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6" r:id="rId2"/>
    <p:sldId id="257" r:id="rId3"/>
    <p:sldId id="267" r:id="rId4"/>
    <p:sldId id="258" r:id="rId5"/>
    <p:sldId id="268" r:id="rId6"/>
    <p:sldId id="269" r:id="rId7"/>
    <p:sldId id="270" r:id="rId8"/>
    <p:sldId id="272" r:id="rId9"/>
    <p:sldId id="260" r:id="rId10"/>
    <p:sldId id="261" r:id="rId11"/>
    <p:sldId id="273" r:id="rId12"/>
    <p:sldId id="276" r:id="rId13"/>
    <p:sldId id="278" r:id="rId14"/>
    <p:sldId id="280" r:id="rId15"/>
    <p:sldId id="263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custDataLst>
    <p:tags r:id="rId2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  <a:srgbClr val="FF00FF"/>
    <a:srgbClr val="00FF00"/>
    <a:srgbClr val="FFFF00"/>
    <a:srgbClr val="FF0000"/>
    <a:srgbClr val="00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5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1C955F-C48D-446B-9DA6-BF5372027F22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60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15351-C4A8-49C2-9996-201F0AD99A7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23935"/>
      </p:ext>
    </p:extLst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B5709-1D96-4B8A-BC9A-647CE05470C4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28095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E3D59-2D54-47C1-BAAE-99904D6FDF2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60514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0BF7E-BBDF-4FD4-AA6A-4C61D292AEA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49798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9FB7E-D911-4529-819E-C51ADAAE0A0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85759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71571-9246-4435-A6CA-9818A3FCE1E6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71285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641BA-25E0-4B43-8A2A-2302BC272F48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066982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9CE9C-672A-41E6-A3FC-8561B49E9DC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373589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7B6CC-8493-494B-9DA3-27BD8F79452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611158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D94A9-2199-4422-AE71-0242B1E77C9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306186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6DCA0-8AE7-4A13-9C67-1241D03CD92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41550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6BC608-E509-4C98-B5BC-ABEB3451D1E8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618512-386F-4E71-91F9-83D00CB850B8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0" y="64770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/>
              <a:t>Pages 96 - 103</a:t>
            </a:r>
            <a:endParaRPr lang="en-GB" altLang="en-US" sz="1200" b="1"/>
          </a:p>
        </p:txBody>
      </p:sp>
      <p:pic>
        <p:nvPicPr>
          <p:cNvPr id="2054" name="Picture 12"/>
          <p:cNvPicPr>
            <a:picLocks noChangeAspect="1" noChangeArrowheads="1"/>
          </p:cNvPicPr>
          <p:nvPr/>
        </p:nvPicPr>
        <p:blipFill>
          <a:blip r:embed="rId2">
            <a:lum bright="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1666" r="9998" b="21667"/>
          <a:stretch>
            <a:fillRect/>
          </a:stretch>
        </p:blipFill>
        <p:spPr bwMode="auto">
          <a:xfrm>
            <a:off x="76200" y="4038600"/>
            <a:ext cx="8991600" cy="27495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743200" y="152400"/>
            <a:ext cx="388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 INTRODUCTION                                     TO METABOLISM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04800" y="9906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Enzymes</a:t>
            </a:r>
            <a:endParaRPr lang="en-US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28600" y="2111375"/>
            <a:ext cx="8763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	Enzymes speed up metabolic reactions by lowering energy barriers.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	Enzymes are substrate specific.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 The active site is an enzyme’s catalytic center.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 A cell’s physical and chemical environment affects enzyme activity.</a:t>
            </a:r>
          </a:p>
        </p:txBody>
      </p:sp>
      <p:sp>
        <p:nvSpPr>
          <p:cNvPr id="2058" name="Rectangle 17"/>
          <p:cNvSpPr>
            <a:spLocks noChangeArrowheads="1"/>
          </p:cNvSpPr>
          <p:nvPr/>
        </p:nvSpPr>
        <p:spPr bwMode="auto">
          <a:xfrm>
            <a:off x="76200" y="1600200"/>
            <a:ext cx="8991600" cy="2362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3810000" y="4237038"/>
            <a:ext cx="2590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ENZYMES: </a:t>
            </a:r>
            <a:b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 protein with catalytic properties due to its power of specific activation</a:t>
            </a:r>
            <a:endParaRPr lang="en-US" sz="14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1- The substrate binds to the active site of enzyme.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2- This forms an </a:t>
            </a:r>
            <a:r>
              <a:rPr lang="en-GB" altLang="en-US" sz="2400" b="1">
                <a:solidFill>
                  <a:srgbClr val="0000FF"/>
                </a:solidFill>
              </a:rPr>
              <a:t>Enzyme-</a:t>
            </a:r>
            <a:r>
              <a:rPr lang="en-GB" altLang="en-US" sz="2400" b="1">
                <a:solidFill>
                  <a:srgbClr val="FF0000"/>
                </a:solidFill>
              </a:rPr>
              <a:t>Substrate</a:t>
            </a:r>
            <a:r>
              <a:rPr lang="en-GB" altLang="en-US" sz="2400" b="1"/>
              <a:t> complex (</a:t>
            </a:r>
            <a:r>
              <a:rPr lang="en-GB" altLang="en-US" sz="2000" i="1"/>
              <a:t>via </a:t>
            </a:r>
            <a:r>
              <a:rPr lang="en-GB" altLang="en-US" sz="2000"/>
              <a:t>weak</a:t>
            </a:r>
            <a:br>
              <a:rPr lang="en-GB" altLang="en-US" sz="2000"/>
            </a:br>
            <a:r>
              <a:rPr lang="en-GB" altLang="en-US" sz="2000"/>
              <a:t>      hydrogen bonds</a:t>
            </a:r>
            <a:r>
              <a:rPr lang="en-GB" altLang="en-US" sz="2400" b="1"/>
              <a:t>).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81000" y="2955925"/>
            <a:ext cx="8534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3- The active site catalyses the conversion of the </a:t>
            </a:r>
            <a:br>
              <a:rPr lang="en-GB" altLang="en-US" sz="2400" b="1"/>
            </a:br>
            <a:r>
              <a:rPr lang="en-GB" altLang="en-US" sz="2400" b="1"/>
              <a:t>     substrate to final products (</a:t>
            </a:r>
            <a:r>
              <a:rPr lang="en-GB" altLang="en-US" sz="2400"/>
              <a:t>original components</a:t>
            </a:r>
            <a:r>
              <a:rPr lang="en-GB" altLang="en-US" sz="2400" b="1"/>
              <a:t>) by</a:t>
            </a:r>
            <a:br>
              <a:rPr lang="en-GB" altLang="en-US" sz="2400" b="1"/>
            </a:br>
            <a:r>
              <a:rPr lang="en-GB" altLang="en-US" sz="2400" b="1"/>
              <a:t>     breaking bonds. 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81000" y="4267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4- The resulting products release from the enzyme.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5- The enzyme starts another reaction over and over again.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81000" y="5486400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6- Thus, the enzyme can have a huge metabolic effect in</a:t>
            </a:r>
            <a:br>
              <a:rPr lang="en-GB" altLang="en-US" sz="2400" b="1"/>
            </a:br>
            <a:r>
              <a:rPr lang="en-GB" altLang="en-US" sz="2400" b="1"/>
              <a:t>     the catalytic cycle.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066800" y="1524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Catalytic Cycle of Enzyme</a:t>
            </a:r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511175"/>
            <a:ext cx="8991600" cy="556460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single enzyme molecule can catalyze thousands or more reactions a second.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are unaffected by the reaction and are reusable.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metabolic enzymes can catalyze a reaction in both the </a:t>
            </a:r>
            <a:r>
              <a:rPr lang="en-US" altLang="en-US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forward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reverse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direction.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actual direction depends on the relative concentrations of products and reactants.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catalyze reactions in the direction of equilibrium.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Enzymes lower activation energy and speed a reaction.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The rate that a specific number of enzymes converts substrates to products depends in part on substrate concentrations.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000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At some substrate concentrations, the active sites on all enzymes are engaged, called enzyme saturation.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59B290-2C35-45BA-9D69-836A11AF4C6B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 smtClean="0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23"/>
          <a:stretch>
            <a:fillRect/>
          </a:stretch>
        </p:blipFill>
        <p:spPr bwMode="auto">
          <a:xfrm>
            <a:off x="4724400" y="2971800"/>
            <a:ext cx="441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1606550"/>
          </a:xfrm>
        </p:spPr>
        <p:txBody>
          <a:bodyPr>
            <a:spAutoFit/>
          </a:bodyPr>
          <a:lstStyle/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Changes in shape of the enzyme molecule  influence the reaction rate.</a:t>
            </a:r>
          </a:p>
          <a:p>
            <a:pPr eaLnBrk="1" hangingPunct="1">
              <a:buClr>
                <a:srgbClr val="0000FF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conditions lead to the most active conformation and lead to optimal rate of reaction. These factors are:-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6962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A)- </a:t>
            </a: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Cellular factors affecting enzyme activity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6200" y="2895600"/>
            <a:ext cx="48768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AutoNum type="arabicPeriod"/>
              <a:tabLst>
                <a:tab pos="2743200" algn="l"/>
              </a:tabLst>
              <a:defRPr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Temperature: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has a major impact on reaction rate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As temperature increases, reaction between substrate and active sites occur faster.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tabLst>
                <a:tab pos="2743200" algn="l"/>
              </a:tabLst>
              <a:defRPr/>
            </a:pPr>
            <a:endParaRPr lang="en-US" altLang="en-US" sz="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However, at some point thermal increase begins to denature the enzyme.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Each enzyme has an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optimal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temperature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04800" y="4168775"/>
            <a:ext cx="861060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3. Cofactors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:</a:t>
            </a:r>
            <a:endParaRPr lang="en-US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 non-protein helpers for catalytic activity of enzymes. They bind permanently 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enzyme and include two types:-</a:t>
            </a:r>
          </a:p>
          <a:p>
            <a:pPr marL="742950" lvl="1" indent="-28575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a)- Inorganic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cofactors,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include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zinc, iron, and copper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b)- Organic cofactors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include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vitamins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or molecules derived</a:t>
            </a:r>
            <a:b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 from vitamins.(</a:t>
            </a:r>
            <a:r>
              <a:rPr lang="en-US" alt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coenzymes)</a:t>
            </a: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382000" cy="261620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4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pH</a:t>
            </a:r>
            <a:r>
              <a:rPr lang="en-US" alt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also influences the reaction rate, each enzyme has an </a:t>
            </a:r>
            <a:r>
              <a:rPr lang="en-US" altLang="en-US" sz="24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 pH</a:t>
            </a:r>
            <a:r>
              <a:rPr lang="en-US" alt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falls between pH 6 - 8 for most enzymes.</a:t>
            </a:r>
          </a:p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However, digestive enzymes in the                                                          </a:t>
            </a:r>
            <a:r>
              <a:rPr lang="en-US" altLang="en-US" sz="1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stomach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designed to work best                                                              at 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 2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while those in the </a:t>
            </a:r>
            <a:r>
              <a:rPr lang="en-US" altLang="en-US" sz="1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intestine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are optimal at 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 8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both matching                                                                    their working environments.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50127" r="3703" b="8217"/>
          <a:stretch>
            <a:fillRect/>
          </a:stretch>
        </p:blipFill>
        <p:spPr bwMode="auto">
          <a:xfrm>
            <a:off x="4953000" y="20574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96A996-C2E5-460B-818F-590320374053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30450"/>
            <a:ext cx="8534400" cy="64135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inhibition</a:t>
            </a:r>
            <a:r>
              <a:rPr lang="en-US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the inhibitor binds to </a:t>
            </a:r>
            <a:r>
              <a:rPr lang="en-US" altLang="en-US" sz="18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same site as the substrate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thus prevent the enzymatic reactions.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48"/>
          <a:stretch>
            <a:fillRect/>
          </a:stretch>
        </p:blipFill>
        <p:spPr bwMode="auto">
          <a:xfrm>
            <a:off x="152400" y="2895600"/>
            <a:ext cx="441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50" b="37463"/>
          <a:stretch>
            <a:fillRect/>
          </a:stretch>
        </p:blipFill>
        <p:spPr bwMode="auto">
          <a:xfrm>
            <a:off x="4572000" y="2955925"/>
            <a:ext cx="441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828800" y="3048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B)- Enzyme inhibitors</a:t>
            </a: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88" b="3119"/>
          <a:stretch>
            <a:fillRect/>
          </a:stretch>
        </p:blipFill>
        <p:spPr bwMode="auto">
          <a:xfrm>
            <a:off x="4953000" y="4833938"/>
            <a:ext cx="40386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28600" y="5029200"/>
            <a:ext cx="472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</a:t>
            </a:r>
            <a:r>
              <a:rPr lang="ar-EG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inhibition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inhibitor binds somewhere other than the active site,</a:t>
            </a:r>
            <a:r>
              <a:rPr lang="en-GB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resulting in changing enzyme shape. Finally, deactivate the active site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381000" y="1219200"/>
            <a:ext cx="861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Inhibitors are chemicals that reduce the rate of </a:t>
            </a:r>
            <a:r>
              <a:rPr lang="en-GB" altLang="en-US" sz="1800" b="1" dirty="0" err="1"/>
              <a:t>enzymic</a:t>
            </a:r>
            <a:r>
              <a:rPr lang="en-GB" altLang="en-US" sz="1800" b="1" dirty="0"/>
              <a:t> reactions.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The are usually specific and they work at low concentrations.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They block the enzyme but they do not usually destroy it.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Many drugs and poisons are inhibitors of enzymes in the nervous system.</a:t>
            </a:r>
            <a:r>
              <a:rPr lang="fr-FR" altLang="en-US" sz="1800" b="1" dirty="0"/>
              <a:t> </a:t>
            </a:r>
          </a:p>
        </p:txBody>
      </p:sp>
      <p:sp>
        <p:nvSpPr>
          <p:cNvPr id="15370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307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04800" y="14478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insecticide </a:t>
            </a:r>
            <a:r>
              <a:rPr lang="en-GB" sz="28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DDT</a:t>
            </a:r>
            <a:r>
              <a:rPr lang="en-GB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inhibitor for key enzymes of nervous system in insects results in death.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25908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antibiotics (e.g. </a:t>
            </a:r>
            <a:r>
              <a:rPr lang="en-GB" sz="28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Penicillin</a:t>
            </a:r>
            <a:r>
              <a:rPr lang="en-GB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inhibits enzymes that help bacteria to make their cell walls.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524000" y="304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benefits of enzyme inhibitors</a:t>
            </a:r>
            <a:endParaRPr lang="en-GB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228600" y="1066800"/>
            <a:ext cx="876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Impact" pitchFamily="34" charset="0"/>
              </a:rPr>
              <a:t>Section C:</a:t>
            </a:r>
            <a:r>
              <a:rPr lang="en-US" altLang="en-US" sz="3600" dirty="0">
                <a:solidFill>
                  <a:srgbClr val="FF0000"/>
                </a:solidFill>
                <a:latin typeface="Impact" pitchFamily="34" charset="0"/>
              </a:rPr>
              <a:t> The Control of Metabolism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52400" y="2362200"/>
            <a:ext cx="8915400" cy="236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125000"/>
              </a:lnSpc>
              <a:buAutoNum type="arabicPeriod"/>
              <a:tabLst>
                <a:tab pos="342900" algn="l"/>
              </a:tabLst>
              <a:defRPr/>
            </a:pP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Metabolic </a:t>
            </a: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control often depends on allosteric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regulation</a:t>
            </a:r>
            <a:r>
              <a:rPr lang="en-US" altLang="en-US" b="1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57200" eaLnBrk="0" hangingPunct="0">
              <a:lnSpc>
                <a:spcPct val="125000"/>
              </a:lnSpc>
              <a:buAutoNum type="arabicPeriod"/>
              <a:tabLst>
                <a:tab pos="342900" algn="l"/>
              </a:tabLst>
              <a:defRPr/>
            </a:pP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457200" indent="-457200" eaLnBrk="0" hangingPunct="0">
              <a:lnSpc>
                <a:spcPct val="125000"/>
              </a:lnSpc>
              <a:buAutoNum type="arabicPeriod"/>
              <a:tabLst>
                <a:tab pos="342900" algn="l"/>
              </a:tabLst>
              <a:defRPr/>
            </a:pP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457200" indent="-457200" eaLnBrk="0" hangingPunct="0">
              <a:lnSpc>
                <a:spcPct val="125000"/>
              </a:lnSpc>
              <a:buAutoNum type="arabicPeriod"/>
              <a:tabLst>
                <a:tab pos="342900" algn="l"/>
              </a:tabLst>
              <a:defRPr/>
            </a:pP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457200" indent="-457200" eaLnBrk="0" hangingPunct="0">
              <a:lnSpc>
                <a:spcPct val="125000"/>
              </a:lnSpc>
              <a:buAutoNum type="arabicPeriod"/>
              <a:tabLst>
                <a:tab pos="342900" algn="l"/>
              </a:tabLst>
              <a:defRPr/>
            </a:pP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342900" indent="-342900" eaLnBrk="0" hangingPunct="0">
              <a:lnSpc>
                <a:spcPct val="125000"/>
              </a:lnSpc>
              <a:tabLst>
                <a:tab pos="342900" algn="l"/>
              </a:tabLst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2.	The localization of enzymes within a cell helps order metabolism.</a:t>
            </a:r>
          </a:p>
        </p:txBody>
      </p:sp>
    </p:spTree>
    <p:extLst>
      <p:ext uri="{BB962C8B-B14F-4D97-AF65-F5344CB8AC3E}">
        <p14:creationId xmlns:p14="http://schemas.microsoft.com/office/powerpoint/2010/main" val="431444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59A752-6CF2-4733-BF03-40575E71012D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6096000" cy="214630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many cases, the molecules that naturally regulate enzyme activity behave like reversible noncompetitive inhibitors.</a:t>
            </a: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molecules often bind weakly to an </a:t>
            </a:r>
            <a:r>
              <a:rPr lang="en-US" alt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allosteric site</a:t>
            </a:r>
            <a:r>
              <a:rPr lang="en-US" alt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which is a specific receptor on the enzyme that is not the active site.</a:t>
            </a: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molecules can either </a:t>
            </a:r>
            <a:r>
              <a:rPr lang="en-US" altLang="en-US" sz="16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inhibit</a:t>
            </a:r>
            <a:r>
              <a:rPr lang="en-US" alt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</a:t>
            </a:r>
            <a:r>
              <a:rPr lang="en-US" altLang="en-US" sz="16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stimulate</a:t>
            </a:r>
            <a:r>
              <a:rPr lang="en-US" alt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enzyme activity.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01625"/>
            <a:ext cx="4038600" cy="384175"/>
          </a:xfrm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A)- Metabolic control</a:t>
            </a:r>
            <a:endParaRPr lang="en-US" altLang="en-US" sz="1800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3365500"/>
            <a:ext cx="48006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1)- Allosteric </a:t>
            </a:r>
            <a:r>
              <a:rPr lang="en-US" altLang="en-US" sz="20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Regulation:</a:t>
            </a:r>
            <a:endParaRPr lang="en-US" altLang="en-US" sz="20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Most </a:t>
            </a:r>
            <a:r>
              <a:rPr lang="en-US" alt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allosterically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regulated enzymes are constructed of 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two or more polypeptide chains.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Each subunit has its own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active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site. </a:t>
            </a:r>
            <a:r>
              <a:rPr lang="en-US" alt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</a:t>
            </a:r>
            <a:r>
              <a:rPr lang="en-US" altLang="en-US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allosteric</a:t>
            </a:r>
            <a:r>
              <a:rPr lang="en-US" altLang="en-US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sites </a:t>
            </a:r>
            <a:r>
              <a:rPr lang="en-US" altLang="en-US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are often located where subunits are joined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whole protein exists in two conformational shapes,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The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active form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and the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inactive form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9" b="7030"/>
          <a:stretch>
            <a:fillRect/>
          </a:stretch>
        </p:blipFill>
        <p:spPr bwMode="auto">
          <a:xfrm>
            <a:off x="5105400" y="3200400"/>
            <a:ext cx="40386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320675" y="1090613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172200" y="838200"/>
            <a:ext cx="2971800" cy="1828800"/>
            <a:chOff x="3888" y="768"/>
            <a:chExt cx="1872" cy="1152"/>
          </a:xfrm>
        </p:grpSpPr>
        <p:pic>
          <p:nvPicPr>
            <p:cNvPr id="308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248"/>
            <a:stretch>
              <a:fillRect/>
            </a:stretch>
          </p:blipFill>
          <p:spPr bwMode="auto">
            <a:xfrm>
              <a:off x="3888" y="768"/>
              <a:ext cx="187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3" name="Group 12"/>
            <p:cNvGrpSpPr>
              <a:grpSpLocks/>
            </p:cNvGrpSpPr>
            <p:nvPr/>
          </p:nvGrpSpPr>
          <p:grpSpPr bwMode="auto">
            <a:xfrm>
              <a:off x="4168" y="1176"/>
              <a:ext cx="880" cy="576"/>
              <a:chOff x="4176" y="1152"/>
              <a:chExt cx="880" cy="576"/>
            </a:xfrm>
          </p:grpSpPr>
          <p:sp>
            <p:nvSpPr>
              <p:cNvPr id="6154" name="Text Box 10"/>
              <p:cNvSpPr txBox="1">
                <a:spLocks noChangeArrowheads="1"/>
              </p:cNvSpPr>
              <p:nvPr/>
            </p:nvSpPr>
            <p:spPr bwMode="auto">
              <a:xfrm>
                <a:off x="4176" y="1152"/>
                <a:ext cx="62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1200" b="1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Allosteric site</a:t>
                </a:r>
                <a:endParaRPr lang="en-GB" sz="12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085" name="Line 11"/>
              <p:cNvSpPr>
                <a:spLocks noChangeShapeType="1"/>
              </p:cNvSpPr>
              <p:nvPr/>
            </p:nvSpPr>
            <p:spPr bwMode="auto">
              <a:xfrm>
                <a:off x="4480" y="1344"/>
                <a:ext cx="57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0905682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EB4CCD-C27A-47CE-83B6-0C84628CD988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20675"/>
            <a:ext cx="4495800" cy="2345257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)- Allosteric activators</a:t>
            </a:r>
            <a:r>
              <a:rPr lang="en-US" alt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stabilizes the conformation that has a functional active site.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ii)- Allosteric inhibitors</a:t>
            </a:r>
            <a:r>
              <a:rPr lang="en-US" alt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stabilizes the conformation that lacks an active site.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91" b="4985"/>
          <a:stretch>
            <a:fillRect/>
          </a:stretch>
        </p:blipFill>
        <p:spPr bwMode="auto">
          <a:xfrm>
            <a:off x="4876800" y="76200"/>
            <a:ext cx="42672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6200" y="3352800"/>
            <a:ext cx="89154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 many cases, both inhibitors and activators are similar enough in shape that they compete for the same allosteric sites.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tabLst>
                <a:tab pos="2743200" algn="l"/>
              </a:tabLst>
              <a:defRPr/>
            </a:pPr>
            <a:endParaRPr lang="en-US" altLang="en-US" sz="9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  <a:tabLst>
                <a:tab pos="2743200" algn="l"/>
              </a:tabLst>
              <a:defRPr/>
            </a:pPr>
            <a:r>
              <a:rPr lang="en-US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These molecules may be products and substrates of a metabolic pathway.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  <a:tabLst>
                <a:tab pos="2743200" algn="l"/>
              </a:tabLst>
              <a:defRPr/>
            </a:pPr>
            <a:r>
              <a:rPr lang="en-US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For example, some catabolic pathways have allosteric sites that are inhibited when ATP binds, but activated when AMP (adenosine monophosphate) binds.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  <a:tabLst>
                <a:tab pos="2743200" algn="l"/>
              </a:tabLst>
              <a:defRPr/>
            </a:pPr>
            <a:r>
              <a:rPr lang="en-US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When ATP levels are low, AMP levels are high, and the pathway is turned on until ATP levels rise, AMP levels fall and inhibition by ATP occurs.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4132118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F7A111-342D-41E1-952E-FE47DD453B61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92088"/>
            <a:ext cx="4114800" cy="6112443"/>
          </a:xfr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iii)- Feedback inhibition</a:t>
            </a:r>
            <a:r>
              <a:rPr lang="en-US" altLang="en-US" sz="24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It is one of the common methods of metabolic control in which a metabolic pathway is turned off by its end product.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production of </a:t>
            </a:r>
            <a:r>
              <a:rPr lang="en-US" altLang="en-US" sz="20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Isoleucine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from </a:t>
            </a:r>
            <a:r>
              <a:rPr lang="en-US" altLang="en-US" sz="20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Thereonine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</a:t>
            </a:r>
            <a:r>
              <a:rPr lang="en-US" altLang="en-US" sz="20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Thereonine</a:t>
            </a:r>
            <a:r>
              <a:rPr lang="en-US" altLang="en-US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deaminase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:-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end product acts as an inhibitor of an enzyme in the pathway.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the product is abundant</a:t>
            </a:r>
            <a:r>
              <a:rPr lang="en-US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pathway is turned off, when rare the pathway is active.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2"/>
          <a:stretch>
            <a:fillRect/>
          </a:stretch>
        </p:blipFill>
        <p:spPr bwMode="auto">
          <a:xfrm>
            <a:off x="4343400" y="0"/>
            <a:ext cx="4800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5243241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6553200" cy="48736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 of sucrose (</a:t>
            </a:r>
            <a:r>
              <a:rPr lang="en-GB" sz="2400" smtClean="0">
                <a:solidFill>
                  <a:schemeClr val="tx1"/>
                </a:solidFill>
              </a:rPr>
              <a:t>table sugar</a:t>
            </a:r>
            <a:r>
              <a:rPr lang="en-GB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1309688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Glucose + Fructose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10000" y="1066800"/>
            <a:ext cx="4267200" cy="665163"/>
            <a:chOff x="2400" y="1008"/>
            <a:chExt cx="2688" cy="419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224" y="1177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Sucrose</a:t>
              </a:r>
            </a:p>
          </p:txBody>
        </p: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2400" y="1008"/>
              <a:ext cx="1728" cy="393"/>
              <a:chOff x="2400" y="1008"/>
              <a:chExt cx="1728" cy="393"/>
            </a:xfrm>
          </p:grpSpPr>
          <p:sp>
            <p:nvSpPr>
              <p:cNvPr id="3092" name="AutoShape 6"/>
              <p:cNvSpPr>
                <a:spLocks noChangeArrowheads="1"/>
              </p:cNvSpPr>
              <p:nvPr/>
            </p:nvSpPr>
            <p:spPr bwMode="auto">
              <a:xfrm>
                <a:off x="2400" y="1209"/>
                <a:ext cx="1728" cy="192"/>
              </a:xfrm>
              <a:prstGeom prst="rightArrow">
                <a:avLst>
                  <a:gd name="adj1" fmla="val 50000"/>
                  <a:gd name="adj2" fmla="val 225000"/>
                </a:avLst>
              </a:prstGeom>
              <a:solidFill>
                <a:srgbClr val="FF0000"/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2640" y="1008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Dehydration</a:t>
                </a:r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733800" y="1524000"/>
            <a:ext cx="4267200" cy="1890713"/>
            <a:chOff x="2400" y="1497"/>
            <a:chExt cx="2256" cy="1191"/>
          </a:xfrm>
        </p:grpSpPr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656" y="1497"/>
              <a:ext cx="0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 flipH="1">
              <a:off x="2400" y="2409"/>
              <a:ext cx="22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 Box 15"/>
            <p:cNvSpPr txBox="1">
              <a:spLocks noChangeArrowheads="1"/>
            </p:cNvSpPr>
            <p:nvPr/>
          </p:nvSpPr>
          <p:spPr bwMode="auto">
            <a:xfrm>
              <a:off x="3264" y="217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Hydration </a:t>
              </a:r>
              <a:r>
                <a:rPr lang="en-GB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(H</a:t>
              </a:r>
              <a:r>
                <a:rPr lang="en-GB" b="1" baseline="-2500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2</a:t>
              </a:r>
              <a:r>
                <a:rPr lang="en-GB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O)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3216" y="2361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Sucrase</a:t>
              </a:r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066800" y="27432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Glucose + Fructose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04800" y="35052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>
                <a:latin typeface="Arial" charset="0"/>
                <a:cs typeface="Arial" charset="0"/>
              </a:rPr>
              <a:t>Hydrolysis of </a:t>
            </a:r>
            <a:r>
              <a:rPr lang="en-GB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sucrose</a:t>
            </a:r>
            <a:r>
              <a:rPr lang="en-GB" sz="2400" b="1">
                <a:latin typeface="Arial" charset="0"/>
                <a:cs typeface="Arial" charset="0"/>
              </a:rPr>
              <a:t> </a:t>
            </a: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 the presence of </a:t>
            </a:r>
            <a:r>
              <a:rPr lang="en-GB" sz="2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Sucrase</a:t>
            </a:r>
            <a:r>
              <a:rPr lang="en-GB" sz="2400" b="1">
                <a:latin typeface="Arial" charset="0"/>
                <a:cs typeface="Arial" charset="0"/>
              </a:rPr>
              <a:t> results in its two monosaccharide components. 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28600" y="4572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This process include: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09600" y="51816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1- Breaking the bond between Glucose and Fructose;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09600" y="5653088"/>
            <a:ext cx="708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2- Then, forming new bonds with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H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+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and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OH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from water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This process consumes 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energy 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n-GB" b="1" dirty="0">
                <a:solidFill>
                  <a:srgbClr val="0000FF"/>
                </a:solidFill>
                <a:latin typeface="Arial" charset="0"/>
                <a:cs typeface="Arial" charset="0"/>
              </a:rPr>
              <a:t>Activation Energy;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</a:t>
            </a:r>
            <a:r>
              <a:rPr lang="en-GB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3084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9" grpId="0"/>
      <p:bldP spid="3090" grpId="0"/>
      <p:bldP spid="3094" grpId="0"/>
      <p:bldP spid="3095" grpId="0"/>
      <p:bldP spid="3096" grpId="0"/>
      <p:bldP spid="3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0465BE-7CAC-4416-AA36-67735BE5BC94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382000" cy="5754688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</a:t>
            </a:r>
            <a:r>
              <a:rPr lang="en-US" altLang="en-US" sz="2800" b="1" u="sng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B)- Cooperativity regulation</a:t>
            </a: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 occurs in enzymes with                                              multiple catalytic subunits.                                                  Lending a substrate to                                                     </a:t>
            </a:r>
            <a:r>
              <a:rPr lang="en-US" alt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one active site</a:t>
            </a:r>
            <a:r>
              <a:rPr lang="en-US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stabilizes                                                favorable conformational                                                     changes at all other                                                       subunits, a process called                                           cooperativity.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mechanism amplifies the response of enzymes to substrates, making the enzym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</a:t>
            </a:r>
            <a:r>
              <a:rPr lang="en-US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accept additional substrates.</a:t>
            </a:r>
            <a:r>
              <a:rPr lang="en-US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37"/>
          <a:stretch>
            <a:fillRect/>
          </a:stretch>
        </p:blipFill>
        <p:spPr bwMode="auto">
          <a:xfrm>
            <a:off x="4876800" y="1219200"/>
            <a:ext cx="4114800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27188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326DE33-8EA0-42E7-9E1C-1CE0AE5A713D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315200" cy="487362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metabolic</a:t>
            </a:r>
            <a:r>
              <a:rPr lang="en-GB" sz="2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</a:t>
            </a:r>
            <a:r>
              <a:rPr lang="en-GB" sz="2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GB" sz="2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i.e.</a:t>
            </a:r>
            <a:r>
              <a:rPr lang="en-GB" sz="2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 activity</a:t>
            </a:r>
            <a:r>
              <a:rPr lang="en-GB" sz="2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1690688"/>
            <a:ext cx="426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1)- </a:t>
            </a:r>
            <a:r>
              <a:rPr lang="en-GB" sz="2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Allosteric</a:t>
            </a:r>
            <a:r>
              <a:rPr lang="en-GB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GB" sz="2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Regulation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1279525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cell is controlling its metabolism by regulating enzyme activity: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8153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Regulatory molecules that bind weakly to an </a:t>
            </a:r>
            <a:r>
              <a:rPr lang="en-GB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Alosteric site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the enzyme (</a:t>
            </a:r>
            <a:r>
              <a:rPr lang="en-GB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Allosteric Enzymes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 in order to </a:t>
            </a:r>
            <a:r>
              <a:rPr lang="en-GB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inhibit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or </a:t>
            </a:r>
            <a:r>
              <a:rPr lang="en-GB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stimulate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the enzyme activity (see Fig 6.18 carefully).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90600" y="329088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A)- Allosteric activator.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90600" y="374808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B)- Allosteric inhibitor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990600" y="42814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C)- Feedback inhibition.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52400" y="48768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2- </a:t>
            </a:r>
            <a:r>
              <a:rPr lang="en-GB" sz="24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Cooperativity</a:t>
            </a:r>
            <a:r>
              <a:rPr lang="en-GB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09600" y="54102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Stabilizes  favorable conformational changes at all other subunits to make 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enzyme more efficient.</a:t>
            </a:r>
            <a:endParaRPr lang="en-GB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180" name="Rectangle 15"/>
          <p:cNvSpPr>
            <a:spLocks noChangeArrowheads="1"/>
          </p:cNvSpPr>
          <p:nvPr/>
        </p:nvSpPr>
        <p:spPr bwMode="auto">
          <a:xfrm>
            <a:off x="501650" y="6262688"/>
            <a:ext cx="788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http://www.northland.cc.mn.us/biology/Biology1111/animations/enzyme.html</a:t>
            </a:r>
          </a:p>
        </p:txBody>
      </p:sp>
      <p:sp>
        <p:nvSpPr>
          <p:cNvPr id="7181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8439160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3079" grpId="0"/>
      <p:bldP spid="3080" grpId="0"/>
      <p:bldP spid="3082" grpId="0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33525"/>
            <a:ext cx="8763000" cy="2581275"/>
          </a:xfrm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a chemical agent that changes the rate of a reaction without being consumed by the reaction.</a:t>
            </a:r>
          </a:p>
          <a:p>
            <a:pPr lvl="1"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enzyme is a catalytic protein.</a:t>
            </a:r>
          </a:p>
          <a:p>
            <a:pPr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Chemical reactions between molecules involve both </a:t>
            </a: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breaking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forming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hydrolyze (</a:t>
            </a:r>
            <a:r>
              <a:rPr lang="en-US" alt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hydration</a:t>
            </a:r>
            <a:r>
              <a:rPr lang="en-US" alt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  <a:r>
              <a:rPr lang="en-US" alt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the bond between glucose and fructose must be broken </a:t>
            </a:r>
            <a:r>
              <a:rPr lang="en-US" altLang="en-US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via</a:t>
            </a:r>
            <a:r>
              <a:rPr lang="en-US" alt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hydrolysis in the presence of </a:t>
            </a:r>
            <a:r>
              <a:rPr lang="en-US" altLang="en-US" sz="1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  <a:r>
              <a:rPr lang="en-US" alt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en-US" sz="1800" dirty="0" smtClean="0">
                <a:solidFill>
                  <a:srgbClr val="FF0000"/>
                </a:solidFill>
              </a:rPr>
              <a:t>the catalyst</a:t>
            </a:r>
            <a:r>
              <a:rPr lang="en-US" alt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086600" cy="762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speed up metabolic reactions by lowering energy barriers</a:t>
            </a:r>
            <a:endParaRPr lang="en-US" alt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4" r="1750" b="12589"/>
          <a:stretch>
            <a:fillRect/>
          </a:stretch>
        </p:blipFill>
        <p:spPr bwMode="auto">
          <a:xfrm>
            <a:off x="76200" y="4437063"/>
            <a:ext cx="891540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962400" y="4435475"/>
            <a:ext cx="11255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1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Sucrase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8" grpId="0"/>
      <p:bldP spid="1536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85344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Catalyst</a:t>
            </a:r>
            <a:r>
              <a:rPr lang="en-GB" sz="24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: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It is a chemical agent that accelerate the reaction without being consumed by the reaction.</a:t>
            </a:r>
            <a:endParaRPr lang="en-GB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93738" y="4800600"/>
            <a:ext cx="7620000" cy="5889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Enzyme is a </a:t>
            </a:r>
            <a:r>
              <a:rPr lang="en-GB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catalytic </a:t>
            </a:r>
            <a:r>
              <a:rPr lang="en-GB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protein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" y="1304925"/>
            <a:ext cx="86106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Activation Energy: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It is the minimum amount of energy needed  to start a reaction. It is the amount of energy needed for the reaction (</a:t>
            </a: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between enzyme &amp; substrate)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 complete (</a:t>
            </a:r>
            <a:r>
              <a:rPr lang="en-GB" sz="1600" dirty="0">
                <a:latin typeface="Arial" charset="0"/>
                <a:cs typeface="Arial" charset="0"/>
              </a:rPr>
              <a:t>to break the bonds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7188" y="2581275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Raising the temperature for these reactions to complete will either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denature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the compounds or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kill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the cell.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822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Thus, organisms must therefore use a </a:t>
            </a:r>
            <a:r>
              <a:rPr lang="en-GB" sz="2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catalyst</a:t>
            </a:r>
            <a:r>
              <a:rPr lang="en-GB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GB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52600" y="242888"/>
            <a:ext cx="563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Enzymes and Activation Energy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57200" y="5757863"/>
            <a:ext cx="8382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Enzyme is a specific </a:t>
            </a:r>
            <a:r>
              <a:rPr lang="en-GB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catalyst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for specific reactants at any time in the cell (</a:t>
            </a:r>
            <a:r>
              <a:rPr lang="en-GB" sz="2000" dirty="0">
                <a:solidFill>
                  <a:srgbClr val="0000FF"/>
                </a:solidFill>
                <a:latin typeface="Arial" charset="0"/>
                <a:cs typeface="Arial" charset="0"/>
              </a:rPr>
              <a:t>e.g. </a:t>
            </a:r>
            <a:r>
              <a:rPr lang="en-GB" sz="2000" dirty="0" err="1">
                <a:solidFill>
                  <a:srgbClr val="0000FF"/>
                </a:solidFill>
                <a:latin typeface="Arial" charset="0"/>
                <a:cs typeface="Arial" charset="0"/>
              </a:rPr>
              <a:t>Sucrase</a:t>
            </a:r>
            <a:r>
              <a:rPr lang="en-GB" sz="2000" dirty="0">
                <a:solidFill>
                  <a:srgbClr val="0000FF"/>
                </a:solidFill>
                <a:latin typeface="Arial" charset="0"/>
                <a:cs typeface="Arial" charset="0"/>
              </a:rPr>
              <a:t> for only Sucrose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).</a:t>
            </a: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animBg="1"/>
      <p:bldP spid="5127" grpId="0"/>
      <p:bldP spid="5128" grpId="0"/>
      <p:bldP spid="5129" grpId="0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2F699B-6431-434A-826C-C04B8AC22615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 smtClean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lum bright="-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1"/>
          <a:stretch>
            <a:fillRect/>
          </a:stretch>
        </p:blipFill>
        <p:spPr bwMode="auto">
          <a:xfrm>
            <a:off x="5105400" y="4129088"/>
            <a:ext cx="39624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"/>
          <a:stretch>
            <a:fillRect/>
          </a:stretch>
        </p:blipFill>
        <p:spPr bwMode="auto">
          <a:xfrm>
            <a:off x="5029200" y="685800"/>
            <a:ext cx="39624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"/>
            <a:ext cx="5181600" cy="5567363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Activation energy: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amount of energy necessary to push the reactants over an energy barrier.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the transition state, the molecules                                                     are at an unstable point.</a:t>
            </a:r>
            <a:endParaRPr lang="en-US" alt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difference between free energy                                                         of the products and the free energy                                                             of the reactants is the delta G.</a:t>
            </a: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 </a:t>
            </a:r>
            <a:r>
              <a:rPr lang="en-GB" sz="1800" b="1" dirty="0" smtClean="0"/>
              <a:t>can increase the rate of                                                  reactions 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 lowering E</a:t>
            </a:r>
            <a:r>
              <a:rPr lang="en-US" altLang="en-US" sz="18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transition state can then                                                                   be reached even at moderate                                                        temperatures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23963"/>
            <a:ext cx="8915400" cy="1671637"/>
          </a:xfrm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 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 reactant which binds to an enzyme.</a:t>
            </a:r>
          </a:p>
          <a:p>
            <a:pPr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a substrate binds to an enzyme, the enzyme catalyzes the conversion of the substrate to the product.</a:t>
            </a:r>
          </a:p>
          <a:p>
            <a:pPr lvl="1"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en-US" sz="1800" dirty="0" smtClean="0">
                <a:solidFill>
                  <a:srgbClr val="0000FF"/>
                </a:solidFill>
              </a:rPr>
              <a:t>catalyst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is an enzyme that binds to sucrose (</a:t>
            </a:r>
            <a:r>
              <a:rPr lang="en-US" altLang="en-US" sz="1800" dirty="0" smtClean="0">
                <a:solidFill>
                  <a:srgbClr val="0000FF"/>
                </a:solidFill>
              </a:rPr>
              <a:t>substrate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and breaks the disaccharide into fructose and glucose (</a:t>
            </a:r>
            <a:r>
              <a:rPr lang="en-US" altLang="en-US" sz="1800" dirty="0" smtClean="0">
                <a:solidFill>
                  <a:srgbClr val="0000FF"/>
                </a:solidFill>
              </a:rPr>
              <a:t>products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are substrate specific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57200" y="3289300"/>
            <a:ext cx="25146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Substrate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19800" y="3213100"/>
            <a:ext cx="2667000" cy="838200"/>
            <a:chOff x="3744" y="720"/>
            <a:chExt cx="1680" cy="528"/>
          </a:xfrm>
        </p:grpSpPr>
        <p:sp>
          <p:nvSpPr>
            <p:cNvPr id="7187" name="Oval 9"/>
            <p:cNvSpPr>
              <a:spLocks noChangeArrowheads="1"/>
            </p:cNvSpPr>
            <p:nvPr/>
          </p:nvSpPr>
          <p:spPr bwMode="auto">
            <a:xfrm>
              <a:off x="3744" y="720"/>
              <a:ext cx="864" cy="528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101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Oval 10"/>
            <p:cNvSpPr>
              <a:spLocks noChangeArrowheads="1"/>
            </p:cNvSpPr>
            <p:nvPr/>
          </p:nvSpPr>
          <p:spPr bwMode="auto">
            <a:xfrm>
              <a:off x="4560" y="720"/>
              <a:ext cx="864" cy="52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61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324600" y="33655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Product (s)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3124200"/>
            <a:ext cx="2743200" cy="698500"/>
            <a:chOff x="1920" y="664"/>
            <a:chExt cx="1728" cy="440"/>
          </a:xfrm>
        </p:grpSpPr>
        <p:sp>
          <p:nvSpPr>
            <p:cNvPr id="7185" name="AutoShape 13"/>
            <p:cNvSpPr>
              <a:spLocks noChangeArrowheads="1"/>
            </p:cNvSpPr>
            <p:nvPr/>
          </p:nvSpPr>
          <p:spPr bwMode="auto">
            <a:xfrm>
              <a:off x="1920" y="864"/>
              <a:ext cx="1728" cy="240"/>
            </a:xfrm>
            <a:prstGeom prst="rightArrow">
              <a:avLst>
                <a:gd name="adj1" fmla="val 50000"/>
                <a:gd name="adj2" fmla="val 180000"/>
              </a:avLst>
            </a:prstGeom>
            <a:solidFill>
              <a:srgbClr val="99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920" y="664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Enzyme (</a:t>
              </a:r>
              <a:r>
                <a:rPr lang="en-GB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a catalyst</a:t>
              </a: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)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1000" y="4267200"/>
            <a:ext cx="8458200" cy="762000"/>
            <a:chOff x="240" y="1776"/>
            <a:chExt cx="5328" cy="480"/>
          </a:xfrm>
        </p:grpSpPr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40" y="1968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Sucrose + H</a:t>
              </a:r>
              <a:r>
                <a:rPr lang="en-GB" sz="2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2</a:t>
              </a: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O</a:t>
              </a:r>
            </a:p>
          </p:txBody>
        </p:sp>
        <p:grpSp>
          <p:nvGrpSpPr>
            <p:cNvPr id="7181" name="Group 17"/>
            <p:cNvGrpSpPr>
              <a:grpSpLocks/>
            </p:cNvGrpSpPr>
            <p:nvPr/>
          </p:nvGrpSpPr>
          <p:grpSpPr bwMode="auto">
            <a:xfrm>
              <a:off x="1776" y="1776"/>
              <a:ext cx="1728" cy="384"/>
              <a:chOff x="1872" y="1776"/>
              <a:chExt cx="1728" cy="384"/>
            </a:xfrm>
          </p:grpSpPr>
          <p:sp>
            <p:nvSpPr>
              <p:cNvPr id="7183" name="AutoShape 18"/>
              <p:cNvSpPr>
                <a:spLocks noChangeArrowheads="1"/>
              </p:cNvSpPr>
              <p:nvPr/>
            </p:nvSpPr>
            <p:spPr bwMode="auto">
              <a:xfrm>
                <a:off x="1872" y="2064"/>
                <a:ext cx="1728" cy="96"/>
              </a:xfrm>
              <a:prstGeom prst="rightArrow">
                <a:avLst>
                  <a:gd name="adj1" fmla="val 50000"/>
                  <a:gd name="adj2" fmla="val 450000"/>
                </a:avLst>
              </a:prstGeom>
              <a:solidFill>
                <a:srgbClr val="99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475" name="Text Box 19"/>
              <p:cNvSpPr txBox="1">
                <a:spLocks noChangeArrowheads="1"/>
              </p:cNvSpPr>
              <p:nvPr/>
            </p:nvSpPr>
            <p:spPr bwMode="auto">
              <a:xfrm>
                <a:off x="2064" y="1776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Sucrase</a:t>
                </a:r>
              </a:p>
            </p:txBody>
          </p:sp>
        </p:grp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600" y="194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Glucose + Fructose</a:t>
              </a:r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4800" y="5254625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Specificity of enzyme </a:t>
            </a:r>
            <a:r>
              <a:rPr lang="en-GB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refers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 the shape of its </a:t>
            </a:r>
            <a:r>
              <a:rPr lang="en-GB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Active Site</a:t>
            </a:r>
            <a:r>
              <a:rPr lang="en-GB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GB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into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which 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fits </a:t>
            </a:r>
            <a:r>
              <a:rPr lang="en-GB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surface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the substrate.</a:t>
            </a:r>
          </a:p>
        </p:txBody>
      </p:sp>
      <p:sp>
        <p:nvSpPr>
          <p:cNvPr id="7178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3" grpId="0" animBg="1"/>
      <p:bldP spid="19467" grpId="0"/>
      <p:bldP spid="194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7613"/>
            <a:ext cx="8839200" cy="2135187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an enzymes is the groove on the surface of the enzyme into which the substrate fits.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specificity of an enzyme is due to the fit between the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that of the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the substrate binds, the enzyme changes shape to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fit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substrate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bringing chemical groups in position to catalyze the reaction.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1666" r="9998" b="21667"/>
          <a:stretch>
            <a:fillRect/>
          </a:stretch>
        </p:blipFill>
        <p:spPr bwMode="auto">
          <a:xfrm>
            <a:off x="381000" y="3416300"/>
            <a:ext cx="83058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01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active site is an enzyme’s catalytic center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6"/>
          <a:stretch>
            <a:fillRect/>
          </a:stretch>
        </p:blipFill>
        <p:spPr bwMode="auto">
          <a:xfrm>
            <a:off x="1371600" y="555625"/>
            <a:ext cx="68580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" y="76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Catalytic Cycle of Enzyme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24288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Active site of enzyme and Catalytic Cycle</a:t>
            </a:r>
          </a:p>
        </p:txBody>
      </p:sp>
      <p:sp>
        <p:nvSpPr>
          <p:cNvPr id="10243" name="Oval 12"/>
          <p:cNvSpPr>
            <a:spLocks noChangeArrowheads="1"/>
          </p:cNvSpPr>
          <p:nvPr/>
        </p:nvSpPr>
        <p:spPr bwMode="auto">
          <a:xfrm>
            <a:off x="2667000" y="2057400"/>
            <a:ext cx="3810000" cy="30480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244" name="Group 17"/>
          <p:cNvGrpSpPr>
            <a:grpSpLocks/>
          </p:cNvGrpSpPr>
          <p:nvPr/>
        </p:nvGrpSpPr>
        <p:grpSpPr bwMode="auto">
          <a:xfrm>
            <a:off x="3619500" y="3136900"/>
            <a:ext cx="1676400" cy="685800"/>
            <a:chOff x="480" y="2400"/>
            <a:chExt cx="1056" cy="432"/>
          </a:xfrm>
        </p:grpSpPr>
        <p:sp>
          <p:nvSpPr>
            <p:cNvPr id="10260" name="AutoShape 18"/>
            <p:cNvSpPr>
              <a:spLocks noChangeArrowheads="1"/>
            </p:cNvSpPr>
            <p:nvPr/>
          </p:nvSpPr>
          <p:spPr bwMode="auto">
            <a:xfrm>
              <a:off x="1104" y="24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1" name="AutoShape 19"/>
            <p:cNvSpPr>
              <a:spLocks noChangeArrowheads="1"/>
            </p:cNvSpPr>
            <p:nvPr/>
          </p:nvSpPr>
          <p:spPr bwMode="auto">
            <a:xfrm>
              <a:off x="480" y="24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2" name="Rectangle 20"/>
            <p:cNvSpPr>
              <a:spLocks noChangeArrowheads="1"/>
            </p:cNvSpPr>
            <p:nvPr/>
          </p:nvSpPr>
          <p:spPr bwMode="auto">
            <a:xfrm>
              <a:off x="912" y="254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1000" y="3124200"/>
            <a:ext cx="1676400" cy="685800"/>
            <a:chOff x="480" y="2400"/>
            <a:chExt cx="1056" cy="432"/>
          </a:xfrm>
        </p:grpSpPr>
        <p:sp>
          <p:nvSpPr>
            <p:cNvPr id="10257" name="AutoShape 13"/>
            <p:cNvSpPr>
              <a:spLocks noChangeArrowheads="1"/>
            </p:cNvSpPr>
            <p:nvPr/>
          </p:nvSpPr>
          <p:spPr bwMode="auto">
            <a:xfrm>
              <a:off x="1104" y="2400"/>
              <a:ext cx="432" cy="43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8" name="AutoShape 14"/>
            <p:cNvSpPr>
              <a:spLocks noChangeArrowheads="1"/>
            </p:cNvSpPr>
            <p:nvPr/>
          </p:nvSpPr>
          <p:spPr bwMode="auto">
            <a:xfrm>
              <a:off x="480" y="2400"/>
              <a:ext cx="432" cy="43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9" name="Rectangle 15"/>
            <p:cNvSpPr>
              <a:spLocks noChangeArrowheads="1"/>
            </p:cNvSpPr>
            <p:nvPr/>
          </p:nvSpPr>
          <p:spPr bwMode="auto">
            <a:xfrm>
              <a:off x="912" y="2544"/>
              <a:ext cx="192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610100" y="312420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3619500" y="312420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305300" y="3352800"/>
            <a:ext cx="304800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657600" y="2057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Sucrase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000" y="2209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Sucrose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772400" y="30622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Glucose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772400" y="4114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Fructose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962400" y="41148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H</a:t>
            </a:r>
            <a:r>
              <a:rPr lang="en-GB" sz="3200" b="1" baseline="-250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GB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10254" name="Line 32"/>
          <p:cNvSpPr>
            <a:spLocks noChangeShapeType="1"/>
          </p:cNvSpPr>
          <p:nvPr/>
        </p:nvSpPr>
        <p:spPr bwMode="auto">
          <a:xfrm>
            <a:off x="152400" y="59436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35834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0.25833 -0.02223 " pathEditMode="relative" ptsTypes="AA">
                                      <p:cBhvr>
                                        <p:cTn id="34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36667 0.11111 " pathEditMode="relative" ptsTypes="AA">
                                      <p:cBhvr>
                                        <p:cTn id="42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91" grpId="1" animBg="1"/>
      <p:bldP spid="7192" grpId="0" animBg="1"/>
      <p:bldP spid="7192" grpId="1" animBg="1"/>
      <p:bldP spid="7193" grpId="0" animBg="1"/>
      <p:bldP spid="7193" grpId="1" animBg="1"/>
      <p:bldP spid="7196" grpId="0"/>
      <p:bldP spid="7197" grpId="0"/>
      <p:bldP spid="719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1617</Words>
  <Application>Microsoft Office PowerPoint</Application>
  <PresentationFormat>On-screen Show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Impact</vt:lpstr>
      <vt:lpstr>Times New Roman</vt:lpstr>
      <vt:lpstr>Wingdings</vt:lpstr>
      <vt:lpstr>Default Design</vt:lpstr>
      <vt:lpstr>PowerPoint Presentation</vt:lpstr>
      <vt:lpstr>Hydrolysis of sucrose (table sugar)</vt:lpstr>
      <vt:lpstr>Enzymes speed up metabolic reactions by lowering energy barriers</vt:lpstr>
      <vt:lpstr>PowerPoint Presentation</vt:lpstr>
      <vt:lpstr>PowerPoint Presentation</vt:lpstr>
      <vt:lpstr>Enzymes are substrate specific</vt:lpstr>
      <vt:lpstr>The active site is an enzyme’s catalytic center</vt:lpstr>
      <vt:lpstr>PowerPoint Presentation</vt:lpstr>
      <vt:lpstr>PowerPoint Presentation</vt:lpstr>
      <vt:lpstr>PowerPoint Presentation</vt:lpstr>
      <vt:lpstr>PowerPoint Presentation</vt:lpstr>
      <vt:lpstr>A)- Cellular factors affecting enzyme activity</vt:lpstr>
      <vt:lpstr>PowerPoint Presentation</vt:lpstr>
      <vt:lpstr>PowerPoint Presentation</vt:lpstr>
      <vt:lpstr>PowerPoint Presentation</vt:lpstr>
      <vt:lpstr>PowerPoint Presentation</vt:lpstr>
      <vt:lpstr>A)- Metabolic control</vt:lpstr>
      <vt:lpstr>PowerPoint Presentation</vt:lpstr>
      <vt:lpstr>PowerPoint Presentation</vt:lpstr>
      <vt:lpstr>PowerPoint Presentation</vt:lpstr>
      <vt:lpstr>Summary of metabolic control (i.e. enzyme activity)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Ash Ahm</dc:creator>
  <cp:lastModifiedBy>Saud Alarifi</cp:lastModifiedBy>
  <cp:revision>243</cp:revision>
  <dcterms:created xsi:type="dcterms:W3CDTF">2005-10-20T04:47:08Z</dcterms:created>
  <dcterms:modified xsi:type="dcterms:W3CDTF">2023-03-19T09:44:01Z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75229755-9252-4FC6-A750-583FBB9E108A</vt:lpwstr>
  </property>
  <property fmtid="{D5CDD505-2E9C-101B-9397-08002B2CF9AE}" pid="3" name="ArticulatePath">
    <vt:lpwstr>Lecture 11</vt:lpwstr>
  </property>
</Properties>
</file>