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3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7" r:id="rId3"/>
    <p:sldId id="258" r:id="rId4"/>
    <p:sldId id="294" r:id="rId5"/>
    <p:sldId id="278" r:id="rId6"/>
    <p:sldId id="287" r:id="rId7"/>
    <p:sldId id="280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72" autoAdjust="0"/>
    <p:restoredTop sz="94660"/>
  </p:normalViewPr>
  <p:slideViewPr>
    <p:cSldViewPr>
      <p:cViewPr varScale="1">
        <p:scale>
          <a:sx n="66" d="100"/>
          <a:sy n="66" d="100"/>
        </p:scale>
        <p:origin x="-15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83E40-9FCB-42FB-878D-AC936194211E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117C2-21E1-45F7-9239-C2F4F296CD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62F7898-108B-46AA-8FA4-4392F87687FA}" type="datetimeFigureOut">
              <a:rPr lang="en-US"/>
              <a:pPr>
                <a:defRPr/>
              </a:pPr>
              <a:t>9/27/2012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EA6649A-EF80-4B9B-B2C2-E510EB457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6553343-30B4-48DB-836A-FC45F2142E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283F587-CDE8-4C78-BC57-3E6519C512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70D930-23DA-4535-A67C-97E536F6C8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05550"/>
            <a:ext cx="18288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r>
              <a:rPr lang="en-US" dirty="0" smtClean="0"/>
              <a:t> Sep 12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67200" y="6305550"/>
            <a:ext cx="43434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r>
              <a:rPr lang="en-US" dirty="0" smtClean="0"/>
              <a:t>CEN340 Signals and Systems By Dr. Anwar M. </a:t>
            </a:r>
            <a:r>
              <a:rPr lang="en-US" dirty="0" err="1" smtClean="0"/>
              <a:t>Mirza</a:t>
            </a:r>
            <a:r>
              <a:rPr lang="en-US" dirty="0" smtClean="0"/>
              <a:t>, Dept. of Computer Engineering, King Saud University, Riyadh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75B7D5-87A6-43B7-900E-48F6930023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ED736E-8928-4A29-91E0-BBA5F3EC8E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7DCEC0-B49B-40AD-859C-5A2D10BC90B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10DB438-6FF4-4D37-917B-2AD0242CC3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47DCE1C-1364-4089-B8D5-496834BF90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7A67739-F471-427C-AB45-3D60BDDC11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C3DCB97-8548-4BC1-9A48-7EAF7A55E0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5EDBEB7-5A65-4222-8411-BE9D4EFA6B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0" y="6305550"/>
            <a:ext cx="18288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r>
              <a:rPr lang="en-US" dirty="0" smtClean="0"/>
              <a:t> Sep 12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305550"/>
            <a:ext cx="43434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r>
              <a:rPr lang="en-US" dirty="0" smtClean="0"/>
              <a:t>CEN340 Signals and Systems By Dr. Anwar M. </a:t>
            </a:r>
            <a:r>
              <a:rPr lang="en-US" dirty="0" err="1" smtClean="0"/>
              <a:t>Mirza</a:t>
            </a:r>
            <a:r>
              <a:rPr lang="en-US" dirty="0" smtClean="0"/>
              <a:t>, Dept. of Computer Engineering, King Saud University, Riyadh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mmirza@ksu.edu.sa" TargetMode="External"/><Relationship Id="rId2" Type="http://schemas.openxmlformats.org/officeDocument/2006/relationships/hyperlink" Target="mailto:Anwar.m.mirz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990600"/>
            <a:ext cx="8458200" cy="1222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CEN352</a:t>
            </a:r>
            <a:r>
              <a:rPr lang="en-US" sz="6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en-US" sz="6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</a:br>
            <a:r>
              <a:rPr lang="en-US" sz="6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Digital Signal Processing</a:t>
            </a:r>
            <a:endParaRPr lang="en-US" sz="66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1219200" y="4486275"/>
            <a:ext cx="678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Lecture No. 1</a:t>
            </a: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609600" y="5410200"/>
            <a:ext cx="7696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Department of Computer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Engineering, 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College of Computer and Information Sciences,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King Saud University, Riyadh, Kingdom of Saudi Arabia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September 3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rd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, 2012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2362200"/>
            <a:ext cx="8458200" cy="12223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cap="all" dirty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By</a:t>
            </a:r>
          </a:p>
          <a:p>
            <a:pPr algn="ctr" fontAlgn="auto">
              <a:spcAft>
                <a:spcPts val="0"/>
              </a:spcAft>
              <a:defRPr/>
            </a:pPr>
            <a:endParaRPr lang="en-US" b="1" cap="all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2400" b="1" cap="all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Dr</a:t>
            </a:r>
            <a:r>
              <a:rPr lang="en-US" sz="2400" b="1" cap="all" dirty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. </a:t>
            </a:r>
            <a:r>
              <a:rPr lang="en-US" sz="2400" b="1" cap="all" dirty="0" err="1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anwar</a:t>
            </a:r>
            <a:r>
              <a:rPr lang="en-US" sz="2400" b="1" cap="all" dirty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 M. </a:t>
            </a:r>
            <a:r>
              <a:rPr lang="en-US" sz="2400" b="1" cap="all" dirty="0" err="1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Mirza</a:t>
            </a:r>
            <a:endParaRPr lang="en-US" sz="2400" b="1" cap="all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400" b="1" cap="all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5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Office No. 2185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Phone: 4697362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  <a:hlinkClick r:id="rId2"/>
              </a:rPr>
              <a:t>anwar.m.mirza@gmail.com</a:t>
            </a: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 or </a:t>
            </a: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  <a:hlinkClick r:id="rId3"/>
              </a:rPr>
              <a:t>ammirza@ksu.edu.sa</a:t>
            </a:r>
            <a:endParaRPr lang="en-US" sz="20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0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3424535"/>
            <a:ext cx="2770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400" b="1" dirty="0" smtClean="0"/>
              <a:t>الدكتور / انور مجيد ميرزا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371723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990600"/>
            <a:ext cx="3257550" cy="248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3671888"/>
            <a:ext cx="3388725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533400" y="3581400"/>
            <a:ext cx="17526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Analog Signal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934200" y="3429000"/>
            <a:ext cx="21336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Discrete-time Signal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781800" y="4876800"/>
            <a:ext cx="17526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Digital Signal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6477000" y="5181600"/>
            <a:ext cx="2286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2000" y="3810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Digital Signal – contd. </a:t>
            </a:r>
            <a:endParaRPr lang="en-US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62200" y="1371600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A digital signal processing scheme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846963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2000" y="3810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DSP (Digital Signal Processing)</a:t>
            </a:r>
            <a:endParaRPr lang="en-US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1143000" y="4190206"/>
            <a:ext cx="609600" cy="1588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9600" y="4648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avoid aliasing for sampling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2666206" y="3962400"/>
            <a:ext cx="457994" cy="794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62200" y="42672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Analog to Digital Converter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5409406" y="3962400"/>
            <a:ext cx="457994" cy="794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0" y="42672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Digital to Analog Converter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7239000" y="4190206"/>
            <a:ext cx="609600" cy="1588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05600" y="4648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avoid aliasing for sampling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3581797" y="4724003"/>
            <a:ext cx="1676400" cy="794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71800" y="55626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Computer / microprocessor / micro controller/ etc.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3810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Some Applications of DSP</a:t>
            </a:r>
            <a:endParaRPr lang="en-US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2192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 Noise removal from speech.</a:t>
            </a:r>
            <a:endParaRPr lang="en-US" sz="2400" b="1" dirty="0">
              <a:solidFill>
                <a:srgbClr val="0070C0"/>
              </a:solidFill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162425"/>
            <a:ext cx="80772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1" y="1905000"/>
            <a:ext cx="7620000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629400" y="1524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Noisy Speech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39740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Clean Speech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d04l01s01t01.wav">
            <a:hlinkClick r:id="" action="ppaction://media"/>
          </p:cNvPr>
          <p:cNvPicPr>
            <a:picLocks noRot="1" noChangeAspect="1"/>
          </p:cNvPicPr>
          <p:nvPr>
            <a:wavAudioFile r:embed="rId1" name="d04l01s01t01.wav"/>
          </p:nvPr>
        </p:nvPicPr>
        <p:blipFill>
          <a:blip r:embed="rId6" cstate="print"/>
          <a:stretch>
            <a:fillRect/>
          </a:stretch>
        </p:blipFill>
        <p:spPr>
          <a:xfrm>
            <a:off x="381000" y="4267200"/>
            <a:ext cx="304800" cy="304800"/>
          </a:xfrm>
          <a:prstGeom prst="rect">
            <a:avLst/>
          </a:prstGeom>
        </p:spPr>
      </p:pic>
      <p:pic>
        <p:nvPicPr>
          <p:cNvPr id="12" name="d04l01s01t01n1r000.wav">
            <a:hlinkClick r:id="" action="ppaction://media"/>
          </p:cNvPr>
          <p:cNvPicPr>
            <a:picLocks noRot="1" noChangeAspect="1"/>
          </p:cNvPicPr>
          <p:nvPr>
            <a:wavAudioFile r:embed="rId2" name="d04l01s01t01n1r000.wav"/>
          </p:nvPr>
        </p:nvPicPr>
        <p:blipFill>
          <a:blip r:embed="rId7" cstate="print"/>
          <a:stretch>
            <a:fillRect/>
          </a:stretch>
        </p:blipFill>
        <p:spPr>
          <a:xfrm>
            <a:off x="381000" y="1981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5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3810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Some Applications of DSP</a:t>
            </a:r>
            <a:endParaRPr lang="en-US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7575" y="1771650"/>
            <a:ext cx="5457825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3400" y="12192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 Signal spectral analysis.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1000" y="1676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Time domain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9400" y="16880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Frequency domain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2286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tone: 1000 Hz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4888468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Double tone: 1000 Hz and 3000 Hz</a:t>
            </a:r>
            <a:endParaRPr lang="en-US" dirty="0"/>
          </a:p>
        </p:txBody>
      </p:sp>
      <p:pic>
        <p:nvPicPr>
          <p:cNvPr id="11" name="singletone1000.wav">
            <a:hlinkClick r:id="" action="ppaction://media"/>
          </p:cNvPr>
          <p:cNvPicPr>
            <a:picLocks noRot="1" noChangeAspect="1"/>
          </p:cNvPicPr>
          <p:nvPr>
            <a:wavAudioFile r:embed="rId1" name="singletone1000.wav"/>
          </p:nvPr>
        </p:nvPicPr>
        <p:blipFill>
          <a:blip r:embed="rId5" cstate="print"/>
          <a:stretch>
            <a:fillRect/>
          </a:stretch>
        </p:blipFill>
        <p:spPr>
          <a:xfrm>
            <a:off x="1828800" y="2819400"/>
            <a:ext cx="304800" cy="304800"/>
          </a:xfrm>
          <a:prstGeom prst="rect">
            <a:avLst/>
          </a:prstGeom>
        </p:spPr>
      </p:pic>
      <p:pic>
        <p:nvPicPr>
          <p:cNvPr id="12" name="doubletone.wav">
            <a:hlinkClick r:id="" action="ppaction://media"/>
          </p:cNvPr>
          <p:cNvPicPr>
            <a:picLocks noRot="1" noChangeAspect="1"/>
          </p:cNvPicPr>
          <p:nvPr>
            <a:wavAudioFile r:embed="rId2" name="doubletone.wav"/>
          </p:nvPr>
        </p:nvPicPr>
        <p:blipFill>
          <a:blip r:embed="rId5" cstate="print"/>
          <a:stretch>
            <a:fillRect/>
          </a:stretch>
        </p:blipFill>
        <p:spPr>
          <a:xfrm>
            <a:off x="1905000" y="5562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3810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Some Applications of DSP</a:t>
            </a:r>
            <a:endParaRPr lang="en-US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11430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 Noise removal from image.</a:t>
            </a:r>
            <a:endParaRPr lang="en-US" sz="2400" b="1" dirty="0">
              <a:solidFill>
                <a:srgbClr val="0070C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r="67546" b="29893"/>
          <a:stretch>
            <a:fillRect/>
          </a:stretch>
        </p:blipFill>
        <p:spPr bwMode="auto">
          <a:xfrm>
            <a:off x="1066800" y="1752600"/>
            <a:ext cx="2362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65954" b="28043"/>
          <a:stretch>
            <a:fillRect/>
          </a:stretch>
        </p:blipFill>
        <p:spPr bwMode="auto">
          <a:xfrm>
            <a:off x="5599112" y="1768475"/>
            <a:ext cx="2478088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>
            <a:off x="3962400" y="2362200"/>
            <a:ext cx="990600" cy="11430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:\Bose\Bose Art\ch10\Fig10_46.jpg"/>
          <p:cNvPicPr>
            <a:picLocks noChangeAspect="1" noChangeArrowheads="1"/>
          </p:cNvPicPr>
          <p:nvPr/>
        </p:nvPicPr>
        <p:blipFill>
          <a:blip r:embed="rId3" cstate="print"/>
          <a:srcRect b="52500"/>
          <a:stretch>
            <a:fillRect/>
          </a:stretch>
        </p:blipFill>
        <p:spPr>
          <a:xfrm>
            <a:off x="990600" y="4322948"/>
            <a:ext cx="2819400" cy="1855190"/>
          </a:xfrm>
          <a:prstGeom prst="rect">
            <a:avLst/>
          </a:prstGeom>
          <a:noFill/>
          <a:ln/>
        </p:spPr>
      </p:pic>
      <p:pic>
        <p:nvPicPr>
          <p:cNvPr id="10" name="Picture 5" descr="C:\Bose\Bose Art\ch10\Fig10_46.jpg"/>
          <p:cNvPicPr>
            <a:picLocks noChangeAspect="1" noChangeArrowheads="1"/>
          </p:cNvPicPr>
          <p:nvPr/>
        </p:nvPicPr>
        <p:blipFill>
          <a:blip r:embed="rId4" cstate="print"/>
          <a:srcRect t="51250"/>
          <a:stretch>
            <a:fillRect/>
          </a:stretch>
        </p:blipFill>
        <p:spPr>
          <a:xfrm>
            <a:off x="5410200" y="4343400"/>
            <a:ext cx="2743200" cy="1852551"/>
          </a:xfrm>
          <a:prstGeom prst="rect">
            <a:avLst/>
          </a:prstGeom>
          <a:noFill/>
          <a:ln/>
        </p:spPr>
      </p:pic>
      <p:sp>
        <p:nvSpPr>
          <p:cNvPr id="11" name="Right Arrow 10"/>
          <p:cNvSpPr/>
          <p:nvPr/>
        </p:nvSpPr>
        <p:spPr>
          <a:xfrm>
            <a:off x="4114800" y="4648200"/>
            <a:ext cx="990600" cy="11430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" name="Picture 5" descr="C:\Bose\Bose Art\ch10\Fig10_8.jpg"/>
          <p:cNvPicPr>
            <a:picLocks noChangeAspect="1" noChangeArrowheads="1"/>
          </p:cNvPicPr>
          <p:nvPr/>
        </p:nvPicPr>
        <p:blipFill>
          <a:blip r:embed="rId2" cstate="print"/>
          <a:srcRect t="13567" r="53982"/>
          <a:stretch>
            <a:fillRect/>
          </a:stretch>
        </p:blipFill>
        <p:spPr>
          <a:xfrm>
            <a:off x="304800" y="2133600"/>
            <a:ext cx="3962400" cy="2619375"/>
          </a:xfrm>
          <a:prstGeom prst="rect">
            <a:avLst/>
          </a:prstGeom>
          <a:noFill/>
          <a:ln/>
        </p:spPr>
      </p:pic>
      <p:pic>
        <p:nvPicPr>
          <p:cNvPr id="5" name="Picture 5" descr="C:\Bose\Bose Art\ch10\Fig10_9.jpg"/>
          <p:cNvPicPr>
            <a:picLocks noChangeAspect="1" noChangeArrowheads="1"/>
          </p:cNvPicPr>
          <p:nvPr/>
        </p:nvPicPr>
        <p:blipFill>
          <a:blip r:embed="rId3" cstate="print"/>
          <a:srcRect t="15174" r="53982"/>
          <a:stretch>
            <a:fillRect/>
          </a:stretch>
        </p:blipFill>
        <p:spPr>
          <a:xfrm>
            <a:off x="5105400" y="2209800"/>
            <a:ext cx="3962400" cy="2555875"/>
          </a:xfrm>
          <a:prstGeom prst="rect">
            <a:avLst/>
          </a:prstGeo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762000" y="3810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Some Applications of DSP</a:t>
            </a:r>
            <a:endParaRPr lang="en-US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2192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  Image enhancement.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495800" y="3048000"/>
            <a:ext cx="457200" cy="6858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3810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Summary Applications of DSP</a:t>
            </a:r>
            <a:endParaRPr lang="en-US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16764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Digital speech and audio: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1219200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Speech recognition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Speaker recognition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Speech synthesis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Speech enhancement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Speech coding</a:t>
            </a:r>
            <a:endParaRPr lang="en-US" dirty="0"/>
          </a:p>
        </p:txBody>
      </p:sp>
      <p:sp>
        <p:nvSpPr>
          <p:cNvPr id="7" name="Left Brace 6"/>
          <p:cNvSpPr/>
          <p:nvPr/>
        </p:nvSpPr>
        <p:spPr>
          <a:xfrm>
            <a:off x="3429000" y="1295400"/>
            <a:ext cx="304800" cy="1371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32766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Digital Image Processing: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2895600"/>
            <a:ext cx="2667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Image enhancement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Image recognition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Medical imaging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Image forensics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Image coding</a:t>
            </a:r>
            <a:endParaRPr lang="en-US" dirty="0"/>
          </a:p>
        </p:txBody>
      </p:sp>
      <p:sp>
        <p:nvSpPr>
          <p:cNvPr id="10" name="Left Brace 9"/>
          <p:cNvSpPr/>
          <p:nvPr/>
        </p:nvSpPr>
        <p:spPr>
          <a:xfrm>
            <a:off x="3429000" y="2971800"/>
            <a:ext cx="304800" cy="1371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19200" y="495300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Multimedia: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733800" y="4514671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Internet audio, video, phones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Image / video compression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Text-to-voice &amp; voice-to-text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Movie indexing</a:t>
            </a:r>
            <a:endParaRPr lang="en-US" dirty="0"/>
          </a:p>
        </p:txBody>
      </p:sp>
      <p:sp>
        <p:nvSpPr>
          <p:cNvPr id="13" name="Left Brace 12"/>
          <p:cNvSpPr/>
          <p:nvPr/>
        </p:nvSpPr>
        <p:spPr>
          <a:xfrm>
            <a:off x="3429000" y="4495800"/>
            <a:ext cx="304800" cy="1371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752600" y="6172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……..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83208" y="152400"/>
            <a:ext cx="3136392" cy="868362"/>
          </a:xfrm>
        </p:spPr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DCE1C-1364-4089-B8D5-496834BF906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3276600"/>
            <a:ext cx="817853" cy="4616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DSP</a:t>
            </a:r>
            <a:endParaRPr lang="en-US" sz="24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2819400" y="304800"/>
            <a:ext cx="5410200" cy="6324600"/>
            <a:chOff x="2286000" y="304800"/>
            <a:chExt cx="5410200" cy="6324600"/>
          </a:xfrm>
        </p:grpSpPr>
        <p:sp>
          <p:nvSpPr>
            <p:cNvPr id="7" name="TextBox 6"/>
            <p:cNvSpPr txBox="1"/>
            <p:nvPr/>
          </p:nvSpPr>
          <p:spPr>
            <a:xfrm>
              <a:off x="2286000" y="1611868"/>
              <a:ext cx="1249125" cy="36933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Telephone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86000" y="2284968"/>
              <a:ext cx="838691" cy="36933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Space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86000" y="2958068"/>
              <a:ext cx="979755" cy="36933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Medical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86000" y="3631168"/>
              <a:ext cx="915635" cy="36933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Military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86000" y="4304268"/>
              <a:ext cx="1107996" cy="36933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Scientific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86000" y="4977368"/>
              <a:ext cx="1351652" cy="36933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 smtClean="0"/>
                <a:t>Industrialial</a:t>
              </a:r>
              <a:endParaRPr lang="en-US" dirty="0"/>
            </a:p>
          </p:txBody>
        </p:sp>
        <p:sp>
          <p:nvSpPr>
            <p:cNvPr id="15" name="Round Single Corner Rectangle 14"/>
            <p:cNvSpPr/>
            <p:nvPr/>
          </p:nvSpPr>
          <p:spPr>
            <a:xfrm>
              <a:off x="4724400" y="304800"/>
              <a:ext cx="2971800" cy="990600"/>
            </a:xfrm>
            <a:prstGeom prst="round1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 smtClean="0"/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Voice and data compression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Echo cancellation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Signal multiplexing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Filtering</a:t>
              </a:r>
            </a:p>
            <a:p>
              <a:pPr algn="ctr"/>
              <a:endParaRPr lang="en-US" dirty="0"/>
            </a:p>
          </p:txBody>
        </p:sp>
        <p:sp>
          <p:nvSpPr>
            <p:cNvPr id="21" name="Round Single Corner Rectangle 20"/>
            <p:cNvSpPr/>
            <p:nvPr/>
          </p:nvSpPr>
          <p:spPr>
            <a:xfrm>
              <a:off x="4724400" y="1371600"/>
              <a:ext cx="2971800" cy="990600"/>
            </a:xfrm>
            <a:prstGeom prst="round1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 smtClean="0"/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Space photograph enhancement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Data compression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Intelligent sensory analysis by remote space probes</a:t>
              </a:r>
            </a:p>
            <a:p>
              <a:pPr algn="ctr"/>
              <a:endParaRPr lang="en-US" dirty="0"/>
            </a:p>
          </p:txBody>
        </p:sp>
        <p:sp>
          <p:nvSpPr>
            <p:cNvPr id="22" name="Round Single Corner Rectangle 21"/>
            <p:cNvSpPr/>
            <p:nvPr/>
          </p:nvSpPr>
          <p:spPr>
            <a:xfrm>
              <a:off x="4724400" y="2438400"/>
              <a:ext cx="2971800" cy="990600"/>
            </a:xfrm>
            <a:prstGeom prst="round1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 smtClean="0"/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Diagnostic imaging (CT, MRI, ultrasound and others)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Electrocardiogram analysis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Medical image storage / retrieval </a:t>
              </a:r>
            </a:p>
            <a:p>
              <a:pPr algn="ctr"/>
              <a:endParaRPr lang="en-US" dirty="0"/>
            </a:p>
          </p:txBody>
        </p:sp>
        <p:sp>
          <p:nvSpPr>
            <p:cNvPr id="23" name="Round Single Corner Rectangle 22"/>
            <p:cNvSpPr/>
            <p:nvPr/>
          </p:nvSpPr>
          <p:spPr>
            <a:xfrm>
              <a:off x="4724400" y="3505200"/>
              <a:ext cx="2971800" cy="990600"/>
            </a:xfrm>
            <a:prstGeom prst="round1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 smtClean="0"/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Radar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Sonar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Ordnance guidance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Secure communication</a:t>
              </a:r>
            </a:p>
            <a:p>
              <a:pPr algn="ctr"/>
              <a:endParaRPr lang="en-US" dirty="0"/>
            </a:p>
          </p:txBody>
        </p:sp>
        <p:sp>
          <p:nvSpPr>
            <p:cNvPr id="24" name="Round Single Corner Rectangle 23"/>
            <p:cNvSpPr/>
            <p:nvPr/>
          </p:nvSpPr>
          <p:spPr>
            <a:xfrm>
              <a:off x="4724400" y="4572000"/>
              <a:ext cx="2971800" cy="990600"/>
            </a:xfrm>
            <a:prstGeom prst="round1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 smtClean="0"/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Earthquake recording / analysis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Data acquisition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Spectral analysis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Simulation and modeling</a:t>
              </a:r>
            </a:p>
            <a:p>
              <a:pPr algn="ctr"/>
              <a:endParaRPr lang="en-US" dirty="0"/>
            </a:p>
          </p:txBody>
        </p:sp>
        <p:sp>
          <p:nvSpPr>
            <p:cNvPr id="25" name="Round Single Corner Rectangle 24"/>
            <p:cNvSpPr/>
            <p:nvPr/>
          </p:nvSpPr>
          <p:spPr>
            <a:xfrm>
              <a:off x="4724400" y="5638800"/>
              <a:ext cx="2971800" cy="990600"/>
            </a:xfrm>
            <a:prstGeom prst="round1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 smtClean="0"/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Oil and mineral prospecting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Process monitoring &amp; control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Nondestructive testing</a:t>
              </a:r>
            </a:p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CAD and design tools</a:t>
              </a:r>
            </a:p>
            <a:p>
              <a:pPr algn="ctr"/>
              <a:endParaRPr lang="en-US" dirty="0"/>
            </a:p>
          </p:txBody>
        </p:sp>
        <p:cxnSp>
          <p:nvCxnSpPr>
            <p:cNvPr id="27" name="Straight Arrow Connector 26"/>
            <p:cNvCxnSpPr>
              <a:stCxn id="7" idx="3"/>
              <a:endCxn id="15" idx="1"/>
            </p:cNvCxnSpPr>
            <p:nvPr/>
          </p:nvCxnSpPr>
          <p:spPr>
            <a:xfrm flipV="1">
              <a:off x="3535125" y="800100"/>
              <a:ext cx="1189275" cy="99643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8" idx="3"/>
              <a:endCxn id="21" idx="1"/>
            </p:cNvCxnSpPr>
            <p:nvPr/>
          </p:nvCxnSpPr>
          <p:spPr>
            <a:xfrm flipV="1">
              <a:off x="3124691" y="1866900"/>
              <a:ext cx="1599709" cy="60273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9" idx="3"/>
              <a:endCxn id="22" idx="1"/>
            </p:cNvCxnSpPr>
            <p:nvPr/>
          </p:nvCxnSpPr>
          <p:spPr>
            <a:xfrm flipV="1">
              <a:off x="3265755" y="2933700"/>
              <a:ext cx="1458645" cy="20903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0" idx="3"/>
              <a:endCxn id="23" idx="1"/>
            </p:cNvCxnSpPr>
            <p:nvPr/>
          </p:nvCxnSpPr>
          <p:spPr>
            <a:xfrm>
              <a:off x="3201635" y="3815834"/>
              <a:ext cx="1522765" cy="18466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11" idx="3"/>
              <a:endCxn id="24" idx="1"/>
            </p:cNvCxnSpPr>
            <p:nvPr/>
          </p:nvCxnSpPr>
          <p:spPr>
            <a:xfrm>
              <a:off x="3393996" y="4488934"/>
              <a:ext cx="1330404" cy="57836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12" idx="3"/>
              <a:endCxn id="25" idx="1"/>
            </p:cNvCxnSpPr>
            <p:nvPr/>
          </p:nvCxnSpPr>
          <p:spPr>
            <a:xfrm>
              <a:off x="3637652" y="5162034"/>
              <a:ext cx="1086748" cy="97206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4" name="Straight Arrow Connector 43"/>
          <p:cNvCxnSpPr>
            <a:stCxn id="6" idx="3"/>
            <a:endCxn id="8" idx="1"/>
          </p:cNvCxnSpPr>
          <p:nvPr/>
        </p:nvCxnSpPr>
        <p:spPr>
          <a:xfrm flipV="1">
            <a:off x="1884653" y="2469634"/>
            <a:ext cx="934747" cy="10377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6" idx="3"/>
            <a:endCxn id="7" idx="1"/>
          </p:cNvCxnSpPr>
          <p:nvPr/>
        </p:nvCxnSpPr>
        <p:spPr>
          <a:xfrm flipV="1">
            <a:off x="1884653" y="1796534"/>
            <a:ext cx="934747" cy="17108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6" idx="3"/>
            <a:endCxn id="9" idx="1"/>
          </p:cNvCxnSpPr>
          <p:nvPr/>
        </p:nvCxnSpPr>
        <p:spPr>
          <a:xfrm flipV="1">
            <a:off x="1884653" y="3142734"/>
            <a:ext cx="934747" cy="3646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6" idx="3"/>
            <a:endCxn id="10" idx="1"/>
          </p:cNvCxnSpPr>
          <p:nvPr/>
        </p:nvCxnSpPr>
        <p:spPr>
          <a:xfrm>
            <a:off x="1884653" y="3507433"/>
            <a:ext cx="934747" cy="3084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" idx="3"/>
            <a:endCxn id="11" idx="1"/>
          </p:cNvCxnSpPr>
          <p:nvPr/>
        </p:nvCxnSpPr>
        <p:spPr>
          <a:xfrm>
            <a:off x="1884653" y="3507433"/>
            <a:ext cx="934747" cy="9815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" idx="3"/>
            <a:endCxn id="12" idx="1"/>
          </p:cNvCxnSpPr>
          <p:nvPr/>
        </p:nvCxnSpPr>
        <p:spPr>
          <a:xfrm>
            <a:off x="1884653" y="3507433"/>
            <a:ext cx="934747" cy="165460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Particulars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Credit Hours:  3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Course Structure: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Three Lectures a week (Each of duration about 50 minutes).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One tutorial session of 50 min duration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Class Venue: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Lecture Hall  B093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Class Timings: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Section 1: Saturday</a:t>
            </a:r>
            <a:r>
              <a:rPr lang="en-US" sz="1800" dirty="0" smtClean="0"/>
              <a:t>, Monday, Wednesday 1:00pm to 1:50pm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Section 2: Saturday</a:t>
            </a:r>
            <a:r>
              <a:rPr lang="en-US" sz="1800" dirty="0" smtClean="0"/>
              <a:t>, Monday, Wednesday 2:00pm to 2:50pm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Tutorials: Sunday5:00pm </a:t>
            </a:r>
            <a:r>
              <a:rPr lang="en-US" sz="1800" dirty="0" smtClean="0"/>
              <a:t>to </a:t>
            </a:r>
            <a:r>
              <a:rPr lang="en-US" sz="1800" dirty="0" smtClean="0"/>
              <a:t>5:50pm</a:t>
            </a:r>
            <a:r>
              <a:rPr lang="en-US" sz="1800" smtClean="0"/>
              <a:t>, Wednesday 6:00pm to 6:50pm</a:t>
            </a: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Pre-requisites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The course requires as pre-requisites: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CEN 340 Signals and Systems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Topics</a:t>
            </a:r>
          </a:p>
          <a:p>
            <a:pPr lvl="1"/>
            <a:r>
              <a:rPr lang="en-US" dirty="0" smtClean="0"/>
              <a:t>Concept of analog signals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F89BC1D-F79E-41B4-B666-77759A9EA867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Major Topics Covered and </a:t>
            </a:r>
            <a:br>
              <a:rPr lang="en-US" dirty="0" smtClean="0"/>
            </a:br>
            <a:r>
              <a:rPr lang="en-US" dirty="0" smtClean="0"/>
              <a:t>Schedule in Weeks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295400" y="1524003"/>
          <a:ext cx="7499350" cy="3500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0100"/>
                <a:gridCol w="1619250"/>
              </a:tblGrid>
              <a:tr h="7424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Weeks (Approx.)</a:t>
                      </a:r>
                      <a:endParaRPr lang="en-US" dirty="0"/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Sampling theory,</a:t>
                      </a:r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and periodicity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Fourier Transform (DFT, FFT)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z-transform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Digital</a:t>
                      </a:r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Filters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Applications:</a:t>
                      </a:r>
                      <a:r>
                        <a:rPr kumimoji="0" lang="en-US" sz="20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Audio and image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59638">
                <a:tc>
                  <a:txBody>
                    <a:bodyPr/>
                    <a:lstStyle/>
                    <a:p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Review and evaluation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en-US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Recommended Texts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174992" cy="4800600"/>
          </a:xfrm>
        </p:spPr>
        <p:txBody>
          <a:bodyPr>
            <a:normAutofit/>
          </a:bodyPr>
          <a:lstStyle/>
          <a:p>
            <a:pPr marL="539496" indent="-457200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Primary:</a:t>
            </a:r>
          </a:p>
          <a:p>
            <a:pPr marL="813816" lvl="1" indent="-457200">
              <a:buFont typeface="+mj-lt"/>
              <a:buAutoNum type="arabicPeriod"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L. Tan, Digital Signal Processing: Fundamentals and Applications, Elsevier, 2008.</a:t>
            </a:r>
          </a:p>
          <a:p>
            <a:pPr marL="813816" lvl="1" indent="-457200">
              <a:buFont typeface="+mj-lt"/>
              <a:buAutoNum type="arabicPeriod"/>
            </a:pP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marL="539496" indent="-457200"/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Supplementary:</a:t>
            </a:r>
          </a:p>
          <a:p>
            <a:pPr marL="813816" lvl="1" indent="-457200">
              <a:buFont typeface="+mj-lt"/>
              <a:buAutoNum type="arabicPeriod"/>
            </a:pP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Openheim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A.,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Willsky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A. and S.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Nawab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, Signals and Systems, 2</a:t>
            </a:r>
            <a:r>
              <a:rPr lang="en-US" sz="1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nd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Ed., 1997, Prentice Hall.</a:t>
            </a:r>
          </a:p>
          <a:p>
            <a:pPr marL="813816" lvl="1" indent="-457200">
              <a:buFont typeface="+mj-lt"/>
              <a:buAutoNum type="arabicPeriod"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John G.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Proakis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and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Dimitris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G.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Manolakis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, Digital Signal Processing: Principles, algorithms and applications, 4</a:t>
            </a:r>
            <a:r>
              <a:rPr lang="en-US" sz="18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th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Ed., 2007, Prentice Hall.</a:t>
            </a:r>
          </a:p>
          <a:p>
            <a:pPr marL="813816" lvl="1" indent="-457200">
              <a:buFont typeface="+mj-lt"/>
              <a:buAutoNum type="arabicPeriod"/>
            </a:pP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Lecture notes given on the course website.</a:t>
            </a:r>
          </a:p>
          <a:p>
            <a:pPr marL="539496" indent="-457200"/>
            <a:endParaRPr lang="en-US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0A5655B-4625-4A25-9DA8-5EE1E807F09A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and Grading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676400" y="1905000"/>
          <a:ext cx="5562600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625"/>
                <a:gridCol w="20859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n-lt"/>
                        </a:rPr>
                        <a:t>Activity</a:t>
                      </a:r>
                      <a:endParaRPr lang="en-US" sz="3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+mn-lt"/>
                        </a:rPr>
                        <a:t>Marks</a:t>
                      </a:r>
                      <a:endParaRPr lang="en-US" sz="32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Quizzes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05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Assignments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15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Mid-term</a:t>
                      </a:r>
                      <a:r>
                        <a:rPr lang="en-US" sz="2400" baseline="0" dirty="0" smtClean="0">
                          <a:latin typeface="+mn-lt"/>
                        </a:rPr>
                        <a:t> Test 1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20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Mid-Term Test 2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20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+mn-lt"/>
                        </a:rPr>
                        <a:t>Final Exam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40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>
                          <a:latin typeface="+mn-lt"/>
                        </a:rPr>
                        <a:t>Total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+mn-lt"/>
                        </a:rPr>
                        <a:t>100</a:t>
                      </a:r>
                      <a:endParaRPr lang="en-US" sz="24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Quizzes and Assignments Policies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435608" y="1295400"/>
            <a:ext cx="7498080" cy="495300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Quizzes</a:t>
            </a:r>
          </a:p>
          <a:p>
            <a:pPr lvl="1"/>
            <a:r>
              <a:rPr lang="en-US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Frequent quizzes of duration 5-10 minutes will be taken.</a:t>
            </a:r>
          </a:p>
          <a:p>
            <a:pPr lvl="1"/>
            <a:r>
              <a:rPr lang="en-US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Students are required to attend the classes regularly and come prepared in each class.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Assignments</a:t>
            </a:r>
          </a:p>
          <a:p>
            <a:pPr lvl="1"/>
            <a:r>
              <a:rPr lang="en-US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 assignments will be accepted after due date.</a:t>
            </a:r>
          </a:p>
          <a:p>
            <a:pPr lvl="1"/>
            <a:r>
              <a:rPr lang="en-US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Programming assignments should be well documented.</a:t>
            </a:r>
          </a:p>
          <a:p>
            <a:pPr lvl="1"/>
            <a:r>
              <a:rPr lang="en-US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There are “no groups” for assignments. Each student is expected to do and submit the assignment individually.</a:t>
            </a:r>
          </a:p>
          <a:p>
            <a:pPr lvl="1"/>
            <a:r>
              <a:rPr lang="en-US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Students are “not” allowed to “copy” each other’s work.</a:t>
            </a:r>
          </a:p>
          <a:p>
            <a:pPr lvl="1"/>
            <a:r>
              <a:rPr lang="en-US" sz="2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Cheating or plagiarism in any form will not be tolerated. A grade of zero will be registered for any infraction.</a:t>
            </a:r>
          </a:p>
          <a:p>
            <a:pPr lvl="1"/>
            <a:r>
              <a:rPr lang="en-US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All exams are closed book.</a:t>
            </a:r>
            <a:endParaRPr lang="en-US" sz="22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50A5655B-4625-4A25-9DA8-5EE1E807F09A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81288" cy="4800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http://king-saud.academia.edu/AnwarMirza/Teaching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381000"/>
            <a:ext cx="75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Digital Signal </a:t>
            </a:r>
            <a:endParaRPr lang="en-US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524000" y="2895600"/>
            <a:ext cx="1752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838200" y="2209800"/>
            <a:ext cx="1371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057400" y="28956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Continuous  time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551766" y="1734234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Continuous amplitude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562600" y="2895601"/>
            <a:ext cx="1752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4876800" y="2209801"/>
            <a:ext cx="1371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096000" y="2895601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Discrete  time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4590366" y="1734235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Continuous amplitude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038600" y="5373469"/>
            <a:ext cx="1752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3352800" y="4687669"/>
            <a:ext cx="1371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572000" y="5373469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Discrete  time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066366" y="4212103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Discrete amplitude</a:t>
            </a:r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1981200" y="1524000"/>
            <a:ext cx="17526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Analog Signal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6172200" y="1524000"/>
            <a:ext cx="21336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Discrete-time Signal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4343400" y="4191000"/>
            <a:ext cx="17526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Digital Signal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12558</TotalTime>
  <Words>679</Words>
  <Application>Microsoft Office PowerPoint</Application>
  <PresentationFormat>On-screen Show (4:3)</PresentationFormat>
  <Paragraphs>187</Paragraphs>
  <Slides>17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Solstice</vt:lpstr>
      <vt:lpstr>CEN352 Digital Signal Processing</vt:lpstr>
      <vt:lpstr>Class Particulars</vt:lpstr>
      <vt:lpstr>Pre-requisites</vt:lpstr>
      <vt:lpstr>Major Topics Covered and  Schedule in Weeks</vt:lpstr>
      <vt:lpstr>Recommended Texts</vt:lpstr>
      <vt:lpstr>Evaluation and Grading</vt:lpstr>
      <vt:lpstr>Quizzes and Assignments Policies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Applications</vt:lpstr>
    </vt:vector>
  </TitlesOfParts>
  <Company>universe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computer graphics</dc:title>
  <dc:creator>suresh</dc:creator>
  <cp:lastModifiedBy>Mirza</cp:lastModifiedBy>
  <cp:revision>314</cp:revision>
  <dcterms:created xsi:type="dcterms:W3CDTF">2007-06-20T11:58:11Z</dcterms:created>
  <dcterms:modified xsi:type="dcterms:W3CDTF">2012-09-27T15:30:14Z</dcterms:modified>
</cp:coreProperties>
</file>