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72" r:id="rId8"/>
    <p:sldId id="261" r:id="rId9"/>
    <p:sldId id="264" r:id="rId10"/>
    <p:sldId id="265" r:id="rId11"/>
    <p:sldId id="266" r:id="rId12"/>
    <p:sldId id="273" r:id="rId13"/>
    <p:sldId id="268" r:id="rId14"/>
    <p:sldId id="269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67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5" r:id="rId35"/>
    <p:sldId id="296" r:id="rId36"/>
    <p:sldId id="297" r:id="rId37"/>
    <p:sldId id="298" r:id="rId38"/>
    <p:sldId id="299" r:id="rId39"/>
    <p:sldId id="300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Connective tissue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Seema</a:t>
            </a:r>
            <a:r>
              <a:rPr lang="en-US" dirty="0" smtClean="0"/>
              <a:t> </a:t>
            </a:r>
            <a:r>
              <a:rPr lang="en-US" dirty="0" err="1" smtClean="0"/>
              <a:t>Zargar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3725" b="68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2746" b="6863"/>
          <a:stretch>
            <a:fillRect/>
          </a:stretch>
        </p:blipFill>
        <p:spPr bwMode="auto">
          <a:xfrm>
            <a:off x="0" y="0"/>
            <a:ext cx="9143999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057400"/>
            <a:ext cx="24955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6172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533400"/>
            <a:ext cx="44291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32173"/>
          </a:xfrm>
        </p:spPr>
        <p:txBody>
          <a:bodyPr/>
          <a:lstStyle/>
          <a:p>
            <a:pPr algn="just"/>
            <a:r>
              <a:rPr lang="en-US" dirty="0" smtClean="0"/>
              <a:t>Elastic </a:t>
            </a:r>
            <a:r>
              <a:rPr lang="en-US" dirty="0" err="1" smtClean="0"/>
              <a:t>fibres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962" y="2034381"/>
            <a:ext cx="8220075" cy="398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Reticular connective tissue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Embryonic connective tissue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670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066800"/>
            <a:ext cx="41433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Specialized connective tissue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8229600" cy="571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Collagen </a:t>
            </a:r>
            <a:r>
              <a:rPr lang="en-US" dirty="0" err="1" smtClean="0"/>
              <a:t>fibres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883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szargar\Pictures\collagen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486" y="1295400"/>
            <a:ext cx="8205714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90600"/>
            <a:ext cx="8153400" cy="5486400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Most diverse and abundant tissue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Main classes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Connective tissue proper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Cartilage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Bone tissue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Blood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Characteristics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z="2400" dirty="0" err="1" smtClean="0">
                <a:solidFill>
                  <a:srgbClr val="000000"/>
                </a:solidFill>
                <a:latin typeface="Arial Black" pitchFamily="34" charset="0"/>
              </a:rPr>
              <a:t>Mesenchyme</a:t>
            </a:r>
            <a:r>
              <a:rPr lang="en-US" sz="2400" dirty="0" smtClean="0">
                <a:solidFill>
                  <a:srgbClr val="000000"/>
                </a:solidFill>
                <a:latin typeface="Arial Black" pitchFamily="34" charset="0"/>
              </a:rPr>
              <a:t> as their common tissue of origin (</a:t>
            </a:r>
            <a:r>
              <a:rPr lang="en-US" sz="2400" dirty="0" err="1" smtClean="0">
                <a:solidFill>
                  <a:srgbClr val="000000"/>
                </a:solidFill>
                <a:latin typeface="Arial Black" pitchFamily="34" charset="0"/>
              </a:rPr>
              <a:t>mesenchyme</a:t>
            </a:r>
            <a:r>
              <a:rPr lang="en-US" sz="2400" dirty="0" smtClean="0">
                <a:solidFill>
                  <a:srgbClr val="000000"/>
                </a:solidFill>
                <a:latin typeface="Arial Black" pitchFamily="34" charset="0"/>
              </a:rPr>
              <a:t> derived from mesoderm)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Arial Black" pitchFamily="34" charset="0"/>
              </a:rPr>
              <a:t>Varying degrees of </a:t>
            </a:r>
            <a:r>
              <a:rPr lang="en-US" sz="2400" dirty="0" err="1" smtClean="0">
                <a:solidFill>
                  <a:srgbClr val="000000"/>
                </a:solidFill>
                <a:latin typeface="Arial Black" pitchFamily="34" charset="0"/>
              </a:rPr>
              <a:t>vascularity</a:t>
            </a:r>
            <a:endParaRPr lang="en-US" sz="24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1" algn="just"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Arial Black" pitchFamily="34" charset="0"/>
              </a:rPr>
              <a:t>Nonliving extracellular matrix, consisting of ground substance and fibers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Arial Black" pitchFamily="34" charset="0"/>
              </a:rPr>
              <a:t>Cells are not as abundant nor as tightly packed together as in epithelium</a:t>
            </a:r>
            <a:endParaRPr lang="en-US" sz="2400" dirty="0" smtClean="0">
              <a:latin typeface="Arial Black" pitchFamily="34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latin typeface="Arial Black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Connective tissue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Collagen is rich in </a:t>
            </a:r>
            <a:r>
              <a:rPr lang="en-US" dirty="0" err="1" smtClean="0"/>
              <a:t>proline</a:t>
            </a:r>
            <a:r>
              <a:rPr lang="en-US" dirty="0" smtClean="0"/>
              <a:t> and </a:t>
            </a:r>
            <a:r>
              <a:rPr lang="en-US" dirty="0" err="1" smtClean="0"/>
              <a:t>glycine</a:t>
            </a:r>
            <a:r>
              <a:rPr lang="en-US" dirty="0" smtClean="0"/>
              <a:t>, both of which are important in the formation of the triple-stranded helix. </a:t>
            </a:r>
            <a:r>
              <a:rPr lang="en-US" dirty="0" err="1" smtClean="0"/>
              <a:t>Proline</a:t>
            </a:r>
            <a:r>
              <a:rPr lang="en-US" dirty="0" smtClean="0"/>
              <a:t> facilitates the formation of the helical conformation of each </a:t>
            </a:r>
            <a:r>
              <a:rPr lang="en-US" dirty="0" err="1" smtClean="0"/>
              <a:t>αchain</a:t>
            </a:r>
            <a:r>
              <a:rPr lang="en-US" dirty="0" smtClean="0"/>
              <a:t> because its ring structure causes “</a:t>
            </a:r>
            <a:r>
              <a:rPr lang="en-US" dirty="0" err="1" smtClean="0"/>
              <a:t>kinks”in</a:t>
            </a:r>
            <a:r>
              <a:rPr lang="en-US" dirty="0" smtClean="0"/>
              <a:t> the peptide chain. </a:t>
            </a:r>
            <a:r>
              <a:rPr lang="en-US" dirty="0" err="1" smtClean="0"/>
              <a:t>Glycine</a:t>
            </a:r>
            <a:r>
              <a:rPr lang="en-US" dirty="0" smtClean="0"/>
              <a:t>, the smallest amino acid, is found in every third position of the polypeptide chain. It fits into the restricted spaces where the three chains of the helix come together. The </a:t>
            </a:r>
            <a:r>
              <a:rPr lang="en-US" dirty="0" err="1" smtClean="0"/>
              <a:t>glycine</a:t>
            </a:r>
            <a:r>
              <a:rPr lang="en-US" dirty="0" smtClean="0"/>
              <a:t> residues are part of a repeating sequence, -</a:t>
            </a:r>
            <a:r>
              <a:rPr lang="en-US" dirty="0" err="1" smtClean="0"/>
              <a:t>Gly</a:t>
            </a:r>
            <a:r>
              <a:rPr lang="en-US" dirty="0" smtClean="0"/>
              <a:t>–X–Y–, where X is frequently </a:t>
            </a:r>
            <a:r>
              <a:rPr lang="en-US" dirty="0" err="1" smtClean="0"/>
              <a:t>proline</a:t>
            </a:r>
            <a:r>
              <a:rPr lang="en-US" dirty="0" smtClean="0"/>
              <a:t> and Y is often </a:t>
            </a:r>
            <a:r>
              <a:rPr lang="en-US" dirty="0" err="1" smtClean="0"/>
              <a:t>hydroxyproline</a:t>
            </a:r>
            <a:r>
              <a:rPr lang="en-US" dirty="0" smtClean="0"/>
              <a:t>(but can be </a:t>
            </a:r>
            <a:r>
              <a:rPr lang="en-US" dirty="0" err="1" smtClean="0"/>
              <a:t>hydroxylysine</a:t>
            </a:r>
            <a:r>
              <a:rPr lang="en-US" dirty="0" smtClean="0"/>
              <a:t>,). </a:t>
            </a:r>
          </a:p>
          <a:p>
            <a:r>
              <a:rPr lang="en-US" dirty="0" smtClean="0"/>
              <a:t>Most of the α-chain can be regarded as a </a:t>
            </a:r>
            <a:r>
              <a:rPr lang="en-US" dirty="0" err="1" smtClean="0"/>
              <a:t>polytripeptide</a:t>
            </a:r>
            <a:r>
              <a:rPr lang="en-US" dirty="0" smtClean="0"/>
              <a:t> whose sequence can be represented as (–</a:t>
            </a:r>
            <a:r>
              <a:rPr lang="en-US" dirty="0" err="1" smtClean="0"/>
              <a:t>Gly</a:t>
            </a:r>
            <a:r>
              <a:rPr lang="en-US" dirty="0" smtClean="0"/>
              <a:t>–Pro–</a:t>
            </a:r>
            <a:r>
              <a:rPr lang="en-US" dirty="0" err="1" smtClean="0"/>
              <a:t>Hyp</a:t>
            </a:r>
            <a:r>
              <a:rPr lang="en-US" dirty="0" smtClean="0"/>
              <a:t>–)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collagen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60" t="10258" b="4317"/>
          <a:stretch>
            <a:fillRect/>
          </a:stretch>
        </p:blipFill>
        <p:spPr bwMode="auto">
          <a:xfrm>
            <a:off x="457201" y="1481138"/>
            <a:ext cx="8001000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5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236" r="2550"/>
          <a:stretch>
            <a:fillRect/>
          </a:stretch>
        </p:blipFill>
        <p:spPr bwMode="auto">
          <a:xfrm>
            <a:off x="381000" y="0"/>
            <a:ext cx="8153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hp.med.unsw.edu.au/cellbiology/images/7/70/Collagen-synthes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143000"/>
            <a:ext cx="3352564" cy="4983162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Collagen biosynthesis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0" y="1219200"/>
            <a:ext cx="3962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Endoplasmic Reticulum</a:t>
            </a:r>
          </a:p>
          <a:p>
            <a:pPr lvl="1" algn="just"/>
            <a:r>
              <a:rPr lang="en-US" dirty="0" smtClean="0"/>
              <a:t>mRNA attached to ER</a:t>
            </a:r>
          </a:p>
          <a:p>
            <a:pPr lvl="1"/>
            <a:r>
              <a:rPr lang="en-US" dirty="0" smtClean="0"/>
              <a:t>protein synthesized into ER lumen</a:t>
            </a:r>
          </a:p>
          <a:p>
            <a:pPr lvl="1"/>
            <a:r>
              <a:rPr lang="en-US" dirty="0" err="1" smtClean="0"/>
              <a:t>cotranslational</a:t>
            </a:r>
            <a:r>
              <a:rPr lang="en-US" dirty="0" smtClean="0"/>
              <a:t> and post-translational modifications</a:t>
            </a:r>
          </a:p>
          <a:p>
            <a:pPr lvl="1"/>
            <a:r>
              <a:rPr lang="en-US" dirty="0" smtClean="0"/>
              <a:t>3 proto-a-chains form soluble </a:t>
            </a:r>
            <a:r>
              <a:rPr lang="en-US" dirty="0" err="1" smtClean="0"/>
              <a:t>procollagen</a:t>
            </a:r>
            <a:endParaRPr lang="en-US" dirty="0" smtClean="0"/>
          </a:p>
          <a:p>
            <a:pPr lvl="1"/>
            <a:r>
              <a:rPr lang="en-US" dirty="0" smtClean="0"/>
              <a:t>moved to </a:t>
            </a:r>
            <a:r>
              <a:rPr lang="en-US" dirty="0" err="1" smtClean="0"/>
              <a:t>golgi</a:t>
            </a:r>
            <a:r>
              <a:rPr lang="en-US" dirty="0" smtClean="0"/>
              <a:t> apparatus</a:t>
            </a:r>
          </a:p>
          <a:p>
            <a:r>
              <a:rPr lang="en-US" dirty="0" smtClean="0"/>
              <a:t>Golgi Apparatus</a:t>
            </a:r>
          </a:p>
          <a:p>
            <a:pPr lvl="1"/>
            <a:r>
              <a:rPr lang="en-US" dirty="0" smtClean="0"/>
              <a:t>packed into secretion vesicles</a:t>
            </a:r>
          </a:p>
          <a:p>
            <a:pPr lvl="1"/>
            <a:r>
              <a:rPr lang="en-US" dirty="0" smtClean="0"/>
              <a:t>fuse with membrane</a:t>
            </a:r>
          </a:p>
          <a:p>
            <a:r>
              <a:rPr lang="en-US" dirty="0" smtClean="0"/>
              <a:t>Outside Cell</a:t>
            </a:r>
          </a:p>
          <a:p>
            <a:pPr lvl="1"/>
            <a:r>
              <a:rPr lang="en-US" dirty="0" err="1" smtClean="0"/>
              <a:t>procollagen</a:t>
            </a:r>
            <a:r>
              <a:rPr lang="en-US" dirty="0" smtClean="0"/>
              <a:t> processed by enzymes outside cell</a:t>
            </a:r>
          </a:p>
          <a:p>
            <a:pPr lvl="1"/>
            <a:r>
              <a:rPr lang="en-US" dirty="0" smtClean="0"/>
              <a:t>assemble into collagen fibers</a:t>
            </a:r>
          </a:p>
          <a:p>
            <a:pPr lvl="1"/>
            <a:r>
              <a:rPr lang="en-US" dirty="0" smtClean="0"/>
              <a:t>collagen fibrils form lateral Interactions of triple helices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8077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0" y="304800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Collagen biosynthesis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err="1" smtClean="0"/>
              <a:t>Tropocollagen</a:t>
            </a:r>
            <a:r>
              <a:rPr lang="en-US" sz="4400" dirty="0" smtClean="0"/>
              <a:t> as the basic structural unit of Collagen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376672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Tropocollagen</a:t>
            </a:r>
            <a:r>
              <a:rPr lang="en-US" dirty="0" smtClean="0"/>
              <a:t> has a mass of about 285 </a:t>
            </a:r>
            <a:r>
              <a:rPr lang="en-US" dirty="0" err="1" smtClean="0"/>
              <a:t>kdal</a:t>
            </a:r>
            <a:r>
              <a:rPr lang="en-US" dirty="0" smtClean="0"/>
              <a:t> and </a:t>
            </a:r>
            <a:r>
              <a:rPr lang="en-US" dirty="0" smtClean="0"/>
              <a:t>consist of three polypeptide chains. </a:t>
            </a:r>
            <a:r>
              <a:rPr lang="en-US" dirty="0" err="1" smtClean="0"/>
              <a:t>Tropocollagen</a:t>
            </a:r>
            <a:r>
              <a:rPr lang="en-US" dirty="0" smtClean="0"/>
              <a:t> -280 nm long -head &amp; tail </a:t>
            </a:r>
            <a:r>
              <a:rPr lang="en-US" dirty="0" smtClean="0"/>
              <a:t>region</a:t>
            </a:r>
          </a:p>
          <a:p>
            <a:endParaRPr lang="en-US" dirty="0" smtClean="0"/>
          </a:p>
          <a:p>
            <a:r>
              <a:rPr lang="it-IT" dirty="0" smtClean="0"/>
              <a:t>30% glycine, 30% proline&amp; hydroxyproline</a:t>
            </a:r>
          </a:p>
          <a:p>
            <a:pPr>
              <a:buNone/>
            </a:pPr>
            <a:r>
              <a:rPr lang="it-IT" dirty="0" smtClean="0"/>
              <a:t>   re-aggregate </a:t>
            </a:r>
            <a:r>
              <a:rPr lang="it-IT" dirty="0" smtClean="0"/>
              <a:t>-native collagen (64nm</a:t>
            </a:r>
            <a:r>
              <a:rPr lang="it-IT" dirty="0" smtClean="0"/>
              <a:t>)</a:t>
            </a:r>
          </a:p>
          <a:p>
            <a:pPr>
              <a:buNone/>
            </a:pPr>
            <a:endParaRPr lang="it-IT" dirty="0" smtClean="0"/>
          </a:p>
          <a:p>
            <a:r>
              <a:rPr lang="en-US" dirty="0" smtClean="0"/>
              <a:t>non Covalent hydrogen bonding between the three </a:t>
            </a:r>
            <a:r>
              <a:rPr lang="en-US" dirty="0" err="1" smtClean="0"/>
              <a:t>αchain</a:t>
            </a:r>
            <a:r>
              <a:rPr lang="en-US" dirty="0" smtClean="0"/>
              <a:t> is via </a:t>
            </a:r>
            <a:r>
              <a:rPr lang="en-US" dirty="0" err="1" smtClean="0"/>
              <a:t>hydroxyproline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tropocollagenpolarized</a:t>
            </a:r>
            <a:r>
              <a:rPr lang="en-US" dirty="0" smtClean="0"/>
              <a:t> in fiber, 1/4 staggered </a:t>
            </a:r>
            <a:r>
              <a:rPr lang="en-US" dirty="0" smtClean="0"/>
              <a:t>array –</a:t>
            </a:r>
            <a:r>
              <a:rPr lang="en-US" dirty="0" smtClean="0"/>
              <a:t>period accounted for by gaps fall in dark bands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Staggered array of </a:t>
            </a:r>
            <a:r>
              <a:rPr lang="en-US" dirty="0" err="1" smtClean="0"/>
              <a:t>tropocollagen</a:t>
            </a:r>
            <a:r>
              <a:rPr lang="en-US" dirty="0" smtClean="0"/>
              <a:t> Molecules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Collagen </a:t>
            </a:r>
            <a:r>
              <a:rPr lang="en-US" dirty="0" err="1" smtClean="0"/>
              <a:t>fibres</a:t>
            </a:r>
            <a:r>
              <a:rPr lang="en-US" dirty="0" smtClean="0"/>
              <a:t> exhibit </a:t>
            </a:r>
            <a:r>
              <a:rPr lang="en-US" dirty="0" err="1" smtClean="0"/>
              <a:t>crosssstriations</a:t>
            </a:r>
            <a:r>
              <a:rPr lang="en-US" dirty="0" smtClean="0"/>
              <a:t> every 640A.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length of the </a:t>
            </a:r>
            <a:r>
              <a:rPr lang="en-US" dirty="0" err="1" smtClean="0"/>
              <a:t>tropocollagenmolecule</a:t>
            </a:r>
            <a:r>
              <a:rPr lang="en-US" dirty="0" smtClean="0"/>
              <a:t> s 2800A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There is a gap of 400oA between the end of one </a:t>
            </a:r>
            <a:r>
              <a:rPr lang="en-US" dirty="0" err="1" smtClean="0"/>
              <a:t>tropocollagenand</a:t>
            </a:r>
            <a:r>
              <a:rPr lang="en-US" dirty="0" smtClean="0"/>
              <a:t> the start of another. This gap play an important role in mineralization process.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Tropocollagen</a:t>
            </a:r>
            <a:r>
              <a:rPr lang="en-US" dirty="0" smtClean="0"/>
              <a:t> structure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7696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Tropocollagen</a:t>
            </a:r>
            <a:r>
              <a:rPr lang="en-US" dirty="0" smtClean="0"/>
              <a:t> stabilization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81138"/>
            <a:ext cx="8382000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6172200"/>
          </a:xfrm>
        </p:spPr>
        <p:txBody>
          <a:bodyPr>
            <a:normAutofit lnSpcReduction="10000"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Lysyl</a:t>
            </a:r>
            <a:r>
              <a:rPr lang="en-US" dirty="0" smtClean="0"/>
              <a:t> </a:t>
            </a:r>
            <a:r>
              <a:rPr lang="en-US" dirty="0" err="1" smtClean="0"/>
              <a:t>oxidase</a:t>
            </a:r>
            <a:r>
              <a:rPr lang="en-US" dirty="0" smtClean="0"/>
              <a:t> is </a:t>
            </a:r>
            <a:r>
              <a:rPr lang="en-US" dirty="0" smtClean="0"/>
              <a:t>an extracellular copper </a:t>
            </a:r>
            <a:r>
              <a:rPr lang="en-US" dirty="0" smtClean="0"/>
              <a:t>enzyme that </a:t>
            </a:r>
            <a:r>
              <a:rPr lang="en-US" dirty="0" smtClean="0"/>
              <a:t>catalyzes formation of </a:t>
            </a:r>
            <a:r>
              <a:rPr lang="en-US" dirty="0" err="1" smtClean="0"/>
              <a:t>aldehydes</a:t>
            </a:r>
            <a:r>
              <a:rPr lang="en-US" dirty="0" smtClean="0"/>
              <a:t> from </a:t>
            </a:r>
            <a:r>
              <a:rPr lang="en-US" dirty="0" smtClean="0"/>
              <a:t>lysine residues in collagen and </a:t>
            </a:r>
            <a:r>
              <a:rPr lang="en-US" dirty="0" err="1" smtClean="0"/>
              <a:t>elastin</a:t>
            </a:r>
            <a:r>
              <a:rPr lang="en-US" dirty="0" smtClean="0"/>
              <a:t> precursors. These </a:t>
            </a:r>
            <a:r>
              <a:rPr lang="en-US" dirty="0" err="1" smtClean="0"/>
              <a:t>aldehydes</a:t>
            </a:r>
            <a:r>
              <a:rPr lang="en-US" dirty="0" smtClean="0"/>
              <a:t> are highly reactive, and undergo spontaneous chemical reactions with other </a:t>
            </a:r>
            <a:r>
              <a:rPr lang="en-US" dirty="0" err="1" smtClean="0"/>
              <a:t>lysyl</a:t>
            </a:r>
            <a:r>
              <a:rPr lang="en-US" dirty="0" smtClean="0"/>
              <a:t> </a:t>
            </a:r>
            <a:r>
              <a:rPr lang="en-US" dirty="0" err="1" smtClean="0"/>
              <a:t>oxidase</a:t>
            </a:r>
            <a:r>
              <a:rPr lang="en-US" dirty="0" smtClean="0"/>
              <a:t>-derived </a:t>
            </a:r>
            <a:r>
              <a:rPr lang="en-US" dirty="0" err="1" smtClean="0"/>
              <a:t>aldehyde</a:t>
            </a:r>
            <a:r>
              <a:rPr lang="en-US" dirty="0" smtClean="0"/>
              <a:t> residues, or with unmodified lysine residues. This results in cross-linking collagen and </a:t>
            </a:r>
            <a:r>
              <a:rPr lang="en-US" dirty="0" err="1" smtClean="0"/>
              <a:t>elastin</a:t>
            </a:r>
            <a:r>
              <a:rPr lang="en-US" dirty="0" smtClean="0"/>
              <a:t>, which is essential for stabilization of collagen fibrils and for the integrity and elasticity of mature </a:t>
            </a:r>
            <a:r>
              <a:rPr lang="en-US" dirty="0" err="1" smtClean="0"/>
              <a:t>elastin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Complex cross-links are formed in collagen called </a:t>
            </a:r>
            <a:r>
              <a:rPr lang="en-US" dirty="0" err="1" smtClean="0"/>
              <a:t>Pyridinoline</a:t>
            </a:r>
            <a:r>
              <a:rPr lang="en-US" dirty="0" smtClean="0"/>
              <a:t> which is derived from three lysine residues.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Clr>
                <a:schemeClr val="tx1"/>
              </a:buClr>
            </a:pPr>
            <a:r>
              <a:rPr lang="en-US" sz="2800" dirty="0" smtClean="0"/>
              <a:t>Enclose organs as a capsule and separate organs into layers. </a:t>
            </a:r>
            <a:r>
              <a:rPr lang="en-US" sz="2800" dirty="0" err="1" smtClean="0"/>
              <a:t>Areolar</a:t>
            </a:r>
            <a:endParaRPr lang="en-US" sz="2800" dirty="0" smtClean="0"/>
          </a:p>
          <a:p>
            <a:pPr eaLnBrk="1" hangingPunct="1">
              <a:buClr>
                <a:schemeClr val="tx1"/>
              </a:buClr>
            </a:pPr>
            <a:endParaRPr lang="en-US" sz="2800" dirty="0" smtClean="0"/>
          </a:p>
          <a:p>
            <a:pPr eaLnBrk="1" hangingPunct="1">
              <a:buClr>
                <a:schemeClr val="tx1"/>
              </a:buClr>
            </a:pPr>
            <a:r>
              <a:rPr lang="en-US" sz="2800" dirty="0" smtClean="0"/>
              <a:t>Connect tissues to one another.  Tendons and ligaments</a:t>
            </a:r>
            <a:r>
              <a:rPr lang="en-US" sz="2800" dirty="0" smtClean="0"/>
              <a:t>.</a:t>
            </a:r>
          </a:p>
          <a:p>
            <a:pPr eaLnBrk="1" hangingPunct="1">
              <a:buClr>
                <a:schemeClr val="tx1"/>
              </a:buClr>
            </a:pPr>
            <a:endParaRPr lang="en-US" sz="2800" dirty="0" smtClean="0"/>
          </a:p>
          <a:p>
            <a:pPr eaLnBrk="1" hangingPunct="1">
              <a:buClr>
                <a:schemeClr val="tx1"/>
              </a:buClr>
            </a:pPr>
            <a:r>
              <a:rPr lang="en-US" sz="2800" dirty="0" smtClean="0"/>
              <a:t>Support and movement. Bones</a:t>
            </a:r>
            <a:r>
              <a:rPr lang="en-US" sz="2800" dirty="0" smtClean="0"/>
              <a:t>.</a:t>
            </a:r>
          </a:p>
          <a:p>
            <a:pPr eaLnBrk="1" hangingPunct="1">
              <a:buClr>
                <a:schemeClr val="tx1"/>
              </a:buClr>
            </a:pPr>
            <a:endParaRPr lang="en-US" sz="2800" dirty="0" smtClean="0"/>
          </a:p>
          <a:p>
            <a:pPr eaLnBrk="1" hangingPunct="1">
              <a:buClr>
                <a:schemeClr val="tx1"/>
              </a:buClr>
            </a:pPr>
            <a:r>
              <a:rPr lang="en-US" sz="2800" dirty="0" smtClean="0"/>
              <a:t>Storage. </a:t>
            </a:r>
            <a:r>
              <a:rPr lang="en-US" sz="2800" dirty="0" smtClean="0"/>
              <a:t>Fat</a:t>
            </a:r>
          </a:p>
          <a:p>
            <a:pPr eaLnBrk="1" hangingPunct="1">
              <a:buClr>
                <a:schemeClr val="tx1"/>
              </a:buClr>
            </a:pPr>
            <a:endParaRPr lang="en-US" sz="2800" dirty="0" smtClean="0"/>
          </a:p>
          <a:p>
            <a:pPr eaLnBrk="1" hangingPunct="1">
              <a:buClr>
                <a:schemeClr val="tx1"/>
              </a:buClr>
            </a:pPr>
            <a:r>
              <a:rPr lang="en-US" sz="2800" dirty="0" smtClean="0"/>
              <a:t>Insulation. Fat</a:t>
            </a:r>
            <a:r>
              <a:rPr lang="en-US" sz="2800" dirty="0" smtClean="0"/>
              <a:t>.</a:t>
            </a:r>
          </a:p>
          <a:p>
            <a:pPr eaLnBrk="1" hangingPunct="1">
              <a:buClr>
                <a:schemeClr val="tx1"/>
              </a:buClr>
            </a:pPr>
            <a:endParaRPr lang="en-US" sz="2800" dirty="0" smtClean="0"/>
          </a:p>
          <a:p>
            <a:pPr eaLnBrk="1" hangingPunct="1">
              <a:buClr>
                <a:schemeClr val="tx1"/>
              </a:buClr>
            </a:pPr>
            <a:r>
              <a:rPr lang="en-US" sz="2800" dirty="0" smtClean="0"/>
              <a:t>Transport. Blood</a:t>
            </a:r>
            <a:r>
              <a:rPr lang="en-US" sz="2800" dirty="0" smtClean="0"/>
              <a:t>.</a:t>
            </a:r>
          </a:p>
          <a:p>
            <a:pPr eaLnBrk="1" hangingPunct="1">
              <a:buClr>
                <a:schemeClr val="tx1"/>
              </a:buClr>
            </a:pPr>
            <a:endParaRPr lang="en-US" sz="2800" dirty="0" smtClean="0"/>
          </a:p>
          <a:p>
            <a:pPr eaLnBrk="1" hangingPunct="1">
              <a:buClr>
                <a:schemeClr val="tx1"/>
              </a:buClr>
            </a:pPr>
            <a:r>
              <a:rPr lang="en-US" sz="2800" dirty="0" smtClean="0"/>
              <a:t>Protection.  Bone, cells of the immune system.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connective tissue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579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Stability of the collagen helix™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The temperature at which half of the helical structure is lost is called the melting temperature™.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Tm of </a:t>
            </a:r>
            <a:r>
              <a:rPr lang="en-US" dirty="0" err="1" smtClean="0"/>
              <a:t>tropocollagenis</a:t>
            </a:r>
            <a:r>
              <a:rPr lang="en-US" dirty="0" smtClean="0"/>
              <a:t> a criterion of the stability of its helical structure. Tm depends on the body temperature of the source species. collagens from </a:t>
            </a:r>
            <a:r>
              <a:rPr lang="en-US" dirty="0" err="1" smtClean="0"/>
              <a:t>icefishhas</a:t>
            </a:r>
            <a:r>
              <a:rPr lang="en-US" dirty="0" smtClean="0"/>
              <a:t> the lowest Tm while warm blooded animals have the highest Tm. This difference in thermal stability is correlated with the contents of </a:t>
            </a:r>
            <a:r>
              <a:rPr lang="en-US" dirty="0" err="1" smtClean="0"/>
              <a:t>iminoacid</a:t>
            </a:r>
            <a:r>
              <a:rPr lang="en-US" dirty="0" smtClean="0"/>
              <a:t> (</a:t>
            </a:r>
            <a:r>
              <a:rPr lang="en-US" dirty="0" err="1" smtClean="0"/>
              <a:t>prolineand</a:t>
            </a:r>
            <a:r>
              <a:rPr lang="en-US" dirty="0" smtClean="0"/>
              <a:t> </a:t>
            </a:r>
            <a:r>
              <a:rPr lang="en-US" dirty="0" err="1" smtClean="0"/>
              <a:t>hydroxyproline</a:t>
            </a:r>
            <a:r>
              <a:rPr lang="en-US" dirty="0" smtClean="0"/>
              <a:t>) in the collagen. The higher the </a:t>
            </a:r>
            <a:r>
              <a:rPr lang="en-US" dirty="0" err="1" smtClean="0"/>
              <a:t>iminoacid</a:t>
            </a:r>
            <a:r>
              <a:rPr lang="en-US" dirty="0" smtClean="0"/>
              <a:t> content , the more stable the helix. Tm of (pro-pro-</a:t>
            </a:r>
            <a:r>
              <a:rPr lang="en-US" dirty="0" err="1" smtClean="0"/>
              <a:t>Gly</a:t>
            </a:r>
            <a:r>
              <a:rPr lang="en-US" dirty="0" smtClean="0"/>
              <a:t>) is 24C while poly (Pro-</a:t>
            </a:r>
            <a:r>
              <a:rPr lang="en-US" dirty="0" err="1" smtClean="0"/>
              <a:t>Hyp</a:t>
            </a:r>
            <a:r>
              <a:rPr lang="en-US" dirty="0" smtClean="0"/>
              <a:t>-</a:t>
            </a:r>
            <a:r>
              <a:rPr lang="en-US" dirty="0" err="1" smtClean="0"/>
              <a:t>Gly</a:t>
            </a:r>
            <a:r>
              <a:rPr lang="en-US" dirty="0" smtClean="0"/>
              <a:t>) is 580C indicating hydroxylation stabilizes triple helix.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experiments using </a:t>
            </a:r>
            <a:r>
              <a:rPr lang="el-GR" dirty="0" smtClean="0"/>
              <a:t>αα\-</a:t>
            </a:r>
            <a:r>
              <a:rPr lang="en-US" dirty="0" err="1" smtClean="0"/>
              <a:t>bipyridylan</a:t>
            </a:r>
            <a:r>
              <a:rPr lang="en-US" dirty="0" smtClean="0"/>
              <a:t> iron </a:t>
            </a:r>
            <a:r>
              <a:rPr lang="en-US" dirty="0" err="1" smtClean="0"/>
              <a:t>chelatorwhich</a:t>
            </a:r>
            <a:r>
              <a:rPr lang="en-US" dirty="0" smtClean="0"/>
              <a:t> inhibit hydroxylation shows that without hydroxylation triple helix formation does not occur.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err="1" smtClean="0"/>
              <a:t>Collagenase</a:t>
            </a:r>
            <a:r>
              <a:rPr lang="en-US" dirty="0" smtClean="0"/>
              <a:t> and its types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5943600"/>
          </a:xfrm>
        </p:spPr>
        <p:txBody>
          <a:bodyPr>
            <a:noAutofit/>
          </a:bodyPr>
          <a:lstStyle/>
          <a:p>
            <a:pPr algn="just"/>
            <a:endParaRPr lang="en-US" sz="2000" b="1" dirty="0" smtClean="0"/>
          </a:p>
          <a:p>
            <a:pPr algn="just"/>
            <a:r>
              <a:rPr lang="en-US" sz="2000" b="1" dirty="0" smtClean="0"/>
              <a:t>Source</a:t>
            </a:r>
            <a:r>
              <a:rPr lang="en-US" sz="2000" b="1" dirty="0" smtClean="0"/>
              <a:t>:</a:t>
            </a:r>
            <a:r>
              <a:rPr lang="en-US" sz="2000" dirty="0" smtClean="0"/>
              <a:t> Clostridium </a:t>
            </a:r>
            <a:r>
              <a:rPr lang="en-US" sz="2000" dirty="0" err="1" smtClean="0"/>
              <a:t>histolyticum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I.U.B.: </a:t>
            </a:r>
            <a:r>
              <a:rPr lang="en-US" sz="2000" b="1" dirty="0" smtClean="0"/>
              <a:t>3.4.24.3</a:t>
            </a:r>
            <a:endParaRPr lang="en-US" sz="2000" b="1" dirty="0" smtClean="0"/>
          </a:p>
          <a:p>
            <a:pPr algn="just"/>
            <a:r>
              <a:rPr lang="en-US" sz="2000" dirty="0" smtClean="0"/>
              <a:t>Crude </a:t>
            </a:r>
            <a:r>
              <a:rPr lang="en-US" sz="2000" dirty="0" err="1" smtClean="0"/>
              <a:t>collagenase</a:t>
            </a:r>
            <a:r>
              <a:rPr lang="en-US" sz="2000" dirty="0" smtClean="0"/>
              <a:t> preparations contain not only several </a:t>
            </a:r>
            <a:r>
              <a:rPr lang="en-US" sz="2000" dirty="0" err="1" smtClean="0"/>
              <a:t>collagenases</a:t>
            </a:r>
            <a:r>
              <a:rPr lang="en-US" sz="2000" dirty="0" smtClean="0"/>
              <a:t> but also a </a:t>
            </a:r>
            <a:r>
              <a:rPr lang="en-US" sz="2000" dirty="0" err="1" smtClean="0"/>
              <a:t>sulfhydryl</a:t>
            </a:r>
            <a:r>
              <a:rPr lang="en-US" sz="2000" dirty="0" smtClean="0"/>
              <a:t> protease, </a:t>
            </a:r>
            <a:r>
              <a:rPr lang="en-US" sz="2000" dirty="0" err="1" smtClean="0"/>
              <a:t>clostripain</a:t>
            </a:r>
            <a:r>
              <a:rPr lang="en-US" sz="2000" dirty="0" smtClean="0"/>
              <a:t>, a </a:t>
            </a:r>
            <a:r>
              <a:rPr lang="en-US" sz="2000" dirty="0" err="1" smtClean="0"/>
              <a:t>trypsin</a:t>
            </a:r>
            <a:r>
              <a:rPr lang="en-US" sz="2000" dirty="0" smtClean="0"/>
              <a:t>-like enzyme, and an </a:t>
            </a:r>
            <a:r>
              <a:rPr lang="en-US" sz="2000" dirty="0" err="1" smtClean="0"/>
              <a:t>aminopeptidase</a:t>
            </a:r>
            <a:r>
              <a:rPr lang="en-US" sz="2000" dirty="0" smtClean="0"/>
              <a:t>. This combination of </a:t>
            </a:r>
            <a:r>
              <a:rPr lang="en-US" sz="2000" dirty="0" err="1" smtClean="0"/>
              <a:t>collagenolytic</a:t>
            </a:r>
            <a:r>
              <a:rPr lang="en-US" sz="2000" dirty="0" smtClean="0"/>
              <a:t> and </a:t>
            </a:r>
            <a:r>
              <a:rPr lang="en-US" sz="2000" dirty="0" err="1" smtClean="0"/>
              <a:t>proteolytic</a:t>
            </a:r>
            <a:r>
              <a:rPr lang="en-US" sz="2000" dirty="0" smtClean="0"/>
              <a:t> activities is effective at breaking down intercellular matrices, the essential part of tissue dissociation. One component of the complex is a hydrolytic enzyme which degrades the helical regions in native collagen preferentially at the Y-</a:t>
            </a:r>
            <a:r>
              <a:rPr lang="en-US" sz="2000" dirty="0" err="1" smtClean="0"/>
              <a:t>Gly</a:t>
            </a:r>
            <a:r>
              <a:rPr lang="en-US" sz="2000" dirty="0" smtClean="0"/>
              <a:t> bond in the sequence Pro-Y-</a:t>
            </a:r>
            <a:r>
              <a:rPr lang="en-US" sz="2000" dirty="0" err="1" smtClean="0"/>
              <a:t>Gly</a:t>
            </a:r>
            <a:r>
              <a:rPr lang="en-US" sz="2000" dirty="0" smtClean="0"/>
              <a:t>-Pro- where Y is most frequently a neutral amino acid. This cleavage yields products susceptible to further peptidase digestion. Crude </a:t>
            </a:r>
            <a:r>
              <a:rPr lang="en-US" sz="2000" dirty="0" err="1" smtClean="0"/>
              <a:t>collagenase</a:t>
            </a:r>
            <a:r>
              <a:rPr lang="en-US" sz="2000" dirty="0" smtClean="0"/>
              <a:t> is inhibited by metal chelating agents such as </a:t>
            </a:r>
            <a:r>
              <a:rPr lang="en-US" sz="2000" dirty="0" err="1" smtClean="0"/>
              <a:t>cysteine</a:t>
            </a:r>
            <a:r>
              <a:rPr lang="en-US" sz="2000" dirty="0" smtClean="0"/>
              <a:t>, EDTA or o-</a:t>
            </a:r>
            <a:r>
              <a:rPr lang="en-US" sz="2000" dirty="0" err="1" smtClean="0"/>
              <a:t>phenanthroline</a:t>
            </a:r>
            <a:r>
              <a:rPr lang="en-US" sz="2000" dirty="0" smtClean="0"/>
              <a:t> but not DFP. It is also inhibited by α2-macroglobulin, a large plasma glycoprotein. Ca</a:t>
            </a:r>
            <a:r>
              <a:rPr lang="en-US" sz="2000" baseline="30000" dirty="0" smtClean="0"/>
              <a:t>2+</a:t>
            </a:r>
            <a:r>
              <a:rPr lang="en-US" sz="2000" dirty="0" smtClean="0"/>
              <a:t> is required for enzyme activity. Particular enzymatic profiles of each </a:t>
            </a:r>
            <a:r>
              <a:rPr lang="en-US" sz="2000" dirty="0" err="1" smtClean="0"/>
              <a:t>collagenase</a:t>
            </a:r>
            <a:r>
              <a:rPr lang="en-US" sz="2000" dirty="0" smtClean="0"/>
              <a:t> have been correlated with the tissues from which the cells for study were obtained (or with the uses to which the cells are put) and as a result of the correlations several types of crude </a:t>
            </a:r>
            <a:r>
              <a:rPr lang="en-US" sz="2000" dirty="0" err="1" smtClean="0"/>
              <a:t>collagenases</a:t>
            </a:r>
            <a:r>
              <a:rPr lang="en-US" sz="2000" dirty="0" smtClean="0"/>
              <a:t> have been established by Worthington: Types 1, 2, 3, and 4.</a:t>
            </a:r>
            <a:endParaRPr lang="en-US" sz="2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 Type 1 crude </a:t>
            </a:r>
            <a:r>
              <a:rPr lang="en-US" dirty="0" err="1" smtClean="0"/>
              <a:t>collagenase</a:t>
            </a:r>
            <a:r>
              <a:rPr lang="en-US" dirty="0" smtClean="0"/>
              <a:t> has the original balance of </a:t>
            </a:r>
            <a:r>
              <a:rPr lang="en-US" dirty="0" err="1" smtClean="0"/>
              <a:t>collagenase</a:t>
            </a:r>
            <a:r>
              <a:rPr lang="en-US" dirty="0" smtClean="0"/>
              <a:t>, </a:t>
            </a:r>
            <a:r>
              <a:rPr lang="en-US" dirty="0" err="1" smtClean="0"/>
              <a:t>caseinase</a:t>
            </a:r>
            <a:r>
              <a:rPr lang="en-US" dirty="0" smtClean="0"/>
              <a:t>, </a:t>
            </a:r>
            <a:r>
              <a:rPr lang="en-US" dirty="0" err="1" smtClean="0"/>
              <a:t>clostripain</a:t>
            </a:r>
            <a:r>
              <a:rPr lang="en-US" dirty="0" smtClean="0"/>
              <a:t> and </a:t>
            </a:r>
            <a:r>
              <a:rPr lang="en-US" dirty="0" err="1" smtClean="0"/>
              <a:t>tryptic</a:t>
            </a:r>
            <a:r>
              <a:rPr lang="en-US" dirty="0" smtClean="0"/>
              <a:t> activities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Type 2 contains higher relative levels of protease activity particularly </a:t>
            </a:r>
            <a:r>
              <a:rPr lang="en-US" dirty="0" err="1" smtClean="0"/>
              <a:t>clostripain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Type 3 contains lowest levels of secondary proteases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Type 4 is designed to be especially low in </a:t>
            </a:r>
            <a:r>
              <a:rPr lang="en-US" dirty="0" err="1" smtClean="0"/>
              <a:t>tryptic</a:t>
            </a:r>
            <a:r>
              <a:rPr lang="en-US" dirty="0" smtClean="0"/>
              <a:t> activity to limit damage to membrane proteins and receptors.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Elastin</a:t>
            </a:r>
            <a:r>
              <a:rPr lang="en-US" dirty="0" smtClean="0"/>
              <a:t> composition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Elastin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 smtClean="0"/>
              <a:t>Elastin</a:t>
            </a:r>
            <a:r>
              <a:rPr lang="en-US" dirty="0" smtClean="0"/>
              <a:t> is a protein in connective tissue that is elastic and allows many tissues in the body to resume their shape after stretching or contracting. </a:t>
            </a:r>
            <a:r>
              <a:rPr lang="en-US" dirty="0" err="1" smtClean="0"/>
              <a:t>Elastin</a:t>
            </a:r>
            <a:r>
              <a:rPr lang="en-US" dirty="0" smtClean="0"/>
              <a:t> helps skin to return to its original position when it is poked or pinched. </a:t>
            </a:r>
            <a:r>
              <a:rPr lang="en-US" dirty="0" err="1" smtClean="0"/>
              <a:t>Elastin</a:t>
            </a:r>
            <a:r>
              <a:rPr lang="en-US" dirty="0" smtClean="0"/>
              <a:t> is also an important load-bearing tissue in the bodies of vertebrates and used in places where mechanical energy is required to be stored. In humans, </a:t>
            </a:r>
            <a:r>
              <a:rPr lang="en-US" dirty="0" err="1" smtClean="0"/>
              <a:t>elastin</a:t>
            </a:r>
            <a:r>
              <a:rPr lang="en-US" dirty="0" smtClean="0"/>
              <a:t> is encoded by the ELN </a:t>
            </a:r>
            <a:r>
              <a:rPr lang="en-US" dirty="0" smtClean="0"/>
              <a:t>gene.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Composition of </a:t>
            </a:r>
            <a:r>
              <a:rPr lang="en-US" dirty="0" err="1" smtClean="0"/>
              <a:t>elastin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Elastic fiber is composed of the protein </a:t>
            </a:r>
            <a:r>
              <a:rPr lang="en-US" sz="2400" dirty="0" err="1" smtClean="0"/>
              <a:t>fibrillin</a:t>
            </a:r>
            <a:r>
              <a:rPr lang="en-US" sz="2400" dirty="0" smtClean="0"/>
              <a:t> and </a:t>
            </a:r>
            <a:r>
              <a:rPr lang="en-US" sz="2400" dirty="0" err="1" smtClean="0"/>
              <a:t>elastin</a:t>
            </a:r>
            <a:r>
              <a:rPr lang="en-US" sz="2400" dirty="0" smtClean="0"/>
              <a:t> made of simple amino acids such as </a:t>
            </a:r>
            <a:r>
              <a:rPr lang="en-US" sz="2400" dirty="0" err="1" smtClean="0"/>
              <a:t>glycine</a:t>
            </a:r>
            <a:r>
              <a:rPr lang="en-US" sz="2400" dirty="0" smtClean="0"/>
              <a:t>, </a:t>
            </a:r>
            <a:r>
              <a:rPr lang="en-US" sz="2400" dirty="0" err="1" smtClean="0"/>
              <a:t>valine</a:t>
            </a:r>
            <a:r>
              <a:rPr lang="en-US" sz="2400" dirty="0" smtClean="0"/>
              <a:t>, </a:t>
            </a:r>
            <a:r>
              <a:rPr lang="en-US" sz="2400" dirty="0" err="1" smtClean="0"/>
              <a:t>alanine</a:t>
            </a:r>
            <a:r>
              <a:rPr lang="en-US" sz="2400" dirty="0" smtClean="0"/>
              <a:t>, and </a:t>
            </a:r>
            <a:r>
              <a:rPr lang="en-US" sz="2400" dirty="0" err="1" smtClean="0"/>
              <a:t>proline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err="1" smtClean="0"/>
              <a:t>Elastin</a:t>
            </a:r>
            <a:r>
              <a:rPr lang="en-US" sz="2400" dirty="0" smtClean="0"/>
              <a:t> is made by linking many soluble </a:t>
            </a:r>
            <a:r>
              <a:rPr lang="en-US" sz="2400" dirty="0" err="1" smtClean="0"/>
              <a:t>tropoelastin</a:t>
            </a:r>
            <a:r>
              <a:rPr lang="en-US" sz="2400" dirty="0" smtClean="0"/>
              <a:t> protein molecules, in a reaction catalyzed by </a:t>
            </a:r>
            <a:r>
              <a:rPr lang="en-US" sz="2400" dirty="0" err="1" smtClean="0"/>
              <a:t>lysyl</a:t>
            </a:r>
            <a:r>
              <a:rPr lang="en-US" sz="2400" dirty="0" smtClean="0"/>
              <a:t> </a:t>
            </a:r>
            <a:r>
              <a:rPr lang="en-US" sz="2400" dirty="0" err="1" smtClean="0"/>
              <a:t>oxidase</a:t>
            </a:r>
            <a:r>
              <a:rPr lang="en-US" sz="2400" dirty="0" smtClean="0"/>
              <a:t>, to make a massive insoluble, durable cross-linked array. The amino acid responsible for these cross-links is lysine. </a:t>
            </a:r>
            <a:r>
              <a:rPr lang="en-US" sz="2400" dirty="0" err="1" smtClean="0"/>
              <a:t>Tropoelastin</a:t>
            </a:r>
            <a:r>
              <a:rPr lang="en-US" sz="2400" dirty="0" smtClean="0"/>
              <a:t> is a specialized protein with a molecular weight of 64 to 66 </a:t>
            </a:r>
            <a:r>
              <a:rPr lang="en-US" sz="2400" dirty="0" err="1" smtClean="0"/>
              <a:t>kDa</a:t>
            </a:r>
            <a:r>
              <a:rPr lang="en-US" sz="2400" dirty="0" smtClean="0"/>
              <a:t>, and an irregular or random coil conformation made up of 830 amino acids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algn="just"/>
            <a:r>
              <a:rPr lang="en-US" sz="2400" dirty="0" err="1" smtClean="0"/>
              <a:t>Desmosine</a:t>
            </a:r>
            <a:r>
              <a:rPr lang="en-US" sz="2400" dirty="0" smtClean="0"/>
              <a:t> and </a:t>
            </a:r>
            <a:r>
              <a:rPr lang="en-US" sz="2400" dirty="0" err="1" smtClean="0"/>
              <a:t>isodesmosine</a:t>
            </a:r>
            <a:r>
              <a:rPr lang="en-US" sz="2400" dirty="0" smtClean="0"/>
              <a:t> are types of links for the </a:t>
            </a:r>
            <a:r>
              <a:rPr lang="en-US" sz="2400" dirty="0" err="1" smtClean="0"/>
              <a:t>tropoelastin</a:t>
            </a:r>
            <a:r>
              <a:rPr lang="en-US" sz="2400" dirty="0" smtClean="0"/>
              <a:t> molecules.</a:t>
            </a:r>
            <a:br>
              <a:rPr lang="en-US" sz="2400" dirty="0" smtClean="0"/>
            </a:br>
            <a:endParaRPr lang="en-US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Tissue distribution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err="1" smtClean="0"/>
              <a:t>Elastin</a:t>
            </a:r>
            <a:r>
              <a:rPr lang="en-US" dirty="0" smtClean="0"/>
              <a:t> serves an important function in arteries as a medium for pressure wave propagation to help blood flow and is particularly abundant in large elastic blood vessels such as the aorta.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Elastin</a:t>
            </a:r>
            <a:r>
              <a:rPr lang="en-US" dirty="0" smtClean="0"/>
              <a:t> </a:t>
            </a:r>
            <a:r>
              <a:rPr lang="en-US" dirty="0" smtClean="0"/>
              <a:t>is also very important in the lungs, elastic ligaments, the skin, and the bladder, elastic cartilage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It </a:t>
            </a:r>
            <a:r>
              <a:rPr lang="en-US" dirty="0" smtClean="0"/>
              <a:t>is present in all vertebrates above the jawless fish.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Biosynthesis of </a:t>
            </a:r>
            <a:r>
              <a:rPr lang="en-US" dirty="0" err="1" smtClean="0"/>
              <a:t>elastin</a:t>
            </a:r>
            <a:endParaRPr lang="en-US" dirty="0"/>
          </a:p>
        </p:txBody>
      </p:sp>
      <p:pic>
        <p:nvPicPr>
          <p:cNvPr id="4" name="Picture 4" descr="File:ECM elastic-fiber synthes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2390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protein </a:t>
            </a:r>
            <a:r>
              <a:rPr lang="en-US" dirty="0" err="1" smtClean="0"/>
              <a:t>Mr</a:t>
            </a:r>
            <a:r>
              <a:rPr lang="en-US" dirty="0" smtClean="0"/>
              <a:t> 64 to 66 </a:t>
            </a:r>
            <a:r>
              <a:rPr lang="en-US" dirty="0" err="1" smtClean="0"/>
              <a:t>kDa</a:t>
            </a:r>
            <a:endParaRPr lang="en-US" dirty="0" smtClean="0"/>
          </a:p>
          <a:p>
            <a:r>
              <a:rPr lang="en-US" dirty="0" smtClean="0"/>
              <a:t>composed of the amino acids </a:t>
            </a:r>
            <a:r>
              <a:rPr lang="en-US" dirty="0" err="1" smtClean="0"/>
              <a:t>glycine</a:t>
            </a:r>
            <a:r>
              <a:rPr lang="en-US" dirty="0" smtClean="0"/>
              <a:t>, </a:t>
            </a:r>
            <a:r>
              <a:rPr lang="en-US" dirty="0" err="1" smtClean="0"/>
              <a:t>valine</a:t>
            </a:r>
            <a:r>
              <a:rPr lang="en-US" dirty="0" smtClean="0"/>
              <a:t>, </a:t>
            </a:r>
            <a:r>
              <a:rPr lang="en-US" dirty="0" err="1" smtClean="0"/>
              <a:t>alanine</a:t>
            </a:r>
            <a:r>
              <a:rPr lang="en-US" dirty="0" smtClean="0"/>
              <a:t>, and </a:t>
            </a:r>
            <a:r>
              <a:rPr lang="en-US" dirty="0" err="1" smtClean="0"/>
              <a:t>proline</a:t>
            </a:r>
            <a:endParaRPr lang="en-US" dirty="0" smtClean="0"/>
          </a:p>
          <a:p>
            <a:r>
              <a:rPr lang="en-US" dirty="0" smtClean="0"/>
              <a:t>cross-linked </a:t>
            </a:r>
            <a:r>
              <a:rPr lang="en-US" dirty="0" err="1" smtClean="0"/>
              <a:t>tropoelastin</a:t>
            </a:r>
            <a:r>
              <a:rPr lang="en-US" dirty="0" smtClean="0"/>
              <a:t> monomers</a:t>
            </a:r>
          </a:p>
          <a:p>
            <a:r>
              <a:rPr lang="en-US" dirty="0" smtClean="0"/>
              <a:t>first secreted as soluble precursors (</a:t>
            </a:r>
            <a:r>
              <a:rPr lang="en-US" dirty="0" err="1" smtClean="0"/>
              <a:t>tropoelastin</a:t>
            </a:r>
            <a:r>
              <a:rPr lang="en-US" dirty="0" smtClean="0"/>
              <a:t>)</a:t>
            </a:r>
          </a:p>
          <a:p>
            <a:r>
              <a:rPr lang="en-US" dirty="0" smtClean="0"/>
              <a:t>assembly and </a:t>
            </a:r>
            <a:r>
              <a:rPr lang="en-US" dirty="0" err="1" smtClean="0"/>
              <a:t>crosslinking</a:t>
            </a:r>
            <a:r>
              <a:rPr lang="en-US" dirty="0" smtClean="0"/>
              <a:t> of </a:t>
            </a:r>
            <a:r>
              <a:rPr lang="en-US" dirty="0" err="1" smtClean="0"/>
              <a:t>tropoelastin</a:t>
            </a:r>
            <a:r>
              <a:rPr lang="en-US" dirty="0" smtClean="0"/>
              <a:t> monomers</a:t>
            </a:r>
          </a:p>
          <a:p>
            <a:r>
              <a:rPr lang="en-US" dirty="0" smtClean="0"/>
              <a:t>form insoluble </a:t>
            </a:r>
            <a:r>
              <a:rPr lang="en-US" dirty="0" err="1" smtClean="0"/>
              <a:t>elastin</a:t>
            </a:r>
            <a:r>
              <a:rPr lang="en-US" dirty="0" smtClean="0"/>
              <a:t> matrix into functional </a:t>
            </a:r>
            <a:r>
              <a:rPr lang="en-US" dirty="0" err="1" smtClean="0"/>
              <a:t>fibres</a:t>
            </a:r>
            <a:endParaRPr lang="en-US" dirty="0" smtClean="0"/>
          </a:p>
          <a:p>
            <a:pPr lvl="1"/>
            <a:r>
              <a:rPr lang="en-US" dirty="0" smtClean="0"/>
              <a:t>lysine residues in the cross-linking domain of secreted </a:t>
            </a:r>
            <a:r>
              <a:rPr lang="en-US" dirty="0" err="1" smtClean="0"/>
              <a:t>tropoelastin</a:t>
            </a:r>
            <a:r>
              <a:rPr lang="en-US" dirty="0" smtClean="0"/>
              <a:t> rapidly cross-linked (both inter- and intra-molecularly by </a:t>
            </a:r>
            <a:r>
              <a:rPr lang="en-US" dirty="0" err="1" smtClean="0"/>
              <a:t>lysyl</a:t>
            </a:r>
            <a:r>
              <a:rPr lang="en-US" dirty="0" smtClean="0"/>
              <a:t> </a:t>
            </a:r>
            <a:r>
              <a:rPr lang="en-US" dirty="0" err="1" smtClean="0"/>
              <a:t>oxidase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hydrophobic segments - elastic properties</a:t>
            </a:r>
          </a:p>
          <a:p>
            <a:pPr lvl="1"/>
            <a:r>
              <a:rPr lang="el-GR" dirty="0" smtClean="0"/>
              <a:t>α-</a:t>
            </a:r>
            <a:r>
              <a:rPr lang="en-US" dirty="0" smtClean="0"/>
              <a:t>helical segments (</a:t>
            </a:r>
            <a:r>
              <a:rPr lang="en-US" dirty="0" err="1" smtClean="0"/>
              <a:t>alanine</a:t>
            </a:r>
            <a:r>
              <a:rPr lang="en-US" dirty="0" smtClean="0"/>
              <a:t>- and lysine-rich) - form cross-links between adjacent molecules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Ground substance – unstructured material that fills the space between </a:t>
            </a:r>
            <a:r>
              <a:rPr lang="en-US" dirty="0" smtClean="0">
                <a:solidFill>
                  <a:srgbClr val="000000"/>
                </a:solidFill>
              </a:rPr>
              <a:t>cells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Fibers – collagen, elastic, or </a:t>
            </a:r>
            <a:r>
              <a:rPr lang="en-US" dirty="0" smtClean="0">
                <a:solidFill>
                  <a:srgbClr val="000000"/>
                </a:solidFill>
              </a:rPr>
              <a:t>reticular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Cells – fibroblasts, </a:t>
            </a:r>
            <a:r>
              <a:rPr lang="en-US" dirty="0" err="1" smtClean="0">
                <a:solidFill>
                  <a:srgbClr val="000000"/>
                </a:solidFill>
              </a:rPr>
              <a:t>chondroblasts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osteoblasts</a:t>
            </a:r>
            <a:r>
              <a:rPr lang="en-US" dirty="0" smtClean="0">
                <a:solidFill>
                  <a:srgbClr val="000000"/>
                </a:solidFill>
              </a:rPr>
              <a:t>, hematopoietic stem cells, and others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Collagen is the main protein of connective tissue in animals and the most abundant protein in mammals, making up about 25% of the total protein 	content.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Structural Elements of Connective Tissue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Connective tissue can be classified into three</a:t>
            </a:r>
          </a:p>
          <a:p>
            <a:pPr>
              <a:buNone/>
            </a:pPr>
            <a:r>
              <a:rPr lang="en-US" dirty="0" smtClean="0"/>
              <a:t>  categories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proper</a:t>
            </a:r>
            <a:r>
              <a:rPr lang="en-US" dirty="0" smtClean="0"/>
              <a:t>,</a:t>
            </a:r>
          </a:p>
          <a:p>
            <a:endParaRPr lang="en-US" dirty="0" smtClean="0"/>
          </a:p>
          <a:p>
            <a:r>
              <a:rPr lang="en-US" dirty="0" smtClean="0"/>
              <a:t>embryonic</a:t>
            </a:r>
            <a:r>
              <a:rPr lang="en-US" dirty="0" smtClean="0"/>
              <a:t>,</a:t>
            </a:r>
          </a:p>
          <a:p>
            <a:endParaRPr lang="en-US" dirty="0" smtClean="0"/>
          </a:p>
          <a:p>
            <a:r>
              <a:rPr lang="en-US" dirty="0" smtClean="0"/>
              <a:t> specialized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of Connective tissue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14400"/>
            <a:ext cx="7772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03124" y="1481138"/>
            <a:ext cx="6137751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Subclassifications</a:t>
            </a:r>
            <a:r>
              <a:rPr lang="en-US" dirty="0" smtClean="0"/>
              <a:t> of C.T(proper)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Embryonic: Is further divided into </a:t>
            </a:r>
            <a:r>
              <a:rPr lang="en-US" dirty="0" err="1" smtClean="0"/>
              <a:t>mesenchyme</a:t>
            </a:r>
            <a:r>
              <a:rPr lang="en-US" dirty="0" smtClean="0"/>
              <a:t> and </a:t>
            </a:r>
            <a:r>
              <a:rPr lang="en-US" dirty="0" err="1" smtClean="0"/>
              <a:t>mucoid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Specialized: Is further divided into bone, cartilage and blood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Connective tissue proper: Is further divided into elastic tissue, reticular tissue, adipose tissue, </a:t>
            </a:r>
            <a:r>
              <a:rPr lang="en-US" dirty="0" err="1" smtClean="0"/>
              <a:t>areolar</a:t>
            </a:r>
            <a:r>
              <a:rPr lang="en-US" dirty="0" smtClean="0"/>
              <a:t> (loose tissue) and dense tissue.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classifications of CT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t="13725" b="6863"/>
          <a:stretch>
            <a:fillRect/>
          </a:stretch>
        </p:blipFill>
        <p:spPr bwMode="auto">
          <a:xfrm>
            <a:off x="0" y="685800"/>
            <a:ext cx="9144000" cy="544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305</TotalTime>
  <Words>920</Words>
  <Application>Microsoft Office PowerPoint</Application>
  <PresentationFormat>On-screen Show (4:3)</PresentationFormat>
  <Paragraphs>142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Concourse</vt:lpstr>
      <vt:lpstr>Connective tissue</vt:lpstr>
      <vt:lpstr>Connective tissue</vt:lpstr>
      <vt:lpstr>Functions of connective tissue</vt:lpstr>
      <vt:lpstr>Structural Elements of Connective Tissue</vt:lpstr>
      <vt:lpstr>Classification of Connective tissue </vt:lpstr>
      <vt:lpstr>Slide 6</vt:lpstr>
      <vt:lpstr>Subclassifications of C.T(proper)</vt:lpstr>
      <vt:lpstr>Sub classifications of CT</vt:lpstr>
      <vt:lpstr>Slide 9</vt:lpstr>
      <vt:lpstr>Slide 10</vt:lpstr>
      <vt:lpstr>Slide 11</vt:lpstr>
      <vt:lpstr>Slide 12</vt:lpstr>
      <vt:lpstr>Elastic fibres</vt:lpstr>
      <vt:lpstr>Reticular connective tissue</vt:lpstr>
      <vt:lpstr>Embryonic connective tissue</vt:lpstr>
      <vt:lpstr>Specialized connective tissue</vt:lpstr>
      <vt:lpstr>Collagen fibres</vt:lpstr>
      <vt:lpstr>Slide 18</vt:lpstr>
      <vt:lpstr>Slide 19</vt:lpstr>
      <vt:lpstr>Structure of collagen</vt:lpstr>
      <vt:lpstr>Slide 21</vt:lpstr>
      <vt:lpstr>Slide 22</vt:lpstr>
      <vt:lpstr>Collagen biosynthesis</vt:lpstr>
      <vt:lpstr>Slide 24</vt:lpstr>
      <vt:lpstr>Tropocollagen as the basic structural unit of Collagen</vt:lpstr>
      <vt:lpstr>Staggered array of tropocollagen Molecules</vt:lpstr>
      <vt:lpstr>Tropocollagen structure</vt:lpstr>
      <vt:lpstr>Tropocollagen stabilization</vt:lpstr>
      <vt:lpstr>Slide 29</vt:lpstr>
      <vt:lpstr>Slide 30</vt:lpstr>
      <vt:lpstr>Stability of the collagen helix™</vt:lpstr>
      <vt:lpstr>Collagenase and its types</vt:lpstr>
      <vt:lpstr>Slide 33</vt:lpstr>
      <vt:lpstr>Elastin composition</vt:lpstr>
      <vt:lpstr>Elastin</vt:lpstr>
      <vt:lpstr>Composition of elastin</vt:lpstr>
      <vt:lpstr>Tissue distribution</vt:lpstr>
      <vt:lpstr>Biosynthesis of elastin</vt:lpstr>
      <vt:lpstr>Structure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Connective tissue</dc:title>
  <dc:creator>mysha</dc:creator>
  <cp:lastModifiedBy>SEEMA</cp:lastModifiedBy>
  <cp:revision>28</cp:revision>
  <dcterms:created xsi:type="dcterms:W3CDTF">2006-08-16T00:00:00Z</dcterms:created>
  <dcterms:modified xsi:type="dcterms:W3CDTF">2012-09-07T08:14:29Z</dcterms:modified>
</cp:coreProperties>
</file>