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22"/>
  </p:notesMasterIdLst>
  <p:handoutMasterIdLst>
    <p:handoutMasterId r:id="rId23"/>
  </p:handoutMasterIdLst>
  <p:sldIdLst>
    <p:sldId id="256" r:id="rId5"/>
    <p:sldId id="270" r:id="rId6"/>
    <p:sldId id="257" r:id="rId7"/>
    <p:sldId id="258" r:id="rId8"/>
    <p:sldId id="259" r:id="rId9"/>
    <p:sldId id="275" r:id="rId10"/>
    <p:sldId id="260" r:id="rId11"/>
    <p:sldId id="261" r:id="rId12"/>
    <p:sldId id="262" r:id="rId13"/>
    <p:sldId id="263" r:id="rId14"/>
    <p:sldId id="264" r:id="rId15"/>
    <p:sldId id="266" r:id="rId16"/>
    <p:sldId id="267" r:id="rId17"/>
    <p:sldId id="268" r:id="rId18"/>
    <p:sldId id="269" r:id="rId19"/>
    <p:sldId id="274" r:id="rId20"/>
    <p:sldId id="26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26FD9F86-C534-49CA-83B0-2B03DB4E81D8}" type="datetimeFigureOut">
              <a:rPr lang="ar-SA" smtClean="0"/>
              <a:pPr/>
              <a:t>10/11/1433</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756CA39-D52C-44EA-B1DE-401F081353D6}"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4EBEA4F-20EB-4E4C-8A9C-EF721480ECE9}" type="datetimeFigureOut">
              <a:rPr lang="ar-SA" smtClean="0"/>
              <a:pPr/>
              <a:t>10/11/1433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0D94A20-71B8-4C0E-A1CD-C023CCDFE8BD}"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63BC64E-74B5-4E83-AAEF-EC4E1F18F623}" type="datetime1">
              <a:rPr lang="ar-SA" smtClean="0"/>
              <a:pPr/>
              <a:t>10/11/1433</a:t>
            </a:fld>
            <a:endParaRPr lang="ar-SA"/>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r>
              <a:rPr lang="ar-SA" smtClean="0"/>
              <a:t>أعداد : أ. أمل الحبيــب</a:t>
            </a:r>
            <a:endParaRPr lang="ar-SA"/>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6D945FB-3DA6-48B0-BAA2-F4A99F50F9E1}"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6D2E981-A5BF-4191-806E-399BF55B2FBB}" type="datetime1">
              <a:rPr lang="ar-SA" smtClean="0"/>
              <a:pPr/>
              <a:t>10/11/1433</a:t>
            </a:fld>
            <a:endParaRPr lang="ar-SA"/>
          </a:p>
        </p:txBody>
      </p:sp>
      <p:sp>
        <p:nvSpPr>
          <p:cNvPr id="5" name="Footer Placeholder 4"/>
          <p:cNvSpPr>
            <a:spLocks noGrp="1"/>
          </p:cNvSpPr>
          <p:nvPr>
            <p:ph type="ftr" sz="quarter" idx="11"/>
          </p:nvPr>
        </p:nvSpPr>
        <p:spPr/>
        <p:txBody>
          <a:bodyPr/>
          <a:lstStyle>
            <a:extLst/>
          </a:lstStyle>
          <a:p>
            <a:r>
              <a:rPr lang="ar-SA" smtClean="0"/>
              <a:t>أعداد : أ. أمل الحبيــب</a:t>
            </a:r>
            <a:endParaRPr lang="ar-SA"/>
          </a:p>
        </p:txBody>
      </p:sp>
      <p:sp>
        <p:nvSpPr>
          <p:cNvPr id="6" name="Slide Number Placeholder 5"/>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CFB10B11-40D5-4F1D-AF5B-77FB0C494FC1}" type="datetime1">
              <a:rPr lang="ar-SA" smtClean="0"/>
              <a:pPr/>
              <a:t>10/11/1433</a:t>
            </a:fld>
            <a:endParaRPr lang="ar-SA"/>
          </a:p>
        </p:txBody>
      </p:sp>
      <p:sp>
        <p:nvSpPr>
          <p:cNvPr id="5" name="Footer Placeholder 4"/>
          <p:cNvSpPr>
            <a:spLocks noGrp="1"/>
          </p:cNvSpPr>
          <p:nvPr>
            <p:ph type="ftr" sz="quarter" idx="11"/>
          </p:nvPr>
        </p:nvSpPr>
        <p:spPr>
          <a:xfrm>
            <a:off x="457200" y="6556248"/>
            <a:ext cx="3657600" cy="228600"/>
          </a:xfrm>
        </p:spPr>
        <p:txBody>
          <a:bodyPr/>
          <a:lstStyle>
            <a:extLst/>
          </a:lstStyle>
          <a:p>
            <a:r>
              <a:rPr lang="ar-SA" smtClean="0"/>
              <a:t>أعداد : أ. أمل الحبيــب</a:t>
            </a:r>
            <a:endParaRPr lang="ar-SA"/>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6D945FB-3DA6-48B0-BAA2-F4A99F50F9E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F9FC12-A899-4651-BD57-6F12EF9DCC24}" type="datetime1">
              <a:rPr lang="ar-SA" smtClean="0"/>
              <a:pPr/>
              <a:t>10/11/1433</a:t>
            </a:fld>
            <a:endParaRPr lang="ar-SA"/>
          </a:p>
        </p:txBody>
      </p:sp>
      <p:sp>
        <p:nvSpPr>
          <p:cNvPr id="5" name="Footer Placeholder 4"/>
          <p:cNvSpPr>
            <a:spLocks noGrp="1"/>
          </p:cNvSpPr>
          <p:nvPr>
            <p:ph type="ftr" sz="quarter" idx="11"/>
          </p:nvPr>
        </p:nvSpPr>
        <p:spPr/>
        <p:txBody>
          <a:bodyPr/>
          <a:lstStyle>
            <a:extLst/>
          </a:lstStyle>
          <a:p>
            <a:r>
              <a:rPr lang="ar-SA" smtClean="0"/>
              <a:t>أعداد : أ. أمل الحبيــب</a:t>
            </a:r>
            <a:endParaRPr lang="ar-SA"/>
          </a:p>
        </p:txBody>
      </p:sp>
      <p:sp>
        <p:nvSpPr>
          <p:cNvPr id="6" name="Slide Number Placeholder 5"/>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9982A94-D568-482E-A49D-CFFA017FBBD7}" type="datetime1">
              <a:rPr lang="ar-SA" smtClean="0"/>
              <a:pPr/>
              <a:t>10/11/1433</a:t>
            </a:fld>
            <a:endParaRPr lang="ar-SA"/>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r>
              <a:rPr lang="ar-SA" smtClean="0"/>
              <a:t>أعداد : أ. أمل الحبيــب</a:t>
            </a:r>
            <a:endParaRPr lang="ar-SA"/>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6D945FB-3DA6-48B0-BAA2-F4A99F50F9E1}"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DE645C4-30FB-4EC5-BFB9-2D26AB339760}" type="datetime1">
              <a:rPr lang="ar-SA" smtClean="0"/>
              <a:pPr/>
              <a:t>10/11/1433</a:t>
            </a:fld>
            <a:endParaRPr lang="ar-SA"/>
          </a:p>
        </p:txBody>
      </p:sp>
      <p:sp>
        <p:nvSpPr>
          <p:cNvPr id="6" name="Footer Placeholder 5"/>
          <p:cNvSpPr>
            <a:spLocks noGrp="1"/>
          </p:cNvSpPr>
          <p:nvPr>
            <p:ph type="ftr" sz="quarter" idx="11"/>
          </p:nvPr>
        </p:nvSpPr>
        <p:spPr/>
        <p:txBody>
          <a:bodyPr/>
          <a:lstStyle>
            <a:extLst/>
          </a:lstStyle>
          <a:p>
            <a:r>
              <a:rPr lang="ar-SA" smtClean="0"/>
              <a:t>أعداد : أ. أمل الحبيــب</a:t>
            </a:r>
            <a:endParaRPr lang="ar-SA"/>
          </a:p>
        </p:txBody>
      </p:sp>
      <p:sp>
        <p:nvSpPr>
          <p:cNvPr id="7" name="Slide Number Placeholder 6"/>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6A11D9F-B738-4788-9751-50756FA5D6B3}" type="datetime1">
              <a:rPr lang="ar-SA" smtClean="0"/>
              <a:pPr/>
              <a:t>10/11/1433</a:t>
            </a:fld>
            <a:endParaRPr lang="ar-SA"/>
          </a:p>
        </p:txBody>
      </p:sp>
      <p:sp>
        <p:nvSpPr>
          <p:cNvPr id="8" name="Footer Placeholder 7"/>
          <p:cNvSpPr>
            <a:spLocks noGrp="1"/>
          </p:cNvSpPr>
          <p:nvPr>
            <p:ph type="ftr" sz="quarter" idx="11"/>
          </p:nvPr>
        </p:nvSpPr>
        <p:spPr/>
        <p:txBody>
          <a:bodyPr/>
          <a:lstStyle>
            <a:extLst/>
          </a:lstStyle>
          <a:p>
            <a:r>
              <a:rPr lang="ar-SA" smtClean="0"/>
              <a:t>أعداد : أ. أمل الحبيــب</a:t>
            </a:r>
            <a:endParaRPr lang="ar-SA"/>
          </a:p>
        </p:txBody>
      </p:sp>
      <p:sp>
        <p:nvSpPr>
          <p:cNvPr id="9" name="Slide Number Placeholder 8"/>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506EB5D-4C36-424C-AE44-2C35C1E049C9}" type="datetime1">
              <a:rPr lang="ar-SA" smtClean="0"/>
              <a:pPr/>
              <a:t>10/11/1433</a:t>
            </a:fld>
            <a:endParaRPr lang="ar-SA"/>
          </a:p>
        </p:txBody>
      </p:sp>
      <p:sp>
        <p:nvSpPr>
          <p:cNvPr id="4" name="Footer Placeholder 3"/>
          <p:cNvSpPr>
            <a:spLocks noGrp="1"/>
          </p:cNvSpPr>
          <p:nvPr>
            <p:ph type="ftr" sz="quarter" idx="11"/>
          </p:nvPr>
        </p:nvSpPr>
        <p:spPr/>
        <p:txBody>
          <a:bodyPr/>
          <a:lstStyle>
            <a:extLst/>
          </a:lstStyle>
          <a:p>
            <a:r>
              <a:rPr lang="ar-SA" smtClean="0"/>
              <a:t>أعداد : أ. أمل الحبيــب</a:t>
            </a:r>
            <a:endParaRPr lang="ar-SA"/>
          </a:p>
        </p:txBody>
      </p:sp>
      <p:sp>
        <p:nvSpPr>
          <p:cNvPr id="5" name="Slide Number Placeholder 4"/>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C8617B2-E6CF-4878-BD1C-BAB81658D47E}" type="datetime1">
              <a:rPr lang="ar-SA" smtClean="0"/>
              <a:pPr/>
              <a:t>10/11/1433</a:t>
            </a:fld>
            <a:endParaRPr lang="ar-SA"/>
          </a:p>
        </p:txBody>
      </p:sp>
      <p:sp>
        <p:nvSpPr>
          <p:cNvPr id="3" name="Footer Placeholder 2"/>
          <p:cNvSpPr>
            <a:spLocks noGrp="1"/>
          </p:cNvSpPr>
          <p:nvPr>
            <p:ph type="ftr" sz="quarter" idx="11"/>
          </p:nvPr>
        </p:nvSpPr>
        <p:spPr/>
        <p:txBody>
          <a:bodyPr/>
          <a:lstStyle>
            <a:lvl1pPr>
              <a:defRPr>
                <a:solidFill>
                  <a:schemeClr val="tx2"/>
                </a:solidFill>
              </a:defRPr>
            </a:lvl1pPr>
            <a:extLst/>
          </a:lstStyle>
          <a:p>
            <a:r>
              <a:rPr lang="ar-SA" smtClean="0"/>
              <a:t>أعداد : أ. أمل الحبيــب</a:t>
            </a:r>
            <a:endParaRPr lang="ar-SA"/>
          </a:p>
        </p:txBody>
      </p:sp>
      <p:sp>
        <p:nvSpPr>
          <p:cNvPr id="4" name="Slide Number Placeholder 3"/>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758E67F-051B-4726-90B2-39052C9E28DB}" type="datetime1">
              <a:rPr lang="ar-SA" smtClean="0"/>
              <a:pPr/>
              <a:t>10/11/1433</a:t>
            </a:fld>
            <a:endParaRPr lang="ar-SA"/>
          </a:p>
        </p:txBody>
      </p:sp>
      <p:sp>
        <p:nvSpPr>
          <p:cNvPr id="6" name="Footer Placeholder 5"/>
          <p:cNvSpPr>
            <a:spLocks noGrp="1"/>
          </p:cNvSpPr>
          <p:nvPr>
            <p:ph type="ftr" sz="quarter" idx="11"/>
          </p:nvPr>
        </p:nvSpPr>
        <p:spPr/>
        <p:txBody>
          <a:bodyPr/>
          <a:lstStyle>
            <a:extLst/>
          </a:lstStyle>
          <a:p>
            <a:r>
              <a:rPr lang="ar-SA" smtClean="0"/>
              <a:t>أعداد : أ. أمل الحبيــب</a:t>
            </a:r>
            <a:endParaRPr lang="ar-SA"/>
          </a:p>
        </p:txBody>
      </p:sp>
      <p:sp>
        <p:nvSpPr>
          <p:cNvPr id="7" name="Slide Number Placeholder 6"/>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644C22B9-6410-432B-AE52-3768B7A4171D}" type="datetime1">
              <a:rPr lang="ar-SA" smtClean="0"/>
              <a:pPr/>
              <a:t>10/11/1433</a:t>
            </a:fld>
            <a:endParaRPr lang="ar-SA"/>
          </a:p>
        </p:txBody>
      </p:sp>
      <p:sp>
        <p:nvSpPr>
          <p:cNvPr id="6" name="Footer Placeholder 5"/>
          <p:cNvSpPr>
            <a:spLocks noGrp="1"/>
          </p:cNvSpPr>
          <p:nvPr>
            <p:ph type="ftr" sz="quarter" idx="11"/>
          </p:nvPr>
        </p:nvSpPr>
        <p:spPr/>
        <p:txBody>
          <a:bodyPr/>
          <a:lstStyle>
            <a:extLst/>
          </a:lstStyle>
          <a:p>
            <a:r>
              <a:rPr lang="ar-SA" smtClean="0"/>
              <a:t>أعداد : أ. أمل الحبيــب</a:t>
            </a:r>
            <a:endParaRPr lang="ar-SA"/>
          </a:p>
        </p:txBody>
      </p:sp>
      <p:sp>
        <p:nvSpPr>
          <p:cNvPr id="7" name="Slide Number Placeholder 6"/>
          <p:cNvSpPr>
            <a:spLocks noGrp="1"/>
          </p:cNvSpPr>
          <p:nvPr>
            <p:ph type="sldNum" sz="quarter" idx="12"/>
          </p:nvPr>
        </p:nvSpPr>
        <p:spPr/>
        <p:txBody>
          <a:bodyPr/>
          <a:lstStyle>
            <a:extLst/>
          </a:lstStyle>
          <a:p>
            <a:fld id="{16D945FB-3DA6-48B0-BAA2-F4A99F50F9E1}" type="slidenum">
              <a:rPr lang="ar-SA" smtClean="0"/>
              <a:pPr/>
              <a:t>‹#›</a:t>
            </a:fld>
            <a:endParaRPr lang="ar-SA"/>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F1B940C-2FFA-44CC-AF2C-7B3B78323BE9}" type="datetime1">
              <a:rPr lang="ar-SA" smtClean="0"/>
              <a:pPr/>
              <a:t>10/11/1433</a:t>
            </a:fld>
            <a:endParaRPr lang="ar-SA"/>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r>
              <a:rPr lang="ar-SA" smtClean="0"/>
              <a:t>أعداد : أ. أمل الحبيــب</a:t>
            </a:r>
            <a:endParaRPr lang="ar-SA"/>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6D945FB-3DA6-48B0-BAA2-F4A99F50F9E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SA" dirty="0" smtClean="0"/>
              <a:t>تحويل نموذج الكيان والعلاقة الرابطة إلى جداول</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7239000" cy="1143000"/>
          </a:xfrm>
        </p:spPr>
        <p:txBody>
          <a:bodyPr>
            <a:normAutofit/>
          </a:bodyPr>
          <a:lstStyle/>
          <a:p>
            <a:pPr algn="r"/>
            <a:r>
              <a:rPr lang="ar-SA" sz="2400" u="sng" dirty="0" smtClean="0"/>
              <a:t>مثال:حولي نموذج الكيان والعلاقة الرابطة التالي إلى جداول:</a:t>
            </a:r>
            <a:endParaRPr lang="ar-SA" sz="2400" u="sng" dirty="0"/>
          </a:p>
        </p:txBody>
      </p:sp>
      <p:grpSp>
        <p:nvGrpSpPr>
          <p:cNvPr id="3" name="Group 33"/>
          <p:cNvGrpSpPr/>
          <p:nvPr/>
        </p:nvGrpSpPr>
        <p:grpSpPr>
          <a:xfrm>
            <a:off x="214282" y="1357300"/>
            <a:ext cx="8215370" cy="3071834"/>
            <a:chOff x="714348" y="2651120"/>
            <a:chExt cx="6929486" cy="1706574"/>
          </a:xfrm>
        </p:grpSpPr>
        <p:grpSp>
          <p:nvGrpSpPr>
            <p:cNvPr id="5" name="Group 17"/>
            <p:cNvGrpSpPr/>
            <p:nvPr/>
          </p:nvGrpSpPr>
          <p:grpSpPr>
            <a:xfrm>
              <a:off x="1142976" y="2928934"/>
              <a:ext cx="6500858" cy="1428760"/>
              <a:chOff x="1142976" y="1857364"/>
              <a:chExt cx="6500858" cy="1428760"/>
            </a:xfrm>
          </p:grpSpPr>
          <p:sp>
            <p:nvSpPr>
              <p:cNvPr id="4" name="Rectangle 3"/>
              <p:cNvSpPr/>
              <p:nvPr/>
            </p:nvSpPr>
            <p:spPr>
              <a:xfrm>
                <a:off x="5643570"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المدرب</a:t>
                </a:r>
                <a:endParaRPr lang="ar-SA" dirty="0">
                  <a:solidFill>
                    <a:schemeClr val="tx1"/>
                  </a:solidFill>
                </a:endParaRPr>
              </a:p>
            </p:txBody>
          </p:sp>
          <p:cxnSp>
            <p:nvCxnSpPr>
              <p:cNvPr id="12" name="Straight Connector 11"/>
              <p:cNvCxnSpPr/>
              <p:nvPr/>
            </p:nvCxnSpPr>
            <p:spPr>
              <a:xfrm rot="10800000">
                <a:off x="4857752" y="2928934"/>
                <a:ext cx="71438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3" name="Flowchart: Decision 12"/>
              <p:cNvSpPr/>
              <p:nvPr/>
            </p:nvSpPr>
            <p:spPr>
              <a:xfrm>
                <a:off x="3500430" y="2500306"/>
                <a:ext cx="1357322" cy="78581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يدرس</a:t>
                </a:r>
                <a:endParaRPr lang="ar-SA" dirty="0">
                  <a:solidFill>
                    <a:schemeClr val="tx1"/>
                  </a:solidFill>
                </a:endParaRPr>
              </a:p>
            </p:txBody>
          </p:sp>
          <p:sp>
            <p:nvSpPr>
              <p:cNvPr id="14" name="Rectangle 13"/>
              <p:cNvSpPr/>
              <p:nvPr/>
            </p:nvSpPr>
            <p:spPr>
              <a:xfrm>
                <a:off x="1142976"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مقرر</a:t>
                </a:r>
                <a:endParaRPr lang="ar-SA" dirty="0">
                  <a:solidFill>
                    <a:schemeClr val="tx1"/>
                  </a:solidFill>
                </a:endParaRPr>
              </a:p>
            </p:txBody>
          </p:sp>
          <p:cxnSp>
            <p:nvCxnSpPr>
              <p:cNvPr id="15" name="Straight Connector 14"/>
              <p:cNvCxnSpPr/>
              <p:nvPr/>
            </p:nvCxnSpPr>
            <p:spPr>
              <a:xfrm rot="10800000">
                <a:off x="2571736" y="2857496"/>
                <a:ext cx="85725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6286512" y="1857364"/>
                <a:ext cx="1357322" cy="5000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المدرب</a:t>
                </a:r>
                <a:endParaRPr lang="ar-SA" u="sng" dirty="0">
                  <a:solidFill>
                    <a:schemeClr val="tx1"/>
                  </a:solidFill>
                </a:endParaRPr>
              </a:p>
            </p:txBody>
          </p:sp>
        </p:grpSp>
        <p:sp>
          <p:nvSpPr>
            <p:cNvPr id="21" name="Oval 20"/>
            <p:cNvSpPr/>
            <p:nvPr/>
          </p:nvSpPr>
          <p:spPr>
            <a:xfrm>
              <a:off x="5000628" y="2928934"/>
              <a:ext cx="1071570"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الاسم</a:t>
              </a:r>
              <a:endParaRPr lang="ar-SA" dirty="0">
                <a:solidFill>
                  <a:schemeClr val="tx1"/>
                </a:solidFill>
              </a:endParaRPr>
            </a:p>
          </p:txBody>
        </p:sp>
        <p:cxnSp>
          <p:nvCxnSpPr>
            <p:cNvPr id="23" name="Straight Connector 22"/>
            <p:cNvCxnSpPr>
              <a:stCxn id="17" idx="4"/>
            </p:cNvCxnSpPr>
            <p:nvPr/>
          </p:nvCxnSpPr>
          <p:spPr>
            <a:xfrm rot="5400000">
              <a:off x="6768719" y="3446860"/>
              <a:ext cx="214314" cy="1785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1" idx="4"/>
            </p:cNvCxnSpPr>
            <p:nvPr/>
          </p:nvCxnSpPr>
          <p:spPr>
            <a:xfrm rot="16200000" flipH="1">
              <a:off x="5554272" y="3411140"/>
              <a:ext cx="214314" cy="250033"/>
            </a:xfrm>
            <a:prstGeom prst="line">
              <a:avLst/>
            </a:prstGeom>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714348" y="2770183"/>
              <a:ext cx="1285884" cy="5159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اسم المقرر</a:t>
              </a:r>
              <a:endParaRPr lang="ar-SA" dirty="0">
                <a:solidFill>
                  <a:schemeClr val="tx1"/>
                </a:solidFill>
              </a:endParaRPr>
            </a:p>
          </p:txBody>
        </p:sp>
        <p:sp>
          <p:nvSpPr>
            <p:cNvPr id="27" name="Oval 26"/>
            <p:cNvSpPr/>
            <p:nvPr/>
          </p:nvSpPr>
          <p:spPr>
            <a:xfrm>
              <a:off x="2071670" y="2651120"/>
              <a:ext cx="1285884" cy="5635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المقرر</a:t>
              </a:r>
              <a:endParaRPr lang="ar-SA" u="sng" dirty="0">
                <a:solidFill>
                  <a:schemeClr val="tx1"/>
                </a:solidFill>
              </a:endParaRPr>
            </a:p>
          </p:txBody>
        </p:sp>
        <p:cxnSp>
          <p:nvCxnSpPr>
            <p:cNvPr id="29" name="Straight Connector 28"/>
            <p:cNvCxnSpPr/>
            <p:nvPr/>
          </p:nvCxnSpPr>
          <p:spPr>
            <a:xfrm rot="5400000">
              <a:off x="2321703" y="3393281"/>
              <a:ext cx="357190"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flipH="1">
              <a:off x="1357290" y="3429000"/>
              <a:ext cx="357190" cy="71438"/>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050107" y="3643313"/>
              <a:ext cx="266634" cy="205184"/>
            </a:xfrm>
            <a:prstGeom prst="rect">
              <a:avLst/>
            </a:prstGeom>
            <a:noFill/>
          </p:spPr>
          <p:txBody>
            <a:bodyPr wrap="none" rtlCol="1">
              <a:spAutoFit/>
            </a:bodyPr>
            <a:lstStyle/>
            <a:p>
              <a:r>
                <a:rPr lang="ar-SA" dirty="0" smtClean="0"/>
                <a:t>1</a:t>
              </a:r>
              <a:endParaRPr lang="ar-SA" dirty="0"/>
            </a:p>
          </p:txBody>
        </p:sp>
        <p:sp>
          <p:nvSpPr>
            <p:cNvPr id="33" name="TextBox 32"/>
            <p:cNvSpPr txBox="1"/>
            <p:nvPr/>
          </p:nvSpPr>
          <p:spPr>
            <a:xfrm>
              <a:off x="2808488" y="3571875"/>
              <a:ext cx="293676" cy="205184"/>
            </a:xfrm>
            <a:prstGeom prst="rect">
              <a:avLst/>
            </a:prstGeom>
            <a:noFill/>
          </p:spPr>
          <p:txBody>
            <a:bodyPr wrap="none" rtlCol="1">
              <a:spAutoFit/>
            </a:bodyPr>
            <a:lstStyle/>
            <a:p>
              <a:r>
                <a:rPr lang="en-US" dirty="0" smtClean="0"/>
                <a:t>M</a:t>
              </a:r>
              <a:endParaRPr lang="ar-SA" dirty="0"/>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428596" y="302359"/>
            <a:ext cx="7239000" cy="5924699"/>
          </a:xfrm>
          <a:prstGeom prst="rect">
            <a:avLst/>
          </a:prstGeom>
          <a:noFill/>
        </p:spPr>
        <p:txBody>
          <a:bodyPr wrap="square" rtlCol="1">
            <a:spAutoFit/>
          </a:bodyPr>
          <a:lstStyle/>
          <a:p>
            <a:r>
              <a:rPr lang="ar-SA" sz="1800" dirty="0" smtClean="0"/>
              <a:t>أولاً : كل كيان يتحول إلى جدول وخصائص الكيان تكون حقول الجدول كالتالي:</a:t>
            </a:r>
          </a:p>
          <a:p>
            <a:pPr>
              <a:buNone/>
            </a:pPr>
            <a:r>
              <a:rPr lang="ar-SA" sz="1800" b="1" dirty="0" smtClean="0"/>
              <a:t>المدرب(</a:t>
            </a:r>
            <a:r>
              <a:rPr lang="ar-SA" sz="1800" b="1" u="sng" dirty="0" smtClean="0"/>
              <a:t>رقم المدرب,</a:t>
            </a:r>
            <a:r>
              <a:rPr lang="ar-SA" sz="1800" b="1" dirty="0" smtClean="0"/>
              <a:t>الاسم)</a:t>
            </a:r>
          </a:p>
          <a:p>
            <a:pPr>
              <a:buNone/>
            </a:pPr>
            <a:r>
              <a:rPr lang="ar-SA" sz="1800" b="1" dirty="0" smtClean="0"/>
              <a:t>المقرر</a:t>
            </a:r>
            <a:r>
              <a:rPr lang="ar-SA" sz="1800" b="1" u="sng" dirty="0" smtClean="0"/>
              <a:t>(رقم المقرر</a:t>
            </a:r>
            <a:r>
              <a:rPr lang="ar-SA" sz="1800" b="1" dirty="0" smtClean="0"/>
              <a:t>, اسم المقرر)</a:t>
            </a:r>
          </a:p>
          <a:p>
            <a:pPr>
              <a:buNone/>
            </a:pPr>
            <a:r>
              <a:rPr lang="ar-SA" sz="1800" dirty="0" smtClean="0"/>
              <a:t>ولاننسى وضع خط تحت المفتاح الأساسي</a:t>
            </a:r>
          </a:p>
          <a:p>
            <a:pPr>
              <a:buNone/>
            </a:pPr>
            <a:r>
              <a:rPr lang="ar-SA" sz="1800" dirty="0" smtClean="0"/>
              <a:t>ثانيا ً:نربط الجدولين ببعض وبما أن العلاقة هي واحد إلى متعدد إذن أخذ المفتاح الأساسي للجدول الذي تكون العلاقة من جهته واحد وأضعه كمفتاح أجنبي عند الجدول الذي تكون العلاقة من جهته متعدد ويكون ذلك </a:t>
            </a:r>
            <a:r>
              <a:rPr lang="ar-SA" sz="1800" u="sng" dirty="0" smtClean="0"/>
              <a:t>اجباري</a:t>
            </a:r>
            <a:r>
              <a:rPr lang="ar-SA" sz="1800" dirty="0" smtClean="0"/>
              <a:t> فتكون النتيجة  النهائية كالتالي:</a:t>
            </a:r>
          </a:p>
          <a:p>
            <a:pPr>
              <a:buNone/>
            </a:pPr>
            <a:r>
              <a:rPr lang="ar-SA" sz="1800" b="1" dirty="0" smtClean="0"/>
              <a:t>المدرب(</a:t>
            </a:r>
            <a:r>
              <a:rPr lang="ar-SA" sz="1800" b="1" u="sng" dirty="0" smtClean="0"/>
              <a:t>رقم المدرب,</a:t>
            </a:r>
            <a:r>
              <a:rPr lang="ar-SA" sz="1800" b="1" dirty="0" smtClean="0"/>
              <a:t>الاسم)</a:t>
            </a:r>
          </a:p>
          <a:p>
            <a:pPr>
              <a:buNone/>
            </a:pPr>
            <a:r>
              <a:rPr lang="ar-SA" sz="1800" b="1" dirty="0" smtClean="0"/>
              <a:t>المقرر</a:t>
            </a:r>
            <a:r>
              <a:rPr lang="ar-SA" sz="1800" b="1" u="sng" dirty="0" smtClean="0"/>
              <a:t>(رقم المقرر</a:t>
            </a:r>
            <a:r>
              <a:rPr lang="ar-SA" sz="1800" b="1" dirty="0" smtClean="0"/>
              <a:t>, اسم المقرر,</a:t>
            </a:r>
            <a:r>
              <a:rPr lang="ar-SA" sz="1800" b="1" u="dashLong" dirty="0" smtClean="0"/>
              <a:t>رقم المدرب</a:t>
            </a:r>
            <a:r>
              <a:rPr lang="ar-SA" sz="1800" b="1" dirty="0" smtClean="0"/>
              <a:t>)</a:t>
            </a:r>
          </a:p>
          <a:p>
            <a:pPr>
              <a:buNone/>
            </a:pPr>
            <a:r>
              <a:rPr lang="ar-SA" sz="1800" dirty="0" smtClean="0"/>
              <a:t>(أخذنا المفتاح الأساسي لجدول المدرب ووضعناه كمفتاح أجنبي في جدول المقرر</a:t>
            </a:r>
          </a:p>
          <a:p>
            <a:r>
              <a:rPr lang="ar-SA" sz="1800" dirty="0" smtClean="0"/>
              <a:t>رقم المقرر هو المفتاح الأساسي لجدول المقرر رقم المدرب هو المفتاح الأساسي لجدول المدرب ومفتاح أجنبي لجدول المقرر.</a:t>
            </a:r>
          </a:p>
          <a:p>
            <a:endParaRPr lang="ar-SA" sz="1800" dirty="0" smtClean="0"/>
          </a:p>
          <a:p>
            <a:endParaRPr lang="ar-SA" sz="1800" dirty="0" smtClean="0"/>
          </a:p>
          <a:p>
            <a:endParaRPr lang="ar-SA" sz="1800" u="sng"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50000"/>
              </a:lnSpc>
              <a:buNone/>
            </a:pPr>
            <a:r>
              <a:rPr lang="ar-SA" sz="2000" b="1" u="sng" dirty="0" smtClean="0"/>
              <a:t>الحالة الثالثة  </a:t>
            </a:r>
            <a:r>
              <a:rPr lang="ar-SA" sz="2000" u="sng" dirty="0" smtClean="0"/>
              <a:t>:</a:t>
            </a:r>
            <a:r>
              <a:rPr lang="ar-SA" sz="2000" dirty="0" smtClean="0"/>
              <a:t>عندما تكون العلاقة بين الكيانين هي متعدد إلى متعدد  لابد من تعريف جدول ثالث يسمى جدول الربط يتكون مفتاحه الأساسي من حقلين عبارة عن المفتاحين الأساسين للجدولين المرتبطين وقد يحوي حقول أخرى عند الحاجة</a:t>
            </a:r>
            <a:endParaRPr lang="en-US" sz="2000" dirty="0" smtClean="0"/>
          </a:p>
          <a:p>
            <a:pPr>
              <a:lnSpc>
                <a:spcPct val="150000"/>
              </a:lnSpc>
            </a:pPr>
            <a:endParaRPr lang="ar-SA" sz="2000" dirty="0"/>
          </a:p>
        </p:txBody>
      </p:sp>
      <p:sp>
        <p:nvSpPr>
          <p:cNvPr id="4" name="Title 1"/>
          <p:cNvSpPr>
            <a:spLocks noGrp="1"/>
          </p:cNvSpPr>
          <p:nvPr>
            <p:ph type="title"/>
          </p:nvPr>
        </p:nvSpPr>
        <p:spPr/>
        <p:txBody>
          <a:bodyPr>
            <a:normAutofit/>
          </a:bodyPr>
          <a:lstStyle/>
          <a:p>
            <a:pPr algn="ctr"/>
            <a:r>
              <a:rPr lang="ar-SA" sz="3200" dirty="0" smtClean="0"/>
              <a:t>تابع تحويل نموذج الكيان والعلاقة الرابطة إلى جداول</a:t>
            </a:r>
            <a:endParaRPr lang="ar-SA"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7239000" cy="1143000"/>
          </a:xfrm>
        </p:spPr>
        <p:txBody>
          <a:bodyPr>
            <a:normAutofit/>
          </a:bodyPr>
          <a:lstStyle/>
          <a:p>
            <a:pPr algn="r"/>
            <a:r>
              <a:rPr lang="ar-SA" sz="2400" u="sng" dirty="0" smtClean="0"/>
              <a:t>مثال:حولي نموذج الكيان والعلاقة الرابطة التالي إلى جداول:</a:t>
            </a:r>
            <a:endParaRPr lang="ar-SA" sz="2400" u="sng" dirty="0"/>
          </a:p>
        </p:txBody>
      </p:sp>
      <p:grpSp>
        <p:nvGrpSpPr>
          <p:cNvPr id="3" name="Group 33"/>
          <p:cNvGrpSpPr/>
          <p:nvPr/>
        </p:nvGrpSpPr>
        <p:grpSpPr>
          <a:xfrm>
            <a:off x="214282" y="1357300"/>
            <a:ext cx="8215370" cy="3071834"/>
            <a:chOff x="714348" y="2651120"/>
            <a:chExt cx="6929486" cy="1706574"/>
          </a:xfrm>
        </p:grpSpPr>
        <p:grpSp>
          <p:nvGrpSpPr>
            <p:cNvPr id="5" name="Group 17"/>
            <p:cNvGrpSpPr/>
            <p:nvPr/>
          </p:nvGrpSpPr>
          <p:grpSpPr>
            <a:xfrm>
              <a:off x="1142976" y="2928934"/>
              <a:ext cx="6500858" cy="1428760"/>
              <a:chOff x="1142976" y="1857364"/>
              <a:chExt cx="6500858" cy="1428760"/>
            </a:xfrm>
          </p:grpSpPr>
          <p:sp>
            <p:nvSpPr>
              <p:cNvPr id="4" name="Rectangle 3"/>
              <p:cNvSpPr/>
              <p:nvPr/>
            </p:nvSpPr>
            <p:spPr>
              <a:xfrm>
                <a:off x="5643570"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الطالب</a:t>
                </a:r>
                <a:endParaRPr lang="ar-SA" dirty="0">
                  <a:solidFill>
                    <a:schemeClr val="tx1"/>
                  </a:solidFill>
                </a:endParaRPr>
              </a:p>
            </p:txBody>
          </p:sp>
          <p:cxnSp>
            <p:nvCxnSpPr>
              <p:cNvPr id="12" name="Straight Connector 11"/>
              <p:cNvCxnSpPr/>
              <p:nvPr/>
            </p:nvCxnSpPr>
            <p:spPr>
              <a:xfrm rot="10800000">
                <a:off x="4857752" y="2928934"/>
                <a:ext cx="71438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3" name="Flowchart: Decision 12"/>
              <p:cNvSpPr/>
              <p:nvPr/>
            </p:nvSpPr>
            <p:spPr>
              <a:xfrm>
                <a:off x="3500430" y="2500306"/>
                <a:ext cx="1357322" cy="78581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يدرس</a:t>
                </a:r>
                <a:endParaRPr lang="ar-SA" dirty="0">
                  <a:solidFill>
                    <a:schemeClr val="tx1"/>
                  </a:solidFill>
                </a:endParaRPr>
              </a:p>
            </p:txBody>
          </p:sp>
          <p:sp>
            <p:nvSpPr>
              <p:cNvPr id="14" name="Rectangle 13"/>
              <p:cNvSpPr/>
              <p:nvPr/>
            </p:nvSpPr>
            <p:spPr>
              <a:xfrm>
                <a:off x="1142976"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المقرر</a:t>
                </a:r>
                <a:endParaRPr lang="ar-SA" dirty="0">
                  <a:solidFill>
                    <a:schemeClr val="tx1"/>
                  </a:solidFill>
                </a:endParaRPr>
              </a:p>
            </p:txBody>
          </p:sp>
          <p:cxnSp>
            <p:nvCxnSpPr>
              <p:cNvPr id="15" name="Straight Connector 14"/>
              <p:cNvCxnSpPr/>
              <p:nvPr/>
            </p:nvCxnSpPr>
            <p:spPr>
              <a:xfrm rot="10800000">
                <a:off x="2571736" y="2857496"/>
                <a:ext cx="85725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6286512" y="1857364"/>
                <a:ext cx="1357322" cy="5000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الطالب</a:t>
                </a:r>
                <a:endParaRPr lang="ar-SA" u="sng" dirty="0">
                  <a:solidFill>
                    <a:schemeClr val="tx1"/>
                  </a:solidFill>
                </a:endParaRPr>
              </a:p>
            </p:txBody>
          </p:sp>
        </p:grpSp>
        <p:sp>
          <p:nvSpPr>
            <p:cNvPr id="21" name="Oval 20"/>
            <p:cNvSpPr/>
            <p:nvPr/>
          </p:nvSpPr>
          <p:spPr>
            <a:xfrm>
              <a:off x="5000628" y="2928934"/>
              <a:ext cx="1071570"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الاسم</a:t>
              </a:r>
              <a:endParaRPr lang="ar-SA" dirty="0">
                <a:solidFill>
                  <a:schemeClr val="tx1"/>
                </a:solidFill>
              </a:endParaRPr>
            </a:p>
          </p:txBody>
        </p:sp>
        <p:cxnSp>
          <p:nvCxnSpPr>
            <p:cNvPr id="23" name="Straight Connector 22"/>
            <p:cNvCxnSpPr>
              <a:stCxn id="17" idx="4"/>
            </p:cNvCxnSpPr>
            <p:nvPr/>
          </p:nvCxnSpPr>
          <p:spPr>
            <a:xfrm rot="5400000">
              <a:off x="6768719" y="3446860"/>
              <a:ext cx="214314" cy="1785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1" idx="4"/>
            </p:cNvCxnSpPr>
            <p:nvPr/>
          </p:nvCxnSpPr>
          <p:spPr>
            <a:xfrm rot="16200000" flipH="1">
              <a:off x="5554272" y="3411140"/>
              <a:ext cx="214314" cy="250033"/>
            </a:xfrm>
            <a:prstGeom prst="line">
              <a:avLst/>
            </a:prstGeom>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714348" y="2770183"/>
              <a:ext cx="1285884" cy="5159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اسم المقرر</a:t>
              </a:r>
              <a:endParaRPr lang="ar-SA" dirty="0">
                <a:solidFill>
                  <a:schemeClr val="tx1"/>
                </a:solidFill>
              </a:endParaRPr>
            </a:p>
          </p:txBody>
        </p:sp>
        <p:sp>
          <p:nvSpPr>
            <p:cNvPr id="27" name="Oval 26"/>
            <p:cNvSpPr/>
            <p:nvPr/>
          </p:nvSpPr>
          <p:spPr>
            <a:xfrm>
              <a:off x="2071670" y="2651120"/>
              <a:ext cx="1285884" cy="5635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المقرر</a:t>
              </a:r>
              <a:endParaRPr lang="ar-SA" u="sng" dirty="0">
                <a:solidFill>
                  <a:schemeClr val="tx1"/>
                </a:solidFill>
              </a:endParaRPr>
            </a:p>
          </p:txBody>
        </p:sp>
        <p:cxnSp>
          <p:nvCxnSpPr>
            <p:cNvPr id="29" name="Straight Connector 28"/>
            <p:cNvCxnSpPr/>
            <p:nvPr/>
          </p:nvCxnSpPr>
          <p:spPr>
            <a:xfrm rot="5400000">
              <a:off x="2321703" y="3393281"/>
              <a:ext cx="357190"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flipH="1">
              <a:off x="1357290" y="3429000"/>
              <a:ext cx="357190" cy="71438"/>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036585" y="3643313"/>
              <a:ext cx="280155" cy="205184"/>
            </a:xfrm>
            <a:prstGeom prst="rect">
              <a:avLst/>
            </a:prstGeom>
            <a:noFill/>
          </p:spPr>
          <p:txBody>
            <a:bodyPr wrap="none" rtlCol="1">
              <a:spAutoFit/>
            </a:bodyPr>
            <a:lstStyle/>
            <a:p>
              <a:r>
                <a:rPr lang="en-US" dirty="0" smtClean="0"/>
                <a:t>N</a:t>
              </a:r>
              <a:endParaRPr lang="ar-SA" dirty="0"/>
            </a:p>
          </p:txBody>
        </p:sp>
        <p:sp>
          <p:nvSpPr>
            <p:cNvPr id="33" name="TextBox 32"/>
            <p:cNvSpPr txBox="1"/>
            <p:nvPr/>
          </p:nvSpPr>
          <p:spPr>
            <a:xfrm>
              <a:off x="2808488" y="3571875"/>
              <a:ext cx="293676" cy="205184"/>
            </a:xfrm>
            <a:prstGeom prst="rect">
              <a:avLst/>
            </a:prstGeom>
            <a:noFill/>
          </p:spPr>
          <p:txBody>
            <a:bodyPr wrap="none" rtlCol="1">
              <a:spAutoFit/>
            </a:bodyPr>
            <a:lstStyle/>
            <a:p>
              <a:r>
                <a:rPr lang="en-US" dirty="0" smtClean="0"/>
                <a:t>M</a:t>
              </a:r>
              <a:endParaRPr lang="ar-SA" dirty="0"/>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428596" y="302359"/>
            <a:ext cx="7239000" cy="5016758"/>
          </a:xfrm>
          <a:prstGeom prst="rect">
            <a:avLst/>
          </a:prstGeom>
          <a:noFill/>
        </p:spPr>
        <p:txBody>
          <a:bodyPr wrap="square" rtlCol="1">
            <a:spAutoFit/>
          </a:bodyPr>
          <a:lstStyle/>
          <a:p>
            <a:r>
              <a:rPr lang="ar-SA" sz="1800" dirty="0" smtClean="0"/>
              <a:t>أولاً : كل كيان يتحول إلى جدول وخصائص الكيان تكون حقول الجدول كالتالي:</a:t>
            </a:r>
          </a:p>
          <a:p>
            <a:pPr>
              <a:buNone/>
            </a:pPr>
            <a:r>
              <a:rPr lang="ar-SA" sz="1800" b="1" dirty="0" smtClean="0"/>
              <a:t>الطالب(</a:t>
            </a:r>
            <a:r>
              <a:rPr lang="ar-SA" sz="1800" b="1" u="sng" dirty="0" smtClean="0"/>
              <a:t>رقم الطالب,</a:t>
            </a:r>
            <a:r>
              <a:rPr lang="ar-SA" sz="1800" b="1" dirty="0" smtClean="0"/>
              <a:t>الاسم)</a:t>
            </a:r>
          </a:p>
          <a:p>
            <a:pPr>
              <a:buNone/>
            </a:pPr>
            <a:r>
              <a:rPr lang="ar-SA" sz="1800" b="1" dirty="0" smtClean="0"/>
              <a:t>المقرر</a:t>
            </a:r>
            <a:r>
              <a:rPr lang="ar-SA" sz="1800" b="1" u="sng" dirty="0" smtClean="0"/>
              <a:t>(رقم المقرر</a:t>
            </a:r>
            <a:r>
              <a:rPr lang="ar-SA" sz="1800" b="1" dirty="0" smtClean="0"/>
              <a:t>, اسم المقرر)</a:t>
            </a:r>
          </a:p>
          <a:p>
            <a:pPr>
              <a:buNone/>
            </a:pPr>
            <a:r>
              <a:rPr lang="ar-SA" sz="1800" dirty="0" smtClean="0"/>
              <a:t>ولاننسى وضع خط تحت المفتاح الأساسي</a:t>
            </a:r>
          </a:p>
          <a:p>
            <a:pPr>
              <a:buNone/>
            </a:pPr>
            <a:r>
              <a:rPr lang="ar-SA" sz="1800" dirty="0" smtClean="0"/>
              <a:t>ثانيا ً:نربط الجدولين ببعض وبما أن العلاقة هي متعدد إلى متعدد إذن لابد من تعريف جدول ثالث ولنسميه جدول التسجيل ويكون مفتاحه الأساسي مكون من حقلين عبارة عن المفتاحين الأساسين للجدولين المرتبطين كالتالي:</a:t>
            </a:r>
          </a:p>
          <a:p>
            <a:pPr>
              <a:buNone/>
            </a:pPr>
            <a:r>
              <a:rPr lang="ar-SA" sz="1800" b="1" dirty="0" smtClean="0"/>
              <a:t>التسجيل(</a:t>
            </a:r>
            <a:r>
              <a:rPr lang="ar-SA" sz="1800" b="1" u="sng" dirty="0" smtClean="0"/>
              <a:t>رقم الطالب</a:t>
            </a:r>
            <a:r>
              <a:rPr lang="ar-SA" sz="1800" b="1" dirty="0" smtClean="0"/>
              <a:t>,</a:t>
            </a:r>
            <a:r>
              <a:rPr lang="ar-SA" sz="1800" b="1" u="sng" dirty="0" smtClean="0"/>
              <a:t>رقم المقرر</a:t>
            </a:r>
            <a:r>
              <a:rPr lang="ar-SA" sz="1800" b="1" dirty="0" smtClean="0"/>
              <a:t>,الدرجة)</a:t>
            </a:r>
          </a:p>
          <a:p>
            <a:pPr>
              <a:buNone/>
            </a:pPr>
            <a:r>
              <a:rPr lang="ar-SA" sz="1800" b="1" dirty="0" smtClean="0"/>
              <a:t>إذن ينتج لدي من هذه العلاقة ثلاثة جداول كالتالي:</a:t>
            </a:r>
          </a:p>
          <a:p>
            <a:pPr>
              <a:buNone/>
            </a:pPr>
            <a:r>
              <a:rPr lang="ar-SA" sz="1800" b="1" dirty="0" smtClean="0"/>
              <a:t>الطالب(</a:t>
            </a:r>
            <a:r>
              <a:rPr lang="ar-SA" sz="1800" b="1" u="sng" dirty="0" smtClean="0"/>
              <a:t>رقم الطالب,</a:t>
            </a:r>
            <a:r>
              <a:rPr lang="ar-SA" sz="1800" b="1" dirty="0" smtClean="0"/>
              <a:t>الاسم)</a:t>
            </a:r>
          </a:p>
          <a:p>
            <a:pPr>
              <a:buNone/>
            </a:pPr>
            <a:r>
              <a:rPr lang="ar-SA" sz="1800" b="1" dirty="0" smtClean="0"/>
              <a:t>المقرر</a:t>
            </a:r>
            <a:r>
              <a:rPr lang="ar-SA" sz="1800" b="1" u="sng" dirty="0" smtClean="0"/>
              <a:t>(رقم المقرر</a:t>
            </a:r>
            <a:r>
              <a:rPr lang="ar-SA" sz="1800" b="1" dirty="0" smtClean="0"/>
              <a:t>, اسم المقرر)</a:t>
            </a:r>
          </a:p>
          <a:p>
            <a:pPr>
              <a:buNone/>
            </a:pPr>
            <a:r>
              <a:rPr lang="ar-SA" sz="1800" b="1" dirty="0" smtClean="0"/>
              <a:t>التسجيل(</a:t>
            </a:r>
            <a:r>
              <a:rPr lang="ar-SA" sz="1800" b="1" u="sng" dirty="0" smtClean="0"/>
              <a:t>رقم الطالب</a:t>
            </a:r>
            <a:r>
              <a:rPr lang="ar-SA" sz="1800" b="1" dirty="0" smtClean="0"/>
              <a:t>,</a:t>
            </a:r>
            <a:r>
              <a:rPr lang="ar-SA" sz="1800" b="1" u="sng" dirty="0" smtClean="0"/>
              <a:t>رقم المقرر</a:t>
            </a:r>
            <a:r>
              <a:rPr lang="ar-SA" sz="1800" b="1" dirty="0" smtClean="0"/>
              <a:t>,الدرجة)</a:t>
            </a:r>
          </a:p>
          <a:p>
            <a:endParaRPr lang="ar-SA" sz="1800" u="sng"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26"/>
          <p:cNvSpPr>
            <a:spLocks noChangeArrowheads="1"/>
          </p:cNvSpPr>
          <p:nvPr/>
        </p:nvSpPr>
        <p:spPr bwMode="auto">
          <a:xfrm>
            <a:off x="2571736" y="5572140"/>
            <a:ext cx="1143098" cy="5259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r>
              <a:rPr lang="ar-SA" sz="1600" dirty="0" smtClean="0"/>
              <a:t>الغرفة</a:t>
            </a:r>
            <a:endParaRPr lang="ar-SA" sz="1600" dirty="0"/>
          </a:p>
        </p:txBody>
      </p:sp>
      <p:sp>
        <p:nvSpPr>
          <p:cNvPr id="110" name="Text Box 106"/>
          <p:cNvSpPr txBox="1">
            <a:spLocks noChangeArrowheads="1"/>
          </p:cNvSpPr>
          <p:nvPr/>
        </p:nvSpPr>
        <p:spPr bwMode="auto">
          <a:xfrm>
            <a:off x="6286512" y="4357694"/>
            <a:ext cx="689669" cy="315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n-US" sz="1400" b="1" dirty="0" smtClean="0">
                <a:latin typeface="Arial" pitchFamily="34" charset="0"/>
                <a:cs typeface="Arial" pitchFamily="34" charset="0"/>
              </a:rPr>
              <a:t>N</a:t>
            </a:r>
            <a:endParaRPr lang="ar-SA" sz="1400" b="1" dirty="0" smtClean="0">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cxnSp>
        <p:nvCxnSpPr>
          <p:cNvPr id="112" name="Straight Connector 111"/>
          <p:cNvCxnSpPr/>
          <p:nvPr/>
        </p:nvCxnSpPr>
        <p:spPr>
          <a:xfrm rot="5400000">
            <a:off x="5036347" y="3178967"/>
            <a:ext cx="1428760" cy="7858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 name="AutoShape 7"/>
          <p:cNvSpPr>
            <a:spLocks noChangeArrowheads="1"/>
          </p:cNvSpPr>
          <p:nvPr/>
        </p:nvSpPr>
        <p:spPr bwMode="auto">
          <a:xfrm>
            <a:off x="4643438" y="4000504"/>
            <a:ext cx="871607" cy="631082"/>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ar-SA" sz="1100" dirty="0" smtClean="0"/>
              <a:t>يرقد</a:t>
            </a:r>
            <a:endParaRPr lang="ar-SA" sz="1100" dirty="0"/>
          </a:p>
        </p:txBody>
      </p:sp>
      <p:sp>
        <p:nvSpPr>
          <p:cNvPr id="114" name="Line 10"/>
          <p:cNvSpPr>
            <a:spLocks noChangeShapeType="1"/>
          </p:cNvSpPr>
          <p:nvPr/>
        </p:nvSpPr>
        <p:spPr bwMode="auto">
          <a:xfrm flipH="1">
            <a:off x="3571868" y="4500570"/>
            <a:ext cx="1400284" cy="10715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17" name="Oval 80"/>
          <p:cNvSpPr>
            <a:spLocks noChangeArrowheads="1"/>
          </p:cNvSpPr>
          <p:nvPr/>
        </p:nvSpPr>
        <p:spPr bwMode="auto">
          <a:xfrm>
            <a:off x="3857620" y="5643578"/>
            <a:ext cx="914478" cy="42072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ar-SA" sz="1200" u="sng" dirty="0" smtClean="0"/>
              <a:t>الرقم</a:t>
            </a:r>
            <a:endParaRPr lang="ar-SA" sz="1200" u="sng" dirty="0"/>
          </a:p>
        </p:txBody>
      </p:sp>
      <p:sp>
        <p:nvSpPr>
          <p:cNvPr id="118" name="Oval 80"/>
          <p:cNvSpPr>
            <a:spLocks noChangeArrowheads="1"/>
          </p:cNvSpPr>
          <p:nvPr/>
        </p:nvSpPr>
        <p:spPr bwMode="auto">
          <a:xfrm>
            <a:off x="1043608" y="5643578"/>
            <a:ext cx="1228160" cy="44971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ar-SA" sz="1200" dirty="0" err="1" smtClean="0"/>
              <a:t>عددالأسرة</a:t>
            </a:r>
            <a:endParaRPr lang="ar-SA" sz="1200" dirty="0"/>
          </a:p>
        </p:txBody>
      </p:sp>
      <p:sp>
        <p:nvSpPr>
          <p:cNvPr id="119" name="Oval 80"/>
          <p:cNvSpPr>
            <a:spLocks noChangeArrowheads="1"/>
          </p:cNvSpPr>
          <p:nvPr/>
        </p:nvSpPr>
        <p:spPr bwMode="auto">
          <a:xfrm>
            <a:off x="857224" y="6215082"/>
            <a:ext cx="1414544" cy="42072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ar-SA" sz="1200" dirty="0" smtClean="0"/>
              <a:t>رقم التحويلة</a:t>
            </a:r>
            <a:endParaRPr lang="ar-SA" sz="1200" dirty="0"/>
          </a:p>
        </p:txBody>
      </p:sp>
      <p:cxnSp>
        <p:nvCxnSpPr>
          <p:cNvPr id="121" name="Straight Connector 120"/>
          <p:cNvCxnSpPr>
            <a:stCxn id="118" idx="6"/>
            <a:endCxn id="109" idx="1"/>
          </p:cNvCxnSpPr>
          <p:nvPr/>
        </p:nvCxnSpPr>
        <p:spPr>
          <a:xfrm flipV="1">
            <a:off x="2271768" y="5835091"/>
            <a:ext cx="299968" cy="333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a:stCxn id="119" idx="6"/>
          </p:cNvCxnSpPr>
          <p:nvPr/>
        </p:nvCxnSpPr>
        <p:spPr>
          <a:xfrm flipV="1">
            <a:off x="2271768" y="6143645"/>
            <a:ext cx="299968" cy="281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117" idx="2"/>
            <a:endCxn id="109" idx="3"/>
          </p:cNvCxnSpPr>
          <p:nvPr/>
        </p:nvCxnSpPr>
        <p:spPr>
          <a:xfrm rot="10800000">
            <a:off x="3714834" y="5835091"/>
            <a:ext cx="142786" cy="18848"/>
          </a:xfrm>
          <a:prstGeom prst="line">
            <a:avLst/>
          </a:prstGeom>
        </p:spPr>
        <p:style>
          <a:lnRef idx="1">
            <a:schemeClr val="accent1"/>
          </a:lnRef>
          <a:fillRef idx="0">
            <a:schemeClr val="accent1"/>
          </a:fillRef>
          <a:effectRef idx="0">
            <a:schemeClr val="accent1"/>
          </a:effectRef>
          <a:fontRef idx="minor">
            <a:schemeClr val="tx1"/>
          </a:fontRef>
        </p:style>
      </p:cxnSp>
      <p:sp>
        <p:nvSpPr>
          <p:cNvPr id="131" name="Text Box 106"/>
          <p:cNvSpPr txBox="1">
            <a:spLocks noChangeArrowheads="1"/>
          </p:cNvSpPr>
          <p:nvPr/>
        </p:nvSpPr>
        <p:spPr bwMode="auto">
          <a:xfrm>
            <a:off x="5286380" y="3071810"/>
            <a:ext cx="689669" cy="315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n-US" sz="1400" b="1" dirty="0" smtClean="0">
                <a:latin typeface="Arial" pitchFamily="34" charset="0"/>
                <a:cs typeface="Arial" pitchFamily="34" charset="0"/>
              </a:rPr>
              <a:t>M</a:t>
            </a:r>
            <a:endParaRPr lang="ar-SA" sz="1400" b="1" dirty="0" smtClean="0">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132" name="Text Box 110"/>
          <p:cNvSpPr txBox="1">
            <a:spLocks noChangeArrowheads="1"/>
          </p:cNvSpPr>
          <p:nvPr/>
        </p:nvSpPr>
        <p:spPr bwMode="auto">
          <a:xfrm>
            <a:off x="4071934" y="4500570"/>
            <a:ext cx="457239" cy="315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1</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94" name="Title 1"/>
          <p:cNvSpPr txBox="1">
            <a:spLocks/>
          </p:cNvSpPr>
          <p:nvPr/>
        </p:nvSpPr>
        <p:spPr>
          <a:xfrm>
            <a:off x="457200" y="71422"/>
            <a:ext cx="7239000" cy="1143000"/>
          </a:xfrm>
          <a:prstGeom prst="rect">
            <a:avLst/>
          </a:prstGeom>
        </p:spPr>
        <p:txBody>
          <a:bodyP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2400" b="1" i="0" u="sng"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مثال:حولي نموذج الكيان والعلاقة الرابطة التالي إلى جداول:</a:t>
            </a:r>
            <a:endParaRPr kumimoji="0" lang="ar-SA" sz="2400" b="1" i="0" u="sng"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cxnSp>
        <p:nvCxnSpPr>
          <p:cNvPr id="101" name="Straight Connector 100"/>
          <p:cNvCxnSpPr/>
          <p:nvPr/>
        </p:nvCxnSpPr>
        <p:spPr>
          <a:xfrm rot="16200000" flipH="1">
            <a:off x="1589464" y="2196694"/>
            <a:ext cx="714380" cy="357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9" name="Oval 92"/>
          <p:cNvSpPr>
            <a:spLocks noChangeArrowheads="1"/>
          </p:cNvSpPr>
          <p:nvPr/>
        </p:nvSpPr>
        <p:spPr bwMode="auto">
          <a:xfrm>
            <a:off x="2443076" y="3543304"/>
            <a:ext cx="914478" cy="457200"/>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nvGrpSpPr>
          <p:cNvPr id="145" name="Group 144"/>
          <p:cNvGrpSpPr/>
          <p:nvPr/>
        </p:nvGrpSpPr>
        <p:grpSpPr>
          <a:xfrm>
            <a:off x="714348" y="642918"/>
            <a:ext cx="7469188" cy="5715040"/>
            <a:chOff x="714348" y="642918"/>
            <a:chExt cx="7469188" cy="5715040"/>
          </a:xfrm>
        </p:grpSpPr>
        <p:sp>
          <p:nvSpPr>
            <p:cNvPr id="102" name="Flowchart: Decision 101"/>
            <p:cNvSpPr/>
            <p:nvPr/>
          </p:nvSpPr>
          <p:spPr>
            <a:xfrm>
              <a:off x="1285852" y="2571744"/>
              <a:ext cx="1285884" cy="500066"/>
            </a:xfrm>
            <a:prstGeom prst="flowChartDecision">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400" dirty="0" smtClean="0">
                  <a:solidFill>
                    <a:schemeClr val="tx1"/>
                  </a:solidFill>
                </a:rPr>
                <a:t>يعمل في</a:t>
              </a:r>
              <a:endParaRPr lang="ar-SA" sz="1400" dirty="0">
                <a:solidFill>
                  <a:schemeClr val="tx1"/>
                </a:solidFill>
              </a:endParaRPr>
            </a:p>
          </p:txBody>
        </p:sp>
        <p:cxnSp>
          <p:nvCxnSpPr>
            <p:cNvPr id="104" name="Straight Connector 103"/>
            <p:cNvCxnSpPr>
              <a:stCxn id="102" idx="2"/>
            </p:cNvCxnSpPr>
            <p:nvPr/>
          </p:nvCxnSpPr>
          <p:spPr>
            <a:xfrm rot="16200000" flipH="1">
              <a:off x="1643042" y="3357562"/>
              <a:ext cx="857256" cy="285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5" name="Text Box 110"/>
            <p:cNvSpPr txBox="1">
              <a:spLocks noChangeArrowheads="1"/>
            </p:cNvSpPr>
            <p:nvPr/>
          </p:nvSpPr>
          <p:spPr bwMode="auto">
            <a:xfrm>
              <a:off x="2000232" y="2143116"/>
              <a:ext cx="457239" cy="315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1</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116" name="Text Box 110"/>
            <p:cNvSpPr txBox="1">
              <a:spLocks noChangeArrowheads="1"/>
            </p:cNvSpPr>
            <p:nvPr/>
          </p:nvSpPr>
          <p:spPr bwMode="auto">
            <a:xfrm>
              <a:off x="1571604" y="3286124"/>
              <a:ext cx="457239" cy="315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M</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grpSp>
          <p:nvGrpSpPr>
            <p:cNvPr id="144" name="Group 143"/>
            <p:cNvGrpSpPr/>
            <p:nvPr/>
          </p:nvGrpSpPr>
          <p:grpSpPr>
            <a:xfrm>
              <a:off x="714348" y="642918"/>
              <a:ext cx="7469188" cy="5715040"/>
              <a:chOff x="714348" y="642918"/>
              <a:chExt cx="7469188" cy="5715040"/>
            </a:xfrm>
          </p:grpSpPr>
          <p:grpSp>
            <p:nvGrpSpPr>
              <p:cNvPr id="3" name="Group 2"/>
              <p:cNvGrpSpPr>
                <a:grpSpLocks/>
              </p:cNvGrpSpPr>
              <p:nvPr/>
            </p:nvGrpSpPr>
            <p:grpSpPr bwMode="auto">
              <a:xfrm>
                <a:off x="785786" y="2143116"/>
                <a:ext cx="7397750" cy="4214842"/>
                <a:chOff x="180" y="3740"/>
                <a:chExt cx="11649" cy="7960"/>
              </a:xfrm>
            </p:grpSpPr>
            <p:grpSp>
              <p:nvGrpSpPr>
                <p:cNvPr id="4" name="Group 3"/>
                <p:cNvGrpSpPr>
                  <a:grpSpLocks/>
                </p:cNvGrpSpPr>
                <p:nvPr/>
              </p:nvGrpSpPr>
              <p:grpSpPr bwMode="auto">
                <a:xfrm>
                  <a:off x="180" y="3740"/>
                  <a:ext cx="11649" cy="7960"/>
                  <a:chOff x="360" y="4100"/>
                  <a:chExt cx="11649" cy="7960"/>
                </a:xfrm>
              </p:grpSpPr>
              <p:grpSp>
                <p:nvGrpSpPr>
                  <p:cNvPr id="7" name="Group 4"/>
                  <p:cNvGrpSpPr>
                    <a:grpSpLocks/>
                  </p:cNvGrpSpPr>
                  <p:nvPr/>
                </p:nvGrpSpPr>
                <p:grpSpPr bwMode="auto">
                  <a:xfrm>
                    <a:off x="4449" y="5352"/>
                    <a:ext cx="5385" cy="4680"/>
                    <a:chOff x="4449" y="5352"/>
                    <a:chExt cx="5385" cy="4680"/>
                  </a:xfrm>
                </p:grpSpPr>
                <p:grpSp>
                  <p:nvGrpSpPr>
                    <p:cNvPr id="8" name="Group 5"/>
                    <p:cNvGrpSpPr>
                      <a:grpSpLocks/>
                    </p:cNvGrpSpPr>
                    <p:nvPr/>
                  </p:nvGrpSpPr>
                  <p:grpSpPr bwMode="auto">
                    <a:xfrm>
                      <a:off x="4449" y="5382"/>
                      <a:ext cx="3960" cy="2850"/>
                      <a:chOff x="3420" y="5430"/>
                      <a:chExt cx="3960" cy="2850"/>
                    </a:xfrm>
                  </p:grpSpPr>
                  <p:grpSp>
                    <p:nvGrpSpPr>
                      <p:cNvPr id="11" name="Group 6"/>
                      <p:cNvGrpSpPr>
                        <a:grpSpLocks/>
                      </p:cNvGrpSpPr>
                      <p:nvPr/>
                    </p:nvGrpSpPr>
                    <p:grpSpPr bwMode="auto">
                      <a:xfrm>
                        <a:off x="5220" y="6840"/>
                        <a:ext cx="1260" cy="1080"/>
                        <a:chOff x="5220" y="6840"/>
                        <a:chExt cx="1260" cy="1080"/>
                      </a:xfrm>
                    </p:grpSpPr>
                    <p:sp>
                      <p:nvSpPr>
                        <p:cNvPr id="107" name="AutoShape 7"/>
                        <p:cNvSpPr>
                          <a:spLocks noChangeArrowheads="1"/>
                        </p:cNvSpPr>
                        <p:nvPr/>
                      </p:nvSpPr>
                      <p:spPr bwMode="auto">
                        <a:xfrm>
                          <a:off x="5220" y="6840"/>
                          <a:ext cx="1260" cy="1080"/>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108" name="Text Box 8"/>
                        <p:cNvSpPr txBox="1">
                          <a:spLocks noChangeArrowheads="1"/>
                        </p:cNvSpPr>
                        <p:nvPr/>
                      </p:nvSpPr>
                      <p:spPr bwMode="auto">
                        <a:xfrm>
                          <a:off x="5280" y="7140"/>
                          <a:ext cx="108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يعالج</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05" name="Line 9"/>
                      <p:cNvSpPr>
                        <a:spLocks noChangeShapeType="1"/>
                      </p:cNvSpPr>
                      <p:nvPr/>
                    </p:nvSpPr>
                    <p:spPr bwMode="auto">
                      <a:xfrm flipV="1">
                        <a:off x="6120" y="5430"/>
                        <a:ext cx="1260" cy="16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6" name="Line 10"/>
                      <p:cNvSpPr>
                        <a:spLocks noChangeShapeType="1"/>
                      </p:cNvSpPr>
                      <p:nvPr/>
                    </p:nvSpPr>
                    <p:spPr bwMode="auto">
                      <a:xfrm flipH="1">
                        <a:off x="3420" y="7560"/>
                        <a:ext cx="1980" cy="7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grpSp>
                  <p:nvGrpSpPr>
                    <p:cNvPr id="12" name="Group 17"/>
                    <p:cNvGrpSpPr>
                      <a:grpSpLocks/>
                    </p:cNvGrpSpPr>
                    <p:nvPr/>
                  </p:nvGrpSpPr>
                  <p:grpSpPr bwMode="auto">
                    <a:xfrm>
                      <a:off x="8574" y="5352"/>
                      <a:ext cx="1260" cy="4680"/>
                      <a:chOff x="7545" y="5400"/>
                      <a:chExt cx="1260" cy="4680"/>
                    </a:xfrm>
                  </p:grpSpPr>
                  <p:grpSp>
                    <p:nvGrpSpPr>
                      <p:cNvPr id="13" name="Group 18"/>
                      <p:cNvGrpSpPr>
                        <a:grpSpLocks/>
                      </p:cNvGrpSpPr>
                      <p:nvPr/>
                    </p:nvGrpSpPr>
                    <p:grpSpPr bwMode="auto">
                      <a:xfrm>
                        <a:off x="7545" y="6870"/>
                        <a:ext cx="1260" cy="1200"/>
                        <a:chOff x="4140" y="8820"/>
                        <a:chExt cx="1260" cy="1200"/>
                      </a:xfrm>
                    </p:grpSpPr>
                    <p:sp>
                      <p:nvSpPr>
                        <p:cNvPr id="97" name="AutoShape 19"/>
                        <p:cNvSpPr>
                          <a:spLocks noChangeArrowheads="1"/>
                        </p:cNvSpPr>
                        <p:nvPr/>
                      </p:nvSpPr>
                      <p:spPr bwMode="auto">
                        <a:xfrm>
                          <a:off x="4140" y="8820"/>
                          <a:ext cx="1260" cy="1200"/>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8" name="Text Box 20"/>
                        <p:cNvSpPr txBox="1">
                          <a:spLocks noChangeArrowheads="1"/>
                        </p:cNvSpPr>
                        <p:nvPr/>
                      </p:nvSpPr>
                      <p:spPr bwMode="auto">
                        <a:xfrm>
                          <a:off x="4200" y="9180"/>
                          <a:ext cx="1140" cy="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يأخذ</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95" name="Line 21"/>
                      <p:cNvSpPr>
                        <a:spLocks noChangeShapeType="1"/>
                      </p:cNvSpPr>
                      <p:nvPr/>
                    </p:nvSpPr>
                    <p:spPr bwMode="auto">
                      <a:xfrm>
                        <a:off x="8160" y="5400"/>
                        <a:ext cx="0" cy="144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96" name="Line 22"/>
                      <p:cNvSpPr>
                        <a:spLocks noChangeShapeType="1"/>
                      </p:cNvSpPr>
                      <p:nvPr/>
                    </p:nvSpPr>
                    <p:spPr bwMode="auto">
                      <a:xfrm flipH="1">
                        <a:off x="7560" y="8025"/>
                        <a:ext cx="615" cy="205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grpSp>
              <p:grpSp>
                <p:nvGrpSpPr>
                  <p:cNvPr id="14" name="Group 23"/>
                  <p:cNvGrpSpPr>
                    <a:grpSpLocks/>
                  </p:cNvGrpSpPr>
                  <p:nvPr/>
                </p:nvGrpSpPr>
                <p:grpSpPr bwMode="auto">
                  <a:xfrm>
                    <a:off x="360" y="4100"/>
                    <a:ext cx="11649" cy="7960"/>
                    <a:chOff x="360" y="4100"/>
                    <a:chExt cx="11649" cy="7960"/>
                  </a:xfrm>
                </p:grpSpPr>
                <p:grpSp>
                  <p:nvGrpSpPr>
                    <p:cNvPr id="15" name="Group 24"/>
                    <p:cNvGrpSpPr>
                      <a:grpSpLocks/>
                    </p:cNvGrpSpPr>
                    <p:nvPr/>
                  </p:nvGrpSpPr>
                  <p:grpSpPr bwMode="auto">
                    <a:xfrm>
                      <a:off x="7869" y="10060"/>
                      <a:ext cx="4140" cy="2000"/>
                      <a:chOff x="6840" y="8820"/>
                      <a:chExt cx="4140" cy="2000"/>
                    </a:xfrm>
                  </p:grpSpPr>
                  <p:grpSp>
                    <p:nvGrpSpPr>
                      <p:cNvPr id="16" name="Group 25"/>
                      <p:cNvGrpSpPr>
                        <a:grpSpLocks/>
                      </p:cNvGrpSpPr>
                      <p:nvPr/>
                    </p:nvGrpSpPr>
                    <p:grpSpPr bwMode="auto">
                      <a:xfrm>
                        <a:off x="6840" y="8820"/>
                        <a:ext cx="1800" cy="900"/>
                        <a:chOff x="4500" y="14220"/>
                        <a:chExt cx="1800" cy="900"/>
                      </a:xfrm>
                    </p:grpSpPr>
                    <p:sp>
                      <p:nvSpPr>
                        <p:cNvPr id="89" name="Rectangle 26"/>
                        <p:cNvSpPr>
                          <a:spLocks noChangeArrowheads="1"/>
                        </p:cNvSpPr>
                        <p:nvPr/>
                      </p:nvSpPr>
                      <p:spPr bwMode="auto">
                        <a:xfrm>
                          <a:off x="4500" y="14220"/>
                          <a:ext cx="180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0" name="Text Box 27"/>
                        <p:cNvSpPr txBox="1">
                          <a:spLocks noChangeArrowheads="1"/>
                        </p:cNvSpPr>
                        <p:nvPr/>
                      </p:nvSpPr>
                      <p:spPr bwMode="auto">
                        <a:xfrm>
                          <a:off x="4860" y="14440"/>
                          <a:ext cx="108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الدواء</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23" name="Group 31"/>
                      <p:cNvGrpSpPr>
                        <a:grpSpLocks/>
                      </p:cNvGrpSpPr>
                      <p:nvPr/>
                    </p:nvGrpSpPr>
                    <p:grpSpPr bwMode="auto">
                      <a:xfrm>
                        <a:off x="6840" y="10080"/>
                        <a:ext cx="1620" cy="720"/>
                        <a:chOff x="5300" y="12420"/>
                        <a:chExt cx="1620" cy="720"/>
                      </a:xfrm>
                    </p:grpSpPr>
                    <p:sp>
                      <p:nvSpPr>
                        <p:cNvPr id="87" name="Oval 3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88" name="Text Box 33"/>
                        <p:cNvSpPr txBox="1">
                          <a:spLocks noChangeArrowheads="1"/>
                        </p:cNvSpPr>
                        <p:nvPr/>
                      </p:nvSpPr>
                      <p:spPr bwMode="auto">
                        <a:xfrm>
                          <a:off x="5300" y="12520"/>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sng" strike="noStrike" cap="none" normalizeH="0" baseline="0" dirty="0" smtClean="0">
                              <a:ln>
                                <a:noFill/>
                              </a:ln>
                              <a:solidFill>
                                <a:schemeClr val="tx1"/>
                              </a:solidFill>
                              <a:effectLst/>
                              <a:latin typeface="Arial" pitchFamily="34" charset="0"/>
                              <a:ea typeface="Arial" pitchFamily="34" charset="0"/>
                              <a:cs typeface="Arial" pitchFamily="34" charset="0"/>
                            </a:rPr>
                            <a:t>رقم الدواء</a:t>
                          </a:r>
                          <a:endParaRPr kumimoji="0" lang="ar-SA" sz="1800" b="0" i="0" u="sng" strike="noStrike" cap="none" normalizeH="0" baseline="0" dirty="0" smtClean="0">
                            <a:ln>
                              <a:noFill/>
                            </a:ln>
                            <a:solidFill>
                              <a:schemeClr val="tx1"/>
                            </a:solidFill>
                            <a:effectLst/>
                            <a:latin typeface="Arial" pitchFamily="34" charset="0"/>
                            <a:cs typeface="Arial" pitchFamily="34" charset="0"/>
                          </a:endParaRPr>
                        </a:p>
                      </p:txBody>
                    </p:sp>
                  </p:grpSp>
                  <p:grpSp>
                    <p:nvGrpSpPr>
                      <p:cNvPr id="24" name="Group 34"/>
                      <p:cNvGrpSpPr>
                        <a:grpSpLocks/>
                      </p:cNvGrpSpPr>
                      <p:nvPr/>
                    </p:nvGrpSpPr>
                    <p:grpSpPr bwMode="auto">
                      <a:xfrm>
                        <a:off x="8640" y="10080"/>
                        <a:ext cx="2340" cy="740"/>
                        <a:chOff x="8640" y="10080"/>
                        <a:chExt cx="2340" cy="740"/>
                      </a:xfrm>
                    </p:grpSpPr>
                    <p:sp>
                      <p:nvSpPr>
                        <p:cNvPr id="85" name="Oval 35"/>
                        <p:cNvSpPr>
                          <a:spLocks noChangeArrowheads="1"/>
                        </p:cNvSpPr>
                        <p:nvPr/>
                      </p:nvSpPr>
                      <p:spPr bwMode="auto">
                        <a:xfrm>
                          <a:off x="8740" y="10080"/>
                          <a:ext cx="22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86" name="Text Box 36"/>
                        <p:cNvSpPr txBox="1">
                          <a:spLocks noChangeArrowheads="1"/>
                        </p:cNvSpPr>
                        <p:nvPr/>
                      </p:nvSpPr>
                      <p:spPr bwMode="auto">
                        <a:xfrm>
                          <a:off x="8640" y="10260"/>
                          <a:ext cx="2340" cy="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اسم الدواء</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83" name="Line 38"/>
                      <p:cNvSpPr>
                        <a:spLocks noChangeShapeType="1"/>
                      </p:cNvSpPr>
                      <p:nvPr/>
                    </p:nvSpPr>
                    <p:spPr bwMode="auto">
                      <a:xfrm flipV="1">
                        <a:off x="7560" y="9720"/>
                        <a:ext cx="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84" name="Line 39"/>
                      <p:cNvSpPr>
                        <a:spLocks noChangeShapeType="1"/>
                      </p:cNvSpPr>
                      <p:nvPr/>
                    </p:nvSpPr>
                    <p:spPr bwMode="auto">
                      <a:xfrm flipH="1" flipV="1">
                        <a:off x="8640" y="9540"/>
                        <a:ext cx="900" cy="54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grpSp>
                  <p:nvGrpSpPr>
                    <p:cNvPr id="25" name="Group 40"/>
                    <p:cNvGrpSpPr>
                      <a:grpSpLocks/>
                    </p:cNvGrpSpPr>
                    <p:nvPr/>
                  </p:nvGrpSpPr>
                  <p:grpSpPr bwMode="auto">
                    <a:xfrm>
                      <a:off x="4280" y="4100"/>
                      <a:ext cx="5749" cy="1820"/>
                      <a:chOff x="4280" y="4100"/>
                      <a:chExt cx="5749" cy="1820"/>
                    </a:xfrm>
                  </p:grpSpPr>
                  <p:grpSp>
                    <p:nvGrpSpPr>
                      <p:cNvPr id="26" name="Group 41"/>
                      <p:cNvGrpSpPr>
                        <a:grpSpLocks/>
                      </p:cNvGrpSpPr>
                      <p:nvPr/>
                    </p:nvGrpSpPr>
                    <p:grpSpPr bwMode="auto">
                      <a:xfrm>
                        <a:off x="6329" y="4480"/>
                        <a:ext cx="3700" cy="1440"/>
                        <a:chOff x="6329" y="4480"/>
                        <a:chExt cx="3700" cy="1440"/>
                      </a:xfrm>
                    </p:grpSpPr>
                    <p:grpSp>
                      <p:nvGrpSpPr>
                        <p:cNvPr id="27" name="Group 42"/>
                        <p:cNvGrpSpPr>
                          <a:grpSpLocks/>
                        </p:cNvGrpSpPr>
                        <p:nvPr/>
                      </p:nvGrpSpPr>
                      <p:grpSpPr bwMode="auto">
                        <a:xfrm>
                          <a:off x="8229" y="4480"/>
                          <a:ext cx="1800" cy="900"/>
                          <a:chOff x="6840" y="12060"/>
                          <a:chExt cx="1800" cy="900"/>
                        </a:xfrm>
                      </p:grpSpPr>
                      <p:sp>
                        <p:nvSpPr>
                          <p:cNvPr id="78" name="Rectangle 43"/>
                          <p:cNvSpPr>
                            <a:spLocks noChangeArrowheads="1"/>
                          </p:cNvSpPr>
                          <p:nvPr/>
                        </p:nvSpPr>
                        <p:spPr bwMode="auto">
                          <a:xfrm>
                            <a:off x="6840" y="12060"/>
                            <a:ext cx="180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79" name="Text Box 44"/>
                          <p:cNvSpPr txBox="1">
                            <a:spLocks noChangeArrowheads="1"/>
                          </p:cNvSpPr>
                          <p:nvPr/>
                        </p:nvSpPr>
                        <p:spPr bwMode="auto">
                          <a:xfrm>
                            <a:off x="7200" y="12280"/>
                            <a:ext cx="1080" cy="6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المريض</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28" name="Group 45"/>
                        <p:cNvGrpSpPr>
                          <a:grpSpLocks/>
                        </p:cNvGrpSpPr>
                        <p:nvPr/>
                      </p:nvGrpSpPr>
                      <p:grpSpPr bwMode="auto">
                        <a:xfrm>
                          <a:off x="6529" y="5200"/>
                          <a:ext cx="1620" cy="720"/>
                          <a:chOff x="5300" y="12420"/>
                          <a:chExt cx="1620" cy="720"/>
                        </a:xfrm>
                      </p:grpSpPr>
                      <p:sp>
                        <p:nvSpPr>
                          <p:cNvPr id="76" name="Oval 46"/>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77" name="Text Box 47"/>
                          <p:cNvSpPr txBox="1">
                            <a:spLocks noChangeArrowheads="1"/>
                          </p:cNvSpPr>
                          <p:nvPr/>
                        </p:nvSpPr>
                        <p:spPr bwMode="auto">
                          <a:xfrm>
                            <a:off x="5300" y="12520"/>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sng" strike="noStrike" cap="none" normalizeH="0" baseline="0" dirty="0" smtClean="0">
                                <a:ln>
                                  <a:noFill/>
                                </a:ln>
                                <a:solidFill>
                                  <a:schemeClr val="tx1"/>
                                </a:solidFill>
                                <a:effectLst/>
                                <a:latin typeface="Arial" pitchFamily="34" charset="0"/>
                                <a:ea typeface="Arial" pitchFamily="34" charset="0"/>
                                <a:cs typeface="Arial" pitchFamily="34" charset="0"/>
                              </a:rPr>
                              <a:t>رقم المريض</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29" name="Group 48"/>
                        <p:cNvGrpSpPr>
                          <a:grpSpLocks/>
                        </p:cNvGrpSpPr>
                        <p:nvPr/>
                      </p:nvGrpSpPr>
                      <p:grpSpPr bwMode="auto">
                        <a:xfrm>
                          <a:off x="6329" y="4480"/>
                          <a:ext cx="1620" cy="720"/>
                          <a:chOff x="5300" y="12420"/>
                          <a:chExt cx="1620" cy="720"/>
                        </a:xfrm>
                      </p:grpSpPr>
                      <p:sp>
                        <p:nvSpPr>
                          <p:cNvPr id="74" name="Oval 4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75" name="Text Box 50"/>
                          <p:cNvSpPr txBox="1">
                            <a:spLocks noChangeArrowheads="1"/>
                          </p:cNvSpPr>
                          <p:nvPr/>
                        </p:nvSpPr>
                        <p:spPr bwMode="auto">
                          <a:xfrm>
                            <a:off x="5300" y="12520"/>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اسم المريض</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63" name="Line 60"/>
                        <p:cNvSpPr>
                          <a:spLocks noChangeShapeType="1"/>
                        </p:cNvSpPr>
                        <p:nvPr/>
                      </p:nvSpPr>
                      <p:spPr bwMode="auto">
                        <a:xfrm flipV="1">
                          <a:off x="7909" y="5200"/>
                          <a:ext cx="36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64" name="Line 61"/>
                        <p:cNvSpPr>
                          <a:spLocks noChangeShapeType="1"/>
                        </p:cNvSpPr>
                        <p:nvPr/>
                      </p:nvSpPr>
                      <p:spPr bwMode="auto">
                        <a:xfrm>
                          <a:off x="7869" y="4840"/>
                          <a:ext cx="36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sp>
                    <p:nvSpPr>
                      <p:cNvPr id="51" name="Oval 65"/>
                      <p:cNvSpPr>
                        <a:spLocks noChangeArrowheads="1"/>
                      </p:cNvSpPr>
                      <p:nvPr/>
                    </p:nvSpPr>
                    <p:spPr bwMode="auto">
                      <a:xfrm>
                        <a:off x="4820" y="410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الأول</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 name="Line 66"/>
                      <p:cNvSpPr>
                        <a:spLocks noChangeShapeType="1"/>
                      </p:cNvSpPr>
                      <p:nvPr/>
                    </p:nvSpPr>
                    <p:spPr bwMode="auto">
                      <a:xfrm>
                        <a:off x="6080" y="4380"/>
                        <a:ext cx="60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53" name="Line 67"/>
                      <p:cNvSpPr>
                        <a:spLocks noChangeShapeType="1"/>
                      </p:cNvSpPr>
                      <p:nvPr/>
                    </p:nvSpPr>
                    <p:spPr bwMode="auto">
                      <a:xfrm>
                        <a:off x="5540" y="4860"/>
                        <a:ext cx="9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54" name="Oval 68"/>
                      <p:cNvSpPr>
                        <a:spLocks noChangeArrowheads="1"/>
                      </p:cNvSpPr>
                      <p:nvPr/>
                    </p:nvSpPr>
                    <p:spPr bwMode="auto">
                      <a:xfrm>
                        <a:off x="4280" y="462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الأب</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5" name="Line 69"/>
                      <p:cNvSpPr>
                        <a:spLocks noChangeShapeType="1"/>
                      </p:cNvSpPr>
                      <p:nvPr/>
                    </p:nvSpPr>
                    <p:spPr bwMode="auto">
                      <a:xfrm flipV="1">
                        <a:off x="5880" y="5000"/>
                        <a:ext cx="620" cy="4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56" name="Oval 70"/>
                      <p:cNvSpPr>
                        <a:spLocks noChangeArrowheads="1"/>
                      </p:cNvSpPr>
                      <p:nvPr/>
                    </p:nvSpPr>
                    <p:spPr bwMode="auto">
                      <a:xfrm>
                        <a:off x="4660" y="524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العائلة</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3" name="Group 71"/>
                    <p:cNvGrpSpPr>
                      <a:grpSpLocks/>
                    </p:cNvGrpSpPr>
                    <p:nvPr/>
                  </p:nvGrpSpPr>
                  <p:grpSpPr bwMode="auto">
                    <a:xfrm>
                      <a:off x="360" y="7058"/>
                      <a:ext cx="4029" cy="3542"/>
                      <a:chOff x="360" y="7058"/>
                      <a:chExt cx="4029" cy="3542"/>
                    </a:xfrm>
                  </p:grpSpPr>
                  <p:grpSp>
                    <p:nvGrpSpPr>
                      <p:cNvPr id="34" name="Group 72"/>
                      <p:cNvGrpSpPr>
                        <a:grpSpLocks/>
                      </p:cNvGrpSpPr>
                      <p:nvPr/>
                    </p:nvGrpSpPr>
                    <p:grpSpPr bwMode="auto">
                      <a:xfrm>
                        <a:off x="789" y="7058"/>
                        <a:ext cx="3600" cy="2780"/>
                        <a:chOff x="549" y="6542"/>
                        <a:chExt cx="3600" cy="2780"/>
                      </a:xfrm>
                    </p:grpSpPr>
                    <p:grpSp>
                      <p:nvGrpSpPr>
                        <p:cNvPr id="36" name="Group 73"/>
                        <p:cNvGrpSpPr>
                          <a:grpSpLocks/>
                        </p:cNvGrpSpPr>
                        <p:nvPr/>
                      </p:nvGrpSpPr>
                      <p:grpSpPr bwMode="auto">
                        <a:xfrm>
                          <a:off x="2349" y="7342"/>
                          <a:ext cx="1800" cy="900"/>
                          <a:chOff x="2340" y="12060"/>
                          <a:chExt cx="1800" cy="900"/>
                        </a:xfrm>
                      </p:grpSpPr>
                      <p:sp>
                        <p:nvSpPr>
                          <p:cNvPr id="48" name="Rectangle 74"/>
                          <p:cNvSpPr>
                            <a:spLocks noChangeArrowheads="1"/>
                          </p:cNvSpPr>
                          <p:nvPr/>
                        </p:nvSpPr>
                        <p:spPr bwMode="auto">
                          <a:xfrm>
                            <a:off x="2340" y="12060"/>
                            <a:ext cx="180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49" name="Text Box 75"/>
                          <p:cNvSpPr txBox="1">
                            <a:spLocks noChangeArrowheads="1"/>
                          </p:cNvSpPr>
                          <p:nvPr/>
                        </p:nvSpPr>
                        <p:spPr bwMode="auto">
                          <a:xfrm>
                            <a:off x="2680" y="12280"/>
                            <a:ext cx="1080" cy="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الطبيب</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47" name="Text Box 78"/>
                        <p:cNvSpPr txBox="1">
                          <a:spLocks noChangeArrowheads="1"/>
                        </p:cNvSpPr>
                        <p:nvPr/>
                      </p:nvSpPr>
                      <p:spPr bwMode="auto">
                        <a:xfrm>
                          <a:off x="2529" y="6542"/>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رقم الهاتف</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8" name="Group 79"/>
                        <p:cNvGrpSpPr>
                          <a:grpSpLocks/>
                        </p:cNvGrpSpPr>
                        <p:nvPr/>
                      </p:nvGrpSpPr>
                      <p:grpSpPr bwMode="auto">
                        <a:xfrm>
                          <a:off x="1829" y="8602"/>
                          <a:ext cx="1620" cy="720"/>
                          <a:chOff x="5300" y="12420"/>
                          <a:chExt cx="1620" cy="720"/>
                        </a:xfrm>
                      </p:grpSpPr>
                      <p:sp>
                        <p:nvSpPr>
                          <p:cNvPr id="44" name="Oval 80"/>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45" name="Text Box 81"/>
                          <p:cNvSpPr txBox="1">
                            <a:spLocks noChangeArrowheads="1"/>
                          </p:cNvSpPr>
                          <p:nvPr/>
                        </p:nvSpPr>
                        <p:spPr bwMode="auto">
                          <a:xfrm>
                            <a:off x="5300" y="12520"/>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sng" strike="noStrike" cap="none" normalizeH="0" baseline="0" dirty="0" smtClean="0">
                                <a:ln>
                                  <a:noFill/>
                                </a:ln>
                                <a:solidFill>
                                  <a:schemeClr val="tx1"/>
                                </a:solidFill>
                                <a:effectLst/>
                                <a:latin typeface="Arial" pitchFamily="34" charset="0"/>
                                <a:ea typeface="Arial" pitchFamily="34" charset="0"/>
                                <a:cs typeface="Arial" pitchFamily="34" charset="0"/>
                              </a:rPr>
                              <a:t>الرقم</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39" name="Group 82"/>
                        <p:cNvGrpSpPr>
                          <a:grpSpLocks/>
                        </p:cNvGrpSpPr>
                        <p:nvPr/>
                      </p:nvGrpSpPr>
                      <p:grpSpPr bwMode="auto">
                        <a:xfrm>
                          <a:off x="729" y="8062"/>
                          <a:ext cx="1620" cy="720"/>
                          <a:chOff x="5300" y="12420"/>
                          <a:chExt cx="1620" cy="720"/>
                        </a:xfrm>
                      </p:grpSpPr>
                      <p:sp>
                        <p:nvSpPr>
                          <p:cNvPr id="42" name="Oval 83"/>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43" name="Text Box 84"/>
                          <p:cNvSpPr txBox="1">
                            <a:spLocks noChangeArrowheads="1"/>
                          </p:cNvSpPr>
                          <p:nvPr/>
                        </p:nvSpPr>
                        <p:spPr bwMode="auto">
                          <a:xfrm>
                            <a:off x="5300" y="12520"/>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اسم الطبيب</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50" name="Group 85"/>
                        <p:cNvGrpSpPr>
                          <a:grpSpLocks/>
                        </p:cNvGrpSpPr>
                        <p:nvPr/>
                      </p:nvGrpSpPr>
                      <p:grpSpPr bwMode="auto">
                        <a:xfrm>
                          <a:off x="549" y="7118"/>
                          <a:ext cx="1620" cy="720"/>
                          <a:chOff x="5300" y="12296"/>
                          <a:chExt cx="1620" cy="720"/>
                        </a:xfrm>
                      </p:grpSpPr>
                      <p:sp>
                        <p:nvSpPr>
                          <p:cNvPr id="40" name="Oval 86"/>
                          <p:cNvSpPr>
                            <a:spLocks noChangeArrowheads="1"/>
                          </p:cNvSpPr>
                          <p:nvPr/>
                        </p:nvSpPr>
                        <p:spPr bwMode="auto">
                          <a:xfrm>
                            <a:off x="5400" y="12296"/>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41" name="Text Box 87"/>
                          <p:cNvSpPr txBox="1">
                            <a:spLocks noChangeArrowheads="1"/>
                          </p:cNvSpPr>
                          <p:nvPr/>
                        </p:nvSpPr>
                        <p:spPr bwMode="auto">
                          <a:xfrm>
                            <a:off x="5300" y="12419"/>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التخصص</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0" name="Line 94"/>
                        <p:cNvSpPr>
                          <a:spLocks noChangeShapeType="1"/>
                        </p:cNvSpPr>
                        <p:nvPr/>
                      </p:nvSpPr>
                      <p:spPr bwMode="auto">
                        <a:xfrm flipV="1">
                          <a:off x="2529" y="8262"/>
                          <a:ext cx="360" cy="34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31" name="Line 95"/>
                        <p:cNvSpPr>
                          <a:spLocks noChangeShapeType="1"/>
                        </p:cNvSpPr>
                        <p:nvPr/>
                      </p:nvSpPr>
                      <p:spPr bwMode="auto">
                        <a:xfrm flipV="1">
                          <a:off x="1809" y="7882"/>
                          <a:ext cx="54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32" name="Line 96"/>
                        <p:cNvSpPr>
                          <a:spLocks noChangeShapeType="1"/>
                        </p:cNvSpPr>
                        <p:nvPr/>
                      </p:nvSpPr>
                      <p:spPr bwMode="auto">
                        <a:xfrm>
                          <a:off x="1989" y="7522"/>
                          <a:ext cx="36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35" name="Line 99"/>
                        <p:cNvSpPr>
                          <a:spLocks noChangeShapeType="1"/>
                        </p:cNvSpPr>
                        <p:nvPr/>
                      </p:nvSpPr>
                      <p:spPr bwMode="auto">
                        <a:xfrm flipH="1">
                          <a:off x="3249" y="7162"/>
                          <a:ext cx="18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sp>
                    <p:nvSpPr>
                      <p:cNvPr id="17" name="Oval 100"/>
                      <p:cNvSpPr>
                        <a:spLocks noChangeArrowheads="1"/>
                      </p:cNvSpPr>
                      <p:nvPr/>
                    </p:nvSpPr>
                    <p:spPr bwMode="auto">
                      <a:xfrm>
                        <a:off x="360" y="954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الأول</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Line 101"/>
                      <p:cNvSpPr>
                        <a:spLocks noChangeShapeType="1"/>
                      </p:cNvSpPr>
                      <p:nvPr/>
                    </p:nvSpPr>
                    <p:spPr bwMode="auto">
                      <a:xfrm flipV="1">
                        <a:off x="1080" y="9140"/>
                        <a:ext cx="100" cy="4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9" name="Line 102"/>
                      <p:cNvSpPr>
                        <a:spLocks noChangeShapeType="1"/>
                      </p:cNvSpPr>
                      <p:nvPr/>
                    </p:nvSpPr>
                    <p:spPr bwMode="auto">
                      <a:xfrm flipH="1" flipV="1">
                        <a:off x="1780" y="9300"/>
                        <a:ext cx="0" cy="7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0" name="Oval 103"/>
                      <p:cNvSpPr>
                        <a:spLocks noChangeArrowheads="1"/>
                      </p:cNvSpPr>
                      <p:nvPr/>
                    </p:nvSpPr>
                    <p:spPr bwMode="auto">
                      <a:xfrm>
                        <a:off x="740" y="1006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الأب</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Line 104"/>
                      <p:cNvSpPr>
                        <a:spLocks noChangeShapeType="1"/>
                      </p:cNvSpPr>
                      <p:nvPr/>
                    </p:nvSpPr>
                    <p:spPr bwMode="auto">
                      <a:xfrm flipH="1" flipV="1">
                        <a:off x="1980" y="9280"/>
                        <a:ext cx="540" cy="7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2" name="Oval 105"/>
                      <p:cNvSpPr>
                        <a:spLocks noChangeArrowheads="1"/>
                      </p:cNvSpPr>
                      <p:nvPr/>
                    </p:nvSpPr>
                    <p:spPr bwMode="auto">
                      <a:xfrm>
                        <a:off x="2040" y="998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العائلة</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grpSp>
            </p:grpSp>
            <p:sp>
              <p:nvSpPr>
                <p:cNvPr id="5" name="Text Box 106"/>
                <p:cNvSpPr txBox="1">
                  <a:spLocks noChangeArrowheads="1"/>
                </p:cNvSpPr>
                <p:nvPr/>
              </p:nvSpPr>
              <p:spPr bwMode="auto">
                <a:xfrm>
                  <a:off x="8054" y="5760"/>
                  <a:ext cx="1086"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n-US" sz="1400" b="1" dirty="0" smtClean="0">
                      <a:latin typeface="Arial" pitchFamily="34" charset="0"/>
                      <a:cs typeface="Arial" pitchFamily="34" charset="0"/>
                    </a:rPr>
                    <a:t>M</a:t>
                  </a:r>
                  <a:endParaRPr lang="ar-SA" sz="1400" b="1" dirty="0" smtClean="0">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107"/>
                <p:cNvSpPr txBox="1">
                  <a:spLocks noChangeArrowheads="1"/>
                </p:cNvSpPr>
                <p:nvPr/>
              </p:nvSpPr>
              <p:spPr bwMode="auto">
                <a:xfrm>
                  <a:off x="8200" y="7960"/>
                  <a:ext cx="72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110"/>
                <p:cNvSpPr txBox="1">
                  <a:spLocks noChangeArrowheads="1"/>
                </p:cNvSpPr>
                <p:nvPr/>
              </p:nvSpPr>
              <p:spPr bwMode="auto">
                <a:xfrm>
                  <a:off x="5300" y="6840"/>
                  <a:ext cx="72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1</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 Box 111"/>
                <p:cNvSpPr txBox="1">
                  <a:spLocks noChangeArrowheads="1"/>
                </p:cNvSpPr>
                <p:nvPr/>
              </p:nvSpPr>
              <p:spPr bwMode="auto">
                <a:xfrm>
                  <a:off x="6660" y="5880"/>
                  <a:ext cx="72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en-US" sz="1400" b="1" dirty="0" smtClean="0">
                      <a:latin typeface="Arial" pitchFamily="34" charset="0"/>
                      <a:cs typeface="Arial" pitchFamily="34" charset="0"/>
                    </a:rPr>
                    <a:t>M</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grpSp>
          <p:sp>
            <p:nvSpPr>
              <p:cNvPr id="99" name="Rectangle 98"/>
              <p:cNvSpPr/>
              <p:nvPr/>
            </p:nvSpPr>
            <p:spPr>
              <a:xfrm>
                <a:off x="1571604" y="1428736"/>
                <a:ext cx="928694" cy="42862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dirty="0" smtClean="0">
                    <a:solidFill>
                      <a:schemeClr val="tx1"/>
                    </a:solidFill>
                  </a:rPr>
                  <a:t>القسم</a:t>
                </a:r>
                <a:endParaRPr lang="ar-SA" sz="1600" dirty="0">
                  <a:solidFill>
                    <a:schemeClr val="tx1"/>
                  </a:solidFill>
                </a:endParaRPr>
              </a:p>
            </p:txBody>
          </p:sp>
          <p:sp>
            <p:nvSpPr>
              <p:cNvPr id="120" name="Oval 46"/>
              <p:cNvSpPr>
                <a:spLocks noChangeArrowheads="1"/>
              </p:cNvSpPr>
              <p:nvPr/>
            </p:nvSpPr>
            <p:spPr bwMode="auto">
              <a:xfrm>
                <a:off x="2357422" y="785794"/>
                <a:ext cx="1000132" cy="57150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ar-SA" sz="1400" dirty="0" smtClean="0"/>
                  <a:t>رقم القسم </a:t>
                </a:r>
                <a:endParaRPr lang="ar-SA" sz="1400" dirty="0"/>
              </a:p>
            </p:txBody>
          </p:sp>
          <p:cxnSp>
            <p:nvCxnSpPr>
              <p:cNvPr id="123" name="Straight Connector 122"/>
              <p:cNvCxnSpPr/>
              <p:nvPr/>
            </p:nvCxnSpPr>
            <p:spPr>
              <a:xfrm rot="10800000" flipV="1">
                <a:off x="2500298" y="1357298"/>
                <a:ext cx="142876" cy="714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Oval 46"/>
              <p:cNvSpPr>
                <a:spLocks noChangeArrowheads="1"/>
              </p:cNvSpPr>
              <p:nvPr/>
            </p:nvSpPr>
            <p:spPr bwMode="auto">
              <a:xfrm>
                <a:off x="714348" y="642918"/>
                <a:ext cx="1000132" cy="57150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ar-SA" sz="1400" dirty="0" smtClean="0"/>
                  <a:t>اسم  القسم </a:t>
                </a:r>
                <a:endParaRPr lang="ar-SA" sz="1400" dirty="0"/>
              </a:p>
            </p:txBody>
          </p:sp>
          <p:cxnSp>
            <p:nvCxnSpPr>
              <p:cNvPr id="128" name="Straight Connector 127"/>
              <p:cNvCxnSpPr/>
              <p:nvPr/>
            </p:nvCxnSpPr>
            <p:spPr>
              <a:xfrm>
                <a:off x="1357290" y="1214422"/>
                <a:ext cx="285752" cy="2143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Oval 46"/>
              <p:cNvSpPr>
                <a:spLocks noChangeArrowheads="1"/>
              </p:cNvSpPr>
              <p:nvPr/>
            </p:nvSpPr>
            <p:spPr bwMode="auto">
              <a:xfrm>
                <a:off x="6215074" y="938194"/>
                <a:ext cx="1000132" cy="57150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ar-SA" sz="1400" u="sng" dirty="0" smtClean="0"/>
                  <a:t>رقم المدير </a:t>
                </a:r>
                <a:endParaRPr lang="ar-SA" sz="1400" u="sng" dirty="0"/>
              </a:p>
            </p:txBody>
          </p:sp>
          <p:cxnSp>
            <p:nvCxnSpPr>
              <p:cNvPr id="130" name="Straight Connector 129"/>
              <p:cNvCxnSpPr/>
              <p:nvPr/>
            </p:nvCxnSpPr>
            <p:spPr>
              <a:xfrm rot="10800000" flipV="1">
                <a:off x="6357950" y="1509698"/>
                <a:ext cx="142876" cy="714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Oval 46"/>
              <p:cNvSpPr>
                <a:spLocks noChangeArrowheads="1"/>
              </p:cNvSpPr>
              <p:nvPr/>
            </p:nvSpPr>
            <p:spPr bwMode="auto">
              <a:xfrm>
                <a:off x="5076056" y="764704"/>
                <a:ext cx="936104" cy="60211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ar-SA" sz="1400" dirty="0" smtClean="0"/>
                  <a:t>اسم</a:t>
                </a:r>
                <a:r>
                  <a:rPr lang="en-US" sz="1400" dirty="0" smtClean="0"/>
                  <a:t> </a:t>
                </a:r>
                <a:r>
                  <a:rPr lang="ar-SA" sz="1400" dirty="0" smtClean="0"/>
                  <a:t>المدير </a:t>
                </a:r>
                <a:endParaRPr lang="ar-SA" sz="1400" dirty="0"/>
              </a:p>
            </p:txBody>
          </p:sp>
          <p:cxnSp>
            <p:nvCxnSpPr>
              <p:cNvPr id="134" name="Straight Connector 133"/>
              <p:cNvCxnSpPr/>
              <p:nvPr/>
            </p:nvCxnSpPr>
            <p:spPr>
              <a:xfrm>
                <a:off x="5502974" y="1366822"/>
                <a:ext cx="285752" cy="2143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Rectangle 134"/>
              <p:cNvSpPr/>
              <p:nvPr/>
            </p:nvSpPr>
            <p:spPr>
              <a:xfrm>
                <a:off x="5429256" y="1581136"/>
                <a:ext cx="928694" cy="42862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dirty="0" smtClean="0">
                    <a:solidFill>
                      <a:schemeClr val="tx1"/>
                    </a:solidFill>
                  </a:rPr>
                  <a:t>المدير</a:t>
                </a:r>
                <a:endParaRPr lang="ar-SA" sz="1600" dirty="0">
                  <a:solidFill>
                    <a:schemeClr val="tx1"/>
                  </a:solidFill>
                </a:endParaRPr>
              </a:p>
            </p:txBody>
          </p:sp>
          <p:cxnSp>
            <p:nvCxnSpPr>
              <p:cNvPr id="137" name="Straight Connector 136"/>
              <p:cNvCxnSpPr>
                <a:stCxn id="135" idx="1"/>
              </p:cNvCxnSpPr>
              <p:nvPr/>
            </p:nvCxnSpPr>
            <p:spPr>
              <a:xfrm rot="10800000">
                <a:off x="4572000" y="1785926"/>
                <a:ext cx="857256" cy="95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8" name="Flowchart: Decision 137"/>
              <p:cNvSpPr/>
              <p:nvPr/>
            </p:nvSpPr>
            <p:spPr>
              <a:xfrm>
                <a:off x="3286116" y="1500174"/>
                <a:ext cx="1285884" cy="500066"/>
              </a:xfrm>
              <a:prstGeom prst="flowChartDecision">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400" dirty="0" smtClean="0">
                    <a:solidFill>
                      <a:schemeClr val="tx1"/>
                    </a:solidFill>
                  </a:rPr>
                  <a:t>يرأس</a:t>
                </a:r>
                <a:endParaRPr lang="ar-SA" sz="1400" dirty="0">
                  <a:solidFill>
                    <a:schemeClr val="tx1"/>
                  </a:solidFill>
                </a:endParaRPr>
              </a:p>
            </p:txBody>
          </p:sp>
          <p:cxnSp>
            <p:nvCxnSpPr>
              <p:cNvPr id="140" name="Straight Connector 139"/>
              <p:cNvCxnSpPr/>
              <p:nvPr/>
            </p:nvCxnSpPr>
            <p:spPr>
              <a:xfrm rot="10800000">
                <a:off x="2500298" y="1714488"/>
                <a:ext cx="857256" cy="95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1" name="Text Box 110"/>
              <p:cNvSpPr txBox="1">
                <a:spLocks noChangeArrowheads="1"/>
              </p:cNvSpPr>
              <p:nvPr/>
            </p:nvSpPr>
            <p:spPr bwMode="auto">
              <a:xfrm>
                <a:off x="4643438" y="1500174"/>
                <a:ext cx="457239" cy="2859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1</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142" name="Text Box 110"/>
              <p:cNvSpPr txBox="1">
                <a:spLocks noChangeArrowheads="1"/>
              </p:cNvSpPr>
              <p:nvPr/>
            </p:nvSpPr>
            <p:spPr bwMode="auto">
              <a:xfrm>
                <a:off x="2857488" y="1428736"/>
                <a:ext cx="457239" cy="2859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1</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grpSp>
      </p:grpSp>
      <p:sp>
        <p:nvSpPr>
          <p:cNvPr id="122" name="Oval 92"/>
          <p:cNvSpPr>
            <a:spLocks noChangeArrowheads="1"/>
          </p:cNvSpPr>
          <p:nvPr/>
        </p:nvSpPr>
        <p:spPr bwMode="auto">
          <a:xfrm>
            <a:off x="7041898" y="3259832"/>
            <a:ext cx="698454" cy="457200"/>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ar-JO" sz="1200" dirty="0" smtClean="0">
                <a:latin typeface="Arial" pitchFamily="34" charset="0"/>
                <a:cs typeface="Arial" pitchFamily="34" charset="0"/>
              </a:rPr>
              <a:t>الكمية</a:t>
            </a:r>
            <a:endParaRPr lang="ar-SA" sz="1200" dirty="0">
              <a:latin typeface="Arial" pitchFamily="34" charset="0"/>
              <a:cs typeface="Arial" pitchFamily="34" charset="0"/>
            </a:endParaRPr>
          </a:p>
        </p:txBody>
      </p:sp>
      <p:sp>
        <p:nvSpPr>
          <p:cNvPr id="136" name="Line 69"/>
          <p:cNvSpPr>
            <a:spLocks noChangeShapeType="1"/>
          </p:cNvSpPr>
          <p:nvPr/>
        </p:nvSpPr>
        <p:spPr bwMode="auto">
          <a:xfrm flipV="1">
            <a:off x="6660232" y="3573016"/>
            <a:ext cx="393734" cy="22239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39" name="Oval 65"/>
          <p:cNvSpPr>
            <a:spLocks noChangeArrowheads="1"/>
          </p:cNvSpPr>
          <p:nvPr/>
        </p:nvSpPr>
        <p:spPr bwMode="auto">
          <a:xfrm>
            <a:off x="4067944" y="595220"/>
            <a:ext cx="800169" cy="285931"/>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الأول</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3" name="Line 66"/>
          <p:cNvSpPr>
            <a:spLocks noChangeShapeType="1"/>
          </p:cNvSpPr>
          <p:nvPr/>
        </p:nvSpPr>
        <p:spPr bwMode="auto">
          <a:xfrm>
            <a:off x="4839039" y="743481"/>
            <a:ext cx="381033" cy="9531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46" name="Line 67"/>
          <p:cNvSpPr>
            <a:spLocks noChangeShapeType="1"/>
          </p:cNvSpPr>
          <p:nvPr/>
        </p:nvSpPr>
        <p:spPr bwMode="auto">
          <a:xfrm>
            <a:off x="4504507" y="997642"/>
            <a:ext cx="571549"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47" name="Line 69"/>
          <p:cNvSpPr>
            <a:spLocks noChangeShapeType="1"/>
          </p:cNvSpPr>
          <p:nvPr/>
        </p:nvSpPr>
        <p:spPr bwMode="auto">
          <a:xfrm flipV="1">
            <a:off x="4682322" y="1071772"/>
            <a:ext cx="393734" cy="22239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48" name="Oval 70"/>
          <p:cNvSpPr>
            <a:spLocks noChangeArrowheads="1"/>
          </p:cNvSpPr>
          <p:nvPr/>
        </p:nvSpPr>
        <p:spPr bwMode="auto">
          <a:xfrm>
            <a:off x="3915847" y="1198853"/>
            <a:ext cx="800169" cy="285931"/>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العائلة</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54" name="Oval 68"/>
          <p:cNvSpPr>
            <a:spLocks noChangeArrowheads="1"/>
          </p:cNvSpPr>
          <p:nvPr/>
        </p:nvSpPr>
        <p:spPr bwMode="auto">
          <a:xfrm>
            <a:off x="3771831" y="910821"/>
            <a:ext cx="800169" cy="285931"/>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الأب</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142" y="642918"/>
            <a:ext cx="8093947" cy="6155531"/>
          </a:xfrm>
          <a:prstGeom prst="rect">
            <a:avLst/>
          </a:prstGeom>
          <a:noFill/>
        </p:spPr>
        <p:txBody>
          <a:bodyPr wrap="none" rtlCol="1">
            <a:spAutoFit/>
          </a:bodyPr>
          <a:lstStyle/>
          <a:p>
            <a:r>
              <a:rPr lang="ar-SA" sz="2000" b="1" u="sng" dirty="0" smtClean="0"/>
              <a:t>الحل :</a:t>
            </a:r>
          </a:p>
          <a:p>
            <a:pPr>
              <a:lnSpc>
                <a:spcPct val="200000"/>
              </a:lnSpc>
            </a:pPr>
            <a:r>
              <a:rPr lang="ar-SA" dirty="0" smtClean="0"/>
              <a:t>1-المريض(ر</a:t>
            </a:r>
            <a:r>
              <a:rPr lang="ar-SA" u="sng" dirty="0" smtClean="0"/>
              <a:t>قم المريض </a:t>
            </a:r>
            <a:r>
              <a:rPr lang="ar-SA" dirty="0" smtClean="0"/>
              <a:t>،الاسم الأول،اسم الأب،اسم العائلة, </a:t>
            </a:r>
            <a:r>
              <a:rPr lang="ar-SA" u="dash" dirty="0" smtClean="0"/>
              <a:t>رقم الطبيب </a:t>
            </a:r>
            <a:r>
              <a:rPr lang="ar-SA" dirty="0" smtClean="0"/>
              <a:t>،</a:t>
            </a:r>
            <a:r>
              <a:rPr lang="ar-SA" u="dash" dirty="0" smtClean="0"/>
              <a:t>رقم الغرفة</a:t>
            </a:r>
            <a:r>
              <a:rPr lang="ar-SA" dirty="0" smtClean="0"/>
              <a:t>)</a:t>
            </a:r>
          </a:p>
          <a:p>
            <a:pPr>
              <a:lnSpc>
                <a:spcPct val="200000"/>
              </a:lnSpc>
            </a:pPr>
            <a:endParaRPr lang="ar-SA" dirty="0" smtClean="0"/>
          </a:p>
          <a:p>
            <a:pPr>
              <a:lnSpc>
                <a:spcPct val="200000"/>
              </a:lnSpc>
            </a:pPr>
            <a:r>
              <a:rPr lang="ar-SA" sz="1600" dirty="0" smtClean="0"/>
              <a:t>2-الطبيب(</a:t>
            </a:r>
            <a:r>
              <a:rPr lang="ar-SA" sz="1600" u="sng" dirty="0" smtClean="0"/>
              <a:t>رقم الطبيب</a:t>
            </a:r>
            <a:r>
              <a:rPr lang="ar-SA" sz="1600" dirty="0" smtClean="0"/>
              <a:t>, الاسم الأول،اسم الأب،اسم العائلة, التخصص ,رقم الهاتف,</a:t>
            </a:r>
            <a:r>
              <a:rPr lang="ar-SA" sz="1600" u="dash" dirty="0" smtClean="0"/>
              <a:t>رقم القسم</a:t>
            </a:r>
            <a:r>
              <a:rPr lang="ar-SA" sz="1600" dirty="0" smtClean="0"/>
              <a:t>)</a:t>
            </a:r>
          </a:p>
          <a:p>
            <a:pPr>
              <a:lnSpc>
                <a:spcPct val="200000"/>
              </a:lnSpc>
            </a:pPr>
            <a:endParaRPr lang="ar-SA" dirty="0" smtClean="0"/>
          </a:p>
          <a:p>
            <a:pPr>
              <a:lnSpc>
                <a:spcPct val="200000"/>
              </a:lnSpc>
            </a:pPr>
            <a:r>
              <a:rPr lang="ar-SA" dirty="0" smtClean="0"/>
              <a:t>3- القسم (</a:t>
            </a:r>
            <a:r>
              <a:rPr lang="ar-SA" u="sng" dirty="0" smtClean="0"/>
              <a:t>رقم القسم </a:t>
            </a:r>
            <a:r>
              <a:rPr lang="ar-SA" dirty="0" smtClean="0"/>
              <a:t>,اسم القسم, </a:t>
            </a:r>
            <a:r>
              <a:rPr lang="ar-SA" u="dash" dirty="0" smtClean="0"/>
              <a:t>رقم المدير</a:t>
            </a:r>
            <a:r>
              <a:rPr lang="ar-SA" dirty="0" smtClean="0"/>
              <a:t>)</a:t>
            </a:r>
          </a:p>
          <a:p>
            <a:pPr>
              <a:lnSpc>
                <a:spcPct val="200000"/>
              </a:lnSpc>
            </a:pPr>
            <a:r>
              <a:rPr lang="ar-SA" dirty="0" smtClean="0"/>
              <a:t>4- المدير (</a:t>
            </a:r>
            <a:r>
              <a:rPr lang="ar-SA" u="sng" dirty="0" smtClean="0"/>
              <a:t>رقم المدير </a:t>
            </a:r>
            <a:r>
              <a:rPr lang="ar-SA" dirty="0" smtClean="0"/>
              <a:t>, الاسم الأول،اسم الأب،اسم العائلة)</a:t>
            </a:r>
          </a:p>
          <a:p>
            <a:pPr>
              <a:lnSpc>
                <a:spcPct val="200000"/>
              </a:lnSpc>
            </a:pPr>
            <a:r>
              <a:rPr lang="ar-SA" dirty="0" smtClean="0"/>
              <a:t>5- الدواء( </a:t>
            </a:r>
            <a:r>
              <a:rPr lang="ar-SA" u="sng" dirty="0" smtClean="0"/>
              <a:t>رقم الدواء </a:t>
            </a:r>
            <a:r>
              <a:rPr lang="ar-SA" dirty="0" smtClean="0"/>
              <a:t>,اسم الدواء)</a:t>
            </a:r>
          </a:p>
          <a:p>
            <a:pPr>
              <a:lnSpc>
                <a:spcPct val="200000"/>
              </a:lnSpc>
            </a:pPr>
            <a:r>
              <a:rPr lang="ar-SA" dirty="0" smtClean="0"/>
              <a:t>6- الغرفة(</a:t>
            </a:r>
            <a:r>
              <a:rPr lang="ar-SA" u="sng" dirty="0" smtClean="0"/>
              <a:t>رقم الغرفة </a:t>
            </a:r>
            <a:r>
              <a:rPr lang="ar-SA" dirty="0" smtClean="0"/>
              <a:t>, عدد الأسرة , التحويلة)</a:t>
            </a:r>
          </a:p>
          <a:p>
            <a:pPr>
              <a:lnSpc>
                <a:spcPct val="200000"/>
              </a:lnSpc>
            </a:pPr>
            <a:r>
              <a:rPr lang="ar-SA" dirty="0" smtClean="0"/>
              <a:t>7- جرعة الدواء (</a:t>
            </a:r>
            <a:r>
              <a:rPr lang="ar-SA" u="sng" dirty="0" smtClean="0"/>
              <a:t>رقم المريض </a:t>
            </a:r>
            <a:r>
              <a:rPr lang="ar-SA" dirty="0" smtClean="0"/>
              <a:t>, </a:t>
            </a:r>
            <a:r>
              <a:rPr lang="ar-SA" u="sng" dirty="0" smtClean="0"/>
              <a:t>رقم الدواء </a:t>
            </a:r>
            <a:r>
              <a:rPr lang="ar-SA" dirty="0" smtClean="0"/>
              <a:t>, الكمية)</a:t>
            </a:r>
          </a:p>
          <a:p>
            <a:pPr>
              <a:lnSpc>
                <a:spcPct val="200000"/>
              </a:lnSpc>
            </a:pPr>
            <a:endParaRPr lang="ar-SA" dirty="0" smtClean="0"/>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7239000" cy="1143000"/>
          </a:xfrm>
        </p:spPr>
        <p:txBody>
          <a:bodyPr/>
          <a:lstStyle/>
          <a:p>
            <a:pPr algn="ctr"/>
            <a:r>
              <a:rPr lang="ar-SA" dirty="0" smtClean="0"/>
              <a:t>واجب</a:t>
            </a:r>
            <a:endParaRPr lang="ar-SA" dirty="0"/>
          </a:p>
        </p:txBody>
      </p:sp>
      <p:sp>
        <p:nvSpPr>
          <p:cNvPr id="3" name="Content Placeholder 2"/>
          <p:cNvSpPr>
            <a:spLocks noGrp="1"/>
          </p:cNvSpPr>
          <p:nvPr>
            <p:ph idx="1"/>
          </p:nvPr>
        </p:nvSpPr>
        <p:spPr/>
        <p:txBody>
          <a:bodyPr/>
          <a:lstStyle/>
          <a:p>
            <a:r>
              <a:rPr lang="ar-SA" sz="2800" b="1" u="sng" dirty="0" smtClean="0"/>
              <a:t>تطبيق أوامر الشراء للعملاء </a:t>
            </a:r>
          </a:p>
          <a:p>
            <a:r>
              <a:rPr lang="ar-JO" sz="2800" b="1" dirty="0" smtClean="0"/>
              <a:t>ا</a:t>
            </a:r>
            <a:r>
              <a:rPr lang="ar-SA" sz="2800" b="1" dirty="0" smtClean="0"/>
              <a:t>رسم</a:t>
            </a:r>
            <a:r>
              <a:rPr lang="ar-JO" sz="2800" b="1" dirty="0" smtClean="0"/>
              <a:t>ي</a:t>
            </a:r>
            <a:r>
              <a:rPr lang="ar-SA" sz="2800" b="1" dirty="0" smtClean="0"/>
              <a:t> </a:t>
            </a:r>
            <a:r>
              <a:rPr lang="en-US" sz="2800" b="1" dirty="0" smtClean="0"/>
              <a:t>ERD </a:t>
            </a:r>
            <a:r>
              <a:rPr lang="ar-SA" sz="2800" b="1" dirty="0" smtClean="0"/>
              <a:t> اللازم لقاعدة بيانات الخاصة بأمر الشراء الذي يرسله العميل ويهتم في هذه العملية برقم العميل واسمه وعنوانه وأرقام أوامر الشراء وتاريخ صدورها وكذلك رقم البضاعة المطلوبة واسمها وسعرها والجهة المصنعة لها؟</a:t>
            </a:r>
          </a:p>
          <a:p>
            <a:r>
              <a:rPr lang="ar-SA" sz="2800" b="1" dirty="0" smtClean="0"/>
              <a:t>ثم قومي بتحويل النموذج إلى جداول.</a:t>
            </a:r>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142976" y="1071546"/>
            <a:ext cx="6429420" cy="5429288"/>
            <a:chOff x="2385" y="5881"/>
            <a:chExt cx="7155" cy="4721"/>
          </a:xfrm>
        </p:grpSpPr>
        <p:grpSp>
          <p:nvGrpSpPr>
            <p:cNvPr id="3" name="Group 3"/>
            <p:cNvGrpSpPr>
              <a:grpSpLocks/>
            </p:cNvGrpSpPr>
            <p:nvPr/>
          </p:nvGrpSpPr>
          <p:grpSpPr bwMode="auto">
            <a:xfrm>
              <a:off x="2385" y="5881"/>
              <a:ext cx="6757" cy="4721"/>
              <a:chOff x="2385" y="10212"/>
              <a:chExt cx="7830" cy="4721"/>
            </a:xfrm>
          </p:grpSpPr>
          <p:sp>
            <p:nvSpPr>
              <p:cNvPr id="1028" name="Text Box 4"/>
              <p:cNvSpPr txBox="1">
                <a:spLocks noChangeArrowheads="1"/>
              </p:cNvSpPr>
              <p:nvPr/>
            </p:nvSpPr>
            <p:spPr bwMode="auto">
              <a:xfrm>
                <a:off x="4320" y="10212"/>
                <a:ext cx="4053" cy="100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تصميم قاعدة البيانات</a:t>
                </a:r>
              </a:p>
              <a:p>
                <a:pPr marL="0" marR="0" lvl="0" indent="0" algn="ctr" defTabSz="914400" rtl="1" eaLnBrk="1" fontAlgn="base" latinLnBrk="0" hangingPunct="1">
                  <a:lnSpc>
                    <a:spcPct val="100000"/>
                  </a:lnSpc>
                  <a:spcBef>
                    <a:spcPct val="0"/>
                  </a:spcBef>
                  <a:spcAft>
                    <a:spcPts val="1000"/>
                  </a:spcAft>
                  <a:buClrTx/>
                  <a:buSzTx/>
                  <a:buFontTx/>
                  <a:buNone/>
                  <a:tabLst/>
                </a:pPr>
                <a:r>
                  <a:rPr lang="ar-SA" sz="1600" b="1" dirty="0" smtClean="0">
                    <a:latin typeface="Arial" pitchFamily="34" charset="0"/>
                    <a:ea typeface="Arial" pitchFamily="34" charset="0"/>
                    <a:cs typeface="Arial" pitchFamily="34" charset="0"/>
                  </a:rPr>
                  <a:t>(رسم نموذج الكيان والعلاقة الرابطة)</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en-US"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ERD</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Text Box 6"/>
              <p:cNvSpPr txBox="1">
                <a:spLocks noChangeArrowheads="1"/>
              </p:cNvSpPr>
              <p:nvPr/>
            </p:nvSpPr>
            <p:spPr bwMode="auto">
              <a:xfrm>
                <a:off x="4596" y="12660"/>
                <a:ext cx="324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تخزين قاعدة البيانات في الحاسب عن طريق برنامج معين </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Text Box 9"/>
              <p:cNvSpPr txBox="1">
                <a:spLocks noChangeArrowheads="1"/>
              </p:cNvSpPr>
              <p:nvPr/>
            </p:nvSpPr>
            <p:spPr bwMode="auto">
              <a:xfrm>
                <a:off x="5040" y="14147"/>
                <a:ext cx="234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تحديث البيانات</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إضافة - حذف - تعديل</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 name="Text Box 10"/>
              <p:cNvSpPr txBox="1">
                <a:spLocks noChangeArrowheads="1"/>
              </p:cNvSpPr>
              <p:nvPr/>
            </p:nvSpPr>
            <p:spPr bwMode="auto">
              <a:xfrm>
                <a:off x="2385" y="13939"/>
                <a:ext cx="2340" cy="9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تقــــــاريـــر</a:t>
                </a:r>
              </a:p>
              <a:p>
                <a:pPr marL="0" marR="0" lvl="0" indent="0" algn="ctr" defTabSz="914400" rtl="1" eaLnBrk="1" fontAlgn="base" latinLnBrk="0" hangingPunct="1">
                  <a:lnSpc>
                    <a:spcPct val="100000"/>
                  </a:lnSpc>
                  <a:spcBef>
                    <a:spcPct val="0"/>
                  </a:spcBef>
                  <a:spcAft>
                    <a:spcPts val="1000"/>
                  </a:spcAft>
                  <a:buClrTx/>
                  <a:buSzTx/>
                  <a:buFontTx/>
                  <a:buNone/>
                  <a:tabLst/>
                </a:pPr>
                <a:r>
                  <a:rPr lang="ar-SA" sz="1600" b="1" dirty="0" smtClean="0">
                    <a:latin typeface="Arial" pitchFamily="34" charset="0"/>
                    <a:cs typeface="Arial" pitchFamily="34" charset="0"/>
                  </a:rPr>
                  <a:t>مثل طباعة تقرير عن أرباح الشركة لعام 2007</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5" name="Text Box 11"/>
              <p:cNvSpPr txBox="1">
                <a:spLocks noChangeArrowheads="1"/>
              </p:cNvSpPr>
              <p:nvPr/>
            </p:nvSpPr>
            <p:spPr bwMode="auto">
              <a:xfrm>
                <a:off x="7710" y="14001"/>
                <a:ext cx="2505" cy="9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Arial" pitchFamily="34" charset="0"/>
                    <a:cs typeface="Arial" pitchFamily="34" charset="0"/>
                  </a:rPr>
                  <a:t>استعـــــــــلام</a:t>
                </a:r>
              </a:p>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مثال الاستعلام عن معلومات المريض بإدخال رقم هذا المريض</a:t>
                </a:r>
                <a:endParaRPr kumimoji="0" lang="ar-SA" sz="14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039" name="WordArt 15"/>
            <p:cNvSpPr>
              <a:spLocks noChangeArrowheads="1" noChangeShapeType="1" noTextEdit="1"/>
            </p:cNvSpPr>
            <p:nvPr/>
          </p:nvSpPr>
          <p:spPr bwMode="auto">
            <a:xfrm>
              <a:off x="8100" y="6240"/>
              <a:ext cx="1440" cy="360"/>
            </a:xfrm>
            <a:prstGeom prst="rect">
              <a:avLst/>
            </a:prstGeom>
          </p:spPr>
          <p:txBody>
            <a:bodyPr wrap="none" fromWordArt="1">
              <a:prstTxWarp prst="textPlain">
                <a:avLst>
                  <a:gd name="adj" fmla="val 50000"/>
                </a:avLst>
              </a:prstTxWarp>
            </a:bodyPr>
            <a:lstStyle/>
            <a:p>
              <a:pPr algn="ctr" rtl="1"/>
              <a:r>
                <a:rPr lang="ar-SA" sz="3600" kern="10" spc="0" smtClean="0">
                  <a:ln w="9525">
                    <a:solidFill>
                      <a:srgbClr val="000000"/>
                    </a:solidFill>
                    <a:round/>
                    <a:headEnd/>
                    <a:tailEnd/>
                  </a:ln>
                  <a:solidFill>
                    <a:srgbClr val="000000"/>
                  </a:solidFill>
                  <a:effectLst/>
                  <a:latin typeface="Arabic Transparent"/>
                </a:rPr>
                <a:t>المرحلة الأولى</a:t>
              </a:r>
              <a:endParaRPr lang="ar-SA" sz="3600" kern="10" spc="0">
                <a:ln w="9525">
                  <a:solidFill>
                    <a:srgbClr val="000000"/>
                  </a:solidFill>
                  <a:round/>
                  <a:headEnd/>
                  <a:tailEnd/>
                </a:ln>
                <a:solidFill>
                  <a:srgbClr val="000000"/>
                </a:solidFill>
                <a:effectLst/>
                <a:latin typeface="Arabic Transparent"/>
              </a:endParaRPr>
            </a:p>
          </p:txBody>
        </p:sp>
        <p:sp>
          <p:nvSpPr>
            <p:cNvPr id="1040" name="WordArt 16"/>
            <p:cNvSpPr>
              <a:spLocks noChangeArrowheads="1" noChangeShapeType="1" noTextEdit="1"/>
            </p:cNvSpPr>
            <p:nvPr/>
          </p:nvSpPr>
          <p:spPr bwMode="auto">
            <a:xfrm>
              <a:off x="8100" y="7470"/>
              <a:ext cx="1440" cy="360"/>
            </a:xfrm>
            <a:prstGeom prst="rect">
              <a:avLst/>
            </a:prstGeom>
          </p:spPr>
          <p:txBody>
            <a:bodyPr wrap="none" fromWordArt="1">
              <a:prstTxWarp prst="textPlain">
                <a:avLst>
                  <a:gd name="adj" fmla="val 50000"/>
                </a:avLst>
              </a:prstTxWarp>
            </a:bodyPr>
            <a:lstStyle/>
            <a:p>
              <a:pPr algn="ctr" rtl="1"/>
              <a:r>
                <a:rPr lang="ar-SA" sz="3600" kern="10" spc="0" dirty="0" smtClean="0">
                  <a:ln w="9525">
                    <a:solidFill>
                      <a:srgbClr val="000000"/>
                    </a:solidFill>
                    <a:round/>
                    <a:headEnd/>
                    <a:tailEnd/>
                  </a:ln>
                  <a:solidFill>
                    <a:srgbClr val="000000"/>
                  </a:solidFill>
                  <a:effectLst/>
                  <a:latin typeface="Arabic Transparent"/>
                </a:rPr>
                <a:t>المرحلة الثانية</a:t>
              </a:r>
              <a:endParaRPr lang="ar-SA" sz="3600" kern="10" spc="0" dirty="0">
                <a:ln w="9525">
                  <a:solidFill>
                    <a:srgbClr val="000000"/>
                  </a:solidFill>
                  <a:round/>
                  <a:headEnd/>
                  <a:tailEnd/>
                </a:ln>
                <a:solidFill>
                  <a:srgbClr val="000000"/>
                </a:solidFill>
                <a:effectLst/>
                <a:latin typeface="Arabic Transparent"/>
              </a:endParaRPr>
            </a:p>
          </p:txBody>
        </p:sp>
      </p:grpSp>
      <p:sp>
        <p:nvSpPr>
          <p:cNvPr id="17" name="TextBox 16"/>
          <p:cNvSpPr txBox="1"/>
          <p:nvPr/>
        </p:nvSpPr>
        <p:spPr>
          <a:xfrm>
            <a:off x="1000100" y="714356"/>
            <a:ext cx="6971341" cy="369332"/>
          </a:xfrm>
          <a:prstGeom prst="rect">
            <a:avLst/>
          </a:prstGeom>
          <a:noFill/>
        </p:spPr>
        <p:txBody>
          <a:bodyPr wrap="square" rtlCol="1">
            <a:spAutoFit/>
          </a:bodyPr>
          <a:lstStyle/>
          <a:p>
            <a:r>
              <a:rPr lang="ar-SA" b="1" u="sng" dirty="0" smtClean="0"/>
              <a:t>لإنشاء قاعدة بيانات سوف ندرس المراحل التالية:</a:t>
            </a:r>
            <a:endParaRPr lang="ar-SA" b="1" u="sng" dirty="0"/>
          </a:p>
        </p:txBody>
      </p:sp>
      <p:cxnSp>
        <p:nvCxnSpPr>
          <p:cNvPr id="19" name="Straight Arrow Connector 18"/>
          <p:cNvCxnSpPr/>
          <p:nvPr/>
        </p:nvCxnSpPr>
        <p:spPr>
          <a:xfrm rot="5400000">
            <a:off x="6001554" y="5142718"/>
            <a:ext cx="42862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3751654" y="5249478"/>
            <a:ext cx="642942" cy="238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1858150" y="5142718"/>
            <a:ext cx="42862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071670" y="4927582"/>
            <a:ext cx="4143404" cy="16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 Box 6"/>
          <p:cNvSpPr txBox="1">
            <a:spLocks noChangeArrowheads="1"/>
          </p:cNvSpPr>
          <p:nvPr/>
        </p:nvSpPr>
        <p:spPr bwMode="auto">
          <a:xfrm>
            <a:off x="2928926" y="2714620"/>
            <a:ext cx="2512461" cy="82802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تحويل نموذج الكيان</a:t>
            </a:r>
            <a:r>
              <a:rPr kumimoji="0" lang="ar-SA" sz="1600" b="1" i="0" u="none" strike="noStrike" cap="none" normalizeH="0" dirty="0" smtClean="0">
                <a:ln>
                  <a:noFill/>
                </a:ln>
                <a:solidFill>
                  <a:schemeClr val="tx1"/>
                </a:solidFill>
                <a:effectLst/>
                <a:latin typeface="Arial" pitchFamily="34" charset="0"/>
                <a:ea typeface="Arial" pitchFamily="34" charset="0"/>
                <a:cs typeface="Arial" pitchFamily="34" charset="0"/>
              </a:rPr>
              <a:t> والعلاقة الرابطة إلى جداول</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31" name="Straight Arrow Connector 30"/>
          <p:cNvCxnSpPr>
            <a:stCxn id="1028" idx="2"/>
          </p:cNvCxnSpPr>
          <p:nvPr/>
        </p:nvCxnSpPr>
        <p:spPr>
          <a:xfrm rot="5400000">
            <a:off x="4004640" y="2432895"/>
            <a:ext cx="420457" cy="1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5400000">
            <a:off x="4071139" y="3713957"/>
            <a:ext cx="285752" cy="15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WordArt 16"/>
          <p:cNvSpPr>
            <a:spLocks noChangeArrowheads="1" noChangeShapeType="1" noTextEdit="1"/>
          </p:cNvSpPr>
          <p:nvPr/>
        </p:nvSpPr>
        <p:spPr bwMode="auto">
          <a:xfrm>
            <a:off x="6357950" y="4000504"/>
            <a:ext cx="1222533" cy="414011"/>
          </a:xfrm>
          <a:prstGeom prst="rect">
            <a:avLst/>
          </a:prstGeom>
        </p:spPr>
        <p:txBody>
          <a:bodyPr wrap="none" fromWordArt="1">
            <a:prstTxWarp prst="textPlain">
              <a:avLst>
                <a:gd name="adj" fmla="val 50000"/>
              </a:avLst>
            </a:prstTxWarp>
          </a:bodyPr>
          <a:lstStyle/>
          <a:p>
            <a:pPr algn="ctr" rtl="1"/>
            <a:r>
              <a:rPr lang="ar-SA" sz="3600" kern="10" spc="0" dirty="0" smtClean="0">
                <a:ln w="9525">
                  <a:solidFill>
                    <a:srgbClr val="000000"/>
                  </a:solidFill>
                  <a:round/>
                  <a:headEnd/>
                  <a:tailEnd/>
                </a:ln>
                <a:solidFill>
                  <a:srgbClr val="000000"/>
                </a:solidFill>
                <a:effectLst/>
                <a:latin typeface="Arabic Transparent"/>
              </a:rPr>
              <a:t>المرحلة الثالثة</a:t>
            </a:r>
            <a:endParaRPr lang="ar-SA" sz="3600" kern="10" spc="0" dirty="0">
              <a:ln w="9525">
                <a:solidFill>
                  <a:srgbClr val="000000"/>
                </a:solidFill>
                <a:round/>
                <a:headEnd/>
                <a:tailEnd/>
              </a:ln>
              <a:solidFill>
                <a:srgbClr val="000000"/>
              </a:solidFill>
              <a:effectLst/>
              <a:latin typeface="Arabic Transparen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تحويل نموذج الكيان والعلاقة الرابطة إلى جداول</a:t>
            </a:r>
            <a:endParaRPr lang="ar-SA" dirty="0"/>
          </a:p>
        </p:txBody>
      </p:sp>
      <p:sp>
        <p:nvSpPr>
          <p:cNvPr id="3" name="Content Placeholder 2"/>
          <p:cNvSpPr>
            <a:spLocks noGrp="1"/>
          </p:cNvSpPr>
          <p:nvPr>
            <p:ph idx="1"/>
          </p:nvPr>
        </p:nvSpPr>
        <p:spPr/>
        <p:txBody>
          <a:bodyPr>
            <a:normAutofit/>
          </a:bodyPr>
          <a:lstStyle/>
          <a:p>
            <a:pPr>
              <a:lnSpc>
                <a:spcPct val="150000"/>
              </a:lnSpc>
            </a:pPr>
            <a:r>
              <a:rPr lang="ar-SA" sz="2800" dirty="0" smtClean="0">
                <a:latin typeface="Arial" pitchFamily="34" charset="0"/>
                <a:cs typeface="Arial" pitchFamily="34" charset="0"/>
              </a:rPr>
              <a:t>بعد أن تعرفنا على كيفية تصميم قاعدة البيانات باستخدام نموذج الكيان والعلاقة الرابطة سنقوم بتحويل هذا النموذج إلى جداول لنقوم بتخزينهاعلى الحاسب الآلي باستخدام أحد برامج نظم إدارة قواعد البيانات مثل </a:t>
            </a:r>
            <a:r>
              <a:rPr lang="en-US" sz="2800" dirty="0" smtClean="0">
                <a:latin typeface="Arial" pitchFamily="34" charset="0"/>
                <a:cs typeface="Arial" pitchFamily="34" charset="0"/>
              </a:rPr>
              <a:t>Access </a:t>
            </a:r>
            <a:endParaRPr lang="ar-SA"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مصطلحات أساسية عند التعامل مع الجداول في قواعد  البيانات</a:t>
            </a:r>
            <a:endParaRPr lang="ar-SA" dirty="0"/>
          </a:p>
        </p:txBody>
      </p:sp>
      <p:graphicFrame>
        <p:nvGraphicFramePr>
          <p:cNvPr id="4" name="Content Placeholder 3"/>
          <p:cNvGraphicFramePr>
            <a:graphicFrameLocks noGrp="1"/>
          </p:cNvGraphicFramePr>
          <p:nvPr>
            <p:ph idx="1"/>
          </p:nvPr>
        </p:nvGraphicFramePr>
        <p:xfrm>
          <a:off x="1714480" y="2928934"/>
          <a:ext cx="6353742" cy="1483360"/>
        </p:xfrm>
        <a:graphic>
          <a:graphicData uri="http://schemas.openxmlformats.org/drawingml/2006/table">
            <a:tbl>
              <a:tblPr rtl="1" firstRow="1" bandRow="1">
                <a:tableStyleId>{5C22544A-7EE6-4342-B048-85BDC9FD1C3A}</a:tableStyleId>
              </a:tblPr>
              <a:tblGrid>
                <a:gridCol w="1447800"/>
                <a:gridCol w="1645516"/>
                <a:gridCol w="1250084"/>
                <a:gridCol w="2010342"/>
              </a:tblGrid>
              <a:tr h="370840">
                <a:tc>
                  <a:txBody>
                    <a:bodyPr/>
                    <a:lstStyle/>
                    <a:p>
                      <a:pPr rtl="1"/>
                      <a:r>
                        <a:rPr lang="ar-SA" dirty="0" smtClean="0"/>
                        <a:t>رقم الطالبة</a:t>
                      </a:r>
                      <a:endParaRPr lang="ar-SA" dirty="0"/>
                    </a:p>
                  </a:txBody>
                  <a:tcPr/>
                </a:tc>
                <a:tc>
                  <a:txBody>
                    <a:bodyPr/>
                    <a:lstStyle/>
                    <a:p>
                      <a:pPr rtl="1"/>
                      <a:r>
                        <a:rPr lang="ar-SA" dirty="0" smtClean="0"/>
                        <a:t>اسم الطالبة</a:t>
                      </a:r>
                      <a:endParaRPr lang="ar-SA" dirty="0"/>
                    </a:p>
                  </a:txBody>
                  <a:tcPr/>
                </a:tc>
                <a:tc>
                  <a:txBody>
                    <a:bodyPr/>
                    <a:lstStyle/>
                    <a:p>
                      <a:pPr rtl="1"/>
                      <a:r>
                        <a:rPr lang="ar-SA" dirty="0" smtClean="0"/>
                        <a:t>العنوان</a:t>
                      </a:r>
                      <a:endParaRPr lang="ar-SA" dirty="0"/>
                    </a:p>
                  </a:txBody>
                  <a:tcPr/>
                </a:tc>
                <a:tc>
                  <a:txBody>
                    <a:bodyPr/>
                    <a:lstStyle/>
                    <a:p>
                      <a:pPr rtl="1"/>
                      <a:r>
                        <a:rPr lang="ar-SA" dirty="0" smtClean="0"/>
                        <a:t>تاريخ التسجيل</a:t>
                      </a:r>
                      <a:endParaRPr lang="ar-SA" dirty="0"/>
                    </a:p>
                  </a:txBody>
                  <a:tcPr/>
                </a:tc>
              </a:tr>
              <a:tr h="370840">
                <a:tc>
                  <a:txBody>
                    <a:bodyPr/>
                    <a:lstStyle/>
                    <a:p>
                      <a:pPr rtl="1"/>
                      <a:r>
                        <a:rPr lang="ar-SA" dirty="0" smtClean="0"/>
                        <a:t>123</a:t>
                      </a:r>
                      <a:endParaRPr lang="ar-SA" dirty="0"/>
                    </a:p>
                  </a:txBody>
                  <a:tcPr/>
                </a:tc>
                <a:tc>
                  <a:txBody>
                    <a:bodyPr/>
                    <a:lstStyle/>
                    <a:p>
                      <a:pPr rtl="1"/>
                      <a:r>
                        <a:rPr lang="ar-SA" dirty="0" smtClean="0"/>
                        <a:t>هند</a:t>
                      </a:r>
                      <a:endParaRPr lang="ar-SA" dirty="0"/>
                    </a:p>
                  </a:txBody>
                  <a:tcPr/>
                </a:tc>
                <a:tc>
                  <a:txBody>
                    <a:bodyPr/>
                    <a:lstStyle/>
                    <a:p>
                      <a:pPr rtl="1"/>
                      <a:r>
                        <a:rPr lang="ar-SA" dirty="0" smtClean="0"/>
                        <a:t>العليا</a:t>
                      </a:r>
                      <a:endParaRPr lang="ar-SA" dirty="0"/>
                    </a:p>
                  </a:txBody>
                  <a:tcPr/>
                </a:tc>
                <a:tc>
                  <a:txBody>
                    <a:bodyPr/>
                    <a:lstStyle/>
                    <a:p>
                      <a:pPr rtl="1"/>
                      <a:r>
                        <a:rPr lang="ar-SA" dirty="0" smtClean="0"/>
                        <a:t>2-1429</a:t>
                      </a:r>
                      <a:endParaRPr lang="ar-SA" dirty="0"/>
                    </a:p>
                  </a:txBody>
                  <a:tcPr/>
                </a:tc>
              </a:tr>
              <a:tr h="370840">
                <a:tc>
                  <a:txBody>
                    <a:bodyPr/>
                    <a:lstStyle/>
                    <a:p>
                      <a:pPr rtl="1"/>
                      <a:r>
                        <a:rPr lang="ar-SA" dirty="0" smtClean="0"/>
                        <a:t>231</a:t>
                      </a:r>
                      <a:endParaRPr lang="ar-SA" dirty="0"/>
                    </a:p>
                  </a:txBody>
                  <a:tcPr/>
                </a:tc>
                <a:tc>
                  <a:txBody>
                    <a:bodyPr/>
                    <a:lstStyle/>
                    <a:p>
                      <a:pPr rtl="1"/>
                      <a:r>
                        <a:rPr lang="ar-SA" dirty="0" smtClean="0"/>
                        <a:t>لمياء</a:t>
                      </a:r>
                      <a:endParaRPr lang="ar-SA" dirty="0"/>
                    </a:p>
                  </a:txBody>
                  <a:tcPr/>
                </a:tc>
                <a:tc>
                  <a:txBody>
                    <a:bodyPr/>
                    <a:lstStyle/>
                    <a:p>
                      <a:pPr rtl="1"/>
                      <a:r>
                        <a:rPr lang="ar-SA" dirty="0" smtClean="0"/>
                        <a:t>الريان</a:t>
                      </a:r>
                      <a:endParaRPr lang="ar-SA" dirty="0"/>
                    </a:p>
                  </a:txBody>
                  <a:tcPr/>
                </a:tc>
                <a:tc>
                  <a:txBody>
                    <a:bodyPr/>
                    <a:lstStyle/>
                    <a:p>
                      <a:pPr rtl="1"/>
                      <a:r>
                        <a:rPr lang="ar-SA" dirty="0" smtClean="0"/>
                        <a:t>3-1427</a:t>
                      </a:r>
                      <a:endParaRPr lang="ar-SA" dirty="0"/>
                    </a:p>
                  </a:txBody>
                  <a:tcPr/>
                </a:tc>
              </a:tr>
              <a:tr h="370840">
                <a:tc>
                  <a:txBody>
                    <a:bodyPr/>
                    <a:lstStyle/>
                    <a:p>
                      <a:pPr rtl="1"/>
                      <a:r>
                        <a:rPr lang="ar-SA" dirty="0" smtClean="0"/>
                        <a:t>453</a:t>
                      </a:r>
                      <a:endParaRPr lang="ar-SA" dirty="0"/>
                    </a:p>
                  </a:txBody>
                  <a:tcPr/>
                </a:tc>
                <a:tc>
                  <a:txBody>
                    <a:bodyPr/>
                    <a:lstStyle/>
                    <a:p>
                      <a:pPr rtl="1"/>
                      <a:r>
                        <a:rPr lang="ar-SA" dirty="0" smtClean="0"/>
                        <a:t>سها</a:t>
                      </a:r>
                      <a:endParaRPr lang="ar-SA" dirty="0"/>
                    </a:p>
                  </a:txBody>
                  <a:tcPr/>
                </a:tc>
                <a:tc>
                  <a:txBody>
                    <a:bodyPr/>
                    <a:lstStyle/>
                    <a:p>
                      <a:pPr rtl="1"/>
                      <a:r>
                        <a:rPr lang="ar-SA" dirty="0" smtClean="0"/>
                        <a:t>السلام</a:t>
                      </a:r>
                      <a:endParaRPr lang="ar-SA" dirty="0"/>
                    </a:p>
                  </a:txBody>
                  <a:tcPr/>
                </a:tc>
                <a:tc>
                  <a:txBody>
                    <a:bodyPr/>
                    <a:lstStyle/>
                    <a:p>
                      <a:pPr rtl="1"/>
                      <a:r>
                        <a:rPr lang="ar-SA" dirty="0" smtClean="0"/>
                        <a:t>2-1429</a:t>
                      </a:r>
                      <a:endParaRPr lang="ar-SA" dirty="0"/>
                    </a:p>
                  </a:txBody>
                  <a:tcPr/>
                </a:tc>
              </a:tr>
            </a:tbl>
          </a:graphicData>
        </a:graphic>
      </p:graphicFrame>
      <p:sp>
        <p:nvSpPr>
          <p:cNvPr id="5" name="Rectangular Callout 4"/>
          <p:cNvSpPr/>
          <p:nvPr/>
        </p:nvSpPr>
        <p:spPr>
          <a:xfrm>
            <a:off x="5929322" y="1714488"/>
            <a:ext cx="1428760" cy="857256"/>
          </a:xfrm>
          <a:prstGeom prst="wedgeRectCallout">
            <a:avLst>
              <a:gd name="adj1" fmla="val -32891"/>
              <a:gd name="adj2" fmla="val 88780"/>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حقل</a:t>
            </a:r>
            <a:endParaRPr lang="ar-SA" sz="3200" b="1" dirty="0">
              <a:solidFill>
                <a:schemeClr val="tx1"/>
              </a:solidFill>
            </a:endParaRPr>
          </a:p>
        </p:txBody>
      </p:sp>
      <p:sp>
        <p:nvSpPr>
          <p:cNvPr id="6" name="Rectangular Callout 5"/>
          <p:cNvSpPr/>
          <p:nvPr/>
        </p:nvSpPr>
        <p:spPr>
          <a:xfrm>
            <a:off x="285720" y="2214554"/>
            <a:ext cx="1428760" cy="857256"/>
          </a:xfrm>
          <a:prstGeom prst="wedgeRectCallout">
            <a:avLst>
              <a:gd name="adj1" fmla="val 45022"/>
              <a:gd name="adj2" fmla="val 99601"/>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سجل</a:t>
            </a:r>
            <a:endParaRPr lang="ar-SA" sz="3200" b="1" dirty="0">
              <a:solidFill>
                <a:schemeClr val="tx1"/>
              </a:solidFill>
            </a:endParaRPr>
          </a:p>
        </p:txBody>
      </p:sp>
      <p:sp>
        <p:nvSpPr>
          <p:cNvPr id="7" name="TextBox 6"/>
          <p:cNvSpPr txBox="1"/>
          <p:nvPr/>
        </p:nvSpPr>
        <p:spPr>
          <a:xfrm>
            <a:off x="3170142" y="4786322"/>
            <a:ext cx="4801315" cy="830997"/>
          </a:xfrm>
          <a:prstGeom prst="rect">
            <a:avLst/>
          </a:prstGeom>
          <a:noFill/>
        </p:spPr>
        <p:txBody>
          <a:bodyPr wrap="none" rtlCol="1">
            <a:spAutoFit/>
          </a:bodyPr>
          <a:lstStyle/>
          <a:p>
            <a:r>
              <a:rPr lang="ar-SA" sz="2400" b="1" dirty="0" smtClean="0"/>
              <a:t>العمود في الجدول يمسى حقل 	</a:t>
            </a:r>
          </a:p>
          <a:p>
            <a:r>
              <a:rPr lang="ar-SA" sz="2400" b="1" dirty="0" smtClean="0"/>
              <a:t>الصف في الجدول يسمى سجل</a:t>
            </a:r>
            <a:endParaRPr lang="ar-SA" sz="2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785794"/>
            <a:ext cx="7239000" cy="5274948"/>
          </a:xfrm>
        </p:spPr>
        <p:txBody>
          <a:bodyPr>
            <a:noAutofit/>
          </a:bodyPr>
          <a:lstStyle/>
          <a:p>
            <a:pPr>
              <a:lnSpc>
                <a:spcPct val="150000"/>
              </a:lnSpc>
              <a:buNone/>
            </a:pPr>
            <a:endParaRPr lang="ar-SA" sz="1600" b="1" dirty="0" smtClean="0"/>
          </a:p>
          <a:p>
            <a:pPr>
              <a:lnSpc>
                <a:spcPct val="150000"/>
              </a:lnSpc>
              <a:buNone/>
            </a:pPr>
            <a:r>
              <a:rPr lang="ar-SA" sz="1600" b="1" dirty="0" smtClean="0"/>
              <a:t>في هذه المرحلة هناك 3 خطوات أساسية متبعة . </a:t>
            </a:r>
          </a:p>
          <a:p>
            <a:pPr>
              <a:lnSpc>
                <a:spcPct val="150000"/>
              </a:lnSpc>
              <a:buNone/>
            </a:pPr>
            <a:r>
              <a:rPr lang="ar-SA" sz="1600" b="1" dirty="0" smtClean="0"/>
              <a:t>الخطوتان الأولى والثانية ثابتة في جميع حالات التحويل من نموذج إلى جداول , بينما الخطوة الثالثة خطوة تعتمد على نوع العلاقة بين الكيانات إذن فهي تكون حالة من 3 حالات . </a:t>
            </a:r>
          </a:p>
          <a:p>
            <a:pPr>
              <a:lnSpc>
                <a:spcPct val="150000"/>
              </a:lnSpc>
              <a:buNone/>
            </a:pPr>
            <a:r>
              <a:rPr lang="ar-SA" sz="1600" b="1" dirty="0" smtClean="0"/>
              <a:t>والخطوات كالتالي :</a:t>
            </a:r>
          </a:p>
          <a:p>
            <a:pPr>
              <a:lnSpc>
                <a:spcPct val="150000"/>
              </a:lnSpc>
              <a:buNone/>
            </a:pPr>
            <a:r>
              <a:rPr lang="ar-SA" sz="1600" b="1" dirty="0" smtClean="0"/>
              <a:t> </a:t>
            </a:r>
            <a:r>
              <a:rPr lang="ar-SA" sz="1600" b="1" u="sng" dirty="0" smtClean="0"/>
              <a:t>1- أولاً كل كيان في النموذج يتحول إلى جدول </a:t>
            </a:r>
            <a:r>
              <a:rPr lang="ar-SA" sz="1600" b="1" dirty="0" smtClean="0"/>
              <a:t>ويكون اسم الجدول بنفس اسم الكيان.</a:t>
            </a:r>
          </a:p>
          <a:p>
            <a:pPr>
              <a:lnSpc>
                <a:spcPct val="150000"/>
              </a:lnSpc>
              <a:buNone/>
            </a:pPr>
            <a:r>
              <a:rPr lang="ar-SA" sz="1600" b="1" u="sng" dirty="0" smtClean="0"/>
              <a:t>2- خصائص الكيان تصبح هي حقول الجدول </a:t>
            </a:r>
            <a:r>
              <a:rPr lang="ar-SA" sz="1600" b="1" dirty="0" smtClean="0"/>
              <a:t>أي عناوين أعمدته ولاننسى أن نضع خطاً تحت المفتاح الأساسي</a:t>
            </a:r>
            <a:endParaRPr lang="en-US" sz="1600" b="1" dirty="0" smtClean="0"/>
          </a:p>
          <a:p>
            <a:pPr>
              <a:lnSpc>
                <a:spcPct val="150000"/>
              </a:lnSpc>
              <a:buNone/>
            </a:pPr>
            <a:endParaRPr lang="ar-SA" sz="1600" b="1" dirty="0" smtClean="0"/>
          </a:p>
          <a:p>
            <a:pPr>
              <a:lnSpc>
                <a:spcPct val="150000"/>
              </a:lnSpc>
            </a:pPr>
            <a:endParaRPr lang="ar-SA" sz="1600" b="1" dirty="0"/>
          </a:p>
        </p:txBody>
      </p:sp>
      <p:sp>
        <p:nvSpPr>
          <p:cNvPr id="4" name="Title 1"/>
          <p:cNvSpPr>
            <a:spLocks noGrp="1"/>
          </p:cNvSpPr>
          <p:nvPr>
            <p:ph type="title"/>
          </p:nvPr>
        </p:nvSpPr>
        <p:spPr>
          <a:xfrm>
            <a:off x="457200" y="285728"/>
            <a:ext cx="7239000" cy="500058"/>
          </a:xfrm>
        </p:spPr>
        <p:txBody>
          <a:bodyPr>
            <a:normAutofit fontScale="90000"/>
          </a:bodyPr>
          <a:lstStyle/>
          <a:p>
            <a:pPr algn="ctr"/>
            <a:r>
              <a:rPr lang="ar-SA" sz="2400" dirty="0" smtClean="0"/>
              <a:t>المرحلة الثانية : تحويل نموذج الكيان والعلاقة الرابطة إلى جداول</a:t>
            </a:r>
            <a:endParaRPr lang="ar-SA" sz="2400" dirty="0"/>
          </a:p>
        </p:txBody>
      </p:sp>
      <p:sp>
        <p:nvSpPr>
          <p:cNvPr id="6" name="Rectangle 5"/>
          <p:cNvSpPr/>
          <p:nvPr/>
        </p:nvSpPr>
        <p:spPr>
          <a:xfrm>
            <a:off x="1000100" y="4929198"/>
            <a:ext cx="6715172" cy="1938992"/>
          </a:xfrm>
          <a:prstGeom prst="rect">
            <a:avLst/>
          </a:prstGeom>
        </p:spPr>
        <p:txBody>
          <a:bodyPr wrap="square">
            <a:spAutoFit/>
          </a:bodyPr>
          <a:lstStyle/>
          <a:p>
            <a:pPr>
              <a:lnSpc>
                <a:spcPct val="150000"/>
              </a:lnSpc>
            </a:pPr>
            <a:r>
              <a:rPr lang="ar-SA" sz="1600" b="1" u="sng" dirty="0" smtClean="0"/>
              <a:t>3- لابد من الربط بين هذه الجداول </a:t>
            </a:r>
            <a:r>
              <a:rPr lang="ar-SA" sz="1600" b="1" dirty="0" smtClean="0"/>
              <a:t>وذلك بترجمة العلاقة في الكيان كحقل في الجداول ولكن على حسب نوع العلاقة </a:t>
            </a:r>
          </a:p>
          <a:p>
            <a:pPr>
              <a:lnSpc>
                <a:spcPct val="150000"/>
              </a:lnSpc>
              <a:buFont typeface="Wingdings" pitchFamily="2" charset="2"/>
              <a:buChar char="v"/>
            </a:pPr>
            <a:r>
              <a:rPr lang="ar-SA" sz="1600" b="1" dirty="0" smtClean="0"/>
              <a:t>وتتم الخطوات الثلاثة بأن نضع اسم الجدول ثم أسماء الحقول بين قوسين .</a:t>
            </a:r>
          </a:p>
          <a:p>
            <a:pPr>
              <a:lnSpc>
                <a:spcPct val="150000"/>
              </a:lnSpc>
            </a:pPr>
            <a:endParaRPr lang="ar-SA" sz="16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sz="4000" dirty="0" smtClean="0"/>
              <a:t>تحويل نموذج الكيان والعلاقة الرابطة إلى جداول</a:t>
            </a:r>
            <a:endParaRPr lang="en-US" dirty="0"/>
          </a:p>
        </p:txBody>
      </p:sp>
      <p:sp>
        <p:nvSpPr>
          <p:cNvPr id="3" name="Content Placeholder 2"/>
          <p:cNvSpPr>
            <a:spLocks noGrp="1"/>
          </p:cNvSpPr>
          <p:nvPr>
            <p:ph idx="1"/>
          </p:nvPr>
        </p:nvSpPr>
        <p:spPr>
          <a:xfrm>
            <a:off x="0" y="1609416"/>
            <a:ext cx="8143900" cy="4846320"/>
          </a:xfrm>
        </p:spPr>
        <p:txBody>
          <a:bodyPr>
            <a:normAutofit/>
          </a:bodyPr>
          <a:lstStyle/>
          <a:p>
            <a:pPr>
              <a:buNone/>
            </a:pPr>
            <a:endParaRPr lang="ar-SA" sz="2400" b="1" u="sng" dirty="0" smtClean="0"/>
          </a:p>
          <a:p>
            <a:pPr>
              <a:buNone/>
            </a:pPr>
            <a:r>
              <a:rPr lang="ar-SA" sz="2400" b="1" u="sng" dirty="0" smtClean="0"/>
              <a:t>الحالة الأولى 1:1 :</a:t>
            </a:r>
          </a:p>
          <a:p>
            <a:pPr>
              <a:buNone/>
            </a:pPr>
            <a:r>
              <a:rPr lang="ar-SA" sz="2400" dirty="0" smtClean="0"/>
              <a:t>عندما تكون العلاقة بين الكيانين هي واحد إلى واحد فإننا عند تحويلها إلى جداول فإن المفتاح الأساسي لأحد الجدولين يظهر كحقل إضافي عند الجدول الآخر وفي هذه الحالة نسميه مفتاح أجنبي لأنه مفتاح أساسي لجدول وظهر في جدول آخر ونضع تحته خط متقطع</a:t>
            </a:r>
          </a:p>
          <a:p>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7239000" cy="1143000"/>
          </a:xfrm>
        </p:spPr>
        <p:txBody>
          <a:bodyPr>
            <a:normAutofit/>
          </a:bodyPr>
          <a:lstStyle/>
          <a:p>
            <a:pPr algn="r"/>
            <a:r>
              <a:rPr lang="ar-SA" sz="2400" u="sng" dirty="0" smtClean="0"/>
              <a:t>مثال:حولي نموذج الكيان والعلاقة الرابطة التالي إلى جداول:</a:t>
            </a:r>
            <a:endParaRPr lang="ar-SA" sz="2400" u="sng" dirty="0"/>
          </a:p>
        </p:txBody>
      </p:sp>
      <p:grpSp>
        <p:nvGrpSpPr>
          <p:cNvPr id="34" name="Group 33"/>
          <p:cNvGrpSpPr/>
          <p:nvPr/>
        </p:nvGrpSpPr>
        <p:grpSpPr>
          <a:xfrm>
            <a:off x="214282" y="1357300"/>
            <a:ext cx="8215370" cy="3071834"/>
            <a:chOff x="714348" y="2651120"/>
            <a:chExt cx="6929486" cy="1706574"/>
          </a:xfrm>
        </p:grpSpPr>
        <p:grpSp>
          <p:nvGrpSpPr>
            <p:cNvPr id="18" name="Group 17"/>
            <p:cNvGrpSpPr/>
            <p:nvPr/>
          </p:nvGrpSpPr>
          <p:grpSpPr>
            <a:xfrm>
              <a:off x="1142976" y="2928934"/>
              <a:ext cx="6500858" cy="1428760"/>
              <a:chOff x="1142976" y="1857364"/>
              <a:chExt cx="6500858" cy="1428760"/>
            </a:xfrm>
          </p:grpSpPr>
          <p:sp>
            <p:nvSpPr>
              <p:cNvPr id="4" name="Rectangle 3"/>
              <p:cNvSpPr/>
              <p:nvPr/>
            </p:nvSpPr>
            <p:spPr>
              <a:xfrm>
                <a:off x="5643570"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المدير</a:t>
                </a:r>
                <a:endParaRPr lang="ar-SA" dirty="0">
                  <a:solidFill>
                    <a:schemeClr val="tx1"/>
                  </a:solidFill>
                </a:endParaRPr>
              </a:p>
            </p:txBody>
          </p:sp>
          <p:cxnSp>
            <p:nvCxnSpPr>
              <p:cNvPr id="12" name="Straight Connector 11"/>
              <p:cNvCxnSpPr/>
              <p:nvPr/>
            </p:nvCxnSpPr>
            <p:spPr>
              <a:xfrm rot="10800000">
                <a:off x="4857752" y="2928934"/>
                <a:ext cx="71438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3" name="Flowchart: Decision 12"/>
              <p:cNvSpPr/>
              <p:nvPr/>
            </p:nvSpPr>
            <p:spPr>
              <a:xfrm>
                <a:off x="3500430" y="2500306"/>
                <a:ext cx="1357322" cy="78581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يرأس</a:t>
                </a:r>
                <a:endParaRPr lang="ar-SA" dirty="0">
                  <a:solidFill>
                    <a:schemeClr val="tx1"/>
                  </a:solidFill>
                </a:endParaRPr>
              </a:p>
            </p:txBody>
          </p:sp>
          <p:sp>
            <p:nvSpPr>
              <p:cNvPr id="14" name="Rectangle 13"/>
              <p:cNvSpPr/>
              <p:nvPr/>
            </p:nvSpPr>
            <p:spPr>
              <a:xfrm>
                <a:off x="1142976"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القسم</a:t>
                </a:r>
                <a:endParaRPr lang="ar-SA" dirty="0">
                  <a:solidFill>
                    <a:schemeClr val="tx1"/>
                  </a:solidFill>
                </a:endParaRPr>
              </a:p>
            </p:txBody>
          </p:sp>
          <p:cxnSp>
            <p:nvCxnSpPr>
              <p:cNvPr id="15" name="Straight Connector 14"/>
              <p:cNvCxnSpPr/>
              <p:nvPr/>
            </p:nvCxnSpPr>
            <p:spPr>
              <a:xfrm rot="10800000">
                <a:off x="2571736" y="2857496"/>
                <a:ext cx="85725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6286512" y="1857364"/>
                <a:ext cx="1357322" cy="5000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المدير</a:t>
                </a:r>
                <a:endParaRPr lang="ar-SA" u="sng" dirty="0">
                  <a:solidFill>
                    <a:schemeClr val="tx1"/>
                  </a:solidFill>
                </a:endParaRPr>
              </a:p>
            </p:txBody>
          </p:sp>
        </p:grpSp>
        <p:sp>
          <p:nvSpPr>
            <p:cNvPr id="21" name="Oval 20"/>
            <p:cNvSpPr/>
            <p:nvPr/>
          </p:nvSpPr>
          <p:spPr>
            <a:xfrm>
              <a:off x="5000628" y="2928934"/>
              <a:ext cx="1071570"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الاسم</a:t>
              </a:r>
              <a:endParaRPr lang="ar-SA" dirty="0">
                <a:solidFill>
                  <a:schemeClr val="tx1"/>
                </a:solidFill>
              </a:endParaRPr>
            </a:p>
          </p:txBody>
        </p:sp>
        <p:cxnSp>
          <p:nvCxnSpPr>
            <p:cNvPr id="23" name="Straight Connector 22"/>
            <p:cNvCxnSpPr>
              <a:stCxn id="17" idx="4"/>
            </p:cNvCxnSpPr>
            <p:nvPr/>
          </p:nvCxnSpPr>
          <p:spPr>
            <a:xfrm rot="5400000">
              <a:off x="6768719" y="3446860"/>
              <a:ext cx="214314" cy="1785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1" idx="4"/>
            </p:cNvCxnSpPr>
            <p:nvPr/>
          </p:nvCxnSpPr>
          <p:spPr>
            <a:xfrm rot="16200000" flipH="1">
              <a:off x="5554272" y="3411140"/>
              <a:ext cx="214314" cy="250033"/>
            </a:xfrm>
            <a:prstGeom prst="line">
              <a:avLst/>
            </a:prstGeom>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714348" y="2770183"/>
              <a:ext cx="1285884" cy="5159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اسم القسم</a:t>
              </a:r>
              <a:endParaRPr lang="ar-SA" dirty="0">
                <a:solidFill>
                  <a:schemeClr val="tx1"/>
                </a:solidFill>
              </a:endParaRPr>
            </a:p>
          </p:txBody>
        </p:sp>
        <p:sp>
          <p:nvSpPr>
            <p:cNvPr id="27" name="Oval 26"/>
            <p:cNvSpPr/>
            <p:nvPr/>
          </p:nvSpPr>
          <p:spPr>
            <a:xfrm>
              <a:off x="2071670" y="2651120"/>
              <a:ext cx="1285884" cy="5635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القسم</a:t>
              </a:r>
              <a:endParaRPr lang="ar-SA" u="sng" dirty="0">
                <a:solidFill>
                  <a:schemeClr val="tx1"/>
                </a:solidFill>
              </a:endParaRPr>
            </a:p>
          </p:txBody>
        </p:sp>
        <p:cxnSp>
          <p:nvCxnSpPr>
            <p:cNvPr id="29" name="Straight Connector 28"/>
            <p:cNvCxnSpPr/>
            <p:nvPr/>
          </p:nvCxnSpPr>
          <p:spPr>
            <a:xfrm rot="5400000">
              <a:off x="2321703" y="3393281"/>
              <a:ext cx="357190"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flipH="1">
              <a:off x="1357290" y="3429000"/>
              <a:ext cx="357190" cy="71438"/>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050107" y="3643313"/>
              <a:ext cx="266634" cy="205184"/>
            </a:xfrm>
            <a:prstGeom prst="rect">
              <a:avLst/>
            </a:prstGeom>
            <a:noFill/>
          </p:spPr>
          <p:txBody>
            <a:bodyPr wrap="none" rtlCol="1">
              <a:spAutoFit/>
            </a:bodyPr>
            <a:lstStyle/>
            <a:p>
              <a:r>
                <a:rPr lang="ar-SA" dirty="0" smtClean="0"/>
                <a:t>1</a:t>
              </a:r>
              <a:endParaRPr lang="ar-SA" dirty="0"/>
            </a:p>
          </p:txBody>
        </p:sp>
        <p:sp>
          <p:nvSpPr>
            <p:cNvPr id="33" name="TextBox 32"/>
            <p:cNvSpPr txBox="1"/>
            <p:nvPr/>
          </p:nvSpPr>
          <p:spPr>
            <a:xfrm>
              <a:off x="2835530" y="3571875"/>
              <a:ext cx="266634" cy="205184"/>
            </a:xfrm>
            <a:prstGeom prst="rect">
              <a:avLst/>
            </a:prstGeom>
            <a:noFill/>
          </p:spPr>
          <p:txBody>
            <a:bodyPr wrap="none" rtlCol="1">
              <a:spAutoFit/>
            </a:bodyPr>
            <a:lstStyle/>
            <a:p>
              <a:r>
                <a:rPr lang="ar-SA" dirty="0" smtClean="0"/>
                <a:t>1</a:t>
              </a:r>
              <a:endParaRPr lang="ar-SA"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428596" y="302359"/>
            <a:ext cx="7239000" cy="7340471"/>
          </a:xfrm>
          <a:prstGeom prst="rect">
            <a:avLst/>
          </a:prstGeom>
          <a:noFill/>
        </p:spPr>
        <p:txBody>
          <a:bodyPr wrap="square" rtlCol="1">
            <a:spAutoFit/>
          </a:bodyPr>
          <a:lstStyle/>
          <a:p>
            <a:r>
              <a:rPr lang="ar-SA" sz="1800" dirty="0" smtClean="0"/>
              <a:t>أولاً : كل كيان يتحول إلى جدول وخصائص الكيان تكون حقول الجدول كالتالي:</a:t>
            </a:r>
          </a:p>
          <a:p>
            <a:pPr>
              <a:buNone/>
            </a:pPr>
            <a:r>
              <a:rPr lang="ar-SA" sz="1800" b="1" dirty="0" smtClean="0"/>
              <a:t>المدير(</a:t>
            </a:r>
            <a:r>
              <a:rPr lang="ar-SA" sz="1800" b="1" u="sng" dirty="0" smtClean="0"/>
              <a:t>رقم المدير,</a:t>
            </a:r>
            <a:r>
              <a:rPr lang="ar-SA" sz="1800" b="1" dirty="0" smtClean="0"/>
              <a:t>الاسم)</a:t>
            </a:r>
          </a:p>
          <a:p>
            <a:pPr>
              <a:buNone/>
            </a:pPr>
            <a:r>
              <a:rPr lang="ar-SA" sz="1800" b="1" dirty="0" smtClean="0"/>
              <a:t>القسم</a:t>
            </a:r>
            <a:r>
              <a:rPr lang="ar-SA" sz="1800" b="1" u="sng" dirty="0" smtClean="0"/>
              <a:t>(رقم القسم</a:t>
            </a:r>
            <a:r>
              <a:rPr lang="ar-SA" sz="1800" b="1" dirty="0" smtClean="0"/>
              <a:t>, اسم القسم)</a:t>
            </a:r>
          </a:p>
          <a:p>
            <a:pPr>
              <a:buNone/>
            </a:pPr>
            <a:r>
              <a:rPr lang="ar-SA" sz="1800" dirty="0" smtClean="0"/>
              <a:t>ولاننسى وضع خط تحت المفتاح الأساسي</a:t>
            </a:r>
          </a:p>
          <a:p>
            <a:pPr>
              <a:buNone/>
            </a:pPr>
            <a:r>
              <a:rPr lang="ar-SA" sz="1800" dirty="0" smtClean="0"/>
              <a:t>ثانيا ً:نربط الجدولين ببعض وبما أن العلاقة هي واحد إلى واحد إذن أخذ المفتاح الأساسي لأحد الجدولين وأضعه كمفتاح أجنبي عند الجدول الآخر ويكون ذلك </a:t>
            </a:r>
            <a:r>
              <a:rPr lang="ar-SA" sz="1800" u="sng" dirty="0" smtClean="0"/>
              <a:t>اختياري</a:t>
            </a:r>
            <a:r>
              <a:rPr lang="ar-SA" sz="1800" dirty="0" smtClean="0"/>
              <a:t> فتكون النتيجة  النهائية كالتالي:</a:t>
            </a:r>
          </a:p>
          <a:p>
            <a:pPr>
              <a:buNone/>
            </a:pPr>
            <a:r>
              <a:rPr lang="ar-SA" sz="1800" b="1" dirty="0" smtClean="0"/>
              <a:t>المدير(</a:t>
            </a:r>
            <a:r>
              <a:rPr lang="ar-SA" sz="1800" b="1" u="sng" dirty="0" smtClean="0"/>
              <a:t>رقم المدير,</a:t>
            </a:r>
            <a:r>
              <a:rPr lang="ar-SA" sz="1800" b="1" dirty="0" smtClean="0"/>
              <a:t>الاسم , </a:t>
            </a:r>
            <a:r>
              <a:rPr lang="ar-SA" sz="1800" b="1" u="dash" dirty="0" smtClean="0"/>
              <a:t>رقم القسم</a:t>
            </a:r>
            <a:r>
              <a:rPr lang="ar-SA" sz="1800" b="1" dirty="0" smtClean="0"/>
              <a:t>)</a:t>
            </a:r>
          </a:p>
          <a:p>
            <a:pPr>
              <a:buNone/>
            </a:pPr>
            <a:r>
              <a:rPr lang="ar-SA" sz="1800" b="1" dirty="0" smtClean="0"/>
              <a:t>القسم(</a:t>
            </a:r>
            <a:r>
              <a:rPr lang="ar-SA" sz="1800" b="1" u="sng" dirty="0" smtClean="0"/>
              <a:t>رقم القسم</a:t>
            </a:r>
            <a:r>
              <a:rPr lang="ar-SA" sz="1800" b="1" dirty="0" smtClean="0"/>
              <a:t>, اسم القسم)</a:t>
            </a:r>
          </a:p>
          <a:p>
            <a:pPr>
              <a:buNone/>
            </a:pPr>
            <a:r>
              <a:rPr lang="ar-SA" sz="1800" dirty="0" smtClean="0"/>
              <a:t>(أخذنا المفتاح الأساسي لجدول القسم ووضعناه كمفتاح أجنبي في جدول المدير)</a:t>
            </a:r>
          </a:p>
          <a:p>
            <a:r>
              <a:rPr lang="ar-SA" sz="1800" dirty="0" smtClean="0"/>
              <a:t>رقم المدير هو المفتاح الأساسي لجدول المدير ورقم القسم هو المفتاح الأساسي لجدول القسم ومفتاح أجنبي لجدول المدير.</a:t>
            </a:r>
          </a:p>
          <a:p>
            <a:pPr>
              <a:buNone/>
            </a:pPr>
            <a:r>
              <a:rPr lang="ar-SA" sz="1800" dirty="0" smtClean="0"/>
              <a:t>أو نقوم بالتالي: </a:t>
            </a:r>
          </a:p>
          <a:p>
            <a:pPr>
              <a:buNone/>
            </a:pPr>
            <a:r>
              <a:rPr lang="ar-SA" sz="1800" b="1" dirty="0" smtClean="0"/>
              <a:t>المدير(</a:t>
            </a:r>
            <a:r>
              <a:rPr lang="ar-SA" sz="1800" b="1" u="sng" dirty="0" smtClean="0"/>
              <a:t>رقم المدير,</a:t>
            </a:r>
            <a:r>
              <a:rPr lang="ar-SA" sz="1800" b="1" dirty="0" smtClean="0"/>
              <a:t>الاسم )</a:t>
            </a:r>
          </a:p>
          <a:p>
            <a:pPr>
              <a:buNone/>
            </a:pPr>
            <a:r>
              <a:rPr lang="ar-SA" sz="1800" b="1" dirty="0" smtClean="0"/>
              <a:t>القسم(</a:t>
            </a:r>
            <a:r>
              <a:rPr lang="ar-SA" sz="1800" b="1" u="sng" dirty="0" smtClean="0"/>
              <a:t>رقم القسم</a:t>
            </a:r>
            <a:r>
              <a:rPr lang="ar-SA" sz="1800" b="1" dirty="0" smtClean="0"/>
              <a:t>, اسم القسم,</a:t>
            </a:r>
            <a:r>
              <a:rPr lang="ar-SA" sz="1800" b="1" u="dashHeavy" dirty="0" smtClean="0"/>
              <a:t>رقم المدير</a:t>
            </a:r>
            <a:r>
              <a:rPr lang="ar-SA" sz="1800" b="1" dirty="0" smtClean="0"/>
              <a:t>)</a:t>
            </a:r>
          </a:p>
          <a:p>
            <a:pPr>
              <a:buNone/>
            </a:pPr>
            <a:r>
              <a:rPr lang="ar-SA" sz="1800" dirty="0" smtClean="0"/>
              <a:t>(أخذنا المفتاح الأساسي لجدول المدير ووضعناه كمفتاح أجنبي في جدول القسم</a:t>
            </a:r>
          </a:p>
          <a:p>
            <a:endParaRPr lang="ar-SA" sz="1800" dirty="0" smtClean="0"/>
          </a:p>
          <a:p>
            <a:endParaRPr lang="ar-SA" sz="1800" dirty="0" smtClean="0"/>
          </a:p>
          <a:p>
            <a:endParaRPr lang="ar-SA" sz="1800" u="sng" dirty="0"/>
          </a:p>
        </p:txBody>
      </p:sp>
      <p:sp>
        <p:nvSpPr>
          <p:cNvPr id="3" name="Footer Placeholder 2"/>
          <p:cNvSpPr>
            <a:spLocks noGrp="1"/>
          </p:cNvSpPr>
          <p:nvPr>
            <p:ph type="ftr" sz="quarter" idx="11"/>
          </p:nvPr>
        </p:nvSpPr>
        <p:spPr/>
        <p:txBody>
          <a:bodyPr/>
          <a:lstStyle/>
          <a:p>
            <a:r>
              <a:rPr lang="ar-SA" smtClean="0"/>
              <a:t>أعداد : أ. أمل الحبيــب</a:t>
            </a:r>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50000"/>
              </a:lnSpc>
              <a:buNone/>
            </a:pPr>
            <a:r>
              <a:rPr lang="ar-SA" sz="2000" b="1" u="sng" dirty="0" smtClean="0"/>
              <a:t>الحالة الثانية  </a:t>
            </a:r>
            <a:r>
              <a:rPr lang="ar-SA" sz="2000" u="sng" dirty="0" smtClean="0"/>
              <a:t>:</a:t>
            </a:r>
          </a:p>
          <a:p>
            <a:pPr>
              <a:lnSpc>
                <a:spcPct val="150000"/>
              </a:lnSpc>
              <a:buNone/>
            </a:pPr>
            <a:r>
              <a:rPr lang="ar-SA" sz="2000" dirty="0" smtClean="0"/>
              <a:t>عندما تكون العلاقة بين الكيانين هي واحد إلى متعدد فإننا عند تحويلها إلى جداول فإن فإننا نأخذ المفتاح الأساسي للكيان الذي تكون العلاقة من جهته واحد ونضع نسخه منه كمفتاح أجنبي للكيان التي تكون العلاقة من جهته متعدد ويكون ذلك </a:t>
            </a:r>
            <a:r>
              <a:rPr lang="ar-SA" sz="2000" u="sng" dirty="0" smtClean="0"/>
              <a:t>إجباري</a:t>
            </a:r>
          </a:p>
          <a:p>
            <a:pPr>
              <a:lnSpc>
                <a:spcPct val="150000"/>
              </a:lnSpc>
            </a:pPr>
            <a:endParaRPr lang="ar-SA" sz="2000" dirty="0"/>
          </a:p>
        </p:txBody>
      </p:sp>
      <p:sp>
        <p:nvSpPr>
          <p:cNvPr id="4" name="Title 1"/>
          <p:cNvSpPr>
            <a:spLocks noGrp="1"/>
          </p:cNvSpPr>
          <p:nvPr>
            <p:ph type="title"/>
          </p:nvPr>
        </p:nvSpPr>
        <p:spPr/>
        <p:txBody>
          <a:bodyPr>
            <a:normAutofit/>
          </a:bodyPr>
          <a:lstStyle/>
          <a:p>
            <a:pPr algn="ctr"/>
            <a:r>
              <a:rPr lang="ar-SA" sz="3200" dirty="0" smtClean="0"/>
              <a:t>تابع تحويل نموذج الكيان والعلاقة الرابطة إلى جداول</a:t>
            </a:r>
            <a:endParaRPr lang="ar-SA" sz="3200" dirty="0"/>
          </a:p>
        </p:txBody>
      </p:sp>
      <p:sp>
        <p:nvSpPr>
          <p:cNvPr id="5" name="Footer Placeholder 4"/>
          <p:cNvSpPr>
            <a:spLocks noGrp="1"/>
          </p:cNvSpPr>
          <p:nvPr>
            <p:ph type="ftr" sz="quarter" idx="11"/>
          </p:nvPr>
        </p:nvSpPr>
        <p:spPr/>
        <p:txBody>
          <a:bodyPr/>
          <a:lstStyle/>
          <a:p>
            <a:r>
              <a:rPr lang="ar-SA" smtClean="0"/>
              <a:t>أعداد : أ. أمل الحبيــب</a:t>
            </a:r>
            <a:endParaRPr lang="ar-SA"/>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7021CB6DE453745A96900EA7FF3BE06" ma:contentTypeVersion="0" ma:contentTypeDescription="Create a new document." ma:contentTypeScope="" ma:versionID="152fe0bb1cb5ae95785ef68888a9573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4B4202C-C6A6-446E-8943-4032B909594E}">
  <ds:schemaRefs>
    <ds:schemaRef ds:uri="http://schemas.microsoft.com/office/2006/metadata/properties"/>
  </ds:schemaRefs>
</ds:datastoreItem>
</file>

<file path=customXml/itemProps2.xml><?xml version="1.0" encoding="utf-8"?>
<ds:datastoreItem xmlns:ds="http://schemas.openxmlformats.org/officeDocument/2006/customXml" ds:itemID="{6B703732-483E-455F-AEDC-05CAE4BAAA3C}">
  <ds:schemaRefs>
    <ds:schemaRef ds:uri="http://schemas.microsoft.com/sharepoint/v3/contenttype/forms"/>
  </ds:schemaRefs>
</ds:datastoreItem>
</file>

<file path=customXml/itemProps3.xml><?xml version="1.0" encoding="utf-8"?>
<ds:datastoreItem xmlns:ds="http://schemas.openxmlformats.org/officeDocument/2006/customXml" ds:itemID="{4F8D6831-92C4-4777-B1C9-11ED40E2C3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Oriel</Template>
  <TotalTime>1222</TotalTime>
  <Words>1024</Words>
  <Application>Microsoft Office PowerPoint</Application>
  <PresentationFormat>عرض على الشاشة (3:4)‏</PresentationFormat>
  <Paragraphs>184</Paragraphs>
  <Slides>17</Slides>
  <Notes>0</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Opulent</vt:lpstr>
      <vt:lpstr>تحويل نموذج الكيان والعلاقة الرابطة إلى جداول</vt:lpstr>
      <vt:lpstr>الشريحة 2</vt:lpstr>
      <vt:lpstr>تحويل نموذج الكيان والعلاقة الرابطة إلى جداول</vt:lpstr>
      <vt:lpstr>مصطلحات أساسية عند التعامل مع الجداول في قواعد  البيانات</vt:lpstr>
      <vt:lpstr>المرحلة الثانية : تحويل نموذج الكيان والعلاقة الرابطة إلى جداول</vt:lpstr>
      <vt:lpstr>تحويل نموذج الكيان والعلاقة الرابطة إلى جداول</vt:lpstr>
      <vt:lpstr>مثال:حولي نموذج الكيان والعلاقة الرابطة التالي إلى جداول:</vt:lpstr>
      <vt:lpstr>الشريحة 8</vt:lpstr>
      <vt:lpstr>تابع تحويل نموذج الكيان والعلاقة الرابطة إلى جداول</vt:lpstr>
      <vt:lpstr>مثال:حولي نموذج الكيان والعلاقة الرابطة التالي إلى جداول:</vt:lpstr>
      <vt:lpstr>الشريحة 11</vt:lpstr>
      <vt:lpstr>تابع تحويل نموذج الكيان والعلاقة الرابطة إلى جداول</vt:lpstr>
      <vt:lpstr>مثال:حولي نموذج الكيان والعلاقة الرابطة التالي إلى جداول:</vt:lpstr>
      <vt:lpstr>الشريحة 14</vt:lpstr>
      <vt:lpstr>الشريحة 15</vt:lpstr>
      <vt:lpstr>الشريحة 16</vt:lpstr>
      <vt:lpstr>واجب</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تحويل نموذج الكيان والعلاقة الرابطة إلى جداول</dc:title>
  <dc:creator>ايميل</dc:creator>
  <cp:lastModifiedBy>sara</cp:lastModifiedBy>
  <cp:revision>65</cp:revision>
  <dcterms:created xsi:type="dcterms:W3CDTF">2009-03-23T08:03:57Z</dcterms:created>
  <dcterms:modified xsi:type="dcterms:W3CDTF">2012-09-25T14:23:51Z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0x01010067021CB6DE453745A96900EA7FF3BE06</vt:lpwstr>
  </property>
</Properties>
</file>