
<file path=[Content_Types].xml><?xml version="1.0" encoding="utf-8"?>
<Types xmlns="http://schemas.openxmlformats.org/package/2006/content-types">
  <Override PartName="/customXml/itemProps2.xml" ContentType="application/vnd.openxmlformats-officedocument.customXmlProperties+xml"/>
  <Override PartName="/customXml/itemProps3.xml" ContentType="application/vnd.openxmlformats-officedocument.customXmlProperties+xml"/>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4"/>
  </p:sldMasterIdLst>
  <p:notesMasterIdLst>
    <p:notesMasterId r:id="rId21"/>
  </p:notesMasterIdLst>
  <p:handoutMasterIdLst>
    <p:handoutMasterId r:id="rId22"/>
  </p:handoutMasterIdLst>
  <p:sldIdLst>
    <p:sldId id="256" r:id="rId5"/>
    <p:sldId id="270" r:id="rId6"/>
    <p:sldId id="257" r:id="rId7"/>
    <p:sldId id="258" r:id="rId8"/>
    <p:sldId id="259" r:id="rId9"/>
    <p:sldId id="275" r:id="rId10"/>
    <p:sldId id="260" r:id="rId11"/>
    <p:sldId id="261" r:id="rId12"/>
    <p:sldId id="262" r:id="rId13"/>
    <p:sldId id="263" r:id="rId14"/>
    <p:sldId id="264" r:id="rId15"/>
    <p:sldId id="266" r:id="rId16"/>
    <p:sldId id="267" r:id="rId17"/>
    <p:sldId id="268" r:id="rId18"/>
    <p:sldId id="269" r:id="rId19"/>
    <p:sldId id="274" r:id="rId20"/>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tableStyles" Target="tableStyles.xml"/><Relationship Id="rId3" Type="http://schemas.openxmlformats.org/officeDocument/2006/relationships/customXml" Target="../customXml/item3.xml"/><Relationship Id="rId21" Type="http://schemas.openxmlformats.org/officeDocument/2006/relationships/notesMaster" Target="notesMasters/notes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viewProps" Target="view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presProps" Target="presProp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عنصر نائب للتاريخ 2"/>
          <p:cNvSpPr>
            <a:spLocks noGrp="1"/>
          </p:cNvSpPr>
          <p:nvPr>
            <p:ph type="dt" sz="quarter" idx="1"/>
          </p:nvPr>
        </p:nvSpPr>
        <p:spPr>
          <a:xfrm>
            <a:off x="1588" y="0"/>
            <a:ext cx="2971800" cy="457200"/>
          </a:xfrm>
          <a:prstGeom prst="rect">
            <a:avLst/>
          </a:prstGeom>
        </p:spPr>
        <p:txBody>
          <a:bodyPr vert="horz" lIns="91440" tIns="45720" rIns="91440" bIns="45720" rtlCol="1"/>
          <a:lstStyle>
            <a:lvl1pPr algn="l">
              <a:defRPr sz="1200"/>
            </a:lvl1pPr>
          </a:lstStyle>
          <a:p>
            <a:fld id="{26FD9F86-C534-49CA-83B0-2B03DB4E81D8}" type="datetimeFigureOut">
              <a:rPr lang="ar-SA" smtClean="0"/>
              <a:pPr/>
              <a:t>12/04/34</a:t>
            </a:fld>
            <a:endParaRPr lang="ar-SA"/>
          </a:p>
        </p:txBody>
      </p:sp>
      <p:sp>
        <p:nvSpPr>
          <p:cNvPr id="4" name="عنصر نائب للتذييل 3"/>
          <p:cNvSpPr>
            <a:spLocks noGrp="1"/>
          </p:cNvSpPr>
          <p:nvPr>
            <p:ph type="ftr" sz="quarter" idx="2"/>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5" name="عنصر نائب لرقم الشريحة 4"/>
          <p:cNvSpPr>
            <a:spLocks noGrp="1"/>
          </p:cNvSpPr>
          <p:nvPr>
            <p:ph type="sldNum" sz="quarter" idx="3"/>
          </p:nvPr>
        </p:nvSpPr>
        <p:spPr>
          <a:xfrm>
            <a:off x="1588" y="8685213"/>
            <a:ext cx="2971800" cy="457200"/>
          </a:xfrm>
          <a:prstGeom prst="rect">
            <a:avLst/>
          </a:prstGeom>
        </p:spPr>
        <p:txBody>
          <a:bodyPr vert="horz" lIns="91440" tIns="45720" rIns="91440" bIns="45720" rtlCol="1" anchor="b"/>
          <a:lstStyle>
            <a:lvl1pPr algn="l">
              <a:defRPr sz="1200"/>
            </a:lvl1pPr>
          </a:lstStyle>
          <a:p>
            <a:fld id="{A756CA39-D52C-44EA-B1DE-401F081353D6}" type="slidenum">
              <a:rPr lang="ar-SA" smtClean="0"/>
              <a:pPr/>
              <a:t>‹#›</a:t>
            </a:fld>
            <a:endParaRPr lang="ar-SA"/>
          </a:p>
        </p:txBody>
      </p:sp>
    </p:spTree>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04EBEA4F-20EB-4E4C-8A9C-EF721480ECE9}" type="datetimeFigureOut">
              <a:rPr lang="ar-SA" smtClean="0"/>
              <a:pPr/>
              <a:t>12/04/34</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D0D94A20-71B8-4C0E-A1CD-C023CCDFE8BD}" type="slidenum">
              <a:rPr lang="ar-SA" smtClean="0"/>
              <a:pPr/>
              <a:t>‹#›</a:t>
            </a:fld>
            <a:endParaRPr lang="ar-SA"/>
          </a:p>
        </p:txBody>
      </p:sp>
    </p:spTree>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1"/>
      </p:bgRef>
    </p:bg>
    <p:spTree>
      <p:nvGrpSpPr>
        <p:cNvPr id="1" name=""/>
        <p:cNvGrpSpPr/>
        <p:nvPr/>
      </p:nvGrpSpPr>
      <p:grpSpPr>
        <a:xfrm>
          <a:off x="0" y="0"/>
          <a:ext cx="0" cy="0"/>
          <a:chOff x="0" y="0"/>
          <a:chExt cx="0" cy="0"/>
        </a:xfrm>
      </p:grpSpPr>
      <p:sp>
        <p:nvSpPr>
          <p:cNvPr id="8" name="Rectangle 7"/>
          <p:cNvSpPr/>
          <p:nvPr/>
        </p:nvSpPr>
        <p:spPr>
          <a:xfrm flipH="1">
            <a:off x="2667000" y="0"/>
            <a:ext cx="6477000" cy="6858000"/>
          </a:xfrm>
          <a:prstGeom prst="rect">
            <a:avLst/>
          </a:prstGeom>
          <a:blipFill>
            <a:blip r:embed="rId2" cstate="print">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Straight Connector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Title 11"/>
          <p:cNvSpPr>
            <a:spLocks noGrp="1"/>
          </p:cNvSpPr>
          <p:nvPr>
            <p:ph type="ctrTitle"/>
          </p:nvPr>
        </p:nvSpPr>
        <p:spPr>
          <a:xfrm>
            <a:off x="3366868" y="533400"/>
            <a:ext cx="5105400" cy="2868168"/>
          </a:xfrm>
        </p:spPr>
        <p:txBody>
          <a:bodyPr lIns="45720" tIns="0" rIns="45720">
            <a:noAutofit/>
          </a:bodyPr>
          <a:lstStyle>
            <a:lvl1pPr algn="r">
              <a:defRPr sz="4200" b="1"/>
            </a:lvl1pPr>
            <a:extLst/>
          </a:lstStyle>
          <a:p>
            <a:r>
              <a:rPr kumimoji="0" lang="en-US" smtClean="0"/>
              <a:t>Click to edit Master title style</a:t>
            </a:r>
            <a:endParaRPr kumimoji="0" lang="en-US"/>
          </a:p>
        </p:txBody>
      </p:sp>
      <p:sp>
        <p:nvSpPr>
          <p:cNvPr id="25" name="Subtitle 24"/>
          <p:cNvSpPr>
            <a:spLocks noGrp="1"/>
          </p:cNvSpPr>
          <p:nvPr>
            <p:ph type="subTitle" idx="1"/>
          </p:nvPr>
        </p:nvSpPr>
        <p:spPr>
          <a:xfrm>
            <a:off x="3354442" y="3539864"/>
            <a:ext cx="5114778" cy="1101248"/>
          </a:xfrm>
        </p:spPr>
        <p:txBody>
          <a:bodyPr lIns="45720" tIns="0" rIns="45720" bIns="0"/>
          <a:lstStyle>
            <a:lvl1pPr marL="0" indent="0" algn="r">
              <a:buNone/>
              <a:defRPr sz="2200">
                <a:solidFill>
                  <a:srgbClr val="FFFFFF"/>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31" name="Date Placeholder 30"/>
          <p:cNvSpPr>
            <a:spLocks noGrp="1"/>
          </p:cNvSpPr>
          <p:nvPr>
            <p:ph type="dt" sz="half" idx="10"/>
          </p:nvPr>
        </p:nvSpPr>
        <p:spPr>
          <a:xfrm>
            <a:off x="5871224" y="6557946"/>
            <a:ext cx="2002464" cy="226902"/>
          </a:xfrm>
        </p:spPr>
        <p:txBody>
          <a:bodyPr/>
          <a:lstStyle>
            <a:lvl1pPr>
              <a:defRPr lang="en-US" smtClean="0">
                <a:solidFill>
                  <a:srgbClr val="FFFFFF"/>
                </a:solidFill>
              </a:defRPr>
            </a:lvl1pPr>
            <a:extLst/>
          </a:lstStyle>
          <a:p>
            <a:fld id="{E63BC64E-74B5-4E83-AAEF-EC4E1F18F623}" type="datetime1">
              <a:rPr lang="ar-SA" smtClean="0"/>
              <a:pPr/>
              <a:t>12/04/34</a:t>
            </a:fld>
            <a:endParaRPr lang="ar-SA"/>
          </a:p>
        </p:txBody>
      </p:sp>
      <p:sp>
        <p:nvSpPr>
          <p:cNvPr id="18" name="Footer Placeholder 17"/>
          <p:cNvSpPr>
            <a:spLocks noGrp="1"/>
          </p:cNvSpPr>
          <p:nvPr>
            <p:ph type="ftr" sz="quarter" idx="11"/>
          </p:nvPr>
        </p:nvSpPr>
        <p:spPr>
          <a:xfrm>
            <a:off x="2819400" y="6557946"/>
            <a:ext cx="2927722" cy="228600"/>
          </a:xfrm>
        </p:spPr>
        <p:txBody>
          <a:bodyPr/>
          <a:lstStyle>
            <a:lvl1pPr>
              <a:defRPr lang="en-US" dirty="0">
                <a:solidFill>
                  <a:srgbClr val="FFFFFF"/>
                </a:solidFill>
              </a:defRPr>
            </a:lvl1pPr>
            <a:extLst/>
          </a:lstStyle>
          <a:p>
            <a:r>
              <a:rPr lang="ar-SA" smtClean="0"/>
              <a:t>أعداد : أ. أمل الحبيــب</a:t>
            </a:r>
            <a:endParaRPr lang="ar-SA"/>
          </a:p>
        </p:txBody>
      </p:sp>
      <p:sp>
        <p:nvSpPr>
          <p:cNvPr id="29" name="Slide Number Placeholder 28"/>
          <p:cNvSpPr>
            <a:spLocks noGrp="1"/>
          </p:cNvSpPr>
          <p:nvPr>
            <p:ph type="sldNum" sz="quarter" idx="12"/>
          </p:nvPr>
        </p:nvSpPr>
        <p:spPr>
          <a:xfrm>
            <a:off x="7880884" y="6556248"/>
            <a:ext cx="588336" cy="228600"/>
          </a:xfrm>
        </p:spPr>
        <p:txBody>
          <a:bodyPr/>
          <a:lstStyle>
            <a:lvl1pPr>
              <a:defRPr lang="en-US" smtClean="0">
                <a:solidFill>
                  <a:srgbClr val="FFFFFF"/>
                </a:solidFill>
              </a:defRPr>
            </a:lvl1pPr>
            <a:extLst/>
          </a:lstStyle>
          <a:p>
            <a:fld id="{16D945FB-3DA6-48B0-BAA2-F4A99F50F9E1}" type="slidenum">
              <a:rPr lang="ar-SA" smtClean="0"/>
              <a:pPr/>
              <a:t>‹#›</a:t>
            </a:fld>
            <a:endParaRPr lang="ar-SA"/>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66D2E981-A5BF-4191-806E-399BF55B2FBB}" type="datetime1">
              <a:rPr lang="ar-SA" smtClean="0"/>
              <a:pPr/>
              <a:t>12/04/34</a:t>
            </a:fld>
            <a:endParaRPr lang="ar-SA"/>
          </a:p>
        </p:txBody>
      </p:sp>
      <p:sp>
        <p:nvSpPr>
          <p:cNvPr id="5" name="Footer Placeholder 4"/>
          <p:cNvSpPr>
            <a:spLocks noGrp="1"/>
          </p:cNvSpPr>
          <p:nvPr>
            <p:ph type="ftr" sz="quarter" idx="11"/>
          </p:nvPr>
        </p:nvSpPr>
        <p:spPr/>
        <p:txBody>
          <a:bodyPr/>
          <a:lstStyle>
            <a:extLst/>
          </a:lstStyle>
          <a:p>
            <a:r>
              <a:rPr lang="ar-SA" smtClean="0"/>
              <a:t>أعداد : أ. أمل الحبيــب</a:t>
            </a:r>
            <a:endParaRPr lang="ar-SA"/>
          </a:p>
        </p:txBody>
      </p:sp>
      <p:sp>
        <p:nvSpPr>
          <p:cNvPr id="6" name="Slide Number Placeholder 5"/>
          <p:cNvSpPr>
            <a:spLocks noGrp="1"/>
          </p:cNvSpPr>
          <p:nvPr>
            <p:ph type="sldNum" sz="quarter" idx="12"/>
          </p:nvPr>
        </p:nvSpPr>
        <p:spPr/>
        <p:txBody>
          <a:bodyPr/>
          <a:lstStyle>
            <a:extLst/>
          </a:lstStyle>
          <a:p>
            <a:fld id="{16D945FB-3DA6-48B0-BAA2-F4A99F50F9E1}"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274955"/>
            <a:ext cx="1524000" cy="5851525"/>
          </a:xfrm>
        </p:spPr>
        <p:txBody>
          <a:bodyPr vert="eaVert" ancho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2"/>
            <a:ext cx="60198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4242816" y="6557946"/>
            <a:ext cx="2002464" cy="226902"/>
          </a:xfrm>
        </p:spPr>
        <p:txBody>
          <a:bodyPr/>
          <a:lstStyle>
            <a:extLst/>
          </a:lstStyle>
          <a:p>
            <a:fld id="{CFB10B11-40D5-4F1D-AF5B-77FB0C494FC1}" type="datetime1">
              <a:rPr lang="ar-SA" smtClean="0"/>
              <a:pPr/>
              <a:t>12/04/34</a:t>
            </a:fld>
            <a:endParaRPr lang="ar-SA"/>
          </a:p>
        </p:txBody>
      </p:sp>
      <p:sp>
        <p:nvSpPr>
          <p:cNvPr id="5" name="Footer Placeholder 4"/>
          <p:cNvSpPr>
            <a:spLocks noGrp="1"/>
          </p:cNvSpPr>
          <p:nvPr>
            <p:ph type="ftr" sz="quarter" idx="11"/>
          </p:nvPr>
        </p:nvSpPr>
        <p:spPr>
          <a:xfrm>
            <a:off x="457200" y="6556248"/>
            <a:ext cx="3657600" cy="228600"/>
          </a:xfrm>
        </p:spPr>
        <p:txBody>
          <a:bodyPr/>
          <a:lstStyle>
            <a:extLst/>
          </a:lstStyle>
          <a:p>
            <a:r>
              <a:rPr lang="ar-SA" smtClean="0"/>
              <a:t>أعداد : أ. أمل الحبيــب</a:t>
            </a:r>
            <a:endParaRPr lang="ar-SA"/>
          </a:p>
        </p:txBody>
      </p:sp>
      <p:sp>
        <p:nvSpPr>
          <p:cNvPr id="6" name="Slide Number Placeholder 5"/>
          <p:cNvSpPr>
            <a:spLocks noGrp="1"/>
          </p:cNvSpPr>
          <p:nvPr>
            <p:ph type="sldNum" sz="quarter" idx="12"/>
          </p:nvPr>
        </p:nvSpPr>
        <p:spPr>
          <a:xfrm>
            <a:off x="6254496" y="6553200"/>
            <a:ext cx="588336" cy="228600"/>
          </a:xfrm>
        </p:spPr>
        <p:txBody>
          <a:bodyPr/>
          <a:lstStyle>
            <a:lvl1pPr>
              <a:defRPr>
                <a:solidFill>
                  <a:schemeClr val="tx2"/>
                </a:solidFill>
              </a:defRPr>
            </a:lvl1pPr>
            <a:extLst/>
          </a:lstStyle>
          <a:p>
            <a:fld id="{16D945FB-3DA6-48B0-BAA2-F4A99F50F9E1}"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9CF9FC12-A899-4651-BD57-6F12EF9DCC24}" type="datetime1">
              <a:rPr lang="ar-SA" smtClean="0"/>
              <a:pPr/>
              <a:t>12/04/34</a:t>
            </a:fld>
            <a:endParaRPr lang="ar-SA"/>
          </a:p>
        </p:txBody>
      </p:sp>
      <p:sp>
        <p:nvSpPr>
          <p:cNvPr id="5" name="Footer Placeholder 4"/>
          <p:cNvSpPr>
            <a:spLocks noGrp="1"/>
          </p:cNvSpPr>
          <p:nvPr>
            <p:ph type="ftr" sz="quarter" idx="11"/>
          </p:nvPr>
        </p:nvSpPr>
        <p:spPr/>
        <p:txBody>
          <a:bodyPr/>
          <a:lstStyle>
            <a:extLst/>
          </a:lstStyle>
          <a:p>
            <a:r>
              <a:rPr lang="ar-SA" smtClean="0"/>
              <a:t>أعداد : أ. أمل الحبيــب</a:t>
            </a:r>
            <a:endParaRPr lang="ar-SA"/>
          </a:p>
        </p:txBody>
      </p:sp>
      <p:sp>
        <p:nvSpPr>
          <p:cNvPr id="6" name="Slide Number Placeholder 5"/>
          <p:cNvSpPr>
            <a:spLocks noGrp="1"/>
          </p:cNvSpPr>
          <p:nvPr>
            <p:ph type="sldNum" sz="quarter" idx="12"/>
          </p:nvPr>
        </p:nvSpPr>
        <p:spPr/>
        <p:txBody>
          <a:bodyPr/>
          <a:lstStyle>
            <a:extLst/>
          </a:lstStyle>
          <a:p>
            <a:fld id="{16D945FB-3DA6-48B0-BAA2-F4A99F50F9E1}"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1">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066800" y="2821837"/>
            <a:ext cx="6255488" cy="1362075"/>
          </a:xfrm>
        </p:spPr>
        <p:txBody>
          <a:bodyPr tIns="0" anchor="t"/>
          <a:lstStyle>
            <a:lvl1pPr algn="r">
              <a:buNone/>
              <a:defRPr sz="4200" b="1" cap="all"/>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1066800" y="1905000"/>
            <a:ext cx="6255488" cy="743507"/>
          </a:xfrm>
        </p:spPr>
        <p:txBody>
          <a:bodyPr anchor="b"/>
          <a:lstStyle>
            <a:lvl1pPr marL="0" indent="0" algn="r">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a:xfrm>
            <a:off x="4724238" y="6556810"/>
            <a:ext cx="2002464" cy="226902"/>
          </a:xfrm>
        </p:spPr>
        <p:txBody>
          <a:bodyPr bIns="0" anchor="b"/>
          <a:lstStyle>
            <a:lvl1pPr>
              <a:defRPr>
                <a:solidFill>
                  <a:schemeClr val="tx2"/>
                </a:solidFill>
              </a:defRPr>
            </a:lvl1pPr>
            <a:extLst/>
          </a:lstStyle>
          <a:p>
            <a:fld id="{89982A94-D568-482E-A49D-CFFA017FBBD7}" type="datetime1">
              <a:rPr lang="ar-SA" smtClean="0"/>
              <a:pPr/>
              <a:t>12/04/34</a:t>
            </a:fld>
            <a:endParaRPr lang="ar-SA"/>
          </a:p>
        </p:txBody>
      </p:sp>
      <p:sp>
        <p:nvSpPr>
          <p:cNvPr id="5" name="Footer Placeholder 4"/>
          <p:cNvSpPr>
            <a:spLocks noGrp="1"/>
          </p:cNvSpPr>
          <p:nvPr>
            <p:ph type="ftr" sz="quarter" idx="11"/>
          </p:nvPr>
        </p:nvSpPr>
        <p:spPr>
          <a:xfrm>
            <a:off x="1735358" y="6556810"/>
            <a:ext cx="2895600" cy="228600"/>
          </a:xfrm>
        </p:spPr>
        <p:txBody>
          <a:bodyPr bIns="0" anchor="b"/>
          <a:lstStyle>
            <a:lvl1pPr>
              <a:defRPr>
                <a:solidFill>
                  <a:schemeClr val="tx2"/>
                </a:solidFill>
              </a:defRPr>
            </a:lvl1pPr>
            <a:extLst/>
          </a:lstStyle>
          <a:p>
            <a:r>
              <a:rPr lang="ar-SA" smtClean="0"/>
              <a:t>أعداد : أ. أمل الحبيــب</a:t>
            </a:r>
            <a:endParaRPr lang="ar-SA"/>
          </a:p>
        </p:txBody>
      </p:sp>
      <p:sp>
        <p:nvSpPr>
          <p:cNvPr id="6" name="Slide Number Placeholder 5"/>
          <p:cNvSpPr>
            <a:spLocks noGrp="1"/>
          </p:cNvSpPr>
          <p:nvPr>
            <p:ph type="sldNum" sz="quarter" idx="12"/>
          </p:nvPr>
        </p:nvSpPr>
        <p:spPr>
          <a:xfrm>
            <a:off x="6733952" y="6555112"/>
            <a:ext cx="588336" cy="228600"/>
          </a:xfrm>
        </p:spPr>
        <p:txBody>
          <a:bodyPr/>
          <a:lstStyle>
            <a:extLst/>
          </a:lstStyle>
          <a:p>
            <a:fld id="{16D945FB-3DA6-48B0-BAA2-F4A99F50F9E1}" type="slidenum">
              <a:rPr lang="ar-SA" smtClean="0"/>
              <a:pPr/>
              <a:t>‹#›</a:t>
            </a:fld>
            <a:endParaRPr lang="ar-SA"/>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178808"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EDE645C4-30FB-4EC5-BFB9-2D26AB339760}" type="datetime1">
              <a:rPr lang="ar-SA" smtClean="0"/>
              <a:pPr/>
              <a:t>12/04/34</a:t>
            </a:fld>
            <a:endParaRPr lang="ar-SA"/>
          </a:p>
        </p:txBody>
      </p:sp>
      <p:sp>
        <p:nvSpPr>
          <p:cNvPr id="6" name="Footer Placeholder 5"/>
          <p:cNvSpPr>
            <a:spLocks noGrp="1"/>
          </p:cNvSpPr>
          <p:nvPr>
            <p:ph type="ftr" sz="quarter" idx="11"/>
          </p:nvPr>
        </p:nvSpPr>
        <p:spPr/>
        <p:txBody>
          <a:bodyPr/>
          <a:lstStyle>
            <a:extLst/>
          </a:lstStyle>
          <a:p>
            <a:r>
              <a:rPr lang="ar-SA" smtClean="0"/>
              <a:t>أعداد : أ. أمل الحبيــب</a:t>
            </a:r>
            <a:endParaRPr lang="ar-SA"/>
          </a:p>
        </p:txBody>
      </p:sp>
      <p:sp>
        <p:nvSpPr>
          <p:cNvPr id="7" name="Slide Number Placeholder 6"/>
          <p:cNvSpPr>
            <a:spLocks noGrp="1"/>
          </p:cNvSpPr>
          <p:nvPr>
            <p:ph type="sldNum" sz="quarter" idx="12"/>
          </p:nvPr>
        </p:nvSpPr>
        <p:spPr/>
        <p:txBody>
          <a:bodyPr/>
          <a:lstStyle>
            <a:extLst/>
          </a:lstStyle>
          <a:p>
            <a:fld id="{16D945FB-3DA6-48B0-BAA2-F4A99F50F9E1}"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nchor="b"/>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867400"/>
            <a:ext cx="3520440" cy="457200"/>
          </a:xfrm>
          <a:noFill/>
          <a:ln w="12700" cap="flat" cmpd="sng" algn="ctr">
            <a:solidFill>
              <a:schemeClr val="tx2"/>
            </a:solidFill>
            <a:prstDash val="solid"/>
          </a:ln>
          <a:effectLst/>
        </p:spPr>
        <p:style>
          <a:lnRef idx="1">
            <a:schemeClr val="accent1"/>
          </a:lnRef>
          <a:fillRef idx="3">
            <a:schemeClr val="accent1"/>
          </a:fillRef>
          <a:effectRef idx="2">
            <a:schemeClr val="accent1"/>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178808" y="5867400"/>
            <a:ext cx="3520440" cy="457200"/>
          </a:xfrm>
          <a:noFill/>
          <a:ln w="12700" cap="flat" cmpd="sng" algn="ctr">
            <a:solidFill>
              <a:schemeClr val="tx2"/>
            </a:solidFill>
            <a:prstDash val="solid"/>
          </a:ln>
          <a:effectLst/>
        </p:spPr>
        <p:style>
          <a:lnRef idx="1">
            <a:schemeClr val="accent2"/>
          </a:lnRef>
          <a:fillRef idx="3">
            <a:schemeClr val="accent2"/>
          </a:fillRef>
          <a:effectRef idx="2">
            <a:schemeClr val="accent2"/>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178808"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26A11D9F-B738-4788-9751-50756FA5D6B3}" type="datetime1">
              <a:rPr lang="ar-SA" smtClean="0"/>
              <a:pPr/>
              <a:t>12/04/34</a:t>
            </a:fld>
            <a:endParaRPr lang="ar-SA"/>
          </a:p>
        </p:txBody>
      </p:sp>
      <p:sp>
        <p:nvSpPr>
          <p:cNvPr id="8" name="Footer Placeholder 7"/>
          <p:cNvSpPr>
            <a:spLocks noGrp="1"/>
          </p:cNvSpPr>
          <p:nvPr>
            <p:ph type="ftr" sz="quarter" idx="11"/>
          </p:nvPr>
        </p:nvSpPr>
        <p:spPr/>
        <p:txBody>
          <a:bodyPr/>
          <a:lstStyle>
            <a:extLst/>
          </a:lstStyle>
          <a:p>
            <a:r>
              <a:rPr lang="ar-SA" smtClean="0"/>
              <a:t>أعداد : أ. أمل الحبيــب</a:t>
            </a:r>
            <a:endParaRPr lang="ar-SA"/>
          </a:p>
        </p:txBody>
      </p:sp>
      <p:sp>
        <p:nvSpPr>
          <p:cNvPr id="9" name="Slide Number Placeholder 8"/>
          <p:cNvSpPr>
            <a:spLocks noGrp="1"/>
          </p:cNvSpPr>
          <p:nvPr>
            <p:ph type="sldNum" sz="quarter" idx="12"/>
          </p:nvPr>
        </p:nvSpPr>
        <p:spPr/>
        <p:txBody>
          <a:bodyPr/>
          <a:lstStyle>
            <a:extLst/>
          </a:lstStyle>
          <a:p>
            <a:fld id="{16D945FB-3DA6-48B0-BAA2-F4A99F50F9E1}"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5506EB5D-4C36-424C-AE44-2C35C1E049C9}" type="datetime1">
              <a:rPr lang="ar-SA" smtClean="0"/>
              <a:pPr/>
              <a:t>12/04/34</a:t>
            </a:fld>
            <a:endParaRPr lang="ar-SA"/>
          </a:p>
        </p:txBody>
      </p:sp>
      <p:sp>
        <p:nvSpPr>
          <p:cNvPr id="4" name="Footer Placeholder 3"/>
          <p:cNvSpPr>
            <a:spLocks noGrp="1"/>
          </p:cNvSpPr>
          <p:nvPr>
            <p:ph type="ftr" sz="quarter" idx="11"/>
          </p:nvPr>
        </p:nvSpPr>
        <p:spPr/>
        <p:txBody>
          <a:bodyPr/>
          <a:lstStyle>
            <a:extLst/>
          </a:lstStyle>
          <a:p>
            <a:r>
              <a:rPr lang="ar-SA" smtClean="0"/>
              <a:t>أعداد : أ. أمل الحبيــب</a:t>
            </a:r>
            <a:endParaRPr lang="ar-SA"/>
          </a:p>
        </p:txBody>
      </p:sp>
      <p:sp>
        <p:nvSpPr>
          <p:cNvPr id="5" name="Slide Number Placeholder 4"/>
          <p:cNvSpPr>
            <a:spLocks noGrp="1"/>
          </p:cNvSpPr>
          <p:nvPr>
            <p:ph type="sldNum" sz="quarter" idx="12"/>
          </p:nvPr>
        </p:nvSpPr>
        <p:spPr/>
        <p:txBody>
          <a:bodyPr/>
          <a:lstStyle>
            <a:extLst/>
          </a:lstStyle>
          <a:p>
            <a:fld id="{16D945FB-3DA6-48B0-BAA2-F4A99F50F9E1}"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solidFill>
                  <a:schemeClr val="tx2"/>
                </a:solidFill>
              </a:defRPr>
            </a:lvl1pPr>
            <a:extLst/>
          </a:lstStyle>
          <a:p>
            <a:fld id="{8C8617B2-E6CF-4878-BD1C-BAB81658D47E}" type="datetime1">
              <a:rPr lang="ar-SA" smtClean="0"/>
              <a:pPr/>
              <a:t>12/04/34</a:t>
            </a:fld>
            <a:endParaRPr lang="ar-SA"/>
          </a:p>
        </p:txBody>
      </p:sp>
      <p:sp>
        <p:nvSpPr>
          <p:cNvPr id="3" name="Footer Placeholder 2"/>
          <p:cNvSpPr>
            <a:spLocks noGrp="1"/>
          </p:cNvSpPr>
          <p:nvPr>
            <p:ph type="ftr" sz="quarter" idx="11"/>
          </p:nvPr>
        </p:nvSpPr>
        <p:spPr/>
        <p:txBody>
          <a:bodyPr/>
          <a:lstStyle>
            <a:lvl1pPr>
              <a:defRPr>
                <a:solidFill>
                  <a:schemeClr val="tx2"/>
                </a:solidFill>
              </a:defRPr>
            </a:lvl1pPr>
            <a:extLst/>
          </a:lstStyle>
          <a:p>
            <a:r>
              <a:rPr lang="ar-SA" smtClean="0"/>
              <a:t>أعداد : أ. أمل الحبيــب</a:t>
            </a:r>
            <a:endParaRPr lang="ar-SA"/>
          </a:p>
        </p:txBody>
      </p:sp>
      <p:sp>
        <p:nvSpPr>
          <p:cNvPr id="4" name="Slide Number Placeholder 3"/>
          <p:cNvSpPr>
            <a:spLocks noGrp="1"/>
          </p:cNvSpPr>
          <p:nvPr>
            <p:ph type="sldNum" sz="quarter" idx="12"/>
          </p:nvPr>
        </p:nvSpPr>
        <p:spPr/>
        <p:txBody>
          <a:bodyPr/>
          <a:lstStyle>
            <a:extLst/>
          </a:lstStyle>
          <a:p>
            <a:fld id="{16D945FB-3DA6-48B0-BAA2-F4A99F50F9E1}"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5897880" cy="1173480"/>
          </a:xfrm>
        </p:spPr>
        <p:txBody>
          <a:bodyPr wrap="square" anchor="b"/>
          <a:lstStyle>
            <a:lvl1pPr algn="l">
              <a:buNone/>
              <a:defRPr lang="en-US" sz="2400" baseline="0" smtClean="0"/>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497416"/>
            <a:ext cx="5897880" cy="602512"/>
          </a:xfrm>
        </p:spPr>
        <p:txBody>
          <a:bodyPr rot="0" spcFirstLastPara="0" vertOverflow="overflow" horzOverflow="overflow" vert="horz" wrap="square" lIns="45720" tIns="0" rIns="0" bIns="0" numCol="1" spcCol="0" rtlCol="0" fromWordArt="0" anchor="t" anchorCtr="0" forceAA="0" compatLnSpc="1">
            <a:normAutofit/>
          </a:bodyPr>
          <a:lstStyle>
            <a:lvl1pPr marL="0" indent="0">
              <a:spcBef>
                <a:spcPts val="0"/>
              </a:spcBef>
              <a:spcAft>
                <a:spcPts val="0"/>
              </a:spcAft>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2133600"/>
            <a:ext cx="7239000" cy="4371752"/>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2758E67F-051B-4726-90B2-39052C9E28DB}" type="datetime1">
              <a:rPr lang="ar-SA" smtClean="0"/>
              <a:pPr/>
              <a:t>12/04/34</a:t>
            </a:fld>
            <a:endParaRPr lang="ar-SA"/>
          </a:p>
        </p:txBody>
      </p:sp>
      <p:sp>
        <p:nvSpPr>
          <p:cNvPr id="6" name="Footer Placeholder 5"/>
          <p:cNvSpPr>
            <a:spLocks noGrp="1"/>
          </p:cNvSpPr>
          <p:nvPr>
            <p:ph type="ftr" sz="quarter" idx="11"/>
          </p:nvPr>
        </p:nvSpPr>
        <p:spPr/>
        <p:txBody>
          <a:bodyPr/>
          <a:lstStyle>
            <a:extLst/>
          </a:lstStyle>
          <a:p>
            <a:r>
              <a:rPr lang="ar-SA" smtClean="0"/>
              <a:t>أعداد : أ. أمل الحبيــب</a:t>
            </a:r>
            <a:endParaRPr lang="ar-SA"/>
          </a:p>
        </p:txBody>
      </p:sp>
      <p:sp>
        <p:nvSpPr>
          <p:cNvPr id="7" name="Slide Number Placeholder 6"/>
          <p:cNvSpPr>
            <a:spLocks noGrp="1"/>
          </p:cNvSpPr>
          <p:nvPr>
            <p:ph type="sldNum" sz="quarter" idx="12"/>
          </p:nvPr>
        </p:nvSpPr>
        <p:spPr/>
        <p:txBody>
          <a:bodyPr/>
          <a:lstStyle>
            <a:extLst/>
          </a:lstStyle>
          <a:p>
            <a:fld id="{16D945FB-3DA6-48B0-BAA2-F4A99F50F9E1}"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2"/>
      </p:bgRef>
    </p:bg>
    <p:spTree>
      <p:nvGrpSpPr>
        <p:cNvPr id="1" name=""/>
        <p:cNvGrpSpPr/>
        <p:nvPr/>
      </p:nvGrpSpPr>
      <p:grpSpPr>
        <a:xfrm>
          <a:off x="0" y="0"/>
          <a:ext cx="0" cy="0"/>
          <a:chOff x="0" y="0"/>
          <a:chExt cx="0" cy="0"/>
        </a:xfrm>
      </p:grpSpPr>
      <p:sp>
        <p:nvSpPr>
          <p:cNvPr id="8" name="Rectangle 7"/>
          <p:cNvSpPr/>
          <p:nvPr/>
        </p:nvSpPr>
        <p:spPr>
          <a:xfrm rot="21240000">
            <a:off x="597968" y="1004668"/>
            <a:ext cx="4319527" cy="4312573"/>
          </a:xfrm>
          <a:prstGeom prst="rect">
            <a:avLst/>
          </a:prstGeom>
          <a:solidFill>
            <a:srgbClr val="FAFAFA"/>
          </a:solidFill>
          <a:ln w="1270" cap="rnd" cmpd="sng" algn="ctr">
            <a:solidFill>
              <a:srgbClr val="EAEAEA"/>
            </a:solidFill>
            <a:prstDash val="solid"/>
          </a:ln>
          <a:effectLst>
            <a:outerShdw blurRad="25000" dist="12700" dir="5400000" algn="t"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Rectangle 8"/>
          <p:cNvSpPr/>
          <p:nvPr/>
        </p:nvSpPr>
        <p:spPr>
          <a:xfrm rot="21420000">
            <a:off x="596706" y="998816"/>
            <a:ext cx="4319527" cy="4312573"/>
          </a:xfrm>
          <a:prstGeom prst="rect">
            <a:avLst/>
          </a:prstGeom>
          <a:solidFill>
            <a:srgbClr val="FAFAFA"/>
          </a:solidFill>
          <a:ln w="1270" cap="rnd" cmpd="sng" algn="ctr">
            <a:solidFill>
              <a:srgbClr val="EAEAEA"/>
            </a:solidFill>
            <a:prstDash val="solid"/>
          </a:ln>
          <a:effectLst>
            <a:outerShdw blurRad="28000" dist="12700" dir="5400000" algn="tl"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Title 1"/>
          <p:cNvSpPr>
            <a:spLocks noGrp="1"/>
          </p:cNvSpPr>
          <p:nvPr>
            <p:ph type="title"/>
          </p:nvPr>
        </p:nvSpPr>
        <p:spPr>
          <a:xfrm>
            <a:off x="5389098" y="1143000"/>
            <a:ext cx="3429000" cy="2057400"/>
          </a:xfrm>
        </p:spPr>
        <p:txBody>
          <a:bodyPr vert="horz" anchor="b"/>
          <a:lstStyle>
            <a:lvl1pPr algn="l">
              <a:buNone/>
              <a:defRPr sz="3000" b="1" baseline="0">
                <a:ln w="500">
                  <a:solidFill>
                    <a:schemeClr val="tx2">
                      <a:shade val="10000"/>
                      <a:satMod val="135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defRPr>
            </a:lvl1pPr>
            <a:extLst/>
          </a:lstStyle>
          <a:p>
            <a:r>
              <a:rPr kumimoji="0" lang="en-US" smtClean="0"/>
              <a:t>Click to edit Master title style</a:t>
            </a:r>
            <a:endParaRPr kumimoji="0" lang="en-US" dirty="0"/>
          </a:p>
        </p:txBody>
      </p:sp>
      <p:sp>
        <p:nvSpPr>
          <p:cNvPr id="4" name="Text Placeholder 3"/>
          <p:cNvSpPr>
            <a:spLocks noGrp="1"/>
          </p:cNvSpPr>
          <p:nvPr>
            <p:ph type="body" sz="half" idx="2"/>
          </p:nvPr>
        </p:nvSpPr>
        <p:spPr>
          <a:xfrm>
            <a:off x="5389098" y="3283634"/>
            <a:ext cx="3429000" cy="1920240"/>
          </a:xfrm>
        </p:spPr>
        <p:txBody>
          <a:bodyPr rot="0" spcFirstLastPara="0" vertOverflow="overflow" horzOverflow="overflow" vert="horz" wrap="square" lIns="82296" tIns="0" rIns="0" bIns="0" numCol="1" spcCol="0" rtlCol="0" fromWordArt="0" anchor="t" anchorCtr="0" forceAA="0" compatLnSpc="1">
            <a:normAutofit/>
          </a:bodyPr>
          <a:lstStyle>
            <a:lvl1pPr marL="0" indent="0">
              <a:lnSpc>
                <a:spcPct val="100000"/>
              </a:lnSpc>
              <a:spcBef>
                <a:spcPts val="0"/>
              </a:spcBef>
              <a:buFontTx/>
              <a:buNone/>
              <a:defRPr sz="1400" baseline="0">
                <a:solidFill>
                  <a:schemeClr val="tx1"/>
                </a:solidFill>
              </a:defRPr>
            </a:lvl1pPr>
            <a:lvl2pPr>
              <a:defRPr sz="1200"/>
            </a:lvl2pPr>
            <a:lvl3pPr>
              <a:defRPr sz="1000"/>
            </a:lvl3pPr>
            <a:lvl4pPr>
              <a:defRPr sz="900"/>
            </a:lvl4pPr>
            <a:lvl5pPr>
              <a:defRPr sz="900"/>
            </a:lvl5pPr>
            <a:extLst/>
          </a:lstStyle>
          <a:p>
            <a:pPr marL="0" marR="0" lvl="0" indent="0" algn="l" defTabSz="0" rtl="0" eaLnBrk="1" fontAlgn="auto" latinLnBrk="0" hangingPunct="1">
              <a:lnSpc>
                <a:spcPct val="100000"/>
              </a:lnSpc>
              <a:spcBef>
                <a:spcPts val="0"/>
              </a:spcBef>
              <a:spcAft>
                <a:spcPts val="0"/>
              </a:spcAft>
              <a:buClr>
                <a:schemeClr val="tx2"/>
              </a:buClr>
              <a:buSzPct val="73000"/>
              <a:buFontTx/>
              <a:buNone/>
              <a:tabLst/>
              <a:defRPr/>
            </a:pPr>
            <a:r>
              <a:rPr kumimoji="0" lang="en-US" smtClean="0"/>
              <a:t>Click to edit Master text styles</a:t>
            </a:r>
          </a:p>
        </p:txBody>
      </p:sp>
      <p:sp>
        <p:nvSpPr>
          <p:cNvPr id="5" name="Date Placeholder 4"/>
          <p:cNvSpPr>
            <a:spLocks noGrp="1"/>
          </p:cNvSpPr>
          <p:nvPr>
            <p:ph type="dt" sz="half" idx="10"/>
          </p:nvPr>
        </p:nvSpPr>
        <p:spPr/>
        <p:txBody>
          <a:bodyPr/>
          <a:lstStyle>
            <a:extLst/>
          </a:lstStyle>
          <a:p>
            <a:fld id="{644C22B9-6410-432B-AE52-3768B7A4171D}" type="datetime1">
              <a:rPr lang="ar-SA" smtClean="0"/>
              <a:pPr/>
              <a:t>12/04/34</a:t>
            </a:fld>
            <a:endParaRPr lang="ar-SA"/>
          </a:p>
        </p:txBody>
      </p:sp>
      <p:sp>
        <p:nvSpPr>
          <p:cNvPr id="6" name="Footer Placeholder 5"/>
          <p:cNvSpPr>
            <a:spLocks noGrp="1"/>
          </p:cNvSpPr>
          <p:nvPr>
            <p:ph type="ftr" sz="quarter" idx="11"/>
          </p:nvPr>
        </p:nvSpPr>
        <p:spPr/>
        <p:txBody>
          <a:bodyPr/>
          <a:lstStyle>
            <a:extLst/>
          </a:lstStyle>
          <a:p>
            <a:r>
              <a:rPr lang="ar-SA" smtClean="0"/>
              <a:t>أعداد : أ. أمل الحبيــب</a:t>
            </a:r>
            <a:endParaRPr lang="ar-SA"/>
          </a:p>
        </p:txBody>
      </p:sp>
      <p:sp>
        <p:nvSpPr>
          <p:cNvPr id="7" name="Slide Number Placeholder 6"/>
          <p:cNvSpPr>
            <a:spLocks noGrp="1"/>
          </p:cNvSpPr>
          <p:nvPr>
            <p:ph type="sldNum" sz="quarter" idx="12"/>
          </p:nvPr>
        </p:nvSpPr>
        <p:spPr/>
        <p:txBody>
          <a:bodyPr/>
          <a:lstStyle>
            <a:extLst/>
          </a:lstStyle>
          <a:p>
            <a:fld id="{16D945FB-3DA6-48B0-BAA2-F4A99F50F9E1}" type="slidenum">
              <a:rPr lang="ar-SA" smtClean="0"/>
              <a:pPr/>
              <a:t>‹#›</a:t>
            </a:fld>
            <a:endParaRPr lang="ar-SA"/>
          </a:p>
        </p:txBody>
      </p:sp>
      <p:sp>
        <p:nvSpPr>
          <p:cNvPr id="10" name="Picture Placeholder 9"/>
          <p:cNvSpPr>
            <a:spLocks noGrp="1"/>
          </p:cNvSpPr>
          <p:nvPr>
            <p:ph type="pic" idx="1"/>
          </p:nvPr>
        </p:nvSpPr>
        <p:spPr>
          <a:xfrm>
            <a:off x="663682" y="1041002"/>
            <a:ext cx="4206240" cy="4206240"/>
          </a:xfrm>
          <a:solidFill>
            <a:schemeClr val="bg2">
              <a:shade val="50000"/>
            </a:schemeClr>
          </a:solidFill>
          <a:ln w="107950">
            <a:solidFill>
              <a:srgbClr val="FFFFFF"/>
            </a:solidFill>
            <a:miter lim="800000"/>
          </a:ln>
          <a:effectLst>
            <a:outerShdw blurRad="44450" dist="3810" dir="5400000" algn="tl" rotWithShape="0">
              <a:srgbClr val="000000">
                <a:alpha val="60000"/>
              </a:srgbClr>
            </a:outerShdw>
          </a:effectLst>
          <a:scene3d>
            <a:camera prst="orthographicFront"/>
            <a:lightRig rig="threePt" dir="t"/>
          </a:scene3d>
          <a:sp3d contourW="3810">
            <a:contourClr>
              <a:srgbClr val="969696"/>
            </a:contourClr>
          </a:sp3d>
        </p:spPr>
        <p:txBody>
          <a:bodyPr/>
          <a:lstStyle>
            <a:lvl1pPr marL="0" indent="0">
              <a:buNone/>
              <a:defRPr sz="3200"/>
            </a:lvl1pPr>
            <a:extLst/>
          </a:lstStyle>
          <a:p>
            <a:r>
              <a:rPr kumimoji="0" lang="en-US" smtClean="0"/>
              <a:t>Click icon to add picture</a:t>
            </a:r>
            <a:endParaRPr kumimoji="0"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flipH="1">
            <a:off x="8153400" y="0"/>
            <a:ext cx="990600" cy="6858000"/>
          </a:xfrm>
          <a:prstGeom prst="rect">
            <a:avLst/>
          </a:prstGeom>
          <a:blipFill>
            <a:blip r:embed="rId13" cstate="print">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3" name="Title Placeholder 2"/>
          <p:cNvSpPr>
            <a:spLocks noGrp="1"/>
          </p:cNvSpPr>
          <p:nvPr>
            <p:ph type="title"/>
          </p:nvPr>
        </p:nvSpPr>
        <p:spPr>
          <a:xfrm>
            <a:off x="457200" y="320040"/>
            <a:ext cx="7239000" cy="1143000"/>
          </a:xfrm>
          <a:prstGeom prst="rect">
            <a:avLst/>
          </a:prstGeom>
        </p:spPr>
        <p:txBody>
          <a:bodyPr vert="horz" lIns="45720" tIns="0" rIns="45720" bIns="0" anchor="b" anchorCtr="0">
            <a:normAutofit/>
          </a:bodyPr>
          <a:lstStyle>
            <a:extLst/>
          </a:lstStyle>
          <a:p>
            <a:r>
              <a:rPr kumimoji="0" lang="en-US" smtClean="0"/>
              <a:t>Click to edit Master title style</a:t>
            </a:r>
            <a:endParaRPr kumimoji="0" lang="en-US"/>
          </a:p>
        </p:txBody>
      </p:sp>
      <p:sp>
        <p:nvSpPr>
          <p:cNvPr id="31" name="Text Placeholder 30"/>
          <p:cNvSpPr>
            <a:spLocks noGrp="1"/>
          </p:cNvSpPr>
          <p:nvPr>
            <p:ph type="body" idx="1"/>
          </p:nvPr>
        </p:nvSpPr>
        <p:spPr>
          <a:xfrm>
            <a:off x="457200" y="1609416"/>
            <a:ext cx="7239000" cy="4846320"/>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7" name="Date Placeholder 26"/>
          <p:cNvSpPr>
            <a:spLocks noGrp="1"/>
          </p:cNvSpPr>
          <p:nvPr>
            <p:ph type="dt" sz="half" idx="2"/>
          </p:nvPr>
        </p:nvSpPr>
        <p:spPr>
          <a:xfrm>
            <a:off x="4245936" y="6557946"/>
            <a:ext cx="2002464" cy="226902"/>
          </a:xfrm>
          <a:prstGeom prst="rect">
            <a:avLst/>
          </a:prstGeom>
        </p:spPr>
        <p:txBody>
          <a:bodyPr vert="horz" tIns="0" bIns="0" anchor="b"/>
          <a:lstStyle>
            <a:lvl1pPr algn="l" eaLnBrk="1" latinLnBrk="0" hangingPunct="1">
              <a:defRPr kumimoji="0" sz="1000">
                <a:solidFill>
                  <a:schemeClr val="tx2"/>
                </a:solidFill>
              </a:defRPr>
            </a:lvl1pPr>
            <a:extLst/>
          </a:lstStyle>
          <a:p>
            <a:fld id="{EF1B940C-2FFA-44CC-AF2C-7B3B78323BE9}" type="datetime1">
              <a:rPr lang="ar-SA" smtClean="0"/>
              <a:pPr/>
              <a:t>12/04/34</a:t>
            </a:fld>
            <a:endParaRPr lang="ar-SA"/>
          </a:p>
        </p:txBody>
      </p:sp>
      <p:sp>
        <p:nvSpPr>
          <p:cNvPr id="4" name="Footer Placeholder 3"/>
          <p:cNvSpPr>
            <a:spLocks noGrp="1"/>
          </p:cNvSpPr>
          <p:nvPr>
            <p:ph type="ftr" sz="quarter" idx="3"/>
          </p:nvPr>
        </p:nvSpPr>
        <p:spPr>
          <a:xfrm>
            <a:off x="457200" y="6557946"/>
            <a:ext cx="3657600" cy="228600"/>
          </a:xfrm>
          <a:prstGeom prst="rect">
            <a:avLst/>
          </a:prstGeom>
        </p:spPr>
        <p:txBody>
          <a:bodyPr vert="horz" tIns="0" bIns="0" anchor="b"/>
          <a:lstStyle>
            <a:lvl1pPr algn="r" eaLnBrk="1" latinLnBrk="0" hangingPunct="1">
              <a:defRPr kumimoji="0" sz="1000">
                <a:solidFill>
                  <a:schemeClr val="tx2"/>
                </a:solidFill>
              </a:defRPr>
            </a:lvl1pPr>
            <a:extLst/>
          </a:lstStyle>
          <a:p>
            <a:r>
              <a:rPr lang="ar-SA" smtClean="0"/>
              <a:t>أعداد : أ. أمل الحبيــب</a:t>
            </a:r>
            <a:endParaRPr lang="ar-SA"/>
          </a:p>
        </p:txBody>
      </p:sp>
      <p:sp>
        <p:nvSpPr>
          <p:cNvPr id="16" name="Slide Number Placeholder 15"/>
          <p:cNvSpPr>
            <a:spLocks noGrp="1"/>
          </p:cNvSpPr>
          <p:nvPr>
            <p:ph type="sldNum" sz="quarter" idx="4"/>
          </p:nvPr>
        </p:nvSpPr>
        <p:spPr>
          <a:xfrm>
            <a:off x="6251448" y="6556248"/>
            <a:ext cx="588336" cy="228600"/>
          </a:xfrm>
          <a:prstGeom prst="rect">
            <a:avLst/>
          </a:prstGeom>
        </p:spPr>
        <p:txBody>
          <a:bodyPr vert="horz" lIns="0" tIns="0" rIns="0" bIns="0" anchor="b"/>
          <a:lstStyle>
            <a:lvl1pPr algn="r" eaLnBrk="1" latinLnBrk="0" hangingPunct="1">
              <a:defRPr kumimoji="0" sz="1100">
                <a:solidFill>
                  <a:schemeClr val="tx2"/>
                </a:solidFill>
              </a:defRPr>
            </a:lvl1pPr>
            <a:extLst/>
          </a:lstStyle>
          <a:p>
            <a:fld id="{16D945FB-3DA6-48B0-BAA2-F4A99F50F9E1}"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sldNum="0" hdr="0" dt="0"/>
  <p:txStyles>
    <p:titleStyle>
      <a:lvl1pPr algn="l" rtl="1" eaLnBrk="1" latinLnBrk="0" hangingPunct="1">
        <a:spcBef>
          <a:spcPct val="0"/>
        </a:spcBef>
        <a:buNone/>
        <a:defRPr kumimoji="0" sz="3800" b="1" kern="1200" cap="all" baseline="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latin typeface="+mj-lt"/>
          <a:ea typeface="+mj-ea"/>
          <a:cs typeface="+mj-cs"/>
        </a:defRPr>
      </a:lvl1pPr>
      <a:extLst/>
    </p:titleStyle>
    <p:bodyStyle>
      <a:lvl1pPr marL="274320" indent="-274320" algn="r" rtl="1" eaLnBrk="1" latinLnBrk="0" hangingPunct="1">
        <a:spcBef>
          <a:spcPts val="600"/>
        </a:spcBef>
        <a:buClr>
          <a:schemeClr val="tx2"/>
        </a:buClr>
        <a:buSzPct val="73000"/>
        <a:buFont typeface="Wingdings 2"/>
        <a:buChar char=""/>
        <a:defRPr kumimoji="0" sz="2600" kern="1200" baseline="0">
          <a:solidFill>
            <a:schemeClr val="tx1"/>
          </a:solidFill>
          <a:latin typeface="+mn-lt"/>
          <a:ea typeface="+mn-ea"/>
          <a:cs typeface="+mn-cs"/>
        </a:defRPr>
      </a:lvl1pPr>
      <a:lvl2pPr marL="521208" indent="-228600" algn="r" rtl="1" eaLnBrk="1" latinLnBrk="0" hangingPunct="1">
        <a:spcBef>
          <a:spcPts val="500"/>
        </a:spcBef>
        <a:buClr>
          <a:schemeClr val="accent4"/>
        </a:buClr>
        <a:buSzPct val="80000"/>
        <a:buFont typeface="Wingdings 2"/>
        <a:buChar char=""/>
        <a:defRPr kumimoji="0" sz="2300" kern="1200">
          <a:solidFill>
            <a:schemeClr val="tx1">
              <a:tint val="85000"/>
            </a:schemeClr>
          </a:solidFill>
          <a:latin typeface="+mn-lt"/>
          <a:ea typeface="+mn-ea"/>
          <a:cs typeface="+mn-cs"/>
        </a:defRPr>
      </a:lvl2pPr>
      <a:lvl3pPr marL="758952" indent="-228600" algn="r" rtl="1" eaLnBrk="1" latinLnBrk="0" hangingPunct="1">
        <a:spcBef>
          <a:spcPts val="400"/>
        </a:spcBef>
        <a:buClr>
          <a:schemeClr val="accent4"/>
        </a:buClr>
        <a:buSzPct val="60000"/>
        <a:buFont typeface="Wingdings"/>
        <a:buChar char=""/>
        <a:defRPr kumimoji="0" sz="2000" kern="1200">
          <a:solidFill>
            <a:schemeClr val="tx1"/>
          </a:solidFill>
          <a:latin typeface="+mn-lt"/>
          <a:ea typeface="+mn-ea"/>
          <a:cs typeface="+mn-cs"/>
        </a:defRPr>
      </a:lvl3pPr>
      <a:lvl4pPr marL="1005840" indent="-228600" algn="r" rtl="1" eaLnBrk="1" latinLnBrk="0" hangingPunct="1">
        <a:spcBef>
          <a:spcPct val="20000"/>
        </a:spcBef>
        <a:buClr>
          <a:schemeClr val="accent4"/>
        </a:buClr>
        <a:buSzPct val="80000"/>
        <a:buFont typeface="Wingdings 2"/>
        <a:buChar char=""/>
        <a:defRPr kumimoji="0" sz="2000" kern="1200">
          <a:solidFill>
            <a:schemeClr val="tx1">
              <a:tint val="85000"/>
            </a:schemeClr>
          </a:solidFill>
          <a:latin typeface="+mn-lt"/>
          <a:ea typeface="+mn-ea"/>
          <a:cs typeface="+mn-cs"/>
        </a:defRPr>
      </a:lvl4pPr>
      <a:lvl5pPr marL="1280160" indent="-228600" algn="r" rtl="1" eaLnBrk="1" latinLnBrk="0" hangingPunct="1">
        <a:spcBef>
          <a:spcPts val="400"/>
        </a:spcBef>
        <a:buClr>
          <a:schemeClr val="accent4"/>
        </a:buClr>
        <a:buSzPct val="70000"/>
        <a:buFont typeface="Wingdings"/>
        <a:buChar char=""/>
        <a:defRPr kumimoji="0" sz="1800" kern="1200">
          <a:solidFill>
            <a:schemeClr val="tx1"/>
          </a:solidFill>
          <a:latin typeface="+mn-lt"/>
          <a:ea typeface="+mn-ea"/>
          <a:cs typeface="+mn-cs"/>
        </a:defRPr>
      </a:lvl5pPr>
      <a:lvl6pPr marL="1472184" indent="-182880" algn="r" rtl="1" eaLnBrk="1" latinLnBrk="0" hangingPunct="1">
        <a:spcBef>
          <a:spcPts val="400"/>
        </a:spcBef>
        <a:buClr>
          <a:schemeClr val="accent4"/>
        </a:buClr>
        <a:buSzPct val="80000"/>
        <a:buFont typeface="Wingdings 2"/>
        <a:buChar char=""/>
        <a:defRPr kumimoji="0" sz="1800" kern="1200">
          <a:solidFill>
            <a:schemeClr val="tx1">
              <a:tint val="85000"/>
            </a:schemeClr>
          </a:solidFill>
          <a:latin typeface="+mn-lt"/>
          <a:ea typeface="+mn-ea"/>
          <a:cs typeface="+mn-cs"/>
        </a:defRPr>
      </a:lvl6pPr>
      <a:lvl7pPr marL="1673352" indent="-182880" algn="r" rtl="1" eaLnBrk="1" latinLnBrk="0" hangingPunct="1">
        <a:spcBef>
          <a:spcPct val="20000"/>
        </a:spcBef>
        <a:buClr>
          <a:schemeClr val="accent4"/>
        </a:buClr>
        <a:buSzPct val="80000"/>
        <a:buFont typeface="Wingdings 2"/>
        <a:buChar char=""/>
        <a:defRPr kumimoji="0" sz="1600" kern="1200" baseline="0">
          <a:solidFill>
            <a:schemeClr val="tx1"/>
          </a:solidFill>
          <a:latin typeface="+mn-lt"/>
          <a:ea typeface="+mn-ea"/>
          <a:cs typeface="+mn-cs"/>
        </a:defRPr>
      </a:lvl7pPr>
      <a:lvl8pPr marL="1847088" indent="-182880" algn="r" rtl="1" eaLnBrk="1" latinLnBrk="0" hangingPunct="1">
        <a:spcBef>
          <a:spcPts val="300"/>
        </a:spcBef>
        <a:buClr>
          <a:schemeClr val="accent4"/>
        </a:buClr>
        <a:buSzPct val="100000"/>
        <a:buChar char="•"/>
        <a:defRPr kumimoji="0" sz="1600" kern="1200" baseline="0">
          <a:solidFill>
            <a:schemeClr val="tx1">
              <a:tint val="85000"/>
            </a:schemeClr>
          </a:solidFill>
          <a:latin typeface="+mn-lt"/>
          <a:ea typeface="+mn-ea"/>
          <a:cs typeface="+mn-cs"/>
        </a:defRPr>
      </a:lvl8pPr>
      <a:lvl9pPr marL="2057400" indent="-182880" algn="r" rtl="1" eaLnBrk="1" latinLnBrk="0" hangingPunct="1">
        <a:spcBef>
          <a:spcPct val="20000"/>
        </a:spcBef>
        <a:buClr>
          <a:schemeClr val="accent4"/>
        </a:buClr>
        <a:buSzPct val="100000"/>
        <a:buFont typeface="Wingdings"/>
        <a:buChar char="§"/>
        <a:defRPr kumimoji="0" sz="1400" kern="1200" baseline="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pPr algn="ctr"/>
            <a:r>
              <a:rPr lang="ar-SA" dirty="0" smtClean="0"/>
              <a:t>تحويل نموذج الكيان والعلاقة الرابطة إلى جداول</a:t>
            </a:r>
            <a:endParaRPr lang="ar-SA"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4"/>
            <a:ext cx="7239000" cy="1143000"/>
          </a:xfrm>
        </p:spPr>
        <p:txBody>
          <a:bodyPr>
            <a:normAutofit/>
          </a:bodyPr>
          <a:lstStyle/>
          <a:p>
            <a:pPr algn="r"/>
            <a:r>
              <a:rPr lang="ar-SA" sz="2400" u="sng" dirty="0" smtClean="0"/>
              <a:t>مثال:حولي نموذج الكيان والعلاقة الرابطة التالي إلى جداول:</a:t>
            </a:r>
            <a:endParaRPr lang="ar-SA" sz="2400" u="sng" dirty="0"/>
          </a:p>
        </p:txBody>
      </p:sp>
      <p:grpSp>
        <p:nvGrpSpPr>
          <p:cNvPr id="3" name="Group 33"/>
          <p:cNvGrpSpPr/>
          <p:nvPr/>
        </p:nvGrpSpPr>
        <p:grpSpPr>
          <a:xfrm>
            <a:off x="214282" y="1357300"/>
            <a:ext cx="8215370" cy="3071834"/>
            <a:chOff x="714348" y="2651120"/>
            <a:chExt cx="6929486" cy="1706574"/>
          </a:xfrm>
        </p:grpSpPr>
        <p:grpSp>
          <p:nvGrpSpPr>
            <p:cNvPr id="5" name="Group 17"/>
            <p:cNvGrpSpPr/>
            <p:nvPr/>
          </p:nvGrpSpPr>
          <p:grpSpPr>
            <a:xfrm>
              <a:off x="1142976" y="2928934"/>
              <a:ext cx="6500858" cy="1428760"/>
              <a:chOff x="1142976" y="1857364"/>
              <a:chExt cx="6500858" cy="1428760"/>
            </a:xfrm>
          </p:grpSpPr>
          <p:sp>
            <p:nvSpPr>
              <p:cNvPr id="4" name="Rectangle 3"/>
              <p:cNvSpPr/>
              <p:nvPr/>
            </p:nvSpPr>
            <p:spPr>
              <a:xfrm>
                <a:off x="5643570" y="2643182"/>
                <a:ext cx="1357322"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المدرب</a:t>
                </a:r>
                <a:endParaRPr lang="ar-SA" dirty="0">
                  <a:solidFill>
                    <a:schemeClr val="tx1"/>
                  </a:solidFill>
                </a:endParaRPr>
              </a:p>
            </p:txBody>
          </p:sp>
          <p:cxnSp>
            <p:nvCxnSpPr>
              <p:cNvPr id="12" name="Straight Connector 11"/>
              <p:cNvCxnSpPr/>
              <p:nvPr/>
            </p:nvCxnSpPr>
            <p:spPr>
              <a:xfrm rot="10800000">
                <a:off x="4857752" y="2928934"/>
                <a:ext cx="714380" cy="1588"/>
              </a:xfrm>
              <a:prstGeom prst="line">
                <a:avLst/>
              </a:prstGeom>
            </p:spPr>
            <p:style>
              <a:lnRef idx="1">
                <a:schemeClr val="accent1"/>
              </a:lnRef>
              <a:fillRef idx="0">
                <a:schemeClr val="accent1"/>
              </a:fillRef>
              <a:effectRef idx="0">
                <a:schemeClr val="accent1"/>
              </a:effectRef>
              <a:fontRef idx="minor">
                <a:schemeClr val="tx1"/>
              </a:fontRef>
            </p:style>
          </p:cxnSp>
          <p:sp>
            <p:nvSpPr>
              <p:cNvPr id="13" name="Flowchart: Decision 12"/>
              <p:cNvSpPr/>
              <p:nvPr/>
            </p:nvSpPr>
            <p:spPr>
              <a:xfrm>
                <a:off x="3500430" y="2500306"/>
                <a:ext cx="1357322" cy="785818"/>
              </a:xfrm>
              <a:prstGeom prst="flowChartDecision">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يدرس</a:t>
                </a:r>
                <a:endParaRPr lang="ar-SA" dirty="0">
                  <a:solidFill>
                    <a:schemeClr val="tx1"/>
                  </a:solidFill>
                </a:endParaRPr>
              </a:p>
            </p:txBody>
          </p:sp>
          <p:sp>
            <p:nvSpPr>
              <p:cNvPr id="14" name="Rectangle 13"/>
              <p:cNvSpPr/>
              <p:nvPr/>
            </p:nvSpPr>
            <p:spPr>
              <a:xfrm>
                <a:off x="1142976" y="2643182"/>
                <a:ext cx="1357322"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مقرر</a:t>
                </a:r>
                <a:endParaRPr lang="ar-SA" dirty="0">
                  <a:solidFill>
                    <a:schemeClr val="tx1"/>
                  </a:solidFill>
                </a:endParaRPr>
              </a:p>
            </p:txBody>
          </p:sp>
          <p:cxnSp>
            <p:nvCxnSpPr>
              <p:cNvPr id="15" name="Straight Connector 14"/>
              <p:cNvCxnSpPr/>
              <p:nvPr/>
            </p:nvCxnSpPr>
            <p:spPr>
              <a:xfrm rot="10800000">
                <a:off x="2571736" y="2857496"/>
                <a:ext cx="857256" cy="1588"/>
              </a:xfrm>
              <a:prstGeom prst="line">
                <a:avLst/>
              </a:prstGeom>
            </p:spPr>
            <p:style>
              <a:lnRef idx="1">
                <a:schemeClr val="accent1"/>
              </a:lnRef>
              <a:fillRef idx="0">
                <a:schemeClr val="accent1"/>
              </a:fillRef>
              <a:effectRef idx="0">
                <a:schemeClr val="accent1"/>
              </a:effectRef>
              <a:fontRef idx="minor">
                <a:schemeClr val="tx1"/>
              </a:fontRef>
            </p:style>
          </p:cxnSp>
          <p:sp>
            <p:nvSpPr>
              <p:cNvPr id="17" name="Oval 16"/>
              <p:cNvSpPr/>
              <p:nvPr/>
            </p:nvSpPr>
            <p:spPr>
              <a:xfrm>
                <a:off x="6286512" y="1857364"/>
                <a:ext cx="1357322" cy="500066"/>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u="sng" dirty="0" smtClean="0">
                    <a:solidFill>
                      <a:schemeClr val="tx1"/>
                    </a:solidFill>
                  </a:rPr>
                  <a:t>رقم المدرب</a:t>
                </a:r>
                <a:endParaRPr lang="ar-SA" u="sng" dirty="0">
                  <a:solidFill>
                    <a:schemeClr val="tx1"/>
                  </a:solidFill>
                </a:endParaRPr>
              </a:p>
            </p:txBody>
          </p:sp>
        </p:grpSp>
        <p:sp>
          <p:nvSpPr>
            <p:cNvPr id="21" name="Oval 20"/>
            <p:cNvSpPr/>
            <p:nvPr/>
          </p:nvSpPr>
          <p:spPr>
            <a:xfrm>
              <a:off x="5000628" y="2928934"/>
              <a:ext cx="1071570" cy="500066"/>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الاسم</a:t>
              </a:r>
              <a:endParaRPr lang="ar-SA" dirty="0">
                <a:solidFill>
                  <a:schemeClr val="tx1"/>
                </a:solidFill>
              </a:endParaRPr>
            </a:p>
          </p:txBody>
        </p:sp>
        <p:cxnSp>
          <p:nvCxnSpPr>
            <p:cNvPr id="23" name="Straight Connector 22"/>
            <p:cNvCxnSpPr>
              <a:stCxn id="17" idx="4"/>
            </p:cNvCxnSpPr>
            <p:nvPr/>
          </p:nvCxnSpPr>
          <p:spPr>
            <a:xfrm rot="5400000">
              <a:off x="6768719" y="3446860"/>
              <a:ext cx="214314" cy="178595"/>
            </a:xfrm>
            <a:prstGeom prst="line">
              <a:avLst/>
            </a:prstGeom>
          </p:spPr>
          <p:style>
            <a:lnRef idx="1">
              <a:schemeClr val="accent1"/>
            </a:lnRef>
            <a:fillRef idx="0">
              <a:schemeClr val="accent1"/>
            </a:fillRef>
            <a:effectRef idx="0">
              <a:schemeClr val="accent1"/>
            </a:effectRef>
            <a:fontRef idx="minor">
              <a:schemeClr val="tx1"/>
            </a:fontRef>
          </p:style>
        </p:cxnSp>
        <p:cxnSp>
          <p:nvCxnSpPr>
            <p:cNvPr id="25" name="Straight Connector 24"/>
            <p:cNvCxnSpPr>
              <a:stCxn id="21" idx="4"/>
            </p:cNvCxnSpPr>
            <p:nvPr/>
          </p:nvCxnSpPr>
          <p:spPr>
            <a:xfrm rot="16200000" flipH="1">
              <a:off x="5554272" y="3411140"/>
              <a:ext cx="214314" cy="250033"/>
            </a:xfrm>
            <a:prstGeom prst="line">
              <a:avLst/>
            </a:prstGeom>
          </p:spPr>
          <p:style>
            <a:lnRef idx="1">
              <a:schemeClr val="accent1"/>
            </a:lnRef>
            <a:fillRef idx="0">
              <a:schemeClr val="accent1"/>
            </a:fillRef>
            <a:effectRef idx="0">
              <a:schemeClr val="accent1"/>
            </a:effectRef>
            <a:fontRef idx="minor">
              <a:schemeClr val="tx1"/>
            </a:fontRef>
          </p:style>
        </p:cxnSp>
        <p:sp>
          <p:nvSpPr>
            <p:cNvPr id="26" name="Oval 25"/>
            <p:cNvSpPr/>
            <p:nvPr/>
          </p:nvSpPr>
          <p:spPr>
            <a:xfrm>
              <a:off x="714348" y="2770183"/>
              <a:ext cx="1285884" cy="515941"/>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اسم المقرر</a:t>
              </a:r>
              <a:endParaRPr lang="ar-SA" dirty="0">
                <a:solidFill>
                  <a:schemeClr val="tx1"/>
                </a:solidFill>
              </a:endParaRPr>
            </a:p>
          </p:txBody>
        </p:sp>
        <p:sp>
          <p:nvSpPr>
            <p:cNvPr id="27" name="Oval 26"/>
            <p:cNvSpPr/>
            <p:nvPr/>
          </p:nvSpPr>
          <p:spPr>
            <a:xfrm>
              <a:off x="2071670" y="2651120"/>
              <a:ext cx="1285884" cy="563567"/>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u="sng" dirty="0" smtClean="0">
                  <a:solidFill>
                    <a:schemeClr val="tx1"/>
                  </a:solidFill>
                </a:rPr>
                <a:t>رقم المقرر</a:t>
              </a:r>
              <a:endParaRPr lang="ar-SA" u="sng" dirty="0">
                <a:solidFill>
                  <a:schemeClr val="tx1"/>
                </a:solidFill>
              </a:endParaRPr>
            </a:p>
          </p:txBody>
        </p:sp>
        <p:cxnSp>
          <p:nvCxnSpPr>
            <p:cNvPr id="29" name="Straight Connector 28"/>
            <p:cNvCxnSpPr/>
            <p:nvPr/>
          </p:nvCxnSpPr>
          <p:spPr>
            <a:xfrm rot="5400000">
              <a:off x="2321703" y="3393281"/>
              <a:ext cx="357190" cy="142876"/>
            </a:xfrm>
            <a:prstGeom prst="line">
              <a:avLst/>
            </a:prstGeom>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a:xfrm rot="16200000" flipH="1">
              <a:off x="1357290" y="3429000"/>
              <a:ext cx="357190" cy="71438"/>
            </a:xfrm>
            <a:prstGeom prst="line">
              <a:avLst/>
            </a:prstGeom>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5050107" y="3643313"/>
              <a:ext cx="266634" cy="205184"/>
            </a:xfrm>
            <a:prstGeom prst="rect">
              <a:avLst/>
            </a:prstGeom>
            <a:noFill/>
          </p:spPr>
          <p:txBody>
            <a:bodyPr wrap="none" rtlCol="1">
              <a:spAutoFit/>
            </a:bodyPr>
            <a:lstStyle/>
            <a:p>
              <a:r>
                <a:rPr lang="ar-SA" dirty="0" smtClean="0"/>
                <a:t>1</a:t>
              </a:r>
              <a:endParaRPr lang="ar-SA" dirty="0"/>
            </a:p>
          </p:txBody>
        </p:sp>
        <p:sp>
          <p:nvSpPr>
            <p:cNvPr id="33" name="TextBox 32"/>
            <p:cNvSpPr txBox="1"/>
            <p:nvPr/>
          </p:nvSpPr>
          <p:spPr>
            <a:xfrm>
              <a:off x="2808488" y="3571875"/>
              <a:ext cx="293676" cy="205184"/>
            </a:xfrm>
            <a:prstGeom prst="rect">
              <a:avLst/>
            </a:prstGeom>
            <a:noFill/>
          </p:spPr>
          <p:txBody>
            <a:bodyPr wrap="none" rtlCol="1">
              <a:spAutoFit/>
            </a:bodyPr>
            <a:lstStyle/>
            <a:p>
              <a:r>
                <a:rPr lang="en-US" dirty="0" smtClean="0"/>
                <a:t>M</a:t>
              </a:r>
              <a:endParaRPr lang="ar-SA" dirty="0"/>
            </a:p>
          </p:txBody>
        </p:sp>
      </p:gr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txBox="1">
            <a:spLocks noGrp="1"/>
          </p:cNvSpPr>
          <p:nvPr>
            <p:ph idx="1"/>
          </p:nvPr>
        </p:nvSpPr>
        <p:spPr>
          <a:xfrm>
            <a:off x="428596" y="302359"/>
            <a:ext cx="7239000" cy="5924699"/>
          </a:xfrm>
          <a:prstGeom prst="rect">
            <a:avLst/>
          </a:prstGeom>
          <a:noFill/>
        </p:spPr>
        <p:txBody>
          <a:bodyPr wrap="square" rtlCol="1">
            <a:spAutoFit/>
          </a:bodyPr>
          <a:lstStyle/>
          <a:p>
            <a:r>
              <a:rPr lang="ar-SA" sz="1800" dirty="0" smtClean="0"/>
              <a:t>أولاً : كل كيان يتحول إلى جدول وخصائص الكيان تكون حقول الجدول كالتالي:</a:t>
            </a:r>
          </a:p>
          <a:p>
            <a:pPr>
              <a:buNone/>
            </a:pPr>
            <a:r>
              <a:rPr lang="ar-SA" sz="1800" b="1" dirty="0" smtClean="0"/>
              <a:t>المدرب(</a:t>
            </a:r>
            <a:r>
              <a:rPr lang="ar-SA" sz="1800" b="1" u="sng" dirty="0" smtClean="0"/>
              <a:t>رقم المدرب,</a:t>
            </a:r>
            <a:r>
              <a:rPr lang="ar-SA" sz="1800" b="1" dirty="0" smtClean="0"/>
              <a:t>الاسم)</a:t>
            </a:r>
          </a:p>
          <a:p>
            <a:pPr>
              <a:buNone/>
            </a:pPr>
            <a:r>
              <a:rPr lang="ar-SA" sz="1800" b="1" dirty="0" smtClean="0"/>
              <a:t>المقرر</a:t>
            </a:r>
            <a:r>
              <a:rPr lang="ar-SA" sz="1800" b="1" u="sng" dirty="0" smtClean="0"/>
              <a:t>(رقم المقرر</a:t>
            </a:r>
            <a:r>
              <a:rPr lang="ar-SA" sz="1800" b="1" dirty="0" smtClean="0"/>
              <a:t>, اسم المقرر)</a:t>
            </a:r>
          </a:p>
          <a:p>
            <a:pPr>
              <a:buNone/>
            </a:pPr>
            <a:r>
              <a:rPr lang="ar-SA" sz="1800" dirty="0" smtClean="0"/>
              <a:t>ولاننسى وضع خط تحت المفتاح الأساسي</a:t>
            </a:r>
          </a:p>
          <a:p>
            <a:pPr>
              <a:buNone/>
            </a:pPr>
            <a:r>
              <a:rPr lang="ar-SA" sz="1800" dirty="0" smtClean="0"/>
              <a:t>ثانيا ً:نربط الجدولين ببعض وبما أن العلاقة هي واحد إلى متعدد إذن أخذ المفتاح الأساسي للجدول الذي تكون العلاقة من جهته واحد وأضعه كمفتاح أجنبي عند الجدول الذي تكون العلاقة من جهته متعدد ويكون ذلك </a:t>
            </a:r>
            <a:r>
              <a:rPr lang="ar-SA" sz="1800" u="sng" dirty="0" smtClean="0"/>
              <a:t>اجباري</a:t>
            </a:r>
            <a:r>
              <a:rPr lang="ar-SA" sz="1800" dirty="0" smtClean="0"/>
              <a:t> فتكون النتيجة  النهائية كالتالي:</a:t>
            </a:r>
          </a:p>
          <a:p>
            <a:pPr>
              <a:buNone/>
            </a:pPr>
            <a:r>
              <a:rPr lang="ar-SA" sz="1800" b="1" dirty="0" smtClean="0"/>
              <a:t>المدرب(</a:t>
            </a:r>
            <a:r>
              <a:rPr lang="ar-SA" sz="1800" b="1" u="sng" dirty="0" smtClean="0"/>
              <a:t>رقم المدرب,</a:t>
            </a:r>
            <a:r>
              <a:rPr lang="ar-SA" sz="1800" b="1" dirty="0" smtClean="0"/>
              <a:t>الاسم)</a:t>
            </a:r>
          </a:p>
          <a:p>
            <a:pPr>
              <a:buNone/>
            </a:pPr>
            <a:r>
              <a:rPr lang="ar-SA" sz="1800" b="1" dirty="0" smtClean="0"/>
              <a:t>المقرر</a:t>
            </a:r>
            <a:r>
              <a:rPr lang="ar-SA" sz="1800" b="1" u="sng" dirty="0" smtClean="0"/>
              <a:t>(رقم المقرر</a:t>
            </a:r>
            <a:r>
              <a:rPr lang="ar-SA" sz="1800" b="1" dirty="0" smtClean="0"/>
              <a:t>, اسم المقرر,</a:t>
            </a:r>
            <a:r>
              <a:rPr lang="ar-SA" sz="1800" b="1" u="dashLong" dirty="0" smtClean="0"/>
              <a:t>رقم المدرب</a:t>
            </a:r>
            <a:r>
              <a:rPr lang="ar-SA" sz="1800" b="1" dirty="0" smtClean="0"/>
              <a:t>)</a:t>
            </a:r>
          </a:p>
          <a:p>
            <a:pPr>
              <a:buNone/>
            </a:pPr>
            <a:r>
              <a:rPr lang="ar-SA" sz="1800" dirty="0" smtClean="0"/>
              <a:t>(أخذنا المفتاح الأساسي لجدول المدرب ووضعناه كمفتاح أجنبي في جدول المقرر</a:t>
            </a:r>
          </a:p>
          <a:p>
            <a:r>
              <a:rPr lang="ar-SA" sz="1800" dirty="0" smtClean="0"/>
              <a:t>رقم المقرر هو المفتاح الأساسي لجدول المقرر رقم المدرب هو المفتاح الأساسي لجدول المدرب ومفتاح أجنبي لجدول المقرر.</a:t>
            </a:r>
          </a:p>
          <a:p>
            <a:endParaRPr lang="ar-SA" sz="1800" dirty="0" smtClean="0"/>
          </a:p>
          <a:p>
            <a:endParaRPr lang="ar-SA" sz="1800" dirty="0" smtClean="0"/>
          </a:p>
          <a:p>
            <a:endParaRPr lang="ar-SA" sz="1800" u="sng"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lnSpc>
                <a:spcPct val="150000"/>
              </a:lnSpc>
              <a:buNone/>
            </a:pPr>
            <a:r>
              <a:rPr lang="ar-SA" sz="2000" b="1" u="sng" dirty="0" smtClean="0"/>
              <a:t>الحالة الثالثة  </a:t>
            </a:r>
            <a:r>
              <a:rPr lang="ar-SA" sz="2000" u="sng" dirty="0" smtClean="0"/>
              <a:t>:</a:t>
            </a:r>
            <a:r>
              <a:rPr lang="ar-SA" sz="2000" dirty="0" smtClean="0"/>
              <a:t>عندما تكون العلاقة بين الكيانين هي متعدد إلى متعدد  لابد من تعريف جدول ثالث يسمى جدول الربط يتكون مفتاحه الأساسي من حقلين عبارة عن المفتاحين الأساسين للجدولين المرتبطين وقد يحوي حقول أخرى عند الحاجة</a:t>
            </a:r>
            <a:endParaRPr lang="en-US" sz="2000" dirty="0" smtClean="0"/>
          </a:p>
          <a:p>
            <a:pPr>
              <a:lnSpc>
                <a:spcPct val="150000"/>
              </a:lnSpc>
            </a:pPr>
            <a:endParaRPr lang="ar-SA" sz="2000" dirty="0"/>
          </a:p>
        </p:txBody>
      </p:sp>
      <p:sp>
        <p:nvSpPr>
          <p:cNvPr id="4" name="Title 1"/>
          <p:cNvSpPr>
            <a:spLocks noGrp="1"/>
          </p:cNvSpPr>
          <p:nvPr>
            <p:ph type="title"/>
          </p:nvPr>
        </p:nvSpPr>
        <p:spPr/>
        <p:txBody>
          <a:bodyPr>
            <a:normAutofit/>
          </a:bodyPr>
          <a:lstStyle/>
          <a:p>
            <a:pPr algn="ctr"/>
            <a:r>
              <a:rPr lang="ar-SA" sz="3200" dirty="0" smtClean="0"/>
              <a:t>تابع تحويل نموذج الكيان والعلاقة الرابطة إلى جداول</a:t>
            </a:r>
            <a:endParaRPr lang="ar-SA" sz="3200"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4"/>
            <a:ext cx="7239000" cy="1143000"/>
          </a:xfrm>
        </p:spPr>
        <p:txBody>
          <a:bodyPr>
            <a:normAutofit/>
          </a:bodyPr>
          <a:lstStyle/>
          <a:p>
            <a:pPr algn="r"/>
            <a:r>
              <a:rPr lang="ar-SA" sz="2400" u="sng" dirty="0" smtClean="0"/>
              <a:t>مثال:حولي نموذج الكيان والعلاقة الرابطة التالي إلى جداول:</a:t>
            </a:r>
            <a:endParaRPr lang="ar-SA" sz="2400" u="sng" dirty="0"/>
          </a:p>
        </p:txBody>
      </p:sp>
      <p:grpSp>
        <p:nvGrpSpPr>
          <p:cNvPr id="3" name="Group 33"/>
          <p:cNvGrpSpPr/>
          <p:nvPr/>
        </p:nvGrpSpPr>
        <p:grpSpPr>
          <a:xfrm>
            <a:off x="214282" y="1357300"/>
            <a:ext cx="8215370" cy="3071834"/>
            <a:chOff x="714348" y="2651120"/>
            <a:chExt cx="6929486" cy="1706574"/>
          </a:xfrm>
        </p:grpSpPr>
        <p:grpSp>
          <p:nvGrpSpPr>
            <p:cNvPr id="5" name="Group 17"/>
            <p:cNvGrpSpPr/>
            <p:nvPr/>
          </p:nvGrpSpPr>
          <p:grpSpPr>
            <a:xfrm>
              <a:off x="1142976" y="2928934"/>
              <a:ext cx="6500858" cy="1428760"/>
              <a:chOff x="1142976" y="1857364"/>
              <a:chExt cx="6500858" cy="1428760"/>
            </a:xfrm>
          </p:grpSpPr>
          <p:sp>
            <p:nvSpPr>
              <p:cNvPr id="4" name="Rectangle 3"/>
              <p:cNvSpPr/>
              <p:nvPr/>
            </p:nvSpPr>
            <p:spPr>
              <a:xfrm>
                <a:off x="5643570" y="2643182"/>
                <a:ext cx="1357322"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الطالب</a:t>
                </a:r>
                <a:endParaRPr lang="ar-SA" dirty="0">
                  <a:solidFill>
                    <a:schemeClr val="tx1"/>
                  </a:solidFill>
                </a:endParaRPr>
              </a:p>
            </p:txBody>
          </p:sp>
          <p:cxnSp>
            <p:nvCxnSpPr>
              <p:cNvPr id="12" name="Straight Connector 11"/>
              <p:cNvCxnSpPr/>
              <p:nvPr/>
            </p:nvCxnSpPr>
            <p:spPr>
              <a:xfrm rot="10800000">
                <a:off x="4857752" y="2928934"/>
                <a:ext cx="714380" cy="1588"/>
              </a:xfrm>
              <a:prstGeom prst="line">
                <a:avLst/>
              </a:prstGeom>
            </p:spPr>
            <p:style>
              <a:lnRef idx="1">
                <a:schemeClr val="accent1"/>
              </a:lnRef>
              <a:fillRef idx="0">
                <a:schemeClr val="accent1"/>
              </a:fillRef>
              <a:effectRef idx="0">
                <a:schemeClr val="accent1"/>
              </a:effectRef>
              <a:fontRef idx="minor">
                <a:schemeClr val="tx1"/>
              </a:fontRef>
            </p:style>
          </p:cxnSp>
          <p:sp>
            <p:nvSpPr>
              <p:cNvPr id="13" name="Flowchart: Decision 12"/>
              <p:cNvSpPr/>
              <p:nvPr/>
            </p:nvSpPr>
            <p:spPr>
              <a:xfrm>
                <a:off x="3500430" y="2500306"/>
                <a:ext cx="1357322" cy="785818"/>
              </a:xfrm>
              <a:prstGeom prst="flowChartDecision">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يدرس</a:t>
                </a:r>
                <a:endParaRPr lang="ar-SA" dirty="0">
                  <a:solidFill>
                    <a:schemeClr val="tx1"/>
                  </a:solidFill>
                </a:endParaRPr>
              </a:p>
            </p:txBody>
          </p:sp>
          <p:sp>
            <p:nvSpPr>
              <p:cNvPr id="14" name="Rectangle 13"/>
              <p:cNvSpPr/>
              <p:nvPr/>
            </p:nvSpPr>
            <p:spPr>
              <a:xfrm>
                <a:off x="1142976" y="2643182"/>
                <a:ext cx="1357322"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المقرر</a:t>
                </a:r>
                <a:endParaRPr lang="ar-SA" dirty="0">
                  <a:solidFill>
                    <a:schemeClr val="tx1"/>
                  </a:solidFill>
                </a:endParaRPr>
              </a:p>
            </p:txBody>
          </p:sp>
          <p:cxnSp>
            <p:nvCxnSpPr>
              <p:cNvPr id="15" name="Straight Connector 14"/>
              <p:cNvCxnSpPr/>
              <p:nvPr/>
            </p:nvCxnSpPr>
            <p:spPr>
              <a:xfrm rot="10800000">
                <a:off x="2571736" y="2857496"/>
                <a:ext cx="857256" cy="1588"/>
              </a:xfrm>
              <a:prstGeom prst="line">
                <a:avLst/>
              </a:prstGeom>
            </p:spPr>
            <p:style>
              <a:lnRef idx="1">
                <a:schemeClr val="accent1"/>
              </a:lnRef>
              <a:fillRef idx="0">
                <a:schemeClr val="accent1"/>
              </a:fillRef>
              <a:effectRef idx="0">
                <a:schemeClr val="accent1"/>
              </a:effectRef>
              <a:fontRef idx="minor">
                <a:schemeClr val="tx1"/>
              </a:fontRef>
            </p:style>
          </p:cxnSp>
          <p:sp>
            <p:nvSpPr>
              <p:cNvPr id="17" name="Oval 16"/>
              <p:cNvSpPr/>
              <p:nvPr/>
            </p:nvSpPr>
            <p:spPr>
              <a:xfrm>
                <a:off x="6286512" y="1857364"/>
                <a:ext cx="1357322" cy="500066"/>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u="sng" dirty="0" smtClean="0">
                    <a:solidFill>
                      <a:schemeClr val="tx1"/>
                    </a:solidFill>
                  </a:rPr>
                  <a:t>رقم الطالب</a:t>
                </a:r>
                <a:endParaRPr lang="ar-SA" u="sng" dirty="0">
                  <a:solidFill>
                    <a:schemeClr val="tx1"/>
                  </a:solidFill>
                </a:endParaRPr>
              </a:p>
            </p:txBody>
          </p:sp>
        </p:grpSp>
        <p:sp>
          <p:nvSpPr>
            <p:cNvPr id="21" name="Oval 20"/>
            <p:cNvSpPr/>
            <p:nvPr/>
          </p:nvSpPr>
          <p:spPr>
            <a:xfrm>
              <a:off x="5000628" y="2928934"/>
              <a:ext cx="1071570" cy="500066"/>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الاسم</a:t>
              </a:r>
              <a:endParaRPr lang="ar-SA" dirty="0">
                <a:solidFill>
                  <a:schemeClr val="tx1"/>
                </a:solidFill>
              </a:endParaRPr>
            </a:p>
          </p:txBody>
        </p:sp>
        <p:cxnSp>
          <p:nvCxnSpPr>
            <p:cNvPr id="23" name="Straight Connector 22"/>
            <p:cNvCxnSpPr>
              <a:stCxn id="17" idx="4"/>
            </p:cNvCxnSpPr>
            <p:nvPr/>
          </p:nvCxnSpPr>
          <p:spPr>
            <a:xfrm rot="5400000">
              <a:off x="6768719" y="3446860"/>
              <a:ext cx="214314" cy="178595"/>
            </a:xfrm>
            <a:prstGeom prst="line">
              <a:avLst/>
            </a:prstGeom>
          </p:spPr>
          <p:style>
            <a:lnRef idx="1">
              <a:schemeClr val="accent1"/>
            </a:lnRef>
            <a:fillRef idx="0">
              <a:schemeClr val="accent1"/>
            </a:fillRef>
            <a:effectRef idx="0">
              <a:schemeClr val="accent1"/>
            </a:effectRef>
            <a:fontRef idx="minor">
              <a:schemeClr val="tx1"/>
            </a:fontRef>
          </p:style>
        </p:cxnSp>
        <p:cxnSp>
          <p:nvCxnSpPr>
            <p:cNvPr id="25" name="Straight Connector 24"/>
            <p:cNvCxnSpPr>
              <a:stCxn id="21" idx="4"/>
            </p:cNvCxnSpPr>
            <p:nvPr/>
          </p:nvCxnSpPr>
          <p:spPr>
            <a:xfrm rot="16200000" flipH="1">
              <a:off x="5554272" y="3411140"/>
              <a:ext cx="214314" cy="250033"/>
            </a:xfrm>
            <a:prstGeom prst="line">
              <a:avLst/>
            </a:prstGeom>
          </p:spPr>
          <p:style>
            <a:lnRef idx="1">
              <a:schemeClr val="accent1"/>
            </a:lnRef>
            <a:fillRef idx="0">
              <a:schemeClr val="accent1"/>
            </a:fillRef>
            <a:effectRef idx="0">
              <a:schemeClr val="accent1"/>
            </a:effectRef>
            <a:fontRef idx="minor">
              <a:schemeClr val="tx1"/>
            </a:fontRef>
          </p:style>
        </p:cxnSp>
        <p:sp>
          <p:nvSpPr>
            <p:cNvPr id="26" name="Oval 25"/>
            <p:cNvSpPr/>
            <p:nvPr/>
          </p:nvSpPr>
          <p:spPr>
            <a:xfrm>
              <a:off x="714348" y="2770183"/>
              <a:ext cx="1285884" cy="515941"/>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اسم المقرر</a:t>
              </a:r>
              <a:endParaRPr lang="ar-SA" dirty="0">
                <a:solidFill>
                  <a:schemeClr val="tx1"/>
                </a:solidFill>
              </a:endParaRPr>
            </a:p>
          </p:txBody>
        </p:sp>
        <p:sp>
          <p:nvSpPr>
            <p:cNvPr id="27" name="Oval 26"/>
            <p:cNvSpPr/>
            <p:nvPr/>
          </p:nvSpPr>
          <p:spPr>
            <a:xfrm>
              <a:off x="2071670" y="2651120"/>
              <a:ext cx="1285884" cy="563567"/>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u="sng" dirty="0" smtClean="0">
                  <a:solidFill>
                    <a:schemeClr val="tx1"/>
                  </a:solidFill>
                </a:rPr>
                <a:t>رقم المقرر</a:t>
              </a:r>
              <a:endParaRPr lang="ar-SA" u="sng" dirty="0">
                <a:solidFill>
                  <a:schemeClr val="tx1"/>
                </a:solidFill>
              </a:endParaRPr>
            </a:p>
          </p:txBody>
        </p:sp>
        <p:cxnSp>
          <p:nvCxnSpPr>
            <p:cNvPr id="29" name="Straight Connector 28"/>
            <p:cNvCxnSpPr/>
            <p:nvPr/>
          </p:nvCxnSpPr>
          <p:spPr>
            <a:xfrm rot="5400000">
              <a:off x="2321703" y="3393281"/>
              <a:ext cx="357190" cy="142876"/>
            </a:xfrm>
            <a:prstGeom prst="line">
              <a:avLst/>
            </a:prstGeom>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a:xfrm rot="16200000" flipH="1">
              <a:off x="1357290" y="3429000"/>
              <a:ext cx="357190" cy="71438"/>
            </a:xfrm>
            <a:prstGeom prst="line">
              <a:avLst/>
            </a:prstGeom>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5036585" y="3643313"/>
              <a:ext cx="280155" cy="205184"/>
            </a:xfrm>
            <a:prstGeom prst="rect">
              <a:avLst/>
            </a:prstGeom>
            <a:noFill/>
          </p:spPr>
          <p:txBody>
            <a:bodyPr wrap="none" rtlCol="1">
              <a:spAutoFit/>
            </a:bodyPr>
            <a:lstStyle/>
            <a:p>
              <a:r>
                <a:rPr lang="en-US" dirty="0" smtClean="0"/>
                <a:t>N</a:t>
              </a:r>
              <a:endParaRPr lang="ar-SA" dirty="0"/>
            </a:p>
          </p:txBody>
        </p:sp>
        <p:sp>
          <p:nvSpPr>
            <p:cNvPr id="33" name="TextBox 32"/>
            <p:cNvSpPr txBox="1"/>
            <p:nvPr/>
          </p:nvSpPr>
          <p:spPr>
            <a:xfrm>
              <a:off x="2808488" y="3571875"/>
              <a:ext cx="293676" cy="205184"/>
            </a:xfrm>
            <a:prstGeom prst="rect">
              <a:avLst/>
            </a:prstGeom>
            <a:noFill/>
          </p:spPr>
          <p:txBody>
            <a:bodyPr wrap="none" rtlCol="1">
              <a:spAutoFit/>
            </a:bodyPr>
            <a:lstStyle/>
            <a:p>
              <a:r>
                <a:rPr lang="en-US" dirty="0" smtClean="0"/>
                <a:t>M</a:t>
              </a:r>
              <a:endParaRPr lang="ar-SA" dirty="0"/>
            </a:p>
          </p:txBody>
        </p:sp>
      </p:gr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txBox="1">
            <a:spLocks noGrp="1"/>
          </p:cNvSpPr>
          <p:nvPr>
            <p:ph idx="1"/>
          </p:nvPr>
        </p:nvSpPr>
        <p:spPr>
          <a:xfrm>
            <a:off x="428596" y="302359"/>
            <a:ext cx="7239000" cy="5016758"/>
          </a:xfrm>
          <a:prstGeom prst="rect">
            <a:avLst/>
          </a:prstGeom>
          <a:noFill/>
        </p:spPr>
        <p:txBody>
          <a:bodyPr wrap="square" rtlCol="1">
            <a:spAutoFit/>
          </a:bodyPr>
          <a:lstStyle/>
          <a:p>
            <a:r>
              <a:rPr lang="ar-SA" sz="1800" dirty="0" smtClean="0"/>
              <a:t>أولاً : كل كيان يتحول إلى جدول وخصائص الكيان تكون حقول الجدول كالتالي:</a:t>
            </a:r>
          </a:p>
          <a:p>
            <a:pPr>
              <a:buNone/>
            </a:pPr>
            <a:r>
              <a:rPr lang="ar-SA" sz="1800" b="1" dirty="0" smtClean="0"/>
              <a:t>الطالب(</a:t>
            </a:r>
            <a:r>
              <a:rPr lang="ar-SA" sz="1800" b="1" u="sng" dirty="0" smtClean="0"/>
              <a:t>رقم الطالب,</a:t>
            </a:r>
            <a:r>
              <a:rPr lang="ar-SA" sz="1800" b="1" dirty="0" smtClean="0"/>
              <a:t>الاسم)</a:t>
            </a:r>
          </a:p>
          <a:p>
            <a:pPr>
              <a:buNone/>
            </a:pPr>
            <a:r>
              <a:rPr lang="ar-SA" sz="1800" b="1" dirty="0" smtClean="0"/>
              <a:t>المقرر</a:t>
            </a:r>
            <a:r>
              <a:rPr lang="ar-SA" sz="1800" b="1" u="sng" dirty="0" smtClean="0"/>
              <a:t>(رقم المقرر</a:t>
            </a:r>
            <a:r>
              <a:rPr lang="ar-SA" sz="1800" b="1" dirty="0" smtClean="0"/>
              <a:t>, اسم المقرر)</a:t>
            </a:r>
          </a:p>
          <a:p>
            <a:pPr>
              <a:buNone/>
            </a:pPr>
            <a:r>
              <a:rPr lang="ar-SA" sz="1800" dirty="0" smtClean="0"/>
              <a:t>ولاننسى وضع خط تحت المفتاح الأساسي</a:t>
            </a:r>
          </a:p>
          <a:p>
            <a:pPr>
              <a:buNone/>
            </a:pPr>
            <a:r>
              <a:rPr lang="ar-SA" sz="1800" dirty="0" smtClean="0"/>
              <a:t>ثانيا ً:نربط الجدولين ببعض وبما أن العلاقة هي متعدد إلى متعدد إذن لابد من تعريف جدول ثالث ولنسميه جدول التسجيل ويكون مفتاحه الأساسي مكون من حقلين عبارة عن المفتاحين الأساسين للجدولين المرتبطين كالتالي:</a:t>
            </a:r>
          </a:p>
          <a:p>
            <a:pPr>
              <a:buNone/>
            </a:pPr>
            <a:r>
              <a:rPr lang="ar-SA" sz="1800" b="1" dirty="0" smtClean="0"/>
              <a:t>التسجيل(</a:t>
            </a:r>
            <a:r>
              <a:rPr lang="ar-SA" sz="1800" b="1" u="sng" dirty="0" smtClean="0"/>
              <a:t>رقم الطالب</a:t>
            </a:r>
            <a:r>
              <a:rPr lang="ar-SA" sz="1800" b="1" dirty="0" smtClean="0"/>
              <a:t>,</a:t>
            </a:r>
            <a:r>
              <a:rPr lang="ar-SA" sz="1800" b="1" u="sng" dirty="0" smtClean="0"/>
              <a:t>رقم المقرر</a:t>
            </a:r>
            <a:r>
              <a:rPr lang="ar-SA" sz="1800" b="1" dirty="0" smtClean="0"/>
              <a:t>,الدرجة)</a:t>
            </a:r>
          </a:p>
          <a:p>
            <a:pPr>
              <a:buNone/>
            </a:pPr>
            <a:r>
              <a:rPr lang="ar-SA" sz="1800" b="1" dirty="0" smtClean="0"/>
              <a:t>إذن ينتج لدي من هذه العلاقة ثلاثة جداول كالتالي:</a:t>
            </a:r>
          </a:p>
          <a:p>
            <a:pPr>
              <a:buNone/>
            </a:pPr>
            <a:r>
              <a:rPr lang="ar-SA" sz="1800" b="1" dirty="0" smtClean="0"/>
              <a:t>الطالب(</a:t>
            </a:r>
            <a:r>
              <a:rPr lang="ar-SA" sz="1800" b="1" u="sng" dirty="0" smtClean="0"/>
              <a:t>رقم الطالب,</a:t>
            </a:r>
            <a:r>
              <a:rPr lang="ar-SA" sz="1800" b="1" dirty="0" smtClean="0"/>
              <a:t>الاسم)</a:t>
            </a:r>
          </a:p>
          <a:p>
            <a:pPr>
              <a:buNone/>
            </a:pPr>
            <a:r>
              <a:rPr lang="ar-SA" sz="1800" b="1" dirty="0" smtClean="0"/>
              <a:t>المقرر</a:t>
            </a:r>
            <a:r>
              <a:rPr lang="ar-SA" sz="1800" b="1" u="sng" dirty="0" smtClean="0"/>
              <a:t>(رقم المقرر</a:t>
            </a:r>
            <a:r>
              <a:rPr lang="ar-SA" sz="1800" b="1" dirty="0" smtClean="0"/>
              <a:t>, اسم المقرر)</a:t>
            </a:r>
          </a:p>
          <a:p>
            <a:pPr>
              <a:buNone/>
            </a:pPr>
            <a:r>
              <a:rPr lang="ar-SA" sz="1800" b="1" dirty="0" smtClean="0"/>
              <a:t>التسجيل(</a:t>
            </a:r>
            <a:r>
              <a:rPr lang="ar-SA" sz="1800" b="1" u="sng" dirty="0" smtClean="0"/>
              <a:t>رقم الطالب</a:t>
            </a:r>
            <a:r>
              <a:rPr lang="ar-SA" sz="1800" b="1" dirty="0" smtClean="0"/>
              <a:t>,</a:t>
            </a:r>
            <a:r>
              <a:rPr lang="ar-SA" sz="1800" b="1" u="sng" dirty="0" smtClean="0"/>
              <a:t>رقم المقرر</a:t>
            </a:r>
            <a:r>
              <a:rPr lang="ar-SA" sz="1800" b="1" dirty="0" smtClean="0"/>
              <a:t>,الدرجة)</a:t>
            </a:r>
          </a:p>
          <a:p>
            <a:endParaRPr lang="ar-SA" sz="1800" u="sng"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9" name="Rectangle 26"/>
          <p:cNvSpPr>
            <a:spLocks noChangeArrowheads="1"/>
          </p:cNvSpPr>
          <p:nvPr/>
        </p:nvSpPr>
        <p:spPr bwMode="auto">
          <a:xfrm>
            <a:off x="2571736" y="5572140"/>
            <a:ext cx="1143098" cy="52590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algn="ctr"/>
            <a:r>
              <a:rPr lang="ar-SA" sz="1600" dirty="0" smtClean="0"/>
              <a:t>الغرفة</a:t>
            </a:r>
            <a:endParaRPr lang="ar-SA" sz="1600" dirty="0"/>
          </a:p>
        </p:txBody>
      </p:sp>
      <p:sp>
        <p:nvSpPr>
          <p:cNvPr id="110" name="Text Box 106"/>
          <p:cNvSpPr txBox="1">
            <a:spLocks noChangeArrowheads="1"/>
          </p:cNvSpPr>
          <p:nvPr/>
        </p:nvSpPr>
        <p:spPr bwMode="auto">
          <a:xfrm>
            <a:off x="6286512" y="4357694"/>
            <a:ext cx="689669" cy="31554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algn="ctr" fontAlgn="base">
              <a:spcBef>
                <a:spcPct val="0"/>
              </a:spcBef>
              <a:spcAft>
                <a:spcPts val="1000"/>
              </a:spcAft>
            </a:pPr>
            <a:r>
              <a:rPr lang="en-US" sz="1400" b="1" dirty="0" smtClean="0">
                <a:latin typeface="Arial" pitchFamily="34" charset="0"/>
                <a:cs typeface="Arial" pitchFamily="34" charset="0"/>
              </a:rPr>
              <a:t>N</a:t>
            </a:r>
            <a:endParaRPr lang="ar-SA" sz="1400" b="1" dirty="0" smtClean="0">
              <a:latin typeface="Arial" pitchFamily="34" charset="0"/>
              <a:cs typeface="Arial" pitchFamily="34" charset="0"/>
            </a:endParaRPr>
          </a:p>
          <a:p>
            <a:pPr marL="0" marR="0" lvl="0" indent="0" algn="ctr" defTabSz="914400" rtl="1" eaLnBrk="1" fontAlgn="base" latinLnBrk="0" hangingPunct="1">
              <a:lnSpc>
                <a:spcPct val="100000"/>
              </a:lnSpc>
              <a:spcBef>
                <a:spcPct val="0"/>
              </a:spcBef>
              <a:spcAft>
                <a:spcPts val="1000"/>
              </a:spcAft>
              <a:buClrTx/>
              <a:buSzTx/>
              <a:buFontTx/>
              <a:buNone/>
              <a:tabLst/>
            </a:pPr>
            <a:endParaRPr kumimoji="0" lang="ar-SA" sz="1400" b="1" i="0" u="none" strike="noStrike" cap="none" normalizeH="0" baseline="0" dirty="0" smtClean="0">
              <a:ln>
                <a:noFill/>
              </a:ln>
              <a:solidFill>
                <a:schemeClr val="tx1"/>
              </a:solidFill>
              <a:effectLst/>
              <a:latin typeface="Arial" pitchFamily="34" charset="0"/>
              <a:cs typeface="Arial" pitchFamily="34" charset="0"/>
            </a:endParaRPr>
          </a:p>
        </p:txBody>
      </p:sp>
      <p:cxnSp>
        <p:nvCxnSpPr>
          <p:cNvPr id="112" name="Straight Connector 111"/>
          <p:cNvCxnSpPr/>
          <p:nvPr/>
        </p:nvCxnSpPr>
        <p:spPr>
          <a:xfrm rot="5400000">
            <a:off x="5036347" y="3178967"/>
            <a:ext cx="1428760" cy="78581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13" name="AutoShape 7"/>
          <p:cNvSpPr>
            <a:spLocks noChangeArrowheads="1"/>
          </p:cNvSpPr>
          <p:nvPr/>
        </p:nvSpPr>
        <p:spPr bwMode="auto">
          <a:xfrm>
            <a:off x="4643438" y="4000504"/>
            <a:ext cx="871607" cy="631082"/>
          </a:xfrm>
          <a:prstGeom prst="diamond">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r>
              <a:rPr lang="ar-SA" sz="1100" dirty="0" smtClean="0"/>
              <a:t>يرقد</a:t>
            </a:r>
            <a:endParaRPr lang="ar-SA" sz="1100" dirty="0"/>
          </a:p>
        </p:txBody>
      </p:sp>
      <p:sp>
        <p:nvSpPr>
          <p:cNvPr id="114" name="Line 10"/>
          <p:cNvSpPr>
            <a:spLocks noChangeShapeType="1"/>
          </p:cNvSpPr>
          <p:nvPr/>
        </p:nvSpPr>
        <p:spPr bwMode="auto">
          <a:xfrm flipH="1">
            <a:off x="3571868" y="4500570"/>
            <a:ext cx="1400284" cy="107157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117" name="Oval 80"/>
          <p:cNvSpPr>
            <a:spLocks noChangeArrowheads="1"/>
          </p:cNvSpPr>
          <p:nvPr/>
        </p:nvSpPr>
        <p:spPr bwMode="auto">
          <a:xfrm>
            <a:off x="3857620" y="5643578"/>
            <a:ext cx="914478" cy="420721"/>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pPr algn="ctr"/>
            <a:r>
              <a:rPr lang="ar-SA" sz="1200" u="sng" dirty="0" smtClean="0"/>
              <a:t>الرقم</a:t>
            </a:r>
            <a:endParaRPr lang="ar-SA" sz="1200" u="sng" dirty="0"/>
          </a:p>
        </p:txBody>
      </p:sp>
      <p:sp>
        <p:nvSpPr>
          <p:cNvPr id="118" name="Oval 80"/>
          <p:cNvSpPr>
            <a:spLocks noChangeArrowheads="1"/>
          </p:cNvSpPr>
          <p:nvPr/>
        </p:nvSpPr>
        <p:spPr bwMode="auto">
          <a:xfrm>
            <a:off x="1043608" y="5643578"/>
            <a:ext cx="1228160" cy="449718"/>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r>
              <a:rPr lang="ar-SA" sz="1200" dirty="0" err="1" smtClean="0"/>
              <a:t>عددالأسرة</a:t>
            </a:r>
            <a:endParaRPr lang="ar-SA" sz="1200" dirty="0"/>
          </a:p>
        </p:txBody>
      </p:sp>
      <p:sp>
        <p:nvSpPr>
          <p:cNvPr id="119" name="Oval 80"/>
          <p:cNvSpPr>
            <a:spLocks noChangeArrowheads="1"/>
          </p:cNvSpPr>
          <p:nvPr/>
        </p:nvSpPr>
        <p:spPr bwMode="auto">
          <a:xfrm>
            <a:off x="857224" y="6215082"/>
            <a:ext cx="1414544" cy="420721"/>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r>
              <a:rPr lang="ar-SA" sz="1200" dirty="0" smtClean="0"/>
              <a:t>رقم التحويلة</a:t>
            </a:r>
            <a:endParaRPr lang="ar-SA" sz="1200" dirty="0"/>
          </a:p>
        </p:txBody>
      </p:sp>
      <p:cxnSp>
        <p:nvCxnSpPr>
          <p:cNvPr id="121" name="Straight Connector 120"/>
          <p:cNvCxnSpPr>
            <a:stCxn id="118" idx="6"/>
            <a:endCxn id="109" idx="1"/>
          </p:cNvCxnSpPr>
          <p:nvPr/>
        </p:nvCxnSpPr>
        <p:spPr>
          <a:xfrm flipV="1">
            <a:off x="2271768" y="5835091"/>
            <a:ext cx="299968" cy="33346"/>
          </a:xfrm>
          <a:prstGeom prst="line">
            <a:avLst/>
          </a:prstGeom>
        </p:spPr>
        <p:style>
          <a:lnRef idx="1">
            <a:schemeClr val="accent1"/>
          </a:lnRef>
          <a:fillRef idx="0">
            <a:schemeClr val="accent1"/>
          </a:fillRef>
          <a:effectRef idx="0">
            <a:schemeClr val="accent1"/>
          </a:effectRef>
          <a:fontRef idx="minor">
            <a:schemeClr val="tx1"/>
          </a:fontRef>
        </p:style>
      </p:cxnSp>
      <p:cxnSp>
        <p:nvCxnSpPr>
          <p:cNvPr id="125" name="Straight Connector 124"/>
          <p:cNvCxnSpPr>
            <a:stCxn id="119" idx="6"/>
          </p:cNvCxnSpPr>
          <p:nvPr/>
        </p:nvCxnSpPr>
        <p:spPr>
          <a:xfrm flipV="1">
            <a:off x="2271768" y="6143645"/>
            <a:ext cx="299968" cy="281798"/>
          </a:xfrm>
          <a:prstGeom prst="line">
            <a:avLst/>
          </a:prstGeom>
        </p:spPr>
        <p:style>
          <a:lnRef idx="1">
            <a:schemeClr val="accent1"/>
          </a:lnRef>
          <a:fillRef idx="0">
            <a:schemeClr val="accent1"/>
          </a:fillRef>
          <a:effectRef idx="0">
            <a:schemeClr val="accent1"/>
          </a:effectRef>
          <a:fontRef idx="minor">
            <a:schemeClr val="tx1"/>
          </a:fontRef>
        </p:style>
      </p:cxnSp>
      <p:cxnSp>
        <p:nvCxnSpPr>
          <p:cNvPr id="127" name="Straight Connector 126"/>
          <p:cNvCxnSpPr>
            <a:stCxn id="117" idx="2"/>
            <a:endCxn id="109" idx="3"/>
          </p:cNvCxnSpPr>
          <p:nvPr/>
        </p:nvCxnSpPr>
        <p:spPr>
          <a:xfrm rot="10800000">
            <a:off x="3714834" y="5835091"/>
            <a:ext cx="142786" cy="18848"/>
          </a:xfrm>
          <a:prstGeom prst="line">
            <a:avLst/>
          </a:prstGeom>
        </p:spPr>
        <p:style>
          <a:lnRef idx="1">
            <a:schemeClr val="accent1"/>
          </a:lnRef>
          <a:fillRef idx="0">
            <a:schemeClr val="accent1"/>
          </a:fillRef>
          <a:effectRef idx="0">
            <a:schemeClr val="accent1"/>
          </a:effectRef>
          <a:fontRef idx="minor">
            <a:schemeClr val="tx1"/>
          </a:fontRef>
        </p:style>
      </p:cxnSp>
      <p:sp>
        <p:nvSpPr>
          <p:cNvPr id="131" name="Text Box 106"/>
          <p:cNvSpPr txBox="1">
            <a:spLocks noChangeArrowheads="1"/>
          </p:cNvSpPr>
          <p:nvPr/>
        </p:nvSpPr>
        <p:spPr bwMode="auto">
          <a:xfrm>
            <a:off x="5286380" y="3071810"/>
            <a:ext cx="689669" cy="31554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algn="ctr" fontAlgn="base">
              <a:spcBef>
                <a:spcPct val="0"/>
              </a:spcBef>
              <a:spcAft>
                <a:spcPts val="1000"/>
              </a:spcAft>
            </a:pPr>
            <a:r>
              <a:rPr lang="en-US" sz="1400" b="1" dirty="0" smtClean="0">
                <a:latin typeface="Arial" pitchFamily="34" charset="0"/>
                <a:cs typeface="Arial" pitchFamily="34" charset="0"/>
              </a:rPr>
              <a:t>M</a:t>
            </a:r>
            <a:endParaRPr lang="ar-SA" sz="1400" b="1" dirty="0" smtClean="0">
              <a:latin typeface="Arial" pitchFamily="34" charset="0"/>
              <a:cs typeface="Arial" pitchFamily="34" charset="0"/>
            </a:endParaRPr>
          </a:p>
          <a:p>
            <a:pPr marL="0" marR="0" lvl="0" indent="0" algn="ctr" defTabSz="914400" rtl="1" eaLnBrk="1" fontAlgn="base" latinLnBrk="0" hangingPunct="1">
              <a:lnSpc>
                <a:spcPct val="100000"/>
              </a:lnSpc>
              <a:spcBef>
                <a:spcPct val="0"/>
              </a:spcBef>
              <a:spcAft>
                <a:spcPts val="1000"/>
              </a:spcAft>
              <a:buClrTx/>
              <a:buSzTx/>
              <a:buFontTx/>
              <a:buNone/>
              <a:tabLst/>
            </a:pPr>
            <a:endParaRPr kumimoji="0" lang="ar-SA" sz="1400" b="1" i="0" u="none" strike="noStrike" cap="none" normalizeH="0" baseline="0" dirty="0" smtClean="0">
              <a:ln>
                <a:noFill/>
              </a:ln>
              <a:solidFill>
                <a:schemeClr val="tx1"/>
              </a:solidFill>
              <a:effectLst/>
              <a:latin typeface="Arial" pitchFamily="34" charset="0"/>
              <a:cs typeface="Arial" pitchFamily="34" charset="0"/>
            </a:endParaRPr>
          </a:p>
        </p:txBody>
      </p:sp>
      <p:sp>
        <p:nvSpPr>
          <p:cNvPr id="132" name="Text Box 110"/>
          <p:cNvSpPr txBox="1">
            <a:spLocks noChangeArrowheads="1"/>
          </p:cNvSpPr>
          <p:nvPr/>
        </p:nvSpPr>
        <p:spPr bwMode="auto">
          <a:xfrm>
            <a:off x="4071934" y="4500570"/>
            <a:ext cx="457239" cy="31554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lang="ar-SA" sz="1400" b="1" dirty="0" smtClean="0">
                <a:latin typeface="Arial" pitchFamily="34" charset="0"/>
                <a:cs typeface="Arial" pitchFamily="34" charset="0"/>
              </a:rPr>
              <a:t>1</a:t>
            </a:r>
            <a:endParaRPr kumimoji="0" lang="ar-SA" sz="1400" b="1" i="0" u="none" strike="noStrike" cap="none" normalizeH="0" baseline="0" dirty="0" smtClean="0">
              <a:ln>
                <a:noFill/>
              </a:ln>
              <a:solidFill>
                <a:schemeClr val="tx1"/>
              </a:solidFill>
              <a:effectLst/>
              <a:latin typeface="Arial" pitchFamily="34" charset="0"/>
              <a:cs typeface="Arial" pitchFamily="34" charset="0"/>
            </a:endParaRPr>
          </a:p>
        </p:txBody>
      </p:sp>
      <p:sp>
        <p:nvSpPr>
          <p:cNvPr id="94" name="Title 1"/>
          <p:cNvSpPr txBox="1">
            <a:spLocks/>
          </p:cNvSpPr>
          <p:nvPr/>
        </p:nvSpPr>
        <p:spPr>
          <a:xfrm>
            <a:off x="457200" y="71422"/>
            <a:ext cx="7239000" cy="1143000"/>
          </a:xfrm>
          <a:prstGeom prst="rect">
            <a:avLst/>
          </a:prstGeom>
        </p:spPr>
        <p:txBody>
          <a:bodyPr>
            <a:normAutofit/>
          </a:bodyPr>
          <a:lstStyle/>
          <a:p>
            <a:pPr marL="0" marR="0" lvl="0" indent="0" algn="r" defTabSz="914400" rtl="1" eaLnBrk="1" fontAlgn="auto" latinLnBrk="0" hangingPunct="1">
              <a:lnSpc>
                <a:spcPct val="100000"/>
              </a:lnSpc>
              <a:spcBef>
                <a:spcPct val="0"/>
              </a:spcBef>
              <a:spcAft>
                <a:spcPts val="0"/>
              </a:spcAft>
              <a:buClrTx/>
              <a:buSzTx/>
              <a:buFontTx/>
              <a:buNone/>
              <a:tabLst/>
              <a:defRPr/>
            </a:pPr>
            <a:r>
              <a:rPr kumimoji="0" lang="ar-SA" sz="2400" b="1" i="0" u="sng" strike="noStrike" kern="1200" cap="all" spc="0" normalizeH="0" baseline="0" noProof="0" dirty="0" smtClean="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uLnTx/>
                <a:uFillTx/>
                <a:latin typeface="+mj-lt"/>
                <a:ea typeface="+mj-ea"/>
                <a:cs typeface="+mj-cs"/>
              </a:rPr>
              <a:t>مثال:حولي نموذج الكيان والعلاقة الرابطة التالي إلى جداول:</a:t>
            </a:r>
            <a:endParaRPr kumimoji="0" lang="ar-SA" sz="2400" b="1" i="0" u="sng" strike="noStrike" kern="1200" cap="all" spc="0" normalizeH="0" baseline="0" noProof="0" dirty="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uLnTx/>
              <a:uFillTx/>
              <a:latin typeface="+mj-lt"/>
              <a:ea typeface="+mj-ea"/>
              <a:cs typeface="+mj-cs"/>
            </a:endParaRPr>
          </a:p>
        </p:txBody>
      </p:sp>
      <p:cxnSp>
        <p:nvCxnSpPr>
          <p:cNvPr id="101" name="Straight Connector 100"/>
          <p:cNvCxnSpPr/>
          <p:nvPr/>
        </p:nvCxnSpPr>
        <p:spPr>
          <a:xfrm rot="16200000" flipH="1">
            <a:off x="1589464" y="2196694"/>
            <a:ext cx="714380" cy="35719"/>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29" name="Oval 92"/>
          <p:cNvSpPr>
            <a:spLocks noChangeArrowheads="1"/>
          </p:cNvSpPr>
          <p:nvPr/>
        </p:nvSpPr>
        <p:spPr bwMode="auto">
          <a:xfrm>
            <a:off x="2443076" y="3543304"/>
            <a:ext cx="914478" cy="457200"/>
          </a:xfrm>
          <a:prstGeom prst="ellips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grpSp>
        <p:nvGrpSpPr>
          <p:cNvPr id="145" name="Group 144"/>
          <p:cNvGrpSpPr/>
          <p:nvPr/>
        </p:nvGrpSpPr>
        <p:grpSpPr>
          <a:xfrm>
            <a:off x="714348" y="642918"/>
            <a:ext cx="7469188" cy="5715040"/>
            <a:chOff x="714348" y="642918"/>
            <a:chExt cx="7469188" cy="5715040"/>
          </a:xfrm>
        </p:grpSpPr>
        <p:sp>
          <p:nvSpPr>
            <p:cNvPr id="102" name="Flowchart: Decision 101"/>
            <p:cNvSpPr/>
            <p:nvPr/>
          </p:nvSpPr>
          <p:spPr>
            <a:xfrm>
              <a:off x="1285852" y="2571744"/>
              <a:ext cx="1285884" cy="500066"/>
            </a:xfrm>
            <a:prstGeom prst="flowChartDecision">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1400" dirty="0" smtClean="0">
                  <a:solidFill>
                    <a:schemeClr val="tx1"/>
                  </a:solidFill>
                </a:rPr>
                <a:t>يعمل في</a:t>
              </a:r>
              <a:endParaRPr lang="ar-SA" sz="1400" dirty="0">
                <a:solidFill>
                  <a:schemeClr val="tx1"/>
                </a:solidFill>
              </a:endParaRPr>
            </a:p>
          </p:txBody>
        </p:sp>
        <p:cxnSp>
          <p:nvCxnSpPr>
            <p:cNvPr id="104" name="Straight Connector 103"/>
            <p:cNvCxnSpPr>
              <a:stCxn id="102" idx="2"/>
            </p:cNvCxnSpPr>
            <p:nvPr/>
          </p:nvCxnSpPr>
          <p:spPr>
            <a:xfrm rot="16200000" flipH="1">
              <a:off x="1643042" y="3357562"/>
              <a:ext cx="857256" cy="285752"/>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15" name="Text Box 110"/>
            <p:cNvSpPr txBox="1">
              <a:spLocks noChangeArrowheads="1"/>
            </p:cNvSpPr>
            <p:nvPr/>
          </p:nvSpPr>
          <p:spPr bwMode="auto">
            <a:xfrm>
              <a:off x="2000232" y="2143116"/>
              <a:ext cx="457239" cy="31554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lang="ar-SA" sz="1400" b="1" dirty="0" smtClean="0">
                  <a:latin typeface="Arial" pitchFamily="34" charset="0"/>
                  <a:cs typeface="Arial" pitchFamily="34" charset="0"/>
                </a:rPr>
                <a:t>1</a:t>
              </a:r>
              <a:endParaRPr kumimoji="0" lang="ar-SA" sz="1400" b="1" i="0" u="none" strike="noStrike" cap="none" normalizeH="0" baseline="0" dirty="0" smtClean="0">
                <a:ln>
                  <a:noFill/>
                </a:ln>
                <a:solidFill>
                  <a:schemeClr val="tx1"/>
                </a:solidFill>
                <a:effectLst/>
                <a:latin typeface="Arial" pitchFamily="34" charset="0"/>
                <a:cs typeface="Arial" pitchFamily="34" charset="0"/>
              </a:endParaRPr>
            </a:p>
          </p:txBody>
        </p:sp>
        <p:sp>
          <p:nvSpPr>
            <p:cNvPr id="116" name="Text Box 110"/>
            <p:cNvSpPr txBox="1">
              <a:spLocks noChangeArrowheads="1"/>
            </p:cNvSpPr>
            <p:nvPr/>
          </p:nvSpPr>
          <p:spPr bwMode="auto">
            <a:xfrm>
              <a:off x="1571604" y="3286124"/>
              <a:ext cx="457239" cy="31554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en-US" sz="1400" b="1" i="0" u="none" strike="noStrike" cap="none" normalizeH="0" baseline="0" dirty="0" smtClean="0">
                  <a:ln>
                    <a:noFill/>
                  </a:ln>
                  <a:solidFill>
                    <a:schemeClr val="tx1"/>
                  </a:solidFill>
                  <a:effectLst/>
                  <a:latin typeface="Arial" pitchFamily="34" charset="0"/>
                  <a:cs typeface="Arial" pitchFamily="34" charset="0"/>
                </a:rPr>
                <a:t>M</a:t>
              </a:r>
              <a:endParaRPr kumimoji="0" lang="ar-SA" sz="1400" b="1" i="0" u="none" strike="noStrike" cap="none" normalizeH="0" baseline="0" dirty="0" smtClean="0">
                <a:ln>
                  <a:noFill/>
                </a:ln>
                <a:solidFill>
                  <a:schemeClr val="tx1"/>
                </a:solidFill>
                <a:effectLst/>
                <a:latin typeface="Arial" pitchFamily="34" charset="0"/>
                <a:cs typeface="Arial" pitchFamily="34" charset="0"/>
              </a:endParaRPr>
            </a:p>
          </p:txBody>
        </p:sp>
        <p:grpSp>
          <p:nvGrpSpPr>
            <p:cNvPr id="144" name="Group 143"/>
            <p:cNvGrpSpPr/>
            <p:nvPr/>
          </p:nvGrpSpPr>
          <p:grpSpPr>
            <a:xfrm>
              <a:off x="714348" y="642918"/>
              <a:ext cx="7469188" cy="5715040"/>
              <a:chOff x="714348" y="642918"/>
              <a:chExt cx="7469188" cy="5715040"/>
            </a:xfrm>
          </p:grpSpPr>
          <p:grpSp>
            <p:nvGrpSpPr>
              <p:cNvPr id="3" name="Group 2"/>
              <p:cNvGrpSpPr>
                <a:grpSpLocks/>
              </p:cNvGrpSpPr>
              <p:nvPr/>
            </p:nvGrpSpPr>
            <p:grpSpPr bwMode="auto">
              <a:xfrm>
                <a:off x="785786" y="2143116"/>
                <a:ext cx="7397750" cy="4214842"/>
                <a:chOff x="180" y="3740"/>
                <a:chExt cx="11649" cy="7960"/>
              </a:xfrm>
            </p:grpSpPr>
            <p:grpSp>
              <p:nvGrpSpPr>
                <p:cNvPr id="4" name="Group 3"/>
                <p:cNvGrpSpPr>
                  <a:grpSpLocks/>
                </p:cNvGrpSpPr>
                <p:nvPr/>
              </p:nvGrpSpPr>
              <p:grpSpPr bwMode="auto">
                <a:xfrm>
                  <a:off x="180" y="3740"/>
                  <a:ext cx="11649" cy="7960"/>
                  <a:chOff x="360" y="4100"/>
                  <a:chExt cx="11649" cy="7960"/>
                </a:xfrm>
              </p:grpSpPr>
              <p:grpSp>
                <p:nvGrpSpPr>
                  <p:cNvPr id="7" name="Group 4"/>
                  <p:cNvGrpSpPr>
                    <a:grpSpLocks/>
                  </p:cNvGrpSpPr>
                  <p:nvPr/>
                </p:nvGrpSpPr>
                <p:grpSpPr bwMode="auto">
                  <a:xfrm>
                    <a:off x="4449" y="5352"/>
                    <a:ext cx="5385" cy="4680"/>
                    <a:chOff x="4449" y="5352"/>
                    <a:chExt cx="5385" cy="4680"/>
                  </a:xfrm>
                </p:grpSpPr>
                <p:grpSp>
                  <p:nvGrpSpPr>
                    <p:cNvPr id="8" name="Group 5"/>
                    <p:cNvGrpSpPr>
                      <a:grpSpLocks/>
                    </p:cNvGrpSpPr>
                    <p:nvPr/>
                  </p:nvGrpSpPr>
                  <p:grpSpPr bwMode="auto">
                    <a:xfrm>
                      <a:off x="4449" y="5382"/>
                      <a:ext cx="3960" cy="2850"/>
                      <a:chOff x="3420" y="5430"/>
                      <a:chExt cx="3960" cy="2850"/>
                    </a:xfrm>
                  </p:grpSpPr>
                  <p:grpSp>
                    <p:nvGrpSpPr>
                      <p:cNvPr id="11" name="Group 6"/>
                      <p:cNvGrpSpPr>
                        <a:grpSpLocks/>
                      </p:cNvGrpSpPr>
                      <p:nvPr/>
                    </p:nvGrpSpPr>
                    <p:grpSpPr bwMode="auto">
                      <a:xfrm>
                        <a:off x="5220" y="6840"/>
                        <a:ext cx="1260" cy="1080"/>
                        <a:chOff x="5220" y="6840"/>
                        <a:chExt cx="1260" cy="1080"/>
                      </a:xfrm>
                    </p:grpSpPr>
                    <p:sp>
                      <p:nvSpPr>
                        <p:cNvPr id="107" name="AutoShape 7"/>
                        <p:cNvSpPr>
                          <a:spLocks noChangeArrowheads="1"/>
                        </p:cNvSpPr>
                        <p:nvPr/>
                      </p:nvSpPr>
                      <p:spPr bwMode="auto">
                        <a:xfrm>
                          <a:off x="5220" y="6840"/>
                          <a:ext cx="1260" cy="1080"/>
                        </a:xfrm>
                        <a:prstGeom prst="diamond">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endParaRPr lang="ar-SA"/>
                        </a:p>
                      </p:txBody>
                    </p:sp>
                    <p:sp>
                      <p:nvSpPr>
                        <p:cNvPr id="108" name="Text Box 8"/>
                        <p:cNvSpPr txBox="1">
                          <a:spLocks noChangeArrowheads="1"/>
                        </p:cNvSpPr>
                        <p:nvPr/>
                      </p:nvSpPr>
                      <p:spPr bwMode="auto">
                        <a:xfrm>
                          <a:off x="5280" y="7140"/>
                          <a:ext cx="1080" cy="54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يعالج</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grpSp>
                  <p:sp>
                    <p:nvSpPr>
                      <p:cNvPr id="105" name="Line 9"/>
                      <p:cNvSpPr>
                        <a:spLocks noChangeShapeType="1"/>
                      </p:cNvSpPr>
                      <p:nvPr/>
                    </p:nvSpPr>
                    <p:spPr bwMode="auto">
                      <a:xfrm flipV="1">
                        <a:off x="6120" y="5430"/>
                        <a:ext cx="1260" cy="162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106" name="Line 10"/>
                      <p:cNvSpPr>
                        <a:spLocks noChangeShapeType="1"/>
                      </p:cNvSpPr>
                      <p:nvPr/>
                    </p:nvSpPr>
                    <p:spPr bwMode="auto">
                      <a:xfrm flipH="1">
                        <a:off x="3420" y="7560"/>
                        <a:ext cx="1980" cy="72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grpSp>
                <p:grpSp>
                  <p:nvGrpSpPr>
                    <p:cNvPr id="12" name="Group 17"/>
                    <p:cNvGrpSpPr>
                      <a:grpSpLocks/>
                    </p:cNvGrpSpPr>
                    <p:nvPr/>
                  </p:nvGrpSpPr>
                  <p:grpSpPr bwMode="auto">
                    <a:xfrm>
                      <a:off x="8574" y="5352"/>
                      <a:ext cx="1260" cy="4680"/>
                      <a:chOff x="7545" y="5400"/>
                      <a:chExt cx="1260" cy="4680"/>
                    </a:xfrm>
                  </p:grpSpPr>
                  <p:grpSp>
                    <p:nvGrpSpPr>
                      <p:cNvPr id="13" name="Group 18"/>
                      <p:cNvGrpSpPr>
                        <a:grpSpLocks/>
                      </p:cNvGrpSpPr>
                      <p:nvPr/>
                    </p:nvGrpSpPr>
                    <p:grpSpPr bwMode="auto">
                      <a:xfrm>
                        <a:off x="7545" y="6870"/>
                        <a:ext cx="1260" cy="1200"/>
                        <a:chOff x="4140" y="8820"/>
                        <a:chExt cx="1260" cy="1200"/>
                      </a:xfrm>
                    </p:grpSpPr>
                    <p:sp>
                      <p:nvSpPr>
                        <p:cNvPr id="97" name="AutoShape 19"/>
                        <p:cNvSpPr>
                          <a:spLocks noChangeArrowheads="1"/>
                        </p:cNvSpPr>
                        <p:nvPr/>
                      </p:nvSpPr>
                      <p:spPr bwMode="auto">
                        <a:xfrm>
                          <a:off x="4140" y="8820"/>
                          <a:ext cx="1260" cy="1200"/>
                        </a:xfrm>
                        <a:prstGeom prst="diamond">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endParaRPr lang="ar-SA"/>
                        </a:p>
                      </p:txBody>
                    </p:sp>
                    <p:sp>
                      <p:nvSpPr>
                        <p:cNvPr id="98" name="Text Box 20"/>
                        <p:cNvSpPr txBox="1">
                          <a:spLocks noChangeArrowheads="1"/>
                        </p:cNvSpPr>
                        <p:nvPr/>
                      </p:nvSpPr>
                      <p:spPr bwMode="auto">
                        <a:xfrm>
                          <a:off x="4200" y="9180"/>
                          <a:ext cx="1140" cy="6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يأخذ</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grpSp>
                  <p:sp>
                    <p:nvSpPr>
                      <p:cNvPr id="95" name="Line 21"/>
                      <p:cNvSpPr>
                        <a:spLocks noChangeShapeType="1"/>
                      </p:cNvSpPr>
                      <p:nvPr/>
                    </p:nvSpPr>
                    <p:spPr bwMode="auto">
                      <a:xfrm>
                        <a:off x="8160" y="5400"/>
                        <a:ext cx="0" cy="144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96" name="Line 22"/>
                      <p:cNvSpPr>
                        <a:spLocks noChangeShapeType="1"/>
                      </p:cNvSpPr>
                      <p:nvPr/>
                    </p:nvSpPr>
                    <p:spPr bwMode="auto">
                      <a:xfrm flipH="1">
                        <a:off x="7560" y="8025"/>
                        <a:ext cx="615" cy="2055"/>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grpSp>
              </p:grpSp>
              <p:grpSp>
                <p:nvGrpSpPr>
                  <p:cNvPr id="14" name="Group 23"/>
                  <p:cNvGrpSpPr>
                    <a:grpSpLocks/>
                  </p:cNvGrpSpPr>
                  <p:nvPr/>
                </p:nvGrpSpPr>
                <p:grpSpPr bwMode="auto">
                  <a:xfrm>
                    <a:off x="360" y="4100"/>
                    <a:ext cx="11649" cy="7960"/>
                    <a:chOff x="360" y="4100"/>
                    <a:chExt cx="11649" cy="7960"/>
                  </a:xfrm>
                </p:grpSpPr>
                <p:grpSp>
                  <p:nvGrpSpPr>
                    <p:cNvPr id="15" name="Group 24"/>
                    <p:cNvGrpSpPr>
                      <a:grpSpLocks/>
                    </p:cNvGrpSpPr>
                    <p:nvPr/>
                  </p:nvGrpSpPr>
                  <p:grpSpPr bwMode="auto">
                    <a:xfrm>
                      <a:off x="7869" y="10060"/>
                      <a:ext cx="4140" cy="2000"/>
                      <a:chOff x="6840" y="8820"/>
                      <a:chExt cx="4140" cy="2000"/>
                    </a:xfrm>
                  </p:grpSpPr>
                  <p:grpSp>
                    <p:nvGrpSpPr>
                      <p:cNvPr id="16" name="Group 25"/>
                      <p:cNvGrpSpPr>
                        <a:grpSpLocks/>
                      </p:cNvGrpSpPr>
                      <p:nvPr/>
                    </p:nvGrpSpPr>
                    <p:grpSpPr bwMode="auto">
                      <a:xfrm>
                        <a:off x="6840" y="8820"/>
                        <a:ext cx="1800" cy="900"/>
                        <a:chOff x="4500" y="14220"/>
                        <a:chExt cx="1800" cy="900"/>
                      </a:xfrm>
                    </p:grpSpPr>
                    <p:sp>
                      <p:nvSpPr>
                        <p:cNvPr id="89" name="Rectangle 26"/>
                        <p:cNvSpPr>
                          <a:spLocks noChangeArrowheads="1"/>
                        </p:cNvSpPr>
                        <p:nvPr/>
                      </p:nvSpPr>
                      <p:spPr bwMode="auto">
                        <a:xfrm>
                          <a:off x="4500" y="14220"/>
                          <a:ext cx="1800" cy="9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endParaRPr lang="ar-SA"/>
                        </a:p>
                      </p:txBody>
                    </p:sp>
                    <p:sp>
                      <p:nvSpPr>
                        <p:cNvPr id="90" name="Text Box 27"/>
                        <p:cNvSpPr txBox="1">
                          <a:spLocks noChangeArrowheads="1"/>
                        </p:cNvSpPr>
                        <p:nvPr/>
                      </p:nvSpPr>
                      <p:spPr bwMode="auto">
                        <a:xfrm>
                          <a:off x="4860" y="14440"/>
                          <a:ext cx="1080" cy="54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الدواء</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grpSp>
                  <p:grpSp>
                    <p:nvGrpSpPr>
                      <p:cNvPr id="23" name="Group 31"/>
                      <p:cNvGrpSpPr>
                        <a:grpSpLocks/>
                      </p:cNvGrpSpPr>
                      <p:nvPr/>
                    </p:nvGrpSpPr>
                    <p:grpSpPr bwMode="auto">
                      <a:xfrm>
                        <a:off x="6840" y="10080"/>
                        <a:ext cx="1620" cy="720"/>
                        <a:chOff x="5300" y="12420"/>
                        <a:chExt cx="1620" cy="720"/>
                      </a:xfrm>
                    </p:grpSpPr>
                    <p:sp>
                      <p:nvSpPr>
                        <p:cNvPr id="87" name="Oval 32"/>
                        <p:cNvSpPr>
                          <a:spLocks noChangeArrowheads="1"/>
                        </p:cNvSpPr>
                        <p:nvPr/>
                      </p:nvSpPr>
                      <p:spPr bwMode="auto">
                        <a:xfrm>
                          <a:off x="5400" y="12420"/>
                          <a:ext cx="1440" cy="720"/>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88" name="Text Box 33"/>
                        <p:cNvSpPr txBox="1">
                          <a:spLocks noChangeArrowheads="1"/>
                        </p:cNvSpPr>
                        <p:nvPr/>
                      </p:nvSpPr>
                      <p:spPr bwMode="auto">
                        <a:xfrm>
                          <a:off x="5300" y="12520"/>
                          <a:ext cx="1620" cy="46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sng" strike="noStrike" cap="none" normalizeH="0" baseline="0" dirty="0" smtClean="0">
                              <a:ln>
                                <a:noFill/>
                              </a:ln>
                              <a:solidFill>
                                <a:schemeClr val="tx1"/>
                              </a:solidFill>
                              <a:effectLst/>
                              <a:latin typeface="Arial" pitchFamily="34" charset="0"/>
                              <a:ea typeface="Arial" pitchFamily="34" charset="0"/>
                              <a:cs typeface="Arial" pitchFamily="34" charset="0"/>
                            </a:rPr>
                            <a:t>رقم الدواء</a:t>
                          </a:r>
                          <a:endParaRPr kumimoji="0" lang="ar-SA" sz="1800" b="0" i="0" u="sng" strike="noStrike" cap="none" normalizeH="0" baseline="0" dirty="0" smtClean="0">
                            <a:ln>
                              <a:noFill/>
                            </a:ln>
                            <a:solidFill>
                              <a:schemeClr val="tx1"/>
                            </a:solidFill>
                            <a:effectLst/>
                            <a:latin typeface="Arial" pitchFamily="34" charset="0"/>
                            <a:cs typeface="Arial" pitchFamily="34" charset="0"/>
                          </a:endParaRPr>
                        </a:p>
                      </p:txBody>
                    </p:sp>
                  </p:grpSp>
                  <p:grpSp>
                    <p:nvGrpSpPr>
                      <p:cNvPr id="24" name="Group 34"/>
                      <p:cNvGrpSpPr>
                        <a:grpSpLocks/>
                      </p:cNvGrpSpPr>
                      <p:nvPr/>
                    </p:nvGrpSpPr>
                    <p:grpSpPr bwMode="auto">
                      <a:xfrm>
                        <a:off x="8640" y="10080"/>
                        <a:ext cx="2340" cy="740"/>
                        <a:chOff x="8640" y="10080"/>
                        <a:chExt cx="2340" cy="740"/>
                      </a:xfrm>
                    </p:grpSpPr>
                    <p:sp>
                      <p:nvSpPr>
                        <p:cNvPr id="85" name="Oval 35"/>
                        <p:cNvSpPr>
                          <a:spLocks noChangeArrowheads="1"/>
                        </p:cNvSpPr>
                        <p:nvPr/>
                      </p:nvSpPr>
                      <p:spPr bwMode="auto">
                        <a:xfrm>
                          <a:off x="8740" y="10080"/>
                          <a:ext cx="2240" cy="720"/>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86" name="Text Box 36"/>
                        <p:cNvSpPr txBox="1">
                          <a:spLocks noChangeArrowheads="1"/>
                        </p:cNvSpPr>
                        <p:nvPr/>
                      </p:nvSpPr>
                      <p:spPr bwMode="auto">
                        <a:xfrm>
                          <a:off x="8640" y="10260"/>
                          <a:ext cx="2340" cy="56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اسم الدواء</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grpSp>
                  <p:sp>
                    <p:nvSpPr>
                      <p:cNvPr id="83" name="Line 38"/>
                      <p:cNvSpPr>
                        <a:spLocks noChangeShapeType="1"/>
                      </p:cNvSpPr>
                      <p:nvPr/>
                    </p:nvSpPr>
                    <p:spPr bwMode="auto">
                      <a:xfrm flipV="1">
                        <a:off x="7560" y="9720"/>
                        <a:ext cx="0" cy="36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84" name="Line 39"/>
                      <p:cNvSpPr>
                        <a:spLocks noChangeShapeType="1"/>
                      </p:cNvSpPr>
                      <p:nvPr/>
                    </p:nvSpPr>
                    <p:spPr bwMode="auto">
                      <a:xfrm flipH="1" flipV="1">
                        <a:off x="8640" y="9540"/>
                        <a:ext cx="900" cy="54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grpSp>
                <p:grpSp>
                  <p:nvGrpSpPr>
                    <p:cNvPr id="25" name="Group 40"/>
                    <p:cNvGrpSpPr>
                      <a:grpSpLocks/>
                    </p:cNvGrpSpPr>
                    <p:nvPr/>
                  </p:nvGrpSpPr>
                  <p:grpSpPr bwMode="auto">
                    <a:xfrm>
                      <a:off x="4280" y="4100"/>
                      <a:ext cx="5749" cy="1820"/>
                      <a:chOff x="4280" y="4100"/>
                      <a:chExt cx="5749" cy="1820"/>
                    </a:xfrm>
                  </p:grpSpPr>
                  <p:grpSp>
                    <p:nvGrpSpPr>
                      <p:cNvPr id="26" name="Group 41"/>
                      <p:cNvGrpSpPr>
                        <a:grpSpLocks/>
                      </p:cNvGrpSpPr>
                      <p:nvPr/>
                    </p:nvGrpSpPr>
                    <p:grpSpPr bwMode="auto">
                      <a:xfrm>
                        <a:off x="6329" y="4480"/>
                        <a:ext cx="3700" cy="1440"/>
                        <a:chOff x="6329" y="4480"/>
                        <a:chExt cx="3700" cy="1440"/>
                      </a:xfrm>
                    </p:grpSpPr>
                    <p:grpSp>
                      <p:nvGrpSpPr>
                        <p:cNvPr id="27" name="Group 42"/>
                        <p:cNvGrpSpPr>
                          <a:grpSpLocks/>
                        </p:cNvGrpSpPr>
                        <p:nvPr/>
                      </p:nvGrpSpPr>
                      <p:grpSpPr bwMode="auto">
                        <a:xfrm>
                          <a:off x="8229" y="4480"/>
                          <a:ext cx="1800" cy="900"/>
                          <a:chOff x="6840" y="12060"/>
                          <a:chExt cx="1800" cy="900"/>
                        </a:xfrm>
                      </p:grpSpPr>
                      <p:sp>
                        <p:nvSpPr>
                          <p:cNvPr id="78" name="Rectangle 43"/>
                          <p:cNvSpPr>
                            <a:spLocks noChangeArrowheads="1"/>
                          </p:cNvSpPr>
                          <p:nvPr/>
                        </p:nvSpPr>
                        <p:spPr bwMode="auto">
                          <a:xfrm>
                            <a:off x="6840" y="12060"/>
                            <a:ext cx="1800" cy="9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endParaRPr lang="ar-SA"/>
                          </a:p>
                        </p:txBody>
                      </p:sp>
                      <p:sp>
                        <p:nvSpPr>
                          <p:cNvPr id="79" name="Text Box 44"/>
                          <p:cNvSpPr txBox="1">
                            <a:spLocks noChangeArrowheads="1"/>
                          </p:cNvSpPr>
                          <p:nvPr/>
                        </p:nvSpPr>
                        <p:spPr bwMode="auto">
                          <a:xfrm>
                            <a:off x="7200" y="12280"/>
                            <a:ext cx="1080" cy="62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المريض</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grpSp>
                    <p:grpSp>
                      <p:nvGrpSpPr>
                        <p:cNvPr id="28" name="Group 45"/>
                        <p:cNvGrpSpPr>
                          <a:grpSpLocks/>
                        </p:cNvGrpSpPr>
                        <p:nvPr/>
                      </p:nvGrpSpPr>
                      <p:grpSpPr bwMode="auto">
                        <a:xfrm>
                          <a:off x="6529" y="5200"/>
                          <a:ext cx="1620" cy="720"/>
                          <a:chOff x="5300" y="12420"/>
                          <a:chExt cx="1620" cy="720"/>
                        </a:xfrm>
                      </p:grpSpPr>
                      <p:sp>
                        <p:nvSpPr>
                          <p:cNvPr id="76" name="Oval 46"/>
                          <p:cNvSpPr>
                            <a:spLocks noChangeArrowheads="1"/>
                          </p:cNvSpPr>
                          <p:nvPr/>
                        </p:nvSpPr>
                        <p:spPr bwMode="auto">
                          <a:xfrm>
                            <a:off x="5400" y="12420"/>
                            <a:ext cx="1440" cy="720"/>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77" name="Text Box 47"/>
                          <p:cNvSpPr txBox="1">
                            <a:spLocks noChangeArrowheads="1"/>
                          </p:cNvSpPr>
                          <p:nvPr/>
                        </p:nvSpPr>
                        <p:spPr bwMode="auto">
                          <a:xfrm>
                            <a:off x="5300" y="12520"/>
                            <a:ext cx="1620" cy="46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sng" strike="noStrike" cap="none" normalizeH="0" baseline="0" dirty="0" smtClean="0">
                                <a:ln>
                                  <a:noFill/>
                                </a:ln>
                                <a:solidFill>
                                  <a:schemeClr val="tx1"/>
                                </a:solidFill>
                                <a:effectLst/>
                                <a:latin typeface="Arial" pitchFamily="34" charset="0"/>
                                <a:ea typeface="Arial" pitchFamily="34" charset="0"/>
                                <a:cs typeface="Arial" pitchFamily="34" charset="0"/>
                              </a:rPr>
                              <a:t>رقم المريض</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grpSp>
                    <p:grpSp>
                      <p:nvGrpSpPr>
                        <p:cNvPr id="29" name="Group 48"/>
                        <p:cNvGrpSpPr>
                          <a:grpSpLocks/>
                        </p:cNvGrpSpPr>
                        <p:nvPr/>
                      </p:nvGrpSpPr>
                      <p:grpSpPr bwMode="auto">
                        <a:xfrm>
                          <a:off x="6329" y="4480"/>
                          <a:ext cx="1620" cy="720"/>
                          <a:chOff x="5300" y="12420"/>
                          <a:chExt cx="1620" cy="720"/>
                        </a:xfrm>
                      </p:grpSpPr>
                      <p:sp>
                        <p:nvSpPr>
                          <p:cNvPr id="74" name="Oval 49"/>
                          <p:cNvSpPr>
                            <a:spLocks noChangeArrowheads="1"/>
                          </p:cNvSpPr>
                          <p:nvPr/>
                        </p:nvSpPr>
                        <p:spPr bwMode="auto">
                          <a:xfrm>
                            <a:off x="5400" y="12420"/>
                            <a:ext cx="1440" cy="720"/>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75" name="Text Box 50"/>
                          <p:cNvSpPr txBox="1">
                            <a:spLocks noChangeArrowheads="1"/>
                          </p:cNvSpPr>
                          <p:nvPr/>
                        </p:nvSpPr>
                        <p:spPr bwMode="auto">
                          <a:xfrm>
                            <a:off x="5300" y="12520"/>
                            <a:ext cx="1620" cy="46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اسم المريض</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grpSp>
                    <p:sp>
                      <p:nvSpPr>
                        <p:cNvPr id="63" name="Line 60"/>
                        <p:cNvSpPr>
                          <a:spLocks noChangeShapeType="1"/>
                        </p:cNvSpPr>
                        <p:nvPr/>
                      </p:nvSpPr>
                      <p:spPr bwMode="auto">
                        <a:xfrm flipV="1">
                          <a:off x="7909" y="5200"/>
                          <a:ext cx="360" cy="18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64" name="Line 61"/>
                        <p:cNvSpPr>
                          <a:spLocks noChangeShapeType="1"/>
                        </p:cNvSpPr>
                        <p:nvPr/>
                      </p:nvSpPr>
                      <p:spPr bwMode="auto">
                        <a:xfrm>
                          <a:off x="7869" y="4840"/>
                          <a:ext cx="360" cy="18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grpSp>
                  <p:sp>
                    <p:nvSpPr>
                      <p:cNvPr id="51" name="Oval 65"/>
                      <p:cNvSpPr>
                        <a:spLocks noChangeArrowheads="1"/>
                      </p:cNvSpPr>
                      <p:nvPr/>
                    </p:nvSpPr>
                    <p:spPr bwMode="auto">
                      <a:xfrm>
                        <a:off x="4820" y="4100"/>
                        <a:ext cx="1260" cy="540"/>
                      </a:xfrm>
                      <a:prstGeom prst="ellipse">
                        <a:avLst/>
                      </a:prstGeom>
                      <a:solidFill>
                        <a:srgbClr val="FFFFFF"/>
                      </a:solidFill>
                      <a:ln w="12700">
                        <a:solidFill>
                          <a:srgbClr val="000000"/>
                        </a:solidFill>
                        <a:round/>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الأول</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52" name="Line 66"/>
                      <p:cNvSpPr>
                        <a:spLocks noChangeShapeType="1"/>
                      </p:cNvSpPr>
                      <p:nvPr/>
                    </p:nvSpPr>
                    <p:spPr bwMode="auto">
                      <a:xfrm>
                        <a:off x="6080" y="4380"/>
                        <a:ext cx="600" cy="18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53" name="Line 67"/>
                      <p:cNvSpPr>
                        <a:spLocks noChangeShapeType="1"/>
                      </p:cNvSpPr>
                      <p:nvPr/>
                    </p:nvSpPr>
                    <p:spPr bwMode="auto">
                      <a:xfrm>
                        <a:off x="5540" y="4860"/>
                        <a:ext cx="900" cy="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54" name="Oval 68"/>
                      <p:cNvSpPr>
                        <a:spLocks noChangeArrowheads="1"/>
                      </p:cNvSpPr>
                      <p:nvPr/>
                    </p:nvSpPr>
                    <p:spPr bwMode="auto">
                      <a:xfrm>
                        <a:off x="4280" y="4620"/>
                        <a:ext cx="1260" cy="540"/>
                      </a:xfrm>
                      <a:prstGeom prst="ellipse">
                        <a:avLst/>
                      </a:prstGeom>
                      <a:solidFill>
                        <a:srgbClr val="FFFFFF"/>
                      </a:solidFill>
                      <a:ln w="12700">
                        <a:solidFill>
                          <a:srgbClr val="000000"/>
                        </a:solidFill>
                        <a:round/>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الأب</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55" name="Line 69"/>
                      <p:cNvSpPr>
                        <a:spLocks noChangeShapeType="1"/>
                      </p:cNvSpPr>
                      <p:nvPr/>
                    </p:nvSpPr>
                    <p:spPr bwMode="auto">
                      <a:xfrm flipV="1">
                        <a:off x="5880" y="5000"/>
                        <a:ext cx="620" cy="42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56" name="Oval 70"/>
                      <p:cNvSpPr>
                        <a:spLocks noChangeArrowheads="1"/>
                      </p:cNvSpPr>
                      <p:nvPr/>
                    </p:nvSpPr>
                    <p:spPr bwMode="auto">
                      <a:xfrm>
                        <a:off x="4660" y="5240"/>
                        <a:ext cx="1260" cy="540"/>
                      </a:xfrm>
                      <a:prstGeom prst="ellipse">
                        <a:avLst/>
                      </a:prstGeom>
                      <a:solidFill>
                        <a:srgbClr val="FFFFFF"/>
                      </a:solidFill>
                      <a:ln w="12700">
                        <a:solidFill>
                          <a:srgbClr val="000000"/>
                        </a:solidFill>
                        <a:round/>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smtClean="0">
                            <a:ln>
                              <a:noFill/>
                            </a:ln>
                            <a:solidFill>
                              <a:schemeClr val="tx1"/>
                            </a:solidFill>
                            <a:effectLst/>
                            <a:latin typeface="Arial" pitchFamily="34" charset="0"/>
                            <a:ea typeface="Arial" pitchFamily="34" charset="0"/>
                            <a:cs typeface="Arial" pitchFamily="34" charset="0"/>
                          </a:rPr>
                          <a:t>العائلة</a:t>
                        </a:r>
                        <a:endParaRPr kumimoji="0" lang="ar-SA" sz="1800" b="0" i="0" u="none" strike="noStrike" cap="none" normalizeH="0" baseline="0" smtClean="0">
                          <a:ln>
                            <a:noFill/>
                          </a:ln>
                          <a:solidFill>
                            <a:schemeClr val="tx1"/>
                          </a:solidFill>
                          <a:effectLst/>
                          <a:latin typeface="Arial" pitchFamily="34" charset="0"/>
                          <a:cs typeface="Arial" pitchFamily="34" charset="0"/>
                        </a:endParaRPr>
                      </a:p>
                    </p:txBody>
                  </p:sp>
                </p:grpSp>
                <p:grpSp>
                  <p:nvGrpSpPr>
                    <p:cNvPr id="33" name="Group 71"/>
                    <p:cNvGrpSpPr>
                      <a:grpSpLocks/>
                    </p:cNvGrpSpPr>
                    <p:nvPr/>
                  </p:nvGrpSpPr>
                  <p:grpSpPr bwMode="auto">
                    <a:xfrm>
                      <a:off x="360" y="7058"/>
                      <a:ext cx="4029" cy="3542"/>
                      <a:chOff x="360" y="7058"/>
                      <a:chExt cx="4029" cy="3542"/>
                    </a:xfrm>
                  </p:grpSpPr>
                  <p:grpSp>
                    <p:nvGrpSpPr>
                      <p:cNvPr id="34" name="Group 72"/>
                      <p:cNvGrpSpPr>
                        <a:grpSpLocks/>
                      </p:cNvGrpSpPr>
                      <p:nvPr/>
                    </p:nvGrpSpPr>
                    <p:grpSpPr bwMode="auto">
                      <a:xfrm>
                        <a:off x="789" y="7058"/>
                        <a:ext cx="3600" cy="2780"/>
                        <a:chOff x="549" y="6542"/>
                        <a:chExt cx="3600" cy="2780"/>
                      </a:xfrm>
                    </p:grpSpPr>
                    <p:grpSp>
                      <p:nvGrpSpPr>
                        <p:cNvPr id="36" name="Group 73"/>
                        <p:cNvGrpSpPr>
                          <a:grpSpLocks/>
                        </p:cNvGrpSpPr>
                        <p:nvPr/>
                      </p:nvGrpSpPr>
                      <p:grpSpPr bwMode="auto">
                        <a:xfrm>
                          <a:off x="2349" y="7342"/>
                          <a:ext cx="1800" cy="900"/>
                          <a:chOff x="2340" y="12060"/>
                          <a:chExt cx="1800" cy="900"/>
                        </a:xfrm>
                      </p:grpSpPr>
                      <p:sp>
                        <p:nvSpPr>
                          <p:cNvPr id="48" name="Rectangle 74"/>
                          <p:cNvSpPr>
                            <a:spLocks noChangeArrowheads="1"/>
                          </p:cNvSpPr>
                          <p:nvPr/>
                        </p:nvSpPr>
                        <p:spPr bwMode="auto">
                          <a:xfrm>
                            <a:off x="2340" y="12060"/>
                            <a:ext cx="1800" cy="9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endParaRPr lang="ar-SA"/>
                          </a:p>
                        </p:txBody>
                      </p:sp>
                      <p:sp>
                        <p:nvSpPr>
                          <p:cNvPr id="49" name="Text Box 75"/>
                          <p:cNvSpPr txBox="1">
                            <a:spLocks noChangeArrowheads="1"/>
                          </p:cNvSpPr>
                          <p:nvPr/>
                        </p:nvSpPr>
                        <p:spPr bwMode="auto">
                          <a:xfrm>
                            <a:off x="2680" y="12280"/>
                            <a:ext cx="1080" cy="6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الطبيب</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grpSp>
                    <p:sp>
                      <p:nvSpPr>
                        <p:cNvPr id="47" name="Text Box 78"/>
                        <p:cNvSpPr txBox="1">
                          <a:spLocks noChangeArrowheads="1"/>
                        </p:cNvSpPr>
                        <p:nvPr/>
                      </p:nvSpPr>
                      <p:spPr bwMode="auto">
                        <a:xfrm>
                          <a:off x="2529" y="6542"/>
                          <a:ext cx="1620" cy="46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رقم الهاتف</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grpSp>
                      <p:nvGrpSpPr>
                        <p:cNvPr id="38" name="Group 79"/>
                        <p:cNvGrpSpPr>
                          <a:grpSpLocks/>
                        </p:cNvGrpSpPr>
                        <p:nvPr/>
                      </p:nvGrpSpPr>
                      <p:grpSpPr bwMode="auto">
                        <a:xfrm>
                          <a:off x="1829" y="8602"/>
                          <a:ext cx="1620" cy="720"/>
                          <a:chOff x="5300" y="12420"/>
                          <a:chExt cx="1620" cy="720"/>
                        </a:xfrm>
                      </p:grpSpPr>
                      <p:sp>
                        <p:nvSpPr>
                          <p:cNvPr id="44" name="Oval 80"/>
                          <p:cNvSpPr>
                            <a:spLocks noChangeArrowheads="1"/>
                          </p:cNvSpPr>
                          <p:nvPr/>
                        </p:nvSpPr>
                        <p:spPr bwMode="auto">
                          <a:xfrm>
                            <a:off x="5400" y="12420"/>
                            <a:ext cx="1440" cy="720"/>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45" name="Text Box 81"/>
                          <p:cNvSpPr txBox="1">
                            <a:spLocks noChangeArrowheads="1"/>
                          </p:cNvSpPr>
                          <p:nvPr/>
                        </p:nvSpPr>
                        <p:spPr bwMode="auto">
                          <a:xfrm>
                            <a:off x="5300" y="12520"/>
                            <a:ext cx="1620" cy="46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sng" strike="noStrike" cap="none" normalizeH="0" baseline="0" dirty="0" smtClean="0">
                                <a:ln>
                                  <a:noFill/>
                                </a:ln>
                                <a:solidFill>
                                  <a:schemeClr val="tx1"/>
                                </a:solidFill>
                                <a:effectLst/>
                                <a:latin typeface="Arial" pitchFamily="34" charset="0"/>
                                <a:ea typeface="Arial" pitchFamily="34" charset="0"/>
                                <a:cs typeface="Arial" pitchFamily="34" charset="0"/>
                              </a:rPr>
                              <a:t>الرقم</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grpSp>
                    <p:grpSp>
                      <p:nvGrpSpPr>
                        <p:cNvPr id="39" name="Group 82"/>
                        <p:cNvGrpSpPr>
                          <a:grpSpLocks/>
                        </p:cNvGrpSpPr>
                        <p:nvPr/>
                      </p:nvGrpSpPr>
                      <p:grpSpPr bwMode="auto">
                        <a:xfrm>
                          <a:off x="729" y="8062"/>
                          <a:ext cx="1620" cy="720"/>
                          <a:chOff x="5300" y="12420"/>
                          <a:chExt cx="1620" cy="720"/>
                        </a:xfrm>
                      </p:grpSpPr>
                      <p:sp>
                        <p:nvSpPr>
                          <p:cNvPr id="42" name="Oval 83"/>
                          <p:cNvSpPr>
                            <a:spLocks noChangeArrowheads="1"/>
                          </p:cNvSpPr>
                          <p:nvPr/>
                        </p:nvSpPr>
                        <p:spPr bwMode="auto">
                          <a:xfrm>
                            <a:off x="5400" y="12420"/>
                            <a:ext cx="1440" cy="720"/>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43" name="Text Box 84"/>
                          <p:cNvSpPr txBox="1">
                            <a:spLocks noChangeArrowheads="1"/>
                          </p:cNvSpPr>
                          <p:nvPr/>
                        </p:nvSpPr>
                        <p:spPr bwMode="auto">
                          <a:xfrm>
                            <a:off x="5300" y="12520"/>
                            <a:ext cx="1620" cy="46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اسم الطبيب</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grpSp>
                    <p:grpSp>
                      <p:nvGrpSpPr>
                        <p:cNvPr id="50" name="Group 85"/>
                        <p:cNvGrpSpPr>
                          <a:grpSpLocks/>
                        </p:cNvGrpSpPr>
                        <p:nvPr/>
                      </p:nvGrpSpPr>
                      <p:grpSpPr bwMode="auto">
                        <a:xfrm>
                          <a:off x="549" y="7118"/>
                          <a:ext cx="1620" cy="720"/>
                          <a:chOff x="5300" y="12296"/>
                          <a:chExt cx="1620" cy="720"/>
                        </a:xfrm>
                      </p:grpSpPr>
                      <p:sp>
                        <p:nvSpPr>
                          <p:cNvPr id="40" name="Oval 86"/>
                          <p:cNvSpPr>
                            <a:spLocks noChangeArrowheads="1"/>
                          </p:cNvSpPr>
                          <p:nvPr/>
                        </p:nvSpPr>
                        <p:spPr bwMode="auto">
                          <a:xfrm>
                            <a:off x="5400" y="12296"/>
                            <a:ext cx="1440" cy="720"/>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41" name="Text Box 87"/>
                          <p:cNvSpPr txBox="1">
                            <a:spLocks noChangeArrowheads="1"/>
                          </p:cNvSpPr>
                          <p:nvPr/>
                        </p:nvSpPr>
                        <p:spPr bwMode="auto">
                          <a:xfrm>
                            <a:off x="5300" y="12419"/>
                            <a:ext cx="1620" cy="46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smtClean="0">
                                <a:ln>
                                  <a:noFill/>
                                </a:ln>
                                <a:solidFill>
                                  <a:schemeClr val="tx1"/>
                                </a:solidFill>
                                <a:effectLst/>
                                <a:latin typeface="Arial" pitchFamily="34" charset="0"/>
                                <a:ea typeface="Arial" pitchFamily="34" charset="0"/>
                                <a:cs typeface="Arial" pitchFamily="34" charset="0"/>
                              </a:rPr>
                              <a:t>التخصص</a:t>
                            </a:r>
                            <a:endParaRPr kumimoji="0" lang="ar-SA" sz="1800" b="0" i="0" u="none" strike="noStrike" cap="none" normalizeH="0" baseline="0" smtClean="0">
                              <a:ln>
                                <a:noFill/>
                              </a:ln>
                              <a:solidFill>
                                <a:schemeClr val="tx1"/>
                              </a:solidFill>
                              <a:effectLst/>
                              <a:latin typeface="Arial" pitchFamily="34" charset="0"/>
                              <a:cs typeface="Arial" pitchFamily="34" charset="0"/>
                            </a:endParaRPr>
                          </a:p>
                        </p:txBody>
                      </p:sp>
                    </p:grpSp>
                    <p:sp>
                      <p:nvSpPr>
                        <p:cNvPr id="30" name="Line 94"/>
                        <p:cNvSpPr>
                          <a:spLocks noChangeShapeType="1"/>
                        </p:cNvSpPr>
                        <p:nvPr/>
                      </p:nvSpPr>
                      <p:spPr bwMode="auto">
                        <a:xfrm flipV="1">
                          <a:off x="2529" y="8262"/>
                          <a:ext cx="360" cy="34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31" name="Line 95"/>
                        <p:cNvSpPr>
                          <a:spLocks noChangeShapeType="1"/>
                        </p:cNvSpPr>
                        <p:nvPr/>
                      </p:nvSpPr>
                      <p:spPr bwMode="auto">
                        <a:xfrm flipV="1">
                          <a:off x="1809" y="7882"/>
                          <a:ext cx="540" cy="18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32" name="Line 96"/>
                        <p:cNvSpPr>
                          <a:spLocks noChangeShapeType="1"/>
                        </p:cNvSpPr>
                        <p:nvPr/>
                      </p:nvSpPr>
                      <p:spPr bwMode="auto">
                        <a:xfrm>
                          <a:off x="1989" y="7522"/>
                          <a:ext cx="360" cy="18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35" name="Line 99"/>
                        <p:cNvSpPr>
                          <a:spLocks noChangeShapeType="1"/>
                        </p:cNvSpPr>
                        <p:nvPr/>
                      </p:nvSpPr>
                      <p:spPr bwMode="auto">
                        <a:xfrm flipH="1">
                          <a:off x="3249" y="7162"/>
                          <a:ext cx="180" cy="18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grpSp>
                  <p:sp>
                    <p:nvSpPr>
                      <p:cNvPr id="17" name="Oval 100"/>
                      <p:cNvSpPr>
                        <a:spLocks noChangeArrowheads="1"/>
                      </p:cNvSpPr>
                      <p:nvPr/>
                    </p:nvSpPr>
                    <p:spPr bwMode="auto">
                      <a:xfrm>
                        <a:off x="360" y="9540"/>
                        <a:ext cx="1260" cy="540"/>
                      </a:xfrm>
                      <a:prstGeom prst="ellipse">
                        <a:avLst/>
                      </a:prstGeom>
                      <a:solidFill>
                        <a:srgbClr val="FFFFFF"/>
                      </a:solidFill>
                      <a:ln w="12700">
                        <a:solidFill>
                          <a:srgbClr val="000000"/>
                        </a:solidFill>
                        <a:round/>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smtClean="0">
                            <a:ln>
                              <a:noFill/>
                            </a:ln>
                            <a:solidFill>
                              <a:schemeClr val="tx1"/>
                            </a:solidFill>
                            <a:effectLst/>
                            <a:latin typeface="Arial" pitchFamily="34" charset="0"/>
                            <a:ea typeface="Arial" pitchFamily="34" charset="0"/>
                            <a:cs typeface="Arial" pitchFamily="34" charset="0"/>
                          </a:rPr>
                          <a:t>الأول</a:t>
                        </a:r>
                        <a:endParaRPr kumimoji="0" lang="ar-SA" sz="1800" b="0" i="0" u="none" strike="noStrike" cap="none" normalizeH="0" baseline="0" smtClean="0">
                          <a:ln>
                            <a:noFill/>
                          </a:ln>
                          <a:solidFill>
                            <a:schemeClr val="tx1"/>
                          </a:solidFill>
                          <a:effectLst/>
                          <a:latin typeface="Arial" pitchFamily="34" charset="0"/>
                          <a:cs typeface="Arial" pitchFamily="34" charset="0"/>
                        </a:endParaRPr>
                      </a:p>
                    </p:txBody>
                  </p:sp>
                  <p:sp>
                    <p:nvSpPr>
                      <p:cNvPr id="18" name="Line 101"/>
                      <p:cNvSpPr>
                        <a:spLocks noChangeShapeType="1"/>
                      </p:cNvSpPr>
                      <p:nvPr/>
                    </p:nvSpPr>
                    <p:spPr bwMode="auto">
                      <a:xfrm flipV="1">
                        <a:off x="1080" y="9140"/>
                        <a:ext cx="100" cy="40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19" name="Line 102"/>
                      <p:cNvSpPr>
                        <a:spLocks noChangeShapeType="1"/>
                      </p:cNvSpPr>
                      <p:nvPr/>
                    </p:nvSpPr>
                    <p:spPr bwMode="auto">
                      <a:xfrm flipH="1" flipV="1">
                        <a:off x="1780" y="9300"/>
                        <a:ext cx="0" cy="78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20" name="Oval 103"/>
                      <p:cNvSpPr>
                        <a:spLocks noChangeArrowheads="1"/>
                      </p:cNvSpPr>
                      <p:nvPr/>
                    </p:nvSpPr>
                    <p:spPr bwMode="auto">
                      <a:xfrm>
                        <a:off x="740" y="10060"/>
                        <a:ext cx="1260" cy="540"/>
                      </a:xfrm>
                      <a:prstGeom prst="ellipse">
                        <a:avLst/>
                      </a:prstGeom>
                      <a:solidFill>
                        <a:srgbClr val="FFFFFF"/>
                      </a:solidFill>
                      <a:ln w="12700">
                        <a:solidFill>
                          <a:srgbClr val="000000"/>
                        </a:solidFill>
                        <a:round/>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smtClean="0">
                            <a:ln>
                              <a:noFill/>
                            </a:ln>
                            <a:solidFill>
                              <a:schemeClr val="tx1"/>
                            </a:solidFill>
                            <a:effectLst/>
                            <a:latin typeface="Arial" pitchFamily="34" charset="0"/>
                            <a:ea typeface="Arial" pitchFamily="34" charset="0"/>
                            <a:cs typeface="Arial" pitchFamily="34" charset="0"/>
                          </a:rPr>
                          <a:t>الأب</a:t>
                        </a:r>
                        <a:endParaRPr kumimoji="0" lang="ar-SA" sz="1800" b="0" i="0" u="none" strike="noStrike" cap="none" normalizeH="0" baseline="0" smtClean="0">
                          <a:ln>
                            <a:noFill/>
                          </a:ln>
                          <a:solidFill>
                            <a:schemeClr val="tx1"/>
                          </a:solidFill>
                          <a:effectLst/>
                          <a:latin typeface="Arial" pitchFamily="34" charset="0"/>
                          <a:cs typeface="Arial" pitchFamily="34" charset="0"/>
                        </a:endParaRPr>
                      </a:p>
                    </p:txBody>
                  </p:sp>
                  <p:sp>
                    <p:nvSpPr>
                      <p:cNvPr id="21" name="Line 104"/>
                      <p:cNvSpPr>
                        <a:spLocks noChangeShapeType="1"/>
                      </p:cNvSpPr>
                      <p:nvPr/>
                    </p:nvSpPr>
                    <p:spPr bwMode="auto">
                      <a:xfrm flipH="1" flipV="1">
                        <a:off x="1980" y="9280"/>
                        <a:ext cx="540" cy="72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22" name="Oval 105"/>
                      <p:cNvSpPr>
                        <a:spLocks noChangeArrowheads="1"/>
                      </p:cNvSpPr>
                      <p:nvPr/>
                    </p:nvSpPr>
                    <p:spPr bwMode="auto">
                      <a:xfrm>
                        <a:off x="2040" y="9980"/>
                        <a:ext cx="1260" cy="540"/>
                      </a:xfrm>
                      <a:prstGeom prst="ellipse">
                        <a:avLst/>
                      </a:prstGeom>
                      <a:solidFill>
                        <a:srgbClr val="FFFFFF"/>
                      </a:solidFill>
                      <a:ln w="12700">
                        <a:solidFill>
                          <a:srgbClr val="000000"/>
                        </a:solidFill>
                        <a:round/>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smtClean="0">
                            <a:ln>
                              <a:noFill/>
                            </a:ln>
                            <a:solidFill>
                              <a:schemeClr val="tx1"/>
                            </a:solidFill>
                            <a:effectLst/>
                            <a:latin typeface="Arial" pitchFamily="34" charset="0"/>
                            <a:ea typeface="Arial" pitchFamily="34" charset="0"/>
                            <a:cs typeface="Arial" pitchFamily="34" charset="0"/>
                          </a:rPr>
                          <a:t>العائلة</a:t>
                        </a:r>
                        <a:endParaRPr kumimoji="0" lang="ar-SA" sz="1800" b="0" i="0" u="none" strike="noStrike" cap="none" normalizeH="0" baseline="0" smtClean="0">
                          <a:ln>
                            <a:noFill/>
                          </a:ln>
                          <a:solidFill>
                            <a:schemeClr val="tx1"/>
                          </a:solidFill>
                          <a:effectLst/>
                          <a:latin typeface="Arial" pitchFamily="34" charset="0"/>
                          <a:cs typeface="Arial" pitchFamily="34" charset="0"/>
                        </a:endParaRPr>
                      </a:p>
                    </p:txBody>
                  </p:sp>
                </p:grpSp>
              </p:grpSp>
            </p:grpSp>
            <p:sp>
              <p:nvSpPr>
                <p:cNvPr id="5" name="Text Box 106"/>
                <p:cNvSpPr txBox="1">
                  <a:spLocks noChangeArrowheads="1"/>
                </p:cNvSpPr>
                <p:nvPr/>
              </p:nvSpPr>
              <p:spPr bwMode="auto">
                <a:xfrm>
                  <a:off x="8054" y="5760"/>
                  <a:ext cx="1086" cy="54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algn="ctr" fontAlgn="base">
                    <a:spcBef>
                      <a:spcPct val="0"/>
                    </a:spcBef>
                    <a:spcAft>
                      <a:spcPts val="1000"/>
                    </a:spcAft>
                  </a:pPr>
                  <a:r>
                    <a:rPr lang="en-US" sz="1400" b="1" dirty="0" smtClean="0">
                      <a:latin typeface="Arial" pitchFamily="34" charset="0"/>
                      <a:cs typeface="Arial" pitchFamily="34" charset="0"/>
                    </a:rPr>
                    <a:t>M</a:t>
                  </a:r>
                  <a:endParaRPr lang="ar-SA" sz="1400" b="1" dirty="0" smtClean="0">
                    <a:latin typeface="Arial" pitchFamily="34" charset="0"/>
                    <a:cs typeface="Arial" pitchFamily="34" charset="0"/>
                  </a:endParaRPr>
                </a:p>
                <a:p>
                  <a:pPr marL="0" marR="0" lvl="0" indent="0" algn="ctr" defTabSz="914400" rtl="1" eaLnBrk="1" fontAlgn="base" latinLnBrk="0" hangingPunct="1">
                    <a:lnSpc>
                      <a:spcPct val="100000"/>
                    </a:lnSpc>
                    <a:spcBef>
                      <a:spcPct val="0"/>
                    </a:spcBef>
                    <a:spcAft>
                      <a:spcPts val="1000"/>
                    </a:spcAft>
                    <a:buClrTx/>
                    <a:buSzTx/>
                    <a:buFontTx/>
                    <a:buNone/>
                    <a:tabLst/>
                  </a:pPr>
                  <a:endParaRPr kumimoji="0" lang="ar-SA" sz="1400" b="1" i="0" u="none" strike="noStrike" cap="none" normalizeH="0" baseline="0" dirty="0" smtClean="0">
                    <a:ln>
                      <a:noFill/>
                    </a:ln>
                    <a:solidFill>
                      <a:schemeClr val="tx1"/>
                    </a:solidFill>
                    <a:effectLst/>
                    <a:latin typeface="Arial" pitchFamily="34" charset="0"/>
                    <a:cs typeface="Arial" pitchFamily="34" charset="0"/>
                  </a:endParaRPr>
                </a:p>
              </p:txBody>
            </p:sp>
            <p:sp>
              <p:nvSpPr>
                <p:cNvPr id="6" name="Text Box 107"/>
                <p:cNvSpPr txBox="1">
                  <a:spLocks noChangeArrowheads="1"/>
                </p:cNvSpPr>
                <p:nvPr/>
              </p:nvSpPr>
              <p:spPr bwMode="auto">
                <a:xfrm>
                  <a:off x="8200" y="7960"/>
                  <a:ext cx="720" cy="54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endParaRPr kumimoji="0" lang="ar-SA" sz="1400" b="1" i="0" u="none" strike="noStrike" cap="none" normalizeH="0" baseline="0" dirty="0" smtClean="0">
                    <a:ln>
                      <a:noFill/>
                    </a:ln>
                    <a:solidFill>
                      <a:schemeClr val="tx1"/>
                    </a:solidFill>
                    <a:effectLst/>
                    <a:latin typeface="Arial" pitchFamily="34" charset="0"/>
                    <a:cs typeface="Arial" pitchFamily="34" charset="0"/>
                  </a:endParaRPr>
                </a:p>
              </p:txBody>
            </p:sp>
            <p:sp>
              <p:nvSpPr>
                <p:cNvPr id="9" name="Text Box 110"/>
                <p:cNvSpPr txBox="1">
                  <a:spLocks noChangeArrowheads="1"/>
                </p:cNvSpPr>
                <p:nvPr/>
              </p:nvSpPr>
              <p:spPr bwMode="auto">
                <a:xfrm>
                  <a:off x="5300" y="6840"/>
                  <a:ext cx="720" cy="54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lang="ar-SA" sz="1400" b="1" dirty="0" smtClean="0">
                      <a:latin typeface="Arial" pitchFamily="34" charset="0"/>
                      <a:cs typeface="Arial" pitchFamily="34" charset="0"/>
                    </a:rPr>
                    <a:t>1</a:t>
                  </a:r>
                  <a:endParaRPr kumimoji="0" lang="ar-SA" sz="1400" b="1" i="0" u="none" strike="noStrike" cap="none" normalizeH="0" baseline="0" dirty="0" smtClean="0">
                    <a:ln>
                      <a:noFill/>
                    </a:ln>
                    <a:solidFill>
                      <a:schemeClr val="tx1"/>
                    </a:solidFill>
                    <a:effectLst/>
                    <a:latin typeface="Arial" pitchFamily="34" charset="0"/>
                    <a:cs typeface="Arial" pitchFamily="34" charset="0"/>
                  </a:endParaRPr>
                </a:p>
              </p:txBody>
            </p:sp>
            <p:sp>
              <p:nvSpPr>
                <p:cNvPr id="10" name="Text Box 111"/>
                <p:cNvSpPr txBox="1">
                  <a:spLocks noChangeArrowheads="1"/>
                </p:cNvSpPr>
                <p:nvPr/>
              </p:nvSpPr>
              <p:spPr bwMode="auto">
                <a:xfrm>
                  <a:off x="6660" y="5880"/>
                  <a:ext cx="720" cy="54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lang="en-US" sz="1400" b="1" dirty="0" smtClean="0">
                      <a:latin typeface="Arial" pitchFamily="34" charset="0"/>
                      <a:cs typeface="Arial" pitchFamily="34" charset="0"/>
                    </a:rPr>
                    <a:t>M</a:t>
                  </a:r>
                  <a:endParaRPr kumimoji="0" lang="ar-SA" sz="1400" b="1" i="0" u="none" strike="noStrike" cap="none" normalizeH="0" baseline="0" dirty="0" smtClean="0">
                    <a:ln>
                      <a:noFill/>
                    </a:ln>
                    <a:solidFill>
                      <a:schemeClr val="tx1"/>
                    </a:solidFill>
                    <a:effectLst/>
                    <a:latin typeface="Arial" pitchFamily="34" charset="0"/>
                    <a:cs typeface="Arial" pitchFamily="34" charset="0"/>
                  </a:endParaRPr>
                </a:p>
              </p:txBody>
            </p:sp>
          </p:grpSp>
          <p:sp>
            <p:nvSpPr>
              <p:cNvPr id="99" name="Rectangle 98"/>
              <p:cNvSpPr/>
              <p:nvPr/>
            </p:nvSpPr>
            <p:spPr>
              <a:xfrm>
                <a:off x="1571604" y="1428736"/>
                <a:ext cx="928694" cy="428628"/>
              </a:xfrm>
              <a:prstGeom prst="rect">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1600" dirty="0" smtClean="0">
                    <a:solidFill>
                      <a:schemeClr val="tx1"/>
                    </a:solidFill>
                  </a:rPr>
                  <a:t>القسم</a:t>
                </a:r>
                <a:endParaRPr lang="ar-SA" sz="1600" dirty="0">
                  <a:solidFill>
                    <a:schemeClr val="tx1"/>
                  </a:solidFill>
                </a:endParaRPr>
              </a:p>
            </p:txBody>
          </p:sp>
          <p:sp>
            <p:nvSpPr>
              <p:cNvPr id="120" name="Oval 46"/>
              <p:cNvSpPr>
                <a:spLocks noChangeArrowheads="1"/>
              </p:cNvSpPr>
              <p:nvPr/>
            </p:nvSpPr>
            <p:spPr bwMode="auto">
              <a:xfrm>
                <a:off x="2357422" y="785794"/>
                <a:ext cx="1000132" cy="571504"/>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pPr algn="ctr"/>
                <a:r>
                  <a:rPr lang="ar-SA" sz="1400" dirty="0" smtClean="0"/>
                  <a:t>رقم القسم </a:t>
                </a:r>
                <a:endParaRPr lang="ar-SA" sz="1400" dirty="0"/>
              </a:p>
            </p:txBody>
          </p:sp>
          <p:cxnSp>
            <p:nvCxnSpPr>
              <p:cNvPr id="123" name="Straight Connector 122"/>
              <p:cNvCxnSpPr/>
              <p:nvPr/>
            </p:nvCxnSpPr>
            <p:spPr>
              <a:xfrm rot="10800000" flipV="1">
                <a:off x="2500298" y="1357298"/>
                <a:ext cx="142876" cy="7143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24" name="Oval 46"/>
              <p:cNvSpPr>
                <a:spLocks noChangeArrowheads="1"/>
              </p:cNvSpPr>
              <p:nvPr/>
            </p:nvSpPr>
            <p:spPr bwMode="auto">
              <a:xfrm>
                <a:off x="714348" y="642918"/>
                <a:ext cx="1000132" cy="571504"/>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pPr algn="ctr"/>
                <a:r>
                  <a:rPr lang="ar-SA" sz="1400" dirty="0" smtClean="0"/>
                  <a:t>اسم  القسم </a:t>
                </a:r>
                <a:endParaRPr lang="ar-SA" sz="1400" dirty="0"/>
              </a:p>
            </p:txBody>
          </p:sp>
          <p:cxnSp>
            <p:nvCxnSpPr>
              <p:cNvPr id="128" name="Straight Connector 127"/>
              <p:cNvCxnSpPr/>
              <p:nvPr/>
            </p:nvCxnSpPr>
            <p:spPr>
              <a:xfrm>
                <a:off x="1357290" y="1214422"/>
                <a:ext cx="285752" cy="214314"/>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26" name="Oval 46"/>
              <p:cNvSpPr>
                <a:spLocks noChangeArrowheads="1"/>
              </p:cNvSpPr>
              <p:nvPr/>
            </p:nvSpPr>
            <p:spPr bwMode="auto">
              <a:xfrm>
                <a:off x="6215074" y="938194"/>
                <a:ext cx="1000132" cy="571504"/>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pPr algn="ctr"/>
                <a:r>
                  <a:rPr lang="ar-SA" sz="1400" u="sng" dirty="0" smtClean="0"/>
                  <a:t>رقم المدير </a:t>
                </a:r>
                <a:endParaRPr lang="ar-SA" sz="1400" u="sng" dirty="0"/>
              </a:p>
            </p:txBody>
          </p:sp>
          <p:cxnSp>
            <p:nvCxnSpPr>
              <p:cNvPr id="130" name="Straight Connector 129"/>
              <p:cNvCxnSpPr/>
              <p:nvPr/>
            </p:nvCxnSpPr>
            <p:spPr>
              <a:xfrm rot="10800000" flipV="1">
                <a:off x="6357950" y="1509698"/>
                <a:ext cx="142876" cy="7143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33" name="Oval 46"/>
              <p:cNvSpPr>
                <a:spLocks noChangeArrowheads="1"/>
              </p:cNvSpPr>
              <p:nvPr/>
            </p:nvSpPr>
            <p:spPr bwMode="auto">
              <a:xfrm>
                <a:off x="5076056" y="764704"/>
                <a:ext cx="936104" cy="602118"/>
              </a:xfrm>
              <a:prstGeom prst="ellipse">
                <a:avLst/>
              </a:prstGeom>
              <a:solidFill>
                <a:srgbClr val="FFFFFF"/>
              </a:solidFill>
              <a:ln w="9525">
                <a:solidFill>
                  <a:srgbClr val="000000"/>
                </a:solidFill>
                <a:round/>
                <a:headEnd/>
                <a:tailEnd/>
              </a:ln>
            </p:spPr>
            <p:txBody>
              <a:bodyPr vert="horz" wrap="square" lIns="91440" tIns="45720" rIns="91440" bIns="45720" numCol="1" anchor="t" anchorCtr="0" compatLnSpc="1">
                <a:prstTxWarp prst="textNoShape">
                  <a:avLst/>
                </a:prstTxWarp>
              </a:bodyPr>
              <a:lstStyle/>
              <a:p>
                <a:r>
                  <a:rPr lang="ar-SA" sz="1400" dirty="0" smtClean="0"/>
                  <a:t>اسم</a:t>
                </a:r>
                <a:r>
                  <a:rPr lang="en-US" sz="1400" dirty="0" smtClean="0"/>
                  <a:t> </a:t>
                </a:r>
                <a:r>
                  <a:rPr lang="ar-SA" sz="1400" dirty="0" smtClean="0"/>
                  <a:t>المدير </a:t>
                </a:r>
                <a:endParaRPr lang="ar-SA" sz="1400" dirty="0"/>
              </a:p>
            </p:txBody>
          </p:sp>
          <p:cxnSp>
            <p:nvCxnSpPr>
              <p:cNvPr id="134" name="Straight Connector 133"/>
              <p:cNvCxnSpPr/>
              <p:nvPr/>
            </p:nvCxnSpPr>
            <p:spPr>
              <a:xfrm>
                <a:off x="5502974" y="1366822"/>
                <a:ext cx="285752" cy="214314"/>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35" name="Rectangle 134"/>
              <p:cNvSpPr/>
              <p:nvPr/>
            </p:nvSpPr>
            <p:spPr>
              <a:xfrm>
                <a:off x="5429256" y="1581136"/>
                <a:ext cx="928694" cy="428628"/>
              </a:xfrm>
              <a:prstGeom prst="rect">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1600" dirty="0" smtClean="0">
                    <a:solidFill>
                      <a:schemeClr val="tx1"/>
                    </a:solidFill>
                  </a:rPr>
                  <a:t>المدير</a:t>
                </a:r>
                <a:endParaRPr lang="ar-SA" sz="1600" dirty="0">
                  <a:solidFill>
                    <a:schemeClr val="tx1"/>
                  </a:solidFill>
                </a:endParaRPr>
              </a:p>
            </p:txBody>
          </p:sp>
          <p:cxnSp>
            <p:nvCxnSpPr>
              <p:cNvPr id="137" name="Straight Connector 136"/>
              <p:cNvCxnSpPr>
                <a:stCxn id="135" idx="1"/>
              </p:cNvCxnSpPr>
              <p:nvPr/>
            </p:nvCxnSpPr>
            <p:spPr>
              <a:xfrm rot="10800000">
                <a:off x="4572000" y="1785926"/>
                <a:ext cx="857256" cy="9524"/>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38" name="Flowchart: Decision 137"/>
              <p:cNvSpPr/>
              <p:nvPr/>
            </p:nvSpPr>
            <p:spPr>
              <a:xfrm>
                <a:off x="3286116" y="1500174"/>
                <a:ext cx="1285884" cy="500066"/>
              </a:xfrm>
              <a:prstGeom prst="flowChartDecision">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1400" dirty="0" smtClean="0">
                    <a:solidFill>
                      <a:schemeClr val="tx1"/>
                    </a:solidFill>
                  </a:rPr>
                  <a:t>يرأس</a:t>
                </a:r>
                <a:endParaRPr lang="ar-SA" sz="1400" dirty="0">
                  <a:solidFill>
                    <a:schemeClr val="tx1"/>
                  </a:solidFill>
                </a:endParaRPr>
              </a:p>
            </p:txBody>
          </p:sp>
          <p:cxnSp>
            <p:nvCxnSpPr>
              <p:cNvPr id="140" name="Straight Connector 139"/>
              <p:cNvCxnSpPr/>
              <p:nvPr/>
            </p:nvCxnSpPr>
            <p:spPr>
              <a:xfrm rot="10800000">
                <a:off x="2500298" y="1714488"/>
                <a:ext cx="857256" cy="9524"/>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41" name="Text Box 110"/>
              <p:cNvSpPr txBox="1">
                <a:spLocks noChangeArrowheads="1"/>
              </p:cNvSpPr>
              <p:nvPr/>
            </p:nvSpPr>
            <p:spPr bwMode="auto">
              <a:xfrm>
                <a:off x="4643438" y="1500174"/>
                <a:ext cx="457239" cy="28593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lang="ar-SA" sz="1400" b="1" dirty="0" smtClean="0">
                    <a:latin typeface="Arial" pitchFamily="34" charset="0"/>
                    <a:cs typeface="Arial" pitchFamily="34" charset="0"/>
                  </a:rPr>
                  <a:t>1</a:t>
                </a:r>
                <a:endParaRPr kumimoji="0" lang="ar-SA" sz="1400" b="1" i="0" u="none" strike="noStrike" cap="none" normalizeH="0" baseline="0" dirty="0" smtClean="0">
                  <a:ln>
                    <a:noFill/>
                  </a:ln>
                  <a:solidFill>
                    <a:schemeClr val="tx1"/>
                  </a:solidFill>
                  <a:effectLst/>
                  <a:latin typeface="Arial" pitchFamily="34" charset="0"/>
                  <a:cs typeface="Arial" pitchFamily="34" charset="0"/>
                </a:endParaRPr>
              </a:p>
            </p:txBody>
          </p:sp>
          <p:sp>
            <p:nvSpPr>
              <p:cNvPr id="142" name="Text Box 110"/>
              <p:cNvSpPr txBox="1">
                <a:spLocks noChangeArrowheads="1"/>
              </p:cNvSpPr>
              <p:nvPr/>
            </p:nvSpPr>
            <p:spPr bwMode="auto">
              <a:xfrm>
                <a:off x="2857488" y="1428736"/>
                <a:ext cx="457239" cy="285931"/>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lang="ar-SA" sz="1400" b="1" dirty="0" smtClean="0">
                    <a:latin typeface="Arial" pitchFamily="34" charset="0"/>
                    <a:cs typeface="Arial" pitchFamily="34" charset="0"/>
                  </a:rPr>
                  <a:t>1</a:t>
                </a:r>
                <a:endParaRPr kumimoji="0" lang="ar-SA" sz="1400" b="1" i="0" u="none" strike="noStrike" cap="none" normalizeH="0" baseline="0" dirty="0" smtClean="0">
                  <a:ln>
                    <a:noFill/>
                  </a:ln>
                  <a:solidFill>
                    <a:schemeClr val="tx1"/>
                  </a:solidFill>
                  <a:effectLst/>
                  <a:latin typeface="Arial" pitchFamily="34" charset="0"/>
                  <a:cs typeface="Arial" pitchFamily="34" charset="0"/>
                </a:endParaRPr>
              </a:p>
            </p:txBody>
          </p:sp>
        </p:grpSp>
      </p:grpSp>
      <p:sp>
        <p:nvSpPr>
          <p:cNvPr id="122" name="Oval 92"/>
          <p:cNvSpPr>
            <a:spLocks noChangeArrowheads="1"/>
          </p:cNvSpPr>
          <p:nvPr/>
        </p:nvSpPr>
        <p:spPr bwMode="auto">
          <a:xfrm>
            <a:off x="7041898" y="3259832"/>
            <a:ext cx="698454" cy="457200"/>
          </a:xfrm>
          <a:prstGeom prst="ellips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pPr algn="ctr"/>
            <a:r>
              <a:rPr lang="ar-JO" sz="1200" dirty="0" smtClean="0">
                <a:latin typeface="Arial" pitchFamily="34" charset="0"/>
                <a:cs typeface="Arial" pitchFamily="34" charset="0"/>
              </a:rPr>
              <a:t>الكمية</a:t>
            </a:r>
            <a:endParaRPr lang="ar-SA" sz="1200" dirty="0">
              <a:latin typeface="Arial" pitchFamily="34" charset="0"/>
              <a:cs typeface="Arial" pitchFamily="34" charset="0"/>
            </a:endParaRPr>
          </a:p>
        </p:txBody>
      </p:sp>
      <p:sp>
        <p:nvSpPr>
          <p:cNvPr id="136" name="Line 69"/>
          <p:cNvSpPr>
            <a:spLocks noChangeShapeType="1"/>
          </p:cNvSpPr>
          <p:nvPr/>
        </p:nvSpPr>
        <p:spPr bwMode="auto">
          <a:xfrm flipV="1">
            <a:off x="6660232" y="3573016"/>
            <a:ext cx="393734" cy="222391"/>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139" name="Oval 65"/>
          <p:cNvSpPr>
            <a:spLocks noChangeArrowheads="1"/>
          </p:cNvSpPr>
          <p:nvPr/>
        </p:nvSpPr>
        <p:spPr bwMode="auto">
          <a:xfrm>
            <a:off x="4067944" y="595220"/>
            <a:ext cx="800169" cy="285931"/>
          </a:xfrm>
          <a:prstGeom prst="ellipse">
            <a:avLst/>
          </a:prstGeom>
          <a:solidFill>
            <a:srgbClr val="FFFFFF"/>
          </a:solidFill>
          <a:ln w="12700">
            <a:solidFill>
              <a:srgbClr val="000000"/>
            </a:solidFill>
            <a:round/>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الأول</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43" name="Line 66"/>
          <p:cNvSpPr>
            <a:spLocks noChangeShapeType="1"/>
          </p:cNvSpPr>
          <p:nvPr/>
        </p:nvSpPr>
        <p:spPr bwMode="auto">
          <a:xfrm>
            <a:off x="4839039" y="743481"/>
            <a:ext cx="381033" cy="9531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146" name="Line 67"/>
          <p:cNvSpPr>
            <a:spLocks noChangeShapeType="1"/>
          </p:cNvSpPr>
          <p:nvPr/>
        </p:nvSpPr>
        <p:spPr bwMode="auto">
          <a:xfrm>
            <a:off x="4504507" y="997642"/>
            <a:ext cx="571549" cy="0"/>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147" name="Line 69"/>
          <p:cNvSpPr>
            <a:spLocks noChangeShapeType="1"/>
          </p:cNvSpPr>
          <p:nvPr/>
        </p:nvSpPr>
        <p:spPr bwMode="auto">
          <a:xfrm flipV="1">
            <a:off x="4682322" y="1071772"/>
            <a:ext cx="393734" cy="222391"/>
          </a:xfrm>
          <a:prstGeom prst="line">
            <a:avLst/>
          </a:prstGeom>
          <a:noFill/>
          <a:ln w="9525">
            <a:solidFill>
              <a:srgbClr val="000000"/>
            </a:solidFill>
            <a:round/>
            <a:headEnd/>
            <a:tailEnd/>
          </a:ln>
        </p:spPr>
        <p:txBody>
          <a:bodyPr vert="horz" wrap="square" lIns="91440" tIns="45720" rIns="91440" bIns="45720" numCol="1" anchor="t" anchorCtr="0" compatLnSpc="1">
            <a:prstTxWarp prst="textNoShape">
              <a:avLst/>
            </a:prstTxWarp>
          </a:bodyPr>
          <a:lstStyle/>
          <a:p>
            <a:endParaRPr lang="ar-SA"/>
          </a:p>
        </p:txBody>
      </p:sp>
      <p:sp>
        <p:nvSpPr>
          <p:cNvPr id="148" name="Oval 70"/>
          <p:cNvSpPr>
            <a:spLocks noChangeArrowheads="1"/>
          </p:cNvSpPr>
          <p:nvPr/>
        </p:nvSpPr>
        <p:spPr bwMode="auto">
          <a:xfrm>
            <a:off x="3915847" y="1198853"/>
            <a:ext cx="800169" cy="285931"/>
          </a:xfrm>
          <a:prstGeom prst="ellipse">
            <a:avLst/>
          </a:prstGeom>
          <a:solidFill>
            <a:srgbClr val="FFFFFF"/>
          </a:solidFill>
          <a:ln w="12700">
            <a:solidFill>
              <a:srgbClr val="000000"/>
            </a:solidFill>
            <a:round/>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smtClean="0">
                <a:ln>
                  <a:noFill/>
                </a:ln>
                <a:solidFill>
                  <a:schemeClr val="tx1"/>
                </a:solidFill>
                <a:effectLst/>
                <a:latin typeface="Arial" pitchFamily="34" charset="0"/>
                <a:ea typeface="Arial" pitchFamily="34" charset="0"/>
                <a:cs typeface="Arial" pitchFamily="34" charset="0"/>
              </a:rPr>
              <a:t>العائلة</a:t>
            </a:r>
            <a:endParaRPr kumimoji="0" lang="ar-SA" sz="1800" b="0" i="0" u="none" strike="noStrike" cap="none" normalizeH="0" baseline="0" smtClean="0">
              <a:ln>
                <a:noFill/>
              </a:ln>
              <a:solidFill>
                <a:schemeClr val="tx1"/>
              </a:solidFill>
              <a:effectLst/>
              <a:latin typeface="Arial" pitchFamily="34" charset="0"/>
              <a:cs typeface="Arial" pitchFamily="34" charset="0"/>
            </a:endParaRPr>
          </a:p>
        </p:txBody>
      </p:sp>
      <p:sp>
        <p:nvSpPr>
          <p:cNvPr id="154" name="Oval 68"/>
          <p:cNvSpPr>
            <a:spLocks noChangeArrowheads="1"/>
          </p:cNvSpPr>
          <p:nvPr/>
        </p:nvSpPr>
        <p:spPr bwMode="auto">
          <a:xfrm>
            <a:off x="3771831" y="910821"/>
            <a:ext cx="800169" cy="285931"/>
          </a:xfrm>
          <a:prstGeom prst="ellipse">
            <a:avLst/>
          </a:prstGeom>
          <a:solidFill>
            <a:srgbClr val="FFFFFF"/>
          </a:solidFill>
          <a:ln w="12700">
            <a:solidFill>
              <a:srgbClr val="000000"/>
            </a:solidFill>
            <a:round/>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100" b="0" i="0" u="none" strike="noStrike" cap="none" normalizeH="0" baseline="0" dirty="0" smtClean="0">
                <a:ln>
                  <a:noFill/>
                </a:ln>
                <a:solidFill>
                  <a:schemeClr val="tx1"/>
                </a:solidFill>
                <a:effectLst/>
                <a:latin typeface="Arial" pitchFamily="34" charset="0"/>
                <a:ea typeface="Arial" pitchFamily="34" charset="0"/>
                <a:cs typeface="Arial" pitchFamily="34" charset="0"/>
              </a:rPr>
              <a:t>الأب</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74142" y="642918"/>
            <a:ext cx="8093947" cy="6155531"/>
          </a:xfrm>
          <a:prstGeom prst="rect">
            <a:avLst/>
          </a:prstGeom>
          <a:noFill/>
        </p:spPr>
        <p:txBody>
          <a:bodyPr wrap="none" rtlCol="1">
            <a:spAutoFit/>
          </a:bodyPr>
          <a:lstStyle/>
          <a:p>
            <a:r>
              <a:rPr lang="ar-SA" sz="2000" b="1" u="sng" dirty="0" smtClean="0"/>
              <a:t>الحل :</a:t>
            </a:r>
          </a:p>
          <a:p>
            <a:pPr>
              <a:lnSpc>
                <a:spcPct val="200000"/>
              </a:lnSpc>
            </a:pPr>
            <a:r>
              <a:rPr lang="ar-SA" dirty="0" smtClean="0"/>
              <a:t>1-المريض(ر</a:t>
            </a:r>
            <a:r>
              <a:rPr lang="ar-SA" u="sng" dirty="0" smtClean="0"/>
              <a:t>قم المريض </a:t>
            </a:r>
            <a:r>
              <a:rPr lang="ar-SA" dirty="0" smtClean="0"/>
              <a:t>،الاسم الأول،اسم الأب،اسم العائلة, </a:t>
            </a:r>
            <a:r>
              <a:rPr lang="ar-SA" u="dash" dirty="0" smtClean="0"/>
              <a:t>رقم الطبيب </a:t>
            </a:r>
            <a:r>
              <a:rPr lang="ar-SA" dirty="0" smtClean="0"/>
              <a:t>،</a:t>
            </a:r>
            <a:r>
              <a:rPr lang="ar-SA" u="dash" dirty="0" smtClean="0"/>
              <a:t>رقم الغرفة</a:t>
            </a:r>
            <a:r>
              <a:rPr lang="ar-SA" dirty="0" smtClean="0"/>
              <a:t>)</a:t>
            </a:r>
          </a:p>
          <a:p>
            <a:pPr>
              <a:lnSpc>
                <a:spcPct val="200000"/>
              </a:lnSpc>
            </a:pPr>
            <a:endParaRPr lang="ar-SA" dirty="0" smtClean="0"/>
          </a:p>
          <a:p>
            <a:pPr>
              <a:lnSpc>
                <a:spcPct val="200000"/>
              </a:lnSpc>
            </a:pPr>
            <a:r>
              <a:rPr lang="ar-SA" sz="1600" dirty="0" smtClean="0"/>
              <a:t>2-الطبيب(</a:t>
            </a:r>
            <a:r>
              <a:rPr lang="ar-SA" sz="1600" u="sng" dirty="0" smtClean="0"/>
              <a:t>رقم الطبيب</a:t>
            </a:r>
            <a:r>
              <a:rPr lang="ar-SA" sz="1600" dirty="0" smtClean="0"/>
              <a:t>, الاسم الأول،اسم الأب،اسم العائلة, التخصص ,رقم الهاتف,</a:t>
            </a:r>
            <a:r>
              <a:rPr lang="ar-SA" sz="1600" u="dash" dirty="0" smtClean="0"/>
              <a:t>رقم القسم</a:t>
            </a:r>
            <a:r>
              <a:rPr lang="ar-SA" sz="1600" dirty="0" smtClean="0"/>
              <a:t>)</a:t>
            </a:r>
          </a:p>
          <a:p>
            <a:pPr>
              <a:lnSpc>
                <a:spcPct val="200000"/>
              </a:lnSpc>
            </a:pPr>
            <a:endParaRPr lang="ar-SA" dirty="0" smtClean="0"/>
          </a:p>
          <a:p>
            <a:pPr>
              <a:lnSpc>
                <a:spcPct val="200000"/>
              </a:lnSpc>
            </a:pPr>
            <a:r>
              <a:rPr lang="ar-SA" dirty="0" smtClean="0"/>
              <a:t>3- القسم (</a:t>
            </a:r>
            <a:r>
              <a:rPr lang="ar-SA" u="sng" dirty="0" smtClean="0"/>
              <a:t>رقم القسم </a:t>
            </a:r>
            <a:r>
              <a:rPr lang="ar-SA" dirty="0" smtClean="0"/>
              <a:t>,اسم القسم, </a:t>
            </a:r>
            <a:r>
              <a:rPr lang="ar-SA" u="dash" dirty="0" smtClean="0"/>
              <a:t>رقم المدير</a:t>
            </a:r>
            <a:r>
              <a:rPr lang="ar-SA" dirty="0" smtClean="0"/>
              <a:t>)</a:t>
            </a:r>
          </a:p>
          <a:p>
            <a:pPr>
              <a:lnSpc>
                <a:spcPct val="200000"/>
              </a:lnSpc>
            </a:pPr>
            <a:r>
              <a:rPr lang="ar-SA" dirty="0" smtClean="0"/>
              <a:t>4- المدير (</a:t>
            </a:r>
            <a:r>
              <a:rPr lang="ar-SA" u="sng" dirty="0" smtClean="0"/>
              <a:t>رقم المدير </a:t>
            </a:r>
            <a:r>
              <a:rPr lang="ar-SA" dirty="0" smtClean="0"/>
              <a:t>, الاسم الأول،اسم الأب،اسم العائلة)</a:t>
            </a:r>
          </a:p>
          <a:p>
            <a:pPr>
              <a:lnSpc>
                <a:spcPct val="200000"/>
              </a:lnSpc>
            </a:pPr>
            <a:r>
              <a:rPr lang="ar-SA" dirty="0" smtClean="0"/>
              <a:t>5- الدواء( </a:t>
            </a:r>
            <a:r>
              <a:rPr lang="ar-SA" u="sng" dirty="0" smtClean="0"/>
              <a:t>رقم الدواء </a:t>
            </a:r>
            <a:r>
              <a:rPr lang="ar-SA" dirty="0" smtClean="0"/>
              <a:t>,اسم الدواء)</a:t>
            </a:r>
          </a:p>
          <a:p>
            <a:pPr>
              <a:lnSpc>
                <a:spcPct val="200000"/>
              </a:lnSpc>
            </a:pPr>
            <a:r>
              <a:rPr lang="ar-SA" dirty="0" smtClean="0"/>
              <a:t>6- الغرفة(</a:t>
            </a:r>
            <a:r>
              <a:rPr lang="ar-SA" u="sng" dirty="0" smtClean="0"/>
              <a:t>رقم الغرفة </a:t>
            </a:r>
            <a:r>
              <a:rPr lang="ar-SA" dirty="0" smtClean="0"/>
              <a:t>, عدد الأسرة , التحويلة)</a:t>
            </a:r>
          </a:p>
          <a:p>
            <a:pPr>
              <a:lnSpc>
                <a:spcPct val="200000"/>
              </a:lnSpc>
            </a:pPr>
            <a:r>
              <a:rPr lang="ar-SA" dirty="0" smtClean="0"/>
              <a:t>7- جرعة الدواء (</a:t>
            </a:r>
            <a:r>
              <a:rPr lang="ar-SA" u="sng" dirty="0" smtClean="0"/>
              <a:t>رقم المريض </a:t>
            </a:r>
            <a:r>
              <a:rPr lang="ar-SA" dirty="0" smtClean="0"/>
              <a:t>, </a:t>
            </a:r>
            <a:r>
              <a:rPr lang="ar-SA" u="sng" dirty="0" smtClean="0"/>
              <a:t>رقم الدواء </a:t>
            </a:r>
            <a:r>
              <a:rPr lang="ar-SA" dirty="0" smtClean="0"/>
              <a:t>, الكمية)</a:t>
            </a:r>
          </a:p>
          <a:p>
            <a:pPr>
              <a:lnSpc>
                <a:spcPct val="200000"/>
              </a:lnSpc>
            </a:pPr>
            <a:endParaRPr lang="ar-SA" dirty="0" smtClean="0"/>
          </a:p>
          <a:p>
            <a:endParaRPr lang="ar-SA"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2"/>
          <p:cNvGrpSpPr>
            <a:grpSpLocks/>
          </p:cNvGrpSpPr>
          <p:nvPr/>
        </p:nvGrpSpPr>
        <p:grpSpPr bwMode="auto">
          <a:xfrm>
            <a:off x="1142976" y="1071546"/>
            <a:ext cx="6429420" cy="5429288"/>
            <a:chOff x="2385" y="5881"/>
            <a:chExt cx="7155" cy="4721"/>
          </a:xfrm>
        </p:grpSpPr>
        <p:grpSp>
          <p:nvGrpSpPr>
            <p:cNvPr id="3" name="Group 3"/>
            <p:cNvGrpSpPr>
              <a:grpSpLocks/>
            </p:cNvGrpSpPr>
            <p:nvPr/>
          </p:nvGrpSpPr>
          <p:grpSpPr bwMode="auto">
            <a:xfrm>
              <a:off x="2385" y="5881"/>
              <a:ext cx="6757" cy="4721"/>
              <a:chOff x="2385" y="10212"/>
              <a:chExt cx="7830" cy="4721"/>
            </a:xfrm>
          </p:grpSpPr>
          <p:sp>
            <p:nvSpPr>
              <p:cNvPr id="1028" name="Text Box 4"/>
              <p:cNvSpPr txBox="1">
                <a:spLocks noChangeArrowheads="1"/>
              </p:cNvSpPr>
              <p:nvPr/>
            </p:nvSpPr>
            <p:spPr bwMode="auto">
              <a:xfrm>
                <a:off x="4320" y="10212"/>
                <a:ext cx="4053" cy="1001"/>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600" b="1" i="0" u="none" strike="noStrike" cap="none" normalizeH="0" baseline="0" dirty="0" smtClean="0">
                    <a:ln>
                      <a:noFill/>
                    </a:ln>
                    <a:solidFill>
                      <a:schemeClr val="tx1"/>
                    </a:solidFill>
                    <a:effectLst/>
                    <a:latin typeface="Arial" pitchFamily="34" charset="0"/>
                    <a:ea typeface="Arial" pitchFamily="34" charset="0"/>
                    <a:cs typeface="Arial" pitchFamily="34" charset="0"/>
                  </a:rPr>
                  <a:t>تصميم قاعدة البيانات</a:t>
                </a:r>
              </a:p>
              <a:p>
                <a:pPr marL="0" marR="0" lvl="0" indent="0" algn="ctr" defTabSz="914400" rtl="1" eaLnBrk="1" fontAlgn="base" latinLnBrk="0" hangingPunct="1">
                  <a:lnSpc>
                    <a:spcPct val="100000"/>
                  </a:lnSpc>
                  <a:spcBef>
                    <a:spcPct val="0"/>
                  </a:spcBef>
                  <a:spcAft>
                    <a:spcPts val="1000"/>
                  </a:spcAft>
                  <a:buClrTx/>
                  <a:buSzTx/>
                  <a:buFontTx/>
                  <a:buNone/>
                  <a:tabLst/>
                </a:pPr>
                <a:r>
                  <a:rPr lang="ar-SA" sz="1600" b="1" dirty="0" smtClean="0">
                    <a:latin typeface="Arial" pitchFamily="34" charset="0"/>
                    <a:ea typeface="Arial" pitchFamily="34" charset="0"/>
                    <a:cs typeface="Arial" pitchFamily="34" charset="0"/>
                  </a:rPr>
                  <a:t>(رسم نموذج الكيان والعلاقة الرابطة)</a:t>
                </a:r>
              </a:p>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600" b="1" i="0" u="none" strike="noStrike" cap="none" normalizeH="0" baseline="0" dirty="0" smtClean="0">
                    <a:ln>
                      <a:noFill/>
                    </a:ln>
                    <a:solidFill>
                      <a:schemeClr val="tx1"/>
                    </a:solidFill>
                    <a:effectLst/>
                    <a:latin typeface="Arial" pitchFamily="34" charset="0"/>
                    <a:ea typeface="Arial" pitchFamily="34" charset="0"/>
                    <a:cs typeface="Arial" pitchFamily="34" charset="0"/>
                  </a:rPr>
                  <a:t> </a:t>
                </a:r>
                <a:r>
                  <a:rPr kumimoji="0" lang="en-US" sz="1600" b="1" i="0" u="none" strike="noStrike" cap="none" normalizeH="0" baseline="0" dirty="0" smtClean="0">
                    <a:ln>
                      <a:noFill/>
                    </a:ln>
                    <a:solidFill>
                      <a:schemeClr val="tx1"/>
                    </a:solidFill>
                    <a:effectLst/>
                    <a:latin typeface="Arial" pitchFamily="34" charset="0"/>
                    <a:ea typeface="Arial" pitchFamily="34" charset="0"/>
                    <a:cs typeface="Arial" pitchFamily="34" charset="0"/>
                  </a:rPr>
                  <a:t>ERD</a:t>
                </a:r>
                <a:endParaRPr kumimoji="0" lang="ar-SA"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030" name="Text Box 6"/>
              <p:cNvSpPr txBox="1">
                <a:spLocks noChangeArrowheads="1"/>
              </p:cNvSpPr>
              <p:nvPr/>
            </p:nvSpPr>
            <p:spPr bwMode="auto">
              <a:xfrm>
                <a:off x="4596" y="12660"/>
                <a:ext cx="3240" cy="72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600" b="1" i="0" u="none" strike="noStrike" cap="none" normalizeH="0" baseline="0" dirty="0" smtClean="0">
                    <a:ln>
                      <a:noFill/>
                    </a:ln>
                    <a:solidFill>
                      <a:schemeClr val="tx1"/>
                    </a:solidFill>
                    <a:effectLst/>
                    <a:latin typeface="Arial" pitchFamily="34" charset="0"/>
                    <a:ea typeface="Arial" pitchFamily="34" charset="0"/>
                    <a:cs typeface="Arial" pitchFamily="34" charset="0"/>
                  </a:rPr>
                  <a:t>تخزين قاعدة البيانات في الحاسب عن طريق برنامج معين </a:t>
                </a:r>
                <a:endParaRPr kumimoji="0" lang="ar-SA" sz="1600" b="0" i="0" u="none" strike="noStrike" cap="none" normalizeH="0" baseline="0" dirty="0" smtClean="0">
                  <a:ln>
                    <a:noFill/>
                  </a:ln>
                  <a:solidFill>
                    <a:schemeClr val="tx1"/>
                  </a:solidFill>
                  <a:effectLst/>
                  <a:latin typeface="Arial" pitchFamily="34" charset="0"/>
                  <a:cs typeface="Arial" pitchFamily="34" charset="0"/>
                </a:endParaRPr>
              </a:p>
            </p:txBody>
          </p:sp>
          <p:sp>
            <p:nvSpPr>
              <p:cNvPr id="1033" name="Text Box 9"/>
              <p:cNvSpPr txBox="1">
                <a:spLocks noChangeArrowheads="1"/>
              </p:cNvSpPr>
              <p:nvPr/>
            </p:nvSpPr>
            <p:spPr bwMode="auto">
              <a:xfrm>
                <a:off x="5040" y="14147"/>
                <a:ext cx="2340" cy="72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600" b="1" i="0" u="none" strike="noStrike" cap="none" normalizeH="0" baseline="0" dirty="0" smtClean="0">
                    <a:ln>
                      <a:noFill/>
                    </a:ln>
                    <a:solidFill>
                      <a:schemeClr val="tx1"/>
                    </a:solidFill>
                    <a:effectLst/>
                    <a:latin typeface="Arial" pitchFamily="34" charset="0"/>
                    <a:ea typeface="Arial" pitchFamily="34" charset="0"/>
                    <a:cs typeface="Arial" pitchFamily="34" charset="0"/>
                  </a:rPr>
                  <a:t>تحديث البيانات</a:t>
                </a:r>
              </a:p>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600" b="1" i="0" u="none" strike="noStrike" cap="none" normalizeH="0" baseline="0" dirty="0" smtClean="0">
                    <a:ln>
                      <a:noFill/>
                    </a:ln>
                    <a:solidFill>
                      <a:schemeClr val="tx1"/>
                    </a:solidFill>
                    <a:effectLst/>
                    <a:latin typeface="Arial" pitchFamily="34" charset="0"/>
                    <a:ea typeface="Arial" pitchFamily="34" charset="0"/>
                    <a:cs typeface="Arial" pitchFamily="34" charset="0"/>
                  </a:rPr>
                  <a:t>إضافة - حذف - تعديل</a:t>
                </a:r>
                <a:endParaRPr kumimoji="0" lang="ar-SA" sz="1600" b="0" i="0" u="none" strike="noStrike" cap="none" normalizeH="0" baseline="0" dirty="0" smtClean="0">
                  <a:ln>
                    <a:noFill/>
                  </a:ln>
                  <a:solidFill>
                    <a:schemeClr val="tx1"/>
                  </a:solidFill>
                  <a:effectLst/>
                  <a:latin typeface="Arial" pitchFamily="34" charset="0"/>
                  <a:cs typeface="Arial" pitchFamily="34" charset="0"/>
                </a:endParaRPr>
              </a:p>
            </p:txBody>
          </p:sp>
          <p:sp>
            <p:nvSpPr>
              <p:cNvPr id="1034" name="Text Box 10"/>
              <p:cNvSpPr txBox="1">
                <a:spLocks noChangeArrowheads="1"/>
              </p:cNvSpPr>
              <p:nvPr/>
            </p:nvSpPr>
            <p:spPr bwMode="auto">
              <a:xfrm>
                <a:off x="2385" y="13939"/>
                <a:ext cx="2340" cy="918"/>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600" b="1" i="0" u="none" strike="noStrike" cap="none" normalizeH="0" baseline="0" dirty="0" smtClean="0">
                    <a:ln>
                      <a:noFill/>
                    </a:ln>
                    <a:solidFill>
                      <a:schemeClr val="tx1"/>
                    </a:solidFill>
                    <a:effectLst/>
                    <a:latin typeface="Arial" pitchFamily="34" charset="0"/>
                    <a:ea typeface="Arial" pitchFamily="34" charset="0"/>
                    <a:cs typeface="Arial" pitchFamily="34" charset="0"/>
                  </a:rPr>
                  <a:t>تقــــــاريـــر</a:t>
                </a:r>
              </a:p>
              <a:p>
                <a:pPr marL="0" marR="0" lvl="0" indent="0" algn="ctr" defTabSz="914400" rtl="1" eaLnBrk="1" fontAlgn="base" latinLnBrk="0" hangingPunct="1">
                  <a:lnSpc>
                    <a:spcPct val="100000"/>
                  </a:lnSpc>
                  <a:spcBef>
                    <a:spcPct val="0"/>
                  </a:spcBef>
                  <a:spcAft>
                    <a:spcPts val="1000"/>
                  </a:spcAft>
                  <a:buClrTx/>
                  <a:buSzTx/>
                  <a:buFontTx/>
                  <a:buNone/>
                  <a:tabLst/>
                </a:pPr>
                <a:r>
                  <a:rPr lang="ar-SA" sz="1600" b="1" dirty="0" smtClean="0">
                    <a:latin typeface="Arial" pitchFamily="34" charset="0"/>
                    <a:cs typeface="Arial" pitchFamily="34" charset="0"/>
                  </a:rPr>
                  <a:t>مثل طباعة تقرير عن أرباح الشركة لعام 2007</a:t>
                </a:r>
                <a:endParaRPr kumimoji="0" lang="ar-SA" sz="1600" b="0" i="0" u="none" strike="noStrike" cap="none" normalizeH="0" baseline="0" dirty="0" smtClean="0">
                  <a:ln>
                    <a:noFill/>
                  </a:ln>
                  <a:solidFill>
                    <a:schemeClr val="tx1"/>
                  </a:solidFill>
                  <a:effectLst/>
                  <a:latin typeface="Arial" pitchFamily="34" charset="0"/>
                  <a:cs typeface="Arial" pitchFamily="34" charset="0"/>
                </a:endParaRPr>
              </a:p>
            </p:txBody>
          </p:sp>
          <p:sp>
            <p:nvSpPr>
              <p:cNvPr id="1035" name="Text Box 11"/>
              <p:cNvSpPr txBox="1">
                <a:spLocks noChangeArrowheads="1"/>
              </p:cNvSpPr>
              <p:nvPr/>
            </p:nvSpPr>
            <p:spPr bwMode="auto">
              <a:xfrm>
                <a:off x="7710" y="14001"/>
                <a:ext cx="2505" cy="93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400" b="1" i="0" u="none" strike="noStrike" cap="none" normalizeH="0" baseline="0" dirty="0" smtClean="0">
                    <a:ln>
                      <a:noFill/>
                    </a:ln>
                    <a:solidFill>
                      <a:schemeClr val="tx1"/>
                    </a:solidFill>
                    <a:effectLst/>
                    <a:latin typeface="Arial" pitchFamily="34" charset="0"/>
                    <a:ea typeface="Arial" pitchFamily="34" charset="0"/>
                    <a:cs typeface="Arial" pitchFamily="34" charset="0"/>
                  </a:rPr>
                  <a:t>استعـــــــــلام</a:t>
                </a:r>
              </a:p>
              <a:p>
                <a:pPr marL="0" marR="0" lvl="0" indent="0" algn="ctr" defTabSz="914400" rtl="1" eaLnBrk="1" fontAlgn="base" latinLnBrk="0" hangingPunct="1">
                  <a:lnSpc>
                    <a:spcPct val="100000"/>
                  </a:lnSpc>
                  <a:spcBef>
                    <a:spcPct val="0"/>
                  </a:spcBef>
                  <a:spcAft>
                    <a:spcPts val="1000"/>
                  </a:spcAft>
                  <a:buClrTx/>
                  <a:buSzTx/>
                  <a:buFontTx/>
                  <a:buNone/>
                  <a:tabLst/>
                </a:pPr>
                <a:r>
                  <a:rPr lang="ar-SA" sz="1400" b="1" dirty="0" smtClean="0">
                    <a:latin typeface="Arial" pitchFamily="34" charset="0"/>
                    <a:cs typeface="Arial" pitchFamily="34" charset="0"/>
                  </a:rPr>
                  <a:t>مثال الاستعلام عن معلومات المريض بإدخال رقم هذا المريض</a:t>
                </a:r>
                <a:endParaRPr kumimoji="0" lang="ar-SA" sz="1400" b="0" i="0" u="none" strike="noStrike" cap="none" normalizeH="0" baseline="0" dirty="0" smtClean="0">
                  <a:ln>
                    <a:noFill/>
                  </a:ln>
                  <a:solidFill>
                    <a:schemeClr val="tx1"/>
                  </a:solidFill>
                  <a:effectLst/>
                  <a:latin typeface="Arial" pitchFamily="34" charset="0"/>
                  <a:cs typeface="Arial" pitchFamily="34" charset="0"/>
                </a:endParaRPr>
              </a:p>
            </p:txBody>
          </p:sp>
        </p:grpSp>
        <p:sp>
          <p:nvSpPr>
            <p:cNvPr id="1039" name="WordArt 15"/>
            <p:cNvSpPr>
              <a:spLocks noChangeArrowheads="1" noChangeShapeType="1" noTextEdit="1"/>
            </p:cNvSpPr>
            <p:nvPr/>
          </p:nvSpPr>
          <p:spPr bwMode="auto">
            <a:xfrm>
              <a:off x="8100" y="6240"/>
              <a:ext cx="1440" cy="360"/>
            </a:xfrm>
            <a:prstGeom prst="rect">
              <a:avLst/>
            </a:prstGeom>
          </p:spPr>
          <p:txBody>
            <a:bodyPr wrap="none" fromWordArt="1">
              <a:prstTxWarp prst="textPlain">
                <a:avLst>
                  <a:gd name="adj" fmla="val 50000"/>
                </a:avLst>
              </a:prstTxWarp>
            </a:bodyPr>
            <a:lstStyle/>
            <a:p>
              <a:pPr algn="ctr" rtl="1"/>
              <a:r>
                <a:rPr lang="ar-SA" sz="3600" kern="10" spc="0" smtClean="0">
                  <a:ln w="9525">
                    <a:solidFill>
                      <a:srgbClr val="000000"/>
                    </a:solidFill>
                    <a:round/>
                    <a:headEnd/>
                    <a:tailEnd/>
                  </a:ln>
                  <a:solidFill>
                    <a:srgbClr val="000000"/>
                  </a:solidFill>
                  <a:effectLst/>
                  <a:latin typeface="Arabic Transparent"/>
                </a:rPr>
                <a:t>المرحلة الأولى</a:t>
              </a:r>
              <a:endParaRPr lang="ar-SA" sz="3600" kern="10" spc="0">
                <a:ln w="9525">
                  <a:solidFill>
                    <a:srgbClr val="000000"/>
                  </a:solidFill>
                  <a:round/>
                  <a:headEnd/>
                  <a:tailEnd/>
                </a:ln>
                <a:solidFill>
                  <a:srgbClr val="000000"/>
                </a:solidFill>
                <a:effectLst/>
                <a:latin typeface="Arabic Transparent"/>
              </a:endParaRPr>
            </a:p>
          </p:txBody>
        </p:sp>
        <p:sp>
          <p:nvSpPr>
            <p:cNvPr id="1040" name="WordArt 16"/>
            <p:cNvSpPr>
              <a:spLocks noChangeArrowheads="1" noChangeShapeType="1" noTextEdit="1"/>
            </p:cNvSpPr>
            <p:nvPr/>
          </p:nvSpPr>
          <p:spPr bwMode="auto">
            <a:xfrm>
              <a:off x="8100" y="7470"/>
              <a:ext cx="1440" cy="360"/>
            </a:xfrm>
            <a:prstGeom prst="rect">
              <a:avLst/>
            </a:prstGeom>
          </p:spPr>
          <p:txBody>
            <a:bodyPr wrap="none" fromWordArt="1">
              <a:prstTxWarp prst="textPlain">
                <a:avLst>
                  <a:gd name="adj" fmla="val 50000"/>
                </a:avLst>
              </a:prstTxWarp>
            </a:bodyPr>
            <a:lstStyle/>
            <a:p>
              <a:pPr algn="ctr" rtl="1"/>
              <a:r>
                <a:rPr lang="ar-SA" sz="3600" kern="10" spc="0" dirty="0" smtClean="0">
                  <a:ln w="9525">
                    <a:solidFill>
                      <a:srgbClr val="000000"/>
                    </a:solidFill>
                    <a:round/>
                    <a:headEnd/>
                    <a:tailEnd/>
                  </a:ln>
                  <a:solidFill>
                    <a:srgbClr val="000000"/>
                  </a:solidFill>
                  <a:effectLst/>
                  <a:latin typeface="Arabic Transparent"/>
                </a:rPr>
                <a:t>المرحلة الثانية</a:t>
              </a:r>
              <a:endParaRPr lang="ar-SA" sz="3600" kern="10" spc="0" dirty="0">
                <a:ln w="9525">
                  <a:solidFill>
                    <a:srgbClr val="000000"/>
                  </a:solidFill>
                  <a:round/>
                  <a:headEnd/>
                  <a:tailEnd/>
                </a:ln>
                <a:solidFill>
                  <a:srgbClr val="000000"/>
                </a:solidFill>
                <a:effectLst/>
                <a:latin typeface="Arabic Transparent"/>
              </a:endParaRPr>
            </a:p>
          </p:txBody>
        </p:sp>
      </p:grpSp>
      <p:sp>
        <p:nvSpPr>
          <p:cNvPr id="17" name="TextBox 16"/>
          <p:cNvSpPr txBox="1"/>
          <p:nvPr/>
        </p:nvSpPr>
        <p:spPr>
          <a:xfrm>
            <a:off x="1000100" y="714356"/>
            <a:ext cx="6971341" cy="369332"/>
          </a:xfrm>
          <a:prstGeom prst="rect">
            <a:avLst/>
          </a:prstGeom>
          <a:noFill/>
        </p:spPr>
        <p:txBody>
          <a:bodyPr wrap="square" rtlCol="1">
            <a:spAutoFit/>
          </a:bodyPr>
          <a:lstStyle/>
          <a:p>
            <a:r>
              <a:rPr lang="ar-SA" b="1" u="sng" dirty="0" smtClean="0"/>
              <a:t>لإنشاء قاعدة بيانات سوف ندرس المراحل التالية:</a:t>
            </a:r>
            <a:endParaRPr lang="ar-SA" b="1" u="sng" dirty="0"/>
          </a:p>
        </p:txBody>
      </p:sp>
      <p:cxnSp>
        <p:nvCxnSpPr>
          <p:cNvPr id="19" name="Straight Arrow Connector 18"/>
          <p:cNvCxnSpPr/>
          <p:nvPr/>
        </p:nvCxnSpPr>
        <p:spPr>
          <a:xfrm rot="5400000">
            <a:off x="6001554" y="5142718"/>
            <a:ext cx="428628" cy="1588"/>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0" name="Straight Arrow Connector 19"/>
          <p:cNvCxnSpPr/>
          <p:nvPr/>
        </p:nvCxnSpPr>
        <p:spPr>
          <a:xfrm rot="5400000">
            <a:off x="3751654" y="5249478"/>
            <a:ext cx="642942" cy="2382"/>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1" name="Straight Arrow Connector 20"/>
          <p:cNvCxnSpPr/>
          <p:nvPr/>
        </p:nvCxnSpPr>
        <p:spPr>
          <a:xfrm rot="5400000">
            <a:off x="1858150" y="5142718"/>
            <a:ext cx="428628" cy="1588"/>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a:off x="2071670" y="4927582"/>
            <a:ext cx="4143404" cy="1616"/>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27" name="Text Box 6"/>
          <p:cNvSpPr txBox="1">
            <a:spLocks noChangeArrowheads="1"/>
          </p:cNvSpPr>
          <p:nvPr/>
        </p:nvSpPr>
        <p:spPr bwMode="auto">
          <a:xfrm>
            <a:off x="2928926" y="2714620"/>
            <a:ext cx="2512461" cy="828021"/>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1" eaLnBrk="1" fontAlgn="base" latinLnBrk="0" hangingPunct="1">
              <a:lnSpc>
                <a:spcPct val="100000"/>
              </a:lnSpc>
              <a:spcBef>
                <a:spcPct val="0"/>
              </a:spcBef>
              <a:spcAft>
                <a:spcPts val="1000"/>
              </a:spcAft>
              <a:buClrTx/>
              <a:buSzTx/>
              <a:buFontTx/>
              <a:buNone/>
              <a:tabLst/>
            </a:pPr>
            <a:r>
              <a:rPr kumimoji="0" lang="ar-SA" sz="1600" b="1" i="0" u="none" strike="noStrike" cap="none" normalizeH="0" baseline="0" dirty="0" smtClean="0">
                <a:ln>
                  <a:noFill/>
                </a:ln>
                <a:solidFill>
                  <a:schemeClr val="tx1"/>
                </a:solidFill>
                <a:effectLst/>
                <a:latin typeface="Arial" pitchFamily="34" charset="0"/>
                <a:ea typeface="Arial" pitchFamily="34" charset="0"/>
                <a:cs typeface="Arial" pitchFamily="34" charset="0"/>
              </a:rPr>
              <a:t>تحويل نموذج الكيان</a:t>
            </a:r>
            <a:r>
              <a:rPr kumimoji="0" lang="ar-SA" sz="1600" b="1" i="0" u="none" strike="noStrike" cap="none" normalizeH="0" dirty="0" smtClean="0">
                <a:ln>
                  <a:noFill/>
                </a:ln>
                <a:solidFill>
                  <a:schemeClr val="tx1"/>
                </a:solidFill>
                <a:effectLst/>
                <a:latin typeface="Arial" pitchFamily="34" charset="0"/>
                <a:ea typeface="Arial" pitchFamily="34" charset="0"/>
                <a:cs typeface="Arial" pitchFamily="34" charset="0"/>
              </a:rPr>
              <a:t> والعلاقة الرابطة إلى جداول</a:t>
            </a:r>
            <a:endParaRPr kumimoji="0" lang="ar-SA" sz="1600" b="0" i="0" u="none" strike="noStrike" cap="none" normalizeH="0" baseline="0" dirty="0" smtClean="0">
              <a:ln>
                <a:noFill/>
              </a:ln>
              <a:solidFill>
                <a:schemeClr val="tx1"/>
              </a:solidFill>
              <a:effectLst/>
              <a:latin typeface="Arial" pitchFamily="34" charset="0"/>
              <a:cs typeface="Arial" pitchFamily="34" charset="0"/>
            </a:endParaRPr>
          </a:p>
        </p:txBody>
      </p:sp>
      <p:cxnSp>
        <p:nvCxnSpPr>
          <p:cNvPr id="31" name="Straight Arrow Connector 30"/>
          <p:cNvCxnSpPr>
            <a:stCxn id="1028" idx="2"/>
          </p:cNvCxnSpPr>
          <p:nvPr/>
        </p:nvCxnSpPr>
        <p:spPr>
          <a:xfrm rot="5400000">
            <a:off x="4004640" y="2432895"/>
            <a:ext cx="420457" cy="116"/>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41" name="Straight Arrow Connector 40"/>
          <p:cNvCxnSpPr/>
          <p:nvPr/>
        </p:nvCxnSpPr>
        <p:spPr>
          <a:xfrm rot="5400000">
            <a:off x="4071139" y="3713957"/>
            <a:ext cx="285752" cy="1589"/>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43" name="WordArt 16"/>
          <p:cNvSpPr>
            <a:spLocks noChangeArrowheads="1" noChangeShapeType="1" noTextEdit="1"/>
          </p:cNvSpPr>
          <p:nvPr/>
        </p:nvSpPr>
        <p:spPr bwMode="auto">
          <a:xfrm>
            <a:off x="6357950" y="4000504"/>
            <a:ext cx="1222533" cy="414011"/>
          </a:xfrm>
          <a:prstGeom prst="rect">
            <a:avLst/>
          </a:prstGeom>
        </p:spPr>
        <p:txBody>
          <a:bodyPr wrap="none" fromWordArt="1">
            <a:prstTxWarp prst="textPlain">
              <a:avLst>
                <a:gd name="adj" fmla="val 50000"/>
              </a:avLst>
            </a:prstTxWarp>
          </a:bodyPr>
          <a:lstStyle/>
          <a:p>
            <a:pPr algn="ctr" rtl="1"/>
            <a:r>
              <a:rPr lang="ar-SA" sz="3600" kern="10" spc="0" dirty="0" smtClean="0">
                <a:ln w="9525">
                  <a:solidFill>
                    <a:srgbClr val="000000"/>
                  </a:solidFill>
                  <a:round/>
                  <a:headEnd/>
                  <a:tailEnd/>
                </a:ln>
                <a:solidFill>
                  <a:srgbClr val="000000"/>
                </a:solidFill>
                <a:effectLst/>
                <a:latin typeface="Arabic Transparent"/>
              </a:rPr>
              <a:t>المرحلة الثالثة</a:t>
            </a:r>
            <a:endParaRPr lang="ar-SA" sz="3600" kern="10" spc="0" dirty="0">
              <a:ln w="9525">
                <a:solidFill>
                  <a:srgbClr val="000000"/>
                </a:solidFill>
                <a:round/>
                <a:headEnd/>
                <a:tailEnd/>
              </a:ln>
              <a:solidFill>
                <a:srgbClr val="000000"/>
              </a:solidFill>
              <a:effectLst/>
              <a:latin typeface="Arabic Transparent"/>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ctr"/>
            <a:r>
              <a:rPr lang="ar-SA" dirty="0" smtClean="0"/>
              <a:t>تحويل نموذج الكيان والعلاقة الرابطة إلى جداول</a:t>
            </a:r>
            <a:endParaRPr lang="ar-SA" dirty="0"/>
          </a:p>
        </p:txBody>
      </p:sp>
      <p:sp>
        <p:nvSpPr>
          <p:cNvPr id="3" name="Content Placeholder 2"/>
          <p:cNvSpPr>
            <a:spLocks noGrp="1"/>
          </p:cNvSpPr>
          <p:nvPr>
            <p:ph idx="1"/>
          </p:nvPr>
        </p:nvSpPr>
        <p:spPr/>
        <p:txBody>
          <a:bodyPr>
            <a:normAutofit/>
          </a:bodyPr>
          <a:lstStyle/>
          <a:p>
            <a:pPr>
              <a:lnSpc>
                <a:spcPct val="150000"/>
              </a:lnSpc>
            </a:pPr>
            <a:r>
              <a:rPr lang="ar-SA" sz="2800" dirty="0" smtClean="0">
                <a:latin typeface="Arial" pitchFamily="34" charset="0"/>
                <a:cs typeface="Arial" pitchFamily="34" charset="0"/>
              </a:rPr>
              <a:t>بعد أن تعرفنا على كيفية تصميم قاعدة البيانات باستخدام نموذج الكيان والعلاقة الرابطة سنقوم بتحويل هذا النموذج إلى جداول لنقوم بتخزينهاعلى الحاسب الآلي باستخدام أحد برامج نظم إدارة قواعد البيانات مثل </a:t>
            </a:r>
            <a:r>
              <a:rPr lang="en-US" sz="2800" dirty="0" smtClean="0">
                <a:latin typeface="Arial" pitchFamily="34" charset="0"/>
                <a:cs typeface="Arial" pitchFamily="34" charset="0"/>
              </a:rPr>
              <a:t>Access </a:t>
            </a:r>
            <a:endParaRPr lang="ar-SA" sz="2800" dirty="0">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ctr"/>
            <a:r>
              <a:rPr lang="ar-SA" dirty="0" smtClean="0"/>
              <a:t>مصطلحات أساسية عند التعامل مع الجداول في قواعد  البيانات</a:t>
            </a:r>
            <a:endParaRPr lang="ar-SA" dirty="0"/>
          </a:p>
        </p:txBody>
      </p:sp>
      <p:graphicFrame>
        <p:nvGraphicFramePr>
          <p:cNvPr id="4" name="Content Placeholder 3"/>
          <p:cNvGraphicFramePr>
            <a:graphicFrameLocks noGrp="1"/>
          </p:cNvGraphicFramePr>
          <p:nvPr>
            <p:ph idx="1"/>
          </p:nvPr>
        </p:nvGraphicFramePr>
        <p:xfrm>
          <a:off x="1714480" y="2928934"/>
          <a:ext cx="6353742" cy="1483360"/>
        </p:xfrm>
        <a:graphic>
          <a:graphicData uri="http://schemas.openxmlformats.org/drawingml/2006/table">
            <a:tbl>
              <a:tblPr rtl="1" firstRow="1" bandRow="1">
                <a:tableStyleId>{5C22544A-7EE6-4342-B048-85BDC9FD1C3A}</a:tableStyleId>
              </a:tblPr>
              <a:tblGrid>
                <a:gridCol w="1447800"/>
                <a:gridCol w="1645516"/>
                <a:gridCol w="1250084"/>
                <a:gridCol w="2010342"/>
              </a:tblGrid>
              <a:tr h="370840">
                <a:tc>
                  <a:txBody>
                    <a:bodyPr/>
                    <a:lstStyle/>
                    <a:p>
                      <a:pPr rtl="1"/>
                      <a:r>
                        <a:rPr lang="ar-SA" dirty="0" smtClean="0"/>
                        <a:t>رقم الطالبة</a:t>
                      </a:r>
                      <a:endParaRPr lang="ar-SA" dirty="0"/>
                    </a:p>
                  </a:txBody>
                  <a:tcPr/>
                </a:tc>
                <a:tc>
                  <a:txBody>
                    <a:bodyPr/>
                    <a:lstStyle/>
                    <a:p>
                      <a:pPr rtl="1"/>
                      <a:r>
                        <a:rPr lang="ar-SA" dirty="0" smtClean="0"/>
                        <a:t>اسم الطالبة</a:t>
                      </a:r>
                      <a:endParaRPr lang="ar-SA" dirty="0"/>
                    </a:p>
                  </a:txBody>
                  <a:tcPr/>
                </a:tc>
                <a:tc>
                  <a:txBody>
                    <a:bodyPr/>
                    <a:lstStyle/>
                    <a:p>
                      <a:pPr rtl="1"/>
                      <a:r>
                        <a:rPr lang="ar-SA" dirty="0" smtClean="0"/>
                        <a:t>العنوان</a:t>
                      </a:r>
                      <a:endParaRPr lang="ar-SA" dirty="0"/>
                    </a:p>
                  </a:txBody>
                  <a:tcPr/>
                </a:tc>
                <a:tc>
                  <a:txBody>
                    <a:bodyPr/>
                    <a:lstStyle/>
                    <a:p>
                      <a:pPr rtl="1"/>
                      <a:r>
                        <a:rPr lang="ar-SA" dirty="0" smtClean="0"/>
                        <a:t>تاريخ التسجيل</a:t>
                      </a:r>
                      <a:endParaRPr lang="ar-SA" dirty="0"/>
                    </a:p>
                  </a:txBody>
                  <a:tcPr/>
                </a:tc>
              </a:tr>
              <a:tr h="370840">
                <a:tc>
                  <a:txBody>
                    <a:bodyPr/>
                    <a:lstStyle/>
                    <a:p>
                      <a:pPr rtl="1"/>
                      <a:r>
                        <a:rPr lang="ar-SA" dirty="0" smtClean="0"/>
                        <a:t>123</a:t>
                      </a:r>
                      <a:endParaRPr lang="ar-SA" dirty="0"/>
                    </a:p>
                  </a:txBody>
                  <a:tcPr/>
                </a:tc>
                <a:tc>
                  <a:txBody>
                    <a:bodyPr/>
                    <a:lstStyle/>
                    <a:p>
                      <a:pPr rtl="1"/>
                      <a:r>
                        <a:rPr lang="ar-SA" dirty="0" smtClean="0"/>
                        <a:t>هند</a:t>
                      </a:r>
                      <a:endParaRPr lang="ar-SA" dirty="0"/>
                    </a:p>
                  </a:txBody>
                  <a:tcPr/>
                </a:tc>
                <a:tc>
                  <a:txBody>
                    <a:bodyPr/>
                    <a:lstStyle/>
                    <a:p>
                      <a:pPr rtl="1"/>
                      <a:r>
                        <a:rPr lang="ar-SA" dirty="0" smtClean="0"/>
                        <a:t>العليا</a:t>
                      </a:r>
                      <a:endParaRPr lang="ar-SA" dirty="0"/>
                    </a:p>
                  </a:txBody>
                  <a:tcPr/>
                </a:tc>
                <a:tc>
                  <a:txBody>
                    <a:bodyPr/>
                    <a:lstStyle/>
                    <a:p>
                      <a:pPr rtl="1"/>
                      <a:r>
                        <a:rPr lang="ar-SA" dirty="0" smtClean="0"/>
                        <a:t>2-1429</a:t>
                      </a:r>
                      <a:endParaRPr lang="ar-SA" dirty="0"/>
                    </a:p>
                  </a:txBody>
                  <a:tcPr/>
                </a:tc>
              </a:tr>
              <a:tr h="370840">
                <a:tc>
                  <a:txBody>
                    <a:bodyPr/>
                    <a:lstStyle/>
                    <a:p>
                      <a:pPr rtl="1"/>
                      <a:r>
                        <a:rPr lang="ar-SA" dirty="0" smtClean="0"/>
                        <a:t>231</a:t>
                      </a:r>
                      <a:endParaRPr lang="ar-SA" dirty="0"/>
                    </a:p>
                  </a:txBody>
                  <a:tcPr/>
                </a:tc>
                <a:tc>
                  <a:txBody>
                    <a:bodyPr/>
                    <a:lstStyle/>
                    <a:p>
                      <a:pPr rtl="1"/>
                      <a:r>
                        <a:rPr lang="ar-SA" dirty="0" smtClean="0"/>
                        <a:t>لمياء</a:t>
                      </a:r>
                      <a:endParaRPr lang="ar-SA" dirty="0"/>
                    </a:p>
                  </a:txBody>
                  <a:tcPr/>
                </a:tc>
                <a:tc>
                  <a:txBody>
                    <a:bodyPr/>
                    <a:lstStyle/>
                    <a:p>
                      <a:pPr rtl="1"/>
                      <a:r>
                        <a:rPr lang="ar-SA" dirty="0" smtClean="0"/>
                        <a:t>الريان</a:t>
                      </a:r>
                      <a:endParaRPr lang="ar-SA" dirty="0"/>
                    </a:p>
                  </a:txBody>
                  <a:tcPr/>
                </a:tc>
                <a:tc>
                  <a:txBody>
                    <a:bodyPr/>
                    <a:lstStyle/>
                    <a:p>
                      <a:pPr rtl="1"/>
                      <a:r>
                        <a:rPr lang="ar-SA" dirty="0" smtClean="0"/>
                        <a:t>3-1427</a:t>
                      </a:r>
                      <a:endParaRPr lang="ar-SA" dirty="0"/>
                    </a:p>
                  </a:txBody>
                  <a:tcPr/>
                </a:tc>
              </a:tr>
              <a:tr h="370840">
                <a:tc>
                  <a:txBody>
                    <a:bodyPr/>
                    <a:lstStyle/>
                    <a:p>
                      <a:pPr rtl="1"/>
                      <a:r>
                        <a:rPr lang="ar-SA" dirty="0" smtClean="0"/>
                        <a:t>453</a:t>
                      </a:r>
                      <a:endParaRPr lang="ar-SA" dirty="0"/>
                    </a:p>
                  </a:txBody>
                  <a:tcPr/>
                </a:tc>
                <a:tc>
                  <a:txBody>
                    <a:bodyPr/>
                    <a:lstStyle/>
                    <a:p>
                      <a:pPr rtl="1"/>
                      <a:r>
                        <a:rPr lang="ar-SA" dirty="0" smtClean="0"/>
                        <a:t>سها</a:t>
                      </a:r>
                      <a:endParaRPr lang="ar-SA" dirty="0"/>
                    </a:p>
                  </a:txBody>
                  <a:tcPr/>
                </a:tc>
                <a:tc>
                  <a:txBody>
                    <a:bodyPr/>
                    <a:lstStyle/>
                    <a:p>
                      <a:pPr rtl="1"/>
                      <a:r>
                        <a:rPr lang="ar-SA" dirty="0" smtClean="0"/>
                        <a:t>السلام</a:t>
                      </a:r>
                      <a:endParaRPr lang="ar-SA" dirty="0"/>
                    </a:p>
                  </a:txBody>
                  <a:tcPr/>
                </a:tc>
                <a:tc>
                  <a:txBody>
                    <a:bodyPr/>
                    <a:lstStyle/>
                    <a:p>
                      <a:pPr rtl="1"/>
                      <a:r>
                        <a:rPr lang="ar-SA" dirty="0" smtClean="0"/>
                        <a:t>2-1429</a:t>
                      </a:r>
                      <a:endParaRPr lang="ar-SA" dirty="0"/>
                    </a:p>
                  </a:txBody>
                  <a:tcPr/>
                </a:tc>
              </a:tr>
            </a:tbl>
          </a:graphicData>
        </a:graphic>
      </p:graphicFrame>
      <p:sp>
        <p:nvSpPr>
          <p:cNvPr id="5" name="Rectangular Callout 4"/>
          <p:cNvSpPr/>
          <p:nvPr/>
        </p:nvSpPr>
        <p:spPr>
          <a:xfrm>
            <a:off x="5929322" y="1714488"/>
            <a:ext cx="1428760" cy="857256"/>
          </a:xfrm>
          <a:prstGeom prst="wedgeRectCallout">
            <a:avLst>
              <a:gd name="adj1" fmla="val -32891"/>
              <a:gd name="adj2" fmla="val 88780"/>
            </a:avLst>
          </a:prstGeom>
          <a:noFill/>
          <a:ln w="57150">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3200" b="1" dirty="0" smtClean="0">
                <a:solidFill>
                  <a:schemeClr val="tx1"/>
                </a:solidFill>
              </a:rPr>
              <a:t>حقل</a:t>
            </a:r>
            <a:endParaRPr lang="ar-SA" sz="3200" b="1" dirty="0">
              <a:solidFill>
                <a:schemeClr val="tx1"/>
              </a:solidFill>
            </a:endParaRPr>
          </a:p>
        </p:txBody>
      </p:sp>
      <p:sp>
        <p:nvSpPr>
          <p:cNvPr id="6" name="Rectangular Callout 5"/>
          <p:cNvSpPr/>
          <p:nvPr/>
        </p:nvSpPr>
        <p:spPr>
          <a:xfrm>
            <a:off x="285720" y="2214554"/>
            <a:ext cx="1428760" cy="857256"/>
          </a:xfrm>
          <a:prstGeom prst="wedgeRectCallout">
            <a:avLst>
              <a:gd name="adj1" fmla="val 45022"/>
              <a:gd name="adj2" fmla="val 99601"/>
            </a:avLst>
          </a:prstGeom>
          <a:noFill/>
          <a:ln w="57150">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sz="3200" b="1" dirty="0" smtClean="0">
                <a:solidFill>
                  <a:schemeClr val="tx1"/>
                </a:solidFill>
              </a:rPr>
              <a:t>سجل</a:t>
            </a:r>
            <a:endParaRPr lang="ar-SA" sz="3200" b="1" dirty="0">
              <a:solidFill>
                <a:schemeClr val="tx1"/>
              </a:solidFill>
            </a:endParaRPr>
          </a:p>
        </p:txBody>
      </p:sp>
      <p:sp>
        <p:nvSpPr>
          <p:cNvPr id="7" name="TextBox 6"/>
          <p:cNvSpPr txBox="1"/>
          <p:nvPr/>
        </p:nvSpPr>
        <p:spPr>
          <a:xfrm>
            <a:off x="3170142" y="4786322"/>
            <a:ext cx="4801315" cy="830997"/>
          </a:xfrm>
          <a:prstGeom prst="rect">
            <a:avLst/>
          </a:prstGeom>
          <a:noFill/>
        </p:spPr>
        <p:txBody>
          <a:bodyPr wrap="none" rtlCol="1">
            <a:spAutoFit/>
          </a:bodyPr>
          <a:lstStyle/>
          <a:p>
            <a:r>
              <a:rPr lang="ar-SA" sz="2400" b="1" dirty="0" smtClean="0"/>
              <a:t>العمود في الجدول يمسى حقل 	</a:t>
            </a:r>
          </a:p>
          <a:p>
            <a:r>
              <a:rPr lang="ar-SA" sz="2400" b="1" dirty="0" smtClean="0"/>
              <a:t>الصف في الجدول يسمى سجل</a:t>
            </a:r>
            <a:endParaRPr lang="ar-SA" sz="2400" b="1"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28596" y="785794"/>
            <a:ext cx="7239000" cy="5274948"/>
          </a:xfrm>
        </p:spPr>
        <p:txBody>
          <a:bodyPr>
            <a:noAutofit/>
          </a:bodyPr>
          <a:lstStyle/>
          <a:p>
            <a:pPr>
              <a:lnSpc>
                <a:spcPct val="150000"/>
              </a:lnSpc>
              <a:buNone/>
            </a:pPr>
            <a:endParaRPr lang="ar-SA" sz="1600" b="1" dirty="0" smtClean="0"/>
          </a:p>
          <a:p>
            <a:pPr>
              <a:lnSpc>
                <a:spcPct val="150000"/>
              </a:lnSpc>
              <a:buNone/>
            </a:pPr>
            <a:r>
              <a:rPr lang="ar-SA" sz="1600" b="1" dirty="0" smtClean="0"/>
              <a:t>في هذه المرحلة هناك 3 خطوات أساسية متبعة . </a:t>
            </a:r>
          </a:p>
          <a:p>
            <a:pPr>
              <a:lnSpc>
                <a:spcPct val="150000"/>
              </a:lnSpc>
              <a:buNone/>
            </a:pPr>
            <a:r>
              <a:rPr lang="ar-SA" sz="1600" b="1" dirty="0" smtClean="0"/>
              <a:t>الخطوتان الأولى والثانية ثابتة في جميع حالات التحويل من نموذج إلى جداول , بينما الخطوة الثالثة خطوة تعتمد على نوع العلاقة بين الكيانات إذن فهي تكون حالة من 3 حالات . </a:t>
            </a:r>
          </a:p>
          <a:p>
            <a:pPr>
              <a:lnSpc>
                <a:spcPct val="150000"/>
              </a:lnSpc>
              <a:buNone/>
            </a:pPr>
            <a:r>
              <a:rPr lang="ar-SA" sz="1600" b="1" dirty="0" smtClean="0"/>
              <a:t>والخطوات كالتالي :</a:t>
            </a:r>
          </a:p>
          <a:p>
            <a:pPr>
              <a:lnSpc>
                <a:spcPct val="150000"/>
              </a:lnSpc>
              <a:buNone/>
            </a:pPr>
            <a:r>
              <a:rPr lang="ar-SA" sz="1600" b="1" dirty="0" smtClean="0"/>
              <a:t> </a:t>
            </a:r>
            <a:r>
              <a:rPr lang="ar-SA" sz="1600" b="1" u="sng" dirty="0" smtClean="0"/>
              <a:t>1- أولاً كل كيان في النموذج يتحول إلى جدول </a:t>
            </a:r>
            <a:r>
              <a:rPr lang="ar-SA" sz="1600" b="1" dirty="0" smtClean="0"/>
              <a:t>ويكون اسم الجدول بنفس اسم الكيان.</a:t>
            </a:r>
          </a:p>
          <a:p>
            <a:pPr>
              <a:lnSpc>
                <a:spcPct val="150000"/>
              </a:lnSpc>
              <a:buNone/>
            </a:pPr>
            <a:r>
              <a:rPr lang="ar-SA" sz="1600" b="1" u="sng" dirty="0" smtClean="0"/>
              <a:t>2- خصائص الكيان تصبح هي حقول الجدول </a:t>
            </a:r>
            <a:r>
              <a:rPr lang="ar-SA" sz="1600" b="1" dirty="0" smtClean="0"/>
              <a:t>أي عناوين أعمدته ولاننسى أن نضع خطاً تحت المفتاح الأساسي</a:t>
            </a:r>
            <a:endParaRPr lang="en-US" sz="1600" b="1" dirty="0" smtClean="0"/>
          </a:p>
          <a:p>
            <a:pPr>
              <a:lnSpc>
                <a:spcPct val="150000"/>
              </a:lnSpc>
              <a:buNone/>
            </a:pPr>
            <a:endParaRPr lang="ar-SA" sz="1600" b="1" dirty="0" smtClean="0"/>
          </a:p>
          <a:p>
            <a:pPr>
              <a:lnSpc>
                <a:spcPct val="150000"/>
              </a:lnSpc>
            </a:pPr>
            <a:endParaRPr lang="ar-SA" sz="1600" b="1" dirty="0"/>
          </a:p>
        </p:txBody>
      </p:sp>
      <p:sp>
        <p:nvSpPr>
          <p:cNvPr id="4" name="Title 1"/>
          <p:cNvSpPr>
            <a:spLocks noGrp="1"/>
          </p:cNvSpPr>
          <p:nvPr>
            <p:ph type="title"/>
          </p:nvPr>
        </p:nvSpPr>
        <p:spPr>
          <a:xfrm>
            <a:off x="457200" y="285728"/>
            <a:ext cx="7239000" cy="500058"/>
          </a:xfrm>
        </p:spPr>
        <p:txBody>
          <a:bodyPr>
            <a:normAutofit fontScale="90000"/>
          </a:bodyPr>
          <a:lstStyle/>
          <a:p>
            <a:pPr algn="ctr"/>
            <a:r>
              <a:rPr lang="ar-SA" sz="2400" dirty="0" smtClean="0"/>
              <a:t>المرحلة الثانية : تحويل نموذج الكيان والعلاقة الرابطة إلى جداول</a:t>
            </a:r>
            <a:endParaRPr lang="ar-SA" sz="2400" dirty="0"/>
          </a:p>
        </p:txBody>
      </p:sp>
      <p:sp>
        <p:nvSpPr>
          <p:cNvPr id="6" name="Rectangle 5"/>
          <p:cNvSpPr/>
          <p:nvPr/>
        </p:nvSpPr>
        <p:spPr>
          <a:xfrm>
            <a:off x="1000100" y="4929198"/>
            <a:ext cx="6715172" cy="1938992"/>
          </a:xfrm>
          <a:prstGeom prst="rect">
            <a:avLst/>
          </a:prstGeom>
        </p:spPr>
        <p:txBody>
          <a:bodyPr wrap="square">
            <a:spAutoFit/>
          </a:bodyPr>
          <a:lstStyle/>
          <a:p>
            <a:pPr>
              <a:lnSpc>
                <a:spcPct val="150000"/>
              </a:lnSpc>
            </a:pPr>
            <a:r>
              <a:rPr lang="ar-SA" sz="1600" b="1" u="sng" dirty="0" smtClean="0"/>
              <a:t>3- لابد من الربط بين هذه الجداول </a:t>
            </a:r>
            <a:r>
              <a:rPr lang="ar-SA" sz="1600" b="1" dirty="0" smtClean="0"/>
              <a:t>وذلك بترجمة العلاقة في الكيان كحقل في الجداول ولكن على حسب نوع العلاقة </a:t>
            </a:r>
          </a:p>
          <a:p>
            <a:pPr>
              <a:lnSpc>
                <a:spcPct val="150000"/>
              </a:lnSpc>
              <a:buFont typeface="Wingdings" pitchFamily="2" charset="2"/>
              <a:buChar char="v"/>
            </a:pPr>
            <a:r>
              <a:rPr lang="ar-SA" sz="1600" b="1" dirty="0" smtClean="0"/>
              <a:t>وتتم الخطوات الثلاثة بأن نضع اسم الجدول ثم أسماء الحقول بين قوسين .</a:t>
            </a:r>
          </a:p>
          <a:p>
            <a:pPr>
              <a:lnSpc>
                <a:spcPct val="150000"/>
              </a:lnSpc>
            </a:pPr>
            <a:endParaRPr lang="ar-SA" sz="1600" b="1" dirty="0" smtClean="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ctr"/>
            <a:r>
              <a:rPr lang="ar-SA" sz="4000" dirty="0" smtClean="0"/>
              <a:t>تحويل نموذج الكيان والعلاقة الرابطة إلى جداول</a:t>
            </a:r>
            <a:endParaRPr lang="en-US" dirty="0"/>
          </a:p>
        </p:txBody>
      </p:sp>
      <p:sp>
        <p:nvSpPr>
          <p:cNvPr id="3" name="Content Placeholder 2"/>
          <p:cNvSpPr>
            <a:spLocks noGrp="1"/>
          </p:cNvSpPr>
          <p:nvPr>
            <p:ph idx="1"/>
          </p:nvPr>
        </p:nvSpPr>
        <p:spPr>
          <a:xfrm>
            <a:off x="0" y="1609416"/>
            <a:ext cx="8143900" cy="4846320"/>
          </a:xfrm>
        </p:spPr>
        <p:txBody>
          <a:bodyPr>
            <a:normAutofit/>
          </a:bodyPr>
          <a:lstStyle/>
          <a:p>
            <a:pPr>
              <a:buNone/>
            </a:pPr>
            <a:endParaRPr lang="ar-SA" sz="2400" b="1" u="sng" dirty="0" smtClean="0"/>
          </a:p>
          <a:p>
            <a:pPr>
              <a:buNone/>
            </a:pPr>
            <a:r>
              <a:rPr lang="ar-SA" sz="2400" b="1" u="sng" dirty="0" smtClean="0"/>
              <a:t>الحالة الأولى 1:1 :</a:t>
            </a:r>
          </a:p>
          <a:p>
            <a:pPr>
              <a:buNone/>
            </a:pPr>
            <a:r>
              <a:rPr lang="ar-SA" sz="2400" dirty="0" smtClean="0"/>
              <a:t>عندما تكون العلاقة بين الكيانين هي واحد إلى واحد فإننا عند تحويلها إلى جداول فإن المفتاح الأساسي لأحد الجدولين يظهر كحقل إضافي عند الجدول الآخر وفي هذه الحالة نسميه مفتاح أجنبي لأنه مفتاح أساسي لجدول وظهر في جدول آخر ونضع تحته خط متقطع</a:t>
            </a:r>
          </a:p>
          <a:p>
            <a:endParaRPr lang="en-US" sz="2400"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4"/>
            <a:ext cx="7239000" cy="1143000"/>
          </a:xfrm>
        </p:spPr>
        <p:txBody>
          <a:bodyPr>
            <a:normAutofit/>
          </a:bodyPr>
          <a:lstStyle/>
          <a:p>
            <a:pPr algn="r"/>
            <a:r>
              <a:rPr lang="ar-SA" sz="2400" u="sng" dirty="0" smtClean="0"/>
              <a:t>مثال:حولي نموذج الكيان والعلاقة الرابطة التالي إلى جداول:</a:t>
            </a:r>
            <a:endParaRPr lang="ar-SA" sz="2400" u="sng" dirty="0"/>
          </a:p>
        </p:txBody>
      </p:sp>
      <p:grpSp>
        <p:nvGrpSpPr>
          <p:cNvPr id="34" name="Group 33"/>
          <p:cNvGrpSpPr/>
          <p:nvPr/>
        </p:nvGrpSpPr>
        <p:grpSpPr>
          <a:xfrm>
            <a:off x="214282" y="1357300"/>
            <a:ext cx="8215370" cy="3071834"/>
            <a:chOff x="714348" y="2651120"/>
            <a:chExt cx="6929486" cy="1706574"/>
          </a:xfrm>
        </p:grpSpPr>
        <p:grpSp>
          <p:nvGrpSpPr>
            <p:cNvPr id="18" name="Group 17"/>
            <p:cNvGrpSpPr/>
            <p:nvPr/>
          </p:nvGrpSpPr>
          <p:grpSpPr>
            <a:xfrm>
              <a:off x="1142976" y="2928934"/>
              <a:ext cx="6500858" cy="1428760"/>
              <a:chOff x="1142976" y="1857364"/>
              <a:chExt cx="6500858" cy="1428760"/>
            </a:xfrm>
          </p:grpSpPr>
          <p:sp>
            <p:nvSpPr>
              <p:cNvPr id="4" name="Rectangle 3"/>
              <p:cNvSpPr/>
              <p:nvPr/>
            </p:nvSpPr>
            <p:spPr>
              <a:xfrm>
                <a:off x="5643570" y="2643182"/>
                <a:ext cx="1357322"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المدير</a:t>
                </a:r>
                <a:endParaRPr lang="ar-SA" dirty="0">
                  <a:solidFill>
                    <a:schemeClr val="tx1"/>
                  </a:solidFill>
                </a:endParaRPr>
              </a:p>
            </p:txBody>
          </p:sp>
          <p:cxnSp>
            <p:nvCxnSpPr>
              <p:cNvPr id="12" name="Straight Connector 11"/>
              <p:cNvCxnSpPr/>
              <p:nvPr/>
            </p:nvCxnSpPr>
            <p:spPr>
              <a:xfrm rot="10800000">
                <a:off x="4857752" y="2928934"/>
                <a:ext cx="714380" cy="1588"/>
              </a:xfrm>
              <a:prstGeom prst="line">
                <a:avLst/>
              </a:prstGeom>
            </p:spPr>
            <p:style>
              <a:lnRef idx="1">
                <a:schemeClr val="accent1"/>
              </a:lnRef>
              <a:fillRef idx="0">
                <a:schemeClr val="accent1"/>
              </a:fillRef>
              <a:effectRef idx="0">
                <a:schemeClr val="accent1"/>
              </a:effectRef>
              <a:fontRef idx="minor">
                <a:schemeClr val="tx1"/>
              </a:fontRef>
            </p:style>
          </p:cxnSp>
          <p:sp>
            <p:nvSpPr>
              <p:cNvPr id="13" name="Flowchart: Decision 12"/>
              <p:cNvSpPr/>
              <p:nvPr/>
            </p:nvSpPr>
            <p:spPr>
              <a:xfrm>
                <a:off x="3500430" y="2500306"/>
                <a:ext cx="1357322" cy="785818"/>
              </a:xfrm>
              <a:prstGeom prst="flowChartDecision">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يرأس</a:t>
                </a:r>
                <a:endParaRPr lang="ar-SA" dirty="0">
                  <a:solidFill>
                    <a:schemeClr val="tx1"/>
                  </a:solidFill>
                </a:endParaRPr>
              </a:p>
            </p:txBody>
          </p:sp>
          <p:sp>
            <p:nvSpPr>
              <p:cNvPr id="14" name="Rectangle 13"/>
              <p:cNvSpPr/>
              <p:nvPr/>
            </p:nvSpPr>
            <p:spPr>
              <a:xfrm>
                <a:off x="1142976" y="2643182"/>
                <a:ext cx="1357322"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القسم</a:t>
                </a:r>
                <a:endParaRPr lang="ar-SA" dirty="0">
                  <a:solidFill>
                    <a:schemeClr val="tx1"/>
                  </a:solidFill>
                </a:endParaRPr>
              </a:p>
            </p:txBody>
          </p:sp>
          <p:cxnSp>
            <p:nvCxnSpPr>
              <p:cNvPr id="15" name="Straight Connector 14"/>
              <p:cNvCxnSpPr/>
              <p:nvPr/>
            </p:nvCxnSpPr>
            <p:spPr>
              <a:xfrm rot="10800000">
                <a:off x="2571736" y="2857496"/>
                <a:ext cx="857256" cy="1588"/>
              </a:xfrm>
              <a:prstGeom prst="line">
                <a:avLst/>
              </a:prstGeom>
            </p:spPr>
            <p:style>
              <a:lnRef idx="1">
                <a:schemeClr val="accent1"/>
              </a:lnRef>
              <a:fillRef idx="0">
                <a:schemeClr val="accent1"/>
              </a:fillRef>
              <a:effectRef idx="0">
                <a:schemeClr val="accent1"/>
              </a:effectRef>
              <a:fontRef idx="minor">
                <a:schemeClr val="tx1"/>
              </a:fontRef>
            </p:style>
          </p:cxnSp>
          <p:sp>
            <p:nvSpPr>
              <p:cNvPr id="17" name="Oval 16"/>
              <p:cNvSpPr/>
              <p:nvPr/>
            </p:nvSpPr>
            <p:spPr>
              <a:xfrm>
                <a:off x="6286512" y="1857364"/>
                <a:ext cx="1357322" cy="500066"/>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u="sng" dirty="0" smtClean="0">
                    <a:solidFill>
                      <a:schemeClr val="tx1"/>
                    </a:solidFill>
                  </a:rPr>
                  <a:t>رقم المدير</a:t>
                </a:r>
                <a:endParaRPr lang="ar-SA" u="sng" dirty="0">
                  <a:solidFill>
                    <a:schemeClr val="tx1"/>
                  </a:solidFill>
                </a:endParaRPr>
              </a:p>
            </p:txBody>
          </p:sp>
        </p:grpSp>
        <p:sp>
          <p:nvSpPr>
            <p:cNvPr id="21" name="Oval 20"/>
            <p:cNvSpPr/>
            <p:nvPr/>
          </p:nvSpPr>
          <p:spPr>
            <a:xfrm>
              <a:off x="5000628" y="2928934"/>
              <a:ext cx="1071570" cy="500066"/>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الاسم</a:t>
              </a:r>
              <a:endParaRPr lang="ar-SA" dirty="0">
                <a:solidFill>
                  <a:schemeClr val="tx1"/>
                </a:solidFill>
              </a:endParaRPr>
            </a:p>
          </p:txBody>
        </p:sp>
        <p:cxnSp>
          <p:nvCxnSpPr>
            <p:cNvPr id="23" name="Straight Connector 22"/>
            <p:cNvCxnSpPr>
              <a:stCxn id="17" idx="4"/>
            </p:cNvCxnSpPr>
            <p:nvPr/>
          </p:nvCxnSpPr>
          <p:spPr>
            <a:xfrm rot="5400000">
              <a:off x="6768719" y="3446860"/>
              <a:ext cx="214314" cy="178595"/>
            </a:xfrm>
            <a:prstGeom prst="line">
              <a:avLst/>
            </a:prstGeom>
          </p:spPr>
          <p:style>
            <a:lnRef idx="1">
              <a:schemeClr val="accent1"/>
            </a:lnRef>
            <a:fillRef idx="0">
              <a:schemeClr val="accent1"/>
            </a:fillRef>
            <a:effectRef idx="0">
              <a:schemeClr val="accent1"/>
            </a:effectRef>
            <a:fontRef idx="minor">
              <a:schemeClr val="tx1"/>
            </a:fontRef>
          </p:style>
        </p:cxnSp>
        <p:cxnSp>
          <p:nvCxnSpPr>
            <p:cNvPr id="25" name="Straight Connector 24"/>
            <p:cNvCxnSpPr>
              <a:stCxn id="21" idx="4"/>
            </p:cNvCxnSpPr>
            <p:nvPr/>
          </p:nvCxnSpPr>
          <p:spPr>
            <a:xfrm rot="16200000" flipH="1">
              <a:off x="5554272" y="3411140"/>
              <a:ext cx="214314" cy="250033"/>
            </a:xfrm>
            <a:prstGeom prst="line">
              <a:avLst/>
            </a:prstGeom>
          </p:spPr>
          <p:style>
            <a:lnRef idx="1">
              <a:schemeClr val="accent1"/>
            </a:lnRef>
            <a:fillRef idx="0">
              <a:schemeClr val="accent1"/>
            </a:fillRef>
            <a:effectRef idx="0">
              <a:schemeClr val="accent1"/>
            </a:effectRef>
            <a:fontRef idx="minor">
              <a:schemeClr val="tx1"/>
            </a:fontRef>
          </p:style>
        </p:cxnSp>
        <p:sp>
          <p:nvSpPr>
            <p:cNvPr id="26" name="Oval 25"/>
            <p:cNvSpPr/>
            <p:nvPr/>
          </p:nvSpPr>
          <p:spPr>
            <a:xfrm>
              <a:off x="714348" y="2770183"/>
              <a:ext cx="1285884" cy="515941"/>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dirty="0" smtClean="0">
                  <a:solidFill>
                    <a:schemeClr val="tx1"/>
                  </a:solidFill>
                </a:rPr>
                <a:t>اسم القسم</a:t>
              </a:r>
              <a:endParaRPr lang="ar-SA" dirty="0">
                <a:solidFill>
                  <a:schemeClr val="tx1"/>
                </a:solidFill>
              </a:endParaRPr>
            </a:p>
          </p:txBody>
        </p:sp>
        <p:sp>
          <p:nvSpPr>
            <p:cNvPr id="27" name="Oval 26"/>
            <p:cNvSpPr/>
            <p:nvPr/>
          </p:nvSpPr>
          <p:spPr>
            <a:xfrm>
              <a:off x="2071670" y="2651120"/>
              <a:ext cx="1285884" cy="563567"/>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r>
                <a:rPr lang="ar-SA" u="sng" dirty="0" smtClean="0">
                  <a:solidFill>
                    <a:schemeClr val="tx1"/>
                  </a:solidFill>
                </a:rPr>
                <a:t>رقم القسم</a:t>
              </a:r>
              <a:endParaRPr lang="ar-SA" u="sng" dirty="0">
                <a:solidFill>
                  <a:schemeClr val="tx1"/>
                </a:solidFill>
              </a:endParaRPr>
            </a:p>
          </p:txBody>
        </p:sp>
        <p:cxnSp>
          <p:nvCxnSpPr>
            <p:cNvPr id="29" name="Straight Connector 28"/>
            <p:cNvCxnSpPr/>
            <p:nvPr/>
          </p:nvCxnSpPr>
          <p:spPr>
            <a:xfrm rot="5400000">
              <a:off x="2321703" y="3393281"/>
              <a:ext cx="357190" cy="142876"/>
            </a:xfrm>
            <a:prstGeom prst="line">
              <a:avLst/>
            </a:prstGeom>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a:xfrm rot="16200000" flipH="1">
              <a:off x="1357290" y="3429000"/>
              <a:ext cx="357190" cy="71438"/>
            </a:xfrm>
            <a:prstGeom prst="line">
              <a:avLst/>
            </a:prstGeom>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5050107" y="3643313"/>
              <a:ext cx="266634" cy="205184"/>
            </a:xfrm>
            <a:prstGeom prst="rect">
              <a:avLst/>
            </a:prstGeom>
            <a:noFill/>
          </p:spPr>
          <p:txBody>
            <a:bodyPr wrap="none" rtlCol="1">
              <a:spAutoFit/>
            </a:bodyPr>
            <a:lstStyle/>
            <a:p>
              <a:r>
                <a:rPr lang="ar-SA" dirty="0" smtClean="0"/>
                <a:t>1</a:t>
              </a:r>
              <a:endParaRPr lang="ar-SA" dirty="0"/>
            </a:p>
          </p:txBody>
        </p:sp>
        <p:sp>
          <p:nvSpPr>
            <p:cNvPr id="33" name="TextBox 32"/>
            <p:cNvSpPr txBox="1"/>
            <p:nvPr/>
          </p:nvSpPr>
          <p:spPr>
            <a:xfrm>
              <a:off x="2835530" y="3571875"/>
              <a:ext cx="266634" cy="205184"/>
            </a:xfrm>
            <a:prstGeom prst="rect">
              <a:avLst/>
            </a:prstGeom>
            <a:noFill/>
          </p:spPr>
          <p:txBody>
            <a:bodyPr wrap="none" rtlCol="1">
              <a:spAutoFit/>
            </a:bodyPr>
            <a:lstStyle/>
            <a:p>
              <a:r>
                <a:rPr lang="ar-SA" dirty="0" smtClean="0"/>
                <a:t>1</a:t>
              </a:r>
              <a:endParaRPr lang="ar-SA" dirty="0"/>
            </a:p>
          </p:txBody>
        </p:sp>
      </p:gr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txBox="1">
            <a:spLocks noGrp="1"/>
          </p:cNvSpPr>
          <p:nvPr>
            <p:ph idx="1"/>
          </p:nvPr>
        </p:nvSpPr>
        <p:spPr>
          <a:xfrm>
            <a:off x="428596" y="302359"/>
            <a:ext cx="7239000" cy="7340471"/>
          </a:xfrm>
          <a:prstGeom prst="rect">
            <a:avLst/>
          </a:prstGeom>
          <a:noFill/>
        </p:spPr>
        <p:txBody>
          <a:bodyPr wrap="square" rtlCol="1">
            <a:spAutoFit/>
          </a:bodyPr>
          <a:lstStyle/>
          <a:p>
            <a:r>
              <a:rPr lang="ar-SA" sz="1800" dirty="0" smtClean="0"/>
              <a:t>أولاً : كل كيان يتحول إلى جدول وخصائص الكيان تكون حقول الجدول كالتالي:</a:t>
            </a:r>
          </a:p>
          <a:p>
            <a:pPr>
              <a:buNone/>
            </a:pPr>
            <a:r>
              <a:rPr lang="ar-SA" sz="1800" b="1" dirty="0" smtClean="0"/>
              <a:t>المدير(</a:t>
            </a:r>
            <a:r>
              <a:rPr lang="ar-SA" sz="1800" b="1" u="sng" dirty="0" smtClean="0"/>
              <a:t>رقم المدير,</a:t>
            </a:r>
            <a:r>
              <a:rPr lang="ar-SA" sz="1800" b="1" dirty="0" smtClean="0"/>
              <a:t>الاسم)</a:t>
            </a:r>
          </a:p>
          <a:p>
            <a:pPr>
              <a:buNone/>
            </a:pPr>
            <a:r>
              <a:rPr lang="ar-SA" sz="1800" b="1" dirty="0" smtClean="0"/>
              <a:t>القسم</a:t>
            </a:r>
            <a:r>
              <a:rPr lang="ar-SA" sz="1800" b="1" u="sng" dirty="0" smtClean="0"/>
              <a:t>(رقم القسم</a:t>
            </a:r>
            <a:r>
              <a:rPr lang="ar-SA" sz="1800" b="1" dirty="0" smtClean="0"/>
              <a:t>, اسم القسم)</a:t>
            </a:r>
          </a:p>
          <a:p>
            <a:pPr>
              <a:buNone/>
            </a:pPr>
            <a:r>
              <a:rPr lang="ar-SA" sz="1800" dirty="0" smtClean="0"/>
              <a:t>ولاننسى وضع خط تحت المفتاح الأساسي</a:t>
            </a:r>
          </a:p>
          <a:p>
            <a:pPr>
              <a:buNone/>
            </a:pPr>
            <a:r>
              <a:rPr lang="ar-SA" sz="1800" dirty="0" smtClean="0"/>
              <a:t>ثانيا ً:نربط الجدولين ببعض وبما أن العلاقة هي واحد إلى واحد إذن أخذ المفتاح الأساسي لأحد الجدولين وأضعه كمفتاح أجنبي عند الجدول الآخر ويكون ذلك </a:t>
            </a:r>
            <a:r>
              <a:rPr lang="ar-SA" sz="1800" u="sng" dirty="0" smtClean="0"/>
              <a:t>اختياري</a:t>
            </a:r>
            <a:r>
              <a:rPr lang="ar-SA" sz="1800" dirty="0" smtClean="0"/>
              <a:t> فتكون النتيجة  النهائية كالتالي:</a:t>
            </a:r>
          </a:p>
          <a:p>
            <a:pPr>
              <a:buNone/>
            </a:pPr>
            <a:r>
              <a:rPr lang="ar-SA" sz="1800" b="1" dirty="0" smtClean="0"/>
              <a:t>المدير(</a:t>
            </a:r>
            <a:r>
              <a:rPr lang="ar-SA" sz="1800" b="1" u="sng" dirty="0" smtClean="0"/>
              <a:t>رقم المدير,</a:t>
            </a:r>
            <a:r>
              <a:rPr lang="ar-SA" sz="1800" b="1" dirty="0" smtClean="0"/>
              <a:t>الاسم , </a:t>
            </a:r>
            <a:r>
              <a:rPr lang="ar-SA" sz="1800" b="1" u="dash" dirty="0" smtClean="0"/>
              <a:t>رقم القسم</a:t>
            </a:r>
            <a:r>
              <a:rPr lang="ar-SA" sz="1800" b="1" dirty="0" smtClean="0"/>
              <a:t>)</a:t>
            </a:r>
          </a:p>
          <a:p>
            <a:pPr>
              <a:buNone/>
            </a:pPr>
            <a:r>
              <a:rPr lang="ar-SA" sz="1800" b="1" dirty="0" smtClean="0"/>
              <a:t>القسم(</a:t>
            </a:r>
            <a:r>
              <a:rPr lang="ar-SA" sz="1800" b="1" u="sng" dirty="0" smtClean="0"/>
              <a:t>رقم القسم</a:t>
            </a:r>
            <a:r>
              <a:rPr lang="ar-SA" sz="1800" b="1" dirty="0" smtClean="0"/>
              <a:t>, اسم القسم)</a:t>
            </a:r>
          </a:p>
          <a:p>
            <a:pPr>
              <a:buNone/>
            </a:pPr>
            <a:r>
              <a:rPr lang="ar-SA" sz="1800" dirty="0" smtClean="0"/>
              <a:t>(أخذنا المفتاح الأساسي لجدول القسم ووضعناه كمفتاح أجنبي في جدول المدير)</a:t>
            </a:r>
          </a:p>
          <a:p>
            <a:r>
              <a:rPr lang="ar-SA" sz="1800" dirty="0" smtClean="0"/>
              <a:t>رقم المدير هو المفتاح الأساسي لجدول المدير ورقم القسم هو المفتاح الأساسي لجدول القسم ومفتاح أجنبي لجدول المدير.</a:t>
            </a:r>
          </a:p>
          <a:p>
            <a:pPr>
              <a:buNone/>
            </a:pPr>
            <a:r>
              <a:rPr lang="ar-SA" sz="1800" dirty="0" smtClean="0"/>
              <a:t>أو نقوم بالتالي: </a:t>
            </a:r>
          </a:p>
          <a:p>
            <a:pPr>
              <a:buNone/>
            </a:pPr>
            <a:r>
              <a:rPr lang="ar-SA" sz="1800" b="1" dirty="0" smtClean="0"/>
              <a:t>المدير(</a:t>
            </a:r>
            <a:r>
              <a:rPr lang="ar-SA" sz="1800" b="1" u="sng" dirty="0" smtClean="0"/>
              <a:t>رقم المدير,</a:t>
            </a:r>
            <a:r>
              <a:rPr lang="ar-SA" sz="1800" b="1" dirty="0" smtClean="0"/>
              <a:t>الاسم )</a:t>
            </a:r>
          </a:p>
          <a:p>
            <a:pPr>
              <a:buNone/>
            </a:pPr>
            <a:r>
              <a:rPr lang="ar-SA" sz="1800" b="1" dirty="0" smtClean="0"/>
              <a:t>القسم(</a:t>
            </a:r>
            <a:r>
              <a:rPr lang="ar-SA" sz="1800" b="1" u="sng" dirty="0" smtClean="0"/>
              <a:t>رقم القسم</a:t>
            </a:r>
            <a:r>
              <a:rPr lang="ar-SA" sz="1800" b="1" dirty="0" smtClean="0"/>
              <a:t>, اسم القسم,</a:t>
            </a:r>
            <a:r>
              <a:rPr lang="ar-SA" sz="1800" b="1" u="dashHeavy" dirty="0" smtClean="0"/>
              <a:t>رقم المدير</a:t>
            </a:r>
            <a:r>
              <a:rPr lang="ar-SA" sz="1800" b="1" dirty="0" smtClean="0"/>
              <a:t>)</a:t>
            </a:r>
          </a:p>
          <a:p>
            <a:pPr>
              <a:buNone/>
            </a:pPr>
            <a:r>
              <a:rPr lang="ar-SA" sz="1800" dirty="0" smtClean="0"/>
              <a:t>(أخذنا المفتاح الأساسي لجدول المدير ووضعناه كمفتاح أجنبي في جدول القسم</a:t>
            </a:r>
          </a:p>
          <a:p>
            <a:endParaRPr lang="ar-SA" sz="1800" dirty="0" smtClean="0"/>
          </a:p>
          <a:p>
            <a:endParaRPr lang="ar-SA" sz="1800" dirty="0" smtClean="0"/>
          </a:p>
          <a:p>
            <a:endParaRPr lang="ar-SA" sz="1800" u="sng" dirty="0"/>
          </a:p>
        </p:txBody>
      </p:sp>
      <p:sp>
        <p:nvSpPr>
          <p:cNvPr id="3" name="Footer Placeholder 2"/>
          <p:cNvSpPr>
            <a:spLocks noGrp="1"/>
          </p:cNvSpPr>
          <p:nvPr>
            <p:ph type="ftr" sz="quarter" idx="11"/>
          </p:nvPr>
        </p:nvSpPr>
        <p:spPr/>
        <p:txBody>
          <a:bodyPr/>
          <a:lstStyle/>
          <a:p>
            <a:r>
              <a:rPr lang="ar-SA" smtClean="0"/>
              <a:t>أعداد : أ. أمل الحبيــب</a:t>
            </a:r>
            <a:endParaRPr lang="ar-SA"/>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lnSpc>
                <a:spcPct val="150000"/>
              </a:lnSpc>
              <a:buNone/>
            </a:pPr>
            <a:r>
              <a:rPr lang="ar-SA" sz="2000" b="1" u="sng" dirty="0" smtClean="0"/>
              <a:t>الحالة الثانية  </a:t>
            </a:r>
            <a:r>
              <a:rPr lang="ar-SA" sz="2000" u="sng" dirty="0" smtClean="0"/>
              <a:t>:</a:t>
            </a:r>
          </a:p>
          <a:p>
            <a:pPr>
              <a:lnSpc>
                <a:spcPct val="150000"/>
              </a:lnSpc>
              <a:buNone/>
            </a:pPr>
            <a:r>
              <a:rPr lang="ar-SA" sz="2000" dirty="0" smtClean="0"/>
              <a:t>عندما تكون العلاقة بين الكيانين هي واحد إلى متعدد فإننا عند تحويلها إلى جداول فإن فإننا نأخذ المفتاح الأساسي للكيان الذي تكون العلاقة من جهته واحد ونضع نسخه منه كمفتاح أجنبي للكيان التي تكون العلاقة من جهته متعدد ويكون ذلك </a:t>
            </a:r>
            <a:r>
              <a:rPr lang="ar-SA" sz="2000" u="sng" dirty="0" smtClean="0"/>
              <a:t>إجباري</a:t>
            </a:r>
          </a:p>
          <a:p>
            <a:pPr>
              <a:lnSpc>
                <a:spcPct val="150000"/>
              </a:lnSpc>
            </a:pPr>
            <a:endParaRPr lang="ar-SA" sz="2000" dirty="0"/>
          </a:p>
        </p:txBody>
      </p:sp>
      <p:sp>
        <p:nvSpPr>
          <p:cNvPr id="4" name="Title 1"/>
          <p:cNvSpPr>
            <a:spLocks noGrp="1"/>
          </p:cNvSpPr>
          <p:nvPr>
            <p:ph type="title"/>
          </p:nvPr>
        </p:nvSpPr>
        <p:spPr/>
        <p:txBody>
          <a:bodyPr>
            <a:normAutofit/>
          </a:bodyPr>
          <a:lstStyle/>
          <a:p>
            <a:pPr algn="ctr"/>
            <a:r>
              <a:rPr lang="ar-SA" sz="3200" dirty="0" smtClean="0"/>
              <a:t>تابع تحويل نموذج الكيان والعلاقة الرابطة إلى جداول</a:t>
            </a:r>
            <a:endParaRPr lang="ar-SA" sz="3200" dirty="0"/>
          </a:p>
        </p:txBody>
      </p:sp>
      <p:sp>
        <p:nvSpPr>
          <p:cNvPr id="5" name="Footer Placeholder 4"/>
          <p:cNvSpPr>
            <a:spLocks noGrp="1"/>
          </p:cNvSpPr>
          <p:nvPr>
            <p:ph type="ftr" sz="quarter" idx="11"/>
          </p:nvPr>
        </p:nvSpPr>
        <p:spPr/>
        <p:txBody>
          <a:bodyPr/>
          <a:lstStyle/>
          <a:p>
            <a:r>
              <a:rPr lang="ar-SA" smtClean="0"/>
              <a:t>أعداد : أ. أمل الحبيــب</a:t>
            </a:r>
            <a:endParaRPr lang="ar-SA"/>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pulent">
  <a:themeElements>
    <a:clrScheme name="Opulent">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pulent">
      <a:majorFont>
        <a:latin typeface="Trebuchet MS"/>
        <a:ea typeface=""/>
        <a:cs typeface=""/>
        <a:font script="Jpan" typeface="HG丸ｺﾞｼｯｸM-PRO"/>
        <a:font script="Hang" typeface="HY그래픽M"/>
        <a:font script="Hans" typeface="黑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rebuchet MS"/>
        <a:ea typeface=""/>
        <a:cs typeface=""/>
        <a:font script="Jpan" typeface="HG丸ｺﾞｼｯｸM-PRO"/>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pulent">
      <a:fillStyleLst>
        <a:solidFill>
          <a:schemeClr val="phClr"/>
        </a:solidFill>
        <a:gradFill rotWithShape="1">
          <a:gsLst>
            <a:gs pos="0">
              <a:schemeClr val="phClr">
                <a:tint val="15000"/>
                <a:satMod val="250000"/>
              </a:schemeClr>
            </a:gs>
            <a:gs pos="49000">
              <a:schemeClr val="phClr">
                <a:tint val="50000"/>
                <a:satMod val="200000"/>
              </a:schemeClr>
            </a:gs>
            <a:gs pos="49100">
              <a:schemeClr val="phClr">
                <a:tint val="64000"/>
                <a:satMod val="160000"/>
              </a:schemeClr>
            </a:gs>
            <a:gs pos="92000">
              <a:schemeClr val="phClr">
                <a:tint val="50000"/>
                <a:satMod val="200000"/>
              </a:schemeClr>
            </a:gs>
            <a:gs pos="100000">
              <a:schemeClr val="phClr">
                <a:tint val="43000"/>
                <a:satMod val="190000"/>
              </a:schemeClr>
            </a:gs>
          </a:gsLst>
          <a:lin ang="5400000" scaled="1"/>
        </a:gradFill>
        <a:gradFill rotWithShape="1">
          <a:gsLst>
            <a:gs pos="0">
              <a:schemeClr val="phClr">
                <a:tint val="74000"/>
              </a:schemeClr>
            </a:gs>
            <a:gs pos="49000">
              <a:schemeClr val="phClr">
                <a:tint val="96000"/>
                <a:shade val="84000"/>
                <a:satMod val="110000"/>
              </a:schemeClr>
            </a:gs>
            <a:gs pos="49100">
              <a:schemeClr val="phClr">
                <a:shade val="55000"/>
                <a:satMod val="150000"/>
              </a:schemeClr>
            </a:gs>
            <a:gs pos="92000">
              <a:schemeClr val="phClr">
                <a:tint val="98000"/>
                <a:shade val="90000"/>
                <a:satMod val="128000"/>
              </a:schemeClr>
            </a:gs>
            <a:gs pos="100000">
              <a:schemeClr val="phClr">
                <a:tint val="90000"/>
                <a:shade val="97000"/>
                <a:satMod val="128000"/>
              </a:schemeClr>
            </a:gs>
          </a:gsLst>
          <a:lin ang="5400000" scaled="1"/>
        </a:gradFill>
      </a:fillStyleLst>
      <a:lnStyleLst>
        <a:ln w="11430" cap="flat" cmpd="sng" algn="ctr">
          <a:solidFill>
            <a:schemeClr val="phClr"/>
          </a:solidFill>
          <a:prstDash val="solid"/>
        </a:ln>
        <a:ln w="40000" cap="flat" cmpd="sng" algn="ctr">
          <a:solidFill>
            <a:schemeClr val="phClr"/>
          </a:solidFill>
          <a:prstDash val="solid"/>
        </a:ln>
        <a:ln w="31800" cap="flat" cmpd="sng" algn="ctr">
          <a:solidFill>
            <a:schemeClr val="phClr"/>
          </a:solidFill>
          <a:prstDash val="solid"/>
        </a:ln>
      </a:lnStyleLst>
      <a:effectStyleLst>
        <a:effectStyle>
          <a:effectLst>
            <a:outerShdw blurRad="50800" dist="25000" dir="5400000" rotWithShape="0">
              <a:schemeClr val="phClr">
                <a:shade val="30000"/>
                <a:satMod val="150000"/>
                <a:alpha val="38000"/>
              </a:schemeClr>
            </a:outerShdw>
          </a:effectLst>
        </a:effectStyle>
        <a:effectStyle>
          <a:effectLst>
            <a:outerShdw blurRad="39000" dist="25400" dir="5400000" rotWithShape="0">
              <a:schemeClr val="phClr">
                <a:shade val="33000"/>
                <a:alpha val="83000"/>
              </a:schemeClr>
            </a:outerShdw>
          </a:effectLst>
        </a:effectStyle>
        <a:effectStyle>
          <a:effectLst>
            <a:outerShdw blurRad="39000" dist="25400" dir="5400000" rotWithShape="0">
              <a:schemeClr val="phClr">
                <a:shade val="33000"/>
                <a:alpha val="83000"/>
              </a:schemeClr>
            </a:outerShdw>
          </a:effectLst>
          <a:scene3d>
            <a:camera prst="orthographicFront" fov="0">
              <a:rot lat="0" lon="0" rev="0"/>
            </a:camera>
            <a:lightRig rig="contrasting" dir="t">
              <a:rot lat="0" lon="0" rev="1500000"/>
            </a:lightRig>
          </a:scene3d>
          <a:sp3d extrusionH="127000" prstMaterial="powder">
            <a:bevelT w="50800" h="63500"/>
          </a:sp3d>
        </a:effectStyle>
      </a:effectStyleLst>
      <a:bgFillStyleLst>
        <a:solidFill>
          <a:schemeClr val="phClr"/>
        </a:solidFill>
        <a:gradFill rotWithShape="1">
          <a:gsLst>
            <a:gs pos="0">
              <a:schemeClr val="phClr">
                <a:tint val="78000"/>
                <a:satMod val="220000"/>
              </a:schemeClr>
            </a:gs>
            <a:gs pos="100000">
              <a:schemeClr val="phClr">
                <a:shade val="35000"/>
                <a:satMod val="155000"/>
              </a:schemeClr>
            </a:gs>
          </a:gsLst>
          <a:path path="circle">
            <a:fillToRect l="50000" t="50000" r="50000" b="50000"/>
          </a:path>
        </a:gradFill>
        <a:blipFill>
          <a:blip xmlns:r="http://schemas.openxmlformats.org/officeDocument/2006/relationships" r:embed="rId1">
            <a:duotone>
              <a:schemeClr val="phClr">
                <a:shade val="60000"/>
                <a:satMod val="180000"/>
              </a:schemeClr>
              <a:schemeClr val="phClr">
                <a:tint val="500"/>
                <a:satMod val="150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Form" ma:contentTypeID="0x01010100562EEE7E11DD0242BF471EB755CCB598" ma:contentTypeVersion="0" ma:contentTypeDescription="Fill out this form." ma:contentTypeScope="" ma:versionID="9632bbbc750669ca7aaefe41c9537002">
  <xsd:schema xmlns:xsd="http://www.w3.org/2001/XMLSchema" xmlns:xs="http://www.w3.org/2001/XMLSchema" xmlns:p="http://schemas.microsoft.com/office/2006/metadata/properties" xmlns:ns1="http://schemas.microsoft.com/sharepoint/v3" targetNamespace="http://schemas.microsoft.com/office/2006/metadata/properties" ma:root="true" ma:fieldsID="77b8cfcb884412bbba6d692195423fb6" ns1:_="">
    <xsd:import namespace="http://schemas.microsoft.com/sharepoint/v3"/>
    <xsd:element name="properties">
      <xsd:complexType>
        <xsd:sequence>
          <xsd:element name="documentManagement">
            <xsd:complexType>
              <xsd:all>
                <xsd:element ref="ns1:ShowCombineView" minOccurs="0"/>
                <xsd:element ref="ns1:ShowRepairView" minOccurs="0"/>
                <xsd:element ref="ns1:TemplateUrl" minOccurs="0"/>
                <xsd:element ref="ns1:xd_ProgID"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ShowCombineView" ma:index="8" nillable="true" ma:displayName="Show Combine View" ma:hidden="true" ma:internalName="ShowCombineView">
      <xsd:simpleType>
        <xsd:restriction base="dms:Text"/>
      </xsd:simpleType>
    </xsd:element>
    <xsd:element name="ShowRepairView" ma:index="10" nillable="true" ma:displayName="Show Repair View" ma:hidden="true" ma:internalName="ShowRepairView">
      <xsd:simpleType>
        <xsd:restriction base="dms:Text"/>
      </xsd:simpleType>
    </xsd:element>
    <xsd:element name="TemplateUrl" ma:index="11" nillable="true" ma:displayName="Template Link" ma:hidden="true" ma:internalName="TemplateUrl">
      <xsd:simpleType>
        <xsd:restriction base="dms:Text"/>
      </xsd:simpleType>
    </xsd:element>
    <xsd:element name="xd_ProgID" ma:index="12" nillable="true" ma:displayName="HTML File Link" ma:hidden="true" ma:internalName="xd_ProgID">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documentManagement>
    <TemplateUrl xmlns="http://schemas.microsoft.com/sharepoint/v3" xsi:nil="true"/>
    <ShowRepairView xmlns="http://schemas.microsoft.com/sharepoint/v3" xsi:nil="true"/>
    <ShowCombineView xmlns="http://schemas.microsoft.com/sharepoint/v3" xsi:nil="true"/>
    <xd_ProgID xmlns="http://schemas.microsoft.com/sharepoint/v3" xsi:nil="tru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DCE92910-BD8F-4F3D-A4F0-42E4EF53ECCA}"/>
</file>

<file path=customXml/itemProps2.xml><?xml version="1.0" encoding="utf-8"?>
<ds:datastoreItem xmlns:ds="http://schemas.openxmlformats.org/officeDocument/2006/customXml" ds:itemID="{94B4202C-C6A6-446E-8943-4032B909594E}"/>
</file>

<file path=customXml/itemProps3.xml><?xml version="1.0" encoding="utf-8"?>
<ds:datastoreItem xmlns:ds="http://schemas.openxmlformats.org/officeDocument/2006/customXml" ds:itemID="{6B703732-483E-455F-AEDC-05CAE4BAAA3C}"/>
</file>

<file path=docProps/app.xml><?xml version="1.0" encoding="utf-8"?>
<Properties xmlns="http://schemas.openxmlformats.org/officeDocument/2006/extended-properties" xmlns:vt="http://schemas.openxmlformats.org/officeDocument/2006/docPropsVTypes">
  <Template>Oriel</Template>
  <TotalTime>1225</TotalTime>
  <Words>976</Words>
  <Application>Microsoft Office PowerPoint</Application>
  <PresentationFormat>On-screen Show (4:3)</PresentationFormat>
  <Paragraphs>180</Paragraphs>
  <Slides>16</Slides>
  <Notes>0</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Opulent</vt:lpstr>
      <vt:lpstr>تحويل نموذج الكيان والعلاقة الرابطة إلى جداول</vt:lpstr>
      <vt:lpstr>Slide 2</vt:lpstr>
      <vt:lpstr>تحويل نموذج الكيان والعلاقة الرابطة إلى جداول</vt:lpstr>
      <vt:lpstr>مصطلحات أساسية عند التعامل مع الجداول في قواعد  البيانات</vt:lpstr>
      <vt:lpstr>المرحلة الثانية : تحويل نموذج الكيان والعلاقة الرابطة إلى جداول</vt:lpstr>
      <vt:lpstr>تحويل نموذج الكيان والعلاقة الرابطة إلى جداول</vt:lpstr>
      <vt:lpstr>مثال:حولي نموذج الكيان والعلاقة الرابطة التالي إلى جداول:</vt:lpstr>
      <vt:lpstr>Slide 8</vt:lpstr>
      <vt:lpstr>تابع تحويل نموذج الكيان والعلاقة الرابطة إلى جداول</vt:lpstr>
      <vt:lpstr>مثال:حولي نموذج الكيان والعلاقة الرابطة التالي إلى جداول:</vt:lpstr>
      <vt:lpstr>Slide 11</vt:lpstr>
      <vt:lpstr>تابع تحويل نموذج الكيان والعلاقة الرابطة إلى جداول</vt:lpstr>
      <vt:lpstr>مثال:حولي نموذج الكيان والعلاقة الرابطة التالي إلى جداول:</vt:lpstr>
      <vt:lpstr>Slide 14</vt:lpstr>
      <vt:lpstr>Slide 15</vt:lpstr>
      <vt:lpstr>Slide 16</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تحويل نموذج الكيان والعلاقة الرابطة إلى جداول</dc:title>
  <dc:creator>ايميل</dc:creator>
  <cp:lastModifiedBy>acer</cp:lastModifiedBy>
  <cp:revision>66</cp:revision>
  <dcterms:created xsi:type="dcterms:W3CDTF">2009-03-23T08:03:57Z</dcterms:created>
  <dcterms:modified xsi:type="dcterms:W3CDTF">2013-02-22T19:02:21Z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0x01010100562EEE7E11DD0242BF471EB755CCB598</vt:lpwstr>
  </property>
</Properties>
</file>

<file path=docProps/thumbnail.jpeg>
</file>