
<file path=[Content_Types].xml><?xml version="1.0" encoding="utf-8"?>
<Types xmlns="http://schemas.openxmlformats.org/package/2006/content-types">
  <Override PartName="/customXml/itemProps3.xml" ContentType="application/vnd.openxmlformats-officedocument.customXml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Default Extension="vml" ContentType="application/vnd.openxmlformats-officedocument.vmlDrawing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Default Extension="bin" ContentType="application/vnd.openxmlformats-officedocument.oleObject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56" r:id="rId4"/>
  </p:sldMasterIdLst>
  <p:notesMasterIdLst>
    <p:notesMasterId r:id="rId21"/>
  </p:notesMasterIdLst>
  <p:handoutMasterIdLst>
    <p:handoutMasterId r:id="rId22"/>
  </p:handoutMasterIdLst>
  <p:sldIdLst>
    <p:sldId id="256" r:id="rId5"/>
    <p:sldId id="391" r:id="rId6"/>
    <p:sldId id="392" r:id="rId7"/>
    <p:sldId id="393" r:id="rId8"/>
    <p:sldId id="301" r:id="rId9"/>
    <p:sldId id="327" r:id="rId10"/>
    <p:sldId id="328" r:id="rId11"/>
    <p:sldId id="302" r:id="rId12"/>
    <p:sldId id="375" r:id="rId13"/>
    <p:sldId id="329" r:id="rId14"/>
    <p:sldId id="356" r:id="rId15"/>
    <p:sldId id="357" r:id="rId16"/>
    <p:sldId id="394" r:id="rId17"/>
    <p:sldId id="359" r:id="rId18"/>
    <p:sldId id="382" r:id="rId19"/>
    <p:sldId id="383" r:id="rId20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00"/>
    <a:srgbClr val="B5B5FF"/>
    <a:srgbClr val="333399"/>
    <a:srgbClr val="666699"/>
    <a:srgbClr val="003399"/>
    <a:srgbClr val="339933"/>
    <a:srgbClr val="FF00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9" autoAdjust="0"/>
    <p:restoredTop sz="98396" autoAdjust="0"/>
  </p:normalViewPr>
  <p:slideViewPr>
    <p:cSldViewPr>
      <p:cViewPr>
        <p:scale>
          <a:sx n="75" d="100"/>
          <a:sy n="75" d="100"/>
        </p:scale>
        <p:origin x="-774" y="-15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handoutMaster" Target="handoutMasters/handout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Times New Roman" pitchFamily="18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6624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Times New Roman" pitchFamily="18" charset="0"/>
                <a:cs typeface="Arial" charset="0"/>
              </a:defRPr>
            </a:lvl1pPr>
          </a:lstStyle>
          <a:p>
            <a:pPr>
              <a:defRPr/>
            </a:pPr>
            <a:fld id="{A9C7B835-96D2-458C-81E2-29FDCCBFCA0C}" type="datetimeFigureOut">
              <a:rPr lang="en-US"/>
              <a:pPr>
                <a:defRPr/>
              </a:pPr>
              <a:t>9/16/2013</a:t>
            </a:fld>
            <a:endParaRPr lang="en-US"/>
          </a:p>
        </p:txBody>
      </p:sp>
      <p:sp>
        <p:nvSpPr>
          <p:cNvPr id="26624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Times New Roman" pitchFamily="18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6624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Times New Roman" pitchFamily="18" charset="0"/>
                <a:cs typeface="Arial" charset="0"/>
              </a:defRPr>
            </a:lvl1pPr>
          </a:lstStyle>
          <a:p>
            <a:pPr>
              <a:defRPr/>
            </a:pPr>
            <a:fld id="{BEFA92CD-07AD-4031-A16C-DFD01BCC924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083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99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083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12083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083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  <a:cs typeface="Times New Roman" pitchFamily="18" charset="0"/>
              </a:defRPr>
            </a:lvl1pPr>
          </a:lstStyle>
          <a:p>
            <a:pPr>
              <a:defRPr/>
            </a:pPr>
            <a:fld id="{4690E228-1DAD-4B09-B6BD-DE3DF48D0BCD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D92D9F5-3B10-46D5-90AC-F1BDE0AC980F}" type="slidenum">
              <a:rPr lang="ar-SA" smtClean="0"/>
              <a:pPr/>
              <a:t>1</a:t>
            </a:fld>
            <a:endParaRPr lang="en-US" smtClean="0"/>
          </a:p>
        </p:txBody>
      </p:sp>
      <p:sp>
        <p:nvSpPr>
          <p:cNvPr id="409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3B949AFA-6C40-467A-983B-C90C2A56EB2A}" type="slidenum">
              <a:rPr lang="ar-SA" sz="1200">
                <a:latin typeface="Times New Roman" pitchFamily="18" charset="0"/>
                <a:cs typeface="Times New Roman" pitchFamily="18" charset="0"/>
              </a:rPr>
              <a:pPr algn="r"/>
              <a:t>14</a:t>
            </a:fld>
            <a:endParaRPr lang="en-US" sz="12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1203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3B34C805-7BE4-4906-9532-0059529D250A}" type="slidenum">
              <a:rPr lang="ar-SA" sz="1200">
                <a:latin typeface="Times New Roman" pitchFamily="18" charset="0"/>
                <a:cs typeface="Times New Roman" pitchFamily="18" charset="0"/>
              </a:rPr>
              <a:pPr algn="r"/>
              <a:t>15</a:t>
            </a:fld>
            <a:endParaRPr lang="en-US" sz="12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2227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2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D3B2370F-81BA-477E-9950-87057C887EEA}" type="slidenum">
              <a:rPr lang="ar-SA" sz="1200">
                <a:latin typeface="Times New Roman" pitchFamily="18" charset="0"/>
                <a:cs typeface="Times New Roman" pitchFamily="18" charset="0"/>
              </a:rPr>
              <a:pPr algn="r"/>
              <a:t>16</a:t>
            </a:fld>
            <a:endParaRPr lang="en-US" sz="12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3251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2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9BD4808-4766-419E-9AE1-59564552189B}" type="slidenum">
              <a:rPr lang="ar-SA" smtClean="0"/>
              <a:pPr/>
              <a:t>5</a:t>
            </a:fld>
            <a:endParaRPr lang="en-US" smtClean="0"/>
          </a:p>
        </p:txBody>
      </p:sp>
      <p:sp>
        <p:nvSpPr>
          <p:cNvPr id="419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9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07CA734-1D08-4AF2-AF08-C4F80E97E3B2}" type="slidenum">
              <a:rPr lang="ar-SA" smtClean="0"/>
              <a:pPr/>
              <a:t>6</a:t>
            </a:fld>
            <a:endParaRPr lang="en-US" smtClean="0"/>
          </a:p>
        </p:txBody>
      </p:sp>
      <p:sp>
        <p:nvSpPr>
          <p:cNvPr id="430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B37E32B-6E81-4423-A800-A866E94FF9C1}" type="slidenum">
              <a:rPr lang="ar-SA" smtClean="0"/>
              <a:pPr/>
              <a:t>7</a:t>
            </a:fld>
            <a:endParaRPr lang="en-US" smtClean="0"/>
          </a:p>
        </p:txBody>
      </p:sp>
      <p:sp>
        <p:nvSpPr>
          <p:cNvPr id="440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0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E3BCDCA-4EE2-4002-98A5-AE03E39E0C6C}" type="slidenum">
              <a:rPr lang="ar-SA" smtClean="0"/>
              <a:pPr/>
              <a:t>8</a:t>
            </a:fld>
            <a:endParaRPr lang="en-US" smtClean="0"/>
          </a:p>
        </p:txBody>
      </p:sp>
      <p:sp>
        <p:nvSpPr>
          <p:cNvPr id="450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C75FDFF0-7E53-42B0-AE14-847057B29059}" type="slidenum">
              <a:rPr lang="ar-SA" sz="1200">
                <a:latin typeface="Times New Roman" pitchFamily="18" charset="0"/>
                <a:cs typeface="Times New Roman" pitchFamily="18" charset="0"/>
              </a:rPr>
              <a:pPr algn="r"/>
              <a:t>9</a:t>
            </a:fld>
            <a:endParaRPr lang="en-US" sz="12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6083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1197A1F-50EF-4C04-A973-080E38D11621}" type="slidenum">
              <a:rPr lang="ar-SA" smtClean="0"/>
              <a:pPr/>
              <a:t>10</a:t>
            </a:fld>
            <a:endParaRPr lang="en-US" smtClean="0"/>
          </a:p>
        </p:txBody>
      </p:sp>
      <p:sp>
        <p:nvSpPr>
          <p:cNvPr id="471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263D3303-B9A7-4ECD-B159-231AA6B4C09F}" type="slidenum">
              <a:rPr lang="ar-SA" sz="1200">
                <a:latin typeface="Times New Roman" pitchFamily="18" charset="0"/>
                <a:cs typeface="Times New Roman" pitchFamily="18" charset="0"/>
              </a:rPr>
              <a:pPr algn="r"/>
              <a:t>11</a:t>
            </a:fld>
            <a:endParaRPr lang="en-US" sz="12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8131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EC9B859C-331B-4DA9-9E1D-5E90C3FE01EB}" type="slidenum">
              <a:rPr lang="ar-SA" sz="1200">
                <a:latin typeface="Times New Roman" pitchFamily="18" charset="0"/>
                <a:cs typeface="Times New Roman" pitchFamily="18" charset="0"/>
              </a:rPr>
              <a:pPr algn="r"/>
              <a:t>12</a:t>
            </a:fld>
            <a:endParaRPr lang="en-US" sz="12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9155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1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>
              <a:cs typeface="Arial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 Same Side Corner Rectangle 3"/>
          <p:cNvSpPr/>
          <p:nvPr/>
        </p:nvSpPr>
        <p:spPr>
          <a:xfrm flipV="1">
            <a:off x="228600" y="4724400"/>
            <a:ext cx="8686800" cy="1828800"/>
          </a:xfrm>
          <a:prstGeom prst="round2SameRect">
            <a:avLst>
              <a:gd name="adj1" fmla="val 10784"/>
              <a:gd name="adj2" fmla="val 0"/>
            </a:avLst>
          </a:prstGeom>
          <a:solidFill>
            <a:schemeClr val="tx2"/>
          </a:soli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" name="Round Same Side Corner Rectangle 4"/>
          <p:cNvSpPr/>
          <p:nvPr/>
        </p:nvSpPr>
        <p:spPr>
          <a:xfrm>
            <a:off x="228600" y="228600"/>
            <a:ext cx="8686800" cy="4419600"/>
          </a:xfrm>
          <a:prstGeom prst="round2SameRect">
            <a:avLst>
              <a:gd name="adj1" fmla="val 2821"/>
              <a:gd name="adj2" fmla="val 0"/>
            </a:avLst>
          </a:prstGeom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" name="Rectangle 1"/>
          <p:cNvSpPr>
            <a:spLocks noGrp="1"/>
          </p:cNvSpPr>
          <p:nvPr>
            <p:ph type="ctrTitle"/>
          </p:nvPr>
        </p:nvSpPr>
        <p:spPr>
          <a:xfrm>
            <a:off x="609600" y="533400"/>
            <a:ext cx="7924800" cy="3886201"/>
          </a:xfrm>
        </p:spPr>
        <p:txBody>
          <a:bodyPr>
            <a:normAutofit/>
          </a:bodyPr>
          <a:lstStyle>
            <a:lvl1pPr algn="ctr">
              <a:defRPr sz="48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Rectangle 2"/>
          <p:cNvSpPr>
            <a:spLocks noGrp="1"/>
          </p:cNvSpPr>
          <p:nvPr>
            <p:ph type="subTitle" idx="1"/>
          </p:nvPr>
        </p:nvSpPr>
        <p:spPr>
          <a:xfrm>
            <a:off x="304800" y="4800600"/>
            <a:ext cx="8534400" cy="16002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800">
                <a:solidFill>
                  <a:schemeClr val="bg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6" name="Rectangle 5"/>
          <p:cNvSpPr>
            <a:spLocks noGrp="1"/>
          </p:cNvSpPr>
          <p:nvPr>
            <p:ph type="dt" sz="half" idx="10"/>
          </p:nvPr>
        </p:nvSpPr>
        <p:spPr>
          <a:xfrm>
            <a:off x="228600" y="6553200"/>
            <a:ext cx="2133600" cy="28733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63F9C3-B140-4769-ABBE-2C254F0230C1}" type="datetimeFigureOut">
              <a:rPr lang="en-US"/>
              <a:pPr>
                <a:defRPr/>
              </a:pPr>
              <a:t>9/16/2013</a:t>
            </a:fld>
            <a:endParaRPr lang="en-US"/>
          </a:p>
        </p:txBody>
      </p:sp>
      <p:sp>
        <p:nvSpPr>
          <p:cNvPr id="7" name="Rectangle 6"/>
          <p:cNvSpPr>
            <a:spLocks noGrp="1"/>
          </p:cNvSpPr>
          <p:nvPr>
            <p:ph type="ftr" sz="quarter" idx="11"/>
          </p:nvPr>
        </p:nvSpPr>
        <p:spPr>
          <a:xfrm>
            <a:off x="2895600" y="6553200"/>
            <a:ext cx="3429000" cy="28733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7"/>
          <p:cNvSpPr>
            <a:spLocks noGrp="1"/>
          </p:cNvSpPr>
          <p:nvPr>
            <p:ph type="sldNum" sz="quarter" idx="12"/>
          </p:nvPr>
        </p:nvSpPr>
        <p:spPr>
          <a:xfrm>
            <a:off x="6858000" y="6553200"/>
            <a:ext cx="2057400" cy="28733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DB931D-5CF1-4B36-A482-4CBA90D690C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CAE1F8-4980-4BDC-94AF-C2DE643A4012}" type="datetimeFigureOut">
              <a:rPr lang="en-US"/>
              <a:pPr>
                <a:defRPr/>
              </a:pPr>
              <a:t>9/16/2013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9C39BE-1A28-4593-9268-D9ACA8722C6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 Same Side Corner Rectangle 3"/>
          <p:cNvSpPr/>
          <p:nvPr/>
        </p:nvSpPr>
        <p:spPr>
          <a:xfrm rot="5400000">
            <a:off x="4862513" y="2300287"/>
            <a:ext cx="6096000" cy="1952625"/>
          </a:xfrm>
          <a:prstGeom prst="round2SameRect">
            <a:avLst>
              <a:gd name="adj1" fmla="val 4902"/>
              <a:gd name="adj2" fmla="val 0"/>
            </a:avLst>
          </a:prstGeom>
          <a:solidFill>
            <a:schemeClr val="accent1"/>
          </a:soli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cxnSp>
        <p:nvCxnSpPr>
          <p:cNvPr id="5" name="Straight Connector 4"/>
          <p:cNvCxnSpPr/>
          <p:nvPr/>
        </p:nvCxnSpPr>
        <p:spPr>
          <a:xfrm>
            <a:off x="228600" y="6529388"/>
            <a:ext cx="8686800" cy="1587"/>
          </a:xfrm>
          <a:prstGeom prst="line">
            <a:avLst/>
          </a:prstGeom>
          <a:ln w="12700" cap="rnd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Rectang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400800" cy="60499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Rectangle 1"/>
          <p:cNvSpPr>
            <a:spLocks noGrp="1"/>
          </p:cNvSpPr>
          <p:nvPr>
            <p:ph type="title" orient="vert"/>
          </p:nvPr>
        </p:nvSpPr>
        <p:spPr>
          <a:xfrm>
            <a:off x="7029450" y="274638"/>
            <a:ext cx="1752600" cy="5973762"/>
          </a:xfrm>
        </p:spPr>
        <p:txBody>
          <a:bodyPr vert="eaVert"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Rectangle 5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6A623E-E89E-4B31-85FB-D2D758CD2C7E}" type="datetimeFigureOut">
              <a:rPr lang="en-US"/>
              <a:pPr>
                <a:defRPr/>
              </a:pPr>
              <a:t>9/16/2013</a:t>
            </a:fld>
            <a:endParaRPr lang="en-US"/>
          </a:p>
        </p:txBody>
      </p:sp>
      <p:sp>
        <p:nvSpPr>
          <p:cNvPr id="7" name="Rectangle 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065EC2-96AF-49CC-863A-76A932B4DCB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045902-6F48-4AE8-BE45-D7BAFF33FF6F}" type="datetimeFigureOut">
              <a:rPr lang="en-US"/>
              <a:pPr>
                <a:defRPr/>
              </a:pPr>
              <a:t>9/16/2013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F19446-A64C-42AA-830D-E6EE1168E07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Rectangle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2DF827-AF64-48D3-8353-04D602753E89}" type="datetimeFigureOut">
              <a:rPr lang="en-US"/>
              <a:pPr>
                <a:defRPr/>
              </a:pPr>
              <a:t>9/16/2013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EFBDAE-3F44-4059-8B58-4EDC49E7452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 Same Side Corner Rectangle 3"/>
          <p:cNvSpPr/>
          <p:nvPr/>
        </p:nvSpPr>
        <p:spPr>
          <a:xfrm>
            <a:off x="228600" y="228600"/>
            <a:ext cx="8686800" cy="4953000"/>
          </a:xfrm>
          <a:prstGeom prst="round2SameRect">
            <a:avLst>
              <a:gd name="adj1" fmla="val 2821"/>
              <a:gd name="adj2" fmla="val 0"/>
            </a:avLst>
          </a:prstGeom>
          <a:solidFill>
            <a:schemeClr val="tx2"/>
          </a:soli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" name="Round Same Side Corner Rectangle 4"/>
          <p:cNvSpPr/>
          <p:nvPr/>
        </p:nvSpPr>
        <p:spPr>
          <a:xfrm flipV="1">
            <a:off x="228600" y="5257800"/>
            <a:ext cx="8686800" cy="1295400"/>
          </a:xfrm>
          <a:prstGeom prst="round2SameRect">
            <a:avLst>
              <a:gd name="adj1" fmla="val 10784"/>
              <a:gd name="adj2" fmla="val 0"/>
            </a:avLst>
          </a:prstGeom>
          <a:solidFill>
            <a:schemeClr val="accent1"/>
          </a:soli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" name="Rectangle 1"/>
          <p:cNvSpPr>
            <a:spLocks noGrp="1"/>
          </p:cNvSpPr>
          <p:nvPr>
            <p:ph type="title"/>
          </p:nvPr>
        </p:nvSpPr>
        <p:spPr>
          <a:xfrm>
            <a:off x="685800" y="838200"/>
            <a:ext cx="7772400" cy="4191000"/>
          </a:xfrm>
        </p:spPr>
        <p:txBody>
          <a:bodyPr/>
          <a:lstStyle>
            <a:lvl1pPr algn="ctr">
              <a:defRPr sz="4800" b="0" cap="none" baseline="0">
                <a:solidFill>
                  <a:schemeClr val="bg2"/>
                </a:solidFill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Rectangle 2"/>
          <p:cNvSpPr>
            <a:spLocks noGrp="1"/>
          </p:cNvSpPr>
          <p:nvPr>
            <p:ph type="body" idx="1"/>
          </p:nvPr>
        </p:nvSpPr>
        <p:spPr>
          <a:xfrm>
            <a:off x="722313" y="5410200"/>
            <a:ext cx="7772400" cy="104298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8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Rectangle 5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BFC78A-CB5D-41EE-A37F-A2EB645C3D83}" type="datetimeFigureOut">
              <a:rPr lang="en-US"/>
              <a:pPr>
                <a:defRPr/>
              </a:pPr>
              <a:t>9/16/2013</a:t>
            </a:fld>
            <a:endParaRPr lang="en-US"/>
          </a:p>
        </p:txBody>
      </p:sp>
      <p:sp>
        <p:nvSpPr>
          <p:cNvPr id="7" name="Rectangle 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8FCF04-C561-4E2D-9DA6-FA6490992F0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2"/>
          <p:cNvSpPr>
            <a:spLocks noGrp="1"/>
          </p:cNvSpPr>
          <p:nvPr>
            <p:ph sz="half" idx="1"/>
          </p:nvPr>
        </p:nvSpPr>
        <p:spPr>
          <a:xfrm>
            <a:off x="301752" y="1600200"/>
            <a:ext cx="4160520" cy="47548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Rectangle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160520" cy="47548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D823BC-8C9E-459D-97CC-5E66D99447B1}" type="datetimeFigureOut">
              <a:rPr lang="en-US"/>
              <a:pPr>
                <a:defRPr/>
              </a:pPr>
              <a:t>9/16/2013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E26707-B4CB-415D-942A-D888B735F2E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2"/>
          <p:cNvSpPr>
            <a:spLocks noGrp="1"/>
          </p:cNvSpPr>
          <p:nvPr>
            <p:ph type="body" idx="1"/>
          </p:nvPr>
        </p:nvSpPr>
        <p:spPr>
          <a:xfrm>
            <a:off x="301752" y="1535112"/>
            <a:ext cx="4160520" cy="827087"/>
          </a:xfrm>
        </p:spPr>
        <p:txBody>
          <a:bodyPr anchor="ctr"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>
              <a:contourClr>
                <a:schemeClr val="accent2">
                  <a:shade val="75000"/>
                </a:schemeClr>
              </a:contourClr>
            </a:sp3d>
          </a:bodyPr>
          <a:lstStyle>
            <a:lvl1pPr marL="0" indent="0" algn="ctr">
              <a:buNone/>
              <a:defRPr lang="en-US" sz="2400" b="0" dirty="0" smtClean="0">
                <a:ln w="11430"/>
                <a:solidFill>
                  <a:schemeClr val="tx2"/>
                </a:solidFill>
                <a:effectLst/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3"/>
          <p:cNvSpPr>
            <a:spLocks noGrp="1"/>
          </p:cNvSpPr>
          <p:nvPr>
            <p:ph sz="half" idx="2"/>
          </p:nvPr>
        </p:nvSpPr>
        <p:spPr>
          <a:xfrm>
            <a:off x="301752" y="2373312"/>
            <a:ext cx="41605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Rectangle 4"/>
          <p:cNvSpPr>
            <a:spLocks noGrp="1"/>
          </p:cNvSpPr>
          <p:nvPr>
            <p:ph type="body" sz="quarter" idx="3"/>
          </p:nvPr>
        </p:nvSpPr>
        <p:spPr>
          <a:xfrm>
            <a:off x="4645024" y="1535112"/>
            <a:ext cx="4160520" cy="827087"/>
          </a:xfrm>
        </p:spPr>
        <p:txBody>
          <a:bodyPr anchor="ctr"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>
              <a:contourClr>
                <a:schemeClr val="accent2">
                  <a:shade val="75000"/>
                </a:schemeClr>
              </a:contourClr>
            </a:sp3d>
          </a:bodyPr>
          <a:lstStyle>
            <a:lvl1pPr marL="0" indent="0" algn="ctr">
              <a:buNone/>
              <a:defRPr lang="en-US" sz="2400" b="0" dirty="0" smtClean="0">
                <a:ln w="11430"/>
                <a:solidFill>
                  <a:schemeClr val="tx2"/>
                </a:solidFill>
                <a:effectLst/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Rectangle 5"/>
          <p:cNvSpPr>
            <a:spLocks noGrp="1"/>
          </p:cNvSpPr>
          <p:nvPr>
            <p:ph sz="quarter" idx="4"/>
          </p:nvPr>
        </p:nvSpPr>
        <p:spPr>
          <a:xfrm>
            <a:off x="4645024" y="2373312"/>
            <a:ext cx="41605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2B3044-4896-468C-BD43-F06C74541F55}" type="datetimeFigureOut">
              <a:rPr lang="en-US"/>
              <a:pPr>
                <a:defRPr/>
              </a:pPr>
              <a:t>9/16/2013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4248D6-6B5F-45F2-BF3E-DDFACDE7A48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4B7D06-DAC8-4051-A04A-4ADB7FE9C9B5}" type="datetimeFigureOut">
              <a:rPr lang="en-US"/>
              <a:pPr>
                <a:defRPr/>
              </a:pPr>
              <a:t>9/16/2013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198CED-3859-452B-B22D-4417B00C05C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06FE5E-B05A-4448-9D82-9F0C94F6E088}" type="datetimeFigureOut">
              <a:rPr lang="en-US"/>
              <a:pPr>
                <a:defRPr/>
              </a:pPr>
              <a:t>9/16/2013</a:t>
            </a:fld>
            <a:endParaRPr lang="en-US"/>
          </a:p>
        </p:txBody>
      </p:sp>
      <p:sp>
        <p:nvSpPr>
          <p:cNvPr id="3" name="Rectangl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689711-464D-45A2-B4B7-D06A5A9A935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 Same Side Corner Rectangle 4"/>
          <p:cNvSpPr/>
          <p:nvPr/>
        </p:nvSpPr>
        <p:spPr>
          <a:xfrm>
            <a:off x="228600" y="152400"/>
            <a:ext cx="8686800" cy="1295400"/>
          </a:xfrm>
          <a:prstGeom prst="round2SameRect">
            <a:avLst>
              <a:gd name="adj1" fmla="val 4902"/>
              <a:gd name="adj2" fmla="val 0"/>
            </a:avLst>
          </a:prstGeom>
          <a:solidFill>
            <a:schemeClr val="accent1"/>
          </a:soli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cxnSp>
        <p:nvCxnSpPr>
          <p:cNvPr id="6" name="Straight Connector 5"/>
          <p:cNvCxnSpPr/>
          <p:nvPr/>
        </p:nvCxnSpPr>
        <p:spPr>
          <a:xfrm>
            <a:off x="228600" y="6529388"/>
            <a:ext cx="8686800" cy="1587"/>
          </a:xfrm>
          <a:prstGeom prst="line">
            <a:avLst/>
          </a:prstGeom>
          <a:ln w="12700" cap="rnd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 useBgFill="1">
        <p:nvSpPr>
          <p:cNvPr id="7" name="Rectangle 6"/>
          <p:cNvSpPr/>
          <p:nvPr/>
        </p:nvSpPr>
        <p:spPr>
          <a:xfrm>
            <a:off x="4876800" y="152400"/>
            <a:ext cx="3581400" cy="12954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1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4967288" y="152400"/>
            <a:ext cx="3400425" cy="12954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" name="Rectangle 1"/>
          <p:cNvSpPr>
            <a:spLocks noGrp="1"/>
          </p:cNvSpPr>
          <p:nvPr>
            <p:ph type="title"/>
          </p:nvPr>
        </p:nvSpPr>
        <p:spPr>
          <a:xfrm>
            <a:off x="304800" y="228600"/>
            <a:ext cx="4495800" cy="1143000"/>
          </a:xfrm>
        </p:spPr>
        <p:txBody>
          <a:bodyPr/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Rectangle 2"/>
          <p:cNvSpPr>
            <a:spLocks noGrp="1"/>
          </p:cNvSpPr>
          <p:nvPr>
            <p:ph idx="1"/>
          </p:nvPr>
        </p:nvSpPr>
        <p:spPr>
          <a:xfrm>
            <a:off x="228600" y="1600200"/>
            <a:ext cx="8686800" cy="47244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Rectangle 3"/>
          <p:cNvSpPr>
            <a:spLocks noGrp="1"/>
          </p:cNvSpPr>
          <p:nvPr>
            <p:ph type="body" sz="half" idx="2"/>
          </p:nvPr>
        </p:nvSpPr>
        <p:spPr>
          <a:xfrm>
            <a:off x="5105400" y="228600"/>
            <a:ext cx="3200400" cy="1143000"/>
          </a:xfrm>
        </p:spPr>
        <p:txBody>
          <a:bodyPr anchor="ctr">
            <a:normAutofit/>
          </a:bodyPr>
          <a:lstStyle>
            <a:lvl1pPr marL="0" indent="0" algn="l">
              <a:buNone/>
              <a:defRPr sz="1600">
                <a:solidFill>
                  <a:schemeClr val="bg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Rectangle 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F31532-25C8-4098-A169-DBE6B56A3167}" type="datetimeFigureOut">
              <a:rPr lang="en-US"/>
              <a:pPr>
                <a:defRPr/>
              </a:pPr>
              <a:t>9/16/2013</a:t>
            </a:fld>
            <a:endParaRPr lang="en-US"/>
          </a:p>
        </p:txBody>
      </p:sp>
      <p:sp>
        <p:nvSpPr>
          <p:cNvPr id="10" name="Rectangle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Rectangle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102C3F-8CC1-4E10-881B-EC5E5F91DF7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 Same Side Corner Rectangle 4"/>
          <p:cNvSpPr/>
          <p:nvPr/>
        </p:nvSpPr>
        <p:spPr>
          <a:xfrm>
            <a:off x="228600" y="152400"/>
            <a:ext cx="8686800" cy="1295400"/>
          </a:xfrm>
          <a:prstGeom prst="round2SameRect">
            <a:avLst>
              <a:gd name="adj1" fmla="val 4902"/>
              <a:gd name="adj2" fmla="val 0"/>
            </a:avLst>
          </a:prstGeom>
          <a:solidFill>
            <a:schemeClr val="accent1"/>
          </a:soli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 useBgFill="1">
        <p:nvSpPr>
          <p:cNvPr id="6" name="Rectangle 5"/>
          <p:cNvSpPr/>
          <p:nvPr/>
        </p:nvSpPr>
        <p:spPr>
          <a:xfrm>
            <a:off x="4876800" y="152400"/>
            <a:ext cx="3581400" cy="12954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1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4967288" y="152400"/>
            <a:ext cx="3400425" cy="12954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228600" y="6529388"/>
            <a:ext cx="8686800" cy="1587"/>
          </a:xfrm>
          <a:prstGeom prst="line">
            <a:avLst/>
          </a:prstGeom>
          <a:ln w="12700" cap="rnd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Rectangle 2"/>
          <p:cNvSpPr>
            <a:spLocks noGrp="1"/>
          </p:cNvSpPr>
          <p:nvPr>
            <p:ph type="pic" idx="1"/>
          </p:nvPr>
        </p:nvSpPr>
        <p:spPr>
          <a:xfrm>
            <a:off x="228600" y="1524000"/>
            <a:ext cx="8686800" cy="4910328"/>
          </a:xfrm>
          <a:solidFill>
            <a:schemeClr val="bg2"/>
          </a:solidFill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/>
          </a:p>
        </p:txBody>
      </p:sp>
      <p:sp>
        <p:nvSpPr>
          <p:cNvPr id="2" name="Rectangle 1"/>
          <p:cNvSpPr>
            <a:spLocks noGrp="1"/>
          </p:cNvSpPr>
          <p:nvPr>
            <p:ph type="title"/>
          </p:nvPr>
        </p:nvSpPr>
        <p:spPr>
          <a:xfrm>
            <a:off x="304800" y="228600"/>
            <a:ext cx="4495800" cy="1143000"/>
          </a:xfrm>
        </p:spPr>
        <p:txBody>
          <a:bodyPr/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Rectangle 3"/>
          <p:cNvSpPr>
            <a:spLocks noGrp="1"/>
          </p:cNvSpPr>
          <p:nvPr>
            <p:ph type="body" sz="half" idx="2"/>
          </p:nvPr>
        </p:nvSpPr>
        <p:spPr>
          <a:xfrm>
            <a:off x="5105400" y="228600"/>
            <a:ext cx="3200400" cy="1143000"/>
          </a:xfrm>
        </p:spPr>
        <p:txBody>
          <a:bodyPr anchor="ctr">
            <a:normAutofit/>
          </a:bodyPr>
          <a:lstStyle>
            <a:lvl1pPr marL="0" indent="0">
              <a:buNone/>
              <a:defRPr sz="1600">
                <a:solidFill>
                  <a:schemeClr val="bg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Rectangle 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2D30D0-7F1C-44D2-A355-9B33F3D4BFE0}" type="datetimeFigureOut">
              <a:rPr lang="en-US"/>
              <a:pPr>
                <a:defRPr/>
              </a:pPr>
              <a:t>9/16/2013</a:t>
            </a:fld>
            <a:endParaRPr lang="en-US"/>
          </a:p>
        </p:txBody>
      </p:sp>
      <p:sp>
        <p:nvSpPr>
          <p:cNvPr id="10" name="Rectangle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Rectangle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CE9F0D-E989-431B-8189-2305D27AFBA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Same Side Corner Rectangle 6"/>
          <p:cNvSpPr/>
          <p:nvPr/>
        </p:nvSpPr>
        <p:spPr>
          <a:xfrm>
            <a:off x="228600" y="152400"/>
            <a:ext cx="8686800" cy="1295400"/>
          </a:xfrm>
          <a:prstGeom prst="round2SameRect">
            <a:avLst>
              <a:gd name="adj1" fmla="val 4902"/>
              <a:gd name="adj2" fmla="val 0"/>
            </a:avLst>
          </a:prstGeom>
          <a:solidFill>
            <a:schemeClr val="accent1"/>
          </a:soli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123" name="Title Placeholder 1"/>
          <p:cNvSpPr>
            <a:spLocks noGrp="1"/>
          </p:cNvSpPr>
          <p:nvPr>
            <p:ph type="title"/>
          </p:nvPr>
        </p:nvSpPr>
        <p:spPr bwMode="auto">
          <a:xfrm>
            <a:off x="304800" y="274638"/>
            <a:ext cx="8534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5124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304800" y="1600200"/>
            <a:ext cx="85344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28600" y="6521450"/>
            <a:ext cx="2133600" cy="3190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59558904-4ABD-4FBD-8CD3-3C8CE30BC5B4}" type="datetimeFigureOut">
              <a:rPr lang="en-US"/>
              <a:pPr>
                <a:defRPr/>
              </a:pPr>
              <a:t>9/16/2013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95600" y="6521450"/>
            <a:ext cx="3429000" cy="3190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781800" y="6521450"/>
            <a:ext cx="2133600" cy="3190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098153B4-AABA-4EA7-9FF4-423056D1DE0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228600" y="6524625"/>
            <a:ext cx="8686800" cy="1588"/>
          </a:xfrm>
          <a:prstGeom prst="line">
            <a:avLst/>
          </a:prstGeom>
          <a:ln w="12700" cap="rnd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9" r:id="rId1"/>
    <p:sldLayoutId id="2147483814" r:id="rId2"/>
    <p:sldLayoutId id="2147483820" r:id="rId3"/>
    <p:sldLayoutId id="2147483815" r:id="rId4"/>
    <p:sldLayoutId id="2147483816" r:id="rId5"/>
    <p:sldLayoutId id="2147483817" r:id="rId6"/>
    <p:sldLayoutId id="2147483821" r:id="rId7"/>
    <p:sldLayoutId id="2147483822" r:id="rId8"/>
    <p:sldLayoutId id="2147483823" r:id="rId9"/>
    <p:sldLayoutId id="2147483818" r:id="rId10"/>
    <p:sldLayoutId id="2147483824" r:id="rId11"/>
    <p:sldLayoutId id="2147483825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 kern="1200">
          <a:solidFill>
            <a:srgbClr val="FFFFFF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FFFFFF"/>
          </a:solidFill>
          <a:latin typeface="Arial Black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FFFFFF"/>
          </a:solidFill>
          <a:latin typeface="Arial Black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FFFFFF"/>
          </a:solidFill>
          <a:latin typeface="Arial Black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FFFFFF"/>
          </a:solidFill>
          <a:latin typeface="Arial Black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FFFFFF"/>
          </a:solidFill>
          <a:latin typeface="Arial Black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FFFFFF"/>
          </a:solidFill>
          <a:latin typeface="Arial Black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FFFFFF"/>
          </a:solidFill>
          <a:latin typeface="Arial Black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FFFFFF"/>
          </a:solidFill>
          <a:latin typeface="Arial Black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5000"/>
        <a:buFont typeface="Wingdings 2" pitchFamily="18" charset="2"/>
        <a:buChar char="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547688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30250" indent="-1825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4888" indent="-1825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100000"/>
        <a:buFont typeface="Arial" pitchFamily="34" charset="0"/>
        <a:buChar char="•"/>
        <a:defRPr kern="1200">
          <a:solidFill>
            <a:schemeClr val="tx2"/>
          </a:solidFill>
          <a:latin typeface="+mn-lt"/>
          <a:ea typeface="+mn-ea"/>
          <a:cs typeface="+mn-cs"/>
        </a:defRPr>
      </a:lvl4pPr>
      <a:lvl5pPr marL="1279525" indent="-1825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Arial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4630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173736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2194560" indent="-182880" algn="l" defTabSz="914400" rtl="0" eaLnBrk="1" latinLnBrk="0" hangingPunct="1">
        <a:spcBef>
          <a:spcPts val="310"/>
        </a:spcBef>
        <a:buClr>
          <a:schemeClr val="accent2"/>
        </a:buClr>
        <a:buFont typeface="Arial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1.bin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33400" y="1600200"/>
            <a:ext cx="7924800" cy="1905000"/>
          </a:xfrm>
        </p:spPr>
        <p:txBody>
          <a:bodyPr anchor="t"/>
          <a:lstStyle/>
          <a:p>
            <a:pPr eaLnBrk="1" hangingPunct="1">
              <a:spcBef>
                <a:spcPct val="20000"/>
              </a:spcBef>
            </a:pPr>
            <a:r>
              <a:rPr lang="en-US" sz="5400" dirty="0" smtClean="0">
                <a:solidFill>
                  <a:schemeClr val="tx2"/>
                </a:solidFill>
                <a:latin typeface="Comic Sans MS" pitchFamily="66" charset="0"/>
                <a:ea typeface="MS PGothic" pitchFamily="34" charset="-128"/>
              </a:rPr>
              <a:t>Java Fundamentals 4</a:t>
            </a:r>
            <a:endParaRPr lang="en-US" sz="5400" dirty="0" smtClean="0">
              <a:solidFill>
                <a:schemeClr val="tx2"/>
              </a:solidFill>
              <a:latin typeface="Comic Sans MS" pitchFamily="66" charset="0"/>
              <a:ea typeface="MS PGothic" pitchFamily="34" charset="-128"/>
            </a:endParaRPr>
          </a:p>
        </p:txBody>
      </p:sp>
      <p:sp>
        <p:nvSpPr>
          <p:cNvPr id="13315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endParaRPr lang="ar-SA" smtClean="0"/>
          </a:p>
        </p:txBody>
      </p:sp>
      <p:sp>
        <p:nvSpPr>
          <p:cNvPr id="13316" name="Rectangle 3"/>
          <p:cNvSpPr>
            <a:spLocks noChangeArrowheads="1"/>
          </p:cNvSpPr>
          <p:nvPr/>
        </p:nvSpPr>
        <p:spPr bwMode="auto">
          <a:xfrm>
            <a:off x="5181600" y="4953000"/>
            <a:ext cx="34290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 b="1">
                <a:solidFill>
                  <a:srgbClr val="FF6600"/>
                </a:solidFill>
                <a:latin typeface="Comic Sans MS" pitchFamily="66" charset="0"/>
              </a:rPr>
              <a:t>Type conversion ,String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solidFill>
                  <a:schemeClr val="tx1"/>
                </a:solidFill>
              </a:rPr>
              <a:t>The </a:t>
            </a:r>
            <a:r>
              <a:rPr lang="en-US" smtClean="0">
                <a:solidFill>
                  <a:schemeClr val="tx1"/>
                </a:solidFill>
                <a:latin typeface="Courier New" pitchFamily="49" charset="0"/>
              </a:rPr>
              <a:t>class</a:t>
            </a:r>
            <a:r>
              <a:rPr lang="en-US" smtClean="0">
                <a:solidFill>
                  <a:schemeClr val="tx1"/>
                </a:solidFill>
              </a:rPr>
              <a:t> </a:t>
            </a:r>
            <a:r>
              <a:rPr lang="en-US" smtClean="0">
                <a:solidFill>
                  <a:schemeClr val="tx1"/>
                </a:solidFill>
                <a:latin typeface="Courier New" pitchFamily="49" charset="0"/>
              </a:rPr>
              <a:t>String</a:t>
            </a:r>
          </a:p>
        </p:txBody>
      </p:sp>
      <p:sp>
        <p:nvSpPr>
          <p:cNvPr id="3379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en-US" sz="2800" dirty="0"/>
              <a:t>	</a:t>
            </a:r>
          </a:p>
          <a:p>
            <a:pPr eaLnBrk="1" hangingPunct="1">
              <a:defRPr/>
            </a:pPr>
            <a:r>
              <a:rPr lang="en-US" sz="2800" dirty="0"/>
              <a:t>Length of the string  is the number of characters in it .</a:t>
            </a:r>
          </a:p>
          <a:p>
            <a:pPr eaLnBrk="1" hangingPunct="1">
              <a:defRPr/>
            </a:pPr>
            <a:r>
              <a:rPr lang="en-US" sz="2800" dirty="0"/>
              <a:t>When determining the length of  a  string , </a:t>
            </a:r>
            <a:r>
              <a:rPr lang="en-US" sz="2800" dirty="0">
                <a:solidFill>
                  <a:srgbClr val="FF0000"/>
                </a:solidFill>
              </a:rPr>
              <a:t>blanks count .</a:t>
            </a:r>
          </a:p>
          <a:p>
            <a:pPr eaLnBrk="1" hangingPunct="1">
              <a:defRPr/>
            </a:pPr>
            <a:r>
              <a:rPr lang="en-US" sz="2800" dirty="0"/>
              <a:t>Example :</a:t>
            </a:r>
          </a:p>
          <a:p>
            <a:pPr lvl="1" eaLnBrk="1" hangingPunct="1">
              <a:defRPr/>
            </a:pPr>
            <a:r>
              <a:rPr lang="en-US" sz="2400" dirty="0"/>
              <a:t>“ “ </a:t>
            </a:r>
            <a:r>
              <a:rPr lang="en-US" sz="2400" dirty="0">
                <a:sym typeface="Wingdings" pitchFamily="2" charset="2"/>
              </a:rPr>
              <a:t> has length = 0 </a:t>
            </a:r>
          </a:p>
          <a:p>
            <a:pPr lvl="1" eaLnBrk="1" hangingPunct="1">
              <a:defRPr/>
            </a:pPr>
            <a:r>
              <a:rPr lang="en-US" sz="2400" dirty="0">
                <a:sym typeface="Wingdings" pitchFamily="2" charset="2"/>
              </a:rPr>
              <a:t>“</a:t>
            </a:r>
            <a:r>
              <a:rPr lang="en-US" sz="2400" dirty="0" err="1">
                <a:sym typeface="Wingdings" pitchFamily="2" charset="2"/>
              </a:rPr>
              <a:t>abc</a:t>
            </a:r>
            <a:r>
              <a:rPr lang="en-US" sz="2400" dirty="0">
                <a:sym typeface="Wingdings" pitchFamily="2" charset="2"/>
              </a:rPr>
              <a:t>”    has length = 3  , position of a = 0 ,b= 1 , c= 2</a:t>
            </a:r>
          </a:p>
          <a:p>
            <a:pPr lvl="1" eaLnBrk="1" hangingPunct="1">
              <a:defRPr/>
            </a:pPr>
            <a:r>
              <a:rPr lang="en-US" sz="2400" dirty="0">
                <a:sym typeface="Wingdings" pitchFamily="2" charset="2"/>
              </a:rPr>
              <a:t>“a  boy”  has length = 5  </a:t>
            </a:r>
          </a:p>
          <a:p>
            <a:pPr lvl="1" eaLnBrk="1" hangingPunct="1">
              <a:buFont typeface="Wingdings" pitchFamily="2" charset="2"/>
              <a:buNone/>
              <a:defRPr/>
            </a:pPr>
            <a:endParaRPr lang="en-US" sz="2400" dirty="0"/>
          </a:p>
          <a:p>
            <a:pPr eaLnBrk="1" hangingPunct="1">
              <a:defRPr/>
            </a:pPr>
            <a:endParaRPr lang="en-US" sz="2800" dirty="0"/>
          </a:p>
        </p:txBody>
      </p:sp>
      <p:sp>
        <p:nvSpPr>
          <p:cNvPr id="23556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algn="l"/>
            <a:r>
              <a:rPr lang="en-US" sz="1400" smtClean="0">
                <a:latin typeface="Times New Roman" pitchFamily="18" charset="0"/>
                <a:cs typeface="Arial" pitchFamily="34" charset="0"/>
              </a:rPr>
              <a:t>Java Programming: From Problem Analysis to Program Design, Second Edition</a:t>
            </a:r>
          </a:p>
        </p:txBody>
      </p:sp>
      <p:sp>
        <p:nvSpPr>
          <p:cNvPr id="23557" name="Slide Number Placeholder 4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fld id="{41CF5BD1-933F-4796-BB15-047EA6A6EC1F}" type="slidenum">
              <a:rPr lang="ar-SA" sz="1400" smtClean="0">
                <a:latin typeface="Times New Roman" pitchFamily="18" charset="0"/>
                <a:cs typeface="Times New Roman" pitchFamily="18" charset="0"/>
              </a:rPr>
              <a:pPr/>
              <a:t>10</a:t>
            </a:fld>
            <a:endParaRPr lang="en-US" sz="140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Footer Placeholder 3"/>
          <p:cNvSpPr txBox="1">
            <a:spLocks noGrp="1"/>
          </p:cNvSpPr>
          <p:nvPr/>
        </p:nvSpPr>
        <p:spPr bwMode="auto">
          <a:xfrm>
            <a:off x="762000" y="6477000"/>
            <a:ext cx="70104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en-US" sz="1400">
                <a:latin typeface="Times New Roman" pitchFamily="18" charset="0"/>
              </a:rPr>
              <a:t>Java Programming: From Problem Analysis to Program Design, Second Edition</a:t>
            </a:r>
          </a:p>
        </p:txBody>
      </p:sp>
      <p:sp>
        <p:nvSpPr>
          <p:cNvPr id="1028" name="Slide Number Placeholder 4"/>
          <p:cNvSpPr txBox="1">
            <a:spLocks noGrp="1"/>
          </p:cNvSpPr>
          <p:nvPr/>
        </p:nvSpPr>
        <p:spPr bwMode="auto">
          <a:xfrm>
            <a:off x="7772400" y="6477000"/>
            <a:ext cx="12192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051C8BB1-662B-492F-9688-0CF3FD3AD69B}" type="slidenum">
              <a:rPr lang="ar-SA" sz="1400">
                <a:latin typeface="Times New Roman" pitchFamily="18" charset="0"/>
                <a:cs typeface="Times New Roman" pitchFamily="18" charset="0"/>
              </a:rPr>
              <a:pPr algn="r"/>
              <a:t>11</a:t>
            </a:fld>
            <a:endParaRPr lang="en-US" sz="14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 dirty="0" smtClean="0">
                <a:solidFill>
                  <a:schemeClr val="tx1"/>
                </a:solidFill>
              </a:rPr>
              <a:t>Some Commonly Used String Methods</a:t>
            </a:r>
          </a:p>
        </p:txBody>
      </p:sp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1524000"/>
            <a:ext cx="7911681" cy="2533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Rectangle 9"/>
          <p:cNvSpPr/>
          <p:nvPr/>
        </p:nvSpPr>
        <p:spPr>
          <a:xfrm>
            <a:off x="381000" y="4343400"/>
            <a:ext cx="6096000" cy="144780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1" anchor="ctr"/>
          <a:lstStyle/>
          <a:p>
            <a:r>
              <a:rPr lang="en-US" dirty="0" smtClean="0"/>
              <a:t>String </a:t>
            </a:r>
            <a:r>
              <a:rPr lang="en-US" dirty="0" err="1" smtClean="0"/>
              <a:t>mystr</a:t>
            </a:r>
            <a:r>
              <a:rPr lang="en-US" dirty="0" smtClean="0"/>
              <a:t>=new String("programming with Java is fun");</a:t>
            </a:r>
          </a:p>
          <a:p>
            <a:r>
              <a:rPr lang="en-US" dirty="0" smtClean="0"/>
              <a:t>	 </a:t>
            </a:r>
            <a:r>
              <a:rPr lang="en-US" dirty="0" err="1" smtClean="0"/>
              <a:t>System.out.println</a:t>
            </a:r>
            <a:r>
              <a:rPr lang="en-US" dirty="0" smtClean="0"/>
              <a:t>(</a:t>
            </a:r>
            <a:r>
              <a:rPr lang="en-US" dirty="0" err="1" smtClean="0"/>
              <a:t>mystr</a:t>
            </a:r>
            <a:r>
              <a:rPr lang="en-US" dirty="0" smtClean="0"/>
              <a:t>);</a:t>
            </a:r>
          </a:p>
          <a:p>
            <a:r>
              <a:rPr lang="en-US" dirty="0" smtClean="0"/>
              <a:t> </a:t>
            </a:r>
            <a:r>
              <a:rPr lang="en-US" dirty="0" err="1" smtClean="0"/>
              <a:t>System.out.println</a:t>
            </a:r>
            <a:r>
              <a:rPr lang="en-US" dirty="0" smtClean="0"/>
              <a:t>(</a:t>
            </a:r>
            <a:r>
              <a:rPr lang="en-US" dirty="0" err="1" smtClean="0"/>
              <a:t>mystr.charAt</a:t>
            </a:r>
            <a:r>
              <a:rPr lang="en-US" dirty="0" smtClean="0"/>
              <a:t>(3));</a:t>
            </a:r>
          </a:p>
          <a:p>
            <a:r>
              <a:rPr lang="en-US" dirty="0" smtClean="0"/>
              <a:t> </a:t>
            </a:r>
            <a:r>
              <a:rPr lang="en-US" dirty="0" err="1" smtClean="0"/>
              <a:t>System.out.println</a:t>
            </a:r>
            <a:r>
              <a:rPr lang="en-US" dirty="0" smtClean="0"/>
              <a:t>(</a:t>
            </a:r>
            <a:r>
              <a:rPr lang="en-US" dirty="0" err="1" smtClean="0"/>
              <a:t>mystr.indexOf</a:t>
            </a:r>
            <a:r>
              <a:rPr lang="en-US" dirty="0" smtClean="0"/>
              <a:t>('J'));</a:t>
            </a:r>
          </a:p>
          <a:p>
            <a:r>
              <a:rPr lang="en-US" dirty="0" smtClean="0"/>
              <a:t> </a:t>
            </a:r>
            <a:r>
              <a:rPr lang="en-US" dirty="0" err="1" smtClean="0"/>
              <a:t>System.out.println</a:t>
            </a:r>
            <a:r>
              <a:rPr lang="en-US" dirty="0" smtClean="0"/>
              <a:t>(</a:t>
            </a:r>
            <a:r>
              <a:rPr lang="en-US" dirty="0" err="1" smtClean="0"/>
              <a:t>mystr.indexOf</a:t>
            </a:r>
            <a:r>
              <a:rPr lang="en-US" dirty="0" smtClean="0"/>
              <a:t>(‘j'));</a:t>
            </a:r>
          </a:p>
        </p:txBody>
      </p:sp>
      <p:sp>
        <p:nvSpPr>
          <p:cNvPr id="11" name="Rectangle 10"/>
          <p:cNvSpPr/>
          <p:nvPr/>
        </p:nvSpPr>
        <p:spPr>
          <a:xfrm>
            <a:off x="5715000" y="4953000"/>
            <a:ext cx="3200400" cy="1219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dirty="0" smtClean="0"/>
              <a:t>programming with Java is fun</a:t>
            </a:r>
          </a:p>
          <a:p>
            <a:pPr algn="ctr"/>
            <a:r>
              <a:rPr lang="en-US" dirty="0" smtClean="0"/>
              <a:t>g</a:t>
            </a:r>
          </a:p>
          <a:p>
            <a:pPr algn="ctr"/>
            <a:r>
              <a:rPr lang="en-US" dirty="0" smtClean="0"/>
              <a:t>17</a:t>
            </a:r>
          </a:p>
          <a:p>
            <a:pPr algn="ctr"/>
            <a:r>
              <a:rPr lang="en-US" dirty="0" smtClean="0"/>
              <a:t>-1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Footer Placeholder 3"/>
          <p:cNvSpPr txBox="1">
            <a:spLocks noGrp="1"/>
          </p:cNvSpPr>
          <p:nvPr/>
        </p:nvSpPr>
        <p:spPr bwMode="auto">
          <a:xfrm>
            <a:off x="762000" y="6477000"/>
            <a:ext cx="70104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en-US" sz="1400">
                <a:latin typeface="Times New Roman" pitchFamily="18" charset="0"/>
              </a:rPr>
              <a:t>Java Programming: From Problem Analysis to Program Design, Second Edition</a:t>
            </a:r>
          </a:p>
        </p:txBody>
      </p:sp>
      <p:sp>
        <p:nvSpPr>
          <p:cNvPr id="2052" name="Slide Number Placeholder 4"/>
          <p:cNvSpPr txBox="1">
            <a:spLocks noGrp="1"/>
          </p:cNvSpPr>
          <p:nvPr/>
        </p:nvSpPr>
        <p:spPr bwMode="auto">
          <a:xfrm>
            <a:off x="7772400" y="6477000"/>
            <a:ext cx="12192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C76B55A9-6F19-4EC9-8850-56682C3EFA67}" type="slidenum">
              <a:rPr lang="ar-SA" sz="1400">
                <a:latin typeface="Times New Roman" pitchFamily="18" charset="0"/>
                <a:cs typeface="Times New Roman" pitchFamily="18" charset="0"/>
              </a:rPr>
              <a:pPr algn="r"/>
              <a:t>12</a:t>
            </a:fld>
            <a:endParaRPr lang="en-US" sz="14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5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 smtClean="0">
                <a:solidFill>
                  <a:schemeClr val="tx1"/>
                </a:solidFill>
              </a:rPr>
              <a:t>Some Commonly Used String Methods</a:t>
            </a:r>
          </a:p>
        </p:txBody>
      </p:sp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1447800"/>
            <a:ext cx="8382000" cy="12524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1000" y="2667000"/>
            <a:ext cx="8382000" cy="10453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81000" y="3657600"/>
            <a:ext cx="8382000" cy="12846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</a:t>
            </a:r>
            <a:endParaRPr lang="ar-SA" dirty="0"/>
          </a:p>
        </p:txBody>
      </p:sp>
      <p:sp>
        <p:nvSpPr>
          <p:cNvPr id="4" name="Rectangle 3"/>
          <p:cNvSpPr/>
          <p:nvPr/>
        </p:nvSpPr>
        <p:spPr>
          <a:xfrm>
            <a:off x="1066800" y="1600200"/>
            <a:ext cx="7391400" cy="182880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dirty="0" smtClean="0"/>
              <a:t>String </a:t>
            </a:r>
            <a:r>
              <a:rPr lang="en-US" dirty="0" err="1" smtClean="0"/>
              <a:t>mystr</a:t>
            </a:r>
            <a:r>
              <a:rPr lang="en-US" dirty="0" smtClean="0"/>
              <a:t>=new String("programming with Java is fun");</a:t>
            </a:r>
          </a:p>
          <a:p>
            <a:pPr algn="ctr"/>
            <a:r>
              <a:rPr lang="en-US" dirty="0" smtClean="0"/>
              <a:t>	 </a:t>
            </a:r>
            <a:r>
              <a:rPr lang="en-US" dirty="0" err="1" smtClean="0"/>
              <a:t>System.out.println</a:t>
            </a:r>
            <a:r>
              <a:rPr lang="en-US" dirty="0" smtClean="0"/>
              <a:t>(</a:t>
            </a:r>
            <a:r>
              <a:rPr lang="en-US" dirty="0" err="1" smtClean="0"/>
              <a:t>mystr</a:t>
            </a:r>
            <a:r>
              <a:rPr lang="en-US" dirty="0" smtClean="0"/>
              <a:t>);</a:t>
            </a:r>
          </a:p>
          <a:p>
            <a:pPr algn="ctr"/>
            <a:r>
              <a:rPr lang="en-US" dirty="0" smtClean="0"/>
              <a:t> </a:t>
            </a:r>
            <a:r>
              <a:rPr lang="en-US" dirty="0" err="1" smtClean="0"/>
              <a:t>System.out.println</a:t>
            </a:r>
            <a:r>
              <a:rPr lang="en-US" dirty="0" smtClean="0"/>
              <a:t>(</a:t>
            </a:r>
            <a:r>
              <a:rPr lang="en-US" dirty="0" err="1" smtClean="0"/>
              <a:t>mystr.indexOf</a:t>
            </a:r>
            <a:r>
              <a:rPr lang="en-US" dirty="0" smtClean="0"/>
              <a:t>('a',10));</a:t>
            </a:r>
          </a:p>
          <a:p>
            <a:pPr algn="ctr"/>
            <a:r>
              <a:rPr lang="en-US" dirty="0" err="1" smtClean="0"/>
              <a:t>System.out.println</a:t>
            </a:r>
            <a:r>
              <a:rPr lang="en-US" dirty="0" smtClean="0"/>
              <a:t>(</a:t>
            </a:r>
            <a:r>
              <a:rPr lang="en-US" dirty="0" err="1" smtClean="0"/>
              <a:t>mystr.indexOf</a:t>
            </a:r>
            <a:r>
              <a:rPr lang="en-US" dirty="0" smtClean="0"/>
              <a:t>("with"));</a:t>
            </a:r>
          </a:p>
          <a:p>
            <a:pPr algn="ctr"/>
            <a:r>
              <a:rPr lang="en-US" dirty="0" err="1" smtClean="0"/>
              <a:t>System.out.println</a:t>
            </a:r>
            <a:r>
              <a:rPr lang="en-US" dirty="0" smtClean="0"/>
              <a:t>(</a:t>
            </a:r>
            <a:r>
              <a:rPr lang="en-US" dirty="0" err="1" smtClean="0"/>
              <a:t>mystr.indexOf</a:t>
            </a:r>
            <a:r>
              <a:rPr lang="en-US" dirty="0" smtClean="0"/>
              <a:t>("</a:t>
            </a:r>
            <a:r>
              <a:rPr lang="en-US" dirty="0" err="1" smtClean="0"/>
              <a:t>ing</a:t>
            </a:r>
            <a:r>
              <a:rPr lang="en-US" dirty="0" smtClean="0"/>
              <a:t>"));</a:t>
            </a:r>
            <a:endParaRPr lang="ar-SA" dirty="0"/>
          </a:p>
        </p:txBody>
      </p:sp>
      <p:sp>
        <p:nvSpPr>
          <p:cNvPr id="5" name="Rectangle 4"/>
          <p:cNvSpPr/>
          <p:nvPr/>
        </p:nvSpPr>
        <p:spPr>
          <a:xfrm>
            <a:off x="2590800" y="3810000"/>
            <a:ext cx="3810000" cy="2133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dirty="0" smtClean="0"/>
              <a:t>programming with Java is fun</a:t>
            </a:r>
          </a:p>
          <a:p>
            <a:pPr algn="ctr"/>
            <a:r>
              <a:rPr lang="en-US" dirty="0" smtClean="0"/>
              <a:t>18</a:t>
            </a:r>
          </a:p>
          <a:p>
            <a:pPr algn="ctr"/>
            <a:r>
              <a:rPr lang="en-US" dirty="0" smtClean="0"/>
              <a:t>12</a:t>
            </a:r>
          </a:p>
          <a:p>
            <a:pPr algn="ctr"/>
            <a:r>
              <a:rPr lang="en-US" dirty="0" smtClean="0"/>
              <a:t>8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Footer Placeholder 3"/>
          <p:cNvSpPr txBox="1">
            <a:spLocks noGrp="1"/>
          </p:cNvSpPr>
          <p:nvPr/>
        </p:nvSpPr>
        <p:spPr bwMode="auto">
          <a:xfrm>
            <a:off x="762000" y="6477000"/>
            <a:ext cx="70104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en-US" sz="1400">
                <a:latin typeface="Times New Roman" pitchFamily="18" charset="0"/>
              </a:rPr>
              <a:t>Java Programming: From Problem Analysis to Program Design, Second Edition</a:t>
            </a:r>
          </a:p>
        </p:txBody>
      </p:sp>
      <p:sp>
        <p:nvSpPr>
          <p:cNvPr id="4100" name="Slide Number Placeholder 4"/>
          <p:cNvSpPr txBox="1">
            <a:spLocks noGrp="1"/>
          </p:cNvSpPr>
          <p:nvPr/>
        </p:nvSpPr>
        <p:spPr bwMode="auto">
          <a:xfrm>
            <a:off x="7772400" y="6477000"/>
            <a:ext cx="12192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983F469A-B593-4C92-8183-1EB8665576B3}" type="slidenum">
              <a:rPr lang="ar-SA" sz="1400">
                <a:latin typeface="Times New Roman" pitchFamily="18" charset="0"/>
                <a:cs typeface="Times New Roman" pitchFamily="18" charset="0"/>
              </a:rPr>
              <a:pPr algn="r"/>
              <a:t>14</a:t>
            </a:fld>
            <a:endParaRPr lang="en-US" sz="14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10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 smtClean="0">
                <a:solidFill>
                  <a:schemeClr val="tx1"/>
                </a:solidFill>
              </a:rPr>
              <a:t>Some Commonly Used String Methods</a:t>
            </a:r>
          </a:p>
        </p:txBody>
      </p:sp>
      <p:graphicFrame>
        <p:nvGraphicFramePr>
          <p:cNvPr id="4098" name="Object 5"/>
          <p:cNvGraphicFramePr>
            <a:graphicFrameLocks noChangeAspect="1"/>
          </p:cNvGraphicFramePr>
          <p:nvPr>
            <p:ph idx="1"/>
          </p:nvPr>
        </p:nvGraphicFramePr>
        <p:xfrm>
          <a:off x="704850" y="2462213"/>
          <a:ext cx="7732713" cy="3076575"/>
        </p:xfrm>
        <a:graphic>
          <a:graphicData uri="http://schemas.openxmlformats.org/presentationml/2006/ole">
            <p:oleObj spid="_x0000_s4098" name="Bitmap Image" r:id="rId4" imgW="7733333" imgH="3076190" progId="Paint.Picture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Footer Placeholder 3"/>
          <p:cNvSpPr txBox="1">
            <a:spLocks noGrp="1"/>
          </p:cNvSpPr>
          <p:nvPr/>
        </p:nvSpPr>
        <p:spPr bwMode="auto">
          <a:xfrm>
            <a:off x="762000" y="6477000"/>
            <a:ext cx="70104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en-US" sz="1400">
                <a:latin typeface="Times New Roman" pitchFamily="18" charset="0"/>
              </a:rPr>
              <a:t>Java Programming: From Problem Analysis to Program Design, Second Edition</a:t>
            </a:r>
          </a:p>
        </p:txBody>
      </p:sp>
      <p:sp>
        <p:nvSpPr>
          <p:cNvPr id="24579" name="Slide Number Placeholder 4"/>
          <p:cNvSpPr txBox="1">
            <a:spLocks noGrp="1"/>
          </p:cNvSpPr>
          <p:nvPr/>
        </p:nvSpPr>
        <p:spPr bwMode="auto">
          <a:xfrm>
            <a:off x="7772400" y="6477000"/>
            <a:ext cx="12192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21677B19-D799-47DA-AEB4-FCCAC960AF50}" type="slidenum">
              <a:rPr lang="ar-SA" sz="1400">
                <a:latin typeface="Times New Roman" pitchFamily="18" charset="0"/>
                <a:cs typeface="Times New Roman" pitchFamily="18" charset="0"/>
              </a:rPr>
              <a:pPr algn="r"/>
              <a:t>15</a:t>
            </a:fld>
            <a:endParaRPr lang="en-US" sz="14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58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 smtClean="0">
                <a:solidFill>
                  <a:schemeClr val="tx1"/>
                </a:solidFill>
              </a:rPr>
              <a:t>Examples on string methods</a:t>
            </a:r>
            <a:br>
              <a:rPr lang="en-US" sz="4000" smtClean="0">
                <a:solidFill>
                  <a:schemeClr val="tx1"/>
                </a:solidFill>
              </a:rPr>
            </a:br>
            <a:endParaRPr lang="en-US" sz="4000" smtClean="0">
              <a:solidFill>
                <a:schemeClr val="tx1"/>
              </a:solidFill>
            </a:endParaRPr>
          </a:p>
        </p:txBody>
      </p:sp>
      <p:sp>
        <p:nvSpPr>
          <p:cNvPr id="28467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en-US" sz="2400"/>
              <a:t>String s1 , s2 , s3 ;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US" sz="2400"/>
              <a:t>s1 = “abcdefeg” ;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US" sz="2400"/>
              <a:t>System.out.println( s1.length() );   // 8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US" sz="2400"/>
              <a:t>System.out.println(s1.charAt(3));  //d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US" sz="2400"/>
              <a:t>System.out.println(s1.indexOf(‘e’));  //4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US" sz="2400"/>
              <a:t>System.out.println(s1.indexOf(“cd”)); //2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US" sz="2400"/>
              <a:t>System.out.println(s1.toUpperCase()); //ABCDEFEG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en-US" sz="2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Footer Placeholder 3"/>
          <p:cNvSpPr txBox="1">
            <a:spLocks noGrp="1"/>
          </p:cNvSpPr>
          <p:nvPr/>
        </p:nvSpPr>
        <p:spPr bwMode="auto">
          <a:xfrm>
            <a:off x="762000" y="6477000"/>
            <a:ext cx="70104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en-US" sz="1400">
                <a:latin typeface="Times New Roman" pitchFamily="18" charset="0"/>
              </a:rPr>
              <a:t>Java Programming: From Problem Analysis to Program Design, Second Edition</a:t>
            </a:r>
          </a:p>
        </p:txBody>
      </p:sp>
      <p:sp>
        <p:nvSpPr>
          <p:cNvPr id="25603" name="Slide Number Placeholder 4"/>
          <p:cNvSpPr txBox="1">
            <a:spLocks noGrp="1"/>
          </p:cNvSpPr>
          <p:nvPr/>
        </p:nvSpPr>
        <p:spPr bwMode="auto">
          <a:xfrm>
            <a:off x="7772400" y="6477000"/>
            <a:ext cx="12192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B9A09643-DED9-4335-A15B-8E2C139E0BFE}" type="slidenum">
              <a:rPr lang="ar-SA" sz="1400">
                <a:latin typeface="Times New Roman" pitchFamily="18" charset="0"/>
                <a:cs typeface="Times New Roman" pitchFamily="18" charset="0"/>
              </a:rPr>
              <a:pPr algn="r"/>
              <a:t>16</a:t>
            </a:fld>
            <a:endParaRPr lang="en-US" sz="14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60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 smtClean="0">
                <a:solidFill>
                  <a:schemeClr val="tx1"/>
                </a:solidFill>
              </a:rPr>
              <a:t>Examples on string methods</a:t>
            </a:r>
            <a:r>
              <a:rPr lang="en-US" sz="4000" smtClean="0"/>
              <a:t/>
            </a:r>
            <a:br>
              <a:rPr lang="en-US" sz="4000" smtClean="0"/>
            </a:br>
            <a:endParaRPr lang="en-US" sz="4000" smtClean="0"/>
          </a:p>
        </p:txBody>
      </p:sp>
      <p:sp>
        <p:nvSpPr>
          <p:cNvPr id="28672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sz="2400"/>
              <a:t>System.out.println(s1.substring(1 , 4)); //bcd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sz="2400"/>
              <a:t>System.out.println(s1 + “xyz”); // abcdefegxyz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sz="2400"/>
              <a:t>System.out.println( s1.replace(‘d’ ,’D’)); // abcDefeg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sz="2400"/>
              <a:t>System.out.println(s1.charAt(4) );  // e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sz="2400"/>
              <a:t>System.out.println(s1.indexOf(‘b’));  // 1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sz="2400"/>
              <a:t>System.out.println(s1.indexOf(‘e’,5));  // 6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en-US" sz="2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solidFill>
                  <a:schemeClr val="tx1"/>
                </a:solidFill>
              </a:rPr>
              <a:t>Variables – Cont.</a:t>
            </a:r>
          </a:p>
        </p:txBody>
      </p:sp>
      <p:sp>
        <p:nvSpPr>
          <p:cNvPr id="9219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Float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dirty="0" smtClean="0">
                <a:cs typeface="Times New Roman" pitchFamily="18" charset="0"/>
              </a:rPr>
              <a:t>The default type of floating point numbers is double 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dirty="0" smtClean="0">
                <a:cs typeface="Times New Roman" pitchFamily="18" charset="0"/>
              </a:rPr>
              <a:t>The declaration : </a:t>
            </a:r>
          </a:p>
          <a:p>
            <a:pPr lvl="1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dirty="0" smtClean="0">
                <a:cs typeface="Times New Roman" pitchFamily="18" charset="0"/>
              </a:rPr>
              <a:t>	float rate = 15.5</a:t>
            </a:r>
            <a:r>
              <a:rPr lang="en-US" b="1" dirty="0" smtClean="0">
                <a:solidFill>
                  <a:srgbClr val="FF0066"/>
                </a:solidFill>
                <a:cs typeface="Times New Roman" pitchFamily="18" charset="0"/>
              </a:rPr>
              <a:t>f</a:t>
            </a:r>
            <a:r>
              <a:rPr lang="en-US" dirty="0" smtClean="0">
                <a:cs typeface="Times New Roman" pitchFamily="18" charset="0"/>
              </a:rPr>
              <a:t> ;  </a:t>
            </a:r>
          </a:p>
          <a:p>
            <a:pPr lvl="1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ar-SA" dirty="0" smtClean="0">
                <a:cs typeface="Times New Roman" pitchFamily="18" charset="0"/>
              </a:rPr>
              <a:t>	</a:t>
            </a:r>
            <a:r>
              <a:rPr lang="en-US" dirty="0" smtClean="0">
                <a:cs typeface="Times New Roman" pitchFamily="18" charset="0"/>
              </a:rPr>
              <a:t>without the </a:t>
            </a:r>
            <a:r>
              <a:rPr lang="en-US" b="1" dirty="0" smtClean="0">
                <a:solidFill>
                  <a:srgbClr val="FF0066"/>
                </a:solidFill>
                <a:cs typeface="Times New Roman" pitchFamily="18" charset="0"/>
              </a:rPr>
              <a:t>f</a:t>
            </a:r>
            <a:r>
              <a:rPr lang="en-US" dirty="0" smtClean="0">
                <a:cs typeface="Times New Roman" pitchFamily="18" charset="0"/>
              </a:rPr>
              <a:t>  , the compiler will generate an error</a:t>
            </a:r>
            <a:endParaRPr lang="en-US" dirty="0" smtClean="0"/>
          </a:p>
        </p:txBody>
      </p:sp>
      <p:sp>
        <p:nvSpPr>
          <p:cNvPr id="15364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4764E85A-9B72-4594-9995-E4C9A36B166A}" type="slidenum">
              <a:rPr lang="en-US" smtClean="0">
                <a:latin typeface="Arial" pitchFamily="34" charset="0"/>
                <a:cs typeface="Arial" pitchFamily="34" charset="0"/>
              </a:rPr>
              <a:pPr/>
              <a:t>2</a:t>
            </a:fld>
            <a:endParaRPr lang="en-US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solidFill>
                  <a:schemeClr val="tx1"/>
                </a:solidFill>
              </a:rPr>
              <a:t>Variables – Cont.</a:t>
            </a:r>
          </a:p>
        </p:txBody>
      </p:sp>
      <p:sp>
        <p:nvSpPr>
          <p:cNvPr id="10243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Char</a:t>
            </a:r>
          </a:p>
          <a:p>
            <a:pPr lvl="1" eaLnBrk="1" hangingPunct="1">
              <a:defRPr/>
            </a:pPr>
            <a:r>
              <a:rPr lang="en-US" dirty="0" smtClean="0"/>
              <a:t>When using the char data type, you enclose each character represented within single quotations marks.</a:t>
            </a:r>
          </a:p>
          <a:p>
            <a:pPr lvl="1" eaLnBrk="1" hangingPunct="1">
              <a:defRPr/>
            </a:pPr>
            <a:r>
              <a:rPr lang="en-US" dirty="0" smtClean="0"/>
              <a:t>Ex:</a:t>
            </a:r>
          </a:p>
          <a:p>
            <a:pPr lvl="1" eaLnBrk="1" hangingPunct="1">
              <a:buFont typeface="Wingdings" pitchFamily="2" charset="2"/>
              <a:buNone/>
              <a:defRPr/>
            </a:pPr>
            <a:r>
              <a:rPr lang="en-US" dirty="0" smtClean="0"/>
              <a:t>	char c = ‘A’</a:t>
            </a:r>
          </a:p>
          <a:p>
            <a:pPr lvl="1" eaLnBrk="1" hangingPunct="1">
              <a:buFont typeface="Wingdings" pitchFamily="2" charset="2"/>
              <a:buNone/>
              <a:defRPr/>
            </a:pPr>
            <a:r>
              <a:rPr lang="en-US" dirty="0" smtClean="0"/>
              <a:t>	char space = ‘ ‘</a:t>
            </a:r>
          </a:p>
          <a:p>
            <a:pPr lvl="1" eaLnBrk="1" hangingPunct="1">
              <a:defRPr/>
            </a:pPr>
            <a:r>
              <a:rPr lang="en-US" dirty="0" smtClean="0"/>
              <a:t>Each character is represented by a value (‘A’ is represented by the value 65</a:t>
            </a:r>
            <a:r>
              <a:rPr lang="en-US" dirty="0" smtClean="0"/>
              <a:t>)</a:t>
            </a:r>
          </a:p>
          <a:p>
            <a:pPr lvl="1" eaLnBrk="1" hangingPunct="1">
              <a:buNone/>
              <a:defRPr/>
            </a:pPr>
            <a:endParaRPr lang="en-US" dirty="0" smtClean="0"/>
          </a:p>
          <a:p>
            <a:pPr lvl="1" eaLnBrk="1" hangingPunct="1">
              <a:buNone/>
              <a:defRPr/>
            </a:pPr>
            <a:endParaRPr lang="en-US" dirty="0" smtClean="0"/>
          </a:p>
          <a:p>
            <a:pPr lvl="1" eaLnBrk="1" hangingPunct="1">
              <a:buFont typeface="Wingdings" pitchFamily="2" charset="2"/>
              <a:buNone/>
              <a:defRPr/>
            </a:pPr>
            <a:endParaRPr lang="en-US" dirty="0" smtClean="0"/>
          </a:p>
          <a:p>
            <a:pPr lvl="1" eaLnBrk="1" hangingPunct="1">
              <a:buFont typeface="Wingdings" pitchFamily="2" charset="2"/>
              <a:buNone/>
              <a:defRPr/>
            </a:pPr>
            <a:endParaRPr lang="en-US" dirty="0" smtClean="0"/>
          </a:p>
        </p:txBody>
      </p:sp>
      <p:sp>
        <p:nvSpPr>
          <p:cNvPr id="16388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BBD553E8-0F01-4923-9549-667A8E7B1260}" type="slidenum">
              <a:rPr lang="en-US" smtClean="0">
                <a:latin typeface="Arial" pitchFamily="34" charset="0"/>
                <a:cs typeface="Arial" pitchFamily="34" charset="0"/>
              </a:rPr>
              <a:pPr/>
              <a:t>3</a:t>
            </a:fld>
            <a:endParaRPr lang="en-US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609600" y="4495800"/>
            <a:ext cx="4495800" cy="167640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1" anchor="ctr"/>
          <a:lstStyle/>
          <a:p>
            <a:pPr lvl="1" eaLnBrk="1" hangingPunct="1">
              <a:buNone/>
              <a:defRPr/>
            </a:pPr>
            <a:r>
              <a:rPr lang="en-US" dirty="0">
                <a:solidFill>
                  <a:srgbClr val="0070C0"/>
                </a:solidFill>
              </a:rPr>
              <a:t>char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aCharecter</a:t>
            </a:r>
            <a:r>
              <a:rPr lang="en-US" dirty="0">
                <a:solidFill>
                  <a:schemeClr val="tx1"/>
                </a:solidFill>
              </a:rPr>
              <a:t>='A';</a:t>
            </a:r>
          </a:p>
          <a:p>
            <a:pPr lvl="1" eaLnBrk="1" hangingPunct="1">
              <a:buNone/>
              <a:defRPr/>
            </a:pPr>
            <a:r>
              <a:rPr lang="en-US" dirty="0">
                <a:solidFill>
                  <a:srgbClr val="0070C0"/>
                </a:solidFill>
              </a:rPr>
              <a:t>char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aAscii</a:t>
            </a:r>
            <a:r>
              <a:rPr lang="en-US" dirty="0">
                <a:solidFill>
                  <a:schemeClr val="tx1"/>
                </a:solidFill>
              </a:rPr>
              <a:t> =65;</a:t>
            </a:r>
          </a:p>
          <a:p>
            <a:pPr lvl="1" eaLnBrk="1" hangingPunct="1">
              <a:buNone/>
              <a:defRPr/>
            </a:pPr>
            <a:r>
              <a:rPr lang="en-US" dirty="0" err="1">
                <a:solidFill>
                  <a:schemeClr val="tx1"/>
                </a:solidFill>
              </a:rPr>
              <a:t>System.out.println</a:t>
            </a:r>
            <a:r>
              <a:rPr lang="en-US" dirty="0">
                <a:solidFill>
                  <a:schemeClr val="tx1"/>
                </a:solidFill>
              </a:rPr>
              <a:t>(</a:t>
            </a:r>
            <a:r>
              <a:rPr lang="en-US" dirty="0" err="1">
                <a:solidFill>
                  <a:schemeClr val="tx1"/>
                </a:solidFill>
              </a:rPr>
              <a:t>aCharecter</a:t>
            </a:r>
            <a:r>
              <a:rPr lang="en-US" dirty="0">
                <a:solidFill>
                  <a:schemeClr val="tx1"/>
                </a:solidFill>
              </a:rPr>
              <a:t>);</a:t>
            </a:r>
          </a:p>
          <a:p>
            <a:pPr lvl="1" eaLnBrk="1" hangingPunct="1">
              <a:buNone/>
              <a:defRPr/>
            </a:pPr>
            <a:r>
              <a:rPr lang="en-US" dirty="0" err="1">
                <a:solidFill>
                  <a:schemeClr val="tx1"/>
                </a:solidFill>
              </a:rPr>
              <a:t>System.out.println</a:t>
            </a:r>
            <a:r>
              <a:rPr lang="en-US" dirty="0">
                <a:solidFill>
                  <a:schemeClr val="tx1"/>
                </a:solidFill>
              </a:rPr>
              <a:t>(</a:t>
            </a:r>
            <a:r>
              <a:rPr lang="en-US" dirty="0" err="1">
                <a:solidFill>
                  <a:schemeClr val="tx1"/>
                </a:solidFill>
              </a:rPr>
              <a:t>aAscii</a:t>
            </a:r>
            <a:r>
              <a:rPr lang="en-US" dirty="0">
                <a:solidFill>
                  <a:schemeClr val="tx1"/>
                </a:solidFill>
              </a:rPr>
              <a:t>);</a:t>
            </a:r>
          </a:p>
          <a:p>
            <a:pPr algn="ctr"/>
            <a:endParaRPr lang="ar-SA" dirty="0">
              <a:solidFill>
                <a:schemeClr val="tx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6781800" y="4648200"/>
            <a:ext cx="914400" cy="1143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dirty="0" smtClean="0"/>
              <a:t>A</a:t>
            </a:r>
          </a:p>
          <a:p>
            <a:pPr algn="ctr"/>
            <a:r>
              <a:rPr lang="en-US" dirty="0" smtClean="0"/>
              <a:t>A</a:t>
            </a:r>
            <a:endParaRPr lang="ar-SA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304800"/>
            <a:ext cx="8229600" cy="601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1" name="Slide Number Placeholder 2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22B4029D-C3AF-48BB-BB48-3C6E85BDFDF0}" type="slidenum">
              <a:rPr lang="en-US" smtClean="0">
                <a:latin typeface="Arial" pitchFamily="34" charset="0"/>
                <a:cs typeface="Arial" pitchFamily="34" charset="0"/>
              </a:rPr>
              <a:pPr/>
              <a:t>4</a:t>
            </a:fld>
            <a:endParaRPr lang="en-US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solidFill>
                  <a:schemeClr val="tx1"/>
                </a:solidFill>
              </a:rPr>
              <a:t>Type Conversion (Casting)</a:t>
            </a:r>
          </a:p>
        </p:txBody>
      </p:sp>
      <p:sp>
        <p:nvSpPr>
          <p:cNvPr id="2970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/>
              <a:t>Used:</a:t>
            </a:r>
          </a:p>
          <a:p>
            <a:pPr lvl="2" eaLnBrk="1" hangingPunct="1">
              <a:buFont typeface="Arial" charset="0"/>
              <a:buChar char="•"/>
              <a:defRPr/>
            </a:pPr>
            <a:r>
              <a:rPr lang="en-US"/>
              <a:t>to change one data type to another .</a:t>
            </a:r>
          </a:p>
          <a:p>
            <a:pPr lvl="2" eaLnBrk="1" hangingPunct="1">
              <a:buFont typeface="Arial" charset="0"/>
              <a:buChar char="•"/>
              <a:defRPr/>
            </a:pPr>
            <a:r>
              <a:rPr lang="en-US"/>
              <a:t>to avoid implicit type coercion.</a:t>
            </a:r>
          </a:p>
          <a:p>
            <a:pPr eaLnBrk="1" hangingPunct="1">
              <a:defRPr/>
            </a:pPr>
            <a:r>
              <a:rPr lang="en-US"/>
              <a:t>Syntax: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US"/>
              <a:t>	</a:t>
            </a:r>
            <a:r>
              <a:rPr lang="en-US">
                <a:solidFill>
                  <a:srgbClr val="231F20"/>
                </a:solidFill>
                <a:latin typeface="Courier New" pitchFamily="49" charset="0"/>
              </a:rPr>
              <a:t>(dataTypeName) expression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en-US">
              <a:solidFill>
                <a:srgbClr val="000000"/>
              </a:solidFill>
              <a:latin typeface="Courier New" pitchFamily="49" charset="0"/>
            </a:endParaRPr>
          </a:p>
          <a:p>
            <a:pPr eaLnBrk="1" hangingPunct="1">
              <a:defRPr/>
            </a:pPr>
            <a:r>
              <a:rPr lang="en-US"/>
              <a:t>Expression evaluated first, then the value is  converted to </a:t>
            </a:r>
            <a:r>
              <a:rPr lang="en-US">
                <a:latin typeface="Courier New" pitchFamily="49" charset="0"/>
              </a:rPr>
              <a:t>dataTypeName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en-US"/>
          </a:p>
        </p:txBody>
      </p:sp>
      <p:sp>
        <p:nvSpPr>
          <p:cNvPr id="18436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algn="l"/>
            <a:r>
              <a:rPr lang="en-US" sz="1400" smtClean="0">
                <a:latin typeface="Times New Roman" pitchFamily="18" charset="0"/>
                <a:cs typeface="Arial" pitchFamily="34" charset="0"/>
              </a:rPr>
              <a:t>Java Programming: From Problem Analysis to Program Design, Second Edition</a:t>
            </a:r>
          </a:p>
        </p:txBody>
      </p:sp>
      <p:sp>
        <p:nvSpPr>
          <p:cNvPr id="18437" name="Slide Number Placeholder 4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fld id="{F58D6E1C-9019-4F4D-8868-6EE62D223D7D}" type="slidenum">
              <a:rPr lang="ar-SA" sz="1400" smtClean="0">
                <a:latin typeface="Times New Roman" pitchFamily="18" charset="0"/>
                <a:cs typeface="Times New Roman" pitchFamily="18" charset="0"/>
              </a:rPr>
              <a:pPr/>
              <a:t>5</a:t>
            </a:fld>
            <a:endParaRPr lang="en-US" sz="140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solidFill>
                  <a:schemeClr val="tx1"/>
                </a:solidFill>
              </a:rPr>
              <a:t>Type Conversion (Casting)</a:t>
            </a:r>
          </a:p>
        </p:txBody>
      </p:sp>
      <p:sp>
        <p:nvSpPr>
          <p:cNvPr id="30725" name="Rectangle 3"/>
          <p:cNvSpPr>
            <a:spLocks noGrp="1" noChangeArrowheads="1"/>
          </p:cNvSpPr>
          <p:nvPr>
            <p:ph idx="1"/>
          </p:nvPr>
        </p:nvSpPr>
        <p:spPr>
          <a:xfrm>
            <a:off x="0" y="1600200"/>
            <a:ext cx="9144000" cy="4800600"/>
          </a:xfrm>
        </p:spPr>
        <p:txBody>
          <a:bodyPr/>
          <a:lstStyle/>
          <a:p>
            <a:pPr marL="533400" indent="-533400" eaLnBrk="1" hangingPunct="1">
              <a:lnSpc>
                <a:spcPct val="90000"/>
              </a:lnSpc>
              <a:defRPr/>
            </a:pPr>
            <a:r>
              <a:rPr lang="en-US" sz="2800" dirty="0"/>
              <a:t>Examples:</a:t>
            </a:r>
          </a:p>
          <a:p>
            <a:pPr marL="952500" lvl="1" indent="-495300" eaLnBrk="1" hangingPunct="1">
              <a:lnSpc>
                <a:spcPct val="90000"/>
              </a:lnSpc>
              <a:buFont typeface="Wingdings" pitchFamily="2" charset="2"/>
              <a:buAutoNum type="arabicPeriod"/>
              <a:defRPr/>
            </a:pPr>
            <a:r>
              <a:rPr lang="en-US" sz="2400" dirty="0">
                <a:solidFill>
                  <a:srgbClr val="231F20"/>
                </a:solidFill>
                <a:latin typeface="Courier New" pitchFamily="49" charset="0"/>
              </a:rPr>
              <a:t>(</a:t>
            </a:r>
            <a:r>
              <a:rPr lang="en-US" sz="2400" dirty="0" err="1">
                <a:solidFill>
                  <a:schemeClr val="accent2"/>
                </a:solidFill>
                <a:latin typeface="Courier New" pitchFamily="49" charset="0"/>
              </a:rPr>
              <a:t>int</a:t>
            </a:r>
            <a:r>
              <a:rPr lang="en-US" sz="2400" dirty="0">
                <a:solidFill>
                  <a:srgbClr val="231F20"/>
                </a:solidFill>
                <a:latin typeface="Courier New" pitchFamily="49" charset="0"/>
              </a:rPr>
              <a:t>)(7.9 + 6.7) = 14</a:t>
            </a:r>
          </a:p>
          <a:p>
            <a:pPr marL="952500" lvl="1" indent="-495300" eaLnBrk="1" hangingPunct="1">
              <a:lnSpc>
                <a:spcPct val="90000"/>
              </a:lnSpc>
              <a:buFont typeface="Wingdings" pitchFamily="2" charset="2"/>
              <a:buAutoNum type="arabicPeriod"/>
              <a:defRPr/>
            </a:pPr>
            <a:r>
              <a:rPr lang="en-US" sz="2400" dirty="0">
                <a:solidFill>
                  <a:srgbClr val="231F20"/>
                </a:solidFill>
                <a:latin typeface="Courier New" pitchFamily="49" charset="0"/>
              </a:rPr>
              <a:t>(</a:t>
            </a:r>
            <a:r>
              <a:rPr lang="en-US" sz="2400" dirty="0" err="1">
                <a:solidFill>
                  <a:schemeClr val="accent2"/>
                </a:solidFill>
                <a:latin typeface="Courier New" pitchFamily="49" charset="0"/>
              </a:rPr>
              <a:t>int</a:t>
            </a:r>
            <a:r>
              <a:rPr lang="en-US" sz="2400" dirty="0">
                <a:solidFill>
                  <a:srgbClr val="231F20"/>
                </a:solidFill>
                <a:latin typeface="Courier New" pitchFamily="49" charset="0"/>
              </a:rPr>
              <a:t>)(7.9) + (</a:t>
            </a:r>
            <a:r>
              <a:rPr lang="en-US" sz="2400" dirty="0" err="1">
                <a:solidFill>
                  <a:schemeClr val="accent2"/>
                </a:solidFill>
                <a:latin typeface="Courier New" pitchFamily="49" charset="0"/>
              </a:rPr>
              <a:t>int</a:t>
            </a:r>
            <a:r>
              <a:rPr lang="en-US" sz="2400" dirty="0">
                <a:solidFill>
                  <a:srgbClr val="231F20"/>
                </a:solidFill>
                <a:latin typeface="Courier New" pitchFamily="49" charset="0"/>
              </a:rPr>
              <a:t>)(6.7) = 13</a:t>
            </a:r>
          </a:p>
          <a:p>
            <a:pPr marL="952500" lvl="1" indent="-495300" eaLnBrk="1" hangingPunct="1">
              <a:lnSpc>
                <a:spcPct val="90000"/>
              </a:lnSpc>
              <a:buFont typeface="Wingdings" pitchFamily="2" charset="2"/>
              <a:buAutoNum type="arabicPeriod"/>
              <a:defRPr/>
            </a:pPr>
            <a:r>
              <a:rPr lang="en-US" sz="2400" dirty="0">
                <a:solidFill>
                  <a:srgbClr val="231F20"/>
                </a:solidFill>
                <a:latin typeface="Courier New" pitchFamily="49" charset="0"/>
              </a:rPr>
              <a:t>(double)(17) = </a:t>
            </a:r>
            <a:r>
              <a:rPr lang="en-US" sz="2400" dirty="0" smtClean="0">
                <a:solidFill>
                  <a:srgbClr val="231F20"/>
                </a:solidFill>
                <a:latin typeface="Courier New" pitchFamily="49" charset="0"/>
              </a:rPr>
              <a:t>17.0</a:t>
            </a:r>
            <a:endParaRPr lang="en-US" sz="2400" dirty="0">
              <a:solidFill>
                <a:srgbClr val="231F20"/>
              </a:solidFill>
              <a:latin typeface="Courier New" pitchFamily="49" charset="0"/>
              <a:cs typeface="Courier New" pitchFamily="49" charset="0"/>
            </a:endParaRPr>
          </a:p>
          <a:p>
            <a:pPr marL="952500" lvl="1" indent="-495300" eaLnBrk="1" hangingPunct="1">
              <a:lnSpc>
                <a:spcPct val="90000"/>
              </a:lnSpc>
              <a:buFont typeface="Wingdings" pitchFamily="2" charset="2"/>
              <a:buAutoNum type="arabicPeriod"/>
              <a:defRPr/>
            </a:pPr>
            <a:r>
              <a:rPr lang="en-US" sz="2400" dirty="0">
                <a:solidFill>
                  <a:srgbClr val="231F20"/>
                </a:solidFill>
                <a:latin typeface="Courier New" pitchFamily="49" charset="0"/>
                <a:cs typeface="Courier New" pitchFamily="49" charset="0"/>
              </a:rPr>
              <a:t>(double)(7) /2 = 7.0/2 = 3.5</a:t>
            </a:r>
          </a:p>
          <a:p>
            <a:pPr marL="952500" lvl="1" indent="-495300" eaLnBrk="1" hangingPunct="1">
              <a:lnSpc>
                <a:spcPct val="90000"/>
              </a:lnSpc>
              <a:buFont typeface="Wingdings" pitchFamily="2" charset="2"/>
              <a:buAutoNum type="arabicPeriod"/>
              <a:defRPr/>
            </a:pPr>
            <a:r>
              <a:rPr lang="en-US" sz="2400" dirty="0">
                <a:solidFill>
                  <a:srgbClr val="231F20"/>
                </a:solidFill>
                <a:latin typeface="Courier New" pitchFamily="49" charset="0"/>
                <a:cs typeface="Courier New" pitchFamily="49" charset="0"/>
              </a:rPr>
              <a:t>(double)(7/2) = 3.0</a:t>
            </a:r>
          </a:p>
          <a:p>
            <a:pPr marL="952500" lvl="1" indent="-495300" eaLnBrk="1" hangingPunct="1">
              <a:lnSpc>
                <a:spcPct val="90000"/>
              </a:lnSpc>
              <a:buFont typeface="Wingdings" pitchFamily="2" charset="2"/>
              <a:buAutoNum type="arabicPeriod"/>
              <a:defRPr/>
            </a:pPr>
            <a:r>
              <a:rPr lang="en-US" sz="2400" dirty="0">
                <a:solidFill>
                  <a:srgbClr val="231F20"/>
                </a:solidFill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2400" dirty="0" err="1">
                <a:solidFill>
                  <a:srgbClr val="231F20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2400" dirty="0">
                <a:solidFill>
                  <a:srgbClr val="231F20"/>
                </a:solidFill>
                <a:latin typeface="Courier New" pitchFamily="49" charset="0"/>
                <a:cs typeface="Courier New" pitchFamily="49" charset="0"/>
              </a:rPr>
              <a:t>)(7.8+(double)(15)/2) </a:t>
            </a:r>
            <a:r>
              <a:rPr lang="en-US" sz="2400" dirty="0" smtClean="0">
                <a:solidFill>
                  <a:srgbClr val="231F20"/>
                </a:solidFill>
                <a:latin typeface="Courier New" pitchFamily="49" charset="0"/>
                <a:cs typeface="Courier New" pitchFamily="49" charset="0"/>
              </a:rPr>
              <a:t>=(</a:t>
            </a:r>
            <a:r>
              <a:rPr lang="en-US" sz="2400" dirty="0" err="1">
                <a:solidFill>
                  <a:srgbClr val="231F20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2400" dirty="0">
                <a:solidFill>
                  <a:srgbClr val="231F20"/>
                </a:solidFill>
                <a:latin typeface="Courier New" pitchFamily="49" charset="0"/>
                <a:cs typeface="Courier New" pitchFamily="49" charset="0"/>
              </a:rPr>
              <a:t>)15.3 =</a:t>
            </a:r>
            <a:r>
              <a:rPr lang="en-US" sz="2400" dirty="0" smtClean="0">
                <a:solidFill>
                  <a:srgbClr val="231F20"/>
                </a:solidFill>
                <a:latin typeface="Courier New" pitchFamily="49" charset="0"/>
                <a:cs typeface="Courier New" pitchFamily="49" charset="0"/>
              </a:rPr>
              <a:t>15</a:t>
            </a:r>
          </a:p>
          <a:p>
            <a:pPr marL="952500" lvl="1" indent="-495300" eaLnBrk="1" hangingPunct="1">
              <a:lnSpc>
                <a:spcPct val="90000"/>
              </a:lnSpc>
              <a:buFont typeface="Wingdings" pitchFamily="2" charset="2"/>
              <a:buAutoNum type="arabicPeriod"/>
              <a:defRPr/>
            </a:pPr>
            <a:endParaRPr lang="en-US" sz="2400" dirty="0">
              <a:solidFill>
                <a:srgbClr val="231F20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9460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algn="l"/>
            <a:r>
              <a:rPr lang="en-US" sz="1400" smtClean="0">
                <a:latin typeface="Times New Roman" pitchFamily="18" charset="0"/>
                <a:cs typeface="Arial" pitchFamily="34" charset="0"/>
              </a:rPr>
              <a:t>Java Programming: From Problem Analysis to Program Design, Second Edition</a:t>
            </a:r>
          </a:p>
        </p:txBody>
      </p:sp>
      <p:sp>
        <p:nvSpPr>
          <p:cNvPr id="19461" name="Slide Number Placeholder 4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fld id="{91C8150B-5A3F-4A79-BF12-1276F37EB548}" type="slidenum">
              <a:rPr lang="ar-SA" sz="1400" smtClean="0">
                <a:latin typeface="Times New Roman" pitchFamily="18" charset="0"/>
                <a:cs typeface="Times New Roman" pitchFamily="18" charset="0"/>
              </a:rPr>
              <a:pPr/>
              <a:t>6</a:t>
            </a:fld>
            <a:endParaRPr lang="en-US" sz="140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33400" y="4648200"/>
            <a:ext cx="3733800" cy="152400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1" anchor="ctr"/>
          <a:lstStyle/>
          <a:p>
            <a:r>
              <a:rPr lang="en-US" dirty="0" smtClean="0"/>
              <a:t>double x=7.9 ,y= 6.7;</a:t>
            </a:r>
          </a:p>
          <a:p>
            <a:r>
              <a:rPr lang="en-US" dirty="0" err="1" smtClean="0"/>
              <a:t>int</a:t>
            </a:r>
            <a:r>
              <a:rPr lang="en-US" dirty="0" smtClean="0"/>
              <a:t> result;</a:t>
            </a:r>
          </a:p>
          <a:p>
            <a:r>
              <a:rPr lang="en-US" dirty="0" smtClean="0"/>
              <a:t>result=(</a:t>
            </a:r>
            <a:r>
              <a:rPr lang="en-US" dirty="0" err="1" smtClean="0"/>
              <a:t>int</a:t>
            </a:r>
            <a:r>
              <a:rPr lang="en-US" dirty="0" smtClean="0"/>
              <a:t>)(7.9 + 6.7);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solidFill>
                  <a:schemeClr val="tx1"/>
                </a:solidFill>
              </a:rPr>
              <a:t>Type Conversion (Casting)</a:t>
            </a:r>
          </a:p>
        </p:txBody>
      </p:sp>
      <p:sp>
        <p:nvSpPr>
          <p:cNvPr id="3174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609600" indent="-609600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en-US" sz="2400"/>
          </a:p>
          <a:p>
            <a:pPr marL="609600" indent="-609600" eaLnBrk="1" hangingPunct="1">
              <a:lnSpc>
                <a:spcPct val="80000"/>
              </a:lnSpc>
              <a:buFont typeface="Wingdings" pitchFamily="2" charset="2"/>
              <a:buAutoNum type="arabicPeriod" startAt="8"/>
              <a:defRPr/>
            </a:pPr>
            <a:r>
              <a:rPr lang="en-US" sz="2800">
                <a:solidFill>
                  <a:srgbClr val="231F20"/>
                </a:solidFill>
                <a:latin typeface="Courier New" pitchFamily="49" charset="0"/>
                <a:cs typeface="Courier New" pitchFamily="49" charset="0"/>
              </a:rPr>
              <a:t>(int)(‘A’) = 65 </a:t>
            </a:r>
          </a:p>
          <a:p>
            <a:pPr marL="609600" indent="-609600" eaLnBrk="1" hangingPunct="1">
              <a:lnSpc>
                <a:spcPct val="80000"/>
              </a:lnSpc>
              <a:buFont typeface="Wingdings" pitchFamily="2" charset="2"/>
              <a:buAutoNum type="arabicPeriod" startAt="8"/>
              <a:defRPr/>
            </a:pPr>
            <a:r>
              <a:rPr lang="en-US" sz="2800">
                <a:solidFill>
                  <a:srgbClr val="231F20"/>
                </a:solidFill>
                <a:latin typeface="Courier New" pitchFamily="49" charset="0"/>
                <a:cs typeface="Courier New" pitchFamily="49" charset="0"/>
              </a:rPr>
              <a:t>(int)(‘8’) = 56</a:t>
            </a:r>
          </a:p>
          <a:p>
            <a:pPr marL="609600" indent="-609600" eaLnBrk="1" hangingPunct="1">
              <a:lnSpc>
                <a:spcPct val="80000"/>
              </a:lnSpc>
              <a:buFont typeface="Wingdings" pitchFamily="2" charset="2"/>
              <a:buAutoNum type="arabicPeriod" startAt="8"/>
              <a:defRPr/>
            </a:pPr>
            <a:r>
              <a:rPr lang="en-US" sz="2800">
                <a:solidFill>
                  <a:srgbClr val="231F20"/>
                </a:solidFill>
                <a:latin typeface="Courier New" pitchFamily="49" charset="0"/>
                <a:cs typeface="Courier New" pitchFamily="49" charset="0"/>
              </a:rPr>
              <a:t>(char)(65) = ‘A’ </a:t>
            </a:r>
          </a:p>
          <a:p>
            <a:pPr marL="609600" indent="-609600" eaLnBrk="1" hangingPunct="1">
              <a:lnSpc>
                <a:spcPct val="80000"/>
              </a:lnSpc>
              <a:buFont typeface="Wingdings" pitchFamily="2" charset="2"/>
              <a:buAutoNum type="arabicPeriod" startAt="8"/>
              <a:defRPr/>
            </a:pPr>
            <a:r>
              <a:rPr lang="en-US" sz="2800">
                <a:solidFill>
                  <a:srgbClr val="231F20"/>
                </a:solidFill>
                <a:latin typeface="Courier New" pitchFamily="49" charset="0"/>
                <a:cs typeface="Courier New" pitchFamily="49" charset="0"/>
              </a:rPr>
              <a:t>(char)</a:t>
            </a:r>
            <a:r>
              <a:rPr lang="en-US" sz="2400">
                <a:solidFill>
                  <a:srgbClr val="231F20"/>
                </a:solidFill>
                <a:latin typeface="Courier New" pitchFamily="49" charset="0"/>
                <a:cs typeface="Courier New" pitchFamily="49" charset="0"/>
              </a:rPr>
              <a:t>(56)  = ‘8’ </a:t>
            </a:r>
          </a:p>
          <a:p>
            <a:pPr marL="609600" indent="-609600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en-US" sz="2400">
              <a:solidFill>
                <a:srgbClr val="231F20"/>
              </a:solidFill>
              <a:latin typeface="Courier New" pitchFamily="49" charset="0"/>
              <a:cs typeface="Courier New" pitchFamily="49" charset="0"/>
            </a:endParaRPr>
          </a:p>
          <a:p>
            <a:pPr marL="609600" indent="-609600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en-US" sz="2400">
                <a:solidFill>
                  <a:srgbClr val="231F20"/>
                </a:solidFill>
                <a:latin typeface="Courier New" pitchFamily="49" charset="0"/>
                <a:cs typeface="Courier New" pitchFamily="49" charset="0"/>
              </a:rPr>
              <a:t>		</a:t>
            </a:r>
          </a:p>
          <a:p>
            <a:pPr marL="609600" indent="-609600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en-US" sz="2400">
              <a:solidFill>
                <a:srgbClr val="231F20"/>
              </a:solidFill>
              <a:latin typeface="Courier New" pitchFamily="49" charset="0"/>
              <a:cs typeface="Courier New" pitchFamily="49" charset="0"/>
            </a:endParaRPr>
          </a:p>
          <a:p>
            <a:pPr marL="609600" indent="-609600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en-US" sz="900">
                <a:solidFill>
                  <a:srgbClr val="231F20"/>
                </a:solidFill>
                <a:latin typeface="Courier New" pitchFamily="49" charset="0"/>
                <a:cs typeface="Courier New" pitchFamily="49" charset="0"/>
              </a:rPr>
              <a:t>	 </a:t>
            </a:r>
          </a:p>
          <a:p>
            <a:pPr marL="609600" indent="-609600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en-US" sz="900">
              <a:solidFill>
                <a:srgbClr val="231F20"/>
              </a:solidFill>
              <a:latin typeface="Courier New" pitchFamily="49" charset="0"/>
              <a:cs typeface="Courier New" pitchFamily="49" charset="0"/>
            </a:endParaRPr>
          </a:p>
          <a:p>
            <a:pPr marL="609600" indent="-609600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en-US" sz="900">
                <a:solidFill>
                  <a:srgbClr val="231F20"/>
                </a:solidFill>
                <a:latin typeface="Courier New" pitchFamily="49" charset="0"/>
                <a:cs typeface="Courier New" pitchFamily="49" charset="0"/>
              </a:rPr>
              <a:t>	 </a:t>
            </a:r>
          </a:p>
        </p:txBody>
      </p:sp>
      <p:sp>
        <p:nvSpPr>
          <p:cNvPr id="20484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algn="l"/>
            <a:r>
              <a:rPr lang="en-US" sz="1400" smtClean="0">
                <a:latin typeface="Times New Roman" pitchFamily="18" charset="0"/>
                <a:cs typeface="Arial" pitchFamily="34" charset="0"/>
              </a:rPr>
              <a:t>Java Programming: From Problem Analysis to Program Design, Second Edition</a:t>
            </a:r>
          </a:p>
        </p:txBody>
      </p:sp>
      <p:sp>
        <p:nvSpPr>
          <p:cNvPr id="20485" name="Slide Number Placeholder 4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fld id="{B76E176F-0A89-4656-B68D-47B60EF3ECEC}" type="slidenum">
              <a:rPr lang="ar-SA" sz="1400" smtClean="0">
                <a:latin typeface="Times New Roman" pitchFamily="18" charset="0"/>
                <a:cs typeface="Times New Roman" pitchFamily="18" charset="0"/>
              </a:rPr>
              <a:pPr/>
              <a:t>7</a:t>
            </a:fld>
            <a:endParaRPr lang="en-US" sz="140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solidFill>
                  <a:schemeClr val="tx1"/>
                </a:solidFill>
              </a:rPr>
              <a:t>The </a:t>
            </a:r>
            <a:r>
              <a:rPr lang="en-US" smtClean="0">
                <a:solidFill>
                  <a:schemeClr val="tx1"/>
                </a:solidFill>
                <a:latin typeface="Courier New" pitchFamily="49" charset="0"/>
              </a:rPr>
              <a:t>class</a:t>
            </a:r>
            <a:r>
              <a:rPr lang="en-US" smtClean="0">
                <a:solidFill>
                  <a:schemeClr val="tx1"/>
                </a:solidFill>
              </a:rPr>
              <a:t> </a:t>
            </a:r>
            <a:r>
              <a:rPr lang="en-US" smtClean="0">
                <a:solidFill>
                  <a:schemeClr val="tx1"/>
                </a:solidFill>
                <a:latin typeface="Courier New" pitchFamily="49" charset="0"/>
              </a:rPr>
              <a:t>String</a:t>
            </a:r>
          </a:p>
        </p:txBody>
      </p:sp>
      <p:sp>
        <p:nvSpPr>
          <p:cNvPr id="3277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/>
              <a:t>Contains operations to manipulate strings.</a:t>
            </a:r>
          </a:p>
          <a:p>
            <a:pPr eaLnBrk="1" hangingPunct="1">
              <a:defRPr/>
            </a:pPr>
            <a:r>
              <a:rPr lang="en-US"/>
              <a:t>String:</a:t>
            </a:r>
          </a:p>
          <a:p>
            <a:pPr lvl="1" eaLnBrk="1" hangingPunct="1">
              <a:defRPr/>
            </a:pPr>
            <a:r>
              <a:rPr lang="en-US"/>
              <a:t>Sequence of zero or more characters.</a:t>
            </a:r>
          </a:p>
          <a:p>
            <a:pPr lvl="1" eaLnBrk="1" hangingPunct="1">
              <a:defRPr/>
            </a:pPr>
            <a:r>
              <a:rPr lang="en-US"/>
              <a:t>Enclosed in double quotation marks.</a:t>
            </a:r>
          </a:p>
          <a:p>
            <a:pPr lvl="1" eaLnBrk="1" hangingPunct="1">
              <a:defRPr/>
            </a:pPr>
            <a:r>
              <a:rPr lang="en-US"/>
              <a:t>Is processed as a single unit .</a:t>
            </a:r>
          </a:p>
          <a:p>
            <a:pPr lvl="1" eaLnBrk="1" hangingPunct="1">
              <a:defRPr/>
            </a:pPr>
            <a:r>
              <a:rPr lang="en-US"/>
              <a:t>Null or empty strings have no characters. “ “</a:t>
            </a:r>
          </a:p>
          <a:p>
            <a:pPr lvl="1" eaLnBrk="1" hangingPunct="1">
              <a:defRPr/>
            </a:pPr>
            <a:r>
              <a:rPr lang="en-US"/>
              <a:t>Every character has a relative position , the first character is in position 0 .</a:t>
            </a:r>
          </a:p>
        </p:txBody>
      </p:sp>
      <p:sp>
        <p:nvSpPr>
          <p:cNvPr id="21508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algn="l"/>
            <a:r>
              <a:rPr lang="en-US" sz="1400" smtClean="0">
                <a:latin typeface="Times New Roman" pitchFamily="18" charset="0"/>
                <a:cs typeface="Arial" pitchFamily="34" charset="0"/>
              </a:rPr>
              <a:t>Java Programming: From Problem Analysis to Program Design, Second Edition</a:t>
            </a:r>
          </a:p>
        </p:txBody>
      </p:sp>
      <p:sp>
        <p:nvSpPr>
          <p:cNvPr id="21509" name="Slide Number Placeholder 4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fld id="{AE9CF5BC-99A2-4388-AB3D-2C93AA2A20C3}" type="slidenum">
              <a:rPr lang="ar-SA" sz="1400" smtClean="0">
                <a:latin typeface="Times New Roman" pitchFamily="18" charset="0"/>
                <a:cs typeface="Times New Roman" pitchFamily="18" charset="0"/>
              </a:rPr>
              <a:pPr/>
              <a:t>8</a:t>
            </a:fld>
            <a:endParaRPr lang="en-US" sz="140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Footer Placeholder 3"/>
          <p:cNvSpPr txBox="1">
            <a:spLocks noGrp="1"/>
          </p:cNvSpPr>
          <p:nvPr/>
        </p:nvSpPr>
        <p:spPr bwMode="auto">
          <a:xfrm>
            <a:off x="762000" y="6477000"/>
            <a:ext cx="70104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en-US" sz="1400">
                <a:latin typeface="Times New Roman" pitchFamily="18" charset="0"/>
              </a:rPr>
              <a:t>Java Programming: From Problem Analysis to Program Design, Second Edition</a:t>
            </a:r>
          </a:p>
        </p:txBody>
      </p:sp>
      <p:sp>
        <p:nvSpPr>
          <p:cNvPr id="22531" name="Slide Number Placeholder 4"/>
          <p:cNvSpPr txBox="1">
            <a:spLocks noGrp="1"/>
          </p:cNvSpPr>
          <p:nvPr/>
        </p:nvSpPr>
        <p:spPr bwMode="auto">
          <a:xfrm>
            <a:off x="7772400" y="6477000"/>
            <a:ext cx="12192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A3E65CFE-1D92-408C-8241-9C20DCE74B91}" type="slidenum">
              <a:rPr lang="ar-SA" sz="1400">
                <a:latin typeface="Times New Roman" pitchFamily="18" charset="0"/>
                <a:cs typeface="Times New Roman" pitchFamily="18" charset="0"/>
              </a:rPr>
              <a:pPr algn="r"/>
              <a:t>9</a:t>
            </a:fld>
            <a:endParaRPr lang="en-US" sz="14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53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solidFill>
                  <a:schemeClr val="tx1"/>
                </a:solidFill>
              </a:rPr>
              <a:t>The </a:t>
            </a:r>
            <a:r>
              <a:rPr lang="en-US" dirty="0" smtClean="0">
                <a:solidFill>
                  <a:schemeClr val="tx1"/>
                </a:solidFill>
                <a:latin typeface="Courier New" pitchFamily="49" charset="0"/>
              </a:rPr>
              <a:t>class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smtClean="0">
                <a:solidFill>
                  <a:schemeClr val="tx1"/>
                </a:solidFill>
                <a:latin typeface="Courier New" pitchFamily="49" charset="0"/>
              </a:rPr>
              <a:t>String</a:t>
            </a:r>
          </a:p>
        </p:txBody>
      </p:sp>
      <p:sp>
        <p:nvSpPr>
          <p:cNvPr id="26829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/>
              <a:t>Java system automatically makes the class </a:t>
            </a:r>
            <a:r>
              <a:rPr lang="en-US" b="1" dirty="0"/>
              <a:t>String </a:t>
            </a:r>
            <a:r>
              <a:rPr lang="en-US" dirty="0"/>
              <a:t>available (</a:t>
            </a:r>
            <a:r>
              <a:rPr lang="en-US" dirty="0" err="1"/>
              <a:t>i.e</a:t>
            </a:r>
            <a:r>
              <a:rPr lang="en-US" dirty="0"/>
              <a:t> </a:t>
            </a:r>
            <a:r>
              <a:rPr lang="en-US" dirty="0">
                <a:solidFill>
                  <a:srgbClr val="FF0000"/>
                </a:solidFill>
              </a:rPr>
              <a:t>no need to import this class </a:t>
            </a:r>
            <a:r>
              <a:rPr lang="en-US" dirty="0"/>
              <a:t>)</a:t>
            </a:r>
            <a:endParaRPr lang="ar-SA" dirty="0">
              <a:cs typeface="Times New Roman" pitchFamily="18" charset="0"/>
            </a:endParaRPr>
          </a:p>
          <a:p>
            <a:pPr eaLnBrk="1" hangingPunct="1">
              <a:defRPr/>
            </a:pPr>
            <a:r>
              <a:rPr lang="en-US" b="1" dirty="0">
                <a:cs typeface="Times New Roman" pitchFamily="18" charset="0"/>
              </a:rPr>
              <a:t>Example :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US" dirty="0">
                <a:cs typeface="Times New Roman" pitchFamily="18" charset="0"/>
              </a:rPr>
              <a:t>	Consider the following declaration :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US" dirty="0">
                <a:cs typeface="Times New Roman" pitchFamily="18" charset="0"/>
              </a:rPr>
              <a:t>		String  sentence ; 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US" dirty="0">
                <a:cs typeface="Times New Roman" pitchFamily="18" charset="0"/>
              </a:rPr>
              <a:t>		sentence = “programming with java”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heme_yellow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Prefab">
      <a:majorFont>
        <a:latin typeface="Arial Black"/>
        <a:ea typeface=""/>
        <a:cs typeface=""/>
        <a:font script="Jpan" typeface="ＭＳ Ｐゴシック"/>
        <a:font script="Hang" typeface="HY견고딕"/>
        <a:font script="Hans" typeface="宋体"/>
        <a:font script="Hant" typeface="新細明體"/>
        <a:font script="Arab" typeface="Tahoma"/>
        <a:font script="Hebr" typeface="To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refab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00000"/>
              </a:schemeClr>
            </a:gs>
            <a:gs pos="30000">
              <a:schemeClr val="phClr">
                <a:tint val="60000"/>
                <a:satMod val="250000"/>
              </a:schemeClr>
            </a:gs>
            <a:gs pos="50000">
              <a:schemeClr val="phClr">
                <a:tint val="57000"/>
                <a:satMod val="250000"/>
              </a:schemeClr>
            </a:gs>
            <a:gs pos="100000">
              <a:schemeClr val="phClr">
                <a:tint val="17000"/>
                <a:satMod val="350000"/>
              </a:schemeClr>
            </a:gs>
          </a:gsLst>
          <a:lin ang="4000000" scaled="1"/>
        </a:gradFill>
        <a:gradFill rotWithShape="1">
          <a:gsLst>
            <a:gs pos="0">
              <a:schemeClr val="phClr">
                <a:tint val="75000"/>
                <a:satMod val="110000"/>
              </a:schemeClr>
            </a:gs>
            <a:gs pos="30000">
              <a:schemeClr val="phClr">
                <a:shade val="75000"/>
                <a:satMod val="130000"/>
              </a:schemeClr>
            </a:gs>
            <a:gs pos="50000">
              <a:schemeClr val="phClr">
                <a:shade val="70000"/>
                <a:satMod val="135000"/>
              </a:schemeClr>
            </a:gs>
            <a:gs pos="100000">
              <a:schemeClr val="phClr">
                <a:tint val="75000"/>
                <a:satMod val="110000"/>
              </a:schemeClr>
            </a:gs>
          </a:gsLst>
          <a:lin ang="4000000" scaled="1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0000" algn="ct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110000" algn="ctr" rotWithShape="0">
              <a:srgbClr val="000000">
                <a:alpha val="65000"/>
              </a:srgbClr>
            </a:outerShdw>
          </a:effectLst>
        </a:effectStyle>
        <a:effectStyle>
          <a:effectLst>
            <a:outerShdw blurRad="120000" algn="ctr" rotWithShape="0">
              <a:srgbClr val="000000">
                <a:alpha val="70000"/>
              </a:srgbClr>
            </a:outerShdw>
          </a:effectLst>
          <a:scene3d>
            <a:camera prst="orthographicFront"/>
            <a:lightRig rig="glow" dir="t">
              <a:rot lat="0" lon="0" rev="1800000"/>
            </a:lightRig>
          </a:scene3d>
          <a:sp3d contourW="12700" prstMaterial="dkEdge">
            <a:bevelT w="50800" h="44450" prst="angle"/>
            <a:contourClr>
              <a:schemeClr val="phClr">
                <a:shade val="4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110000"/>
              </a:schemeClr>
            </a:gs>
            <a:gs pos="30000">
              <a:schemeClr val="phClr">
                <a:shade val="75000"/>
                <a:satMod val="130000"/>
              </a:schemeClr>
            </a:gs>
            <a:gs pos="50000">
              <a:schemeClr val="phClr">
                <a:shade val="70000"/>
                <a:satMod val="135000"/>
              </a:schemeClr>
            </a:gs>
            <a:gs pos="100000">
              <a:schemeClr val="phClr">
                <a:tint val="75000"/>
                <a:satMod val="110000"/>
              </a:schemeClr>
            </a:gs>
          </a:gsLst>
          <a:lin ang="4000000" scaled="1"/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20000"/>
              </a:schemeClr>
              <a:schemeClr val="phClr">
                <a:tint val="94000"/>
                <a:satMod val="21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4F437039927A543A00F97AA22B90B52" ma:contentTypeVersion="0" ma:contentTypeDescription="Create a new document." ma:contentTypeScope="" ma:versionID="1f7d00f109cc7e0775e1d385045004d1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>
  <documentManagement/>
</p:properties>
</file>

<file path=customXml/itemProps1.xml><?xml version="1.0" encoding="utf-8"?>
<ds:datastoreItem xmlns:ds="http://schemas.openxmlformats.org/officeDocument/2006/customXml" ds:itemID="{FA675576-0463-4612-8DE9-B659ED10C57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8C56D51C-1137-48D3-B600-5AB614DFA7E2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7829BB44-8946-421B-BC82-39905D2D420C}">
  <ds:schemaRefs>
    <ds:schemaRef ds:uri="http://schemas.microsoft.com/office/2006/metadata/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Theme_yellow</Template>
  <TotalTime>2576</TotalTime>
  <Words>595</Words>
  <Application>Microsoft Office PowerPoint</Application>
  <PresentationFormat>On-screen Show (4:3)</PresentationFormat>
  <Paragraphs>150</Paragraphs>
  <Slides>16</Slides>
  <Notes>12</Notes>
  <HiddenSlides>0</HiddenSlides>
  <MMClips>0</MMClips>
  <ScaleCrop>false</ScaleCrop>
  <HeadingPairs>
    <vt:vector size="8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6" baseType="lpstr">
      <vt:lpstr>Arial</vt:lpstr>
      <vt:lpstr>Arial Black</vt:lpstr>
      <vt:lpstr>Wingdings 2</vt:lpstr>
      <vt:lpstr>Times New Roman</vt:lpstr>
      <vt:lpstr>Comic Sans MS</vt:lpstr>
      <vt:lpstr>MS PGothic</vt:lpstr>
      <vt:lpstr>Wingdings</vt:lpstr>
      <vt:lpstr>Courier New</vt:lpstr>
      <vt:lpstr>Theme_yellow</vt:lpstr>
      <vt:lpstr>Bitmap Image</vt:lpstr>
      <vt:lpstr>Java Fundamentals 4</vt:lpstr>
      <vt:lpstr>Variables – Cont.</vt:lpstr>
      <vt:lpstr>Variables – Cont.</vt:lpstr>
      <vt:lpstr>Slide 4</vt:lpstr>
      <vt:lpstr>Type Conversion (Casting)</vt:lpstr>
      <vt:lpstr>Type Conversion (Casting)</vt:lpstr>
      <vt:lpstr>Type Conversion (Casting)</vt:lpstr>
      <vt:lpstr>The class String</vt:lpstr>
      <vt:lpstr>The class String</vt:lpstr>
      <vt:lpstr>The class String</vt:lpstr>
      <vt:lpstr>Some Commonly Used String Methods</vt:lpstr>
      <vt:lpstr>Some Commonly Used String Methods</vt:lpstr>
      <vt:lpstr>Example</vt:lpstr>
      <vt:lpstr>Some Commonly Used String Methods</vt:lpstr>
      <vt:lpstr>Examples on string methods </vt:lpstr>
      <vt:lpstr>Examples on string methods </vt:lpstr>
    </vt:vector>
  </TitlesOfParts>
  <Company>Columbia University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1</dc:title>
  <dc:creator>Manasi Bhattacharyya</dc:creator>
  <cp:lastModifiedBy>NOUF</cp:lastModifiedBy>
  <cp:revision>139</cp:revision>
  <dcterms:created xsi:type="dcterms:W3CDTF">2002-11-15T07:59:11Z</dcterms:created>
  <dcterms:modified xsi:type="dcterms:W3CDTF">2013-09-16T18:10:30Z</dcterms:modified>
</cp:coreProperties>
</file>