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5" r:id="rId4"/>
  </p:sldMasterIdLst>
  <p:notesMasterIdLst>
    <p:notesMasterId r:id="rId38"/>
  </p:notesMasterIdLst>
  <p:handoutMasterIdLst>
    <p:handoutMasterId r:id="rId39"/>
  </p:handoutMasterIdLst>
  <p:sldIdLst>
    <p:sldId id="256" r:id="rId5"/>
    <p:sldId id="257" r:id="rId6"/>
    <p:sldId id="259" r:id="rId7"/>
    <p:sldId id="261" r:id="rId8"/>
    <p:sldId id="260" r:id="rId9"/>
    <p:sldId id="262" r:id="rId10"/>
    <p:sldId id="268" r:id="rId11"/>
    <p:sldId id="264" r:id="rId12"/>
    <p:sldId id="265" r:id="rId13"/>
    <p:sldId id="266" r:id="rId14"/>
    <p:sldId id="267" r:id="rId15"/>
    <p:sldId id="269" r:id="rId16"/>
    <p:sldId id="270" r:id="rId17"/>
    <p:sldId id="282" r:id="rId18"/>
    <p:sldId id="271" r:id="rId19"/>
    <p:sldId id="272" r:id="rId20"/>
    <p:sldId id="273" r:id="rId21"/>
    <p:sldId id="274" r:id="rId22"/>
    <p:sldId id="275" r:id="rId23"/>
    <p:sldId id="276" r:id="rId24"/>
    <p:sldId id="277" r:id="rId25"/>
    <p:sldId id="362" r:id="rId26"/>
    <p:sldId id="363" r:id="rId27"/>
    <p:sldId id="364" r:id="rId28"/>
    <p:sldId id="278" r:id="rId29"/>
    <p:sldId id="279" r:id="rId30"/>
    <p:sldId id="280" r:id="rId31"/>
    <p:sldId id="281" r:id="rId32"/>
    <p:sldId id="283" r:id="rId33"/>
    <p:sldId id="284" r:id="rId34"/>
    <p:sldId id="285" r:id="rId35"/>
    <p:sldId id="286" r:id="rId36"/>
    <p:sldId id="365" r:id="rId3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43"/>
    <a:srgbClr val="800000"/>
    <a:srgbClr val="FDD7DD"/>
    <a:srgbClr val="FCB2BE"/>
    <a:srgbClr val="B4F7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B49B0695-E18C-45F5-AC6B-D80AAE4258D7}" type="datetimeFigureOut">
              <a:rPr lang="ar-SA"/>
              <a:pPr>
                <a:defRPr/>
              </a:pPr>
              <a:t>25/03/34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D9915F6D-AD46-4BE2-9191-5CAEB6B92CA3}"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1A8C776-8DE9-4F49-BDA5-3BEEC01272E5}" type="datetimeFigureOut">
              <a:rPr lang="ar-SA"/>
              <a:pPr>
                <a:defRPr/>
              </a:pPr>
              <a:t>25/03/34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847941E5-E56E-48C2-B87B-6BA96842DFB9}"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pPr>
              <a:defRPr/>
            </a:pPr>
            <a:fld id="{2E9D8C1F-9BFD-4207-A319-93B548C535CF}" type="datetime1">
              <a:rPr lang="ar-SA" smtClean="0"/>
              <a:pPr>
                <a:defRPr/>
              </a:pPr>
              <a:t>25/03/34</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pPr>
              <a:defRPr/>
            </a:pPr>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8" name="عنصر نائب للتذييل 7"/>
          <p:cNvSpPr>
            <a:spLocks noGrp="1"/>
          </p:cNvSpPr>
          <p:nvPr>
            <p:ph type="ftr" sz="quarter" idx="11"/>
          </p:nvPr>
        </p:nvSpPr>
        <p:spPr/>
        <p:txBody>
          <a:bodyPr/>
          <a:lstStyle>
            <a:extLst/>
          </a:lstStyle>
          <a:p>
            <a:pPr>
              <a:defRPr/>
            </a:pPr>
            <a:endParaRPr lang="ar-SA"/>
          </a:p>
        </p:txBody>
      </p:sp>
      <p:sp>
        <p:nvSpPr>
          <p:cNvPr id="9" name="عنصر نائب لرقم الشريحة 8"/>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4" name="عنصر نائب للتذييل 3"/>
          <p:cNvSpPr>
            <a:spLocks noGrp="1"/>
          </p:cNvSpPr>
          <p:nvPr>
            <p:ph type="ftr" sz="quarter" idx="11"/>
          </p:nvPr>
        </p:nvSpPr>
        <p:spPr/>
        <p:txBody>
          <a:bodyPr/>
          <a:lstStyle>
            <a:extLst/>
          </a:lstStyle>
          <a:p>
            <a:pPr>
              <a:defRPr/>
            </a:pPr>
            <a:endParaRPr lang="ar-SA"/>
          </a:p>
        </p:txBody>
      </p:sp>
      <p:sp>
        <p:nvSpPr>
          <p:cNvPr id="5" name="عنصر نائب لرقم الشريحة 4"/>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pPr>
              <a:defRPr/>
            </a:pPr>
            <a:fld id="{2E9D8C1F-9BFD-4207-A319-93B548C535CF}" type="datetime1">
              <a:rPr lang="ar-SA" smtClean="0"/>
              <a:pPr>
                <a:defRPr/>
              </a:pPr>
              <a:t>25/03/34</a:t>
            </a:fld>
            <a:endParaRPr lang="ar-SA"/>
          </a:p>
        </p:txBody>
      </p:sp>
      <p:sp>
        <p:nvSpPr>
          <p:cNvPr id="3" name="عنصر نائب للتذييل 2"/>
          <p:cNvSpPr>
            <a:spLocks noGrp="1"/>
          </p:cNvSpPr>
          <p:nvPr>
            <p:ph type="ftr" sz="quarter" idx="11"/>
          </p:nvPr>
        </p:nvSpPr>
        <p:spPr/>
        <p:txBody>
          <a:bodyPr/>
          <a:lstStyle>
            <a:extLst/>
          </a:lstStyle>
          <a:p>
            <a:pPr>
              <a:defRPr/>
            </a:pPr>
            <a:endParaRPr lang="ar-SA"/>
          </a:p>
        </p:txBody>
      </p:sp>
      <p:sp>
        <p:nvSpPr>
          <p:cNvPr id="4" name="عنصر نائب لرقم الشريحة 3"/>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pPr>
              <a:defRPr/>
            </a:pPr>
            <a:fld id="{2E9D8C1F-9BFD-4207-A319-93B548C535CF}" type="datetime1">
              <a:rPr lang="ar-SA" smtClean="0"/>
              <a:pPr>
                <a:defRPr/>
              </a:pPr>
              <a:t>25/03/34</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pPr>
              <a:defRPr/>
            </a:pPr>
            <a:fld id="{2E9D8C1F-9BFD-4207-A319-93B548C535CF}" type="datetime1">
              <a:rPr lang="ar-SA" smtClean="0"/>
              <a:pPr>
                <a:defRPr/>
              </a:pPr>
              <a:t>25/03/34</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pPr>
              <a:defRPr/>
            </a:pPr>
            <a:fld id="{E7895EBA-0E65-43F6-A96C-E4A4EFF6332B}" type="slidenum">
              <a:rPr lang="ar-SA" smtClean="0"/>
              <a:pPr>
                <a:defRPr/>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E9D8C1F-9BFD-4207-A319-93B548C535CF}" type="datetime1">
              <a:rPr lang="ar-SA" smtClean="0"/>
              <a:pPr>
                <a:defRPr/>
              </a:pPr>
              <a:t>25/03/34</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7895EBA-0E65-43F6-A96C-E4A4EFF6332B}" type="slidenum">
              <a:rPr lang="ar-SA" smtClean="0"/>
              <a:pPr>
                <a:defRPr/>
              </a:pPr>
              <a:t>‹#›</a:t>
            </a:fld>
            <a:endParaRPr lang="ar-SA"/>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472" y="1071546"/>
            <a:ext cx="7086600" cy="1470025"/>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ar-SA" sz="4800" b="1"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قـواعــــد الـبـيــانــات</a:t>
            </a:r>
            <a: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
            </a:r>
            <a:b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br>
            <a:endParaRPr lang="ar-SA" sz="4800" b="1" u="sng"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endParaRPr>
          </a:p>
        </p:txBody>
      </p:sp>
      <p:sp>
        <p:nvSpPr>
          <p:cNvPr id="5" name="Subtitle 2"/>
          <p:cNvSpPr txBox="1">
            <a:spLocks/>
          </p:cNvSpPr>
          <p:nvPr/>
        </p:nvSpPr>
        <p:spPr>
          <a:xfrm>
            <a:off x="571472" y="2714620"/>
            <a:ext cx="8286808" cy="2214578"/>
          </a:xfrm>
          <a:prstGeom prst="ellipse">
            <a:avLst/>
          </a:prstGeom>
          <a:solidFill>
            <a:schemeClr val="tx2">
              <a:alpha val="20000"/>
            </a:schemeClr>
          </a:solidFill>
          <a:ln w="44450" cap="flat" cmpd="sng" algn="ctr">
            <a:noFill/>
            <a:prstDash val="solid"/>
          </a:ln>
          <a:effectLst/>
        </p:spPr>
        <p:txBody>
          <a:bodyPr lIns="45720" rIns="45720" anchor="ctr">
            <a:scene3d>
              <a:camera prst="orthographicFront"/>
              <a:lightRig rig="threePt" dir="t"/>
            </a:scene3d>
            <a:sp3d extrusionH="25400"/>
          </a:bodyPr>
          <a:lstStyle/>
          <a:p>
            <a:pPr algn="ctr" fontAlgn="auto">
              <a:spcBef>
                <a:spcPts val="1800"/>
              </a:spcBef>
              <a:spcAft>
                <a:spcPts val="0"/>
              </a:spcAft>
              <a:buFont typeface="Wingdings" pitchFamily="2" charset="2"/>
              <a:buNone/>
              <a:defRPr/>
            </a:pPr>
            <a:r>
              <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المحاضرة </a:t>
            </a:r>
            <a:r>
              <a:rPr lang="ar-SA" sz="32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a:t>
            </a:r>
            <a:r>
              <a:rPr lang="ar-JO" sz="32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ساد</a:t>
            </a:r>
            <a:r>
              <a:rPr lang="ar-SA" sz="3200" b="1" u="sng" dirty="0" err="1"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سة</a:t>
            </a:r>
            <a:endPar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a:p>
            <a:pPr algn="ctr" fontAlgn="auto">
              <a:spcBef>
                <a:spcPts val="1800"/>
              </a:spcBef>
              <a:spcAft>
                <a:spcPts val="0"/>
              </a:spcAft>
              <a:buFont typeface="Wingdings" pitchFamily="2" charset="2"/>
              <a:buNone/>
              <a:defRPr/>
            </a:pP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العلاقات بين الجداول </a:t>
            </a:r>
            <a:r>
              <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في </a:t>
            </a: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أكسس</a:t>
            </a:r>
            <a:endPar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p:txBody>
      </p:sp>
      <p:sp>
        <p:nvSpPr>
          <p:cNvPr id="7" name="Slide Number Placeholder 6"/>
          <p:cNvSpPr>
            <a:spLocks noGrp="1"/>
          </p:cNvSpPr>
          <p:nvPr>
            <p:ph type="sldNum" sz="quarter" idx="12"/>
          </p:nvPr>
        </p:nvSpPr>
        <p:spPr>
          <a:xfrm>
            <a:off x="8143875" y="6286500"/>
            <a:ext cx="609600" cy="260350"/>
          </a:xfrm>
          <a:solidFill>
            <a:schemeClr val="bg2"/>
          </a:solidFill>
        </p:spPr>
        <p:txBody>
          <a:bodyPr>
            <a:normAutofit/>
          </a:bodyPr>
          <a:lstStyle/>
          <a:p>
            <a:pPr>
              <a:defRPr/>
            </a:pPr>
            <a:fld id="{5535E5DF-54A4-4AFD-B41D-CF558C0385DF}" type="slidenum">
              <a:rPr lang="ar-SA" b="1">
                <a:solidFill>
                  <a:schemeClr val="tx1"/>
                </a:solidFill>
              </a:rPr>
              <a:pPr>
                <a:defRPr/>
              </a:pPr>
              <a:t>1</a:t>
            </a:fld>
            <a:endParaRPr lang="ar-SA"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9C5EAB7-173B-4EA4-AA1C-C5C14A68248C}" type="slidenum">
              <a:rPr lang="ar-SA" b="1">
                <a:solidFill>
                  <a:schemeClr val="tx1"/>
                </a:solidFill>
              </a:rPr>
              <a:pPr algn="ctr">
                <a:defRPr/>
              </a:pPr>
              <a:t>10</a:t>
            </a:fld>
            <a:endParaRPr lang="ar-SA" b="1">
              <a:solidFill>
                <a:schemeClr val="tx1"/>
              </a:solidFill>
            </a:endParaRPr>
          </a:p>
        </p:txBody>
      </p:sp>
      <p:pic>
        <p:nvPicPr>
          <p:cNvPr id="17413" name="Picture 5"/>
          <p:cNvPicPr>
            <a:picLocks noChangeAspect="1" noChangeArrowheads="1"/>
          </p:cNvPicPr>
          <p:nvPr/>
        </p:nvPicPr>
        <p:blipFill>
          <a:blip r:embed="rId2" cstate="print"/>
          <a:srcRect/>
          <a:stretch>
            <a:fillRect/>
          </a:stretch>
        </p:blipFill>
        <p:spPr bwMode="auto">
          <a:xfrm>
            <a:off x="357158" y="357166"/>
            <a:ext cx="8501122" cy="60722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DCDA7750-EE1E-4A38-97E7-7534EC9E4841}" type="slidenum">
              <a:rPr lang="ar-SA" b="1">
                <a:solidFill>
                  <a:schemeClr val="tx1"/>
                </a:solidFill>
              </a:rPr>
              <a:pPr algn="ctr">
                <a:defRPr/>
              </a:pPr>
              <a:t>11</a:t>
            </a:fld>
            <a:endParaRPr lang="ar-SA" b="1">
              <a:solidFill>
                <a:schemeClr val="tx1"/>
              </a:solidFill>
            </a:endParaRPr>
          </a:p>
        </p:txBody>
      </p:sp>
      <p:pic>
        <p:nvPicPr>
          <p:cNvPr id="18436" name="Picture 4"/>
          <p:cNvPicPr>
            <a:picLocks noChangeAspect="1" noChangeArrowheads="1"/>
          </p:cNvPicPr>
          <p:nvPr/>
        </p:nvPicPr>
        <p:blipFill>
          <a:blip r:embed="rId2" cstate="print"/>
          <a:srcRect/>
          <a:stretch>
            <a:fillRect/>
          </a:stretch>
        </p:blipFill>
        <p:spPr bwMode="auto">
          <a:xfrm>
            <a:off x="357159" y="357166"/>
            <a:ext cx="8501122" cy="60722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7B542F1-364F-47DA-8284-D172AB361205}" type="slidenum">
              <a:rPr lang="ar-SA" b="1">
                <a:solidFill>
                  <a:schemeClr val="tx1"/>
                </a:solidFill>
              </a:rPr>
              <a:pPr algn="ctr">
                <a:defRPr/>
              </a:pPr>
              <a:t>12</a:t>
            </a:fld>
            <a:endParaRPr lang="ar-SA" b="1">
              <a:solidFill>
                <a:schemeClr val="tx1"/>
              </a:solidFill>
            </a:endParaRPr>
          </a:p>
        </p:txBody>
      </p:sp>
      <p:pic>
        <p:nvPicPr>
          <p:cNvPr id="19460" name="Picture 4"/>
          <p:cNvPicPr>
            <a:picLocks noChangeAspect="1" noChangeArrowheads="1"/>
          </p:cNvPicPr>
          <p:nvPr/>
        </p:nvPicPr>
        <p:blipFill>
          <a:blip r:embed="rId2" cstate="print"/>
          <a:srcRect/>
          <a:stretch>
            <a:fillRect/>
          </a:stretch>
        </p:blipFill>
        <p:spPr bwMode="auto">
          <a:xfrm>
            <a:off x="357158" y="285728"/>
            <a:ext cx="8501121" cy="61436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8D736E2-F9FF-4CBD-9FD2-B8AA51E10014}" type="slidenum">
              <a:rPr lang="ar-SA" b="1">
                <a:solidFill>
                  <a:schemeClr val="tx1"/>
                </a:solidFill>
              </a:rPr>
              <a:pPr algn="ctr">
                <a:defRPr/>
              </a:pPr>
              <a:t>13</a:t>
            </a:fld>
            <a:endParaRPr lang="ar-SA" b="1">
              <a:solidFill>
                <a:schemeClr val="tx1"/>
              </a:solidFill>
            </a:endParaRPr>
          </a:p>
        </p:txBody>
      </p:sp>
      <p:pic>
        <p:nvPicPr>
          <p:cNvPr id="20484" name="Picture 4"/>
          <p:cNvPicPr>
            <a:picLocks noChangeAspect="1" noChangeArrowheads="1"/>
          </p:cNvPicPr>
          <p:nvPr/>
        </p:nvPicPr>
        <p:blipFill>
          <a:blip r:embed="rId2" cstate="print"/>
          <a:srcRect/>
          <a:stretch>
            <a:fillRect/>
          </a:stretch>
        </p:blipFill>
        <p:spPr bwMode="auto">
          <a:xfrm>
            <a:off x="357158" y="285728"/>
            <a:ext cx="8501122" cy="614366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12878BC4-50D3-479B-AB2C-54C7C28FAFF5}" type="slidenum">
              <a:rPr lang="ar-SA" b="1">
                <a:solidFill>
                  <a:schemeClr val="tx1"/>
                </a:solidFill>
              </a:rPr>
              <a:pPr algn="ctr">
                <a:defRPr/>
              </a:pPr>
              <a:t>14</a:t>
            </a:fld>
            <a:endParaRPr lang="ar-SA" b="1">
              <a:solidFill>
                <a:schemeClr val="tx1"/>
              </a:solidFill>
            </a:endParaRPr>
          </a:p>
        </p:txBody>
      </p:sp>
      <p:pic>
        <p:nvPicPr>
          <p:cNvPr id="21508" name="Picture 4"/>
          <p:cNvPicPr>
            <a:picLocks noChangeAspect="1" noChangeArrowheads="1"/>
          </p:cNvPicPr>
          <p:nvPr/>
        </p:nvPicPr>
        <p:blipFill>
          <a:blip r:embed="rId2" cstate="print"/>
          <a:srcRect/>
          <a:stretch>
            <a:fillRect/>
          </a:stretch>
        </p:blipFill>
        <p:spPr bwMode="auto">
          <a:xfrm>
            <a:off x="428596" y="285728"/>
            <a:ext cx="8429684" cy="61436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31E6A03-11E5-4CE3-82D7-F048DCB7DBF3}" type="slidenum">
              <a:rPr lang="ar-SA" b="1">
                <a:solidFill>
                  <a:schemeClr val="tx1"/>
                </a:solidFill>
              </a:rPr>
              <a:pPr algn="ctr">
                <a:defRPr/>
              </a:pPr>
              <a:t>15</a:t>
            </a:fld>
            <a:endParaRPr lang="ar-SA" b="1">
              <a:solidFill>
                <a:schemeClr val="tx1"/>
              </a:solidFill>
            </a:endParaRPr>
          </a:p>
        </p:txBody>
      </p:sp>
      <p:pic>
        <p:nvPicPr>
          <p:cNvPr id="22533" name="Picture 5"/>
          <p:cNvPicPr>
            <a:picLocks noChangeAspect="1" noChangeArrowheads="1"/>
          </p:cNvPicPr>
          <p:nvPr/>
        </p:nvPicPr>
        <p:blipFill>
          <a:blip r:embed="rId2" cstate="print"/>
          <a:srcRect/>
          <a:stretch>
            <a:fillRect/>
          </a:stretch>
        </p:blipFill>
        <p:spPr bwMode="auto">
          <a:xfrm>
            <a:off x="357159" y="357166"/>
            <a:ext cx="8501122" cy="600079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D8DC5760-C0E8-4AC1-BBB9-620360D47E04}" type="slidenum">
              <a:rPr lang="ar-SA" b="1">
                <a:solidFill>
                  <a:schemeClr val="tx1"/>
                </a:solidFill>
              </a:rPr>
              <a:pPr algn="ctr">
                <a:defRPr/>
              </a:pPr>
              <a:t>16</a:t>
            </a:fld>
            <a:endParaRPr lang="ar-SA" b="1">
              <a:solidFill>
                <a:schemeClr val="tx1"/>
              </a:solidFill>
            </a:endParaRPr>
          </a:p>
        </p:txBody>
      </p:sp>
      <p:pic>
        <p:nvPicPr>
          <p:cNvPr id="23556" name="Picture 4"/>
          <p:cNvPicPr>
            <a:picLocks noChangeAspect="1" noChangeArrowheads="1"/>
          </p:cNvPicPr>
          <p:nvPr/>
        </p:nvPicPr>
        <p:blipFill>
          <a:blip r:embed="rId2" cstate="print"/>
          <a:srcRect/>
          <a:stretch>
            <a:fillRect/>
          </a:stretch>
        </p:blipFill>
        <p:spPr bwMode="auto">
          <a:xfrm>
            <a:off x="428596" y="357166"/>
            <a:ext cx="8429683" cy="607223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85473404-9FAE-466B-9DF5-2F901CE8FF1C}" type="slidenum">
              <a:rPr lang="ar-SA" b="1">
                <a:solidFill>
                  <a:schemeClr val="tx1"/>
                </a:solidFill>
              </a:rPr>
              <a:pPr algn="ctr">
                <a:defRPr/>
              </a:pPr>
              <a:t>17</a:t>
            </a:fld>
            <a:endParaRPr lang="ar-SA" b="1">
              <a:solidFill>
                <a:schemeClr val="tx1"/>
              </a:solidFill>
            </a:endParaRPr>
          </a:p>
        </p:txBody>
      </p:sp>
      <p:pic>
        <p:nvPicPr>
          <p:cNvPr id="24581" name="Picture 5"/>
          <p:cNvPicPr>
            <a:picLocks noChangeAspect="1" noChangeArrowheads="1"/>
          </p:cNvPicPr>
          <p:nvPr/>
        </p:nvPicPr>
        <p:blipFill>
          <a:blip r:embed="rId2" cstate="print"/>
          <a:srcRect/>
          <a:stretch>
            <a:fillRect/>
          </a:stretch>
        </p:blipFill>
        <p:spPr bwMode="auto">
          <a:xfrm>
            <a:off x="428597" y="357167"/>
            <a:ext cx="8429684" cy="6072230"/>
          </a:xfrm>
          <a:prstGeom prst="rect">
            <a:avLst/>
          </a:prstGeom>
          <a:noFill/>
          <a:ln w="9525">
            <a:noFill/>
            <a:miter lim="800000"/>
            <a:headEnd/>
            <a:tailEnd/>
          </a:ln>
        </p:spPr>
      </p:pic>
      <p:sp>
        <p:nvSpPr>
          <p:cNvPr id="6" name="Rectangular Callout 5"/>
          <p:cNvSpPr/>
          <p:nvPr/>
        </p:nvSpPr>
        <p:spPr>
          <a:xfrm>
            <a:off x="5000628" y="4071942"/>
            <a:ext cx="1357322" cy="500066"/>
          </a:xfrm>
          <a:prstGeom prst="wedgeRectCallout">
            <a:avLst>
              <a:gd name="adj1" fmla="val -37094"/>
              <a:gd name="adj2" fmla="val -117203"/>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ثم اضغط موافق</a:t>
            </a:r>
            <a:endParaRPr lang="ar-SA" dirty="0">
              <a:solidFill>
                <a:srgbClr val="8000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D9016961-88F4-425E-99D6-D352A1A39BF7}" type="slidenum">
              <a:rPr lang="ar-SA" b="1">
                <a:solidFill>
                  <a:schemeClr val="tx1"/>
                </a:solidFill>
              </a:rPr>
              <a:pPr algn="ctr">
                <a:defRPr/>
              </a:pPr>
              <a:t>18</a:t>
            </a:fld>
            <a:endParaRPr lang="ar-SA" b="1">
              <a:solidFill>
                <a:schemeClr val="tx1"/>
              </a:solidFill>
            </a:endParaRPr>
          </a:p>
        </p:txBody>
      </p:sp>
      <p:pic>
        <p:nvPicPr>
          <p:cNvPr id="25605" name="Picture 5"/>
          <p:cNvPicPr>
            <a:picLocks noChangeAspect="1" noChangeArrowheads="1"/>
          </p:cNvPicPr>
          <p:nvPr/>
        </p:nvPicPr>
        <p:blipFill>
          <a:blip r:embed="rId2" cstate="print"/>
          <a:srcRect/>
          <a:stretch>
            <a:fillRect/>
          </a:stretch>
        </p:blipFill>
        <p:spPr bwMode="auto">
          <a:xfrm>
            <a:off x="428596" y="285728"/>
            <a:ext cx="8429684" cy="607223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EE6916BC-8D25-467D-8E26-E242BCAD3C44}" type="slidenum">
              <a:rPr lang="ar-SA" b="1">
                <a:solidFill>
                  <a:schemeClr val="tx1"/>
                </a:solidFill>
              </a:rPr>
              <a:pPr algn="ctr">
                <a:defRPr/>
              </a:pPr>
              <a:t>19</a:t>
            </a:fld>
            <a:endParaRPr lang="ar-SA" b="1">
              <a:solidFill>
                <a:schemeClr val="tx1"/>
              </a:solidFill>
            </a:endParaRPr>
          </a:p>
        </p:txBody>
      </p:sp>
      <p:pic>
        <p:nvPicPr>
          <p:cNvPr id="26628" name="Picture 4"/>
          <p:cNvPicPr>
            <a:picLocks noChangeAspect="1" noChangeArrowheads="1"/>
          </p:cNvPicPr>
          <p:nvPr/>
        </p:nvPicPr>
        <p:blipFill>
          <a:blip r:embed="rId2" cstate="print"/>
          <a:srcRect/>
          <a:stretch>
            <a:fillRect/>
          </a:stretch>
        </p:blipFill>
        <p:spPr bwMode="auto">
          <a:xfrm>
            <a:off x="428596" y="428604"/>
            <a:ext cx="8358246" cy="59293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a:t>
            </a:fld>
            <a:endParaRPr lang="ar-SA" b="1" dirty="0">
              <a:solidFill>
                <a:schemeClr val="tx1"/>
              </a:solidFill>
            </a:endParaRPr>
          </a:p>
        </p:txBody>
      </p:sp>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إنشاء العلاقات بين الجداول:-</a:t>
            </a:r>
            <a:endParaRPr lang="ar-SA" sz="2000" u="sng" dirty="0"/>
          </a:p>
        </p:txBody>
      </p:sp>
      <p:sp>
        <p:nvSpPr>
          <p:cNvPr id="9226" name="Rectangle 10"/>
          <p:cNvSpPr>
            <a:spLocks noChangeArrowheads="1"/>
          </p:cNvSpPr>
          <p:nvPr/>
        </p:nvSpPr>
        <p:spPr bwMode="auto">
          <a:xfrm>
            <a:off x="1071538" y="1000108"/>
            <a:ext cx="77152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إنشاء علاقة جدول باستخدام علامة تبويب المستند "علاقات"</a:t>
            </a:r>
          </a:p>
          <a:p>
            <a:pPr algn="just" eaLnBrk="0" fontAlgn="ctr" hangingPunct="0"/>
            <a:r>
              <a:rPr kumimoji="0" lang="ar-SA" sz="2000" b="0" i="0" u="none" strike="noStrike" cap="none" normalizeH="0" baseline="0" dirty="0" smtClean="0">
                <a:ln>
                  <a:noFill/>
                </a:ln>
                <a:solidFill>
                  <a:schemeClr val="tx1"/>
                </a:solidFill>
                <a:effectLst/>
                <a:latin typeface="Comic Sans MS" pitchFamily="66" charset="0"/>
                <a:cs typeface="Tahoma" pitchFamily="34" charset="0"/>
              </a:rPr>
              <a:t>انقر فوق زر </a:t>
            </a:r>
            <a:r>
              <a:rPr lang="ar-SA" sz="2000" dirty="0">
                <a:latin typeface="Comic Sans MS" pitchFamily="66" charset="0"/>
                <a:cs typeface="Tahoma" pitchFamily="34" charset="0"/>
              </a:rPr>
              <a:t> </a:t>
            </a:r>
            <a:r>
              <a:rPr kumimoji="0" lang="en-US" sz="2000" b="0" i="0" u="none" strike="noStrike" cap="none" normalizeH="0" baseline="0" dirty="0" smtClean="0">
                <a:ln>
                  <a:noFill/>
                </a:ln>
                <a:solidFill>
                  <a:schemeClr val="tx1"/>
                </a:solidFill>
                <a:effectLst/>
                <a:latin typeface="Comic Sans MS" pitchFamily="66" charset="0"/>
                <a:cs typeface="Tahoma" pitchFamily="34" charset="0"/>
              </a:rPr>
              <a:t>Microsoft Office</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        ، ثم انقر فوق فتح.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في مربع الحوار فتح، حدد مكان قاعدة البيانات وافتحها.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ضمن علامة التبويب أدوات قاعدة البيانات، في المجموعة</a:t>
            </a:r>
            <a:r>
              <a:rPr kumimoji="0" lang="ar-SA" sz="2000" b="0" i="0" u="none" strike="noStrike" cap="none" normalizeH="0" dirty="0" smtClean="0">
                <a:ln>
                  <a:noFill/>
                </a:ln>
                <a:solidFill>
                  <a:schemeClr val="tx1"/>
                </a:solidFill>
                <a:effectLst/>
                <a:latin typeface="Comic Sans MS" pitchFamily="66" charset="0"/>
                <a:cs typeface="Tahoma" pitchFamily="34" charset="0"/>
              </a:rPr>
              <a:t> </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إظهار/إخفاء، انقر فوق علاقات.</a:t>
            </a:r>
          </a:p>
        </p:txBody>
      </p:sp>
      <p:pic>
        <p:nvPicPr>
          <p:cNvPr id="9228" name="Picture 12"/>
          <p:cNvPicPr>
            <a:picLocks noChangeAspect="1" noChangeArrowheads="1"/>
          </p:cNvPicPr>
          <p:nvPr/>
        </p:nvPicPr>
        <p:blipFill>
          <a:blip r:embed="rId2" cstate="print"/>
          <a:srcRect/>
          <a:stretch>
            <a:fillRect/>
          </a:stretch>
        </p:blipFill>
        <p:spPr bwMode="auto">
          <a:xfrm>
            <a:off x="4857752" y="1421082"/>
            <a:ext cx="357190" cy="293406"/>
          </a:xfrm>
          <a:prstGeom prst="rect">
            <a:avLst/>
          </a:prstGeom>
          <a:noFill/>
          <a:ln w="9525">
            <a:noFill/>
            <a:miter lim="800000"/>
            <a:headEnd/>
            <a:tailEnd/>
          </a:ln>
        </p:spPr>
      </p:pic>
      <p:pic>
        <p:nvPicPr>
          <p:cNvPr id="9230" name="Picture 14" descr="Access شكل شريط"/>
          <p:cNvPicPr>
            <a:picLocks noChangeAspect="1" noChangeArrowheads="1"/>
          </p:cNvPicPr>
          <p:nvPr/>
        </p:nvPicPr>
        <p:blipFill>
          <a:blip r:embed="rId3" cstate="print"/>
          <a:srcRect/>
          <a:stretch>
            <a:fillRect/>
          </a:stretch>
        </p:blipFill>
        <p:spPr bwMode="auto">
          <a:xfrm>
            <a:off x="3500430" y="2714620"/>
            <a:ext cx="2943231" cy="828676"/>
          </a:xfrm>
          <a:prstGeom prst="rect">
            <a:avLst/>
          </a:prstGeom>
          <a:noFill/>
        </p:spPr>
      </p:pic>
      <p:sp>
        <p:nvSpPr>
          <p:cNvPr id="14" name="Rectangle 13"/>
          <p:cNvSpPr/>
          <p:nvPr/>
        </p:nvSpPr>
        <p:spPr>
          <a:xfrm>
            <a:off x="357158" y="3714752"/>
            <a:ext cx="8572528" cy="707886"/>
          </a:xfrm>
          <a:prstGeom prst="rect">
            <a:avLst/>
          </a:prstGeom>
        </p:spPr>
        <p:txBody>
          <a:bodyPr wrap="square">
            <a:spAutoFit/>
          </a:bodyPr>
          <a:lstStyle/>
          <a:p>
            <a:pPr algn="just"/>
            <a:r>
              <a:rPr lang="ar-SA" sz="2000" dirty="0">
                <a:latin typeface="Comic Sans MS" pitchFamily="66" charset="0"/>
                <a:cs typeface="Tahoma" pitchFamily="34" charset="0"/>
              </a:rPr>
              <a:t>إذا لم تقم بعد بتعريف أية علاقات، يظهر مربع الحوار إظهار جدول تلقائيًا. إذا لم يظهر، ضمن علامة التبويب تصميم، في المجموعة علاقات، انقر فوق إظهار جدول.</a:t>
            </a:r>
          </a:p>
        </p:txBody>
      </p:sp>
      <p:pic>
        <p:nvPicPr>
          <p:cNvPr id="9232" name="Picture 16" descr="المجموعة علاقات ضمن علامة التبويب تصميم في الشريط"/>
          <p:cNvPicPr>
            <a:picLocks noChangeAspect="1" noChangeArrowheads="1"/>
          </p:cNvPicPr>
          <p:nvPr/>
        </p:nvPicPr>
        <p:blipFill>
          <a:blip r:embed="rId4" cstate="print"/>
          <a:srcRect/>
          <a:stretch>
            <a:fillRect/>
          </a:stretch>
        </p:blipFill>
        <p:spPr bwMode="auto">
          <a:xfrm>
            <a:off x="3428992" y="4572008"/>
            <a:ext cx="3033719" cy="10715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AD824AD-B304-4740-BBDE-C68B2012CD9A}" type="slidenum">
              <a:rPr lang="ar-SA" b="1">
                <a:solidFill>
                  <a:schemeClr val="tx1"/>
                </a:solidFill>
              </a:rPr>
              <a:pPr algn="ctr">
                <a:defRPr/>
              </a:pPr>
              <a:t>20</a:t>
            </a:fld>
            <a:endParaRPr lang="ar-SA" b="1">
              <a:solidFill>
                <a:schemeClr val="tx1"/>
              </a:solidFill>
            </a:endParaRPr>
          </a:p>
        </p:txBody>
      </p:sp>
      <p:pic>
        <p:nvPicPr>
          <p:cNvPr id="27652" name="Picture 4"/>
          <p:cNvPicPr>
            <a:picLocks noChangeAspect="1" noChangeArrowheads="1"/>
          </p:cNvPicPr>
          <p:nvPr/>
        </p:nvPicPr>
        <p:blipFill>
          <a:blip r:embed="rId2" cstate="print"/>
          <a:srcRect/>
          <a:stretch>
            <a:fillRect/>
          </a:stretch>
        </p:blipFill>
        <p:spPr bwMode="auto">
          <a:xfrm>
            <a:off x="428596" y="357166"/>
            <a:ext cx="8358246" cy="600079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DD57738-C062-4C61-B872-A584A8529D2F}" type="slidenum">
              <a:rPr lang="ar-SA" b="1">
                <a:solidFill>
                  <a:schemeClr val="tx1"/>
                </a:solidFill>
              </a:rPr>
              <a:pPr algn="ctr">
                <a:defRPr/>
              </a:pPr>
              <a:t>21</a:t>
            </a:fld>
            <a:endParaRPr lang="ar-SA" b="1">
              <a:solidFill>
                <a:schemeClr val="tx1"/>
              </a:solidFill>
            </a:endParaRPr>
          </a:p>
        </p:txBody>
      </p:sp>
      <p:pic>
        <p:nvPicPr>
          <p:cNvPr id="28677" name="Picture 5"/>
          <p:cNvPicPr>
            <a:picLocks noChangeAspect="1" noChangeArrowheads="1"/>
          </p:cNvPicPr>
          <p:nvPr/>
        </p:nvPicPr>
        <p:blipFill>
          <a:blip r:embed="rId2" cstate="print"/>
          <a:srcRect/>
          <a:stretch>
            <a:fillRect/>
          </a:stretch>
        </p:blipFill>
        <p:spPr bwMode="auto">
          <a:xfrm>
            <a:off x="428596" y="785813"/>
            <a:ext cx="8286808" cy="52863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22</a:t>
            </a:fld>
            <a:endParaRPr lang="ar-SA" b="1" dirty="0">
              <a:solidFill>
                <a:schemeClr val="tx1"/>
              </a:solidFill>
            </a:endParaRPr>
          </a:p>
        </p:txBody>
      </p:sp>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عرض وتحرير وحذف العلاقات:-</a:t>
            </a:r>
            <a:endParaRPr lang="ar-SA" sz="2000" u="sng" dirty="0"/>
          </a:p>
        </p:txBody>
      </p:sp>
      <p:sp>
        <p:nvSpPr>
          <p:cNvPr id="9226" name="Rectangle 10"/>
          <p:cNvSpPr>
            <a:spLocks noChangeArrowheads="1"/>
          </p:cNvSpPr>
          <p:nvPr/>
        </p:nvSpPr>
        <p:spPr bwMode="auto">
          <a:xfrm>
            <a:off x="428596" y="785794"/>
            <a:ext cx="828677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ar-SA" dirty="0"/>
              <a:t>تحرير علاقة جدول</a:t>
            </a:r>
          </a:p>
          <a:p>
            <a:pPr algn="just"/>
            <a:r>
              <a:rPr lang="ar-SA" dirty="0"/>
              <a:t>يمكنك تغيير علاقة الجدول عن طريق تحديدها في علامة تبويب المستند "علاقات" ثم تحريرها.</a:t>
            </a:r>
          </a:p>
          <a:p>
            <a:pPr algn="just"/>
            <a:r>
              <a:rPr lang="ar-SA" dirty="0"/>
              <a:t>حدد موقع المؤشر بحذر بحيث يشير إلى خط العلاقة، ثم انقر فوق الخط لتحديده. </a:t>
            </a:r>
          </a:p>
          <a:p>
            <a:pPr algn="just"/>
            <a:r>
              <a:rPr lang="ar-SA" dirty="0"/>
              <a:t>يظهر خط العلاقة بشكل أكثر سمكًا عندما يتم تحديده.</a:t>
            </a:r>
          </a:p>
          <a:p>
            <a:pPr algn="just"/>
            <a:r>
              <a:rPr lang="ar-SA" dirty="0"/>
              <a:t>عندما تقوم بتحديد خط العلاقة، انقر نقرًا مزدوجًا فوقه. </a:t>
            </a:r>
          </a:p>
          <a:p>
            <a:pPr algn="just"/>
            <a:r>
              <a:rPr lang="ar-SA" dirty="0"/>
              <a:t>-أو-</a:t>
            </a:r>
          </a:p>
          <a:p>
            <a:pPr algn="just"/>
            <a:r>
              <a:rPr lang="ar-SA" dirty="0"/>
              <a:t>ضمن علامة التبويب تصميم، في المجموعة أدوات، انقر فوق تحرير علاقات.</a:t>
            </a:r>
          </a:p>
          <a:p>
            <a:pPr algn="just"/>
            <a:r>
              <a:rPr lang="ar-SA" dirty="0"/>
              <a:t>يظهر مربع الحوار تحرير علاقات.</a:t>
            </a:r>
          </a:p>
          <a:p>
            <a:pPr algn="just"/>
            <a:r>
              <a:rPr lang="ar-SA" dirty="0"/>
              <a:t>فتح مربع الحوار "تحرير علاقات"</a:t>
            </a:r>
          </a:p>
          <a:p>
            <a:pPr algn="just"/>
            <a:r>
              <a:rPr lang="ar-SA" dirty="0"/>
              <a:t>انقر فوق زر </a:t>
            </a:r>
            <a:r>
              <a:rPr lang="en-US" dirty="0" smtClean="0"/>
              <a:t>      Microsoft </a:t>
            </a:r>
            <a:r>
              <a:rPr lang="en-US" dirty="0"/>
              <a:t>Office ، </a:t>
            </a:r>
            <a:r>
              <a:rPr lang="ar-SA" dirty="0"/>
              <a:t>ثم انقر فوق فتح. </a:t>
            </a:r>
          </a:p>
          <a:p>
            <a:pPr algn="just"/>
            <a:r>
              <a:rPr lang="ar-SA" dirty="0"/>
              <a:t>في مربع الحوار فتح، حدد قاعدة البيانات وافتحها. </a:t>
            </a:r>
          </a:p>
          <a:p>
            <a:pPr algn="just"/>
            <a:r>
              <a:rPr lang="ar-SA" dirty="0"/>
              <a:t>ضمن علامة التبويب أدوات قاعدة البيانات، في المجموعة إظهار/إخفاء، انقر فوق علاقات. </a:t>
            </a:r>
          </a:p>
          <a:p>
            <a:pPr algn="just"/>
            <a:r>
              <a:rPr lang="ar-SA" dirty="0"/>
              <a:t>تظهر علامة تبويب المستند "علاقات".</a:t>
            </a:r>
          </a:p>
        </p:txBody>
      </p:sp>
      <p:pic>
        <p:nvPicPr>
          <p:cNvPr id="9227" name="Picture 11" descr="شكل الزر"/>
          <p:cNvPicPr>
            <a:picLocks noChangeAspect="1" noChangeArrowheads="1"/>
          </p:cNvPicPr>
          <p:nvPr/>
        </p:nvPicPr>
        <p:blipFill>
          <a:blip r:embed="rId2" cstate="print"/>
          <a:srcRect/>
          <a:stretch>
            <a:fillRect/>
          </a:stretch>
        </p:blipFill>
        <p:spPr bwMode="auto">
          <a:xfrm>
            <a:off x="1050925" y="38100"/>
            <a:ext cx="257175" cy="257175"/>
          </a:xfrm>
          <a:prstGeom prst="rect">
            <a:avLst/>
          </a:prstGeom>
          <a:noFill/>
        </p:spPr>
      </p:pic>
      <p:pic>
        <p:nvPicPr>
          <p:cNvPr id="9228" name="Picture 12"/>
          <p:cNvPicPr>
            <a:picLocks noChangeAspect="1" noChangeArrowheads="1"/>
          </p:cNvPicPr>
          <p:nvPr/>
        </p:nvPicPr>
        <p:blipFill>
          <a:blip r:embed="rId3" cstate="print"/>
          <a:srcRect/>
          <a:stretch>
            <a:fillRect/>
          </a:stretch>
        </p:blipFill>
        <p:spPr bwMode="auto">
          <a:xfrm>
            <a:off x="5643570" y="3284984"/>
            <a:ext cx="357190" cy="293406"/>
          </a:xfrm>
          <a:prstGeom prst="rect">
            <a:avLst/>
          </a:prstGeom>
          <a:noFill/>
          <a:ln w="9525">
            <a:noFill/>
            <a:miter lim="800000"/>
            <a:headEnd/>
            <a:tailEnd/>
          </a:ln>
        </p:spPr>
      </p:pic>
      <p:sp>
        <p:nvSpPr>
          <p:cNvPr id="14" name="Rectangle 13"/>
          <p:cNvSpPr/>
          <p:nvPr/>
        </p:nvSpPr>
        <p:spPr>
          <a:xfrm>
            <a:off x="214282" y="4500570"/>
            <a:ext cx="8572528" cy="954107"/>
          </a:xfrm>
          <a:prstGeom prst="rect">
            <a:avLst/>
          </a:prstGeom>
        </p:spPr>
        <p:txBody>
          <a:bodyPr wrap="square">
            <a:spAutoFit/>
          </a:bodyPr>
          <a:lstStyle/>
          <a:p>
            <a:pPr algn="just"/>
            <a:r>
              <a:rPr lang="ar-SA" dirty="0"/>
              <a:t>إذا لم تقم بعد بتعريف أي علاقات وكانت هذه هي المرة الأولى التي تفتح فيها علامة تبويب المستند "علاقات"، يظهر مربع الحوار إظهار جدول. في حال ظهور مربع الحوار، انقر فوق إغلاق.</a:t>
            </a:r>
          </a:p>
          <a:p>
            <a:pPr algn="just"/>
            <a:r>
              <a:rPr lang="ar-SA" dirty="0"/>
              <a:t>ضمن علامة التبويب تصميم, في المجموعة علاقات, انقر فوق كافة العلاقات.</a:t>
            </a:r>
          </a:p>
        </p:txBody>
      </p:sp>
      <p:pic>
        <p:nvPicPr>
          <p:cNvPr id="9232" name="Picture 16" descr="المجموعة علاقات ضمن علامة التبويب تصميم في الشريط"/>
          <p:cNvPicPr>
            <a:picLocks noChangeAspect="1" noChangeArrowheads="1"/>
          </p:cNvPicPr>
          <p:nvPr/>
        </p:nvPicPr>
        <p:blipFill>
          <a:blip r:embed="rId4" cstate="print"/>
          <a:srcRect/>
          <a:stretch>
            <a:fillRect/>
          </a:stretch>
        </p:blipFill>
        <p:spPr bwMode="auto">
          <a:xfrm>
            <a:off x="3286116" y="5500702"/>
            <a:ext cx="3033719" cy="10715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23</a:t>
            </a:fld>
            <a:endParaRPr lang="ar-SA" b="1">
              <a:solidFill>
                <a:schemeClr val="tx1"/>
              </a:solidFill>
            </a:endParaRPr>
          </a:p>
        </p:txBody>
      </p:sp>
      <p:sp>
        <p:nvSpPr>
          <p:cNvPr id="5" name="Rectangle 4"/>
          <p:cNvSpPr/>
          <p:nvPr/>
        </p:nvSpPr>
        <p:spPr>
          <a:xfrm>
            <a:off x="785786" y="642918"/>
            <a:ext cx="8072494" cy="2308324"/>
          </a:xfrm>
          <a:prstGeom prst="rect">
            <a:avLst/>
          </a:prstGeom>
        </p:spPr>
        <p:txBody>
          <a:bodyPr wrap="square">
            <a:spAutoFit/>
          </a:bodyPr>
          <a:lstStyle/>
          <a:p>
            <a:pPr algn="just"/>
            <a:r>
              <a:rPr lang="ar-SA" dirty="0"/>
              <a:t>يتم عرض كافة الجداول التي تربط بينها علاقات، مع عرض خطوط العلاقات. لاحظ أن الجداول المخفية (الجداول حيث تكون خانة الاختيار مخفي في مربع الحوار خصائص للجدول محددة) والعلاقات الخاصة بها لا يتم إظهارها إذا لم تكن "إظهار الكائنات المخفية" محددة في مربع الحوار خيارات التنقل.</a:t>
            </a:r>
          </a:p>
          <a:p>
            <a:pPr algn="just"/>
            <a:r>
              <a:rPr lang="ar-SA" dirty="0" smtClean="0"/>
              <a:t>انقر </a:t>
            </a:r>
            <a:r>
              <a:rPr lang="ar-SA" dirty="0"/>
              <a:t>فوق خط العلاقة للعلاقة التي تريد تغييرها. يظهر خط العلاقة سميكًا عند تحديده. </a:t>
            </a:r>
          </a:p>
          <a:p>
            <a:pPr algn="just"/>
            <a:r>
              <a:rPr lang="ar-SA" dirty="0"/>
              <a:t>انقر نقراً مزدوجاً فوق خط العلاقة. </a:t>
            </a:r>
          </a:p>
          <a:p>
            <a:pPr algn="just"/>
            <a:r>
              <a:rPr lang="ar-SA" dirty="0"/>
              <a:t>-أو-</a:t>
            </a:r>
          </a:p>
          <a:p>
            <a:pPr algn="just"/>
            <a:r>
              <a:rPr lang="ar-SA" dirty="0"/>
              <a:t>في علامة التبويب تصميم، في المجموعة إظهار/إخفاء، انقر فوق كافة العلاقات.</a:t>
            </a:r>
          </a:p>
          <a:p>
            <a:pPr algn="just"/>
            <a:r>
              <a:rPr lang="ar-SA" dirty="0"/>
              <a:t>يظهر مربع الحوار تحرير علاقات.</a:t>
            </a:r>
          </a:p>
        </p:txBody>
      </p:sp>
      <p:pic>
        <p:nvPicPr>
          <p:cNvPr id="10246" name="Picture 6" descr="مربع الحوار تحرير علاقات"/>
          <p:cNvPicPr>
            <a:picLocks noChangeAspect="1" noChangeArrowheads="1"/>
          </p:cNvPicPr>
          <p:nvPr/>
        </p:nvPicPr>
        <p:blipFill>
          <a:blip r:embed="rId2" cstate="print"/>
          <a:srcRect/>
          <a:stretch>
            <a:fillRect/>
          </a:stretch>
        </p:blipFill>
        <p:spPr bwMode="auto">
          <a:xfrm>
            <a:off x="2786050" y="3429000"/>
            <a:ext cx="3700466" cy="278608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24</a:t>
            </a:fld>
            <a:endParaRPr lang="ar-SA" b="1">
              <a:solidFill>
                <a:schemeClr val="tx1"/>
              </a:solidFill>
            </a:endParaRPr>
          </a:p>
        </p:txBody>
      </p:sp>
      <p:sp>
        <p:nvSpPr>
          <p:cNvPr id="4" name="Rectangle 3"/>
          <p:cNvSpPr/>
          <p:nvPr/>
        </p:nvSpPr>
        <p:spPr>
          <a:xfrm>
            <a:off x="785786" y="709554"/>
            <a:ext cx="8072494" cy="2246769"/>
          </a:xfrm>
          <a:prstGeom prst="rect">
            <a:avLst/>
          </a:prstGeom>
        </p:spPr>
        <p:txBody>
          <a:bodyPr wrap="square">
            <a:spAutoFit/>
          </a:bodyPr>
          <a:lstStyle/>
          <a:p>
            <a:r>
              <a:rPr lang="ar-SA" sz="2000" dirty="0" smtClean="0"/>
              <a:t>قم بإجراء التغييرات، ثم انقر فوق موافق. </a:t>
            </a:r>
          </a:p>
          <a:p>
            <a:r>
              <a:rPr lang="ar-SA" sz="2000" dirty="0" smtClean="0"/>
              <a:t>يسمح لك مربع الحوار تحرير علاقات بتغيير علاقة الجدول. بشكل خاص، يمكنك تغيير الجداول أو الاستعلامات في كلا جانبي العلاقة، أو الحقول في كلا الجانبين. يمكنك أيضًا تعيين نوع الصلة، </a:t>
            </a:r>
          </a:p>
          <a:p>
            <a:r>
              <a:rPr lang="ar-SA" sz="2000" dirty="0" smtClean="0"/>
              <a:t>حذف علاقة جداول</a:t>
            </a:r>
          </a:p>
          <a:p>
            <a:r>
              <a:rPr lang="ar-SA" sz="2000" dirty="0" smtClean="0"/>
              <a:t>لإزالة علاقة جدول، يجب حذف خط العلاقة في علامة تبويب المستند "علاقات". حدد موقع المؤشر بحذر بحيث يشير إلى خط العلاقة، ثم انقر فوق الخط. يظهر خط العلاقة سميكًا عند تحديده. عندما تقوم بتحديد خط العلاقة، اضغط على </a:t>
            </a:r>
            <a:r>
              <a:rPr lang="en-US" sz="2000" dirty="0" smtClean="0"/>
              <a:t> DELETE.</a:t>
            </a:r>
            <a:r>
              <a:rPr lang="ar-SA" sz="2000" dirty="0" smtClean="0"/>
              <a:t>.</a:t>
            </a:r>
            <a:endParaRPr lang="ar-SA"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72072E55-DADC-41AE-BB3F-496F8C002CEF}" type="slidenum">
              <a:rPr lang="ar-SA" b="1">
                <a:solidFill>
                  <a:schemeClr val="tx1"/>
                </a:solidFill>
              </a:rPr>
              <a:pPr algn="ctr">
                <a:defRPr/>
              </a:pPr>
              <a:t>25</a:t>
            </a:fld>
            <a:endParaRPr lang="ar-SA" b="1">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285720" y="285728"/>
            <a:ext cx="8643998" cy="614366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F3F6AD18-2457-488A-90FC-71FB149B07BF}" type="slidenum">
              <a:rPr lang="ar-SA" b="1">
                <a:solidFill>
                  <a:schemeClr val="tx1"/>
                </a:solidFill>
              </a:rPr>
              <a:pPr algn="ctr">
                <a:defRPr/>
              </a:pPr>
              <a:t>26</a:t>
            </a:fld>
            <a:endParaRPr lang="ar-SA" b="1">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428596" y="500042"/>
            <a:ext cx="8429684" cy="585791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69178FA8-BAFB-4771-AD9B-0679C06863B9}" type="slidenum">
              <a:rPr lang="ar-SA" b="1">
                <a:solidFill>
                  <a:schemeClr val="tx1"/>
                </a:solidFill>
              </a:rPr>
              <a:pPr algn="ctr">
                <a:defRPr/>
              </a:pPr>
              <a:t>27</a:t>
            </a:fld>
            <a:endParaRPr lang="ar-SA" b="1">
              <a:solidFill>
                <a:schemeClr val="tx1"/>
              </a:solidFill>
            </a:endParaRPr>
          </a:p>
        </p:txBody>
      </p:sp>
      <p:pic>
        <p:nvPicPr>
          <p:cNvPr id="31748" name="Picture 4"/>
          <p:cNvPicPr>
            <a:picLocks noChangeAspect="1" noChangeArrowheads="1"/>
          </p:cNvPicPr>
          <p:nvPr/>
        </p:nvPicPr>
        <p:blipFill>
          <a:blip r:embed="rId2" cstate="print"/>
          <a:srcRect/>
          <a:stretch>
            <a:fillRect/>
          </a:stretch>
        </p:blipFill>
        <p:spPr bwMode="auto">
          <a:xfrm>
            <a:off x="428596" y="357166"/>
            <a:ext cx="8429684" cy="600079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744D686-9C3C-4DF2-A22E-AE89664AB85D}" type="slidenum">
              <a:rPr lang="ar-SA" b="1">
                <a:solidFill>
                  <a:schemeClr val="tx1"/>
                </a:solidFill>
              </a:rPr>
              <a:pPr algn="ctr">
                <a:defRPr/>
              </a:pPr>
              <a:t>28</a:t>
            </a:fld>
            <a:endParaRPr lang="ar-SA" b="1">
              <a:solidFill>
                <a:schemeClr val="tx1"/>
              </a:solidFill>
            </a:endParaRPr>
          </a:p>
        </p:txBody>
      </p:sp>
      <p:pic>
        <p:nvPicPr>
          <p:cNvPr id="32772" name="Picture 4"/>
          <p:cNvPicPr>
            <a:picLocks noChangeAspect="1" noChangeArrowheads="1"/>
          </p:cNvPicPr>
          <p:nvPr/>
        </p:nvPicPr>
        <p:blipFill>
          <a:blip r:embed="rId2" cstate="print"/>
          <a:srcRect/>
          <a:stretch>
            <a:fillRect/>
          </a:stretch>
        </p:blipFill>
        <p:spPr bwMode="auto">
          <a:xfrm>
            <a:off x="357158" y="285728"/>
            <a:ext cx="8429684" cy="607222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F4AD62E-F7DE-4748-936D-1E322DD0C547}" type="slidenum">
              <a:rPr lang="ar-SA" b="1">
                <a:solidFill>
                  <a:schemeClr val="tx1"/>
                </a:solidFill>
              </a:rPr>
              <a:pPr algn="ctr">
                <a:defRPr/>
              </a:pPr>
              <a:t>29</a:t>
            </a:fld>
            <a:endParaRPr lang="ar-SA" b="1">
              <a:solidFill>
                <a:schemeClr val="tx1"/>
              </a:solidFill>
            </a:endParaRPr>
          </a:p>
        </p:txBody>
      </p:sp>
      <p:pic>
        <p:nvPicPr>
          <p:cNvPr id="33796" name="Picture 4"/>
          <p:cNvPicPr>
            <a:picLocks noChangeAspect="1" noChangeArrowheads="1"/>
          </p:cNvPicPr>
          <p:nvPr/>
        </p:nvPicPr>
        <p:blipFill>
          <a:blip r:embed="rId2" cstate="print"/>
          <a:srcRect/>
          <a:stretch>
            <a:fillRect/>
          </a:stretch>
        </p:blipFill>
        <p:spPr bwMode="auto">
          <a:xfrm>
            <a:off x="428597" y="357166"/>
            <a:ext cx="8429684" cy="59293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3</a:t>
            </a:fld>
            <a:endParaRPr lang="ar-SA" b="1">
              <a:solidFill>
                <a:schemeClr val="tx1"/>
              </a:solidFill>
            </a:endParaRPr>
          </a:p>
        </p:txBody>
      </p:sp>
      <p:sp>
        <p:nvSpPr>
          <p:cNvPr id="5" name="Rectangle 4"/>
          <p:cNvSpPr/>
          <p:nvPr/>
        </p:nvSpPr>
        <p:spPr>
          <a:xfrm>
            <a:off x="1000100" y="285728"/>
            <a:ext cx="7858180" cy="3170099"/>
          </a:xfrm>
          <a:prstGeom prst="rect">
            <a:avLst/>
          </a:prstGeom>
        </p:spPr>
        <p:txBody>
          <a:bodyPr wrap="square">
            <a:spAutoFit/>
          </a:bodyPr>
          <a:lstStyle/>
          <a:p>
            <a:pPr algn="just"/>
            <a:r>
              <a:rPr lang="ar-SA" sz="2000" dirty="0">
                <a:latin typeface="Comic Sans MS" pitchFamily="66" charset="0"/>
                <a:cs typeface="Tahoma" pitchFamily="34" charset="0"/>
              </a:rPr>
              <a:t>يعرض مربع الحوار إظهار جدول كافة الجداول والاستعلامات في قاعدة البيانات. لمشاهدة الجداول فقط، انقر فوق جداول. ولمشاهدة الاستعلامات فقط، انقر فوق استعلامات. لمشاهدة الاثنين، انقر فوق كلاهما.</a:t>
            </a:r>
          </a:p>
          <a:p>
            <a:pPr algn="just"/>
            <a:r>
              <a:rPr lang="ar-SA" sz="2000" dirty="0">
                <a:latin typeface="Comic Sans MS" pitchFamily="66" charset="0"/>
                <a:cs typeface="Tahoma" pitchFamily="34" charset="0"/>
              </a:rPr>
              <a:t>قم بتحديد جدول أو استعلام واحد أو أكثر ثم انقر فوق إضافة. بعد الانتهاء من إضافة الجداول والاستعلامات إلى علامة تبويب المستند "علاقات"، انقر فوق إغلاق. </a:t>
            </a:r>
          </a:p>
          <a:p>
            <a:pPr algn="just"/>
            <a:r>
              <a:rPr lang="ar-SA" sz="2000" dirty="0">
                <a:latin typeface="Comic Sans MS" pitchFamily="66" charset="0"/>
                <a:cs typeface="Tahoma" pitchFamily="34" charset="0"/>
              </a:rPr>
              <a:t>اسحب حقلاً (المفتاح الأساسي) من جدول واحد إلى الحقل المشترك (المفتاح الخارجي) في الجدول الآخر. لسحب حقول متعددة، اضغط المفتاح </a:t>
            </a:r>
            <a:r>
              <a:rPr lang="en-US" sz="2000" dirty="0">
                <a:latin typeface="Comic Sans MS" pitchFamily="66" charset="0"/>
                <a:cs typeface="Tahoma" pitchFamily="34" charset="0"/>
              </a:rPr>
              <a:t>CTRL، </a:t>
            </a:r>
            <a:r>
              <a:rPr lang="ar-SA" sz="2000" dirty="0">
                <a:latin typeface="Comic Sans MS" pitchFamily="66" charset="0"/>
                <a:cs typeface="Tahoma" pitchFamily="34" charset="0"/>
              </a:rPr>
              <a:t>ثم انقر فوق كل حقل، ثم اسحب الحقول معًا. </a:t>
            </a:r>
          </a:p>
          <a:p>
            <a:pPr algn="just"/>
            <a:r>
              <a:rPr lang="ar-SA" sz="2000" dirty="0">
                <a:latin typeface="Comic Sans MS" pitchFamily="66" charset="0"/>
                <a:cs typeface="Tahoma" pitchFamily="34" charset="0"/>
              </a:rPr>
              <a:t>يظهر مربع الحوار تحرير علاقات.</a:t>
            </a:r>
          </a:p>
        </p:txBody>
      </p:sp>
      <p:pic>
        <p:nvPicPr>
          <p:cNvPr id="10246" name="Picture 6" descr="مربع الحوار تحرير علاقات"/>
          <p:cNvPicPr>
            <a:picLocks noChangeAspect="1" noChangeArrowheads="1"/>
          </p:cNvPicPr>
          <p:nvPr/>
        </p:nvPicPr>
        <p:blipFill>
          <a:blip r:embed="rId2" cstate="print"/>
          <a:srcRect/>
          <a:stretch>
            <a:fillRect/>
          </a:stretch>
        </p:blipFill>
        <p:spPr bwMode="auto">
          <a:xfrm>
            <a:off x="2714612" y="3500438"/>
            <a:ext cx="3700466" cy="278608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DC3017F-F70C-4B98-BF8C-FCAD42BA6F33}" type="slidenum">
              <a:rPr lang="ar-SA" b="1">
                <a:solidFill>
                  <a:schemeClr val="tx1"/>
                </a:solidFill>
              </a:rPr>
              <a:pPr algn="ctr">
                <a:defRPr/>
              </a:pPr>
              <a:t>30</a:t>
            </a:fld>
            <a:endParaRPr lang="ar-SA" b="1">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428596" y="428604"/>
            <a:ext cx="8429684" cy="60007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BFD89FEB-04E6-4937-82A6-2ECCA7D29568}" type="slidenum">
              <a:rPr lang="ar-SA" b="1">
                <a:solidFill>
                  <a:schemeClr val="tx1"/>
                </a:solidFill>
              </a:rPr>
              <a:pPr algn="ctr">
                <a:defRPr/>
              </a:pPr>
              <a:t>31</a:t>
            </a:fld>
            <a:endParaRPr lang="ar-SA" b="1">
              <a:solidFill>
                <a:schemeClr val="tx1"/>
              </a:solidFill>
            </a:endParaRPr>
          </a:p>
        </p:txBody>
      </p:sp>
      <p:pic>
        <p:nvPicPr>
          <p:cNvPr id="35844" name="Picture 4"/>
          <p:cNvPicPr>
            <a:picLocks noChangeAspect="1" noChangeArrowheads="1"/>
          </p:cNvPicPr>
          <p:nvPr/>
        </p:nvPicPr>
        <p:blipFill>
          <a:blip r:embed="rId2" cstate="print"/>
          <a:srcRect/>
          <a:stretch>
            <a:fillRect/>
          </a:stretch>
        </p:blipFill>
        <p:spPr bwMode="auto">
          <a:xfrm>
            <a:off x="428597" y="357166"/>
            <a:ext cx="8429684" cy="600079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396DE1FA-AC91-43DF-98B5-CE33696E7070}" type="slidenum">
              <a:rPr lang="ar-SA" b="1">
                <a:solidFill>
                  <a:schemeClr val="tx1"/>
                </a:solidFill>
              </a:rPr>
              <a:pPr algn="ctr">
                <a:defRPr/>
              </a:pPr>
              <a:t>32</a:t>
            </a:fld>
            <a:endParaRPr lang="ar-SA" b="1">
              <a:solidFill>
                <a:schemeClr val="tx1"/>
              </a:solidFill>
            </a:endParaRPr>
          </a:p>
        </p:txBody>
      </p:sp>
      <p:pic>
        <p:nvPicPr>
          <p:cNvPr id="36868" name="Picture 4"/>
          <p:cNvPicPr>
            <a:picLocks noChangeAspect="1" noChangeArrowheads="1"/>
          </p:cNvPicPr>
          <p:nvPr/>
        </p:nvPicPr>
        <p:blipFill>
          <a:blip r:embed="rId2" cstate="print"/>
          <a:srcRect/>
          <a:stretch>
            <a:fillRect/>
          </a:stretch>
        </p:blipFill>
        <p:spPr bwMode="auto">
          <a:xfrm>
            <a:off x="428597" y="357166"/>
            <a:ext cx="8429684" cy="607223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b="1" dirty="0" smtClean="0"/>
              <a:t>سؤال الواجب</a:t>
            </a:r>
          </a:p>
          <a:p>
            <a:pPr>
              <a:buNone/>
            </a:pPr>
            <a:r>
              <a:rPr lang="ar-SA" b="1" dirty="0" smtClean="0"/>
              <a:t>قومي بإنشاء قاعدة بيانا</a:t>
            </a:r>
            <a:r>
              <a:rPr lang="ar-JO" b="1" dirty="0" smtClean="0"/>
              <a:t>ت باستخدام برنامج اكسس</a:t>
            </a:r>
            <a:r>
              <a:rPr lang="en-US" b="1" dirty="0" smtClean="0"/>
              <a:t> </a:t>
            </a:r>
            <a:r>
              <a:rPr lang="ar-SA" b="1" dirty="0" smtClean="0"/>
              <a:t>تحوي </a:t>
            </a:r>
            <a:r>
              <a:rPr lang="ar-JO" b="1" dirty="0" smtClean="0"/>
              <a:t>ال</a:t>
            </a:r>
            <a:r>
              <a:rPr lang="ar-SA" b="1" dirty="0" smtClean="0"/>
              <a:t>جداول </a:t>
            </a:r>
            <a:r>
              <a:rPr lang="ar-JO" b="1" dirty="0" smtClean="0"/>
              <a:t>التالية مع إضافة العلاقات اللازمة</a:t>
            </a:r>
            <a:r>
              <a:rPr lang="ar-SA" b="1" dirty="0" err="1" smtClean="0"/>
              <a:t>.</a:t>
            </a:r>
            <a:endParaRPr lang="ar-SA" b="1" dirty="0" smtClean="0"/>
          </a:p>
          <a:p>
            <a:r>
              <a:rPr lang="ar-SA" dirty="0" err="1" smtClean="0"/>
              <a:t>العميل </a:t>
            </a:r>
            <a:r>
              <a:rPr lang="ar-SA" dirty="0" smtClean="0"/>
              <a:t>( </a:t>
            </a:r>
            <a:r>
              <a:rPr lang="ar-SA" u="sng" dirty="0" smtClean="0"/>
              <a:t>رقم العميل</a:t>
            </a:r>
            <a:r>
              <a:rPr lang="ar-SA" dirty="0" smtClean="0"/>
              <a:t>, الاسم الأول, اسم الأب, العنوان</a:t>
            </a:r>
            <a:r>
              <a:rPr lang="ar-SA" dirty="0" err="1" smtClean="0"/>
              <a:t>)</a:t>
            </a:r>
            <a:endParaRPr lang="ar-SA" dirty="0" smtClean="0"/>
          </a:p>
          <a:p>
            <a:r>
              <a:rPr lang="ar-SA" dirty="0" smtClean="0"/>
              <a:t>امر الشراء( </a:t>
            </a:r>
            <a:r>
              <a:rPr lang="ar-SA" u="sng" dirty="0" smtClean="0"/>
              <a:t>رقم أمر الشراء</a:t>
            </a:r>
            <a:r>
              <a:rPr lang="ar-SA" dirty="0" smtClean="0"/>
              <a:t>, تاريخ أمر الشراء,</a:t>
            </a:r>
            <a:r>
              <a:rPr lang="ar-JO" dirty="0" smtClean="0"/>
              <a:t>رقم العميل</a:t>
            </a:r>
            <a:r>
              <a:rPr lang="ar-SA" dirty="0" err="1" smtClean="0"/>
              <a:t>)</a:t>
            </a:r>
            <a:endParaRPr lang="ar-SA" dirty="0" smtClean="0"/>
          </a:p>
          <a:p>
            <a:r>
              <a:rPr lang="ar-SA" dirty="0" smtClean="0"/>
              <a:t>البضاعة(</a:t>
            </a:r>
            <a:r>
              <a:rPr lang="ar-SA" u="sng" dirty="0" smtClean="0"/>
              <a:t>رقم البضاعة</a:t>
            </a:r>
            <a:r>
              <a:rPr lang="ar-SA" dirty="0" smtClean="0"/>
              <a:t>, اسم البضاعة, سعر البضاعة, الجهة المصنعة</a:t>
            </a:r>
            <a:r>
              <a:rPr lang="ar-SA" dirty="0" err="1" smtClean="0"/>
              <a:t>)</a:t>
            </a:r>
            <a:endParaRPr lang="ar-SA" dirty="0" smtClean="0"/>
          </a:p>
          <a:p>
            <a:r>
              <a:rPr lang="ar-SA" dirty="0" smtClean="0"/>
              <a:t>بضاعة أمر الشراء</a:t>
            </a:r>
            <a:r>
              <a:rPr lang="ar-SA" u="sng" dirty="0" smtClean="0"/>
              <a:t>(</a:t>
            </a:r>
            <a:r>
              <a:rPr lang="ar-SA" u="sng" dirty="0" smtClean="0">
                <a:ln w="19050">
                  <a:noFill/>
                  <a:prstDash val="dash"/>
                </a:ln>
              </a:rPr>
              <a:t>رقم البضاعة, رقم أمر الشراء</a:t>
            </a:r>
            <a:r>
              <a:rPr lang="ar-SA" dirty="0" err="1" smtClean="0"/>
              <a:t>)</a:t>
            </a:r>
            <a:endParaRPr lang="en-US" dirty="0" smtClean="0"/>
          </a:p>
          <a:p>
            <a:pPr>
              <a:buNone/>
            </a:pPr>
            <a:endParaRPr lang="ar-SA" b="1" dirty="0" smtClean="0"/>
          </a:p>
          <a:p>
            <a:endParaRPr lang="ar-SA" dirty="0"/>
          </a:p>
        </p:txBody>
      </p:sp>
      <p:sp>
        <p:nvSpPr>
          <p:cNvPr id="3" name="عنصر نائب لرقم الشريحة 2"/>
          <p:cNvSpPr>
            <a:spLocks noGrp="1"/>
          </p:cNvSpPr>
          <p:nvPr>
            <p:ph type="sldNum" sz="quarter" idx="12"/>
          </p:nvPr>
        </p:nvSpPr>
        <p:spPr/>
        <p:txBody>
          <a:bodyPr/>
          <a:lstStyle/>
          <a:p>
            <a:pPr>
              <a:defRPr/>
            </a:pPr>
            <a:fld id="{E7895EBA-0E65-43F6-A96C-E4A4EFF6332B}" type="slidenum">
              <a:rPr lang="ar-SA" smtClean="0"/>
              <a:pPr>
                <a:defRPr/>
              </a:pPr>
              <a:t>33</a:t>
            </a:fld>
            <a:endParaRPr lang="ar-SA"/>
          </a:p>
        </p:txBody>
      </p:sp>
      <p:sp>
        <p:nvSpPr>
          <p:cNvPr id="4" name="عنوان 3"/>
          <p:cNvSpPr>
            <a:spLocks noGrp="1"/>
          </p:cNvSpPr>
          <p:nvPr>
            <p:ph type="title"/>
          </p:nvPr>
        </p:nvSpPr>
        <p:spPr/>
        <p:txBody>
          <a:bodyPr>
            <a:normAutofit fontScale="90000"/>
          </a:bodyPr>
          <a:lstStyle/>
          <a:p>
            <a:pPr algn="ctr"/>
            <a:r>
              <a:rPr lang="ar-JO"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
            </a:r>
            <a:br>
              <a:rPr lang="ar-JO"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br>
            <a:r>
              <a:rPr lang="ar-SA"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العلاقات بين الجداول في أكسس</a:t>
            </a:r>
            <a:r>
              <a:rPr lang="ar-SA" sz="4400"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
            </a:r>
            <a:br>
              <a:rPr lang="ar-SA" sz="4400"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br>
            <a:endParaRPr lang="ar-SA" dirty="0"/>
          </a:p>
        </p:txBody>
      </p:sp>
      <p:cxnSp>
        <p:nvCxnSpPr>
          <p:cNvPr id="6" name="رابط مستقيم 5"/>
          <p:cNvCxnSpPr/>
          <p:nvPr/>
        </p:nvCxnSpPr>
        <p:spPr>
          <a:xfrm flipH="1">
            <a:off x="2915816" y="4797152"/>
            <a:ext cx="316835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flipH="1">
            <a:off x="1979712" y="3789040"/>
            <a:ext cx="100811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4</a:t>
            </a:fld>
            <a:endParaRPr lang="ar-SA" b="1">
              <a:solidFill>
                <a:schemeClr val="tx1"/>
              </a:solidFill>
            </a:endParaRPr>
          </a:p>
        </p:txBody>
      </p:sp>
      <p:sp>
        <p:nvSpPr>
          <p:cNvPr id="4" name="Rectangle 3"/>
          <p:cNvSpPr/>
          <p:nvPr/>
        </p:nvSpPr>
        <p:spPr>
          <a:xfrm>
            <a:off x="857224" y="357166"/>
            <a:ext cx="8072494" cy="2246769"/>
          </a:xfrm>
          <a:prstGeom prst="rect">
            <a:avLst/>
          </a:prstGeom>
        </p:spPr>
        <p:txBody>
          <a:bodyPr wrap="square">
            <a:spAutoFit/>
          </a:bodyPr>
          <a:lstStyle/>
          <a:p>
            <a:pPr algn="just"/>
            <a:r>
              <a:rPr lang="ar-SA" sz="2000" b="1" dirty="0"/>
              <a:t>تأكد أن أسماء الحقول المعروضة هي الحقول المشتركة للعلاقة. إذا كان اسم الحقل غير صحيح، انقر فوق اسم الحقل وحدد الحقل المناسب من القائمة. </a:t>
            </a:r>
          </a:p>
          <a:p>
            <a:pPr algn="just"/>
            <a:r>
              <a:rPr lang="ar-SA" sz="2000" b="1" dirty="0" smtClean="0"/>
              <a:t>انقر </a:t>
            </a:r>
            <a:r>
              <a:rPr lang="ar-SA" sz="2000" b="1" dirty="0"/>
              <a:t>فوق إنشاء. </a:t>
            </a:r>
          </a:p>
          <a:p>
            <a:pPr algn="just"/>
            <a:r>
              <a:rPr lang="ar-SA" sz="2000" b="1" dirty="0"/>
              <a:t>يرسم </a:t>
            </a:r>
            <a:r>
              <a:rPr lang="en-US" sz="2000" b="1" dirty="0" smtClean="0"/>
              <a:t> Access </a:t>
            </a:r>
            <a:r>
              <a:rPr lang="ar-SA" sz="2000" b="1" dirty="0"/>
              <a:t>خط علاقة بين الجدولين. إذا قمت بتحديد خانة الاختيار فرض التكامل المرجعي، يظهر الخط سميكًا عند كل نهاية. وكذلك، إذا قمت فقط بتحديد خانة الاختيار فرض التكامل المرجعي، يظهر الرقم 1 فوق الجزء السميك على أحد جوانب خط العلاقة، ويظهر الرمز (∞) فوق الجزء السميك من في الجزء الآخر من الخط، كما هو موضح في الشكل التالي.</a:t>
            </a:r>
          </a:p>
        </p:txBody>
      </p:sp>
      <p:pic>
        <p:nvPicPr>
          <p:cNvPr id="11269" name="Picture 5" descr="سحب حقل من جدول إلى الحقل المطابق في جدول آخر"/>
          <p:cNvPicPr>
            <a:picLocks noChangeAspect="1" noChangeArrowheads="1"/>
          </p:cNvPicPr>
          <p:nvPr/>
        </p:nvPicPr>
        <p:blipFill>
          <a:blip r:embed="rId2" cstate="print"/>
          <a:srcRect/>
          <a:stretch>
            <a:fillRect/>
          </a:stretch>
        </p:blipFill>
        <p:spPr bwMode="auto">
          <a:xfrm>
            <a:off x="2428860" y="2786058"/>
            <a:ext cx="4572032" cy="33575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7C4F589F-0FCC-4D63-B899-8A808FBBF9D6}" type="slidenum">
              <a:rPr lang="ar-SA" b="1">
                <a:solidFill>
                  <a:schemeClr val="tx1"/>
                </a:solidFill>
              </a:rPr>
              <a:pPr algn="ctr">
                <a:defRPr/>
              </a:pPr>
              <a:t>5</a:t>
            </a:fld>
            <a:endParaRPr lang="ar-SA" b="1">
              <a:solidFill>
                <a:schemeClr val="tx1"/>
              </a:solidFill>
            </a:endParaRPr>
          </a:p>
        </p:txBody>
      </p:sp>
      <p:pic>
        <p:nvPicPr>
          <p:cNvPr id="12292" name="Picture 4"/>
          <p:cNvPicPr>
            <a:picLocks noChangeAspect="1" noChangeArrowheads="1"/>
          </p:cNvPicPr>
          <p:nvPr/>
        </p:nvPicPr>
        <p:blipFill>
          <a:blip r:embed="rId2" cstate="print"/>
          <a:srcRect/>
          <a:stretch>
            <a:fillRect/>
          </a:stretch>
        </p:blipFill>
        <p:spPr bwMode="auto">
          <a:xfrm>
            <a:off x="357158" y="285728"/>
            <a:ext cx="8429683" cy="607223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3C46520-A3BA-4938-A216-01F8C38FD97C}" type="slidenum">
              <a:rPr lang="ar-SA" b="1">
                <a:solidFill>
                  <a:schemeClr val="tx1"/>
                </a:solidFill>
              </a:rPr>
              <a:pPr algn="ctr">
                <a:defRPr/>
              </a:pPr>
              <a:t>6</a:t>
            </a:fld>
            <a:endParaRPr lang="ar-SA" b="1">
              <a:solidFill>
                <a:schemeClr val="tx1"/>
              </a:solidFill>
            </a:endParaRPr>
          </a:p>
        </p:txBody>
      </p:sp>
      <p:pic>
        <p:nvPicPr>
          <p:cNvPr id="13316" name="Picture 4"/>
          <p:cNvPicPr>
            <a:picLocks noChangeAspect="1" noChangeArrowheads="1"/>
          </p:cNvPicPr>
          <p:nvPr/>
        </p:nvPicPr>
        <p:blipFill>
          <a:blip r:embed="rId2" cstate="print"/>
          <a:srcRect/>
          <a:stretch>
            <a:fillRect/>
          </a:stretch>
        </p:blipFill>
        <p:spPr bwMode="auto">
          <a:xfrm>
            <a:off x="285720" y="285728"/>
            <a:ext cx="8643998" cy="61436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7F839E01-1D82-4823-92B6-61E1486F6A36}" type="slidenum">
              <a:rPr lang="ar-SA" b="1">
                <a:solidFill>
                  <a:schemeClr val="tx1"/>
                </a:solidFill>
              </a:rPr>
              <a:pPr algn="ctr">
                <a:defRPr/>
              </a:pPr>
              <a:t>7</a:t>
            </a:fld>
            <a:endParaRPr lang="ar-SA" b="1">
              <a:solidFill>
                <a:schemeClr val="tx1"/>
              </a:solidFill>
            </a:endParaRPr>
          </a:p>
        </p:txBody>
      </p:sp>
      <p:pic>
        <p:nvPicPr>
          <p:cNvPr id="14340" name="Picture 4"/>
          <p:cNvPicPr>
            <a:picLocks noChangeAspect="1" noChangeArrowheads="1"/>
          </p:cNvPicPr>
          <p:nvPr/>
        </p:nvPicPr>
        <p:blipFill>
          <a:blip r:embed="rId2" cstate="print"/>
          <a:srcRect/>
          <a:stretch>
            <a:fillRect/>
          </a:stretch>
        </p:blipFill>
        <p:spPr bwMode="auto">
          <a:xfrm>
            <a:off x="428596" y="500042"/>
            <a:ext cx="8429684" cy="58579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C9C287E6-CE75-41DF-BA7D-DC0D7B4AF49E}" type="slidenum">
              <a:rPr lang="ar-SA" b="1">
                <a:solidFill>
                  <a:schemeClr val="tx1"/>
                </a:solidFill>
              </a:rPr>
              <a:pPr algn="ctr">
                <a:defRPr/>
              </a:pPr>
              <a:t>8</a:t>
            </a:fld>
            <a:endParaRPr lang="ar-SA" b="1">
              <a:solidFill>
                <a:schemeClr val="tx1"/>
              </a:solidFill>
            </a:endParaRPr>
          </a:p>
        </p:txBody>
      </p:sp>
      <p:pic>
        <p:nvPicPr>
          <p:cNvPr id="15364" name="Picture 4"/>
          <p:cNvPicPr>
            <a:picLocks noChangeAspect="1" noChangeArrowheads="1"/>
          </p:cNvPicPr>
          <p:nvPr/>
        </p:nvPicPr>
        <p:blipFill>
          <a:blip r:embed="rId2" cstate="print"/>
          <a:srcRect/>
          <a:stretch>
            <a:fillRect/>
          </a:stretch>
        </p:blipFill>
        <p:spPr bwMode="auto">
          <a:xfrm>
            <a:off x="428597" y="357166"/>
            <a:ext cx="8358246" cy="62151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AC8AD4F1-2297-4D57-953C-6B212DFDCFB7}" type="slidenum">
              <a:rPr lang="ar-SA" b="1">
                <a:solidFill>
                  <a:schemeClr val="tx1"/>
                </a:solidFill>
              </a:rPr>
              <a:pPr algn="ctr">
                <a:defRPr/>
              </a:pPr>
              <a:t>9</a:t>
            </a:fld>
            <a:endParaRPr lang="ar-SA" b="1">
              <a:solidFill>
                <a:schemeClr val="tx1"/>
              </a:solidFill>
            </a:endParaRPr>
          </a:p>
        </p:txBody>
      </p:sp>
      <p:pic>
        <p:nvPicPr>
          <p:cNvPr id="16388" name="Picture 4"/>
          <p:cNvPicPr>
            <a:picLocks noChangeAspect="1" noChangeArrowheads="1"/>
          </p:cNvPicPr>
          <p:nvPr/>
        </p:nvPicPr>
        <p:blipFill>
          <a:blip r:embed="rId2" cstate="print"/>
          <a:srcRect/>
          <a:stretch>
            <a:fillRect/>
          </a:stretch>
        </p:blipFill>
        <p:spPr bwMode="auto">
          <a:xfrm>
            <a:off x="357158" y="357166"/>
            <a:ext cx="8501122" cy="621510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emplateUrl xmlns="http://schemas.microsoft.com/sharepoint/v3" xsi:nil="true"/>
    <ShowRepairView xmlns="http://schemas.microsoft.com/sharepoint/v3" xsi:nil="true"/>
    <ShowCombineView xmlns="http://schemas.microsoft.com/sharepoint/v3" xsi:nil="true"/>
    <xd_ProgID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orm" ma:contentTypeID="0x01010100562EEE7E11DD0242BF471EB755CCB598" ma:contentTypeVersion="0" ma:contentTypeDescription="Fill out this form." ma:contentTypeScope="" ma:versionID="9632bbbc750669ca7aaefe41c9537002">
  <xsd:schema xmlns:xsd="http://www.w3.org/2001/XMLSchema" xmlns:xs="http://www.w3.org/2001/XMLSchema" xmlns:p="http://schemas.microsoft.com/office/2006/metadata/properties" xmlns:ns1="http://schemas.microsoft.com/sharepoint/v3" targetNamespace="http://schemas.microsoft.com/office/2006/metadata/properties" ma:root="true" ma:fieldsID="77b8cfcb884412bbba6d692195423fb6" ns1:_="">
    <xsd:import namespace="http://schemas.microsoft.com/sharepoint/v3"/>
    <xsd:element name="properties">
      <xsd:complexType>
        <xsd:sequence>
          <xsd:element name="documentManagement">
            <xsd:complexType>
              <xsd:all>
                <xsd:element ref="ns1:ShowCombineView" minOccurs="0"/>
                <xsd:element ref="ns1:ShowRepairView" minOccurs="0"/>
                <xsd:element ref="ns1:TemplateUrl" minOccurs="0"/>
                <xsd:element ref="ns1:xd_Prog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xsd:simpleType>
        <xsd:restriction base="dms:Text"/>
      </xsd:simpleType>
    </xsd:element>
    <xsd:element name="ShowRepairView" ma:index="10" nillable="true" ma:displayName="Show Repair View" ma:hidden="true" ma:internalName="ShowRepairView">
      <xsd:simpleType>
        <xsd:restriction base="dms:Text"/>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F6C18-FD7F-4FF4-B47E-8369333223D1}"/>
</file>

<file path=customXml/itemProps2.xml><?xml version="1.0" encoding="utf-8"?>
<ds:datastoreItem xmlns:ds="http://schemas.openxmlformats.org/officeDocument/2006/customXml" ds:itemID="{AD1EA7AD-E7EE-4AB0-8465-84D270AEAB22}"/>
</file>

<file path=customXml/itemProps3.xml><?xml version="1.0" encoding="utf-8"?>
<ds:datastoreItem xmlns:ds="http://schemas.openxmlformats.org/officeDocument/2006/customXml" ds:itemID="{2D15F71A-9B72-415A-80DA-5A8660C1505A}"/>
</file>

<file path=docProps/app.xml><?xml version="1.0" encoding="utf-8"?>
<Properties xmlns="http://schemas.openxmlformats.org/officeDocument/2006/extended-properties" xmlns:vt="http://schemas.openxmlformats.org/officeDocument/2006/docPropsVTypes">
  <Template>Concourse</Template>
  <TotalTime>478</TotalTime>
  <Words>786</Words>
  <Application>Microsoft Office PowerPoint</Application>
  <PresentationFormat>On-screen Show (4:3)</PresentationFormat>
  <Paragraphs>83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ملتقى</vt:lpstr>
      <vt:lpstr>Slide 1</vt:lpstr>
      <vt:lpstr>إنشاء العلاقات بين الجداول:-</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عرض وتحرير وحذف العلاقات:-</vt:lpstr>
      <vt:lpstr>Slide 23</vt:lpstr>
      <vt:lpstr>Slide 24</vt:lpstr>
      <vt:lpstr>Slide 25</vt:lpstr>
      <vt:lpstr>Slide 26</vt:lpstr>
      <vt:lpstr>Slide 27</vt:lpstr>
      <vt:lpstr>Slide 28</vt:lpstr>
      <vt:lpstr>Slide 29</vt:lpstr>
      <vt:lpstr>Slide 30</vt:lpstr>
      <vt:lpstr>Slide 31</vt:lpstr>
      <vt:lpstr>Slide 32</vt:lpstr>
      <vt:lpstr> العلاقات بين الجداول في أكسس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Marwa</dc:creator>
  <cp:lastModifiedBy>acer</cp:lastModifiedBy>
  <cp:revision>51</cp:revision>
  <dcterms:created xsi:type="dcterms:W3CDTF">2010-02-27T16:58:01Z</dcterms:created>
  <dcterms:modified xsi:type="dcterms:W3CDTF">2013-02-05T18:01:02Z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0x01010100562EEE7E11DD0242BF471EB755CCB598</vt:lpwstr>
  </property>
</Properties>
</file>