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6" r:id="rId4"/>
  </p:sldMasterIdLst>
  <p:notesMasterIdLst>
    <p:notesMasterId r:id="rId18"/>
  </p:notesMasterIdLst>
  <p:handoutMasterIdLst>
    <p:handoutMasterId r:id="rId19"/>
  </p:handoutMasterIdLst>
  <p:sldIdLst>
    <p:sldId id="256" r:id="rId5"/>
    <p:sldId id="376" r:id="rId6"/>
    <p:sldId id="377" r:id="rId7"/>
    <p:sldId id="378" r:id="rId8"/>
    <p:sldId id="363" r:id="rId9"/>
    <p:sldId id="364" r:id="rId10"/>
    <p:sldId id="365" r:id="rId11"/>
    <p:sldId id="388" r:id="rId12"/>
    <p:sldId id="386" r:id="rId13"/>
    <p:sldId id="389" r:id="rId14"/>
    <p:sldId id="390" r:id="rId15"/>
    <p:sldId id="371" r:id="rId16"/>
    <p:sldId id="381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B5B5FF"/>
    <a:srgbClr val="333399"/>
    <a:srgbClr val="666699"/>
    <a:srgbClr val="003399"/>
    <a:srgbClr val="339933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8396" autoAdjust="0"/>
  </p:normalViewPr>
  <p:slideViewPr>
    <p:cSldViewPr>
      <p:cViewPr>
        <p:scale>
          <a:sx n="75" d="100"/>
          <a:sy n="75" d="100"/>
        </p:scale>
        <p:origin x="-774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fld id="{5D967432-2997-40FB-A78A-D4D980FE242B}" type="datetimeFigureOut">
              <a:rPr lang="en-US"/>
              <a:pPr>
                <a:defRPr/>
              </a:pPr>
              <a:t>9/17/2013</a:t>
            </a:fld>
            <a:endParaRPr lang="en-US"/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cs typeface="Arial" charset="0"/>
              </a:defRPr>
            </a:lvl1pPr>
          </a:lstStyle>
          <a:p>
            <a:pPr>
              <a:defRPr/>
            </a:pPr>
            <a:fld id="{FCE9DE68-9D5E-46A4-95BF-BFA4F17285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08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08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1F360D76-E1CD-4E98-89A7-2E5C73BA578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BD0E6E-70D4-43FA-9A29-3FDA23F88141}" type="slidenum">
              <a:rPr lang="ar-SA" smtClean="0"/>
              <a:pPr/>
              <a:t>1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E65D0AA-5B56-4210-A1C4-D9DD3FA00AF1}" type="slidenum">
              <a:rPr lang="ar-SA" sz="1200">
                <a:latin typeface="Times New Roman" pitchFamily="18" charset="0"/>
                <a:cs typeface="Times New Roman" pitchFamily="18" charset="0"/>
              </a:rPr>
              <a:pPr algn="r"/>
              <a:t>10</a:t>
            </a:fld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4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0DDDA36-73B9-40B3-8783-0FF42AC43B64}" type="slidenum">
              <a:rPr lang="ar-SA" sz="1200">
                <a:latin typeface="Times New Roman" pitchFamily="18" charset="0"/>
                <a:cs typeface="Times New Roman" pitchFamily="18" charset="0"/>
              </a:rPr>
              <a:pPr algn="r"/>
              <a:t>11</a:t>
            </a:fld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5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47184AB-BEF0-4BD5-815D-9C756486F720}" type="slidenum">
              <a:rPr lang="ar-SA" sz="1200">
                <a:latin typeface="Times New Roman" pitchFamily="18" charset="0"/>
                <a:cs typeface="Times New Roman" pitchFamily="18" charset="0"/>
              </a:rPr>
              <a:pPr algn="r"/>
              <a:t>12</a:t>
            </a:fld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5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AD98FCD-BCE7-4D4A-8084-4F6D46CFE0AE}" type="slidenum">
              <a:rPr lang="ar-SA" sz="1200">
                <a:latin typeface="Times New Roman" pitchFamily="18" charset="0"/>
                <a:cs typeface="Times New Roman" pitchFamily="18" charset="0"/>
              </a:rPr>
              <a:pPr algn="r"/>
              <a:t>13</a:t>
            </a:fld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B6617D3-9102-4403-AB48-15B14A53C128}" type="slidenum">
              <a:rPr lang="ar-SA" sz="1200">
                <a:latin typeface="Times New Roman" pitchFamily="18" charset="0"/>
                <a:cs typeface="Times New Roman" pitchFamily="18" charset="0"/>
              </a:rPr>
              <a:pPr algn="r"/>
              <a:t>2</a:t>
            </a:fld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2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0A96711-D228-45D1-B5B5-4F6CD9E1B58A}" type="slidenum">
              <a:rPr lang="ar-SA" sz="1200">
                <a:latin typeface="Times New Roman" pitchFamily="18" charset="0"/>
                <a:cs typeface="Times New Roman" pitchFamily="18" charset="0"/>
              </a:rPr>
              <a:pPr algn="r"/>
              <a:t>3</a:t>
            </a:fld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3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23C01AA-5DBA-4E93-801C-E999633A58BC}" type="slidenum">
              <a:rPr lang="ar-SA" sz="1200">
                <a:latin typeface="Times New Roman" pitchFamily="18" charset="0"/>
                <a:cs typeface="Times New Roman" pitchFamily="18" charset="0"/>
              </a:rPr>
              <a:pPr algn="r"/>
              <a:t>4</a:t>
            </a:fld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3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803725B-D3E0-4946-A864-EED40B4BA901}" type="slidenum">
              <a:rPr lang="ar-SA" sz="1200">
                <a:latin typeface="Times New Roman" pitchFamily="18" charset="0"/>
                <a:cs typeface="Times New Roman" pitchFamily="18" charset="0"/>
              </a:rPr>
              <a:pPr algn="r"/>
              <a:t>5</a:t>
            </a:fld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FBF2BC5-FF48-41F4-BC77-59D60329757F}" type="slidenum">
              <a:rPr lang="ar-SA" sz="1200">
                <a:latin typeface="Times New Roman" pitchFamily="18" charset="0"/>
                <a:cs typeface="Times New Roman" pitchFamily="18" charset="0"/>
              </a:rPr>
              <a:pPr algn="r"/>
              <a:t>6</a:t>
            </a:fld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3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F2B0C35-6520-493B-86DC-93618A825E5B}" type="slidenum">
              <a:rPr lang="ar-SA" sz="1200">
                <a:latin typeface="Times New Roman" pitchFamily="18" charset="0"/>
                <a:cs typeface="Times New Roman" pitchFamily="18" charset="0"/>
              </a:rPr>
              <a:pPr algn="r"/>
              <a:t>7</a:t>
            </a:fld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B495259-B55A-4C77-8F2D-128D88048EA0}" type="slidenum">
              <a:rPr lang="ar-SA" sz="1200">
                <a:latin typeface="Times New Roman" pitchFamily="18" charset="0"/>
                <a:cs typeface="Times New Roman" pitchFamily="18" charset="0"/>
              </a:rPr>
              <a:pPr algn="r"/>
              <a:t>8</a:t>
            </a:fld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2534BD1-1EB5-48A9-A072-0F323CF871DD}" type="slidenum">
              <a:rPr lang="ar-SA" sz="1200">
                <a:latin typeface="Times New Roman" pitchFamily="18" charset="0"/>
                <a:cs typeface="Times New Roman" pitchFamily="18" charset="0"/>
              </a:rPr>
              <a:pPr algn="r"/>
              <a:t>9</a:t>
            </a:fld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4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SA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 flipV="1">
            <a:off x="228600" y="4724400"/>
            <a:ext cx="8686800" cy="1828800"/>
          </a:xfrm>
          <a:prstGeom prst="round2SameRect">
            <a:avLst>
              <a:gd name="adj1" fmla="val 10784"/>
              <a:gd name="adj2" fmla="val 0"/>
            </a:avLst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 Same Side Corner Rectangle 4"/>
          <p:cNvSpPr/>
          <p:nvPr/>
        </p:nvSpPr>
        <p:spPr>
          <a:xfrm>
            <a:off x="228600" y="228600"/>
            <a:ext cx="8686800" cy="4419600"/>
          </a:xfrm>
          <a:prstGeom prst="round2SameRect">
            <a:avLst>
              <a:gd name="adj1" fmla="val 2821"/>
              <a:gd name="adj2" fmla="val 0"/>
            </a:avLst>
          </a:prstGeom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924800" cy="3886201"/>
          </a:xfrm>
        </p:spPr>
        <p:txBody>
          <a:bodyPr>
            <a:norm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304800" y="4800600"/>
            <a:ext cx="8534400" cy="16002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>
          <a:xfrm>
            <a:off x="228600" y="6553200"/>
            <a:ext cx="2133600" cy="2873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ACEAA1-0D52-4F15-A2BE-0B5A462C8386}" type="datetimeFigureOut">
              <a:rPr lang="en-US"/>
              <a:pPr>
                <a:defRPr/>
              </a:pPr>
              <a:t>9/17/2013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>
          <a:xfrm>
            <a:off x="2895600" y="6553200"/>
            <a:ext cx="3429000" cy="2873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057400" cy="2873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915A3-BE9F-4664-B764-FC89CC1933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80EF1-1BF5-4557-85A8-FA5B6011B8B0}" type="datetimeFigureOut">
              <a:rPr lang="en-US"/>
              <a:pPr>
                <a:defRPr/>
              </a:pPr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52DB2-680E-472F-9E68-E43BF913D6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 rot="5400000">
            <a:off x="4862513" y="2300287"/>
            <a:ext cx="6096000" cy="1952625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400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Rectangle 1"/>
          <p:cNvSpPr>
            <a:spLocks noGrp="1"/>
          </p:cNvSpPr>
          <p:nvPr>
            <p:ph type="title" orient="vert"/>
          </p:nvPr>
        </p:nvSpPr>
        <p:spPr>
          <a:xfrm>
            <a:off x="7029450" y="274638"/>
            <a:ext cx="1752600" cy="5973762"/>
          </a:xfrm>
        </p:spPr>
        <p:txBody>
          <a:bodyPr vert="eaVer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9D3AE-B55B-468A-BE00-D39657A2C9E4}" type="datetimeFigureOut">
              <a:rPr lang="en-US"/>
              <a:pPr>
                <a:defRPr/>
              </a:pPr>
              <a:t>9/17/2013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373A4-3576-4E6A-99CE-690D1B3E7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BA1DAF-8157-49A5-B188-A4C736581FB5}" type="datetimeFigureOut">
              <a:rPr lang="en-US"/>
              <a:pPr>
                <a:defRPr/>
              </a:pPr>
              <a:t>9/17/2013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C41B10-A31A-4D37-8121-764708B5DE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34D71-BA04-480B-A3A0-770C90F512CB}" type="datetimeFigureOut">
              <a:rPr lang="en-US"/>
              <a:pPr>
                <a:defRPr/>
              </a:pPr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53AFF-8B6E-428B-9295-E65A15BBDE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>
            <a:off x="228600" y="228600"/>
            <a:ext cx="8686800" cy="4953000"/>
          </a:xfrm>
          <a:prstGeom prst="round2SameRect">
            <a:avLst>
              <a:gd name="adj1" fmla="val 2821"/>
              <a:gd name="adj2" fmla="val 0"/>
            </a:avLst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 Same Side Corner Rectangle 4"/>
          <p:cNvSpPr/>
          <p:nvPr/>
        </p:nvSpPr>
        <p:spPr>
          <a:xfrm flipV="1">
            <a:off x="228600" y="5257800"/>
            <a:ext cx="8686800" cy="1295400"/>
          </a:xfrm>
          <a:prstGeom prst="round2SameRect">
            <a:avLst>
              <a:gd name="adj1" fmla="val 10784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4191000"/>
          </a:xfrm>
        </p:spPr>
        <p:txBody>
          <a:bodyPr/>
          <a:lstStyle>
            <a:lvl1pPr algn="ctr">
              <a:defRPr sz="4800" b="0" cap="none" baseline="0">
                <a:solidFill>
                  <a:schemeClr val="bg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5410200"/>
            <a:ext cx="7772400" cy="104298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B7948-F821-4CD0-8369-D3D1393F7245}" type="datetimeFigureOut">
              <a:rPr lang="en-US"/>
              <a:pPr>
                <a:defRPr/>
              </a:pPr>
              <a:t>9/17/2013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3D15A-AB90-4D28-B545-A6199DDA1A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301752" y="1600200"/>
            <a:ext cx="4160520" cy="47548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60520" cy="47548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0E284-2C10-45BE-8DDC-F97B74C8043B}" type="datetimeFigureOut">
              <a:rPr lang="en-US"/>
              <a:pPr>
                <a:defRPr/>
              </a:pPr>
              <a:t>9/17/2013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ED869-A976-4BA5-B817-BE17B5B7EF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301752" y="1535112"/>
            <a:ext cx="4160520" cy="827087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 algn="ctr">
              <a:buNone/>
              <a:defRPr lang="en-US" sz="2400" b="0" dirty="0" smtClean="0">
                <a:ln w="11430"/>
                <a:solidFill>
                  <a:schemeClr val="tx2"/>
                </a:solidFill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301752" y="2373312"/>
            <a:ext cx="41605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4" y="1535112"/>
            <a:ext cx="4160520" cy="827087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 algn="ctr">
              <a:buNone/>
              <a:defRPr lang="en-US" sz="2400" b="0" dirty="0" smtClean="0">
                <a:ln w="11430"/>
                <a:solidFill>
                  <a:schemeClr val="tx2"/>
                </a:solidFill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4" y="2373312"/>
            <a:ext cx="41605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CE21B-D5DC-4361-870D-7D9A82549F35}" type="datetimeFigureOut">
              <a:rPr lang="en-US"/>
              <a:pPr>
                <a:defRPr/>
              </a:pPr>
              <a:t>9/17/2013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7A7B2-72F5-4000-A1BE-29D132C58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FA170-F69A-47C1-A6C3-05AB4396A91B}" type="datetimeFigureOut">
              <a:rPr lang="en-US"/>
              <a:pPr>
                <a:defRPr/>
              </a:pPr>
              <a:t>9/17/2013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0EF32-A475-4498-A587-FBECD6D7A0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E5575-2611-45A1-88C1-A063529A49A2}" type="datetimeFigureOut">
              <a:rPr lang="en-US"/>
              <a:pPr>
                <a:defRPr/>
              </a:pPr>
              <a:t>9/17/2013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E7923-0E22-4889-AA60-40A7A80254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7" name="Rectangle 6"/>
          <p:cNvSpPr/>
          <p:nvPr/>
        </p:nvSpPr>
        <p:spPr>
          <a:xfrm>
            <a:off x="4876800" y="152400"/>
            <a:ext cx="3581400" cy="129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967288" y="152400"/>
            <a:ext cx="3400425" cy="1295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95800" cy="1143000"/>
          </a:xfrm>
        </p:spPr>
        <p:txBody>
          <a:bodyPr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724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105400" y="228600"/>
            <a:ext cx="3200400" cy="1143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85B37-FEB3-4EBC-B5F1-D17671E8697E}" type="datetimeFigureOut">
              <a:rPr lang="en-US"/>
              <a:pPr>
                <a:defRPr/>
              </a:pPr>
              <a:t>9/17/2013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00E1B-AA3D-4436-A238-0BD2850BE7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Rectangle 5"/>
          <p:cNvSpPr/>
          <p:nvPr/>
        </p:nvSpPr>
        <p:spPr>
          <a:xfrm>
            <a:off x="4876800" y="152400"/>
            <a:ext cx="3581400" cy="129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967288" y="152400"/>
            <a:ext cx="3400425" cy="1295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228600" y="1524000"/>
            <a:ext cx="8686800" cy="4910328"/>
          </a:xfrm>
          <a:solidFill>
            <a:schemeClr val="bg2"/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95800" cy="1143000"/>
          </a:xfrm>
        </p:spPr>
        <p:txBody>
          <a:bodyPr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105400" y="228600"/>
            <a:ext cx="3200400" cy="114300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D707A-D9C9-49A6-9356-66F87A2476F7}" type="datetimeFigureOut">
              <a:rPr lang="en-US"/>
              <a:pPr>
                <a:defRPr/>
              </a:pPr>
              <a:t>9/17/2013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8E4BA-B487-4A73-88FC-D9B3048BB5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123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274638"/>
            <a:ext cx="853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600200"/>
            <a:ext cx="853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521450"/>
            <a:ext cx="21336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AB03DF4-E31F-47FF-BCAB-B56A616CADC5}" type="datetimeFigureOut">
              <a:rPr lang="en-US"/>
              <a:pPr>
                <a:defRPr/>
              </a:pPr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5600" y="6521450"/>
            <a:ext cx="34290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521450"/>
            <a:ext cx="21336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CD65CEC-C90D-43B6-A591-7DAE4ACEE6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524625"/>
            <a:ext cx="8686800" cy="1588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14" r:id="rId2"/>
    <p:sldLayoutId id="2147483820" r:id="rId3"/>
    <p:sldLayoutId id="2147483815" r:id="rId4"/>
    <p:sldLayoutId id="2147483816" r:id="rId5"/>
    <p:sldLayoutId id="2147483817" r:id="rId6"/>
    <p:sldLayoutId id="2147483821" r:id="rId7"/>
    <p:sldLayoutId id="2147483822" r:id="rId8"/>
    <p:sldLayoutId id="2147483823" r:id="rId9"/>
    <p:sldLayoutId id="2147483818" r:id="rId10"/>
    <p:sldLayoutId id="2147483824" r:id="rId11"/>
    <p:sldLayoutId id="214748382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Arial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630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73736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194560" indent="-182880" algn="l" defTabSz="914400" rtl="0" eaLnBrk="1" latinLnBrk="0" hangingPunct="1">
        <a:spcBef>
          <a:spcPts val="310"/>
        </a:spcBef>
        <a:buClr>
          <a:schemeClr val="accent2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600200"/>
            <a:ext cx="7924800" cy="1905000"/>
          </a:xfrm>
        </p:spPr>
        <p:txBody>
          <a:bodyPr anchor="t"/>
          <a:lstStyle/>
          <a:p>
            <a:pPr eaLnBrk="1" hangingPunct="1">
              <a:spcBef>
                <a:spcPct val="20000"/>
              </a:spcBef>
            </a:pPr>
            <a:r>
              <a:rPr lang="en-US" sz="5400" dirty="0" smtClean="0">
                <a:solidFill>
                  <a:schemeClr val="tx2"/>
                </a:solidFill>
                <a:latin typeface="Comic Sans MS" pitchFamily="66" charset="0"/>
                <a:ea typeface="MS PGothic" pitchFamily="34" charset="-128"/>
              </a:rPr>
              <a:t>Java Fundamentals 5</a:t>
            </a:r>
            <a:endParaRPr lang="en-US" sz="5400" dirty="0" smtClean="0">
              <a:solidFill>
                <a:schemeClr val="tx2"/>
              </a:solidFill>
              <a:latin typeface="Comic Sans MS" pitchFamily="66" charset="0"/>
              <a:ea typeface="MS PGothic" pitchFamily="34" charset="-128"/>
            </a:endParaRP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ar-S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 txBox="1">
            <a:spLocks noGrp="1"/>
          </p:cNvSpPr>
          <p:nvPr/>
        </p:nvSpPr>
        <p:spPr bwMode="auto">
          <a:xfrm>
            <a:off x="762000" y="6477000"/>
            <a:ext cx="701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Times New Roman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35843" name="Slide Number Placeholder 5"/>
          <p:cNvSpPr txBox="1">
            <a:spLocks noGrp="1"/>
          </p:cNvSpPr>
          <p:nvPr/>
        </p:nvSpPr>
        <p:spPr bwMode="auto">
          <a:xfrm>
            <a:off x="7772400" y="64770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08A0537C-CFC8-4F9D-B716-4B91ED29D252}" type="slidenum">
              <a:rPr lang="ar-SA" sz="1400">
                <a:latin typeface="Times New Roman" pitchFamily="18" charset="0"/>
                <a:cs typeface="Times New Roman" pitchFamily="18" charset="0"/>
              </a:rPr>
              <a:pPr algn="r"/>
              <a:t>10</a:t>
            </a:fld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4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5400" smtClean="0">
                <a:solidFill>
                  <a:schemeClr val="tx1"/>
                </a:solidFill>
              </a:rPr>
              <a:t>Example2</a:t>
            </a:r>
          </a:p>
        </p:txBody>
      </p:sp>
      <p:sp>
        <p:nvSpPr>
          <p:cNvPr id="305157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public class Example3_7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{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public static void main (String[] args)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{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    int num = 763;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	  double x = 658.75;     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    String str = "Java Program.";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    System.out.println("123456789012345678901234567890");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    System.out.printf("%-5d%-7.2f%-15s ***%n",    num, x, str);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    System.out.printf("%-15s%-6d%-    9.2f ***%n", str, num, x);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}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}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3"/>
          <p:cNvSpPr txBox="1">
            <a:spLocks noGrp="1"/>
          </p:cNvSpPr>
          <p:nvPr/>
        </p:nvSpPr>
        <p:spPr bwMode="auto">
          <a:xfrm>
            <a:off x="762000" y="6477000"/>
            <a:ext cx="701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Times New Roman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36867" name="Slide Number Placeholder 4"/>
          <p:cNvSpPr txBox="1">
            <a:spLocks noGrp="1"/>
          </p:cNvSpPr>
          <p:nvPr/>
        </p:nvSpPr>
        <p:spPr bwMode="auto">
          <a:xfrm>
            <a:off x="7772400" y="64770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7596D906-9960-48AD-B804-BD85E2EC004B}" type="slidenum">
              <a:rPr lang="ar-SA" sz="1400">
                <a:latin typeface="Times New Roman" pitchFamily="18" charset="0"/>
                <a:cs typeface="Times New Roman" pitchFamily="18" charset="0"/>
              </a:rPr>
              <a:pPr algn="r"/>
              <a:t>11</a:t>
            </a:fld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>
                <a:solidFill>
                  <a:schemeClr val="tx1"/>
                </a:solidFill>
              </a:rPr>
              <a:t>Example2</a:t>
            </a:r>
          </a:p>
        </p:txBody>
      </p:sp>
      <p:sp>
        <p:nvSpPr>
          <p:cNvPr id="30720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/>
              <a:t>Sample Run 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/>
              <a:t>   123456789012345678901234567890</a:t>
            </a:r>
            <a:br>
              <a:rPr lang="en-US"/>
            </a:br>
            <a:r>
              <a:rPr lang="en-US"/>
              <a:t>763  658.75 Java Program.   ***</a:t>
            </a:r>
            <a:br>
              <a:rPr lang="en-US"/>
            </a:br>
            <a:r>
              <a:rPr lang="en-US"/>
              <a:t>Java Program.  763   658.75    ***</a:t>
            </a:r>
            <a:br>
              <a:rPr lang="en-US"/>
            </a:b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 txBox="1">
            <a:spLocks noGrp="1"/>
          </p:cNvSpPr>
          <p:nvPr/>
        </p:nvSpPr>
        <p:spPr bwMode="auto">
          <a:xfrm>
            <a:off x="762000" y="6477000"/>
            <a:ext cx="701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Times New Roman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37891" name="Slide Number Placeholder 5"/>
          <p:cNvSpPr txBox="1">
            <a:spLocks noGrp="1"/>
          </p:cNvSpPr>
          <p:nvPr/>
        </p:nvSpPr>
        <p:spPr bwMode="auto">
          <a:xfrm>
            <a:off x="7772400" y="64770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6AC67FB4-D4D1-4EA5-A0D2-CD655E8CA76E}" type="slidenum">
              <a:rPr lang="ar-SA" sz="1400">
                <a:latin typeface="Times New Roman" pitchFamily="18" charset="0"/>
                <a:cs typeface="Times New Roman" pitchFamily="18" charset="0"/>
              </a:rPr>
              <a:pPr algn="r"/>
              <a:t>12</a:t>
            </a:fld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solidFill>
                  <a:schemeClr val="tx1"/>
                </a:solidFill>
              </a:rPr>
              <a:t>Formatting Output with </a:t>
            </a:r>
            <a:r>
              <a:rPr lang="en-US" sz="4000" smtClean="0">
                <a:solidFill>
                  <a:schemeClr val="tx1"/>
                </a:solidFill>
                <a:latin typeface="Courier New" pitchFamily="49" charset="0"/>
              </a:rPr>
              <a:t>printf</a:t>
            </a:r>
          </a:p>
        </p:txBody>
      </p:sp>
      <p:pic>
        <p:nvPicPr>
          <p:cNvPr id="37893" name="Picture 4" descr="Tbl03-0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97088" y="3122613"/>
            <a:ext cx="4949825" cy="17557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 txBox="1">
            <a:spLocks noGrp="1"/>
          </p:cNvSpPr>
          <p:nvPr/>
        </p:nvSpPr>
        <p:spPr bwMode="auto">
          <a:xfrm>
            <a:off x="685800" y="6477000"/>
            <a:ext cx="6858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Times New Roman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38915" name="Slide Number Placeholder 5"/>
          <p:cNvSpPr txBox="1">
            <a:spLocks noGrp="1"/>
          </p:cNvSpPr>
          <p:nvPr/>
        </p:nvSpPr>
        <p:spPr bwMode="auto">
          <a:xfrm>
            <a:off x="7620000" y="6400800"/>
            <a:ext cx="129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50CE95CD-8600-43AD-BAEE-BF0FC4CA2B85}" type="slidenum">
              <a:rPr lang="ar-SA" sz="1400">
                <a:latin typeface="Times New Roman" pitchFamily="18" charset="0"/>
                <a:cs typeface="Times New Roman" pitchFamily="18" charset="0"/>
              </a:rPr>
              <a:pPr algn="r"/>
              <a:t>13</a:t>
            </a:fld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Commonly Used </a:t>
            </a:r>
            <a:br>
              <a:rPr lang="en-US" smtClean="0">
                <a:solidFill>
                  <a:schemeClr val="tx1"/>
                </a:solidFill>
              </a:rPr>
            </a:br>
            <a:r>
              <a:rPr lang="en-US" smtClean="0">
                <a:solidFill>
                  <a:schemeClr val="tx1"/>
                </a:solidFill>
              </a:rPr>
              <a:t>Escape Sequences</a:t>
            </a:r>
          </a:p>
        </p:txBody>
      </p:sp>
      <p:pic>
        <p:nvPicPr>
          <p:cNvPr id="38917" name="Picture 6" descr="Tbl02-0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97088" y="3089275"/>
            <a:ext cx="4949825" cy="18224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4"/>
          <p:cNvSpPr txBox="1">
            <a:spLocks noGrp="1"/>
          </p:cNvSpPr>
          <p:nvPr/>
        </p:nvSpPr>
        <p:spPr bwMode="auto">
          <a:xfrm>
            <a:off x="762000" y="6477000"/>
            <a:ext cx="701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Times New Roman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27651" name="Slide Number Placeholder 5"/>
          <p:cNvSpPr txBox="1">
            <a:spLocks noGrp="1"/>
          </p:cNvSpPr>
          <p:nvPr/>
        </p:nvSpPr>
        <p:spPr bwMode="auto">
          <a:xfrm>
            <a:off x="7772400" y="64770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9DA1547-AEF4-4655-AF54-727E0314AE46}" type="slidenum">
              <a:rPr lang="ar-SA" sz="1400">
                <a:latin typeface="Times New Roman" pitchFamily="18" charset="0"/>
                <a:cs typeface="Times New Roman" pitchFamily="18" charset="0"/>
              </a:rPr>
              <a:pPr algn="r"/>
              <a:t>2</a:t>
            </a:fld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Parsing Numeric Strings</a:t>
            </a:r>
          </a:p>
        </p:txBody>
      </p:sp>
      <p:sp>
        <p:nvSpPr>
          <p:cNvPr id="27653" name="Text Box 3"/>
          <p:cNvSpPr txBox="1">
            <a:spLocks noChangeArrowheads="1"/>
          </p:cNvSpPr>
          <p:nvPr/>
        </p:nvSpPr>
        <p:spPr bwMode="auto">
          <a:xfrm>
            <a:off x="685800" y="1447800"/>
            <a:ext cx="81534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Clr>
                <a:srgbClr val="666699"/>
              </a:buClr>
              <a:buFont typeface="Wingdings" pitchFamily="2" charset="2"/>
              <a:buChar char="s"/>
            </a:pPr>
            <a:r>
              <a:rPr lang="en-US" sz="2400">
                <a:latin typeface="Courier New" pitchFamily="49" charset="0"/>
              </a:rPr>
              <a:t>Integer</a:t>
            </a:r>
            <a:r>
              <a:rPr lang="en-US" sz="2400">
                <a:latin typeface="Times New Roman" pitchFamily="18" charset="0"/>
              </a:rPr>
              <a:t>, </a:t>
            </a:r>
            <a:r>
              <a:rPr lang="en-US" sz="2400">
                <a:latin typeface="Courier New" pitchFamily="49" charset="0"/>
              </a:rPr>
              <a:t>Float</a:t>
            </a:r>
            <a:r>
              <a:rPr lang="en-US" sz="2400">
                <a:latin typeface="Times New Roman" pitchFamily="18" charset="0"/>
              </a:rPr>
              <a:t>, and </a:t>
            </a:r>
            <a:r>
              <a:rPr lang="en-US" sz="2400">
                <a:latin typeface="Courier New" pitchFamily="49" charset="0"/>
              </a:rPr>
              <a:t>Double</a:t>
            </a:r>
            <a:r>
              <a:rPr lang="en-US" sz="2400">
                <a:latin typeface="Times New Roman" pitchFamily="18" charset="0"/>
              </a:rPr>
              <a:t> are classes designed to convert a numeric string into a number. </a:t>
            </a:r>
          </a:p>
          <a:p>
            <a:pPr marL="457200" indent="-457200">
              <a:buClr>
                <a:srgbClr val="666699"/>
              </a:buClr>
              <a:buFont typeface="Wingdings" pitchFamily="2" charset="2"/>
              <a:buChar char="s"/>
            </a:pPr>
            <a:r>
              <a:rPr lang="en-US" sz="2400">
                <a:latin typeface="Times New Roman" pitchFamily="18" charset="0"/>
              </a:rPr>
              <a:t>These classes are called </a:t>
            </a:r>
            <a:r>
              <a:rPr lang="en-US" sz="2400" b="1">
                <a:latin typeface="Times New Roman" pitchFamily="18" charset="0"/>
              </a:rPr>
              <a:t>wrapper</a:t>
            </a:r>
            <a:r>
              <a:rPr lang="en-US" sz="2400">
                <a:latin typeface="Times New Roman" pitchFamily="18" charset="0"/>
              </a:rPr>
              <a:t> classes.  </a:t>
            </a:r>
          </a:p>
          <a:p>
            <a:pPr marL="457200" indent="-457200">
              <a:buClr>
                <a:srgbClr val="666699"/>
              </a:buClr>
              <a:buFont typeface="Wingdings" pitchFamily="2" charset="2"/>
              <a:buChar char="s"/>
            </a:pPr>
            <a:r>
              <a:rPr lang="en-US" sz="2400">
                <a:latin typeface="Courier New" pitchFamily="49" charset="0"/>
              </a:rPr>
              <a:t>parseInt</a:t>
            </a:r>
            <a:r>
              <a:rPr lang="en-US" sz="2400">
                <a:latin typeface="Times New Roman" pitchFamily="18" charset="0"/>
              </a:rPr>
              <a:t> is a method of the </a:t>
            </a:r>
            <a:r>
              <a:rPr lang="en-US" sz="2400">
                <a:solidFill>
                  <a:schemeClr val="accent2"/>
                </a:solidFill>
                <a:latin typeface="Courier New" pitchFamily="49" charset="0"/>
              </a:rPr>
              <a:t>class</a:t>
            </a:r>
            <a:r>
              <a:rPr lang="en-US" sz="2400">
                <a:latin typeface="Times New Roman" pitchFamily="18" charset="0"/>
              </a:rPr>
              <a:t> </a:t>
            </a:r>
            <a:r>
              <a:rPr lang="en-US" sz="2400">
                <a:latin typeface="Courier New" pitchFamily="49" charset="0"/>
              </a:rPr>
              <a:t>Integer</a:t>
            </a:r>
            <a:r>
              <a:rPr lang="en-US" sz="2400">
                <a:latin typeface="Times New Roman" pitchFamily="18" charset="0"/>
              </a:rPr>
              <a:t>, which converts a numeric integer string into a value of the type </a:t>
            </a:r>
            <a:r>
              <a:rPr lang="en-US" sz="2400">
                <a:solidFill>
                  <a:schemeClr val="accent2"/>
                </a:solidFill>
                <a:latin typeface="Courier New" pitchFamily="49" charset="0"/>
              </a:rPr>
              <a:t>int</a:t>
            </a:r>
            <a:r>
              <a:rPr lang="en-US" sz="2400">
                <a:latin typeface="Times New Roman" pitchFamily="18" charset="0"/>
              </a:rPr>
              <a:t>. </a:t>
            </a:r>
          </a:p>
          <a:p>
            <a:pPr marL="457200" indent="-457200">
              <a:buClr>
                <a:srgbClr val="666699"/>
              </a:buClr>
              <a:buFont typeface="Wingdings" pitchFamily="2" charset="2"/>
              <a:buChar char="s"/>
            </a:pPr>
            <a:r>
              <a:rPr lang="en-US" sz="2400">
                <a:latin typeface="Courier New" pitchFamily="49" charset="0"/>
              </a:rPr>
              <a:t>parseFloat</a:t>
            </a:r>
            <a:r>
              <a:rPr lang="en-US" sz="2400">
                <a:latin typeface="Times New Roman" pitchFamily="18" charset="0"/>
              </a:rPr>
              <a:t> is a method of the </a:t>
            </a:r>
            <a:r>
              <a:rPr lang="en-US" sz="2400">
                <a:solidFill>
                  <a:schemeClr val="accent2"/>
                </a:solidFill>
                <a:latin typeface="Courier New" pitchFamily="49" charset="0"/>
              </a:rPr>
              <a:t>class</a:t>
            </a:r>
            <a:r>
              <a:rPr lang="en-US" sz="2400">
                <a:latin typeface="Times New Roman" pitchFamily="18" charset="0"/>
              </a:rPr>
              <a:t> </a:t>
            </a:r>
            <a:r>
              <a:rPr lang="en-US" sz="2400">
                <a:latin typeface="Courier New" pitchFamily="49" charset="0"/>
              </a:rPr>
              <a:t>Float</a:t>
            </a:r>
            <a:r>
              <a:rPr lang="en-US" sz="2400">
                <a:latin typeface="Times New Roman" pitchFamily="18" charset="0"/>
              </a:rPr>
              <a:t> and is used to convert a numeric decimal string into an equivalent value of the type </a:t>
            </a:r>
            <a:r>
              <a:rPr lang="en-US" sz="2400">
                <a:solidFill>
                  <a:schemeClr val="accent2"/>
                </a:solidFill>
                <a:latin typeface="Courier New" pitchFamily="49" charset="0"/>
              </a:rPr>
              <a:t>float</a:t>
            </a:r>
            <a:r>
              <a:rPr lang="en-US" sz="2400">
                <a:latin typeface="Times New Roman" pitchFamily="18" charset="0"/>
              </a:rPr>
              <a:t>. </a:t>
            </a:r>
          </a:p>
          <a:p>
            <a:pPr marL="457200" indent="-457200">
              <a:buClr>
                <a:srgbClr val="666699"/>
              </a:buClr>
              <a:buFont typeface="Wingdings" pitchFamily="2" charset="2"/>
              <a:buChar char="s"/>
            </a:pPr>
            <a:r>
              <a:rPr lang="en-US" sz="2400">
                <a:latin typeface="Courier New" pitchFamily="49" charset="0"/>
              </a:rPr>
              <a:t>parseDouble</a:t>
            </a:r>
            <a:r>
              <a:rPr lang="en-US" sz="2400">
                <a:latin typeface="Times New Roman" pitchFamily="18" charset="0"/>
              </a:rPr>
              <a:t> is a method of the </a:t>
            </a:r>
            <a:r>
              <a:rPr lang="en-US" sz="2400">
                <a:solidFill>
                  <a:schemeClr val="accent2"/>
                </a:solidFill>
                <a:latin typeface="Courier New" pitchFamily="49" charset="0"/>
              </a:rPr>
              <a:t>class</a:t>
            </a:r>
            <a:r>
              <a:rPr lang="en-US" sz="2400">
                <a:latin typeface="Times New Roman" pitchFamily="18" charset="0"/>
              </a:rPr>
              <a:t> </a:t>
            </a:r>
            <a:r>
              <a:rPr lang="en-US" sz="2400">
                <a:latin typeface="Courier New" pitchFamily="49" charset="0"/>
              </a:rPr>
              <a:t>Double</a:t>
            </a:r>
            <a:r>
              <a:rPr lang="en-US" sz="2400">
                <a:latin typeface="Times New Roman" pitchFamily="18" charset="0"/>
              </a:rPr>
              <a:t>, which is used to convert a numeric decimal string into an equivalent value of the type </a:t>
            </a:r>
            <a:r>
              <a:rPr lang="en-US" sz="2400">
                <a:solidFill>
                  <a:schemeClr val="accent2"/>
                </a:solidFill>
                <a:latin typeface="Courier New" pitchFamily="49" charset="0"/>
              </a:rPr>
              <a:t>double</a:t>
            </a:r>
            <a:r>
              <a:rPr lang="en-US" sz="2400">
                <a:latin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 txBox="1">
            <a:spLocks noGrp="1"/>
          </p:cNvSpPr>
          <p:nvPr/>
        </p:nvSpPr>
        <p:spPr bwMode="auto">
          <a:xfrm>
            <a:off x="762000" y="6477000"/>
            <a:ext cx="701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Times New Roman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28675" name="Slide Number Placeholder 5"/>
          <p:cNvSpPr txBox="1">
            <a:spLocks noGrp="1"/>
          </p:cNvSpPr>
          <p:nvPr/>
        </p:nvSpPr>
        <p:spPr bwMode="auto">
          <a:xfrm>
            <a:off x="7772400" y="64770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714B172F-306B-4D53-8800-9A6F20925028}" type="slidenum">
              <a:rPr lang="ar-SA" sz="1400">
                <a:latin typeface="Times New Roman" pitchFamily="18" charset="0"/>
                <a:cs typeface="Times New Roman" pitchFamily="18" charset="0"/>
              </a:rPr>
              <a:pPr algn="r"/>
              <a:t>3</a:t>
            </a:fld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Parsing Numeric Strings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457200" y="1981200"/>
            <a:ext cx="8001000" cy="380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Clr>
                <a:srgbClr val="666699"/>
              </a:buClr>
              <a:buFont typeface="Wingdings" pitchFamily="2" charset="2"/>
              <a:buChar char="s"/>
            </a:pPr>
            <a:r>
              <a:rPr lang="en-US" sz="2400">
                <a:latin typeface="Times New Roman" pitchFamily="18" charset="0"/>
              </a:rPr>
              <a:t>A string consisting of only integers or decimal numbers is called a </a:t>
            </a:r>
            <a:r>
              <a:rPr lang="en-US" sz="2400" b="1">
                <a:latin typeface="Times New Roman" pitchFamily="18" charset="0"/>
              </a:rPr>
              <a:t>numeric string</a:t>
            </a:r>
            <a:r>
              <a:rPr lang="en-US" sz="2400">
                <a:latin typeface="Times New Roman" pitchFamily="18" charset="0"/>
              </a:rPr>
              <a:t>.</a:t>
            </a:r>
          </a:p>
          <a:p>
            <a:pPr marL="457200" indent="-457200"/>
            <a:endParaRPr lang="en-US" sz="2800">
              <a:latin typeface="Times New Roman" pitchFamily="18" charset="0"/>
            </a:endParaRPr>
          </a:p>
          <a:p>
            <a:pPr marL="457200" indent="-457200">
              <a:buClr>
                <a:srgbClr val="666699"/>
              </a:buClr>
              <a:buFont typeface="Wingdings" pitchFamily="2" charset="2"/>
              <a:buChar char="s"/>
            </a:pPr>
            <a:r>
              <a:rPr lang="en-US" sz="2400">
                <a:latin typeface="Times New Roman" pitchFamily="18" charset="0"/>
              </a:rPr>
              <a:t>To convert a string consisting of an integer to a value of the type </a:t>
            </a:r>
            <a:r>
              <a:rPr lang="en-US" sz="2400">
                <a:solidFill>
                  <a:schemeClr val="accent2"/>
                </a:solidFill>
                <a:latin typeface="Courier New" pitchFamily="49" charset="0"/>
              </a:rPr>
              <a:t>int</a:t>
            </a:r>
            <a:r>
              <a:rPr lang="en-US" sz="2400">
                <a:latin typeface="Times New Roman" pitchFamily="18" charset="0"/>
              </a:rPr>
              <a:t>, we use the following expression:</a:t>
            </a:r>
          </a:p>
          <a:p>
            <a:pPr marL="457200" indent="-457200">
              <a:buFontTx/>
              <a:buAutoNum type="arabicPeriod"/>
            </a:pPr>
            <a:endParaRPr lang="en-US" sz="2400">
              <a:latin typeface="Times New Roman" pitchFamily="18" charset="0"/>
            </a:endParaRPr>
          </a:p>
          <a:p>
            <a:pPr marL="457200" indent="-457200"/>
            <a:r>
              <a:rPr lang="en-US" sz="2400">
                <a:latin typeface="Courier New" pitchFamily="49" charset="0"/>
              </a:rPr>
              <a:t>	Integer.parseInt(strExpression)</a:t>
            </a:r>
          </a:p>
          <a:p>
            <a:pPr marL="457200" indent="-457200">
              <a:buFontTx/>
              <a:buChar char="•"/>
            </a:pPr>
            <a:r>
              <a:rPr lang="en-US" sz="2400" b="1">
                <a:latin typeface="Courier New" pitchFamily="49" charset="0"/>
              </a:rPr>
              <a:t>Example:</a:t>
            </a:r>
          </a:p>
          <a:p>
            <a:pPr marL="457200" indent="-457200"/>
            <a:r>
              <a:rPr lang="en-US" sz="2400">
                <a:latin typeface="Courier New" pitchFamily="49" charset="0"/>
              </a:rPr>
              <a:t>	Integer.parseInt("6723") = 6723</a:t>
            </a:r>
          </a:p>
          <a:p>
            <a:pPr marL="457200" indent="-457200"/>
            <a:r>
              <a:rPr lang="en-US" sz="2400">
                <a:latin typeface="Courier New" pitchFamily="49" charset="0"/>
              </a:rPr>
              <a:t>	Integer.parseInt("-823") = -823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 txBox="1">
            <a:spLocks noGrp="1"/>
          </p:cNvSpPr>
          <p:nvPr/>
        </p:nvSpPr>
        <p:spPr bwMode="auto">
          <a:xfrm>
            <a:off x="762000" y="6477000"/>
            <a:ext cx="701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Times New Roman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29699" name="Slide Number Placeholder 5"/>
          <p:cNvSpPr txBox="1">
            <a:spLocks noGrp="1"/>
          </p:cNvSpPr>
          <p:nvPr/>
        </p:nvSpPr>
        <p:spPr bwMode="auto">
          <a:xfrm>
            <a:off x="7772400" y="64770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CECFD96-8AE0-4AE4-B7BA-4AA95BF39AD9}" type="slidenum">
              <a:rPr lang="ar-SA" sz="1400">
                <a:latin typeface="Times New Roman" pitchFamily="18" charset="0"/>
                <a:cs typeface="Times New Roman" pitchFamily="18" charset="0"/>
              </a:rPr>
              <a:pPr algn="r"/>
              <a:t>4</a:t>
            </a:fld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Parsing Numeric Strings</a:t>
            </a:r>
          </a:p>
        </p:txBody>
      </p:sp>
      <p:sp>
        <p:nvSpPr>
          <p:cNvPr id="29701" name="Text Box 3"/>
          <p:cNvSpPr txBox="1">
            <a:spLocks noChangeArrowheads="1"/>
          </p:cNvSpPr>
          <p:nvPr/>
        </p:nvSpPr>
        <p:spPr bwMode="auto">
          <a:xfrm>
            <a:off x="457200" y="1676400"/>
            <a:ext cx="8153400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Clr>
                <a:srgbClr val="666699"/>
              </a:buClr>
              <a:buFont typeface="Wingdings" pitchFamily="2" charset="2"/>
              <a:buChar char="s"/>
            </a:pPr>
            <a:r>
              <a:rPr lang="en-US" sz="2000">
                <a:latin typeface="Times New Roman" pitchFamily="18" charset="0"/>
              </a:rPr>
              <a:t>To convert a string consisting of a decimal number to a value of the type </a:t>
            </a:r>
            <a:r>
              <a:rPr lang="en-US" sz="2000">
                <a:solidFill>
                  <a:schemeClr val="accent2"/>
                </a:solidFill>
                <a:latin typeface="Courier New" pitchFamily="49" charset="0"/>
              </a:rPr>
              <a:t>float</a:t>
            </a:r>
            <a:r>
              <a:rPr lang="en-US" sz="2000">
                <a:latin typeface="Times New Roman" pitchFamily="18" charset="0"/>
              </a:rPr>
              <a:t>, we use the following expression:</a:t>
            </a:r>
          </a:p>
          <a:p>
            <a:pPr marL="457200" indent="-457200"/>
            <a:endParaRPr lang="en-US" sz="2000">
              <a:latin typeface="Times New Roman" pitchFamily="18" charset="0"/>
            </a:endParaRPr>
          </a:p>
          <a:p>
            <a:pPr marL="914400" lvl="1" indent="-457200"/>
            <a:r>
              <a:rPr lang="en-US" sz="2000">
                <a:latin typeface="Courier New" pitchFamily="49" charset="0"/>
              </a:rPr>
              <a:t>Float.parseFloat(strExpression)</a:t>
            </a:r>
          </a:p>
          <a:p>
            <a:pPr marL="457200" indent="-457200">
              <a:buFontTx/>
              <a:buChar char="•"/>
            </a:pPr>
            <a:r>
              <a:rPr lang="en-US" sz="2000" b="1">
                <a:latin typeface="Times New Roman" pitchFamily="18" charset="0"/>
              </a:rPr>
              <a:t>Example:</a:t>
            </a:r>
            <a:endParaRPr lang="en-US" sz="2000">
              <a:latin typeface="Courier New" pitchFamily="49" charset="0"/>
            </a:endParaRPr>
          </a:p>
          <a:p>
            <a:pPr marL="914400" lvl="1" indent="-457200"/>
            <a:r>
              <a:rPr lang="en-US" sz="2000">
                <a:latin typeface="Courier New" pitchFamily="49" charset="0"/>
              </a:rPr>
              <a:t>Float.parseFloat("34.56") = 34.56</a:t>
            </a:r>
          </a:p>
          <a:p>
            <a:pPr marL="914400" lvl="1" indent="-457200"/>
            <a:r>
              <a:rPr lang="en-US" sz="2000">
                <a:latin typeface="Courier New" pitchFamily="49" charset="0"/>
              </a:rPr>
              <a:t>Float.parseFloat("-542.97") = -542.97</a:t>
            </a:r>
          </a:p>
          <a:p>
            <a:pPr marL="457200" indent="-457200"/>
            <a:endParaRPr lang="en-US" sz="2000">
              <a:latin typeface="Times New Roman" pitchFamily="18" charset="0"/>
            </a:endParaRPr>
          </a:p>
          <a:p>
            <a:pPr marL="457200" indent="-457200">
              <a:buClr>
                <a:srgbClr val="666699"/>
              </a:buClr>
              <a:buFont typeface="Wingdings" pitchFamily="2" charset="2"/>
              <a:buChar char="s"/>
            </a:pPr>
            <a:r>
              <a:rPr lang="en-US" sz="2000">
                <a:latin typeface="Times New Roman" pitchFamily="18" charset="0"/>
              </a:rPr>
              <a:t>To convert a string consisting of a decimal number to a value of the type </a:t>
            </a:r>
            <a:r>
              <a:rPr lang="en-US" sz="2000">
                <a:solidFill>
                  <a:schemeClr val="accent2"/>
                </a:solidFill>
                <a:latin typeface="Courier New" pitchFamily="49" charset="0"/>
              </a:rPr>
              <a:t>double</a:t>
            </a:r>
            <a:r>
              <a:rPr lang="en-US" sz="2000">
                <a:latin typeface="Times New Roman" pitchFamily="18" charset="0"/>
              </a:rPr>
              <a:t>, we use the following expression:</a:t>
            </a:r>
          </a:p>
          <a:p>
            <a:pPr marL="457200" indent="-457200"/>
            <a:endParaRPr lang="en-US" sz="2000">
              <a:latin typeface="Times New Roman" pitchFamily="18" charset="0"/>
            </a:endParaRPr>
          </a:p>
          <a:p>
            <a:pPr marL="914400" lvl="1" indent="-457200"/>
            <a:r>
              <a:rPr lang="en-US" sz="2000">
                <a:latin typeface="Courier New" pitchFamily="49" charset="0"/>
              </a:rPr>
              <a:t>Double.parseDouble(strExpression)</a:t>
            </a:r>
          </a:p>
          <a:p>
            <a:pPr marL="457200" indent="-457200">
              <a:buFontTx/>
              <a:buChar char="•"/>
            </a:pPr>
            <a:r>
              <a:rPr lang="en-US" sz="2000" b="1">
                <a:latin typeface="Times New Roman" pitchFamily="18" charset="0"/>
              </a:rPr>
              <a:t>Example:</a:t>
            </a:r>
            <a:endParaRPr lang="en-US" sz="2000">
              <a:latin typeface="Courier New" pitchFamily="49" charset="0"/>
            </a:endParaRPr>
          </a:p>
          <a:p>
            <a:pPr marL="914400" lvl="1" indent="-457200"/>
            <a:r>
              <a:rPr lang="en-US" sz="2000">
                <a:latin typeface="Courier New" pitchFamily="49" charset="0"/>
              </a:rPr>
              <a:t>Double.parseDouble("345.78") = 345.78</a:t>
            </a:r>
          </a:p>
          <a:p>
            <a:pPr marL="914400" lvl="1" indent="-457200"/>
            <a:r>
              <a:rPr lang="en-US" sz="2000">
                <a:latin typeface="Courier New" pitchFamily="49" charset="0"/>
              </a:rPr>
              <a:t>Double.parseDouble("-782.873") = -782.873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3"/>
          <p:cNvSpPr txBox="1">
            <a:spLocks noGrp="1"/>
          </p:cNvSpPr>
          <p:nvPr/>
        </p:nvSpPr>
        <p:spPr bwMode="auto">
          <a:xfrm>
            <a:off x="762000" y="6477000"/>
            <a:ext cx="701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Times New Roman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30723" name="Slide Number Placeholder 4"/>
          <p:cNvSpPr txBox="1">
            <a:spLocks noGrp="1"/>
          </p:cNvSpPr>
          <p:nvPr/>
        </p:nvSpPr>
        <p:spPr bwMode="auto">
          <a:xfrm>
            <a:off x="7772400" y="64770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D962E48-FC94-47DA-A6F4-22DFC7EE6345}" type="slidenum">
              <a:rPr lang="ar-SA" sz="1400">
                <a:latin typeface="Times New Roman" pitchFamily="18" charset="0"/>
                <a:cs typeface="Times New Roman" pitchFamily="18" charset="0"/>
              </a:rPr>
              <a:pPr algn="r"/>
              <a:t>5</a:t>
            </a:fld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solidFill>
                  <a:schemeClr val="tx1"/>
                </a:solidFill>
              </a:rPr>
              <a:t>Formatting Output with </a:t>
            </a:r>
            <a:r>
              <a:rPr lang="en-US" sz="4000" smtClean="0">
                <a:solidFill>
                  <a:schemeClr val="tx1"/>
                </a:solidFill>
                <a:latin typeface="Courier New" pitchFamily="49" charset="0"/>
              </a:rPr>
              <a:t>printf</a:t>
            </a:r>
          </a:p>
        </p:txBody>
      </p:sp>
      <p:sp>
        <p:nvSpPr>
          <p:cNvPr id="19456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/>
              <a:t>The syntax to use the method </a:t>
            </a:r>
            <a:r>
              <a:rPr lang="en-US" sz="2400" dirty="0" err="1">
                <a:latin typeface="Courier New" pitchFamily="49" charset="0"/>
              </a:rPr>
              <a:t>printf</a:t>
            </a:r>
            <a:r>
              <a:rPr lang="en-US" sz="2400" dirty="0"/>
              <a:t> to produce output on the standard output device is: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dirty="0">
                <a:latin typeface="Courier New" pitchFamily="49" charset="0"/>
              </a:rPr>
              <a:t>	</a:t>
            </a:r>
            <a:r>
              <a:rPr lang="en-US" sz="2400" dirty="0" err="1">
                <a:latin typeface="Courier New" pitchFamily="49" charset="0"/>
              </a:rPr>
              <a:t>System.out.printf</a:t>
            </a:r>
            <a:r>
              <a:rPr lang="en-US" sz="2400" dirty="0">
                <a:latin typeface="Courier New" pitchFamily="49" charset="0"/>
              </a:rPr>
              <a:t>(</a:t>
            </a:r>
            <a:r>
              <a:rPr lang="en-US" sz="2400" dirty="0" err="1">
                <a:latin typeface="Courier New" pitchFamily="49" charset="0"/>
              </a:rPr>
              <a:t>formatString</a:t>
            </a:r>
            <a:r>
              <a:rPr lang="en-US" sz="2400" dirty="0">
                <a:latin typeface="Courier New" pitchFamily="49" charset="0"/>
              </a:rPr>
              <a:t>);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dirty="0"/>
              <a:t>	or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dirty="0"/>
              <a:t>	</a:t>
            </a:r>
            <a:r>
              <a:rPr lang="en-US" sz="2400" dirty="0" err="1">
                <a:latin typeface="Courier New" pitchFamily="49" charset="0"/>
              </a:rPr>
              <a:t>System.out.printf</a:t>
            </a:r>
            <a:r>
              <a:rPr lang="en-US" sz="2400" dirty="0">
                <a:latin typeface="Courier New" pitchFamily="49" charset="0"/>
              </a:rPr>
              <a:t>(</a:t>
            </a:r>
            <a:r>
              <a:rPr lang="en-US" sz="2400" dirty="0" err="1">
                <a:latin typeface="Courier New" pitchFamily="49" charset="0"/>
              </a:rPr>
              <a:t>formatString,argumentList</a:t>
            </a:r>
            <a:r>
              <a:rPr lang="en-US" sz="2400" dirty="0">
                <a:latin typeface="Courier New" pitchFamily="49" charset="0"/>
              </a:rPr>
              <a:t>);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err="1">
                <a:latin typeface="Courier New" pitchFamily="49" charset="0"/>
              </a:rPr>
              <a:t>formatString</a:t>
            </a:r>
            <a:r>
              <a:rPr lang="en-US" sz="2400" dirty="0"/>
              <a:t> is a string specifying the format of the </a:t>
            </a:r>
            <a:r>
              <a:rPr lang="en-US" sz="2400" dirty="0" smtClean="0"/>
              <a:t>output.</a:t>
            </a:r>
            <a:endParaRPr lang="en-US" sz="2400" dirty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err="1">
                <a:latin typeface="Courier New" pitchFamily="49" charset="0"/>
              </a:rPr>
              <a:t>argumentList</a:t>
            </a:r>
            <a:r>
              <a:rPr lang="en-US" sz="2400" dirty="0"/>
              <a:t> is a list of arguments that consists of constant values, variables, or expressions.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/>
              <a:t>If there is more than one argument in </a:t>
            </a:r>
            <a:r>
              <a:rPr lang="en-US" sz="2400" dirty="0" err="1">
                <a:latin typeface="Courier New" pitchFamily="49" charset="0"/>
              </a:rPr>
              <a:t>argumentList</a:t>
            </a:r>
            <a:r>
              <a:rPr lang="en-US" sz="2400" dirty="0"/>
              <a:t>, the arguments are separated with commas.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3"/>
          <p:cNvSpPr txBox="1">
            <a:spLocks noGrp="1"/>
          </p:cNvSpPr>
          <p:nvPr/>
        </p:nvSpPr>
        <p:spPr bwMode="auto">
          <a:xfrm>
            <a:off x="762000" y="6477000"/>
            <a:ext cx="701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Times New Roman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31747" name="Slide Number Placeholder 4"/>
          <p:cNvSpPr txBox="1">
            <a:spLocks noGrp="1"/>
          </p:cNvSpPr>
          <p:nvPr/>
        </p:nvSpPr>
        <p:spPr bwMode="auto">
          <a:xfrm>
            <a:off x="7772400" y="64770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1BD9C53-5A0C-42FC-9559-862177C2FCB0}" type="slidenum">
              <a:rPr lang="ar-SA" sz="1400">
                <a:latin typeface="Times New Roman" pitchFamily="18" charset="0"/>
                <a:cs typeface="Times New Roman" pitchFamily="18" charset="0"/>
              </a:rPr>
              <a:pPr algn="r"/>
              <a:t>6</a:t>
            </a:fld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solidFill>
                  <a:schemeClr val="tx1"/>
                </a:solidFill>
              </a:rPr>
              <a:t>Formatting Output with </a:t>
            </a:r>
            <a:r>
              <a:rPr lang="en-US" sz="4000" smtClean="0">
                <a:solidFill>
                  <a:schemeClr val="tx1"/>
                </a:solidFill>
                <a:latin typeface="Courier New" pitchFamily="49" charset="0"/>
              </a:rPr>
              <a:t>printf</a:t>
            </a:r>
          </a:p>
        </p:txBody>
      </p:sp>
      <p:sp>
        <p:nvSpPr>
          <p:cNvPr id="19661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>
                <a:latin typeface="Courier New" pitchFamily="49" charset="0"/>
              </a:rPr>
              <a:t>System.out.printf("Hello there!");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00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/>
              <a:t>Consists of only the format string and the statement: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00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>
                <a:latin typeface="Courier New" pitchFamily="49" charset="0"/>
              </a:rPr>
              <a:t>System.out.printf("There are %.2f inches in %d centimeters.%n",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>
                <a:latin typeface="Courier New" pitchFamily="49" charset="0"/>
              </a:rPr>
              <a:t>                 centimeters / 2.54, centimeters);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000">
              <a:latin typeface="Courier New" pitchFamily="49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/>
              <a:t>Consists of both the format string and </a:t>
            </a:r>
            <a:r>
              <a:rPr lang="en-US" sz="2000">
                <a:latin typeface="Courier New" pitchFamily="49" charset="0"/>
              </a:rPr>
              <a:t>argumentList</a:t>
            </a:r>
            <a:r>
              <a:rPr lang="en-US" sz="200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>
                <a:latin typeface="Courier New" pitchFamily="49" charset="0"/>
              </a:rPr>
              <a:t>%.2f</a:t>
            </a:r>
            <a:r>
              <a:rPr lang="en-US" sz="2000"/>
              <a:t> and </a:t>
            </a:r>
            <a:r>
              <a:rPr lang="en-US" sz="2000">
                <a:latin typeface="Courier New" pitchFamily="49" charset="0"/>
              </a:rPr>
              <a:t>%d</a:t>
            </a:r>
            <a:r>
              <a:rPr lang="en-US" sz="2000"/>
              <a:t> are called </a:t>
            </a:r>
            <a:r>
              <a:rPr lang="en-US" sz="2000" b="1"/>
              <a:t>format specifiers</a:t>
            </a:r>
            <a:r>
              <a:rPr lang="en-US" sz="2000"/>
              <a:t>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/>
              <a:t>By default, there is a one-to-one correspondence between format specifiers and the arguments in </a:t>
            </a:r>
            <a:r>
              <a:rPr lang="en-US" sz="2000">
                <a:latin typeface="Courier New" pitchFamily="49" charset="0"/>
              </a:rPr>
              <a:t>argumentList</a:t>
            </a:r>
            <a:r>
              <a:rPr lang="en-US" sz="2000"/>
              <a:t>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/>
              <a:t>The first format specifier, </a:t>
            </a:r>
            <a:r>
              <a:rPr lang="en-US" sz="2000">
                <a:latin typeface="Courier New" pitchFamily="49" charset="0"/>
              </a:rPr>
              <a:t>%.2f</a:t>
            </a:r>
            <a:r>
              <a:rPr lang="en-US" sz="2000"/>
              <a:t>, is matched with the first argument, which is the expression </a:t>
            </a:r>
            <a:r>
              <a:rPr lang="en-US" sz="2000">
                <a:latin typeface="Courier New" pitchFamily="49" charset="0"/>
              </a:rPr>
              <a:t>centimeters / 2.54</a:t>
            </a:r>
            <a:r>
              <a:rPr lang="en-US" sz="200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3"/>
          <p:cNvSpPr txBox="1">
            <a:spLocks noGrp="1"/>
          </p:cNvSpPr>
          <p:nvPr/>
        </p:nvSpPr>
        <p:spPr bwMode="auto">
          <a:xfrm>
            <a:off x="762000" y="6477000"/>
            <a:ext cx="701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Times New Roman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32771" name="Slide Number Placeholder 4"/>
          <p:cNvSpPr txBox="1">
            <a:spLocks noGrp="1"/>
          </p:cNvSpPr>
          <p:nvPr/>
        </p:nvSpPr>
        <p:spPr bwMode="auto">
          <a:xfrm>
            <a:off x="7772400" y="64770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B09122D-B0F3-4845-BE6B-74389D236F29}" type="slidenum">
              <a:rPr lang="ar-SA" sz="1400">
                <a:latin typeface="Times New Roman" pitchFamily="18" charset="0"/>
                <a:cs typeface="Times New Roman" pitchFamily="18" charset="0"/>
              </a:rPr>
              <a:pPr algn="r"/>
              <a:t>7</a:t>
            </a:fld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Formatting Output with </a:t>
            </a:r>
            <a:r>
              <a:rPr lang="en-US" smtClean="0">
                <a:solidFill>
                  <a:schemeClr val="tx1"/>
                </a:solidFill>
                <a:latin typeface="Courier New" pitchFamily="49" charset="0"/>
              </a:rPr>
              <a:t>printf</a:t>
            </a:r>
          </a:p>
        </p:txBody>
      </p:sp>
      <p:sp>
        <p:nvSpPr>
          <p:cNvPr id="19866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400"/>
              <a:t>The second format specifier, </a:t>
            </a:r>
            <a:r>
              <a:rPr lang="en-US" sz="2400">
                <a:latin typeface="Courier New" pitchFamily="49" charset="0"/>
              </a:rPr>
              <a:t>%d</a:t>
            </a:r>
            <a:r>
              <a:rPr lang="en-US" sz="2400"/>
              <a:t>, is matched with the second argument, which is </a:t>
            </a:r>
            <a:r>
              <a:rPr lang="en-US" sz="2400">
                <a:latin typeface="Courier New" pitchFamily="49" charset="0"/>
              </a:rPr>
              <a:t>centimeters</a:t>
            </a:r>
            <a:r>
              <a:rPr lang="en-US" sz="2400"/>
              <a:t>. </a:t>
            </a:r>
          </a:p>
          <a:p>
            <a:pPr eaLnBrk="1" hangingPunct="1">
              <a:defRPr/>
            </a:pPr>
            <a:r>
              <a:rPr lang="en-US" sz="2400"/>
              <a:t>The format specifier </a:t>
            </a:r>
            <a:r>
              <a:rPr lang="en-US" sz="2400">
                <a:latin typeface="Courier New" pitchFamily="49" charset="0"/>
              </a:rPr>
              <a:t>%n</a:t>
            </a:r>
            <a:r>
              <a:rPr lang="en-US" sz="2400"/>
              <a:t> positions the insertion point at the beginning of the next line.</a:t>
            </a:r>
          </a:p>
          <a:p>
            <a:pPr eaLnBrk="1" hangingPunct="1">
              <a:defRPr/>
            </a:pPr>
            <a:r>
              <a:rPr lang="en-US" sz="2400"/>
              <a:t>If centimeters = 150 </a:t>
            </a:r>
            <a:r>
              <a:rPr lang="en-US" sz="2400">
                <a:sym typeface="Wingdings" pitchFamily="2" charset="2"/>
              </a:rPr>
              <a:t> 150/2.54 =59.05511811023</a:t>
            </a:r>
          </a:p>
          <a:p>
            <a:pPr eaLnBrk="1" hangingPunct="1">
              <a:defRPr/>
            </a:pPr>
            <a:r>
              <a:rPr lang="en-US" sz="2400">
                <a:sym typeface="Wingdings" pitchFamily="2" charset="2"/>
              </a:rPr>
              <a:t>The o/p would be 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/>
              <a:t> 		There are </a:t>
            </a:r>
            <a:r>
              <a:rPr lang="en-US" sz="2400" b="1"/>
              <a:t>59.06</a:t>
            </a:r>
            <a:r>
              <a:rPr lang="en-US" sz="2400"/>
              <a:t> inches in </a:t>
            </a:r>
            <a:r>
              <a:rPr lang="en-US" sz="2400" b="1"/>
              <a:t>150</a:t>
            </a:r>
            <a:r>
              <a:rPr lang="en-US" sz="2400"/>
              <a:t> centimeters </a:t>
            </a:r>
          </a:p>
          <a:p>
            <a:pPr eaLnBrk="1" hangingPunct="1">
              <a:defRPr/>
            </a:pPr>
            <a:r>
              <a:rPr lang="en-US" sz="2400"/>
              <a:t>The output of a printf statement is right-justified by default.  To force the output to be left-justified, negative column widths may be used.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 txBox="1">
            <a:spLocks noGrp="1"/>
          </p:cNvSpPr>
          <p:nvPr/>
        </p:nvSpPr>
        <p:spPr bwMode="auto">
          <a:xfrm>
            <a:off x="762000" y="6477000"/>
            <a:ext cx="701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Times New Roman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33795" name="Slide Number Placeholder 5"/>
          <p:cNvSpPr txBox="1">
            <a:spLocks noGrp="1"/>
          </p:cNvSpPr>
          <p:nvPr/>
        </p:nvSpPr>
        <p:spPr bwMode="auto">
          <a:xfrm>
            <a:off x="7772400" y="64770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11D71FB3-D075-41D0-8E22-77C1172EDA92}" type="slidenum">
              <a:rPr lang="ar-SA" sz="1400">
                <a:latin typeface="Times New Roman" pitchFamily="18" charset="0"/>
                <a:cs typeface="Times New Roman" pitchFamily="18" charset="0"/>
              </a:rPr>
              <a:pPr algn="r"/>
              <a:t>8</a:t>
            </a:fld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>
                <a:solidFill>
                  <a:schemeClr val="tx1"/>
                </a:solidFill>
              </a:rPr>
              <a:t>Example1</a:t>
            </a:r>
          </a:p>
        </p:txBody>
      </p:sp>
      <p:sp>
        <p:nvSpPr>
          <p:cNvPr id="30310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public class Example3_6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{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public static void main (String[] args)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{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  int num = 763;         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  double x = 658.75;     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 String str = "Java Program.";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 System.out.println("123456789012345678901234567890");    System.out.printf ( "%5d%7.2f%15s%n",   num, x, str);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 System.out.printf ("%15s%6d%9.2f %n",    str, num, x);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}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}                     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00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/>
              <a:t>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3"/>
          <p:cNvSpPr txBox="1">
            <a:spLocks noGrp="1"/>
          </p:cNvSpPr>
          <p:nvPr/>
        </p:nvSpPr>
        <p:spPr bwMode="auto">
          <a:xfrm>
            <a:off x="762000" y="6477000"/>
            <a:ext cx="701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>
                <a:latin typeface="Times New Roman" pitchFamily="18" charset="0"/>
              </a:rPr>
              <a:t>Java Programming: From Problem Analysis to Program Design, Second Edition</a:t>
            </a:r>
          </a:p>
        </p:txBody>
      </p:sp>
      <p:sp>
        <p:nvSpPr>
          <p:cNvPr id="34819" name="Slide Number Placeholder 4"/>
          <p:cNvSpPr txBox="1">
            <a:spLocks noGrp="1"/>
          </p:cNvSpPr>
          <p:nvPr/>
        </p:nvSpPr>
        <p:spPr bwMode="auto">
          <a:xfrm>
            <a:off x="7772400" y="6477000"/>
            <a:ext cx="1219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C18A630-0C88-4B90-AE24-06124CD90AA2}" type="slidenum">
              <a:rPr lang="ar-SA" sz="1400">
                <a:latin typeface="Times New Roman" pitchFamily="18" charset="0"/>
                <a:cs typeface="Times New Roman" pitchFamily="18" charset="0"/>
              </a:rPr>
              <a:pPr algn="r"/>
              <a:t>9</a:t>
            </a:fld>
            <a:endParaRPr lang="en-US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Example1</a:t>
            </a:r>
            <a:br>
              <a:rPr lang="en-US" smtClean="0">
                <a:solidFill>
                  <a:schemeClr val="tx1"/>
                </a:solidFill>
              </a:rPr>
            </a:b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29901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/>
              <a:t>Sample run :</a:t>
            </a:r>
            <a:endParaRPr lang="ar-SA" b="1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/>
              <a:t>123456789012345678901234567890</a:t>
            </a:r>
            <a:br>
              <a:rPr lang="en-US"/>
            </a:br>
            <a:r>
              <a:rPr lang="en-US"/>
              <a:t>  763 658.75  Java Program.</a:t>
            </a:r>
            <a:br>
              <a:rPr lang="en-US"/>
            </a:br>
            <a:r>
              <a:rPr lang="en-US"/>
              <a:t>  Java Program.   763   658.75 </a:t>
            </a:r>
            <a:br>
              <a:rPr lang="en-US"/>
            </a:b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_yellow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Prefab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refab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00000"/>
              </a:schemeClr>
            </a:gs>
            <a:gs pos="30000">
              <a:schemeClr val="phClr">
                <a:tint val="60000"/>
                <a:satMod val="250000"/>
              </a:schemeClr>
            </a:gs>
            <a:gs pos="50000">
              <a:schemeClr val="phClr">
                <a:tint val="57000"/>
                <a:satMod val="250000"/>
              </a:schemeClr>
            </a:gs>
            <a:gs pos="100000">
              <a:schemeClr val="phClr">
                <a:tint val="17000"/>
                <a:satMod val="350000"/>
              </a:schemeClr>
            </a:gs>
          </a:gsLst>
          <a:lin ang="4000000" scaled="1"/>
        </a:gradFill>
        <a:gradFill rotWithShape="1">
          <a:gsLst>
            <a:gs pos="0">
              <a:schemeClr val="phClr">
                <a:tint val="75000"/>
                <a:satMod val="110000"/>
              </a:schemeClr>
            </a:gs>
            <a:gs pos="30000">
              <a:schemeClr val="phClr">
                <a:shade val="75000"/>
                <a:satMod val="130000"/>
              </a:schemeClr>
            </a:gs>
            <a:gs pos="50000">
              <a:schemeClr val="phClr">
                <a:shade val="70000"/>
                <a:satMod val="135000"/>
              </a:schemeClr>
            </a:gs>
            <a:gs pos="100000">
              <a:schemeClr val="phClr">
                <a:tint val="75000"/>
                <a:satMod val="110000"/>
              </a:schemeClr>
            </a:gs>
          </a:gsLst>
          <a:lin ang="40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0000" algn="ct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110000" algn="ctr" rotWithShape="0">
              <a:srgbClr val="000000">
                <a:alpha val="65000"/>
              </a:srgbClr>
            </a:outerShdw>
          </a:effectLst>
        </a:effectStyle>
        <a:effectStyle>
          <a:effectLst>
            <a:outerShdw blurRad="120000" algn="ctr" rotWithShape="0">
              <a:srgbClr val="000000">
                <a:alpha val="70000"/>
              </a:srgbClr>
            </a:outerShdw>
          </a:effectLst>
          <a:scene3d>
            <a:camera prst="orthographicFront"/>
            <a:lightRig rig="glow" dir="t">
              <a:rot lat="0" lon="0" rev="1800000"/>
            </a:lightRig>
          </a:scene3d>
          <a:sp3d contourW="12700" prstMaterial="dkEdge">
            <a:bevelT w="50800" h="44450" prst="angle"/>
            <a:contourClr>
              <a:schemeClr val="phClr">
                <a:shade val="4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110000"/>
              </a:schemeClr>
            </a:gs>
            <a:gs pos="30000">
              <a:schemeClr val="phClr">
                <a:shade val="75000"/>
                <a:satMod val="130000"/>
              </a:schemeClr>
            </a:gs>
            <a:gs pos="50000">
              <a:schemeClr val="phClr">
                <a:shade val="70000"/>
                <a:satMod val="135000"/>
              </a:schemeClr>
            </a:gs>
            <a:gs pos="100000">
              <a:schemeClr val="phClr">
                <a:tint val="75000"/>
                <a:satMod val="110000"/>
              </a:schemeClr>
            </a:gs>
          </a:gsLst>
          <a:lin ang="4000000" scaled="1"/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20000"/>
              </a:schemeClr>
              <a:schemeClr val="phClr">
                <a:tint val="94000"/>
                <a:satMod val="2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437039927A543A00F97AA22B90B52" ma:contentTypeVersion="0" ma:contentTypeDescription="Create a new document." ma:contentTypeScope="" ma:versionID="1f7d00f109cc7e0775e1d385045004d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FA675576-0463-4612-8DE9-B659ED10C5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C56D51C-1137-48D3-B600-5AB614DFA7E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F9753B0-60B0-48FF-BFB6-E578D58CDF77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Theme_yellow</Template>
  <TotalTime>2524</TotalTime>
  <Words>682</Words>
  <Application>Microsoft Office PowerPoint</Application>
  <PresentationFormat>On-screen Show (4:3)</PresentationFormat>
  <Paragraphs>130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Arial Black</vt:lpstr>
      <vt:lpstr>Wingdings 2</vt:lpstr>
      <vt:lpstr>Times New Roman</vt:lpstr>
      <vt:lpstr>Comic Sans MS</vt:lpstr>
      <vt:lpstr>MS PGothic</vt:lpstr>
      <vt:lpstr>Wingdings</vt:lpstr>
      <vt:lpstr>Courier New</vt:lpstr>
      <vt:lpstr>Theme_yellow</vt:lpstr>
      <vt:lpstr>Java Fundamentals 5</vt:lpstr>
      <vt:lpstr>Parsing Numeric Strings</vt:lpstr>
      <vt:lpstr>Parsing Numeric Strings</vt:lpstr>
      <vt:lpstr>Parsing Numeric Strings</vt:lpstr>
      <vt:lpstr>Formatting Output with printf</vt:lpstr>
      <vt:lpstr>Formatting Output with printf</vt:lpstr>
      <vt:lpstr>Formatting Output with printf</vt:lpstr>
      <vt:lpstr>Example1</vt:lpstr>
      <vt:lpstr>Example1 </vt:lpstr>
      <vt:lpstr>Example2</vt:lpstr>
      <vt:lpstr>Example2</vt:lpstr>
      <vt:lpstr>Formatting Output with printf</vt:lpstr>
      <vt:lpstr>Commonly Used  Escape Sequences</vt:lpstr>
    </vt:vector>
  </TitlesOfParts>
  <Company>Columbia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Manasi Bhattacharyya</dc:creator>
  <cp:lastModifiedBy>NOUF</cp:lastModifiedBy>
  <cp:revision>134</cp:revision>
  <dcterms:created xsi:type="dcterms:W3CDTF">2002-11-15T07:59:11Z</dcterms:created>
  <dcterms:modified xsi:type="dcterms:W3CDTF">2013-09-17T19:02:31Z</dcterms:modified>
</cp:coreProperties>
</file>