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5" r:id="rId4"/>
  </p:sldMasterIdLst>
  <p:notesMasterIdLst>
    <p:notesMasterId r:id="rId54"/>
  </p:notesMasterIdLst>
  <p:handoutMasterIdLst>
    <p:handoutMasterId r:id="rId55"/>
  </p:handoutMasterIdLst>
  <p:sldIdLst>
    <p:sldId id="256" r:id="rId5"/>
    <p:sldId id="257" r:id="rId6"/>
    <p:sldId id="259" r:id="rId7"/>
    <p:sldId id="261" r:id="rId8"/>
    <p:sldId id="260" r:id="rId9"/>
    <p:sldId id="262" r:id="rId10"/>
    <p:sldId id="268"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362" r:id="rId25"/>
    <p:sldId id="363" r:id="rId26"/>
    <p:sldId id="364" r:id="rId27"/>
    <p:sldId id="278" r:id="rId28"/>
    <p:sldId id="365" r:id="rId29"/>
    <p:sldId id="279" r:id="rId30"/>
    <p:sldId id="280" r:id="rId31"/>
    <p:sldId id="281" r:id="rId32"/>
    <p:sldId id="283" r:id="rId33"/>
    <p:sldId id="284" r:id="rId34"/>
    <p:sldId id="285" r:id="rId35"/>
    <p:sldId id="286"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DD7DD"/>
    <a:srgbClr val="F73543"/>
    <a:srgbClr val="FCB2BE"/>
    <a:srgbClr val="B4F7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B49B0695-E18C-45F5-AC6B-D80AAE4258D7}" type="datetimeFigureOut">
              <a:rPr lang="ar-SA"/>
              <a:pPr>
                <a:defRPr/>
              </a:pPr>
              <a:t>25/03/34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D9915F6D-AD46-4BE2-9191-5CAEB6B92CA3}"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1A8C776-8DE9-4F49-BDA5-3BEEC01272E5}" type="datetimeFigureOut">
              <a:rPr lang="ar-SA"/>
              <a:pPr>
                <a:defRPr/>
              </a:pPr>
              <a:t>25/03/34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847941E5-E56E-48C2-B87B-6BA96842DFB9}"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17" name="عنصر نائب للتذييل 16"/>
          <p:cNvSpPr>
            <a:spLocks noGrp="1"/>
          </p:cNvSpPr>
          <p:nvPr>
            <p:ph type="ftr" sz="quarter" idx="11"/>
          </p:nvPr>
        </p:nvSpPr>
        <p:spPr/>
        <p:txBody>
          <a:bodyPr/>
          <a:lstStyle/>
          <a:p>
            <a:pPr>
              <a:defRPr/>
            </a:pPr>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E7895EBA-0E65-43F6-A96C-E4A4EFF6332B}" type="slidenum">
              <a:rPr lang="ar-SA" smtClean="0"/>
              <a:pPr>
                <a:defRPr/>
              </a:pPr>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p:txBody>
          <a:bodyPr/>
          <a:lstStyle/>
          <a:p>
            <a:pPr>
              <a:defRPr/>
            </a:pPr>
            <a:fld id="{E7895EBA-0E65-43F6-A96C-E4A4EFF6332B}"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pPr>
              <a:defRPr/>
            </a:pPr>
            <a:fld id="{E7895EBA-0E65-43F6-A96C-E4A4EFF6332B}" type="slidenum">
              <a:rPr lang="ar-SA" smtClean="0"/>
              <a:pPr>
                <a:defRPr/>
              </a:pPr>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p>
            <a:pPr>
              <a:defRPr/>
            </a:pPr>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pPr>
              <a:defRPr/>
            </a:pPr>
            <a:fld id="{E7895EBA-0E65-43F6-A96C-E4A4EFF6332B}" type="slidenum">
              <a:rPr lang="ar-SA" smtClean="0"/>
              <a:pPr>
                <a:defRPr/>
              </a:pPr>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pPr>
              <a:defRPr/>
            </a:pPr>
            <a:endParaRPr lang="ar-SA"/>
          </a:p>
        </p:txBody>
      </p:sp>
      <p:sp>
        <p:nvSpPr>
          <p:cNvPr id="4" name="عنصر نائب للتاريخ 3"/>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E7895EBA-0E65-43F6-A96C-E4A4EFF6332B}" type="slidenum">
              <a:rPr lang="ar-SA" smtClean="0"/>
              <a:pPr>
                <a:defRPr/>
              </a:pPr>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p:txBody>
          <a:bodyPr/>
          <a:lstStyle/>
          <a:p>
            <a:pPr>
              <a:defRPr/>
            </a:pPr>
            <a:endParaRPr lang="ar-SA"/>
          </a:p>
        </p:txBody>
      </p:sp>
      <p:sp>
        <p:nvSpPr>
          <p:cNvPr id="7" name="عنصر نائب لرقم الشريحة 6"/>
          <p:cNvSpPr>
            <a:spLocks noGrp="1"/>
          </p:cNvSpPr>
          <p:nvPr>
            <p:ph type="sldNum" sz="quarter" idx="12"/>
          </p:nvPr>
        </p:nvSpPr>
        <p:spPr/>
        <p:txBody>
          <a:bodyPr/>
          <a:lstStyle/>
          <a:p>
            <a:pPr>
              <a:defRPr/>
            </a:pPr>
            <a:fld id="{E7895EBA-0E65-43F6-A96C-E4A4EFF6332B}" type="slidenum">
              <a:rPr lang="ar-SA" smtClean="0"/>
              <a:pPr>
                <a:defRPr/>
              </a:pPr>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pPr>
              <a:defRPr/>
            </a:pPr>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pPr>
              <a:defRPr/>
            </a:pPr>
            <a:fld id="{E7895EBA-0E65-43F6-A96C-E4A4EFF6332B}" type="slidenum">
              <a:rPr lang="ar-SA" smtClean="0"/>
              <a:pPr>
                <a:defRPr/>
              </a:pPr>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4" name="عنصر نائب للتذييل 3"/>
          <p:cNvSpPr>
            <a:spLocks noGrp="1"/>
          </p:cNvSpPr>
          <p:nvPr>
            <p:ph type="ftr" sz="quarter" idx="11"/>
          </p:nvPr>
        </p:nvSpPr>
        <p:spPr/>
        <p:txBody>
          <a:bodyPr/>
          <a:lstStyle/>
          <a:p>
            <a:pPr>
              <a:defRPr/>
            </a:pPr>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3" name="عنصر نائب للتذييل 2"/>
          <p:cNvSpPr>
            <a:spLocks noGrp="1"/>
          </p:cNvSpPr>
          <p:nvPr>
            <p:ph type="ftr" sz="quarter" idx="11"/>
          </p:nvPr>
        </p:nvSpPr>
        <p:spPr/>
        <p:txBody>
          <a:bodyPr/>
          <a:lstStyle/>
          <a:p>
            <a:pPr>
              <a:defRPr/>
            </a:pPr>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E7895EBA-0E65-43F6-A96C-E4A4EFF6332B}" type="slidenum">
              <a:rPr lang="ar-SA" smtClean="0"/>
              <a:pPr>
                <a:defRPr/>
              </a:pPr>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pPr>
              <a:defRPr/>
            </a:pPr>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pPr>
              <a:defRPr/>
            </a:pPr>
            <a:fld id="{E7895EBA-0E65-43F6-A96C-E4A4EFF6332B}" type="slidenum">
              <a:rPr lang="ar-SA" smtClean="0"/>
              <a:pPr>
                <a:defRPr/>
              </a:pPr>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pPr>
              <a:defRPr/>
            </a:pPr>
            <a:endParaRPr lang="ar-SA"/>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2E9D8C1F-9BFD-4207-A319-93B548C535CF}" type="datetime1">
              <a:rPr lang="ar-SA" smtClean="0"/>
              <a:pPr>
                <a:defRPr/>
              </a:pPr>
              <a:t>25/03/34</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E7895EBA-0E65-43F6-A96C-E4A4EFF6332B}" type="slidenum">
              <a:rPr lang="ar-SA" smtClean="0"/>
              <a:pPr>
                <a:defRPr/>
              </a:pPr>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1071546"/>
            <a:ext cx="7086600" cy="1470025"/>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ar-SA" sz="4800" b="1"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قـواعــــد الـبـيــانــات</a:t>
            </a:r>
            <a: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
            </a:r>
            <a:b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br>
            <a:endParaRPr lang="ar-SA" sz="4800" b="1" u="sng"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endParaRPr>
          </a:p>
        </p:txBody>
      </p:sp>
      <p:sp>
        <p:nvSpPr>
          <p:cNvPr id="5" name="Subtitle 2"/>
          <p:cNvSpPr txBox="1">
            <a:spLocks/>
          </p:cNvSpPr>
          <p:nvPr/>
        </p:nvSpPr>
        <p:spPr>
          <a:xfrm>
            <a:off x="571472" y="2714620"/>
            <a:ext cx="8286808" cy="2214578"/>
          </a:xfrm>
          <a:prstGeom prst="ellipse">
            <a:avLst/>
          </a:prstGeom>
          <a:solidFill>
            <a:schemeClr val="tx2">
              <a:alpha val="20000"/>
            </a:schemeClr>
          </a:solidFill>
          <a:ln w="44450" cap="flat" cmpd="sng" algn="ctr">
            <a:noFill/>
            <a:prstDash val="solid"/>
          </a:ln>
          <a:effectLst/>
        </p:spPr>
        <p:txBody>
          <a:bodyPr lIns="45720" rIns="45720" anchor="ctr">
            <a:scene3d>
              <a:camera prst="orthographicFront"/>
              <a:lightRig rig="threePt" dir="t"/>
            </a:scene3d>
            <a:sp3d extrusionH="25400"/>
          </a:bodyPr>
          <a:lstStyle/>
          <a:p>
            <a:pPr algn="ctr" fontAlgn="auto">
              <a:spcBef>
                <a:spcPts val="1800"/>
              </a:spcBef>
              <a:spcAft>
                <a:spcPts val="0"/>
              </a:spcAft>
              <a:buFont typeface="Wingdings" pitchFamily="2" charset="2"/>
              <a:buNone/>
              <a:defRPr/>
            </a:pPr>
            <a:r>
              <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المحاضرة </a:t>
            </a:r>
            <a:r>
              <a:rPr lang="ar-SA" sz="3200" b="1" u="sng" dirty="0" err="1"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السا</a:t>
            </a:r>
            <a:r>
              <a:rPr lang="ar-JO" sz="3200" b="1" u="sng" dirty="0" err="1"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بعة</a:t>
            </a:r>
            <a:endPar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a:p>
            <a:pPr algn="ctr" fontAlgn="auto">
              <a:spcBef>
                <a:spcPts val="1800"/>
              </a:spcBef>
              <a:spcAft>
                <a:spcPts val="0"/>
              </a:spcAft>
              <a:buFont typeface="Wingdings" pitchFamily="2" charset="2"/>
              <a:buNone/>
              <a:defRPr/>
            </a:pP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الاستعلام </a:t>
            </a:r>
            <a:r>
              <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في </a:t>
            </a: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أكسس</a:t>
            </a:r>
            <a:endPar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p:txBody>
      </p:sp>
      <p:sp>
        <p:nvSpPr>
          <p:cNvPr id="7" name="Slide Number Placeholder 6"/>
          <p:cNvSpPr>
            <a:spLocks noGrp="1"/>
          </p:cNvSpPr>
          <p:nvPr>
            <p:ph type="sldNum" sz="quarter" idx="12"/>
          </p:nvPr>
        </p:nvSpPr>
        <p:spPr>
          <a:xfrm>
            <a:off x="8143875" y="6286500"/>
            <a:ext cx="609600" cy="260350"/>
          </a:xfrm>
          <a:solidFill>
            <a:schemeClr val="bg2"/>
          </a:solidFill>
        </p:spPr>
        <p:txBody>
          <a:bodyPr>
            <a:normAutofit fontScale="77500" lnSpcReduction="20000"/>
          </a:bodyPr>
          <a:lstStyle/>
          <a:p>
            <a:pPr>
              <a:defRPr/>
            </a:pPr>
            <a:fld id="{5535E5DF-54A4-4AFD-B41D-CF558C0385DF}" type="slidenum">
              <a:rPr lang="ar-SA" b="1">
                <a:solidFill>
                  <a:schemeClr val="tx1"/>
                </a:solidFill>
              </a:rPr>
              <a:pPr>
                <a:defRPr/>
              </a:pPr>
              <a:t>1</a:t>
            </a:fld>
            <a:endParaRPr lang="ar-SA"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9C5EAB7-173B-4EA4-AA1C-C5C14A68248C}" type="slidenum">
              <a:rPr lang="ar-SA" b="1">
                <a:solidFill>
                  <a:schemeClr val="tx1"/>
                </a:solidFill>
              </a:rPr>
              <a:pPr algn="ctr">
                <a:defRPr/>
              </a:pPr>
              <a:t>10</a:t>
            </a:fld>
            <a:endParaRPr lang="ar-SA" b="1">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642910" y="428604"/>
            <a:ext cx="7888057" cy="594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DCDA7750-EE1E-4A38-97E7-7534EC9E4841}" type="slidenum">
              <a:rPr lang="ar-SA" b="1">
                <a:solidFill>
                  <a:schemeClr val="tx1"/>
                </a:solidFill>
              </a:rPr>
              <a:pPr algn="ctr">
                <a:defRPr/>
              </a:pPr>
              <a:t>11</a:t>
            </a:fld>
            <a:endParaRPr lang="ar-SA" b="1">
              <a:solidFill>
                <a:schemeClr val="tx1"/>
              </a:solidFill>
            </a:endParaRPr>
          </a:p>
        </p:txBody>
      </p:sp>
      <p:pic>
        <p:nvPicPr>
          <p:cNvPr id="9218" name="Picture 2"/>
          <p:cNvPicPr>
            <a:picLocks noChangeAspect="1" noChangeArrowheads="1"/>
          </p:cNvPicPr>
          <p:nvPr/>
        </p:nvPicPr>
        <p:blipFill>
          <a:blip r:embed="rId2" cstate="print"/>
          <a:srcRect/>
          <a:stretch>
            <a:fillRect/>
          </a:stretch>
        </p:blipFill>
        <p:spPr bwMode="auto">
          <a:xfrm>
            <a:off x="428596" y="428604"/>
            <a:ext cx="7962803" cy="594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7B542F1-364F-47DA-8284-D172AB361205}" type="slidenum">
              <a:rPr lang="ar-SA" b="1">
                <a:solidFill>
                  <a:schemeClr val="tx1"/>
                </a:solidFill>
              </a:rPr>
              <a:pPr algn="ctr">
                <a:defRPr/>
              </a:pPr>
              <a:t>12</a:t>
            </a:fld>
            <a:endParaRPr lang="ar-SA" b="1">
              <a:solidFill>
                <a:schemeClr val="tx1"/>
              </a:solidFill>
            </a:endParaRPr>
          </a:p>
        </p:txBody>
      </p:sp>
      <p:pic>
        <p:nvPicPr>
          <p:cNvPr id="10242" name="Picture 2"/>
          <p:cNvPicPr>
            <a:picLocks noChangeAspect="1" noChangeArrowheads="1"/>
          </p:cNvPicPr>
          <p:nvPr/>
        </p:nvPicPr>
        <p:blipFill>
          <a:blip r:embed="rId2" cstate="print"/>
          <a:srcRect/>
          <a:stretch>
            <a:fillRect/>
          </a:stretch>
        </p:blipFill>
        <p:spPr bwMode="auto">
          <a:xfrm>
            <a:off x="571472" y="357166"/>
            <a:ext cx="7895210" cy="594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8D736E2-F9FF-4CBD-9FD2-B8AA51E10014}" type="slidenum">
              <a:rPr lang="ar-SA" b="1">
                <a:solidFill>
                  <a:schemeClr val="tx1"/>
                </a:solidFill>
              </a:rPr>
              <a:pPr algn="ctr">
                <a:defRPr/>
              </a:pPr>
              <a:t>13</a:t>
            </a:fld>
            <a:endParaRPr lang="ar-SA" b="1">
              <a:solidFill>
                <a:schemeClr val="tx1"/>
              </a:solidFill>
            </a:endParaRPr>
          </a:p>
        </p:txBody>
      </p:sp>
      <p:pic>
        <p:nvPicPr>
          <p:cNvPr id="11266" name="Picture 2"/>
          <p:cNvPicPr>
            <a:picLocks noChangeAspect="1" noChangeArrowheads="1"/>
          </p:cNvPicPr>
          <p:nvPr/>
        </p:nvPicPr>
        <p:blipFill>
          <a:blip r:embed="rId2" cstate="print"/>
          <a:srcRect/>
          <a:stretch>
            <a:fillRect/>
          </a:stretch>
        </p:blipFill>
        <p:spPr bwMode="auto">
          <a:xfrm>
            <a:off x="785785" y="357166"/>
            <a:ext cx="7987914" cy="594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31E6A03-11E5-4CE3-82D7-F048DCB7DBF3}" type="slidenum">
              <a:rPr lang="ar-SA" b="1">
                <a:solidFill>
                  <a:schemeClr val="tx1"/>
                </a:solidFill>
              </a:rPr>
              <a:pPr algn="ctr">
                <a:defRPr/>
              </a:pPr>
              <a:t>14</a:t>
            </a:fld>
            <a:endParaRPr lang="ar-SA" b="1">
              <a:solidFill>
                <a:schemeClr val="tx1"/>
              </a:solidFill>
            </a:endParaRPr>
          </a:p>
        </p:txBody>
      </p:sp>
      <p:pic>
        <p:nvPicPr>
          <p:cNvPr id="12290" name="Picture 2"/>
          <p:cNvPicPr>
            <a:picLocks noChangeAspect="1" noChangeArrowheads="1"/>
          </p:cNvPicPr>
          <p:nvPr/>
        </p:nvPicPr>
        <p:blipFill>
          <a:blip r:embed="rId2" cstate="print"/>
          <a:srcRect/>
          <a:stretch>
            <a:fillRect/>
          </a:stretch>
        </p:blipFill>
        <p:spPr bwMode="auto">
          <a:xfrm>
            <a:off x="642910" y="357166"/>
            <a:ext cx="7930653" cy="5940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D8DC5760-C0E8-4AC1-BBB9-620360D47E04}" type="slidenum">
              <a:rPr lang="ar-SA" b="1">
                <a:solidFill>
                  <a:schemeClr val="tx1"/>
                </a:solidFill>
              </a:rPr>
              <a:pPr algn="ctr">
                <a:defRPr/>
              </a:pPr>
              <a:t>15</a:t>
            </a:fld>
            <a:endParaRPr lang="ar-SA" b="1">
              <a:solidFill>
                <a:schemeClr val="tx1"/>
              </a:solidFill>
            </a:endParaRPr>
          </a:p>
        </p:txBody>
      </p:sp>
      <p:pic>
        <p:nvPicPr>
          <p:cNvPr id="14338" name="Picture 2"/>
          <p:cNvPicPr>
            <a:picLocks noChangeAspect="1" noChangeArrowheads="1"/>
          </p:cNvPicPr>
          <p:nvPr/>
        </p:nvPicPr>
        <p:blipFill>
          <a:blip r:embed="rId2" cstate="print"/>
          <a:srcRect/>
          <a:stretch>
            <a:fillRect/>
          </a:stretch>
        </p:blipFill>
        <p:spPr bwMode="auto">
          <a:xfrm>
            <a:off x="642910" y="357166"/>
            <a:ext cx="7944887" cy="5940000"/>
          </a:xfrm>
          <a:prstGeom prst="rect">
            <a:avLst/>
          </a:prstGeom>
          <a:noFill/>
          <a:ln w="9525">
            <a:noFill/>
            <a:miter lim="800000"/>
            <a:headEnd/>
            <a:tailEnd/>
          </a:ln>
        </p:spPr>
      </p:pic>
      <p:sp>
        <p:nvSpPr>
          <p:cNvPr id="4" name="Rectangular Callout 3"/>
          <p:cNvSpPr/>
          <p:nvPr/>
        </p:nvSpPr>
        <p:spPr>
          <a:xfrm>
            <a:off x="5286380" y="4214818"/>
            <a:ext cx="2500330" cy="500066"/>
          </a:xfrm>
          <a:prstGeom prst="wedgeRectCallout">
            <a:avLst>
              <a:gd name="adj1" fmla="val -69251"/>
              <a:gd name="adj2" fmla="val -353655"/>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كرر العملية اختار جدول اخر لاختيار حقول اخري</a:t>
            </a:r>
            <a:endParaRPr lang="ar-SA" dirty="0">
              <a:solidFill>
                <a:srgbClr val="800000"/>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85473404-9FAE-466B-9DF5-2F901CE8FF1C}" type="slidenum">
              <a:rPr lang="ar-SA" b="1">
                <a:solidFill>
                  <a:schemeClr val="tx1"/>
                </a:solidFill>
              </a:rPr>
              <a:pPr algn="ctr">
                <a:defRPr/>
              </a:pPr>
              <a:t>16</a:t>
            </a:fld>
            <a:endParaRPr lang="ar-SA" b="1">
              <a:solidFill>
                <a:schemeClr val="tx1"/>
              </a:solidFill>
            </a:endParaRPr>
          </a:p>
        </p:txBody>
      </p:sp>
      <p:pic>
        <p:nvPicPr>
          <p:cNvPr id="13314" name="Picture 2"/>
          <p:cNvPicPr>
            <a:picLocks noChangeAspect="1" noChangeArrowheads="1"/>
          </p:cNvPicPr>
          <p:nvPr/>
        </p:nvPicPr>
        <p:blipFill>
          <a:blip r:embed="rId2" cstate="print"/>
          <a:srcRect/>
          <a:stretch>
            <a:fillRect/>
          </a:stretch>
        </p:blipFill>
        <p:spPr bwMode="auto">
          <a:xfrm>
            <a:off x="642910" y="428604"/>
            <a:ext cx="7881103" cy="5940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D9016961-88F4-425E-99D6-D352A1A39BF7}" type="slidenum">
              <a:rPr lang="ar-SA" b="1">
                <a:solidFill>
                  <a:schemeClr val="tx1"/>
                </a:solidFill>
              </a:rPr>
              <a:pPr algn="ctr">
                <a:defRPr/>
              </a:pPr>
              <a:t>17</a:t>
            </a:fld>
            <a:endParaRPr lang="ar-SA" b="1">
              <a:solidFill>
                <a:schemeClr val="tx1"/>
              </a:solidFill>
            </a:endParaRPr>
          </a:p>
        </p:txBody>
      </p:sp>
      <p:pic>
        <p:nvPicPr>
          <p:cNvPr id="15362" name="Picture 2"/>
          <p:cNvPicPr>
            <a:picLocks noChangeAspect="1" noChangeArrowheads="1"/>
          </p:cNvPicPr>
          <p:nvPr/>
        </p:nvPicPr>
        <p:blipFill>
          <a:blip r:embed="rId2" cstate="print"/>
          <a:srcRect/>
          <a:stretch>
            <a:fillRect/>
          </a:stretch>
        </p:blipFill>
        <p:spPr bwMode="auto">
          <a:xfrm>
            <a:off x="500034" y="428604"/>
            <a:ext cx="7930653" cy="5940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EE6916BC-8D25-467D-8E26-E242BCAD3C44}" type="slidenum">
              <a:rPr lang="ar-SA" b="1">
                <a:solidFill>
                  <a:schemeClr val="tx1"/>
                </a:solidFill>
              </a:rPr>
              <a:pPr algn="ctr">
                <a:defRPr/>
              </a:pPr>
              <a:t>18</a:t>
            </a:fld>
            <a:endParaRPr lang="ar-SA" b="1">
              <a:solidFill>
                <a:schemeClr val="tx1"/>
              </a:solidFill>
            </a:endParaRPr>
          </a:p>
        </p:txBody>
      </p:sp>
      <p:pic>
        <p:nvPicPr>
          <p:cNvPr id="16386" name="Picture 2"/>
          <p:cNvPicPr>
            <a:picLocks noChangeAspect="1" noChangeArrowheads="1"/>
          </p:cNvPicPr>
          <p:nvPr/>
        </p:nvPicPr>
        <p:blipFill>
          <a:blip r:embed="rId2" cstate="print"/>
          <a:srcRect/>
          <a:stretch>
            <a:fillRect/>
          </a:stretch>
        </p:blipFill>
        <p:spPr bwMode="auto">
          <a:xfrm>
            <a:off x="571472" y="428604"/>
            <a:ext cx="7937807" cy="5940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AD824AD-B304-4740-BBDE-C68B2012CD9A}" type="slidenum">
              <a:rPr lang="ar-SA" b="1">
                <a:solidFill>
                  <a:schemeClr val="tx1"/>
                </a:solidFill>
              </a:rPr>
              <a:pPr algn="ctr">
                <a:defRPr/>
              </a:pPr>
              <a:t>19</a:t>
            </a:fld>
            <a:endParaRPr lang="ar-SA" b="1">
              <a:solidFill>
                <a:schemeClr val="tx1"/>
              </a:solidFill>
            </a:endParaRPr>
          </a:p>
        </p:txBody>
      </p:sp>
      <p:pic>
        <p:nvPicPr>
          <p:cNvPr id="17410" name="Picture 2"/>
          <p:cNvPicPr>
            <a:picLocks noChangeAspect="1" noChangeArrowheads="1"/>
          </p:cNvPicPr>
          <p:nvPr/>
        </p:nvPicPr>
        <p:blipFill>
          <a:blip r:embed="rId2" cstate="print"/>
          <a:srcRect/>
          <a:stretch>
            <a:fillRect/>
          </a:stretch>
        </p:blipFill>
        <p:spPr bwMode="auto">
          <a:xfrm>
            <a:off x="642910" y="428604"/>
            <a:ext cx="7923563" cy="594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اولا: الاستعلام ألبسيط من معالج الاستعلامات:-</a:t>
            </a:r>
            <a:endParaRPr lang="ar-SA" sz="2000" u="sng" dirty="0"/>
          </a:p>
        </p:txBody>
      </p:sp>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a:t>
            </a:fld>
            <a:endParaRPr lang="ar-SA" b="1" dirty="0">
              <a:solidFill>
                <a:schemeClr val="tx1"/>
              </a:solidFill>
            </a:endParaRPr>
          </a:p>
        </p:txBody>
      </p:sp>
      <p:sp>
        <p:nvSpPr>
          <p:cNvPr id="9226" name="Rectangle 10"/>
          <p:cNvSpPr>
            <a:spLocks noChangeArrowheads="1"/>
          </p:cNvSpPr>
          <p:nvPr/>
        </p:nvSpPr>
        <p:spPr bwMode="auto">
          <a:xfrm>
            <a:off x="714348" y="1542271"/>
            <a:ext cx="807246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sz="2000" dirty="0" smtClean="0">
                <a:latin typeface="Comic Sans MS" pitchFamily="66" charset="0"/>
                <a:cs typeface="Tahoma" pitchFamily="34" charset="0"/>
              </a:rPr>
              <a:t>استعلام التحديد هو أحد أنواع كائنات قاعدة البيانات التي تعرض معلومات في طريقة عرض ورقة البيانات (طريقة العرض ورقة البيانات: إطار يعرض البيانات من جدول أو نموذج أو استعلام أو طريقة عرض أو إجراء مخزن بالتنسيق صف- و-عمود. يمكنك، في طريقة العرض ورقة البيانات إضافة البيانات حذفها والبحث عنها.). يمكن أن يحصل الاستعلام على البيانات من جدول واحد أو أكثر أو من استعلامات موجودة أو من الاثنين معًا. يتم الرجوع إلى الجداول أو الاستعلامات التي يحصل منها الاستعلام على البيانات كمصدر للسجلات.</a:t>
            </a:r>
            <a:endParaRPr lang="ar-SA" sz="2000" dirty="0">
              <a:latin typeface="Comic Sans MS" pitchFamily="66" charset="0"/>
              <a:cs typeface="Tahoma" pitchFamily="34" charset="0"/>
            </a:endParaRPr>
          </a:p>
        </p:txBody>
      </p:sp>
      <p:pic>
        <p:nvPicPr>
          <p:cNvPr id="9227" name="Picture 11" descr="شكل الزر"/>
          <p:cNvPicPr>
            <a:picLocks noChangeAspect="1" noChangeArrowheads="1"/>
          </p:cNvPicPr>
          <p:nvPr/>
        </p:nvPicPr>
        <p:blipFill>
          <a:blip r:embed="rId2" cstate="print"/>
          <a:srcRect/>
          <a:stretch>
            <a:fillRect/>
          </a:stretch>
        </p:blipFill>
        <p:spPr bwMode="auto">
          <a:xfrm>
            <a:off x="1050925" y="38100"/>
            <a:ext cx="257175" cy="257175"/>
          </a:xfrm>
          <a:prstGeom prst="rect">
            <a:avLst/>
          </a:prstGeom>
          <a:noFill/>
        </p:spPr>
      </p:pic>
      <p:sp>
        <p:nvSpPr>
          <p:cNvPr id="14" name="Rectangle 13"/>
          <p:cNvSpPr/>
          <p:nvPr/>
        </p:nvSpPr>
        <p:spPr>
          <a:xfrm>
            <a:off x="714380" y="3861048"/>
            <a:ext cx="8072462" cy="1323439"/>
          </a:xfrm>
          <a:prstGeom prst="rect">
            <a:avLst/>
          </a:prstGeom>
        </p:spPr>
        <p:txBody>
          <a:bodyPr wrap="square">
            <a:spAutoFit/>
          </a:bodyPr>
          <a:lstStyle/>
          <a:p>
            <a:pPr algn="just"/>
            <a:r>
              <a:rPr lang="ar-SA" sz="2000" dirty="0" smtClean="0">
                <a:latin typeface="Comic Sans MS" pitchFamily="66" charset="0"/>
                <a:cs typeface="Tahoma" pitchFamily="34" charset="0"/>
              </a:rPr>
              <a:t>سواء قمت بإنشاء استعلامات تحديد بسيطة باستخدام المعالج أو بالعمل في طريقة عرض "التصميم"، سوف تتبع نفس الخطوات عن طريق اختيار مصدر السجلات الذي تريد استخدامه والحقول التي تريد تضمينها في الاستعلام - وبشكل اختياري يمكنك تحديد معايير لتنقية البحث.</a:t>
            </a:r>
            <a:endParaRPr lang="ar-SA" sz="2000" dirty="0">
              <a:latin typeface="Comic Sans MS" pitchFamily="66" charset="0"/>
              <a:cs typeface="Tahoma" pitchFamily="34" charset="0"/>
            </a:endParaRPr>
          </a:p>
        </p:txBody>
      </p:sp>
      <p:sp>
        <p:nvSpPr>
          <p:cNvPr id="11" name="Rectangle 10"/>
          <p:cNvSpPr/>
          <p:nvPr/>
        </p:nvSpPr>
        <p:spPr>
          <a:xfrm>
            <a:off x="714348" y="5201905"/>
            <a:ext cx="8072462" cy="1323439"/>
          </a:xfrm>
          <a:prstGeom prst="rect">
            <a:avLst/>
          </a:prstGeom>
        </p:spPr>
        <p:txBody>
          <a:bodyPr wrap="square">
            <a:spAutoFit/>
          </a:bodyPr>
          <a:lstStyle/>
          <a:p>
            <a:pPr algn="just"/>
            <a:r>
              <a:rPr lang="ar-SA" sz="2000" dirty="0" smtClean="0">
                <a:latin typeface="Comic Sans MS" pitchFamily="66" charset="0"/>
                <a:cs typeface="Tahoma" pitchFamily="34" charset="0"/>
              </a:rPr>
              <a:t>بعد إنشاء استعلام التحديد، يتم تشغيله لمشاهدة النتائج. يمكنك تشغيل استعلام التحديد ببساطة - افتح الاستعلام في طريقة عرض "ورقة البيانات". عندئذ يمكنك استخدامه وقتما تشاء كمصدر سجلات لنموذج أو تقرير أو استعلام.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DD57738-C062-4C61-B872-A584A8529D2F}" type="slidenum">
              <a:rPr lang="ar-SA" b="1">
                <a:solidFill>
                  <a:schemeClr val="tx1"/>
                </a:solidFill>
              </a:rPr>
              <a:pPr algn="ctr">
                <a:defRPr/>
              </a:pPr>
              <a:t>20</a:t>
            </a:fld>
            <a:endParaRPr lang="ar-SA" b="1">
              <a:solidFill>
                <a:schemeClr val="tx1"/>
              </a:solidFill>
            </a:endParaRPr>
          </a:p>
        </p:txBody>
      </p:sp>
      <p:pic>
        <p:nvPicPr>
          <p:cNvPr id="18434" name="Picture 2"/>
          <p:cNvPicPr>
            <a:picLocks noChangeAspect="1" noChangeArrowheads="1"/>
          </p:cNvPicPr>
          <p:nvPr/>
        </p:nvPicPr>
        <p:blipFill>
          <a:blip r:embed="rId2" cstate="print"/>
          <a:srcRect/>
          <a:stretch>
            <a:fillRect/>
          </a:stretch>
        </p:blipFill>
        <p:spPr bwMode="auto">
          <a:xfrm>
            <a:off x="642910" y="428604"/>
            <a:ext cx="7930653" cy="594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21</a:t>
            </a:fld>
            <a:endParaRPr lang="ar-SA" b="1" dirty="0">
              <a:solidFill>
                <a:schemeClr val="tx1"/>
              </a:solidFill>
            </a:endParaRPr>
          </a:p>
        </p:txBody>
      </p:sp>
      <p:pic>
        <p:nvPicPr>
          <p:cNvPr id="19458" name="Picture 2"/>
          <p:cNvPicPr>
            <a:picLocks noChangeAspect="1" noChangeArrowheads="1"/>
          </p:cNvPicPr>
          <p:nvPr/>
        </p:nvPicPr>
        <p:blipFill>
          <a:blip r:embed="rId2" cstate="print"/>
          <a:srcRect/>
          <a:stretch>
            <a:fillRect/>
          </a:stretch>
        </p:blipFill>
        <p:spPr bwMode="auto">
          <a:xfrm>
            <a:off x="428596" y="357166"/>
            <a:ext cx="7934216" cy="59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22</a:t>
            </a:fld>
            <a:endParaRPr lang="ar-SA" b="1">
              <a:solidFill>
                <a:schemeClr val="tx1"/>
              </a:solidFill>
            </a:endParaRPr>
          </a:p>
        </p:txBody>
      </p:sp>
      <p:pic>
        <p:nvPicPr>
          <p:cNvPr id="20482" name="Picture 2"/>
          <p:cNvPicPr>
            <a:picLocks noChangeAspect="1" noChangeArrowheads="1"/>
          </p:cNvPicPr>
          <p:nvPr/>
        </p:nvPicPr>
        <p:blipFill>
          <a:blip r:embed="rId2" cstate="print"/>
          <a:srcRect/>
          <a:stretch>
            <a:fillRect/>
          </a:stretch>
        </p:blipFill>
        <p:spPr bwMode="auto">
          <a:xfrm>
            <a:off x="714348" y="357166"/>
            <a:ext cx="7870500" cy="5940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23</a:t>
            </a:fld>
            <a:endParaRPr lang="ar-SA" b="1">
              <a:solidFill>
                <a:schemeClr val="tx1"/>
              </a:solidFill>
            </a:endParaRPr>
          </a:p>
        </p:txBody>
      </p:sp>
      <p:pic>
        <p:nvPicPr>
          <p:cNvPr id="21506" name="Picture 2"/>
          <p:cNvPicPr>
            <a:picLocks noChangeAspect="1" noChangeArrowheads="1"/>
          </p:cNvPicPr>
          <p:nvPr/>
        </p:nvPicPr>
        <p:blipFill>
          <a:blip r:embed="rId2" cstate="print"/>
          <a:srcRect/>
          <a:stretch>
            <a:fillRect/>
          </a:stretch>
        </p:blipFill>
        <p:spPr bwMode="auto">
          <a:xfrm>
            <a:off x="642910" y="357166"/>
            <a:ext cx="7948495" cy="594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72072E55-DADC-41AE-BB3F-496F8C002CEF}" type="slidenum">
              <a:rPr lang="ar-SA" b="1">
                <a:solidFill>
                  <a:schemeClr val="tx1"/>
                </a:solidFill>
              </a:rPr>
              <a:pPr algn="ctr">
                <a:defRPr/>
              </a:pPr>
              <a:t>24</a:t>
            </a:fld>
            <a:endParaRPr lang="ar-SA" b="1">
              <a:solidFill>
                <a:schemeClr val="tx1"/>
              </a:solidFill>
            </a:endParaRPr>
          </a:p>
        </p:txBody>
      </p:sp>
      <p:pic>
        <p:nvPicPr>
          <p:cNvPr id="22530" name="Picture 2"/>
          <p:cNvPicPr>
            <a:picLocks noChangeAspect="1" noChangeArrowheads="1"/>
          </p:cNvPicPr>
          <p:nvPr/>
        </p:nvPicPr>
        <p:blipFill>
          <a:blip r:embed="rId2" cstate="print"/>
          <a:srcRect/>
          <a:stretch>
            <a:fillRect/>
          </a:stretch>
        </p:blipFill>
        <p:spPr bwMode="auto">
          <a:xfrm>
            <a:off x="714339" y="285727"/>
            <a:ext cx="7944887" cy="5940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8001056" cy="500066"/>
          </a:xfrm>
        </p:spPr>
        <p:txBody>
          <a:bodyPr>
            <a:normAutofit/>
          </a:bodyPr>
          <a:lstStyle/>
          <a:p>
            <a:pPr algn="r" fontAlgn="auto">
              <a:spcAft>
                <a:spcPts val="0"/>
              </a:spcAft>
              <a:defRPr/>
            </a:pPr>
            <a:r>
              <a:rPr lang="ar-SA" sz="2000" b="1" u="sng" dirty="0" smtClean="0"/>
              <a:t>ثانيا: تعديل الاستعلام في معاينة التصميم وتحسين مظهره:-</a:t>
            </a:r>
            <a:endParaRPr lang="ar-SA" sz="2000" u="sng" dirty="0"/>
          </a:p>
        </p:txBody>
      </p:sp>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25</a:t>
            </a:fld>
            <a:endParaRPr lang="ar-SA" b="1" dirty="0">
              <a:solidFill>
                <a:schemeClr val="tx1"/>
              </a:solidFill>
            </a:endParaRPr>
          </a:p>
        </p:txBody>
      </p:sp>
      <p:sp>
        <p:nvSpPr>
          <p:cNvPr id="9226" name="Rectangle 10"/>
          <p:cNvSpPr>
            <a:spLocks noChangeArrowheads="1"/>
          </p:cNvSpPr>
          <p:nvPr/>
        </p:nvSpPr>
        <p:spPr bwMode="auto">
          <a:xfrm>
            <a:off x="500034" y="1231007"/>
            <a:ext cx="821537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dirty="0" smtClean="0">
                <a:latin typeface="Comic Sans MS" pitchFamily="66" charset="0"/>
                <a:cs typeface="Tahoma" pitchFamily="34" charset="0"/>
              </a:rPr>
              <a:t>بناء الاستعلام</a:t>
            </a:r>
          </a:p>
          <a:p>
            <a:pPr algn="just"/>
            <a:r>
              <a:rPr lang="ar-SA" dirty="0" smtClean="0">
                <a:latin typeface="Comic Sans MS" pitchFamily="66" charset="0"/>
                <a:cs typeface="Tahoma" pitchFamily="34" charset="0"/>
              </a:rPr>
              <a:t>أولاً، استخدم المعالج لإنشاء استعلام يستند إلى نموذج الجدول الذي أنشأته للتو. ثم قم بتحسين الاستعلام في طريقة عرض "التصميم". في كل خطوة، يمكنك مراجعة جملة </a:t>
            </a:r>
            <a:r>
              <a:rPr lang="en-US" dirty="0" smtClean="0">
                <a:latin typeface="Comic Sans MS" pitchFamily="66" charset="0"/>
                <a:cs typeface="Tahoma" pitchFamily="34" charset="0"/>
              </a:rPr>
              <a:t>SQL </a:t>
            </a:r>
            <a:r>
              <a:rPr lang="ar-SA" dirty="0" smtClean="0">
                <a:latin typeface="Comic Sans MS" pitchFamily="66" charset="0"/>
                <a:cs typeface="Tahoma" pitchFamily="34" charset="0"/>
              </a:rPr>
              <a:t>التي يتم إنشاؤها تلقائيًا باستخدام الخطوات التي تتخذها.</a:t>
            </a:r>
          </a:p>
          <a:p>
            <a:pPr algn="just"/>
            <a:r>
              <a:rPr lang="ar-SA" dirty="0" smtClean="0">
                <a:latin typeface="Comic Sans MS" pitchFamily="66" charset="0"/>
                <a:cs typeface="Tahoma" pitchFamily="34" charset="0"/>
              </a:rPr>
              <a:t>في علامة التبويب إدراج، في المجموعة غير ذلك، انقر فوق معالج الاستعلامات. </a:t>
            </a:r>
          </a:p>
          <a:p>
            <a:pPr algn="just"/>
            <a:r>
              <a:rPr lang="ar-SA" dirty="0" smtClean="0">
                <a:latin typeface="Comic Sans MS" pitchFamily="66" charset="0"/>
                <a:cs typeface="Tahoma" pitchFamily="34" charset="0"/>
              </a:rPr>
              <a:t>في مربع الحوار استعلام جديد، انقر فوق معالج الاستعلامات البسيطة، ثم انقر فوق موافق. </a:t>
            </a:r>
          </a:p>
          <a:p>
            <a:pPr algn="just"/>
            <a:r>
              <a:rPr lang="ar-SA" dirty="0" smtClean="0">
                <a:latin typeface="Comic Sans MS" pitchFamily="66" charset="0"/>
                <a:cs typeface="Tahoma" pitchFamily="34" charset="0"/>
              </a:rPr>
              <a:t>أسفل جداول/استعلامات، انقر فوق الجدول الذي يحتوي على البيانات التي تريد استخدامها. في هذه الحالة، انقر فوق جدول: العملاء. لاحظ أن الاستعلام يمكنه استخدام استعلام آخر كمصدر سجلات. </a:t>
            </a:r>
          </a:p>
          <a:p>
            <a:pPr algn="just"/>
            <a:r>
              <a:rPr lang="ar-SA" dirty="0" smtClean="0">
                <a:latin typeface="Comic Sans MS" pitchFamily="66" charset="0"/>
                <a:cs typeface="Tahoma" pitchFamily="34" charset="0"/>
              </a:rPr>
              <a:t>أسفل الحقول المتوفرة، انقر نقرًا مزدوجًا فوق اسم جهة الاتصال والعنوان والهاتف والمدينة. يؤدي ذلك إلى إضافتها إلى قائمة الحقول المحددة. عندما تضيف الأربعة حقول بأكملها، انقر فوق التالي.</a:t>
            </a:r>
          </a:p>
          <a:p>
            <a:pPr algn="just"/>
            <a:r>
              <a:rPr lang="ar-SA" dirty="0" smtClean="0">
                <a:latin typeface="Comic Sans MS" pitchFamily="66" charset="0"/>
                <a:cs typeface="Tahoma" pitchFamily="34" charset="0"/>
              </a:rPr>
              <a:t>قم بتسمية الاستعلام جهات الاتصال في الدوحة، ثم انقر فوق إنهاء. </a:t>
            </a:r>
          </a:p>
          <a:p>
            <a:pPr algn="just"/>
            <a:r>
              <a:rPr lang="ar-SA" dirty="0" smtClean="0">
                <a:latin typeface="Comic Sans MS" pitchFamily="66" charset="0"/>
                <a:cs typeface="Tahoma" pitchFamily="34" charset="0"/>
              </a:rPr>
              <a:t>يعرض </a:t>
            </a:r>
            <a:r>
              <a:rPr lang="en-US" dirty="0" smtClean="0">
                <a:latin typeface="Comic Sans MS" pitchFamily="66" charset="0"/>
                <a:cs typeface="Tahoma" pitchFamily="34" charset="0"/>
              </a:rPr>
              <a:t>Access </a:t>
            </a:r>
            <a:r>
              <a:rPr lang="ar-SA" dirty="0" smtClean="0">
                <a:latin typeface="Comic Sans MS" pitchFamily="66" charset="0"/>
                <a:cs typeface="Tahoma" pitchFamily="34" charset="0"/>
              </a:rPr>
              <a:t>كافة سجلات جهات الاتصال في طريقة عرض "ورقة البيانات". تعرض النتائج كافة السجلات، ولكنها تعرض فقط الأربعة حقول التي قمت بتحديدها في معالج الاستعلام.</a:t>
            </a:r>
          </a:p>
          <a:p>
            <a:pPr algn="just"/>
            <a:r>
              <a:rPr lang="ar-SA" dirty="0" smtClean="0">
                <a:latin typeface="Comic Sans MS" pitchFamily="66" charset="0"/>
                <a:cs typeface="Tahoma" pitchFamily="34" charset="0"/>
              </a:rPr>
              <a:t>اغلق الاستعلام، ولاحظ أنه يتم حفظ الاستعلام تلقائيًا.</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F3F6AD18-2457-488A-90FC-71FB149B07BF}" type="slidenum">
              <a:rPr lang="ar-SA" b="1">
                <a:solidFill>
                  <a:schemeClr val="tx1"/>
                </a:solidFill>
              </a:rPr>
              <a:pPr algn="ctr">
                <a:defRPr/>
              </a:pPr>
              <a:t>26</a:t>
            </a:fld>
            <a:endParaRPr lang="ar-SA" b="1">
              <a:solidFill>
                <a:schemeClr val="tx1"/>
              </a:solidFill>
            </a:endParaRPr>
          </a:p>
        </p:txBody>
      </p:sp>
      <p:pic>
        <p:nvPicPr>
          <p:cNvPr id="23554" name="Picture 2"/>
          <p:cNvPicPr>
            <a:picLocks noChangeAspect="1" noChangeArrowheads="1"/>
          </p:cNvPicPr>
          <p:nvPr/>
        </p:nvPicPr>
        <p:blipFill>
          <a:blip r:embed="rId2" cstate="print"/>
          <a:srcRect/>
          <a:stretch>
            <a:fillRect/>
          </a:stretch>
        </p:blipFill>
        <p:spPr bwMode="auto">
          <a:xfrm>
            <a:off x="785786" y="428604"/>
            <a:ext cx="7955540" cy="5940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69178FA8-BAFB-4771-AD9B-0679C06863B9}" type="slidenum">
              <a:rPr lang="ar-SA" b="1">
                <a:solidFill>
                  <a:schemeClr val="tx1"/>
                </a:solidFill>
              </a:rPr>
              <a:pPr algn="ctr">
                <a:defRPr/>
              </a:pPr>
              <a:t>27</a:t>
            </a:fld>
            <a:endParaRPr lang="ar-SA" b="1">
              <a:solidFill>
                <a:schemeClr val="tx1"/>
              </a:solidFill>
            </a:endParaRPr>
          </a:p>
        </p:txBody>
      </p:sp>
      <p:pic>
        <p:nvPicPr>
          <p:cNvPr id="24578" name="Picture 2"/>
          <p:cNvPicPr>
            <a:picLocks noChangeAspect="1" noChangeArrowheads="1"/>
          </p:cNvPicPr>
          <p:nvPr/>
        </p:nvPicPr>
        <p:blipFill>
          <a:blip r:embed="rId2" cstate="print"/>
          <a:srcRect/>
          <a:stretch>
            <a:fillRect/>
          </a:stretch>
        </p:blipFill>
        <p:spPr bwMode="auto">
          <a:xfrm>
            <a:off x="785786" y="357166"/>
            <a:ext cx="7923563" cy="5940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744D686-9C3C-4DF2-A22E-AE89664AB85D}" type="slidenum">
              <a:rPr lang="ar-SA" b="1">
                <a:solidFill>
                  <a:schemeClr val="tx1"/>
                </a:solidFill>
              </a:rPr>
              <a:pPr algn="ctr">
                <a:defRPr/>
              </a:pPr>
              <a:t>28</a:t>
            </a:fld>
            <a:endParaRPr lang="ar-SA" b="1">
              <a:solidFill>
                <a:schemeClr val="tx1"/>
              </a:solidFill>
            </a:endParaRPr>
          </a:p>
        </p:txBody>
      </p:sp>
      <p:pic>
        <p:nvPicPr>
          <p:cNvPr id="25602" name="Picture 2"/>
          <p:cNvPicPr>
            <a:picLocks noChangeAspect="1" noChangeArrowheads="1"/>
          </p:cNvPicPr>
          <p:nvPr/>
        </p:nvPicPr>
        <p:blipFill>
          <a:blip r:embed="rId2" cstate="print"/>
          <a:srcRect/>
          <a:stretch>
            <a:fillRect/>
          </a:stretch>
        </p:blipFill>
        <p:spPr bwMode="auto">
          <a:xfrm>
            <a:off x="642910" y="357166"/>
            <a:ext cx="7937807" cy="594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F4AD62E-F7DE-4748-936D-1E322DD0C547}" type="slidenum">
              <a:rPr lang="ar-SA" b="1">
                <a:solidFill>
                  <a:schemeClr val="tx1"/>
                </a:solidFill>
              </a:rPr>
              <a:pPr algn="ctr">
                <a:defRPr/>
              </a:pPr>
              <a:t>29</a:t>
            </a:fld>
            <a:endParaRPr lang="ar-SA" b="1">
              <a:solidFill>
                <a:schemeClr val="tx1"/>
              </a:solidFill>
            </a:endParaRPr>
          </a:p>
        </p:txBody>
      </p:sp>
      <p:pic>
        <p:nvPicPr>
          <p:cNvPr id="26626" name="Picture 2"/>
          <p:cNvPicPr>
            <a:picLocks noChangeAspect="1" noChangeArrowheads="1"/>
          </p:cNvPicPr>
          <p:nvPr/>
        </p:nvPicPr>
        <p:blipFill>
          <a:blip r:embed="rId2" cstate="print"/>
          <a:srcRect/>
          <a:stretch>
            <a:fillRect/>
          </a:stretch>
        </p:blipFill>
        <p:spPr bwMode="auto">
          <a:xfrm>
            <a:off x="642910" y="357166"/>
            <a:ext cx="7962803" cy="594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3</a:t>
            </a:fld>
            <a:endParaRPr lang="ar-SA" b="1">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42910" y="285728"/>
            <a:ext cx="7920000" cy="5940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DC3017F-F70C-4B98-BF8C-FCAD42BA6F33}" type="slidenum">
              <a:rPr lang="ar-SA" b="1">
                <a:solidFill>
                  <a:schemeClr val="tx1"/>
                </a:solidFill>
              </a:rPr>
              <a:pPr algn="ctr">
                <a:defRPr/>
              </a:pPr>
              <a:t>30</a:t>
            </a:fld>
            <a:endParaRPr lang="ar-SA" b="1">
              <a:solidFill>
                <a:schemeClr val="tx1"/>
              </a:solidFill>
            </a:endParaRPr>
          </a:p>
        </p:txBody>
      </p:sp>
      <p:pic>
        <p:nvPicPr>
          <p:cNvPr id="27650" name="Picture 2"/>
          <p:cNvPicPr>
            <a:picLocks noChangeAspect="1" noChangeArrowheads="1"/>
          </p:cNvPicPr>
          <p:nvPr/>
        </p:nvPicPr>
        <p:blipFill>
          <a:blip r:embed="rId2" cstate="print"/>
          <a:srcRect/>
          <a:stretch>
            <a:fillRect/>
          </a:stretch>
        </p:blipFill>
        <p:spPr bwMode="auto">
          <a:xfrm>
            <a:off x="714348" y="357166"/>
            <a:ext cx="7980870" cy="5940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BFD89FEB-04E6-4937-82A6-2ECCA7D29568}" type="slidenum">
              <a:rPr lang="ar-SA" b="1">
                <a:solidFill>
                  <a:schemeClr val="tx1"/>
                </a:solidFill>
              </a:rPr>
              <a:pPr algn="ctr">
                <a:defRPr/>
              </a:pPr>
              <a:t>31</a:t>
            </a:fld>
            <a:endParaRPr lang="ar-SA" b="1">
              <a:solidFill>
                <a:schemeClr val="tx1"/>
              </a:solidFill>
            </a:endParaRPr>
          </a:p>
        </p:txBody>
      </p:sp>
      <p:pic>
        <p:nvPicPr>
          <p:cNvPr id="28674" name="Picture 2"/>
          <p:cNvPicPr>
            <a:picLocks noChangeAspect="1" noChangeArrowheads="1"/>
          </p:cNvPicPr>
          <p:nvPr/>
        </p:nvPicPr>
        <p:blipFill>
          <a:blip r:embed="rId2" cstate="print"/>
          <a:srcRect/>
          <a:stretch>
            <a:fillRect/>
          </a:stretch>
        </p:blipFill>
        <p:spPr bwMode="auto">
          <a:xfrm>
            <a:off x="857215" y="357166"/>
            <a:ext cx="7959166" cy="5940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396DE1FA-AC91-43DF-98B5-CE33696E7070}" type="slidenum">
              <a:rPr lang="ar-SA" b="1">
                <a:solidFill>
                  <a:schemeClr val="tx1"/>
                </a:solidFill>
              </a:rPr>
              <a:pPr algn="ctr">
                <a:defRPr/>
              </a:pPr>
              <a:t>32</a:t>
            </a:fld>
            <a:endParaRPr lang="ar-SA" b="1">
              <a:solidFill>
                <a:schemeClr val="tx1"/>
              </a:solidFill>
            </a:endParaRPr>
          </a:p>
        </p:txBody>
      </p:sp>
      <p:pic>
        <p:nvPicPr>
          <p:cNvPr id="29698" name="Picture 2"/>
          <p:cNvPicPr>
            <a:picLocks noChangeAspect="1" noChangeArrowheads="1"/>
          </p:cNvPicPr>
          <p:nvPr/>
        </p:nvPicPr>
        <p:blipFill>
          <a:blip r:embed="rId2" cstate="print"/>
          <a:srcRect/>
          <a:stretch>
            <a:fillRect/>
          </a:stretch>
        </p:blipFill>
        <p:spPr bwMode="auto">
          <a:xfrm>
            <a:off x="500034" y="357166"/>
            <a:ext cx="7934216" cy="594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33</a:t>
            </a:fld>
            <a:endParaRPr lang="ar-SA"/>
          </a:p>
        </p:txBody>
      </p:sp>
      <p:pic>
        <p:nvPicPr>
          <p:cNvPr id="31746" name="Picture 2"/>
          <p:cNvPicPr>
            <a:picLocks noChangeAspect="1" noChangeArrowheads="1"/>
          </p:cNvPicPr>
          <p:nvPr/>
        </p:nvPicPr>
        <p:blipFill>
          <a:blip r:embed="rId2" cstate="print"/>
          <a:srcRect/>
          <a:stretch>
            <a:fillRect/>
          </a:stretch>
        </p:blipFill>
        <p:spPr bwMode="auto">
          <a:xfrm>
            <a:off x="785777" y="357165"/>
            <a:ext cx="7952115" cy="594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34</a:t>
            </a:fld>
            <a:endParaRPr lang="ar-SA"/>
          </a:p>
        </p:txBody>
      </p:sp>
      <p:pic>
        <p:nvPicPr>
          <p:cNvPr id="30722" name="Picture 2"/>
          <p:cNvPicPr>
            <a:picLocks noChangeAspect="1" noChangeArrowheads="1"/>
          </p:cNvPicPr>
          <p:nvPr/>
        </p:nvPicPr>
        <p:blipFill>
          <a:blip r:embed="rId2" cstate="print"/>
          <a:srcRect/>
          <a:stretch>
            <a:fillRect/>
          </a:stretch>
        </p:blipFill>
        <p:spPr bwMode="auto">
          <a:xfrm>
            <a:off x="857224" y="357166"/>
            <a:ext cx="7881103" cy="5940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35</a:t>
            </a:fld>
            <a:endParaRPr lang="ar-SA"/>
          </a:p>
        </p:txBody>
      </p:sp>
      <p:pic>
        <p:nvPicPr>
          <p:cNvPr id="32770" name="Picture 2"/>
          <p:cNvPicPr>
            <a:picLocks noChangeAspect="1" noChangeArrowheads="1"/>
          </p:cNvPicPr>
          <p:nvPr/>
        </p:nvPicPr>
        <p:blipFill>
          <a:blip r:embed="rId2" cstate="print"/>
          <a:srcRect/>
          <a:stretch>
            <a:fillRect/>
          </a:stretch>
        </p:blipFill>
        <p:spPr bwMode="auto">
          <a:xfrm>
            <a:off x="500034" y="357166"/>
            <a:ext cx="7955747" cy="5940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2910" y="71414"/>
            <a:ext cx="8286808" cy="500066"/>
          </a:xfrm>
        </p:spPr>
        <p:txBody>
          <a:bodyPr>
            <a:normAutofit fontScale="90000"/>
          </a:bodyPr>
          <a:lstStyle/>
          <a:p>
            <a:pPr algn="r" fontAlgn="auto">
              <a:spcAft>
                <a:spcPts val="0"/>
              </a:spcAft>
              <a:defRPr/>
            </a:pPr>
            <a:r>
              <a:rPr lang="ar-SA" sz="2000" b="1" u="sng" dirty="0" smtClean="0"/>
              <a:t>ثالثا: طباعة صفحة البيانات للاستعلام وإضافة حقول للاستعلام:-</a:t>
            </a:r>
            <a:endParaRPr lang="ar-SA" sz="2000" u="sng" dirty="0"/>
          </a:p>
        </p:txBody>
      </p:sp>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36</a:t>
            </a:fld>
            <a:endParaRPr lang="ar-SA"/>
          </a:p>
        </p:txBody>
      </p:sp>
      <p:pic>
        <p:nvPicPr>
          <p:cNvPr id="33794" name="Picture 2"/>
          <p:cNvPicPr>
            <a:picLocks noChangeAspect="1" noChangeArrowheads="1"/>
          </p:cNvPicPr>
          <p:nvPr/>
        </p:nvPicPr>
        <p:blipFill>
          <a:blip r:embed="rId2" cstate="print"/>
          <a:srcRect/>
          <a:stretch>
            <a:fillRect/>
          </a:stretch>
        </p:blipFill>
        <p:spPr bwMode="auto">
          <a:xfrm>
            <a:off x="642910" y="500042"/>
            <a:ext cx="7944887" cy="5940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37</a:t>
            </a:fld>
            <a:endParaRPr lang="ar-SA"/>
          </a:p>
        </p:txBody>
      </p:sp>
      <p:pic>
        <p:nvPicPr>
          <p:cNvPr id="34819" name="Picture 3"/>
          <p:cNvPicPr>
            <a:picLocks noChangeAspect="1" noChangeArrowheads="1"/>
          </p:cNvPicPr>
          <p:nvPr/>
        </p:nvPicPr>
        <p:blipFill>
          <a:blip r:embed="rId2" cstate="print"/>
          <a:srcRect/>
          <a:stretch>
            <a:fillRect/>
          </a:stretch>
        </p:blipFill>
        <p:spPr bwMode="auto">
          <a:xfrm>
            <a:off x="785786" y="285728"/>
            <a:ext cx="7927119" cy="5940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38</a:t>
            </a:fld>
            <a:endParaRPr lang="ar-SA"/>
          </a:p>
        </p:txBody>
      </p:sp>
      <p:pic>
        <p:nvPicPr>
          <p:cNvPr id="35842" name="Picture 2"/>
          <p:cNvPicPr>
            <a:picLocks noChangeAspect="1" noChangeArrowheads="1"/>
          </p:cNvPicPr>
          <p:nvPr/>
        </p:nvPicPr>
        <p:blipFill>
          <a:blip r:embed="rId2" cstate="print"/>
          <a:srcRect/>
          <a:stretch>
            <a:fillRect/>
          </a:stretch>
        </p:blipFill>
        <p:spPr bwMode="auto">
          <a:xfrm>
            <a:off x="857224" y="214290"/>
            <a:ext cx="7905761" cy="5940000"/>
          </a:xfrm>
          <a:prstGeom prst="rect">
            <a:avLst/>
          </a:prstGeom>
          <a:noFill/>
          <a:ln w="9525">
            <a:noFill/>
            <a:miter lim="800000"/>
            <a:headEnd/>
            <a:tailEnd/>
          </a:ln>
        </p:spPr>
      </p:pic>
      <p:sp>
        <p:nvSpPr>
          <p:cNvPr id="6" name="Rectangular Callout 5"/>
          <p:cNvSpPr/>
          <p:nvPr/>
        </p:nvSpPr>
        <p:spPr>
          <a:xfrm>
            <a:off x="357158" y="4143380"/>
            <a:ext cx="1571636" cy="500066"/>
          </a:xfrm>
          <a:prstGeom prst="wedgeRectCallout">
            <a:avLst>
              <a:gd name="adj1" fmla="val 73250"/>
              <a:gd name="adj2" fmla="val -186562"/>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حدد من هنا عدد النسخ</a:t>
            </a:r>
            <a:endParaRPr lang="ar-SA" dirty="0">
              <a:solidFill>
                <a:srgbClr val="800000"/>
              </a:solidFill>
              <a:latin typeface="Arial" pitchFamily="34" charset="0"/>
              <a:cs typeface="Arial" pitchFamily="34" charset="0"/>
            </a:endParaRPr>
          </a:p>
        </p:txBody>
      </p:sp>
      <p:sp>
        <p:nvSpPr>
          <p:cNvPr id="7" name="Rectangular Callout 6"/>
          <p:cNvSpPr/>
          <p:nvPr/>
        </p:nvSpPr>
        <p:spPr>
          <a:xfrm>
            <a:off x="7215206" y="4643446"/>
            <a:ext cx="1643074" cy="857256"/>
          </a:xfrm>
          <a:prstGeom prst="wedgeRectCallout">
            <a:avLst>
              <a:gd name="adj1" fmla="val -59914"/>
              <a:gd name="adj2" fmla="val -156875"/>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حدد من هنا نطاق الصفحات</a:t>
            </a:r>
            <a:endParaRPr lang="ar-SA" dirty="0">
              <a:solidFill>
                <a:srgbClr val="800000"/>
              </a:solidFill>
              <a:latin typeface="Arial" pitchFamily="34" charset="0"/>
              <a:cs typeface="Arial" pitchFamily="34" charset="0"/>
            </a:endParaRPr>
          </a:p>
        </p:txBody>
      </p:sp>
      <p:sp>
        <p:nvSpPr>
          <p:cNvPr id="8" name="Rectangular Callout 7"/>
          <p:cNvSpPr/>
          <p:nvPr/>
        </p:nvSpPr>
        <p:spPr>
          <a:xfrm>
            <a:off x="3857620" y="6072206"/>
            <a:ext cx="1214446" cy="500066"/>
          </a:xfrm>
          <a:prstGeom prst="wedgeRectCallout">
            <a:avLst>
              <a:gd name="adj1" fmla="val -69251"/>
              <a:gd name="adj2" fmla="val -322128"/>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اختر موافق</a:t>
            </a:r>
            <a:endParaRPr lang="ar-SA" dirty="0">
              <a:solidFill>
                <a:srgbClr val="800000"/>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39</a:t>
            </a:fld>
            <a:endParaRPr lang="ar-SA"/>
          </a:p>
        </p:txBody>
      </p:sp>
      <p:pic>
        <p:nvPicPr>
          <p:cNvPr id="36866" name="Picture 2"/>
          <p:cNvPicPr>
            <a:picLocks noChangeAspect="1" noChangeArrowheads="1"/>
          </p:cNvPicPr>
          <p:nvPr/>
        </p:nvPicPr>
        <p:blipFill>
          <a:blip r:embed="rId2" cstate="print"/>
          <a:srcRect/>
          <a:stretch>
            <a:fillRect/>
          </a:stretch>
        </p:blipFill>
        <p:spPr bwMode="auto">
          <a:xfrm>
            <a:off x="500034" y="428604"/>
            <a:ext cx="7952115" cy="594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4</a:t>
            </a:fld>
            <a:endParaRPr lang="ar-SA" b="1">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571472" y="357166"/>
            <a:ext cx="7912892" cy="5940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40</a:t>
            </a:fld>
            <a:endParaRPr lang="ar-SA"/>
          </a:p>
        </p:txBody>
      </p:sp>
      <p:pic>
        <p:nvPicPr>
          <p:cNvPr id="37890" name="Picture 2"/>
          <p:cNvPicPr>
            <a:picLocks noChangeAspect="1" noChangeArrowheads="1"/>
          </p:cNvPicPr>
          <p:nvPr/>
        </p:nvPicPr>
        <p:blipFill>
          <a:blip r:embed="rId2" cstate="print"/>
          <a:srcRect/>
          <a:stretch>
            <a:fillRect/>
          </a:stretch>
        </p:blipFill>
        <p:spPr bwMode="auto">
          <a:xfrm>
            <a:off x="714348" y="428604"/>
            <a:ext cx="7952115" cy="5940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41</a:t>
            </a:fld>
            <a:endParaRPr lang="ar-SA"/>
          </a:p>
        </p:txBody>
      </p:sp>
      <p:pic>
        <p:nvPicPr>
          <p:cNvPr id="38914" name="Picture 2"/>
          <p:cNvPicPr>
            <a:picLocks noChangeAspect="1" noChangeArrowheads="1"/>
          </p:cNvPicPr>
          <p:nvPr/>
        </p:nvPicPr>
        <p:blipFill>
          <a:blip r:embed="rId2" cstate="print"/>
          <a:srcRect/>
          <a:stretch>
            <a:fillRect/>
          </a:stretch>
        </p:blipFill>
        <p:spPr bwMode="auto">
          <a:xfrm>
            <a:off x="500034" y="285728"/>
            <a:ext cx="7945025" cy="5940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42</a:t>
            </a:fld>
            <a:endParaRPr lang="ar-SA"/>
          </a:p>
        </p:txBody>
      </p:sp>
      <p:pic>
        <p:nvPicPr>
          <p:cNvPr id="39938" name="Picture 2"/>
          <p:cNvPicPr>
            <a:picLocks noChangeAspect="1" noChangeArrowheads="1"/>
          </p:cNvPicPr>
          <p:nvPr/>
        </p:nvPicPr>
        <p:blipFill>
          <a:blip r:embed="rId2" cstate="print"/>
          <a:srcRect/>
          <a:stretch>
            <a:fillRect/>
          </a:stretch>
        </p:blipFill>
        <p:spPr bwMode="auto">
          <a:xfrm>
            <a:off x="785786" y="285728"/>
            <a:ext cx="7923563" cy="5940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43</a:t>
            </a:fld>
            <a:endParaRPr lang="ar-SA"/>
          </a:p>
        </p:txBody>
      </p:sp>
      <p:sp>
        <p:nvSpPr>
          <p:cNvPr id="5" name="Rectangle 4"/>
          <p:cNvSpPr/>
          <p:nvPr/>
        </p:nvSpPr>
        <p:spPr>
          <a:xfrm>
            <a:off x="1785918" y="285728"/>
            <a:ext cx="6962162" cy="369332"/>
          </a:xfrm>
          <a:prstGeom prst="rect">
            <a:avLst/>
          </a:prstGeom>
        </p:spPr>
        <p:txBody>
          <a:bodyPr wrap="none">
            <a:spAutoFit/>
          </a:bodyPr>
          <a:lstStyle/>
          <a:p>
            <a:pPr fontAlgn="auto">
              <a:spcAft>
                <a:spcPts val="0"/>
              </a:spcAft>
              <a:defRPr/>
            </a:pPr>
            <a:r>
              <a:rPr lang="ar-SA" b="1" u="sng" spc="200" dirty="0" smtClean="0">
                <a:latin typeface="+mj-lt"/>
                <a:ea typeface="+mj-ea"/>
                <a:cs typeface="+mj-cs"/>
              </a:rPr>
              <a:t>رابعا: تنفيذ عملية حسابية وتجميع نتائج الاستعلام :-</a:t>
            </a:r>
          </a:p>
        </p:txBody>
      </p:sp>
      <p:sp>
        <p:nvSpPr>
          <p:cNvPr id="6" name="Rectangle 10"/>
          <p:cNvSpPr>
            <a:spLocks noChangeArrowheads="1"/>
          </p:cNvSpPr>
          <p:nvPr/>
        </p:nvSpPr>
        <p:spPr bwMode="auto">
          <a:xfrm>
            <a:off x="500066" y="642918"/>
            <a:ext cx="84296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sz="1200" b="1" dirty="0" smtClean="0">
                <a:latin typeface="Comic Sans MS" pitchFamily="66" charset="0"/>
                <a:cs typeface="Tahoma" pitchFamily="34" charset="0"/>
              </a:rPr>
              <a:t>يتم حساب عدد البيانات باستخدام استعلام الإجماليات بدلاً من صف "الإجمالي" عند الرغبة في حساب عدد بعض السجلات التي أرجعها الاستعلام أو كافتها. على سبيل المثال، يمكنك حساب عدد معاملات المبيعات، أو عدد المعاملات في مدينة واحدة. </a:t>
            </a:r>
          </a:p>
          <a:p>
            <a:pPr algn="just"/>
            <a:r>
              <a:rPr lang="ar-SA" sz="1200" b="1" dirty="0" smtClean="0">
                <a:latin typeface="Comic Sans MS" pitchFamily="66" charset="0"/>
                <a:cs typeface="Tahoma" pitchFamily="34" charset="0"/>
              </a:rPr>
              <a:t>بشكل عام، استخدم استعلام الإجماليات بدلاً من صف "الإجمالي" عند الرغبة في استخدام قيمة النتائج في جزء آخر من قاعدة البيانات، مثل تقرير.</a:t>
            </a:r>
          </a:p>
          <a:p>
            <a:pPr algn="just"/>
            <a:r>
              <a:rPr lang="ar-SA" sz="1200" b="1" dirty="0" smtClean="0">
                <a:latin typeface="Comic Sans MS" pitchFamily="66" charset="0"/>
                <a:cs typeface="Tahoma" pitchFamily="34" charset="0"/>
              </a:rPr>
              <a:t>حساب عدد كافة السجلات في استعلام</a:t>
            </a:r>
          </a:p>
          <a:p>
            <a:pPr algn="just"/>
            <a:r>
              <a:rPr lang="ar-SA" sz="1200" b="1" dirty="0" smtClean="0">
                <a:latin typeface="Comic Sans MS" pitchFamily="66" charset="0"/>
                <a:cs typeface="Tahoma" pitchFamily="34" charset="0"/>
              </a:rPr>
              <a:t>في علامة التبويب إنشاء، في المجموعة أخرى، انقر فوق تصميم الاستعلام.</a:t>
            </a:r>
          </a:p>
        </p:txBody>
      </p:sp>
      <p:pic>
        <p:nvPicPr>
          <p:cNvPr id="49154" name="Picture 2" descr="Access شكل شريط"/>
          <p:cNvPicPr>
            <a:picLocks noChangeAspect="1" noChangeArrowheads="1"/>
          </p:cNvPicPr>
          <p:nvPr/>
        </p:nvPicPr>
        <p:blipFill>
          <a:blip r:embed="rId2" cstate="print"/>
          <a:srcRect/>
          <a:stretch>
            <a:fillRect/>
          </a:stretch>
        </p:blipFill>
        <p:spPr bwMode="auto">
          <a:xfrm>
            <a:off x="4857752" y="2071678"/>
            <a:ext cx="2714644" cy="1071570"/>
          </a:xfrm>
          <a:prstGeom prst="rect">
            <a:avLst/>
          </a:prstGeom>
          <a:noFill/>
        </p:spPr>
      </p:pic>
      <p:sp>
        <p:nvSpPr>
          <p:cNvPr id="8" name="Rectangle 7"/>
          <p:cNvSpPr/>
          <p:nvPr/>
        </p:nvSpPr>
        <p:spPr>
          <a:xfrm>
            <a:off x="357158" y="3214686"/>
            <a:ext cx="8501122" cy="2677656"/>
          </a:xfrm>
          <a:prstGeom prst="rect">
            <a:avLst/>
          </a:prstGeom>
        </p:spPr>
        <p:txBody>
          <a:bodyPr wrap="square">
            <a:spAutoFit/>
          </a:bodyPr>
          <a:lstStyle/>
          <a:p>
            <a:pPr algn="just"/>
            <a:r>
              <a:rPr lang="ar-SA" sz="1400" b="1" dirty="0" smtClean="0">
                <a:latin typeface="Comic Sans MS" pitchFamily="66" charset="0"/>
                <a:cs typeface="Tahoma" pitchFamily="34" charset="0"/>
              </a:rPr>
              <a:t>في مربع الحوار إظهار الجدول، انقر نقراً مزدوجاً فوق الجدول الذي تريد استخدامه في الاستعلام ثم انقر فوق إغلاق. </a:t>
            </a:r>
          </a:p>
          <a:p>
            <a:pPr algn="just"/>
            <a:r>
              <a:rPr lang="ar-SA" sz="1400" b="1" dirty="0" smtClean="0">
                <a:latin typeface="Comic Sans MS" pitchFamily="66" charset="0"/>
                <a:cs typeface="Tahoma" pitchFamily="34" charset="0"/>
              </a:rPr>
              <a:t>يظهر كل جدول كإطار في المقطع العلوي من مصمم الاستعلام.</a:t>
            </a:r>
          </a:p>
          <a:p>
            <a:pPr algn="just"/>
            <a:r>
              <a:rPr lang="ar-SA" sz="1400" b="1" dirty="0" smtClean="0">
                <a:latin typeface="Comic Sans MS" pitchFamily="66" charset="0"/>
                <a:cs typeface="Tahoma" pitchFamily="34" charset="0"/>
              </a:rPr>
              <a:t>انقر نقراً مزدوجا فوق الحقول التي تريد استخدامها في الاستعلام، وتأكد من تضمين حقول من معظم أنواع البيانات، باستثناء الحقول التي تحتوي على بيانات معقدة أو رقمية مكررة، مثل حقل موجود في قوائم قيم متعددة. </a:t>
            </a:r>
          </a:p>
          <a:p>
            <a:pPr algn="just"/>
            <a:r>
              <a:rPr lang="ar-SA" sz="1400" b="1" dirty="0" smtClean="0">
                <a:latin typeface="Comic Sans MS" pitchFamily="66" charset="0"/>
                <a:cs typeface="Tahoma" pitchFamily="34" charset="0"/>
              </a:rPr>
              <a:t>في علامة التبويب تصميم، في المجموعة إظهار/إخفاء، انقر فوق إجماليات. </a:t>
            </a:r>
          </a:p>
          <a:p>
            <a:pPr algn="just"/>
            <a:r>
              <a:rPr lang="ar-SA" sz="1400" b="1" dirty="0" smtClean="0">
                <a:latin typeface="Comic Sans MS" pitchFamily="66" charset="0"/>
                <a:cs typeface="Tahoma" pitchFamily="34" charset="0"/>
              </a:rPr>
              <a:t>يظهر صف الإجمالي في شبكة التصميم ويظهر تجميع حسب في الصف لكل حقل في الاستعلام.</a:t>
            </a:r>
          </a:p>
          <a:p>
            <a:pPr algn="just"/>
            <a:r>
              <a:rPr lang="ar-SA" sz="1400" b="1" dirty="0" smtClean="0">
                <a:latin typeface="Comic Sans MS" pitchFamily="66" charset="0"/>
                <a:cs typeface="Tahoma" pitchFamily="34" charset="0"/>
              </a:rPr>
              <a:t>في صف الإجمالي، انقر فوق الحقل الذي تريد حساب عدده، ثم قم بتحديد </a:t>
            </a:r>
            <a:r>
              <a:rPr lang="en-US" sz="1400" b="1" dirty="0" smtClean="0">
                <a:latin typeface="Comic Sans MS" pitchFamily="66" charset="0"/>
                <a:cs typeface="Tahoma" pitchFamily="34" charset="0"/>
              </a:rPr>
              <a:t>Count </a:t>
            </a:r>
            <a:r>
              <a:rPr lang="ar-SA" sz="1400" b="1" dirty="0" smtClean="0">
                <a:latin typeface="Comic Sans MS" pitchFamily="66" charset="0"/>
                <a:cs typeface="Tahoma" pitchFamily="34" charset="0"/>
              </a:rPr>
              <a:t>من قائمة النتائج. </a:t>
            </a:r>
          </a:p>
          <a:p>
            <a:pPr algn="just"/>
            <a:r>
              <a:rPr lang="ar-SA" sz="1400" b="1" dirty="0" smtClean="0">
                <a:latin typeface="Comic Sans MS" pitchFamily="66" charset="0"/>
                <a:cs typeface="Tahoma" pitchFamily="34" charset="0"/>
              </a:rPr>
              <a:t>في علامة التبويب تصميم، في المجموعة أدوات، انقر فوق تشغيل. </a:t>
            </a:r>
          </a:p>
          <a:p>
            <a:pPr algn="just"/>
            <a:r>
              <a:rPr lang="ar-SA" sz="1400" b="1" dirty="0" smtClean="0">
                <a:latin typeface="Comic Sans MS" pitchFamily="66" charset="0"/>
                <a:cs typeface="Tahoma" pitchFamily="34" charset="0"/>
              </a:rPr>
              <a:t>يتم عرض نتائج الاستعلام في طريقة عرض "ورقة البيانات".</a:t>
            </a:r>
          </a:p>
          <a:p>
            <a:pPr algn="just"/>
            <a:r>
              <a:rPr lang="ar-SA" sz="1400" b="1" dirty="0" smtClean="0">
                <a:latin typeface="Comic Sans MS" pitchFamily="66" charset="0"/>
                <a:cs typeface="Tahoma" pitchFamily="34" charset="0"/>
              </a:rPr>
              <a:t>اختيارياً، احفظ الاستعلام.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44</a:t>
            </a:fld>
            <a:endParaRPr lang="ar-SA"/>
          </a:p>
        </p:txBody>
      </p:sp>
      <p:pic>
        <p:nvPicPr>
          <p:cNvPr id="48129" name="Picture 1"/>
          <p:cNvPicPr>
            <a:picLocks noChangeAspect="1" noChangeArrowheads="1"/>
          </p:cNvPicPr>
          <p:nvPr/>
        </p:nvPicPr>
        <p:blipFill>
          <a:blip r:embed="rId2" cstate="print"/>
          <a:srcRect/>
          <a:stretch>
            <a:fillRect/>
          </a:stretch>
        </p:blipFill>
        <p:spPr bwMode="auto">
          <a:xfrm>
            <a:off x="785786" y="285728"/>
            <a:ext cx="7909347" cy="5940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45</a:t>
            </a:fld>
            <a:endParaRPr lang="ar-SA"/>
          </a:p>
        </p:txBody>
      </p:sp>
      <p:pic>
        <p:nvPicPr>
          <p:cNvPr id="47105" name="Picture 1"/>
          <p:cNvPicPr>
            <a:picLocks noChangeAspect="1" noChangeArrowheads="1"/>
          </p:cNvPicPr>
          <p:nvPr/>
        </p:nvPicPr>
        <p:blipFill>
          <a:blip r:embed="rId2" cstate="print"/>
          <a:srcRect/>
          <a:stretch>
            <a:fillRect/>
          </a:stretch>
        </p:blipFill>
        <p:spPr bwMode="auto">
          <a:xfrm>
            <a:off x="714348" y="285728"/>
            <a:ext cx="7934216" cy="5940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46</a:t>
            </a:fld>
            <a:endParaRPr lang="ar-SA"/>
          </a:p>
        </p:txBody>
      </p:sp>
      <p:pic>
        <p:nvPicPr>
          <p:cNvPr id="46081" name="Picture 1"/>
          <p:cNvPicPr>
            <a:picLocks noChangeAspect="1" noChangeArrowheads="1"/>
          </p:cNvPicPr>
          <p:nvPr/>
        </p:nvPicPr>
        <p:blipFill>
          <a:blip r:embed="rId2" cstate="print"/>
          <a:srcRect/>
          <a:stretch>
            <a:fillRect/>
          </a:stretch>
        </p:blipFill>
        <p:spPr bwMode="auto">
          <a:xfrm>
            <a:off x="785786" y="285728"/>
            <a:ext cx="7923563" cy="5940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47</a:t>
            </a:fld>
            <a:endParaRPr lang="ar-SA"/>
          </a:p>
        </p:txBody>
      </p:sp>
      <p:pic>
        <p:nvPicPr>
          <p:cNvPr id="45057" name="Picture 1"/>
          <p:cNvPicPr>
            <a:picLocks noChangeAspect="1" noChangeArrowheads="1"/>
          </p:cNvPicPr>
          <p:nvPr/>
        </p:nvPicPr>
        <p:blipFill>
          <a:blip r:embed="rId2" cstate="print"/>
          <a:srcRect/>
          <a:stretch>
            <a:fillRect/>
          </a:stretch>
        </p:blipFill>
        <p:spPr bwMode="auto">
          <a:xfrm>
            <a:off x="785786" y="285728"/>
            <a:ext cx="7948495" cy="5940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48</a:t>
            </a:fld>
            <a:endParaRPr lang="ar-SA"/>
          </a:p>
        </p:txBody>
      </p:sp>
      <p:pic>
        <p:nvPicPr>
          <p:cNvPr id="44033" name="Picture 1"/>
          <p:cNvPicPr>
            <a:picLocks noChangeAspect="1" noChangeArrowheads="1"/>
          </p:cNvPicPr>
          <p:nvPr/>
        </p:nvPicPr>
        <p:blipFill>
          <a:blip r:embed="rId2" cstate="print"/>
          <a:srcRect/>
          <a:stretch>
            <a:fillRect/>
          </a:stretch>
        </p:blipFill>
        <p:spPr bwMode="auto">
          <a:xfrm>
            <a:off x="642910" y="428604"/>
            <a:ext cx="7923562" cy="5940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9C4384-8FD0-4EBB-A097-4DE9E5D1230A}" type="slidenum">
              <a:rPr lang="ar-SA" smtClean="0"/>
              <a:pPr>
                <a:defRPr/>
              </a:pPr>
              <a:t>49</a:t>
            </a:fld>
            <a:endParaRPr lang="ar-SA"/>
          </a:p>
        </p:txBody>
      </p:sp>
      <p:pic>
        <p:nvPicPr>
          <p:cNvPr id="43009" name="Picture 1"/>
          <p:cNvPicPr>
            <a:picLocks noChangeAspect="1" noChangeArrowheads="1"/>
          </p:cNvPicPr>
          <p:nvPr/>
        </p:nvPicPr>
        <p:blipFill>
          <a:blip r:embed="rId2" cstate="print"/>
          <a:srcRect/>
          <a:stretch>
            <a:fillRect/>
          </a:stretch>
        </p:blipFill>
        <p:spPr bwMode="auto">
          <a:xfrm>
            <a:off x="642910" y="357166"/>
            <a:ext cx="7944889" cy="594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7C4F589F-0FCC-4D63-B899-8A808FBBF9D6}" type="slidenum">
              <a:rPr lang="ar-SA" b="1">
                <a:solidFill>
                  <a:schemeClr val="tx1"/>
                </a:solidFill>
              </a:rPr>
              <a:pPr algn="ctr">
                <a:defRPr/>
              </a:pPr>
              <a:t>5</a:t>
            </a:fld>
            <a:endParaRPr lang="ar-SA" b="1">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642910" y="357166"/>
            <a:ext cx="7980870" cy="594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3C46520-A3BA-4938-A216-01F8C38FD97C}" type="slidenum">
              <a:rPr lang="ar-SA" b="1">
                <a:solidFill>
                  <a:schemeClr val="tx1"/>
                </a:solidFill>
              </a:rPr>
              <a:pPr algn="ctr">
                <a:defRPr/>
              </a:pPr>
              <a:t>6</a:t>
            </a:fld>
            <a:endParaRPr lang="ar-SA" b="1">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642910" y="285728"/>
            <a:ext cx="7948495" cy="594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7F839E01-1D82-4823-92B6-61E1486F6A36}" type="slidenum">
              <a:rPr lang="ar-SA" b="1">
                <a:solidFill>
                  <a:schemeClr val="tx1"/>
                </a:solidFill>
              </a:rPr>
              <a:pPr algn="ctr">
                <a:defRPr/>
              </a:pPr>
              <a:t>7</a:t>
            </a:fld>
            <a:endParaRPr lang="ar-SA" b="1">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714348" y="357166"/>
            <a:ext cx="7912892" cy="594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C9C287E6-CE75-41DF-BA7D-DC0D7B4AF49E}" type="slidenum">
              <a:rPr lang="ar-SA" b="1">
                <a:solidFill>
                  <a:schemeClr val="tx1"/>
                </a:solidFill>
              </a:rPr>
              <a:pPr algn="ctr">
                <a:defRPr/>
              </a:pPr>
              <a:t>8</a:t>
            </a:fld>
            <a:endParaRPr lang="ar-SA" b="1">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714348" y="428604"/>
            <a:ext cx="7952115" cy="5940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AC8AD4F1-2297-4D57-953C-6B212DFDCFB7}" type="slidenum">
              <a:rPr lang="ar-SA" b="1">
                <a:solidFill>
                  <a:schemeClr val="tx1"/>
                </a:solidFill>
              </a:rPr>
              <a:pPr algn="ctr">
                <a:defRPr/>
              </a:pPr>
              <a:t>9</a:t>
            </a:fld>
            <a:endParaRPr lang="ar-SA" b="1">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571472" y="428604"/>
            <a:ext cx="7973508" cy="5940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562EEE7E11DD0242BF471EB755CCB598" ma:contentTypeVersion="0" ma:contentTypeDescription="Fill out this form." ma:contentTypeScope="" ma:versionID="9632bbbc750669ca7aaefe41c9537002">
  <xsd:schema xmlns:xsd="http://www.w3.org/2001/XMLSchema" xmlns:xs="http://www.w3.org/2001/XMLSchema" xmlns:p="http://schemas.microsoft.com/office/2006/metadata/properties" xmlns:ns1="http://schemas.microsoft.com/sharepoint/v3" targetNamespace="http://schemas.microsoft.com/office/2006/metadata/properties" ma:root="true" ma:fieldsID="77b8cfcb884412bbba6d692195423fb6" ns1:_="">
    <xsd:import namespace="http://schemas.microsoft.com/sharepoint/v3"/>
    <xsd:element name="properties">
      <xsd:complexType>
        <xsd:sequence>
          <xsd:element name="documentManagement">
            <xsd:complexType>
              <xsd:all>
                <xsd:element ref="ns1:ShowCombineView" minOccurs="0"/>
                <xsd:element ref="ns1:ShowRepairView" minOccurs="0"/>
                <xsd:element ref="ns1:TemplateUrl" minOccurs="0"/>
                <xsd:element ref="ns1:xd_Prog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mplateUrl xmlns="http://schemas.microsoft.com/sharepoint/v3" xsi:nil="true"/>
    <ShowRepairView xmlns="http://schemas.microsoft.com/sharepoint/v3" xsi:nil="true"/>
    <ShowCombineView xmlns="http://schemas.microsoft.com/sharepoint/v3" xsi:nil="true"/>
    <xd_ProgID xmlns="http://schemas.microsoft.com/sharepoint/v3" xsi:nil="true"/>
  </documentManagement>
</p:properties>
</file>

<file path=customXml/itemProps1.xml><?xml version="1.0" encoding="utf-8"?>
<ds:datastoreItem xmlns:ds="http://schemas.openxmlformats.org/officeDocument/2006/customXml" ds:itemID="{AC14AC3C-6F5B-4400-9F36-771258BDD481}"/>
</file>

<file path=customXml/itemProps2.xml><?xml version="1.0" encoding="utf-8"?>
<ds:datastoreItem xmlns:ds="http://schemas.openxmlformats.org/officeDocument/2006/customXml" ds:itemID="{CEBE10E4-A674-4BF4-BF3D-39D757EF1E49}"/>
</file>

<file path=customXml/itemProps3.xml><?xml version="1.0" encoding="utf-8"?>
<ds:datastoreItem xmlns:ds="http://schemas.openxmlformats.org/officeDocument/2006/customXml" ds:itemID="{EF2BF6B0-DD84-443E-9922-3D25D7F49902}"/>
</file>

<file path=docProps/app.xml><?xml version="1.0" encoding="utf-8"?>
<Properties xmlns="http://schemas.openxmlformats.org/officeDocument/2006/extended-properties" xmlns:vt="http://schemas.openxmlformats.org/officeDocument/2006/docPropsVTypes">
  <Template>Civic</Template>
  <TotalTime>573</TotalTime>
  <Words>720</Words>
  <Application>Microsoft Office PowerPoint</Application>
  <PresentationFormat>On-screen Show (4:3)</PresentationFormat>
  <Paragraphs>85</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مدني</vt:lpstr>
      <vt:lpstr>Slide 1</vt:lpstr>
      <vt:lpstr>اولا: الاستعلام ألبسيط من معالج الاستعلامات:-</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ثانيا: تعديل الاستعلام في معاينة التصميم وتحسين مظهره:-</vt:lpstr>
      <vt:lpstr>Slide 26</vt:lpstr>
      <vt:lpstr>Slide 27</vt:lpstr>
      <vt:lpstr>Slide 28</vt:lpstr>
      <vt:lpstr>Slide 29</vt:lpstr>
      <vt:lpstr>Slide 30</vt:lpstr>
      <vt:lpstr>Slide 31</vt:lpstr>
      <vt:lpstr>Slide 32</vt:lpstr>
      <vt:lpstr>Slide 33</vt:lpstr>
      <vt:lpstr>Slide 34</vt:lpstr>
      <vt:lpstr>Slide 35</vt:lpstr>
      <vt:lpstr>ثالثا: طباعة صفحة البيانات للاستعلام وإضافة حقول للاستعلام:-</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Marwa</dc:creator>
  <cp:lastModifiedBy>acer</cp:lastModifiedBy>
  <cp:revision>59</cp:revision>
  <dcterms:created xsi:type="dcterms:W3CDTF">2010-02-27T16:58:01Z</dcterms:created>
  <dcterms:modified xsi:type="dcterms:W3CDTF">2013-02-05T18:04:25Z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0x01010100562EEE7E11DD0242BF471EB755CCB598</vt:lpwstr>
  </property>
</Properties>
</file>