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3" r:id="rId5"/>
  </p:sldMasterIdLst>
  <p:notesMasterIdLst>
    <p:notesMasterId r:id="rId22"/>
  </p:notesMasterIdLst>
  <p:sldIdLst>
    <p:sldId id="313" r:id="rId6"/>
    <p:sldId id="287" r:id="rId7"/>
    <p:sldId id="289" r:id="rId8"/>
    <p:sldId id="291" r:id="rId9"/>
    <p:sldId id="292" r:id="rId10"/>
    <p:sldId id="294" r:id="rId11"/>
    <p:sldId id="296" r:id="rId12"/>
    <p:sldId id="314" r:id="rId13"/>
    <p:sldId id="315" r:id="rId14"/>
    <p:sldId id="297" r:id="rId15"/>
    <p:sldId id="298" r:id="rId16"/>
    <p:sldId id="303" r:id="rId17"/>
    <p:sldId id="304" r:id="rId18"/>
    <p:sldId id="305" r:id="rId19"/>
    <p:sldId id="307" r:id="rId20"/>
    <p:sldId id="308" r:id="rId2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A60D7C6-8D57-4CF7-BFFC-67609C11B21A}" type="datetimeFigureOut">
              <a:rPr lang="fr-FR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19DF625-E132-432D-A551-FDF259D8D62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A3DEFF-E538-4440-8254-9F5E5AE71CC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E796DED-5CA7-47FE-8D79-0AE7F4AC6C28}" type="datetime1">
              <a:rPr lang="fr-FR" smtClean="0"/>
              <a:pPr>
                <a:defRPr/>
              </a:pPr>
              <a:t>17/09/2013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DD29DF7-22FD-4BD9-95A9-EB6628CE24F6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1700213"/>
            <a:ext cx="77724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53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Control </a:t>
            </a:r>
            <a:r>
              <a:rPr lang="en-US" sz="53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Structures </a:t>
            </a:r>
            <a:r>
              <a:rPr lang="en-US" sz="53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53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Multiple Selection: Nested if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A03E4-B54E-41EA-A723-91A4539AEFAD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7413" name="Rectangle 3"/>
          <p:cNvSpPr txBox="1">
            <a:spLocks noChangeArrowheads="1"/>
          </p:cNvSpPr>
          <p:nvPr/>
        </p:nvSpPr>
        <p:spPr bwMode="auto">
          <a:xfrm>
            <a:off x="381000" y="1752600"/>
            <a:ext cx="806450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>
                <a:latin typeface="Calibri" pitchFamily="34" charset="0"/>
              </a:rPr>
              <a:t>Example 4-19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b="1" dirty="0">
                <a:solidFill>
                  <a:srgbClr val="339933"/>
                </a:solidFill>
                <a:latin typeface="Courier New" pitchFamily="49" charset="0"/>
                <a:cs typeface="Courier New" pitchFamily="49" charset="0"/>
              </a:rPr>
              <a:t>// Assume that score is of type int. Based on the value of score, the following code determines the grade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600" b="1" dirty="0">
              <a:solidFill>
                <a:schemeClr val="folHlink"/>
              </a:solidFill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(score &gt;= 90)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(“Grade is A”);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(score &gt;=80 )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ar-SA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(“Grade is B”);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(score &gt;=70 )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ar-SA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(“Grade is C”);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(score &gt;=60 )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ar-SA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(“Grade is D”);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(“Grade is F”);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dirty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2800" dirty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Multiple Selection: Nested if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BD459-75C5-4DBE-AB14-FB7BFDCBBADF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8437" name="Rectangle 3"/>
          <p:cNvSpPr txBox="1">
            <a:spLocks noChangeArrowheads="1"/>
          </p:cNvSpPr>
          <p:nvPr/>
        </p:nvSpPr>
        <p:spPr bwMode="auto">
          <a:xfrm>
            <a:off x="468313" y="1628775"/>
            <a:ext cx="8675687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>
                <a:latin typeface="Calibri" pitchFamily="34" charset="0"/>
              </a:rPr>
              <a:t>Example 4-20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b="1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>
                <a:latin typeface="Courier New" pitchFamily="49" charset="0"/>
                <a:cs typeface="Courier New" pitchFamily="49" charset="0"/>
              </a:rPr>
              <a:t>( tempreture &gt;= 50 )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2400">
                <a:latin typeface="Courier New" pitchFamily="49" charset="0"/>
                <a:cs typeface="Courier New" pitchFamily="49" charset="0"/>
              </a:rPr>
              <a:t> (tempreture &gt;= 80)</a:t>
            </a:r>
            <a:endParaRPr lang="ar-SA" sz="240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ar-SA" sz="2400">
                <a:latin typeface="Courier New" pitchFamily="49" charset="0"/>
                <a:cs typeface="Courier New" pitchFamily="49" charset="0"/>
              </a:rPr>
              <a:t> 	</a:t>
            </a:r>
            <a:r>
              <a:rPr lang="en-US" sz="2400">
                <a:latin typeface="Courier New" pitchFamily="49" charset="0"/>
                <a:cs typeface="Courier New" pitchFamily="49" charset="0"/>
              </a:rPr>
              <a:t>	System.out.println (“Good swimming day”);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ar-SA" sz="240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>
                <a:latin typeface="Courier New" pitchFamily="49" charset="0"/>
                <a:cs typeface="Courier New" pitchFamily="49" charset="0"/>
              </a:rPr>
              <a:t>	System.out.println (“Good golfing day”);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>
                <a:latin typeface="Courier New" pitchFamily="49" charset="0"/>
                <a:cs typeface="Courier New" pitchFamily="49" charset="0"/>
              </a:rPr>
              <a:t>	System.out.println (“Good tennis day”);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Switch Structures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C3C83-D910-49AF-A454-F6086C572A56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23557" name="Rectangle 3"/>
          <p:cNvSpPr txBox="1">
            <a:spLocks noChangeArrowheads="1"/>
          </p:cNvSpPr>
          <p:nvPr/>
        </p:nvSpPr>
        <p:spPr bwMode="auto">
          <a:xfrm>
            <a:off x="5257800" y="22098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Expression is also known as selector.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Expression can be an identifier.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</a:rPr>
              <a:t>Value can only be integral. </a:t>
            </a:r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609600" y="1981200"/>
            <a:ext cx="456247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(expression)</a:t>
            </a:r>
          </a:p>
          <a:p>
            <a:r>
              <a:rPr lang="en-US" sz="2000" dirty="0">
                <a:latin typeface="Courier New" pitchFamily="49" charset="0"/>
              </a:rPr>
              <a:t>{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value1: statements1</a:t>
            </a: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b="1" dirty="0">
                <a:latin typeface="Courier New" pitchFamily="49" charset="0"/>
              </a:rPr>
              <a:t> </a:t>
            </a:r>
            <a:r>
              <a:rPr lang="en-US" sz="2000" dirty="0">
                <a:latin typeface="Courier New" pitchFamily="49" charset="0"/>
              </a:rPr>
              <a:t>value2: statements2</a:t>
            </a: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latin typeface="Courier New" pitchFamily="49" charset="0"/>
              </a:rPr>
              <a:t>  ...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case</a:t>
            </a:r>
            <a:r>
              <a:rPr lang="en-US" sz="2000" dirty="0">
                <a:latin typeface="Courier New" pitchFamily="49" charset="0"/>
              </a:rPr>
              <a:t> </a:t>
            </a:r>
            <a:r>
              <a:rPr lang="en-US" sz="2000" dirty="0" err="1">
                <a:latin typeface="Courier New" pitchFamily="49" charset="0"/>
              </a:rPr>
              <a:t>valuen</a:t>
            </a:r>
            <a:r>
              <a:rPr lang="en-US" sz="2000" dirty="0">
                <a:latin typeface="Courier New" pitchFamily="49" charset="0"/>
              </a:rPr>
              <a:t>: </a:t>
            </a:r>
            <a:r>
              <a:rPr lang="en-US" sz="2000" dirty="0" err="1">
                <a:latin typeface="Courier New" pitchFamily="49" charset="0"/>
              </a:rPr>
              <a:t>statementsn</a:t>
            </a:r>
            <a:endParaRPr lang="en-US" sz="2000" dirty="0">
              <a:latin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</a:rPr>
              <a:t>	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  default</a:t>
            </a:r>
            <a:r>
              <a:rPr lang="en-US" sz="2000" dirty="0">
                <a:latin typeface="Courier New" pitchFamily="49" charset="0"/>
              </a:rPr>
              <a:t>: statements</a:t>
            </a:r>
          </a:p>
          <a:p>
            <a:r>
              <a:rPr lang="en-US" sz="20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Switch With break Statements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46" name="Content Placeholder 4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CE401-4B61-4048-9020-16D126AB1A11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343400" y="914400"/>
            <a:ext cx="4495800" cy="5181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grpSp>
        <p:nvGrpSpPr>
          <p:cNvPr id="24582" name="Group 6"/>
          <p:cNvGrpSpPr>
            <a:grpSpLocks/>
          </p:cNvGrpSpPr>
          <p:nvPr/>
        </p:nvGrpSpPr>
        <p:grpSpPr bwMode="auto">
          <a:xfrm>
            <a:off x="423863" y="1719263"/>
            <a:ext cx="3503612" cy="3529012"/>
            <a:chOff x="571" y="1779"/>
            <a:chExt cx="4687" cy="2021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1" y="1779"/>
              <a:ext cx="4687" cy="20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613" name="Rectangle 8"/>
            <p:cNvSpPr>
              <a:spLocks noChangeArrowheads="1"/>
            </p:cNvSpPr>
            <p:nvPr/>
          </p:nvSpPr>
          <p:spPr bwMode="auto">
            <a:xfrm>
              <a:off x="635" y="1879"/>
              <a:ext cx="4510" cy="1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switch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N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1: x = 10;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2: x = 20;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3: x = 30;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		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break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  <a:tab pos="17145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24583" name="Group 9"/>
          <p:cNvGrpSpPr>
            <a:grpSpLocks/>
          </p:cNvGrpSpPr>
          <p:nvPr/>
        </p:nvGrpSpPr>
        <p:grpSpPr bwMode="auto">
          <a:xfrm>
            <a:off x="4467225" y="1000125"/>
            <a:ext cx="4143375" cy="5021263"/>
            <a:chOff x="2814" y="630"/>
            <a:chExt cx="2610" cy="3163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290" y="113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24585" name="Text Box 11"/>
            <p:cNvSpPr txBox="1">
              <a:spLocks noChangeArrowheads="1"/>
            </p:cNvSpPr>
            <p:nvPr/>
          </p:nvSpPr>
          <p:spPr bwMode="auto">
            <a:xfrm>
              <a:off x="2814" y="150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586" name="Text Box 12"/>
            <p:cNvSpPr txBox="1">
              <a:spLocks noChangeArrowheads="1"/>
            </p:cNvSpPr>
            <p:nvPr/>
          </p:nvSpPr>
          <p:spPr bwMode="auto">
            <a:xfrm>
              <a:off x="3770" y="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2927" y="1065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322" y="6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290" y="1914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290" y="2682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2927" y="1833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927" y="2601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3702" y="125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322" y="1430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322" y="219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322" y="2974"/>
              <a:ext cx="0" cy="81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3718" y="2014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3742" y="278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630" y="1398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600" name="Text Box 26"/>
            <p:cNvSpPr txBox="1">
              <a:spLocks noChangeArrowheads="1"/>
            </p:cNvSpPr>
            <p:nvPr/>
          </p:nvSpPr>
          <p:spPr bwMode="auto">
            <a:xfrm>
              <a:off x="2814" y="3036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601" name="Text Box 27"/>
            <p:cNvSpPr txBox="1">
              <a:spLocks noChangeArrowheads="1"/>
            </p:cNvSpPr>
            <p:nvPr/>
          </p:nvSpPr>
          <p:spPr bwMode="auto">
            <a:xfrm>
              <a:off x="2814" y="2260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4602" name="Text Box 28"/>
            <p:cNvSpPr txBox="1">
              <a:spLocks noChangeArrowheads="1"/>
            </p:cNvSpPr>
            <p:nvPr/>
          </p:nvSpPr>
          <p:spPr bwMode="auto">
            <a:xfrm>
              <a:off x="3770" y="1692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24603" name="Text Box 29"/>
            <p:cNvSpPr txBox="1">
              <a:spLocks noChangeArrowheads="1"/>
            </p:cNvSpPr>
            <p:nvPr/>
          </p:nvSpPr>
          <p:spPr bwMode="auto">
            <a:xfrm>
              <a:off x="3770" y="2476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31" name="AutoShape 30"/>
            <p:cNvSpPr>
              <a:spLocks noChangeArrowheads="1"/>
            </p:cNvSpPr>
            <p:nvPr/>
          </p:nvSpPr>
          <p:spPr bwMode="auto">
            <a:xfrm>
              <a:off x="4290" y="1538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4630" y="2174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3" name="AutoShape 32"/>
            <p:cNvSpPr>
              <a:spLocks noChangeArrowheads="1"/>
            </p:cNvSpPr>
            <p:nvPr/>
          </p:nvSpPr>
          <p:spPr bwMode="auto">
            <a:xfrm>
              <a:off x="4290" y="2314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4630" y="2934"/>
              <a:ext cx="0" cy="139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5" name="AutoShape 34"/>
            <p:cNvSpPr>
              <a:spLocks noChangeArrowheads="1"/>
            </p:cNvSpPr>
            <p:nvPr/>
          </p:nvSpPr>
          <p:spPr bwMode="auto">
            <a:xfrm>
              <a:off x="4290" y="3074"/>
              <a:ext cx="680" cy="17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break;</a:t>
              </a:r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V="1">
              <a:off x="4974" y="3161"/>
              <a:ext cx="392" cy="5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4974" y="2414"/>
              <a:ext cx="368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408" y="1640"/>
              <a:ext cx="2016" cy="1888"/>
            </a:xfrm>
            <a:custGeom>
              <a:avLst/>
              <a:gdLst/>
              <a:ahLst/>
              <a:cxnLst>
                <a:cxn ang="0">
                  <a:pos x="1512" y="0"/>
                </a:cxn>
                <a:cxn ang="0">
                  <a:pos x="1960" y="0"/>
                </a:cxn>
                <a:cxn ang="0">
                  <a:pos x="1960" y="1888"/>
                </a:cxn>
                <a:cxn ang="0">
                  <a:pos x="0" y="1888"/>
                </a:cxn>
              </a:cxnLst>
              <a:rect l="0" t="0" r="r" b="b"/>
              <a:pathLst>
                <a:path w="1960" h="1888">
                  <a:moveTo>
                    <a:pt x="1512" y="0"/>
                  </a:moveTo>
                  <a:lnTo>
                    <a:pt x="1960" y="0"/>
                  </a:lnTo>
                  <a:lnTo>
                    <a:pt x="1960" y="1888"/>
                  </a:lnTo>
                  <a:lnTo>
                    <a:pt x="0" y="1888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latin typeface="Calibri" pitchFamily="34" charset="0"/>
              </a:rPr>
              <a:t>Switch With No break Statements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Content Placeholder 3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02808-7098-480D-8752-DFF2E66A1990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419600" y="1600200"/>
            <a:ext cx="4114800" cy="5029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grpSp>
        <p:nvGrpSpPr>
          <p:cNvPr id="25606" name="Group 6"/>
          <p:cNvGrpSpPr>
            <a:grpSpLocks/>
          </p:cNvGrpSpPr>
          <p:nvPr/>
        </p:nvGrpSpPr>
        <p:grpSpPr bwMode="auto">
          <a:xfrm>
            <a:off x="685800" y="2286000"/>
            <a:ext cx="3503613" cy="2054225"/>
            <a:chOff x="571" y="1779"/>
            <a:chExt cx="4687" cy="2048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571" y="1779"/>
              <a:ext cx="4687" cy="202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31" name="Rectangle 8"/>
            <p:cNvSpPr>
              <a:spLocks noChangeArrowheads="1"/>
            </p:cNvSpPr>
            <p:nvPr/>
          </p:nvSpPr>
          <p:spPr bwMode="auto">
            <a:xfrm>
              <a:off x="635" y="1879"/>
              <a:ext cx="4510" cy="1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switch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(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N</a:t>
              </a: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) {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1: x = 10;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2: x = 20;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	</a:t>
              </a:r>
              <a:r>
                <a:rPr lang="en-US" sz="2000">
                  <a:solidFill>
                    <a:srgbClr val="333399"/>
                  </a:solidFill>
                  <a:latin typeface="Courier New" pitchFamily="49" charset="0"/>
                  <a:ea typeface="ＭＳ Ｐゴシック" pitchFamily="34" charset="-128"/>
                </a:rPr>
                <a:t>case</a:t>
              </a:r>
              <a:r>
                <a:rPr lang="en-US" sz="2000">
                  <a:latin typeface="Courier New" pitchFamily="49" charset="0"/>
                  <a:ea typeface="ＭＳ Ｐゴシック" pitchFamily="34" charset="-128"/>
                </a:rPr>
                <a:t> 3: x = 30;</a:t>
              </a:r>
            </a:p>
            <a:p>
              <a:pPr>
                <a:lnSpc>
                  <a:spcPct val="80000"/>
                </a:lnSpc>
                <a:spcBef>
                  <a:spcPct val="50000"/>
                </a:spcBef>
                <a:tabLst>
                  <a:tab pos="457200" algn="l"/>
                  <a:tab pos="749300" algn="l"/>
                  <a:tab pos="1320800" algn="l"/>
                </a:tabLst>
              </a:pPr>
              <a:r>
                <a:rPr lang="en-US" sz="2000">
                  <a:solidFill>
                    <a:srgbClr val="FF0000"/>
                  </a:solidFill>
                  <a:latin typeface="Courier New" pitchFamily="49" charset="0"/>
                  <a:ea typeface="ＭＳ Ｐゴシック" pitchFamily="34" charset="-128"/>
                </a:rPr>
                <a:t>}</a:t>
              </a:r>
            </a:p>
          </p:txBody>
        </p:sp>
      </p:grpSp>
      <p:grpSp>
        <p:nvGrpSpPr>
          <p:cNvPr id="25607" name="Group 9"/>
          <p:cNvGrpSpPr>
            <a:grpSpLocks/>
          </p:cNvGrpSpPr>
          <p:nvPr/>
        </p:nvGrpSpPr>
        <p:grpSpPr bwMode="auto">
          <a:xfrm>
            <a:off x="5064125" y="1295400"/>
            <a:ext cx="3403600" cy="4691063"/>
            <a:chOff x="3190" y="878"/>
            <a:chExt cx="2144" cy="2955"/>
          </a:xfrm>
        </p:grpSpPr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4654" y="1386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10;</a:t>
              </a:r>
            </a:p>
          </p:txBody>
        </p:sp>
        <p:sp>
          <p:nvSpPr>
            <p:cNvPr id="25609" name="Text Box 11"/>
            <p:cNvSpPr txBox="1">
              <a:spLocks noChangeArrowheads="1"/>
            </p:cNvSpPr>
            <p:nvPr/>
          </p:nvSpPr>
          <p:spPr bwMode="auto">
            <a:xfrm>
              <a:off x="3190" y="174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10" name="Text Box 12"/>
            <p:cNvSpPr txBox="1">
              <a:spLocks noChangeArrowheads="1"/>
            </p:cNvSpPr>
            <p:nvPr/>
          </p:nvSpPr>
          <p:spPr bwMode="auto">
            <a:xfrm>
              <a:off x="4146" y="1188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3303" y="1313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1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3698" y="8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16" name="AutoShape 15"/>
            <p:cNvSpPr>
              <a:spLocks noChangeArrowheads="1"/>
            </p:cNvSpPr>
            <p:nvPr/>
          </p:nvSpPr>
          <p:spPr bwMode="auto">
            <a:xfrm>
              <a:off x="4654" y="2162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20;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auto">
            <a:xfrm>
              <a:off x="4654" y="2898"/>
              <a:ext cx="680" cy="258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x = 30;</a:t>
              </a: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3303" y="2081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2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3303" y="2849"/>
              <a:ext cx="790" cy="367"/>
            </a:xfrm>
            <a:prstGeom prst="ellipse">
              <a:avLst/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400">
                  <a:solidFill>
                    <a:srgbClr val="000000"/>
                  </a:solidFill>
                  <a:latin typeface="+mn-lt"/>
                  <a:cs typeface="+mn-cs"/>
                </a:rPr>
                <a:t>N  == 3 ?</a:t>
              </a:r>
              <a:endParaRPr lang="en-US" sz="140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4078" y="150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3698" y="1678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2" name="Line 21"/>
            <p:cNvSpPr>
              <a:spLocks noChangeShapeType="1"/>
            </p:cNvSpPr>
            <p:nvPr/>
          </p:nvSpPr>
          <p:spPr bwMode="auto">
            <a:xfrm>
              <a:off x="3698" y="2446"/>
              <a:ext cx="0" cy="37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>
              <a:off x="3698" y="3222"/>
              <a:ext cx="0" cy="61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 rot="5400000" flipH="1">
              <a:off x="4208" y="2725"/>
              <a:ext cx="352" cy="1217"/>
            </a:xfrm>
            <a:custGeom>
              <a:avLst/>
              <a:gdLst/>
              <a:ahLst/>
              <a:cxnLst>
                <a:cxn ang="0">
                  <a:pos x="961" y="0"/>
                </a:cxn>
                <a:cxn ang="0">
                  <a:pos x="0" y="0"/>
                </a:cxn>
                <a:cxn ang="0">
                  <a:pos x="0" y="472"/>
                </a:cxn>
              </a:cxnLst>
              <a:rect l="0" t="0" r="r" b="b"/>
              <a:pathLst>
                <a:path w="961" h="472">
                  <a:moveTo>
                    <a:pt x="961" y="0"/>
                  </a:moveTo>
                  <a:lnTo>
                    <a:pt x="0" y="0"/>
                  </a:lnTo>
                  <a:lnTo>
                    <a:pt x="0" y="472"/>
                  </a:lnTo>
                </a:path>
              </a:pathLst>
            </a:custGeom>
            <a:noFill/>
            <a:ln w="57150" cap="flat" cmpd="sng">
              <a:solidFill>
                <a:srgbClr val="CCECFF"/>
              </a:solidFill>
              <a:prstDash val="solid"/>
              <a:miter lim="800000"/>
              <a:headEnd type="none" w="med" len="med"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4094" y="2262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118" y="3030"/>
              <a:ext cx="504" cy="3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4994" y="1646"/>
              <a:ext cx="0" cy="45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4994" y="2406"/>
              <a:ext cx="0" cy="451"/>
            </a:xfrm>
            <a:prstGeom prst="line">
              <a:avLst/>
            </a:prstGeom>
            <a:noFill/>
            <a:ln w="57150">
              <a:solidFill>
                <a:srgbClr val="CCECFF"/>
              </a:solidFill>
              <a:miter lim="800000"/>
              <a:headEnd/>
              <a:tailEnd type="triangle" w="med" len="med"/>
            </a:ln>
            <a:effectLst>
              <a:outerShdw dist="45791" dir="3378596" algn="ctr" rotWithShape="0">
                <a:schemeClr val="tx1"/>
              </a:outerShdw>
            </a:effectLst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26" name="Text Box 28"/>
            <p:cNvSpPr txBox="1">
              <a:spLocks noChangeArrowheads="1"/>
            </p:cNvSpPr>
            <p:nvPr/>
          </p:nvSpPr>
          <p:spPr bwMode="auto">
            <a:xfrm>
              <a:off x="3190" y="3284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27" name="Text Box 29"/>
            <p:cNvSpPr txBox="1">
              <a:spLocks noChangeArrowheads="1"/>
            </p:cNvSpPr>
            <p:nvPr/>
          </p:nvSpPr>
          <p:spPr bwMode="auto">
            <a:xfrm>
              <a:off x="3190" y="2508"/>
              <a:ext cx="44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false</a:t>
              </a:r>
            </a:p>
          </p:txBody>
        </p:sp>
        <p:sp>
          <p:nvSpPr>
            <p:cNvPr id="25628" name="Text Box 30"/>
            <p:cNvSpPr txBox="1">
              <a:spLocks noChangeArrowheads="1"/>
            </p:cNvSpPr>
            <p:nvPr/>
          </p:nvSpPr>
          <p:spPr bwMode="auto">
            <a:xfrm>
              <a:off x="4146" y="1940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  <p:sp>
          <p:nvSpPr>
            <p:cNvPr id="25629" name="Text Box 31"/>
            <p:cNvSpPr txBox="1">
              <a:spLocks noChangeArrowheads="1"/>
            </p:cNvSpPr>
            <p:nvPr/>
          </p:nvSpPr>
          <p:spPr bwMode="auto">
            <a:xfrm>
              <a:off x="4146" y="2724"/>
              <a:ext cx="40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tx2"/>
                  </a:solidFill>
                  <a:latin typeface="Tahoma" pitchFamily="34" charset="0"/>
                  <a:ea typeface="ＭＳ Ｐゴシック" pitchFamily="34" charset="-128"/>
                </a:rPr>
                <a:t>true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Switch With Break And Default Statements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B17F8-BED4-4EDB-85A1-23880D872A56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27652" name="Rectangle 2"/>
          <p:cNvSpPr txBox="1">
            <a:spLocks noChangeArrowheads="1"/>
          </p:cNvSpPr>
          <p:nvPr/>
        </p:nvSpPr>
        <p:spPr bwMode="auto">
          <a:xfrm>
            <a:off x="180975" y="1676400"/>
            <a:ext cx="89630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>
                <a:latin typeface="Calibri" pitchFamily="34" charset="0"/>
              </a:rPr>
              <a:t>Example 4-23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2000" dirty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switch</a:t>
            </a:r>
            <a:r>
              <a:rPr lang="en-US" sz="2000" dirty="0">
                <a:latin typeface="Courier New" pitchFamily="49" charset="0"/>
              </a:rPr>
              <a:t> (grade)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>
                <a:latin typeface="Courier New" pitchFamily="49" charset="0"/>
              </a:rPr>
              <a:t> 'A':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A.");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   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>
                <a:latin typeface="Courier New" pitchFamily="49" charset="0"/>
              </a:rPr>
              <a:t> 'B':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B.");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   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>
                <a:latin typeface="Courier New" pitchFamily="49" charset="0"/>
              </a:rPr>
              <a:t> 'C':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C.");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   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>
                <a:latin typeface="Courier New" pitchFamily="49" charset="0"/>
              </a:rPr>
              <a:t> 'D':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D.");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   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case</a:t>
            </a:r>
            <a:r>
              <a:rPr lang="en-US" sz="2000" dirty="0">
                <a:latin typeface="Courier New" pitchFamily="49" charset="0"/>
              </a:rPr>
              <a:t> 'F':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F.");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       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break</a:t>
            </a:r>
            <a:r>
              <a:rPr lang="en-US" sz="2000" dirty="0">
                <a:latin typeface="Courier New" pitchFamily="49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solidFill>
                  <a:schemeClr val="accent2"/>
                </a:solidFill>
                <a:latin typeface="Courier New" pitchFamily="49" charset="0"/>
              </a:rPr>
              <a:t>   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default</a:t>
            </a:r>
            <a:r>
              <a:rPr lang="en-US" sz="2000" dirty="0">
                <a:latin typeface="Courier New" pitchFamily="49" charset="0"/>
              </a:rPr>
              <a:t>:  </a:t>
            </a:r>
            <a:r>
              <a:rPr lang="en-US" sz="2000" dirty="0" err="1">
                <a:latin typeface="Courier New" pitchFamily="49" charset="0"/>
              </a:rPr>
              <a:t>System.out.println</a:t>
            </a:r>
            <a:r>
              <a:rPr lang="en-US" sz="2000" dirty="0">
                <a:latin typeface="Courier New" pitchFamily="49" charset="0"/>
              </a:rPr>
              <a:t>("The grade is invalid.");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Example 4-23 With Nested If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2ABF-C400-428C-886B-4FFB865C6C5B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8677" name="ZoneTexte 5"/>
          <p:cNvSpPr txBox="1">
            <a:spLocks noChangeArrowheads="1"/>
          </p:cNvSpPr>
          <p:nvPr/>
        </p:nvSpPr>
        <p:spPr bwMode="auto">
          <a:xfrm>
            <a:off x="533400" y="1447800"/>
            <a:ext cx="792956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000" dirty="0">
                <a:latin typeface="Calibri" pitchFamily="34" charset="0"/>
              </a:rPr>
              <a:t> </a:t>
            </a:r>
            <a:r>
              <a:rPr lang="fr-FR" sz="20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(grade == 'A')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A.");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 err="1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20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(grade == 'B')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B.");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 err="1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20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(grade == 'C')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C.");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 err="1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20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(grade == 'D')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D.");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 err="1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fr-FR" sz="2000" dirty="0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(grade == 'F')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F.");</a:t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 err="1">
                <a:solidFill>
                  <a:srgbClr val="333399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fr-FR" sz="2000" dirty="0">
                <a:latin typeface="Courier New" pitchFamily="49" charset="0"/>
                <a:cs typeface="Courier New" pitchFamily="49" charset="0"/>
              </a:rPr>
            </a:br>
            <a:r>
              <a:rPr lang="fr-FR" sz="2000" dirty="0">
                <a:latin typeface="Courier New" pitchFamily="49" charset="0"/>
                <a:cs typeface="Courier New" pitchFamily="49" charset="0"/>
              </a:rPr>
              <a:t>      System.out.println("The grade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is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2000" dirty="0" err="1">
                <a:latin typeface="Courier New" pitchFamily="49" charset="0"/>
                <a:cs typeface="Courier New" pitchFamily="49" charset="0"/>
              </a:rPr>
              <a:t>invalid</a:t>
            </a:r>
            <a:r>
              <a:rPr lang="fr-FR" sz="2000" dirty="0">
                <a:latin typeface="Courier New" pitchFamily="49" charset="0"/>
                <a:cs typeface="Courier New" pitchFamily="49" charset="0"/>
              </a:rPr>
              <a:t>.");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Control Structures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99136-7B28-447A-B9AA-B70F5A28B4A1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5124" name="Picture 2" descr="Fig04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76962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One-Way Selection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99C7-4CE3-4542-BC29-4F59D5395DFE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173" name="Rectangle 3"/>
          <p:cNvSpPr txBox="1">
            <a:spLocks noChangeArrowheads="1"/>
          </p:cNvSpPr>
          <p:nvPr/>
        </p:nvSpPr>
        <p:spPr bwMode="auto">
          <a:xfrm>
            <a:off x="609600" y="1524000"/>
            <a:ext cx="6324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Syntax:		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Calibri" pitchFamily="34" charset="0"/>
              </a:rPr>
              <a:t>	</a:t>
            </a:r>
            <a:r>
              <a:rPr lang="en-US" sz="2000" dirty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 dirty="0">
                <a:latin typeface="Courier New" pitchFamily="49" charset="0"/>
              </a:rPr>
              <a:t> (expression)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000" dirty="0">
                <a:latin typeface="Courier New" pitchFamily="49" charset="0"/>
              </a:rPr>
              <a:t>	    statement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Expression referred to as decision maker.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Statement referred to as action statement.</a:t>
            </a:r>
          </a:p>
        </p:txBody>
      </p:sp>
      <p:pic>
        <p:nvPicPr>
          <p:cNvPr id="7174" name="Picture 4" descr="Fig04-04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05200"/>
            <a:ext cx="7010400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Short-Circuit Evaluation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D25E8-9E2A-4C2D-B65B-37404B635911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221" name="Rectangle 3"/>
          <p:cNvSpPr txBox="1">
            <a:spLocks noChangeArrowheads="1"/>
          </p:cNvSpPr>
          <p:nvPr/>
        </p:nvSpPr>
        <p:spPr bwMode="auto">
          <a:xfrm>
            <a:off x="215900" y="1628775"/>
            <a:ext cx="892810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  <a:cs typeface="Times New Roman" pitchFamily="18" charset="0"/>
              </a:rPr>
              <a:t>A process in which the computer evaluates a logical expression from left to right and stops as soon as the value of the expression is known.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latin typeface="Calibri" pitchFamily="34" charset="0"/>
                <a:cs typeface="Times New Roman" pitchFamily="18" charset="0"/>
              </a:rPr>
              <a:t>Example: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solidFill>
                  <a:srgbClr val="CC0000"/>
                </a:solidFill>
                <a:latin typeface="Calibri" pitchFamily="34" charset="0"/>
                <a:cs typeface="Times New Roman" pitchFamily="18" charset="0"/>
              </a:rPr>
              <a:t>(x&gt;y) || (x==5)</a:t>
            </a:r>
            <a:r>
              <a:rPr lang="en-US" sz="2800">
                <a:latin typeface="Calibri" pitchFamily="34" charset="0"/>
                <a:cs typeface="Times New Roman" pitchFamily="18" charset="0"/>
              </a:rPr>
              <a:t>       </a:t>
            </a:r>
            <a:r>
              <a:rPr lang="en-US" sz="2000">
                <a:solidFill>
                  <a:schemeClr val="folHlink"/>
                </a:solidFill>
                <a:latin typeface="Calibri" pitchFamily="34" charset="0"/>
                <a:cs typeface="Times New Roman" pitchFamily="18" charset="0"/>
              </a:rPr>
              <a:t>// if (x&gt;y) is true, (x==5) is not evaluated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solidFill>
                  <a:srgbClr val="CC0000"/>
                </a:solidFill>
                <a:latin typeface="Calibri" pitchFamily="34" charset="0"/>
                <a:cs typeface="Times New Roman" pitchFamily="18" charset="0"/>
              </a:rPr>
              <a:t>(a==b) &amp;&amp; (x&gt;=7)</a:t>
            </a:r>
            <a:r>
              <a:rPr lang="en-US" sz="280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000">
                <a:solidFill>
                  <a:schemeClr val="folHlink"/>
                </a:solidFill>
                <a:latin typeface="Calibri" pitchFamily="34" charset="0"/>
                <a:cs typeface="Times New Roman" pitchFamily="18" charset="0"/>
              </a:rPr>
              <a:t>// if (a==b) is false, (x&gt;=7) is not evaluated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>
                <a:solidFill>
                  <a:srgbClr val="CC0000"/>
                </a:solidFill>
                <a:latin typeface="Calibri" pitchFamily="34" charset="0"/>
                <a:cs typeface="Times New Roman" pitchFamily="18" charset="0"/>
              </a:rPr>
              <a:t>(x&gt;0) &amp;&amp; ( (y = z*2) &gt; 5)</a:t>
            </a:r>
            <a:r>
              <a:rPr lang="en-US" sz="2000">
                <a:latin typeface="Calibri" pitchFamily="34" charset="0"/>
                <a:cs typeface="Times New Roman" pitchFamily="18" charset="0"/>
              </a:rPr>
              <a:t>  </a:t>
            </a:r>
            <a:r>
              <a:rPr lang="en-US" sz="2000">
                <a:solidFill>
                  <a:schemeClr val="folHlink"/>
                </a:solidFill>
                <a:latin typeface="Calibri" pitchFamily="34" charset="0"/>
                <a:cs typeface="Times New Roman" pitchFamily="18" charset="0"/>
              </a:rPr>
              <a:t>// if (x&gt;0) is false, ((y = z*2) &gt; 5) is not evaluated and the value of y will not change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000">
              <a:solidFill>
                <a:schemeClr val="folHlink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Two-Way Selection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D9DA5-77DA-4CF6-9D12-544B7755BA15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245" name="Rectangle 3"/>
          <p:cNvSpPr txBox="1">
            <a:spLocks noChangeArrowheads="1"/>
          </p:cNvSpPr>
          <p:nvPr/>
        </p:nvSpPr>
        <p:spPr bwMode="auto">
          <a:xfrm>
            <a:off x="468313" y="1628775"/>
            <a:ext cx="80645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Syntax: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>
                <a:latin typeface="Calibri" pitchFamily="34" charset="0"/>
              </a:rPr>
              <a:t>		</a:t>
            </a:r>
            <a:r>
              <a:rPr lang="en-US" sz="32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3200">
                <a:latin typeface="Courier New" pitchFamily="49" charset="0"/>
              </a:rPr>
              <a:t> (expression)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>
                <a:latin typeface="Courier New" pitchFamily="49" charset="0"/>
              </a:rPr>
              <a:t>	    	statement1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>
                <a:latin typeface="Courier New" pitchFamily="49" charset="0"/>
              </a:rPr>
              <a:t>		</a:t>
            </a:r>
            <a:r>
              <a:rPr lang="en-US" sz="320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>
                <a:latin typeface="Courier New" pitchFamily="49" charset="0"/>
              </a:rPr>
              <a:t>	    	statement2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solidFill>
                  <a:srgbClr val="333399"/>
                </a:solidFill>
                <a:latin typeface="Courier New" pitchFamily="49" charset="0"/>
              </a:rPr>
              <a:t>else</a:t>
            </a:r>
            <a:r>
              <a:rPr lang="en-US" sz="3200">
                <a:latin typeface="Calibri" pitchFamily="34" charset="0"/>
              </a:rPr>
              <a:t> statement must be paired with an </a:t>
            </a:r>
            <a:r>
              <a:rPr lang="en-US" sz="32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3200">
                <a:latin typeface="Calibri" pitchFamily="34" charset="0"/>
              </a:rPr>
              <a:t>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600">
                <a:latin typeface="Calibri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Two-Way Selection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F7DFE-AF66-441D-A07B-F43F8B7112A0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7924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</a:rPr>
              <a:t>Example 4-13</a:t>
            </a:r>
            <a:endParaRPr lang="en-US" sz="2400" dirty="0">
              <a:latin typeface="Times New Roman" pitchFamily="18" charset="0"/>
            </a:endParaRPr>
          </a:p>
          <a:p>
            <a:endParaRPr lang="en-US" sz="2400" dirty="0">
              <a:latin typeface="Times New Roman" pitchFamily="18" charset="0"/>
            </a:endParaRPr>
          </a:p>
          <a:p>
            <a:r>
              <a:rPr lang="en-US" sz="2400" dirty="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400" dirty="0">
                <a:latin typeface="Courier New" pitchFamily="49" charset="0"/>
              </a:rPr>
              <a:t> (hours &gt; 40.0)</a:t>
            </a:r>
          </a:p>
          <a:p>
            <a:r>
              <a:rPr lang="en-US" sz="2400" dirty="0">
                <a:latin typeface="Courier New" pitchFamily="49" charset="0"/>
              </a:rPr>
              <a:t>    wages = 40.0 </a:t>
            </a:r>
            <a:r>
              <a:rPr lang="en-US" sz="2400" dirty="0" smtClean="0">
                <a:latin typeface="Courier New" pitchFamily="49" charset="0"/>
              </a:rPr>
              <a:t>+ </a:t>
            </a:r>
            <a:r>
              <a:rPr lang="en-US" sz="2400" dirty="0">
                <a:latin typeface="Courier New" pitchFamily="49" charset="0"/>
              </a:rPr>
              <a:t>rate </a:t>
            </a:r>
            <a:r>
              <a:rPr lang="en-US" sz="2400" dirty="0" smtClean="0">
                <a:latin typeface="Courier New" pitchFamily="49" charset="0"/>
              </a:rPr>
              <a:t>* </a:t>
            </a:r>
            <a:r>
              <a:rPr lang="en-US" sz="2400" dirty="0" smtClean="0">
                <a:latin typeface="Courier New" pitchFamily="49" charset="0"/>
              </a:rPr>
              <a:t>hours</a:t>
            </a:r>
            <a:r>
              <a:rPr lang="en-US" sz="2400" dirty="0" smtClean="0">
                <a:latin typeface="Courier New" pitchFamily="49" charset="0"/>
              </a:rPr>
              <a:t>;</a:t>
            </a:r>
          </a:p>
          <a:p>
            <a:r>
              <a:rPr lang="en-US" sz="2400" dirty="0" smtClean="0">
                <a:latin typeface="Courier New" pitchFamily="49" charset="0"/>
              </a:rPr>
              <a:t> </a:t>
            </a:r>
            <a:r>
              <a:rPr lang="en-US" sz="2400" dirty="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r>
              <a:rPr lang="en-US" sz="2400" dirty="0">
                <a:latin typeface="Courier New" pitchFamily="49" charset="0"/>
              </a:rPr>
              <a:t>    wages = hours * rate;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Compound (Block of) Statements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Java Programming: From Problem Analysis to Program Design, D.S. Malik</a:t>
            </a:r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AF14F-84E2-4136-90EB-EAFA05166CF4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4341" name="Rectangle 3"/>
          <p:cNvSpPr txBox="1">
            <a:spLocks noChangeArrowheads="1"/>
          </p:cNvSpPr>
          <p:nvPr/>
        </p:nvSpPr>
        <p:spPr bwMode="auto">
          <a:xfrm>
            <a:off x="468313" y="1628775"/>
            <a:ext cx="80645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Syntax: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	</a:t>
            </a:r>
            <a:r>
              <a:rPr lang="en-US" sz="2400">
                <a:latin typeface="Courier New" pitchFamily="49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statement1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statement2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	.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	.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	.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statement</a:t>
            </a:r>
            <a:r>
              <a:rPr lang="en-US" sz="2400" i="1">
                <a:latin typeface="Courier New" pitchFamily="49" charset="0"/>
              </a:rPr>
              <a:t>n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Compound (Block of) Statements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F6790-A5D1-4EA8-90CD-00A44F976B87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Espace réservé du pied de page 3"/>
          <p:cNvSpPr txBox="1">
            <a:spLocks/>
          </p:cNvSpPr>
          <p:nvPr/>
        </p:nvSpPr>
        <p:spPr>
          <a:xfrm>
            <a:off x="1042988" y="6308725"/>
            <a:ext cx="7273925" cy="360363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Java Programming: From Problem Analysis to Program Design, D.S. Malik</a:t>
            </a:r>
          </a:p>
        </p:txBody>
      </p:sp>
      <p:sp>
        <p:nvSpPr>
          <p:cNvPr id="15366" name="Rectangle 3"/>
          <p:cNvSpPr txBox="1">
            <a:spLocks noChangeArrowheads="1"/>
          </p:cNvSpPr>
          <p:nvPr/>
        </p:nvSpPr>
        <p:spPr bwMode="auto">
          <a:xfrm>
            <a:off x="468313" y="1628775"/>
            <a:ext cx="80645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000">
                <a:latin typeface="Courier New" pitchFamily="49" charset="0"/>
              </a:rPr>
              <a:t> (age &gt; 18)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    System.out.println("Eligible to vote.");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    System.out.println("No longer a minor.");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}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{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    System.out.println("Not eligible to vote.");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    System.out.println("Still a minor.");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sz="2000">
                <a:latin typeface="Courier New" pitchFamily="4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/>
                </a:solidFill>
              </a:rPr>
              <a:t>Multiple Selection: Nested if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3B01-F11B-4E5D-875D-3918A6486367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Espace réservé du pied de page 4"/>
          <p:cNvSpPr txBox="1">
            <a:spLocks/>
          </p:cNvSpPr>
          <p:nvPr/>
        </p:nvSpPr>
        <p:spPr>
          <a:xfrm>
            <a:off x="1042988" y="6308725"/>
            <a:ext cx="7273925" cy="360363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Java Programming: From Problem Analysis to Program Design, D.S. Malik</a:t>
            </a:r>
          </a:p>
        </p:txBody>
      </p:sp>
      <p:sp>
        <p:nvSpPr>
          <p:cNvPr id="16390" name="Rectangle 3"/>
          <p:cNvSpPr txBox="1">
            <a:spLocks noChangeArrowheads="1"/>
          </p:cNvSpPr>
          <p:nvPr/>
        </p:nvSpPr>
        <p:spPr bwMode="auto">
          <a:xfrm>
            <a:off x="539750" y="1700213"/>
            <a:ext cx="3957638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Syntax: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alibri" pitchFamily="34" charset="0"/>
              </a:rPr>
              <a:t>	</a:t>
            </a:r>
            <a:r>
              <a:rPr lang="en-US" sz="24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400">
                <a:latin typeface="Courier New" pitchFamily="49" charset="0"/>
              </a:rPr>
              <a:t> (expression1)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 statement1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</a:t>
            </a:r>
            <a:r>
              <a:rPr lang="en-US" sz="240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</a:t>
            </a:r>
            <a:r>
              <a:rPr lang="en-US" sz="2400">
                <a:solidFill>
                  <a:srgbClr val="333399"/>
                </a:solidFill>
                <a:latin typeface="Courier New" pitchFamily="49" charset="0"/>
              </a:rPr>
              <a:t>if</a:t>
            </a:r>
            <a:r>
              <a:rPr lang="en-US" sz="2400">
                <a:latin typeface="Courier New" pitchFamily="49" charset="0"/>
              </a:rPr>
              <a:t> (expression2)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    statement2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</a:t>
            </a:r>
            <a:r>
              <a:rPr lang="en-US" sz="2400">
                <a:solidFill>
                  <a:srgbClr val="333399"/>
                </a:solidFill>
                <a:latin typeface="Courier New" pitchFamily="49" charset="0"/>
              </a:rPr>
              <a:t>else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>
                <a:latin typeface="Courier New" pitchFamily="49" charset="0"/>
              </a:rPr>
              <a:t>		    statement3</a:t>
            </a:r>
            <a:endParaRPr lang="en-US" sz="3200">
              <a:latin typeface="Courier New" pitchFamily="49" charset="0"/>
            </a:endParaRPr>
          </a:p>
        </p:txBody>
      </p:sp>
      <p:sp>
        <p:nvSpPr>
          <p:cNvPr id="16391" name="Rectangle 4"/>
          <p:cNvSpPr txBox="1">
            <a:spLocks noChangeArrowheads="1"/>
          </p:cNvSpPr>
          <p:nvPr/>
        </p:nvSpPr>
        <p:spPr bwMode="auto">
          <a:xfrm>
            <a:off x="4572000" y="1628775"/>
            <a:ext cx="395287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Multiple </a:t>
            </a:r>
            <a:r>
              <a:rPr lang="en-US" sz="3200" i="1">
                <a:latin typeface="Calibri" pitchFamily="34" charset="0"/>
              </a:rPr>
              <a:t>if</a:t>
            </a:r>
            <a:r>
              <a:rPr lang="en-US" sz="3200">
                <a:latin typeface="Calibri" pitchFamily="34" charset="0"/>
              </a:rPr>
              <a:t> statements can be used if there is more than two alternatives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i="1">
                <a:latin typeface="Calibri" pitchFamily="34" charset="0"/>
              </a:rPr>
              <a:t>else</a:t>
            </a:r>
            <a:r>
              <a:rPr lang="en-US" sz="3200">
                <a:latin typeface="Calibri" pitchFamily="34" charset="0"/>
              </a:rPr>
              <a:t> is associated with the most recent </a:t>
            </a:r>
            <a:r>
              <a:rPr lang="en-US" sz="3200" i="1">
                <a:latin typeface="Calibri" pitchFamily="34" charset="0"/>
              </a:rPr>
              <a:t>if </a:t>
            </a:r>
            <a:r>
              <a:rPr lang="en-US" sz="3200">
                <a:latin typeface="Calibri" pitchFamily="34" charset="0"/>
              </a:rPr>
              <a:t>that does not have an else.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Prefab">
      <a:dk1>
        <a:sysClr val="windowText" lastClr="000000"/>
      </a:dk1>
      <a:lt1>
        <a:sysClr val="window" lastClr="FFFFFF"/>
      </a:lt1>
      <a:dk2>
        <a:srgbClr val="5D5C64"/>
      </a:dk2>
      <a:lt2>
        <a:srgbClr val="E4D9BE"/>
      </a:lt2>
      <a:accent1>
        <a:srgbClr val="E0B62E"/>
      </a:accent1>
      <a:accent2>
        <a:srgbClr val="E6632E"/>
      </a:accent2>
      <a:accent3>
        <a:srgbClr val="73C1C7"/>
      </a:accent3>
      <a:accent4>
        <a:srgbClr val="75964C"/>
      </a:accent4>
      <a:accent5>
        <a:srgbClr val="C78C45"/>
      </a:accent5>
      <a:accent6>
        <a:srgbClr val="BCA076"/>
      </a:accent6>
      <a:hlink>
        <a:srgbClr val="CF3B0D"/>
      </a:hlink>
      <a:folHlink>
        <a:srgbClr val="7E756C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eme_yellow">
  <a:themeElements>
    <a:clrScheme name="Prefab">
      <a:dk1>
        <a:sysClr val="windowText" lastClr="000000"/>
      </a:dk1>
      <a:lt1>
        <a:sysClr val="window" lastClr="FFFFFF"/>
      </a:lt1>
      <a:dk2>
        <a:srgbClr val="5D5C64"/>
      </a:dk2>
      <a:lt2>
        <a:srgbClr val="E4D9BE"/>
      </a:lt2>
      <a:accent1>
        <a:srgbClr val="E0B62E"/>
      </a:accent1>
      <a:accent2>
        <a:srgbClr val="E6632E"/>
      </a:accent2>
      <a:accent3>
        <a:srgbClr val="73C1C7"/>
      </a:accent3>
      <a:accent4>
        <a:srgbClr val="75964C"/>
      </a:accent4>
      <a:accent5>
        <a:srgbClr val="C78C45"/>
      </a:accent5>
      <a:accent6>
        <a:srgbClr val="BCA076"/>
      </a:accent6>
      <a:hlink>
        <a:srgbClr val="CF3B0D"/>
      </a:hlink>
      <a:folHlink>
        <a:srgbClr val="7E756C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8E27720-A5D1-4971-BC79-B1F657F2D68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8C4D48-7E7F-4C5B-9566-EDCD3BD092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F92A0C2-086B-44FF-AF1B-2C83D77EC85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47</TotalTime>
  <Words>737</Words>
  <Application>Microsoft Office PowerPoint</Application>
  <PresentationFormat>On-screen Show (4:3)</PresentationFormat>
  <Paragraphs>195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Theme_yellow</vt:lpstr>
      <vt:lpstr>1_Theme_yellow</vt:lpstr>
      <vt:lpstr>Control Structures 1</vt:lpstr>
      <vt:lpstr>Control Structures</vt:lpstr>
      <vt:lpstr>One-Way Selection</vt:lpstr>
      <vt:lpstr>Short-Circuit Evaluation</vt:lpstr>
      <vt:lpstr>Two-Way Selection</vt:lpstr>
      <vt:lpstr>Two-Way Selection</vt:lpstr>
      <vt:lpstr>Compound (Block of) Statements</vt:lpstr>
      <vt:lpstr>Compound (Block of) Statements</vt:lpstr>
      <vt:lpstr>Multiple Selection: Nested if</vt:lpstr>
      <vt:lpstr>Multiple Selection: Nested if</vt:lpstr>
      <vt:lpstr>Multiple Selection: Nested if</vt:lpstr>
      <vt:lpstr>Switch Structures</vt:lpstr>
      <vt:lpstr>Switch With break Statements </vt:lpstr>
      <vt:lpstr>Switch With No break Statements</vt:lpstr>
      <vt:lpstr>Switch With Break And Default Statements</vt:lpstr>
      <vt:lpstr>Example 4-23 With Nested If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dell</dc:creator>
  <cp:lastModifiedBy>NOUF</cp:lastModifiedBy>
  <cp:revision>16</cp:revision>
  <dcterms:created xsi:type="dcterms:W3CDTF">2011-03-18T09:57:48Z</dcterms:created>
  <dcterms:modified xsi:type="dcterms:W3CDTF">2013-09-17T19:19:22Z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