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90" r:id="rId8"/>
    <p:sldId id="262" r:id="rId9"/>
    <p:sldId id="282" r:id="rId10"/>
    <p:sldId id="304" r:id="rId11"/>
    <p:sldId id="305" r:id="rId12"/>
    <p:sldId id="264" r:id="rId13"/>
    <p:sldId id="265" r:id="rId14"/>
    <p:sldId id="266" r:id="rId15"/>
    <p:sldId id="267" r:id="rId16"/>
    <p:sldId id="268" r:id="rId17"/>
    <p:sldId id="269" r:id="rId18"/>
    <p:sldId id="286" r:id="rId19"/>
    <p:sldId id="287" r:id="rId20"/>
    <p:sldId id="270" r:id="rId21"/>
    <p:sldId id="271" r:id="rId22"/>
    <p:sldId id="272" r:id="rId23"/>
    <p:sldId id="306" r:id="rId24"/>
    <p:sldId id="273" r:id="rId25"/>
    <p:sldId id="274" r:id="rId26"/>
    <p:sldId id="275" r:id="rId27"/>
    <p:sldId id="276" r:id="rId28"/>
    <p:sldId id="292" r:id="rId29"/>
    <p:sldId id="285" r:id="rId30"/>
    <p:sldId id="277" r:id="rId31"/>
    <p:sldId id="280" r:id="rId32"/>
    <p:sldId id="278" r:id="rId33"/>
    <p:sldId id="291" r:id="rId34"/>
    <p:sldId id="307" r:id="rId35"/>
    <p:sldId id="289" r:id="rId36"/>
    <p:sldId id="294" r:id="rId37"/>
    <p:sldId id="295" r:id="rId38"/>
    <p:sldId id="296" r:id="rId39"/>
    <p:sldId id="297" r:id="rId40"/>
    <p:sldId id="298" r:id="rId41"/>
    <p:sldId id="299" r:id="rId42"/>
    <p:sldId id="300" r:id="rId43"/>
    <p:sldId id="302" r:id="rId44"/>
    <p:sldId id="303" r:id="rId4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16134"/>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7310219-A7B6-4FA0-BF16-8D9CA7E0CD06}" type="datetimeFigureOut">
              <a:rPr lang="en-US" smtClean="0"/>
              <a:pPr/>
              <a:t>4/28/2012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EDEF0F-636B-4E1C-91C4-5A98E0F3AEC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7310219-A7B6-4FA0-BF16-8D9CA7E0CD06}" type="datetimeFigureOut">
              <a:rPr lang="en-US" smtClean="0"/>
              <a:pPr/>
              <a:t>4/28/2012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EDEF0F-636B-4E1C-91C4-5A98E0F3AEC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7310219-A7B6-4FA0-BF16-8D9CA7E0CD06}" type="datetimeFigureOut">
              <a:rPr lang="en-US" smtClean="0"/>
              <a:pPr/>
              <a:t>4/28/2012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EDEF0F-636B-4E1C-91C4-5A98E0F3AEC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7310219-A7B6-4FA0-BF16-8D9CA7E0CD06}" type="datetimeFigureOut">
              <a:rPr lang="en-US" smtClean="0"/>
              <a:pPr/>
              <a:t>4/28/2012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EDEF0F-636B-4E1C-91C4-5A98E0F3AEC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7310219-A7B6-4FA0-BF16-8D9CA7E0CD06}" type="datetimeFigureOut">
              <a:rPr lang="en-US" smtClean="0"/>
              <a:pPr/>
              <a:t>4/28/2012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EDEF0F-636B-4E1C-91C4-5A98E0F3AEC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7310219-A7B6-4FA0-BF16-8D9CA7E0CD06}" type="datetimeFigureOut">
              <a:rPr lang="en-US" smtClean="0"/>
              <a:pPr/>
              <a:t>4/28/2012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EDEF0F-636B-4E1C-91C4-5A98E0F3AEC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7310219-A7B6-4FA0-BF16-8D9CA7E0CD06}" type="datetimeFigureOut">
              <a:rPr lang="en-US" smtClean="0"/>
              <a:pPr/>
              <a:t>4/28/2012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7EDEF0F-636B-4E1C-91C4-5A98E0F3AEC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7310219-A7B6-4FA0-BF16-8D9CA7E0CD06}" type="datetimeFigureOut">
              <a:rPr lang="en-US" smtClean="0"/>
              <a:pPr/>
              <a:t>4/28/2012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7EDEF0F-636B-4E1C-91C4-5A98E0F3AEC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7310219-A7B6-4FA0-BF16-8D9CA7E0CD06}" type="datetimeFigureOut">
              <a:rPr lang="en-US" smtClean="0"/>
              <a:pPr/>
              <a:t>4/28/2012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7EDEF0F-636B-4E1C-91C4-5A98E0F3AEC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7310219-A7B6-4FA0-BF16-8D9CA7E0CD06}" type="datetimeFigureOut">
              <a:rPr lang="en-US" smtClean="0"/>
              <a:pPr/>
              <a:t>4/28/2012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EDEF0F-636B-4E1C-91C4-5A98E0F3AEC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7310219-A7B6-4FA0-BF16-8D9CA7E0CD06}" type="datetimeFigureOut">
              <a:rPr lang="en-US" smtClean="0"/>
              <a:pPr/>
              <a:t>4/28/2012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EDEF0F-636B-4E1C-91C4-5A98E0F3AEC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7310219-A7B6-4FA0-BF16-8D9CA7E0CD06}" type="datetimeFigureOut">
              <a:rPr lang="en-US" smtClean="0"/>
              <a:pPr/>
              <a:t>4/28/2012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7EDEF0F-636B-4E1C-91C4-5A98E0F3AEC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10.jpeg"/><Relationship Id="rId7" Type="http://schemas.openxmlformats.org/officeDocument/2006/relationships/hyperlink" Target="http://www.google.com.sa/imgres?imgurl=http://3.bp.blogspot.com/-Z7CZY73M_rY/TfFX8Ix3S3I/AAAAAAAAAFY/-EcYPJ6at_8/s1600/Oil%252Band%252Bwater.jpg&amp;imgrefurl=http://thoughtfullines.blogspot.com/2011/06/oil-water.html&amp;usg=__UEQ36AhqemIRcFdfh3kZkfzgHb8=&amp;h=530&amp;w=366&amp;sz=39&amp;hl=ar&amp;start=4&amp;zoom=1&amp;tbnid=R9W0V55bnpDySM:&amp;tbnh=132&amp;tbnw=91&amp;ei=z9qcT7bnKcb_4QT5ltypDg&amp;prev=/search%3Fq%3Doils%2Bare%2Blighter%2Bthan%2Bwater%26hl%3Dar%26safe%3Dactive%26gbv%3D2%26tbm%3Disch&amp;itbs=1" TargetMode="External"/><Relationship Id="rId2" Type="http://schemas.openxmlformats.org/officeDocument/2006/relationships/hyperlink" Target="http://www.google.com.sa/imgres?imgurl=http://www.stpaulcommodities.com/imagesFinal/Services_Oils_000006206865.jpg&amp;imgrefurl=http://www.stpaulcommodities.com/ServiceProducts.html&amp;usg=__UCjQGs1mQfHVsFUDB4-z5eOcUaw=&amp;h=282&amp;w=340&amp;sz=22&amp;hl=ar&amp;start=7&amp;zoom=1&amp;tbnid=UnQribK56zIhdM:&amp;tbnh=99&amp;tbnw=119&amp;ei=mNmcT5XyBcnMhAeRo4HcDg&amp;prev=/search%3Fq%3Dfats%2Bare%2Bwhite%2Bsolids%2Band%2Boils%2Bare%2Byellow%2Bliquids.%26hl%3Dar%26safe%3Dactive%26sa%3DX%26gbv%3D2%26tbm%3Disch&amp;itbs=1" TargetMode="External"/><Relationship Id="rId1" Type="http://schemas.openxmlformats.org/officeDocument/2006/relationships/slideLayout" Target="../slideLayouts/slideLayout7.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hyperlink" Target="http://www.google.com.sa/imgres?imgurl=http://img4.realsimple.com/images/health/nutrition-diet/0609/cheese-paper_300.jpg&amp;imgrefurl=http://www.realsimple.com/health/nutrition-diet/healthy-eating/facts-trans-fats-10000001533077/index.html&amp;usg=__Hr7dZKOT2lvlGX8f_v_M4AoTf-I=&amp;h=357&amp;w=300&amp;sz=68&amp;hl=ar&amp;start=3&amp;zoom=1&amp;tbnid=mxBV7tHaMgAsJM:&amp;tbnh=121&amp;tbnw=102&amp;ei=BdqcT4mGL5KKhQfExMXkDg&amp;prev=/search%3Fq%3Dfats%2Bare%2Bwhite%2Bsolids%26hl%3Dar%26safe%3Dactive%26gbv%3D2%26tbm%3Disch&amp;itbs=1"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2.gif"/><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4.gif"/><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7200" b="1" dirty="0" smtClean="0">
                <a:solidFill>
                  <a:srgbClr val="FF0000"/>
                </a:solidFill>
              </a:rPr>
              <a:t>Lipids</a:t>
            </a:r>
            <a:endParaRPr lang="en-US" b="1" dirty="0">
              <a:solidFill>
                <a:srgbClr val="FF0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Essential Fatty Acids</a:t>
            </a:r>
            <a:endParaRPr lang="en-US" dirty="0"/>
          </a:p>
        </p:txBody>
      </p:sp>
      <p:sp>
        <p:nvSpPr>
          <p:cNvPr id="3" name="Content Placeholder 2"/>
          <p:cNvSpPr>
            <a:spLocks noGrp="1"/>
          </p:cNvSpPr>
          <p:nvPr>
            <p:ph idx="1"/>
          </p:nvPr>
        </p:nvSpPr>
        <p:spPr/>
        <p:txBody>
          <a:bodyPr>
            <a:noAutofit/>
          </a:bodyPr>
          <a:lstStyle/>
          <a:p>
            <a:pPr lvl="0"/>
            <a:r>
              <a:rPr lang="en-US" dirty="0" smtClean="0"/>
              <a:t>Fatty acids which are essential for the complete nutrition of the human body.</a:t>
            </a:r>
          </a:p>
          <a:p>
            <a:r>
              <a:rPr lang="en-US" dirty="0" smtClean="0"/>
              <a:t>There are twenty different needed fatty acids in your body, but they are all made from two: </a:t>
            </a:r>
          </a:p>
          <a:p>
            <a:pPr>
              <a:buNone/>
            </a:pPr>
            <a:r>
              <a:rPr lang="en-US" dirty="0" smtClean="0"/>
              <a:t>    - </a:t>
            </a:r>
            <a:r>
              <a:rPr lang="en-US" dirty="0" err="1" smtClean="0">
                <a:solidFill>
                  <a:srgbClr val="0070C0"/>
                </a:solidFill>
              </a:rPr>
              <a:t>Linoleic</a:t>
            </a:r>
            <a:r>
              <a:rPr lang="en-US" dirty="0" smtClean="0">
                <a:solidFill>
                  <a:srgbClr val="0070C0"/>
                </a:solidFill>
              </a:rPr>
              <a:t> acid </a:t>
            </a:r>
            <a:r>
              <a:rPr lang="en-US" dirty="0" smtClean="0">
                <a:solidFill>
                  <a:srgbClr val="00B050"/>
                </a:solidFill>
              </a:rPr>
              <a:t>(omega-6 fatty acid)</a:t>
            </a:r>
            <a:r>
              <a:rPr lang="en-US" dirty="0" smtClean="0"/>
              <a:t> found in seed oils like corn, peanut, cotton seeds,.. </a:t>
            </a:r>
          </a:p>
          <a:p>
            <a:pPr>
              <a:buNone/>
            </a:pPr>
            <a:r>
              <a:rPr lang="en-US" dirty="0" smtClean="0"/>
              <a:t>    - </a:t>
            </a:r>
            <a:r>
              <a:rPr lang="en-US" dirty="0" err="1" smtClean="0">
                <a:solidFill>
                  <a:srgbClr val="0070C0"/>
                </a:solidFill>
              </a:rPr>
              <a:t>Linolenic</a:t>
            </a:r>
            <a:r>
              <a:rPr lang="en-US" dirty="0" smtClean="0">
                <a:solidFill>
                  <a:srgbClr val="0070C0"/>
                </a:solidFill>
              </a:rPr>
              <a:t> acid</a:t>
            </a:r>
            <a:r>
              <a:rPr lang="en-US" dirty="0" smtClean="0">
                <a:solidFill>
                  <a:srgbClr val="00B0F0"/>
                </a:solidFill>
              </a:rPr>
              <a:t> (omega-3 fatty acid)</a:t>
            </a:r>
            <a:r>
              <a:rPr lang="en-US" dirty="0" smtClean="0"/>
              <a:t> found in seed oils like soybeans, walnuts,..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457200"/>
            <a:ext cx="8229600" cy="6096000"/>
          </a:xfrm>
        </p:spPr>
        <p:txBody>
          <a:bodyPr>
            <a:noAutofit/>
          </a:bodyPr>
          <a:lstStyle/>
          <a:p>
            <a:r>
              <a:rPr lang="en-US" sz="2800" dirty="0" smtClean="0"/>
              <a:t>These two fatty acids are essential. You must get them from the foods you eat because your body cannot manufacture them. Thus, essential fatty acids are the building blocks for all the other fats in your body.</a:t>
            </a:r>
          </a:p>
          <a:p>
            <a:r>
              <a:rPr lang="en-US" sz="2800" dirty="0" smtClean="0"/>
              <a:t> </a:t>
            </a:r>
            <a:r>
              <a:rPr lang="en-US" sz="2800" dirty="0" smtClean="0">
                <a:solidFill>
                  <a:srgbClr val="0070C0"/>
                </a:solidFill>
              </a:rPr>
              <a:t> </a:t>
            </a:r>
            <a:r>
              <a:rPr lang="en-US" sz="2800" dirty="0" err="1" smtClean="0">
                <a:solidFill>
                  <a:srgbClr val="0070C0"/>
                </a:solidFill>
              </a:rPr>
              <a:t>Linoleic</a:t>
            </a:r>
            <a:r>
              <a:rPr lang="en-US" sz="2800" dirty="0" smtClean="0">
                <a:solidFill>
                  <a:srgbClr val="0070C0"/>
                </a:solidFill>
              </a:rPr>
              <a:t> acid </a:t>
            </a:r>
            <a:r>
              <a:rPr lang="en-US" sz="2800" dirty="0" smtClean="0"/>
              <a:t>and </a:t>
            </a:r>
            <a:r>
              <a:rPr lang="en-US" sz="2800" dirty="0" err="1" smtClean="0">
                <a:solidFill>
                  <a:srgbClr val="0070C0"/>
                </a:solidFill>
              </a:rPr>
              <a:t>Linolenic</a:t>
            </a:r>
            <a:r>
              <a:rPr lang="en-US" sz="2800" dirty="0" smtClean="0">
                <a:solidFill>
                  <a:srgbClr val="0070C0"/>
                </a:solidFill>
              </a:rPr>
              <a:t> acid</a:t>
            </a:r>
            <a:r>
              <a:rPr lang="en-US" sz="2800" dirty="0" smtClean="0">
                <a:solidFill>
                  <a:srgbClr val="00B0F0"/>
                </a:solidFill>
              </a:rPr>
              <a:t> </a:t>
            </a:r>
            <a:r>
              <a:rPr lang="en-US" sz="2800" dirty="0" smtClean="0"/>
              <a:t>essential fatty acids are especially important for making prostaglandins (hormone) in your body. </a:t>
            </a:r>
          </a:p>
          <a:p>
            <a:r>
              <a:rPr lang="en-US" sz="2800" dirty="0" smtClean="0"/>
              <a:t>They also play a role in controlling your blood pressure, your heart, your kidneys, your digestive system, and body temperature. </a:t>
            </a:r>
          </a:p>
          <a:p>
            <a:r>
              <a:rPr lang="en-US" sz="2800" dirty="0" smtClean="0"/>
              <a:t>They are important for allergic reactions, blood clotting and making other hormones. </a:t>
            </a:r>
            <a:br>
              <a:rPr lang="en-US" sz="2800" dirty="0" smtClean="0"/>
            </a:br>
            <a:r>
              <a:rPr lang="en-US" sz="2800" dirty="0" smtClean="0"/>
              <a:t/>
            </a:r>
            <a:br>
              <a:rPr lang="en-US" sz="2800" dirty="0" smtClean="0"/>
            </a:br>
            <a:r>
              <a:rPr lang="en-US" sz="2800" dirty="0" smtClean="0"/>
              <a:t/>
            </a:r>
            <a:br>
              <a:rPr lang="en-US" sz="2800" dirty="0" smtClean="0"/>
            </a:br>
            <a:endParaRPr lang="en-US" sz="2800" dirty="0" smtClean="0"/>
          </a:p>
          <a:p>
            <a:endParaRPr lang="en-US" sz="28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rgbClr val="FF0000"/>
                </a:solidFill>
              </a:rPr>
              <a:t>Classification of Lipids</a:t>
            </a:r>
            <a:endParaRPr lang="en-US" dirty="0">
              <a:solidFill>
                <a:srgbClr val="FF0000"/>
              </a:solidFill>
            </a:endParaRPr>
          </a:p>
        </p:txBody>
      </p:sp>
      <p:sp>
        <p:nvSpPr>
          <p:cNvPr id="3" name="Content Placeholder 2"/>
          <p:cNvSpPr>
            <a:spLocks noGrp="1"/>
          </p:cNvSpPr>
          <p:nvPr>
            <p:ph idx="1"/>
          </p:nvPr>
        </p:nvSpPr>
        <p:spPr/>
        <p:txBody>
          <a:bodyPr/>
          <a:lstStyle/>
          <a:p>
            <a:pPr>
              <a:buNone/>
            </a:pPr>
            <a:r>
              <a:rPr lang="en-US" dirty="0" smtClean="0"/>
              <a:t>    Lipids </a:t>
            </a:r>
            <a:r>
              <a:rPr lang="en-US" dirty="0"/>
              <a:t>are divided into three main types: </a:t>
            </a:r>
            <a:endParaRPr lang="en-US" dirty="0" smtClean="0"/>
          </a:p>
          <a:p>
            <a:endParaRPr lang="en-US" dirty="0"/>
          </a:p>
          <a:p>
            <a:pPr marL="514350" indent="-514350">
              <a:buFont typeface="+mj-lt"/>
              <a:buAutoNum type="arabicPeriod"/>
            </a:pPr>
            <a:r>
              <a:rPr lang="en-US" b="1" dirty="0" smtClean="0">
                <a:solidFill>
                  <a:srgbClr val="0070C0"/>
                </a:solidFill>
              </a:rPr>
              <a:t>Simple.</a:t>
            </a:r>
          </a:p>
          <a:p>
            <a:pPr marL="514350" indent="-514350">
              <a:buFont typeface="+mj-lt"/>
              <a:buAutoNum type="arabicPeriod"/>
            </a:pPr>
            <a:r>
              <a:rPr lang="en-US" b="1" dirty="0" smtClean="0">
                <a:solidFill>
                  <a:srgbClr val="0070C0"/>
                </a:solidFill>
              </a:rPr>
              <a:t>Complex.</a:t>
            </a:r>
          </a:p>
          <a:p>
            <a:pPr marL="514350" indent="-514350">
              <a:buFont typeface="+mj-lt"/>
              <a:buAutoNum type="arabicPeriod"/>
            </a:pPr>
            <a:r>
              <a:rPr lang="en-US" b="1" dirty="0" smtClean="0">
                <a:solidFill>
                  <a:srgbClr val="0070C0"/>
                </a:solidFill>
              </a:rPr>
              <a:t>Precursor </a:t>
            </a:r>
            <a:r>
              <a:rPr lang="en-US" b="1" dirty="0">
                <a:solidFill>
                  <a:srgbClr val="0070C0"/>
                </a:solidFill>
              </a:rPr>
              <a:t>&amp; derived lipids.</a:t>
            </a:r>
          </a:p>
          <a:p>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88640"/>
            <a:ext cx="8229600" cy="1143000"/>
          </a:xfrm>
        </p:spPr>
        <p:txBody>
          <a:bodyPr>
            <a:normAutofit/>
          </a:bodyPr>
          <a:lstStyle/>
          <a:p>
            <a:r>
              <a:rPr lang="en-US" b="1" dirty="0" smtClean="0">
                <a:solidFill>
                  <a:srgbClr val="FF0000"/>
                </a:solidFill>
              </a:rPr>
              <a:t>I-  Simple Lipids</a:t>
            </a:r>
            <a:endParaRPr lang="en-US" dirty="0">
              <a:solidFill>
                <a:srgbClr val="FF0000"/>
              </a:solidFill>
            </a:endParaRPr>
          </a:p>
        </p:txBody>
      </p:sp>
      <p:sp>
        <p:nvSpPr>
          <p:cNvPr id="3" name="Content Placeholder 2"/>
          <p:cNvSpPr>
            <a:spLocks noGrp="1"/>
          </p:cNvSpPr>
          <p:nvPr>
            <p:ph idx="1"/>
          </p:nvPr>
        </p:nvSpPr>
        <p:spPr>
          <a:xfrm>
            <a:off x="395536" y="1412776"/>
            <a:ext cx="8229600" cy="4853136"/>
          </a:xfrm>
        </p:spPr>
        <p:txBody>
          <a:bodyPr>
            <a:normAutofit fontScale="92500"/>
          </a:bodyPr>
          <a:lstStyle/>
          <a:p>
            <a:pPr lvl="0"/>
            <a:r>
              <a:rPr lang="en-US" dirty="0" smtClean="0"/>
              <a:t>Simple </a:t>
            </a:r>
            <a:r>
              <a:rPr lang="en-US" dirty="0"/>
              <a:t>lipids are esters of fatty acids.</a:t>
            </a:r>
          </a:p>
          <a:p>
            <a:pPr lvl="0"/>
            <a:r>
              <a:rPr lang="en-US" dirty="0"/>
              <a:t>When hydrolyzed they yield fatty acids and alcohol.</a:t>
            </a:r>
          </a:p>
          <a:p>
            <a:pPr lvl="0"/>
            <a:endParaRPr lang="en-US" b="1" dirty="0" smtClean="0">
              <a:solidFill>
                <a:srgbClr val="0070C0"/>
              </a:solidFill>
            </a:endParaRPr>
          </a:p>
          <a:p>
            <a:pPr lvl="0"/>
            <a:r>
              <a:rPr lang="en-US" b="1" dirty="0" smtClean="0">
                <a:solidFill>
                  <a:srgbClr val="0070C0"/>
                </a:solidFill>
              </a:rPr>
              <a:t>If </a:t>
            </a:r>
            <a:r>
              <a:rPr lang="en-US" b="1" dirty="0">
                <a:solidFill>
                  <a:srgbClr val="0070C0"/>
                </a:solidFill>
              </a:rPr>
              <a:t>the simple </a:t>
            </a:r>
            <a:r>
              <a:rPr lang="en-US" b="1" dirty="0" smtClean="0">
                <a:solidFill>
                  <a:srgbClr val="0070C0"/>
                </a:solidFill>
              </a:rPr>
              <a:t>lipid </a:t>
            </a:r>
            <a:r>
              <a:rPr lang="en-US" b="1" dirty="0">
                <a:solidFill>
                  <a:srgbClr val="0070C0"/>
                </a:solidFill>
              </a:rPr>
              <a:t>yield 3 fatty acids and glycerol it is called: </a:t>
            </a:r>
            <a:r>
              <a:rPr lang="en-US" b="1" dirty="0" smtClean="0">
                <a:solidFill>
                  <a:srgbClr val="FF0000"/>
                </a:solidFill>
              </a:rPr>
              <a:t>fat </a:t>
            </a:r>
            <a:r>
              <a:rPr lang="en-US" b="1" dirty="0">
                <a:solidFill>
                  <a:srgbClr val="FF0000"/>
                </a:solidFill>
              </a:rPr>
              <a:t>or oil</a:t>
            </a:r>
            <a:r>
              <a:rPr lang="en-US" b="1" dirty="0" smtClean="0">
                <a:solidFill>
                  <a:srgbClr val="FF0000"/>
                </a:solidFill>
              </a:rPr>
              <a:t>.</a:t>
            </a:r>
          </a:p>
          <a:p>
            <a:pPr marL="0" lvl="0" indent="0">
              <a:buNone/>
            </a:pPr>
            <a:endParaRPr lang="en-US" b="1" dirty="0">
              <a:solidFill>
                <a:srgbClr val="FF0000"/>
              </a:solidFill>
            </a:endParaRPr>
          </a:p>
          <a:p>
            <a:pPr lvl="0"/>
            <a:r>
              <a:rPr lang="en-US" b="1" dirty="0">
                <a:solidFill>
                  <a:srgbClr val="00B050"/>
                </a:solidFill>
              </a:rPr>
              <a:t>If the simple </a:t>
            </a:r>
            <a:r>
              <a:rPr lang="en-US" b="1" dirty="0" smtClean="0">
                <a:solidFill>
                  <a:srgbClr val="00B050"/>
                </a:solidFill>
              </a:rPr>
              <a:t>lipid </a:t>
            </a:r>
            <a:r>
              <a:rPr lang="en-US" b="1" dirty="0">
                <a:solidFill>
                  <a:srgbClr val="00B050"/>
                </a:solidFill>
              </a:rPr>
              <a:t>yield one fatty acid and high molecular weight alcohol it is called: </a:t>
            </a:r>
            <a:r>
              <a:rPr lang="en-US" b="1" dirty="0">
                <a:solidFill>
                  <a:srgbClr val="FF0000"/>
                </a:solidFill>
              </a:rPr>
              <a:t>wax.</a:t>
            </a:r>
          </a:p>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rgbClr val="FF0000"/>
                </a:solidFill>
              </a:rPr>
              <a:t>II- Complex Lipids</a:t>
            </a:r>
            <a:endParaRPr lang="en-US" dirty="0">
              <a:solidFill>
                <a:srgbClr val="FF0000"/>
              </a:solidFill>
            </a:endParaRPr>
          </a:p>
        </p:txBody>
      </p:sp>
      <p:sp>
        <p:nvSpPr>
          <p:cNvPr id="3" name="Content Placeholder 2"/>
          <p:cNvSpPr>
            <a:spLocks noGrp="1"/>
          </p:cNvSpPr>
          <p:nvPr>
            <p:ph idx="1"/>
          </p:nvPr>
        </p:nvSpPr>
        <p:spPr>
          <a:xfrm>
            <a:off x="457200" y="1785926"/>
            <a:ext cx="8229600" cy="4340237"/>
          </a:xfrm>
        </p:spPr>
        <p:txBody>
          <a:bodyPr/>
          <a:lstStyle/>
          <a:p>
            <a:pPr lvl="0">
              <a:buNone/>
            </a:pPr>
            <a:r>
              <a:rPr lang="en-US" dirty="0" smtClean="0"/>
              <a:t>    When </a:t>
            </a:r>
            <a:r>
              <a:rPr lang="en-US" dirty="0"/>
              <a:t>hydrolyzed they </a:t>
            </a:r>
            <a:r>
              <a:rPr lang="en-US" dirty="0" smtClean="0"/>
              <a:t>give (yield) </a:t>
            </a:r>
            <a:r>
              <a:rPr lang="en-US" dirty="0"/>
              <a:t>one or more fatty acids, an alcohol, and other </a:t>
            </a:r>
            <a:r>
              <a:rPr lang="en-US" dirty="0" smtClean="0"/>
              <a:t>compounds. </a:t>
            </a:r>
          </a:p>
          <a:p>
            <a:pPr lvl="0">
              <a:buNone/>
            </a:pPr>
            <a:endParaRPr lang="en-US" dirty="0" smtClean="0"/>
          </a:p>
          <a:p>
            <a:pPr lvl="0">
              <a:buNone/>
            </a:pPr>
            <a:r>
              <a:rPr lang="en-US" b="1" dirty="0" smtClean="0">
                <a:solidFill>
                  <a:srgbClr val="00B050"/>
                </a:solidFill>
              </a:rPr>
              <a:t>    Examples of Complex Lipids:</a:t>
            </a:r>
          </a:p>
          <a:p>
            <a:pPr lvl="0">
              <a:buNone/>
            </a:pPr>
            <a:r>
              <a:rPr lang="en-US" dirty="0" smtClean="0"/>
              <a:t>    Phospholipids, </a:t>
            </a:r>
            <a:r>
              <a:rPr lang="en-US" dirty="0" err="1" smtClean="0"/>
              <a:t>Glycolipids</a:t>
            </a:r>
            <a:r>
              <a:rPr lang="en-US" dirty="0" smtClean="0"/>
              <a:t>, and lipoproteins. </a:t>
            </a:r>
            <a:endParaRPr lang="en-US" dirty="0"/>
          </a:p>
          <a:p>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rgbClr val="FF0000"/>
                </a:solidFill>
              </a:rPr>
              <a:t>III- Precursor and Derived Lipids</a:t>
            </a:r>
            <a:endParaRPr lang="en-US" dirty="0">
              <a:solidFill>
                <a:srgbClr val="FF0000"/>
              </a:solidFill>
            </a:endParaRPr>
          </a:p>
        </p:txBody>
      </p:sp>
      <p:sp>
        <p:nvSpPr>
          <p:cNvPr id="3" name="Content Placeholder 2"/>
          <p:cNvSpPr>
            <a:spLocks noGrp="1"/>
          </p:cNvSpPr>
          <p:nvPr>
            <p:ph idx="1"/>
          </p:nvPr>
        </p:nvSpPr>
        <p:spPr>
          <a:xfrm>
            <a:off x="457200" y="1600200"/>
            <a:ext cx="8229600" cy="5043510"/>
          </a:xfrm>
        </p:spPr>
        <p:txBody>
          <a:bodyPr>
            <a:normAutofit fontScale="92500" lnSpcReduction="10000"/>
          </a:bodyPr>
          <a:lstStyle/>
          <a:p>
            <a:pPr lvl="0">
              <a:buNone/>
            </a:pPr>
            <a:r>
              <a:rPr lang="en-US" b="1" dirty="0" smtClean="0">
                <a:solidFill>
                  <a:srgbClr val="00B050"/>
                </a:solidFill>
              </a:rPr>
              <a:t>    Precursor lipids </a:t>
            </a:r>
          </a:p>
          <a:p>
            <a:pPr lvl="0">
              <a:buNone/>
            </a:pPr>
            <a:r>
              <a:rPr lang="en-US" dirty="0" smtClean="0"/>
              <a:t>    Precursor lipids are </a:t>
            </a:r>
            <a:r>
              <a:rPr lang="en-US" dirty="0"/>
              <a:t>compounds produced when simple and complex lipids are hydrolyzed to produce fatty acids, glycerol, and other alcohols.</a:t>
            </a:r>
          </a:p>
          <a:p>
            <a:pPr lvl="0"/>
            <a:endParaRPr lang="en-US" dirty="0" smtClean="0"/>
          </a:p>
          <a:p>
            <a:pPr lvl="0">
              <a:buNone/>
            </a:pPr>
            <a:r>
              <a:rPr lang="en-US" b="1" dirty="0" smtClean="0">
                <a:solidFill>
                  <a:srgbClr val="00B050"/>
                </a:solidFill>
              </a:rPr>
              <a:t>    Derived lipids </a:t>
            </a:r>
          </a:p>
          <a:p>
            <a:pPr lvl="0">
              <a:buNone/>
            </a:pPr>
            <a:r>
              <a:rPr lang="en-US" dirty="0" smtClean="0"/>
              <a:t>    Derived lipids are </a:t>
            </a:r>
            <a:r>
              <a:rPr lang="en-US" dirty="0"/>
              <a:t>formed by metabolic transformation of fatty acids to steroids, </a:t>
            </a:r>
            <a:r>
              <a:rPr lang="en-US" dirty="0" err="1"/>
              <a:t>ketone</a:t>
            </a:r>
            <a:r>
              <a:rPr lang="en-US" dirty="0"/>
              <a:t> bodies, lipid-soluble vitamins</a:t>
            </a:r>
            <a:r>
              <a:rPr lang="en-US" dirty="0" smtClean="0"/>
              <a:t>,..</a:t>
            </a:r>
          </a:p>
          <a:p>
            <a:pPr lvl="0">
              <a:buNone/>
            </a:pPr>
            <a:r>
              <a:rPr lang="en-US" b="1" dirty="0" smtClean="0">
                <a:solidFill>
                  <a:srgbClr val="00B050"/>
                </a:solidFill>
              </a:rPr>
              <a:t>    </a:t>
            </a:r>
            <a:r>
              <a:rPr lang="en-US" b="1" dirty="0" err="1" smtClean="0">
                <a:solidFill>
                  <a:srgbClr val="00B050"/>
                </a:solidFill>
              </a:rPr>
              <a:t>e.g</a:t>
            </a:r>
            <a:r>
              <a:rPr lang="en-US" b="1" dirty="0" smtClean="0">
                <a:solidFill>
                  <a:srgbClr val="00B050"/>
                </a:solidFill>
              </a:rPr>
              <a:t>:</a:t>
            </a:r>
            <a:r>
              <a:rPr lang="en-US" dirty="0" smtClean="0"/>
              <a:t> </a:t>
            </a:r>
            <a:r>
              <a:rPr lang="en-US" b="1" dirty="0" smtClean="0">
                <a:solidFill>
                  <a:srgbClr val="0070C0"/>
                </a:solidFill>
              </a:rPr>
              <a:t>Prostaglandins, Steroids,..</a:t>
            </a:r>
            <a:endParaRPr lang="en-US" b="1" dirty="0">
              <a:solidFill>
                <a:srgbClr val="0070C0"/>
              </a:solidFill>
            </a:endParaRPr>
          </a:p>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rgbClr val="FF0000"/>
                </a:solidFill>
              </a:rPr>
              <a:t>Simple Lipids: FATS AND OILS </a:t>
            </a:r>
            <a:endParaRPr lang="en-US" dirty="0">
              <a:solidFill>
                <a:srgbClr val="FF0000"/>
              </a:solidFill>
            </a:endParaRPr>
          </a:p>
        </p:txBody>
      </p:sp>
      <p:sp>
        <p:nvSpPr>
          <p:cNvPr id="3" name="Content Placeholder 2"/>
          <p:cNvSpPr>
            <a:spLocks noGrp="1"/>
          </p:cNvSpPr>
          <p:nvPr>
            <p:ph idx="1"/>
          </p:nvPr>
        </p:nvSpPr>
        <p:spPr>
          <a:xfrm>
            <a:off x="395536" y="1502961"/>
            <a:ext cx="8229600" cy="4340237"/>
          </a:xfrm>
        </p:spPr>
        <p:txBody>
          <a:bodyPr>
            <a:normAutofit/>
          </a:bodyPr>
          <a:lstStyle/>
          <a:p>
            <a:pPr>
              <a:buNone/>
            </a:pPr>
            <a:r>
              <a:rPr lang="en-US" b="1" i="1" dirty="0" smtClean="0">
                <a:solidFill>
                  <a:srgbClr val="0070C0"/>
                </a:solidFill>
              </a:rPr>
              <a:t>    Triglycerides</a:t>
            </a:r>
            <a:r>
              <a:rPr lang="en-US" dirty="0" smtClean="0">
                <a:solidFill>
                  <a:srgbClr val="0070C0"/>
                </a:solidFill>
              </a:rPr>
              <a:t> </a:t>
            </a:r>
          </a:p>
          <a:p>
            <a:pPr>
              <a:buNone/>
            </a:pPr>
            <a:r>
              <a:rPr lang="en-US" dirty="0" smtClean="0"/>
              <a:t>    Triglycerides </a:t>
            </a:r>
            <a:r>
              <a:rPr lang="en-US" b="1" dirty="0" smtClean="0">
                <a:solidFill>
                  <a:srgbClr val="00B050"/>
                </a:solidFill>
              </a:rPr>
              <a:t>(TAG</a:t>
            </a:r>
            <a:r>
              <a:rPr lang="en-US" b="1" dirty="0">
                <a:solidFill>
                  <a:srgbClr val="00B050"/>
                </a:solidFill>
              </a:rPr>
              <a:t>, Triacylglycerol)</a:t>
            </a:r>
            <a:r>
              <a:rPr lang="en-US" dirty="0"/>
              <a:t> </a:t>
            </a:r>
            <a:r>
              <a:rPr lang="en-US" dirty="0" smtClean="0"/>
              <a:t>are </a:t>
            </a:r>
            <a:r>
              <a:rPr lang="en-US" dirty="0"/>
              <a:t>major form of fat stored by the body. A triglyceride consists of three molecules of fatty acid combined with </a:t>
            </a:r>
            <a:r>
              <a:rPr lang="en-US" dirty="0" smtClean="0"/>
              <a:t>a glycerol. </a:t>
            </a:r>
            <a:r>
              <a:rPr lang="en-US" dirty="0"/>
              <a:t>Triglycerides come from the food we eat as well as from being produced by the body</a:t>
            </a:r>
          </a:p>
        </p:txBody>
      </p:sp>
      <p:pic>
        <p:nvPicPr>
          <p:cNvPr id="4" name="Content Placeholder 3" descr="olive_oil1.jpg"/>
          <p:cNvPicPr>
            <a:picLocks noChangeAspect="1"/>
          </p:cNvPicPr>
          <p:nvPr/>
        </p:nvPicPr>
        <p:blipFill>
          <a:blip r:embed="rId2" cstate="print"/>
          <a:stretch>
            <a:fillRect/>
          </a:stretch>
        </p:blipFill>
        <p:spPr>
          <a:xfrm>
            <a:off x="6012160" y="4821391"/>
            <a:ext cx="2011684" cy="2043615"/>
          </a:xfrm>
          <a:prstGeom prst="rect">
            <a:avLst/>
          </a:prstGeom>
        </p:spPr>
      </p:pic>
      <p:pic>
        <p:nvPicPr>
          <p:cNvPr id="5" name="Content Placeholder 5" descr="corn-on-the-cob-lg.jpg"/>
          <p:cNvPicPr>
            <a:picLocks noChangeAspect="1"/>
          </p:cNvPicPr>
          <p:nvPr/>
        </p:nvPicPr>
        <p:blipFill>
          <a:blip r:embed="rId3" cstate="print"/>
          <a:stretch>
            <a:fillRect/>
          </a:stretch>
        </p:blipFill>
        <p:spPr>
          <a:xfrm>
            <a:off x="1907704" y="5265603"/>
            <a:ext cx="2767462" cy="1599403"/>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 Triglycerides</a:t>
            </a:r>
            <a:r>
              <a:rPr lang="en-US" dirty="0" smtClean="0">
                <a:solidFill>
                  <a:srgbClr val="FF0000"/>
                </a:solidFill>
              </a:rPr>
              <a:t> </a:t>
            </a:r>
            <a:endParaRPr lang="en-US" dirty="0">
              <a:solidFill>
                <a:srgbClr val="FF0000"/>
              </a:solidFill>
            </a:endParaRPr>
          </a:p>
        </p:txBody>
      </p:sp>
      <p:sp>
        <p:nvSpPr>
          <p:cNvPr id="3" name="Content Placeholder 2"/>
          <p:cNvSpPr>
            <a:spLocks noGrp="1"/>
          </p:cNvSpPr>
          <p:nvPr>
            <p:ph idx="1"/>
          </p:nvPr>
        </p:nvSpPr>
        <p:spPr/>
        <p:txBody>
          <a:bodyPr/>
          <a:lstStyle/>
          <a:p>
            <a:endParaRPr lang="en-US" dirty="0" smtClean="0"/>
          </a:p>
          <a:p>
            <a:endParaRPr lang="en-US" dirty="0"/>
          </a:p>
          <a:p>
            <a:endParaRPr lang="en-US" dirty="0" smtClean="0"/>
          </a:p>
          <a:p>
            <a:endParaRPr lang="en-US" dirty="0"/>
          </a:p>
          <a:p>
            <a:endParaRPr lang="en-US" dirty="0" smtClean="0">
              <a:solidFill>
                <a:srgbClr val="0070C0"/>
              </a:solidFill>
            </a:endParaRPr>
          </a:p>
          <a:p>
            <a:pPr>
              <a:buNone/>
            </a:pPr>
            <a:r>
              <a:rPr lang="en-US" b="1" dirty="0" smtClean="0">
                <a:solidFill>
                  <a:srgbClr val="0070C0"/>
                </a:solidFill>
              </a:rPr>
              <a:t> Glycerol        3 Fatty Acids</a:t>
            </a:r>
            <a:r>
              <a:rPr lang="en-US" b="1" dirty="0" smtClean="0"/>
              <a:t>         </a:t>
            </a:r>
            <a:r>
              <a:rPr lang="en-US" b="1" dirty="0" smtClean="0">
                <a:solidFill>
                  <a:srgbClr val="FF0000"/>
                </a:solidFill>
              </a:rPr>
              <a:t>FAT (TAG)</a:t>
            </a:r>
            <a:endParaRPr lang="en-US" b="1" dirty="0">
              <a:solidFill>
                <a:srgbClr val="FF0000"/>
              </a:solidFill>
            </a:endParaRPr>
          </a:p>
        </p:txBody>
      </p:sp>
      <p:pic>
        <p:nvPicPr>
          <p:cNvPr id="5" name="Picture 4" descr="fat formation.gif"/>
          <p:cNvPicPr/>
          <p:nvPr/>
        </p:nvPicPr>
        <p:blipFill>
          <a:blip r:embed="rId2" cstate="print"/>
          <a:stretch>
            <a:fillRect/>
          </a:stretch>
        </p:blipFill>
        <p:spPr>
          <a:xfrm>
            <a:off x="428596" y="1857364"/>
            <a:ext cx="8143932" cy="2357454"/>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TAG</a:t>
            </a:r>
            <a:endParaRPr lang="en-US" b="1" dirty="0">
              <a:solidFill>
                <a:srgbClr val="FF0000"/>
              </a:solidFill>
            </a:endParaRPr>
          </a:p>
        </p:txBody>
      </p:sp>
      <p:pic>
        <p:nvPicPr>
          <p:cNvPr id="4" name="Content Placeholder 3" descr="TAG.gif"/>
          <p:cNvPicPr>
            <a:picLocks noGrp="1" noChangeAspect="1"/>
          </p:cNvPicPr>
          <p:nvPr>
            <p:ph idx="1"/>
          </p:nvPr>
        </p:nvPicPr>
        <p:blipFill>
          <a:blip r:embed="rId2" cstate="print"/>
          <a:stretch>
            <a:fillRect/>
          </a:stretch>
        </p:blipFill>
        <p:spPr>
          <a:xfrm>
            <a:off x="1285852" y="1657811"/>
            <a:ext cx="7003531" cy="4700147"/>
          </a:xfr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11222"/>
          </a:xfrm>
        </p:spPr>
        <p:txBody>
          <a:bodyPr/>
          <a:lstStyle/>
          <a:p>
            <a:r>
              <a:rPr lang="en-US" b="1" dirty="0" smtClean="0">
                <a:solidFill>
                  <a:srgbClr val="FF0000"/>
                </a:solidFill>
              </a:rPr>
              <a:t>TAG</a:t>
            </a:r>
            <a:endParaRPr lang="en-US" dirty="0"/>
          </a:p>
        </p:txBody>
      </p:sp>
      <p:pic>
        <p:nvPicPr>
          <p:cNvPr id="4" name="Content Placeholder 3" descr="triglycerides.gif"/>
          <p:cNvPicPr>
            <a:picLocks noGrp="1" noChangeAspect="1"/>
          </p:cNvPicPr>
          <p:nvPr>
            <p:ph idx="1"/>
          </p:nvPr>
        </p:nvPicPr>
        <p:blipFill>
          <a:blip r:embed="rId2" cstate="print"/>
          <a:stretch>
            <a:fillRect/>
          </a:stretch>
        </p:blipFill>
        <p:spPr>
          <a:xfrm>
            <a:off x="0" y="1285860"/>
            <a:ext cx="9067631" cy="5143535"/>
          </a:xfr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b="1" dirty="0" smtClean="0">
                <a:solidFill>
                  <a:srgbClr val="FF0000"/>
                </a:solidFill>
              </a:rPr>
              <a:t>Lipids</a:t>
            </a:r>
            <a:endParaRPr lang="en-US" sz="6000" dirty="0">
              <a:solidFill>
                <a:srgbClr val="FF0000"/>
              </a:solidFill>
            </a:endParaRPr>
          </a:p>
        </p:txBody>
      </p:sp>
      <p:sp>
        <p:nvSpPr>
          <p:cNvPr id="3" name="Content Placeholder 2"/>
          <p:cNvSpPr>
            <a:spLocks noGrp="1"/>
          </p:cNvSpPr>
          <p:nvPr>
            <p:ph idx="1"/>
          </p:nvPr>
        </p:nvSpPr>
        <p:spPr>
          <a:xfrm>
            <a:off x="428596" y="2000240"/>
            <a:ext cx="4643470" cy="4525963"/>
          </a:xfrm>
        </p:spPr>
        <p:txBody>
          <a:bodyPr/>
          <a:lstStyle/>
          <a:p>
            <a:endParaRPr lang="en-US" dirty="0" smtClean="0"/>
          </a:p>
          <a:p>
            <a:pPr>
              <a:buNone/>
            </a:pPr>
            <a:r>
              <a:rPr lang="en-US" dirty="0"/>
              <a:t> </a:t>
            </a:r>
            <a:r>
              <a:rPr lang="en-US" dirty="0" smtClean="0"/>
              <a:t>   Lipids </a:t>
            </a:r>
            <a:r>
              <a:rPr lang="en-US" dirty="0"/>
              <a:t>are a large and diverse group of naturally occurring organic compounds that share some general </a:t>
            </a:r>
            <a:r>
              <a:rPr lang="en-US" dirty="0" smtClean="0"/>
              <a:t>properties</a:t>
            </a:r>
            <a:r>
              <a:rPr lang="en-US" dirty="0"/>
              <a:t>.</a:t>
            </a:r>
          </a:p>
          <a:p>
            <a:endParaRPr lang="en-US" dirty="0"/>
          </a:p>
        </p:txBody>
      </p:sp>
      <p:pic>
        <p:nvPicPr>
          <p:cNvPr id="4" name="Content Placeholder 3" descr="fat_cow.jpg"/>
          <p:cNvPicPr>
            <a:picLocks noChangeAspect="1"/>
          </p:cNvPicPr>
          <p:nvPr/>
        </p:nvPicPr>
        <p:blipFill>
          <a:blip r:embed="rId2" cstate="print"/>
          <a:stretch>
            <a:fillRect/>
          </a:stretch>
        </p:blipFill>
        <p:spPr>
          <a:xfrm>
            <a:off x="5429256" y="2000240"/>
            <a:ext cx="3360864" cy="4525963"/>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 Triglycerides</a:t>
            </a:r>
            <a:r>
              <a:rPr lang="en-US" dirty="0" smtClean="0">
                <a:solidFill>
                  <a:srgbClr val="FF0000"/>
                </a:solidFill>
              </a:rPr>
              <a:t> </a:t>
            </a:r>
            <a:endParaRPr lang="en-US" dirty="0">
              <a:solidFill>
                <a:srgbClr val="FF0000"/>
              </a:solidFill>
            </a:endParaRPr>
          </a:p>
        </p:txBody>
      </p:sp>
      <p:sp>
        <p:nvSpPr>
          <p:cNvPr id="3" name="Content Placeholder 2"/>
          <p:cNvSpPr>
            <a:spLocks noGrp="1"/>
          </p:cNvSpPr>
          <p:nvPr>
            <p:ph idx="1"/>
          </p:nvPr>
        </p:nvSpPr>
        <p:spPr/>
        <p:txBody>
          <a:bodyPr/>
          <a:lstStyle/>
          <a:p>
            <a:r>
              <a:rPr lang="en-US" dirty="0" smtClean="0"/>
              <a:t>TAG </a:t>
            </a:r>
            <a:r>
              <a:rPr lang="en-US" dirty="0"/>
              <a:t>that contains </a:t>
            </a:r>
            <a:r>
              <a:rPr lang="en-US" dirty="0">
                <a:solidFill>
                  <a:srgbClr val="0070C0"/>
                </a:solidFill>
              </a:rPr>
              <a:t>one type of fatty acid is called </a:t>
            </a:r>
            <a:r>
              <a:rPr lang="en-US" b="1" dirty="0">
                <a:solidFill>
                  <a:srgbClr val="0070C0"/>
                </a:solidFill>
              </a:rPr>
              <a:t>simple TAG</a:t>
            </a:r>
            <a:r>
              <a:rPr lang="en-US" b="1" dirty="0"/>
              <a:t>,</a:t>
            </a:r>
            <a:r>
              <a:rPr lang="en-US" dirty="0"/>
              <a:t> whereas TAG that contains </a:t>
            </a:r>
            <a:r>
              <a:rPr lang="en-US" dirty="0">
                <a:solidFill>
                  <a:srgbClr val="00B050"/>
                </a:solidFill>
              </a:rPr>
              <a:t>2 or 3 types of fatty acids is called </a:t>
            </a:r>
            <a:r>
              <a:rPr lang="en-US" b="1" dirty="0">
                <a:solidFill>
                  <a:srgbClr val="00B050"/>
                </a:solidFill>
              </a:rPr>
              <a:t>mixed TAG.</a:t>
            </a:r>
            <a:r>
              <a:rPr lang="en-US" dirty="0"/>
              <a:t> </a:t>
            </a:r>
            <a:endParaRPr lang="en-US" dirty="0" smtClean="0"/>
          </a:p>
          <a:p>
            <a:endParaRPr lang="en-US" dirty="0"/>
          </a:p>
          <a:p>
            <a:pPr>
              <a:buFont typeface="Wingdings" pitchFamily="2" charset="2"/>
              <a:buChar char="Ø"/>
            </a:pPr>
            <a:r>
              <a:rPr lang="en-US" b="1" dirty="0" smtClean="0">
                <a:solidFill>
                  <a:srgbClr val="7030A0"/>
                </a:solidFill>
              </a:rPr>
              <a:t>Fatty </a:t>
            </a:r>
            <a:r>
              <a:rPr lang="en-US" b="1" dirty="0">
                <a:solidFill>
                  <a:srgbClr val="7030A0"/>
                </a:solidFill>
              </a:rPr>
              <a:t>acids forming TAG can be saturated, unsaturated, or a combination.</a:t>
            </a:r>
          </a:p>
          <a:p>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rgbClr val="FF0000"/>
                </a:solidFill>
              </a:rPr>
              <a:t>Uses of Fats in the Body</a:t>
            </a:r>
            <a:endParaRPr lang="en-US" dirty="0">
              <a:solidFill>
                <a:srgbClr val="FF0000"/>
              </a:solidFill>
            </a:endParaRPr>
          </a:p>
        </p:txBody>
      </p:sp>
      <p:sp>
        <p:nvSpPr>
          <p:cNvPr id="3" name="Content Placeholder 2"/>
          <p:cNvSpPr>
            <a:spLocks noGrp="1"/>
          </p:cNvSpPr>
          <p:nvPr>
            <p:ph idx="1"/>
          </p:nvPr>
        </p:nvSpPr>
        <p:spPr/>
        <p:txBody>
          <a:bodyPr/>
          <a:lstStyle/>
          <a:p>
            <a:pPr marL="514350" lvl="0" indent="-514350">
              <a:buFont typeface="+mj-lt"/>
              <a:buAutoNum type="arabicPeriod"/>
            </a:pPr>
            <a:r>
              <a:rPr lang="en-US" b="1" dirty="0" smtClean="0">
                <a:solidFill>
                  <a:srgbClr val="0070C0"/>
                </a:solidFill>
              </a:rPr>
              <a:t>Energy </a:t>
            </a:r>
            <a:r>
              <a:rPr lang="en-US" b="1" dirty="0">
                <a:solidFill>
                  <a:srgbClr val="0070C0"/>
                </a:solidFill>
              </a:rPr>
              <a:t>source:</a:t>
            </a:r>
            <a:r>
              <a:rPr lang="en-US" dirty="0"/>
              <a:t> fats produce more than double the energy produced by proteins and carbohydrates.</a:t>
            </a:r>
            <a:endParaRPr lang="en-US" b="1" dirty="0">
              <a:solidFill>
                <a:srgbClr val="0070C0"/>
              </a:solidFill>
            </a:endParaRPr>
          </a:p>
          <a:p>
            <a:pPr marL="514350" lvl="0" indent="-514350">
              <a:buFont typeface="+mj-lt"/>
              <a:buAutoNum type="arabicPeriod"/>
            </a:pPr>
            <a:r>
              <a:rPr lang="en-US" b="1" dirty="0" smtClean="0">
                <a:solidFill>
                  <a:srgbClr val="0070C0"/>
                </a:solidFill>
              </a:rPr>
              <a:t>Storage:</a:t>
            </a:r>
            <a:r>
              <a:rPr lang="en-US" dirty="0" smtClean="0"/>
              <a:t> a </a:t>
            </a:r>
            <a:r>
              <a:rPr lang="en-US" dirty="0"/>
              <a:t>mean to store food in the body for energy and to protect internal organs.</a:t>
            </a:r>
          </a:p>
          <a:p>
            <a:pPr marL="514350" lvl="0" indent="-514350">
              <a:buFont typeface="+mj-lt"/>
              <a:buAutoNum type="arabicPeriod"/>
            </a:pPr>
            <a:r>
              <a:rPr lang="en-US" b="1" dirty="0">
                <a:solidFill>
                  <a:srgbClr val="0070C0"/>
                </a:solidFill>
              </a:rPr>
              <a:t>Keeps our bodies warm in cold weather.</a:t>
            </a:r>
          </a:p>
          <a:p>
            <a:pPr marL="514350" lvl="0" indent="-514350">
              <a:buFont typeface="+mj-lt"/>
              <a:buAutoNum type="arabicPeriod"/>
            </a:pPr>
            <a:r>
              <a:rPr lang="en-US" b="1" dirty="0">
                <a:solidFill>
                  <a:srgbClr val="0070C0"/>
                </a:solidFill>
              </a:rPr>
              <a:t>Present in cell structure and nerve tissues.</a:t>
            </a:r>
          </a:p>
          <a:p>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rgbClr val="FF0000"/>
                </a:solidFill>
              </a:rPr>
              <a:t>Physical Properties of Fats and Oils</a:t>
            </a:r>
            <a:endParaRPr lang="en-US" dirty="0">
              <a:solidFill>
                <a:srgbClr val="FF0000"/>
              </a:solidFill>
            </a:endParaRPr>
          </a:p>
        </p:txBody>
      </p:sp>
      <p:sp>
        <p:nvSpPr>
          <p:cNvPr id="3" name="Content Placeholder 2"/>
          <p:cNvSpPr>
            <a:spLocks noGrp="1"/>
          </p:cNvSpPr>
          <p:nvPr>
            <p:ph idx="1"/>
          </p:nvPr>
        </p:nvSpPr>
        <p:spPr/>
        <p:txBody>
          <a:bodyPr>
            <a:normAutofit/>
          </a:bodyPr>
          <a:lstStyle/>
          <a:p>
            <a:pPr marL="514350" lvl="0" indent="-514350">
              <a:buFont typeface="+mj-lt"/>
              <a:buAutoNum type="arabicPeriod"/>
            </a:pPr>
            <a:r>
              <a:rPr lang="en-US" dirty="0" smtClean="0"/>
              <a:t>Pure </a:t>
            </a:r>
            <a:r>
              <a:rPr lang="en-US" dirty="0"/>
              <a:t>fats are generally white solids and oils are generally yellow liquids.</a:t>
            </a:r>
          </a:p>
          <a:p>
            <a:pPr marL="514350" lvl="0" indent="-514350">
              <a:buFont typeface="+mj-lt"/>
              <a:buAutoNum type="arabicPeriod"/>
            </a:pPr>
            <a:r>
              <a:rPr lang="en-US" dirty="0"/>
              <a:t>Tasteless and odorless.</a:t>
            </a:r>
          </a:p>
          <a:p>
            <a:pPr marL="514350" lvl="0" indent="-514350">
              <a:buFont typeface="+mj-lt"/>
              <a:buAutoNum type="arabicPeriod"/>
            </a:pPr>
            <a:r>
              <a:rPr lang="en-US" dirty="0"/>
              <a:t>Fats and oils are insoluble in water but are soluble in organic liquids like benzene, acetone,..</a:t>
            </a:r>
          </a:p>
          <a:p>
            <a:pPr marL="514350" lvl="0" indent="-514350">
              <a:buFont typeface="+mj-lt"/>
              <a:buAutoNum type="arabicPeriod"/>
            </a:pPr>
            <a:r>
              <a:rPr lang="en-US" dirty="0"/>
              <a:t>Do not pass through membranes.</a:t>
            </a:r>
          </a:p>
          <a:p>
            <a:pPr marL="514350" lvl="0" indent="-514350">
              <a:buFont typeface="+mj-lt"/>
              <a:buAutoNum type="arabicPeriod"/>
            </a:pPr>
            <a:r>
              <a:rPr lang="en-US" dirty="0"/>
              <a:t>Are lighter than water.</a:t>
            </a:r>
          </a:p>
          <a:p>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t3.gstatic.com/images?q=tbn:ANd9GcQgTO8sOlpPxjz8uYbdWSobYhcZgdJMfVmMdbKKK_wyr0AIEhK8Si_BtJQ">
            <a:hlinkClick r:id="rId2"/>
          </p:cNvPr>
          <p:cNvPicPr>
            <a:picLocks noChangeAspect="1" noChangeArrowheads="1"/>
          </p:cNvPicPr>
          <p:nvPr/>
        </p:nvPicPr>
        <p:blipFill>
          <a:blip r:embed="rId3"/>
          <a:srcRect/>
          <a:stretch>
            <a:fillRect/>
          </a:stretch>
        </p:blipFill>
        <p:spPr bwMode="auto">
          <a:xfrm>
            <a:off x="838200" y="381000"/>
            <a:ext cx="1676400" cy="1400176"/>
          </a:xfrm>
          <a:prstGeom prst="rect">
            <a:avLst/>
          </a:prstGeom>
          <a:noFill/>
        </p:spPr>
      </p:pic>
      <p:sp>
        <p:nvSpPr>
          <p:cNvPr id="3" name="TextBox 2"/>
          <p:cNvSpPr txBox="1"/>
          <p:nvPr/>
        </p:nvSpPr>
        <p:spPr>
          <a:xfrm>
            <a:off x="1066800" y="1905000"/>
            <a:ext cx="9906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oil</a:t>
            </a:r>
            <a:endParaRPr lang="en-US" sz="2800" dirty="0">
              <a:latin typeface="Times New Roman" pitchFamily="18" charset="0"/>
              <a:cs typeface="Times New Roman" pitchFamily="18" charset="0"/>
            </a:endParaRPr>
          </a:p>
        </p:txBody>
      </p:sp>
      <p:pic>
        <p:nvPicPr>
          <p:cNvPr id="56322" name="Picture 2" descr="http://t1.gstatic.com/images?q=tbn:ANd9GcSz2DCjKZRjNTLHKewZl8eX4ba-HbyNBdSCohM8PICo4SC2IL181qsGuA">
            <a:hlinkClick r:id="rId4"/>
          </p:cNvPr>
          <p:cNvPicPr>
            <a:picLocks noChangeAspect="1" noChangeArrowheads="1"/>
          </p:cNvPicPr>
          <p:nvPr/>
        </p:nvPicPr>
        <p:blipFill>
          <a:blip r:embed="rId5"/>
          <a:srcRect/>
          <a:stretch>
            <a:fillRect/>
          </a:stretch>
        </p:blipFill>
        <p:spPr bwMode="auto">
          <a:xfrm>
            <a:off x="4191000" y="609600"/>
            <a:ext cx="1809750" cy="1152526"/>
          </a:xfrm>
          <a:prstGeom prst="rect">
            <a:avLst/>
          </a:prstGeom>
          <a:noFill/>
        </p:spPr>
      </p:pic>
      <p:sp>
        <p:nvSpPr>
          <p:cNvPr id="5" name="TextBox 4"/>
          <p:cNvSpPr txBox="1"/>
          <p:nvPr/>
        </p:nvSpPr>
        <p:spPr>
          <a:xfrm>
            <a:off x="4876800" y="2057400"/>
            <a:ext cx="643125" cy="523220"/>
          </a:xfrm>
          <a:prstGeom prst="rect">
            <a:avLst/>
          </a:prstGeom>
          <a:noFill/>
        </p:spPr>
        <p:txBody>
          <a:bodyPr wrap="none" rtlCol="0">
            <a:spAutoFit/>
          </a:bodyPr>
          <a:lstStyle/>
          <a:p>
            <a:r>
              <a:rPr lang="en-US" sz="2800" dirty="0" smtClean="0">
                <a:latin typeface="Times New Roman" pitchFamily="18" charset="0"/>
                <a:cs typeface="Times New Roman" pitchFamily="18" charset="0"/>
              </a:rPr>
              <a:t>Fat</a:t>
            </a:r>
            <a:endParaRPr lang="en-US" sz="2800" dirty="0">
              <a:latin typeface="Times New Roman" pitchFamily="18" charset="0"/>
              <a:cs typeface="Times New Roman" pitchFamily="18" charset="0"/>
            </a:endParaRPr>
          </a:p>
        </p:txBody>
      </p:sp>
      <p:pic>
        <p:nvPicPr>
          <p:cNvPr id="56324" name="Picture 4" descr="http://video.ecb.org/badger/download/vlc/images/VLC077_Oil_in_water.jpg"/>
          <p:cNvPicPr>
            <a:picLocks noChangeAspect="1" noChangeArrowheads="1"/>
          </p:cNvPicPr>
          <p:nvPr/>
        </p:nvPicPr>
        <p:blipFill>
          <a:blip r:embed="rId6"/>
          <a:srcRect/>
          <a:stretch>
            <a:fillRect/>
          </a:stretch>
        </p:blipFill>
        <p:spPr bwMode="auto">
          <a:xfrm>
            <a:off x="533400" y="2514600"/>
            <a:ext cx="2603500" cy="1952625"/>
          </a:xfrm>
          <a:prstGeom prst="rect">
            <a:avLst/>
          </a:prstGeom>
          <a:noFill/>
        </p:spPr>
      </p:pic>
      <p:sp>
        <p:nvSpPr>
          <p:cNvPr id="7" name="Rectangle 6"/>
          <p:cNvSpPr/>
          <p:nvPr/>
        </p:nvSpPr>
        <p:spPr>
          <a:xfrm>
            <a:off x="3429000" y="3276600"/>
            <a:ext cx="3988656" cy="523220"/>
          </a:xfrm>
          <a:prstGeom prst="rect">
            <a:avLst/>
          </a:prstGeom>
        </p:spPr>
        <p:txBody>
          <a:bodyPr wrap="none">
            <a:spAutoFit/>
          </a:bodyPr>
          <a:lstStyle/>
          <a:p>
            <a:r>
              <a:rPr lang="en-US" sz="2800" dirty="0" smtClean="0">
                <a:latin typeface="Times New Roman" pitchFamily="18" charset="0"/>
                <a:cs typeface="Times New Roman" pitchFamily="18" charset="0"/>
              </a:rPr>
              <a:t>oils are insoluble in water </a:t>
            </a:r>
            <a:endParaRPr lang="en-US" sz="2800" dirty="0">
              <a:latin typeface="Times New Roman" pitchFamily="18" charset="0"/>
              <a:cs typeface="Times New Roman" pitchFamily="18" charset="0"/>
            </a:endParaRPr>
          </a:p>
        </p:txBody>
      </p:sp>
      <p:pic>
        <p:nvPicPr>
          <p:cNvPr id="56326" name="Picture 6" descr="http://t0.gstatic.com/images?q=tbn:ANd9GcTJz_LOzT3jV0hfCgxbi7e3w48pBbDpSGNO9sAugDjXt3K1MQzL4AtlzGs">
            <a:hlinkClick r:id="rId7"/>
          </p:cNvPr>
          <p:cNvPicPr>
            <a:picLocks noChangeAspect="1" noChangeArrowheads="1"/>
          </p:cNvPicPr>
          <p:nvPr/>
        </p:nvPicPr>
        <p:blipFill>
          <a:blip r:embed="rId8"/>
          <a:srcRect/>
          <a:stretch>
            <a:fillRect/>
          </a:stretch>
        </p:blipFill>
        <p:spPr bwMode="auto">
          <a:xfrm>
            <a:off x="914400" y="4953000"/>
            <a:ext cx="990600" cy="1257301"/>
          </a:xfrm>
          <a:prstGeom prst="rect">
            <a:avLst/>
          </a:prstGeom>
          <a:noFill/>
        </p:spPr>
      </p:pic>
      <p:sp>
        <p:nvSpPr>
          <p:cNvPr id="9" name="Rectangle 8"/>
          <p:cNvSpPr/>
          <p:nvPr/>
        </p:nvSpPr>
        <p:spPr>
          <a:xfrm>
            <a:off x="2514600" y="5410200"/>
            <a:ext cx="3849131" cy="523220"/>
          </a:xfrm>
          <a:prstGeom prst="rect">
            <a:avLst/>
          </a:prstGeom>
        </p:spPr>
        <p:txBody>
          <a:bodyPr wrap="none">
            <a:spAutoFit/>
          </a:bodyPr>
          <a:lstStyle/>
          <a:p>
            <a:r>
              <a:rPr lang="en-US" sz="2800" dirty="0" smtClean="0">
                <a:latin typeface="Times New Roman" pitchFamily="18" charset="0"/>
                <a:cs typeface="Times New Roman" pitchFamily="18" charset="0"/>
              </a:rPr>
              <a:t>oils are lighter than water</a:t>
            </a:r>
            <a:endParaRPr lang="en-US" sz="2800" dirty="0">
              <a:latin typeface="Times New Roman" pitchFamily="18" charset="0"/>
              <a:cs typeface="Times New Roman" pitchFamily="18"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rgbClr val="FF0000"/>
                </a:solidFill>
              </a:rPr>
              <a:t>Chemical Reactions of Fats</a:t>
            </a:r>
            <a:endParaRPr lang="en-US" dirty="0">
              <a:solidFill>
                <a:srgbClr val="FF0000"/>
              </a:solidFill>
            </a:endParaRPr>
          </a:p>
        </p:txBody>
      </p:sp>
      <p:sp>
        <p:nvSpPr>
          <p:cNvPr id="3" name="Content Placeholder 2"/>
          <p:cNvSpPr>
            <a:spLocks noGrp="1"/>
          </p:cNvSpPr>
          <p:nvPr>
            <p:ph idx="1"/>
          </p:nvPr>
        </p:nvSpPr>
        <p:spPr/>
        <p:txBody>
          <a:bodyPr/>
          <a:lstStyle/>
          <a:p>
            <a:pPr marL="514350" lvl="0" indent="-514350">
              <a:buFont typeface="+mj-lt"/>
              <a:buAutoNum type="arabicPeriod"/>
            </a:pPr>
            <a:r>
              <a:rPr lang="en-US" b="1" dirty="0" smtClean="0">
                <a:solidFill>
                  <a:srgbClr val="0070C0"/>
                </a:solidFill>
              </a:rPr>
              <a:t>React </a:t>
            </a:r>
            <a:r>
              <a:rPr lang="en-US" b="1" dirty="0">
                <a:solidFill>
                  <a:srgbClr val="0070C0"/>
                </a:solidFill>
              </a:rPr>
              <a:t>with </a:t>
            </a:r>
            <a:r>
              <a:rPr lang="en-US" b="1" dirty="0" smtClean="0">
                <a:solidFill>
                  <a:srgbClr val="0070C0"/>
                </a:solidFill>
              </a:rPr>
              <a:t>Iodine.</a:t>
            </a:r>
          </a:p>
          <a:p>
            <a:pPr marL="514350" lvl="0" indent="-514350">
              <a:buFont typeface="+mj-lt"/>
              <a:buAutoNum type="arabicPeriod"/>
            </a:pPr>
            <a:r>
              <a:rPr lang="en-US" b="1" dirty="0" smtClean="0">
                <a:solidFill>
                  <a:srgbClr val="0070C0"/>
                </a:solidFill>
              </a:rPr>
              <a:t>Hydrolysis.</a:t>
            </a:r>
          </a:p>
          <a:p>
            <a:pPr marL="514350" lvl="0" indent="-514350">
              <a:buFont typeface="+mj-lt"/>
              <a:buAutoNum type="arabicPeriod"/>
            </a:pPr>
            <a:r>
              <a:rPr lang="en-US" b="1" dirty="0" err="1" smtClean="0">
                <a:solidFill>
                  <a:srgbClr val="0070C0"/>
                </a:solidFill>
              </a:rPr>
              <a:t>Saponification</a:t>
            </a:r>
            <a:r>
              <a:rPr lang="en-US" b="1" dirty="0" smtClean="0">
                <a:solidFill>
                  <a:srgbClr val="0070C0"/>
                </a:solidFill>
              </a:rPr>
              <a:t>.</a:t>
            </a:r>
          </a:p>
          <a:p>
            <a:pPr marL="514350" lvl="0" indent="-514350">
              <a:buFont typeface="+mj-lt"/>
              <a:buAutoNum type="arabicPeriod"/>
            </a:pPr>
            <a:r>
              <a:rPr lang="en-US" b="1" dirty="0" smtClean="0">
                <a:solidFill>
                  <a:srgbClr val="0070C0"/>
                </a:solidFill>
              </a:rPr>
              <a:t>Hydrogenation.</a:t>
            </a:r>
          </a:p>
          <a:p>
            <a:pPr marL="514350" lvl="0" indent="-514350">
              <a:buFont typeface="+mj-lt"/>
              <a:buAutoNum type="arabicPeriod"/>
            </a:pPr>
            <a:r>
              <a:rPr lang="en-US" b="1" dirty="0" err="1" smtClean="0">
                <a:solidFill>
                  <a:srgbClr val="0070C0"/>
                </a:solidFill>
              </a:rPr>
              <a:t>Rancity</a:t>
            </a:r>
            <a:r>
              <a:rPr lang="en-US" b="1" dirty="0" smtClean="0">
                <a:solidFill>
                  <a:srgbClr val="0070C0"/>
                </a:solidFill>
              </a:rPr>
              <a:t>.</a:t>
            </a:r>
            <a:endParaRPr lang="en-US" b="1" dirty="0">
              <a:solidFill>
                <a:srgbClr val="0070C0"/>
              </a:solidFill>
            </a:endParaRPr>
          </a:p>
          <a:p>
            <a:endParaRPr lang="en-US" b="1" dirty="0">
              <a:solidFill>
                <a:srgbClr val="0070C0"/>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B050"/>
                </a:solidFill>
              </a:rPr>
              <a:t>I- Reaction with Iodine</a:t>
            </a:r>
            <a:endParaRPr lang="en-US" b="1" dirty="0">
              <a:solidFill>
                <a:srgbClr val="00B050"/>
              </a:solidFill>
            </a:endParaRPr>
          </a:p>
        </p:txBody>
      </p:sp>
      <p:sp>
        <p:nvSpPr>
          <p:cNvPr id="3" name="Content Placeholder 2"/>
          <p:cNvSpPr>
            <a:spLocks noGrp="1"/>
          </p:cNvSpPr>
          <p:nvPr>
            <p:ph idx="1"/>
          </p:nvPr>
        </p:nvSpPr>
        <p:spPr>
          <a:xfrm>
            <a:off x="457200" y="1785926"/>
            <a:ext cx="8229600" cy="4340237"/>
          </a:xfrm>
        </p:spPr>
        <p:txBody>
          <a:bodyPr>
            <a:normAutofit/>
          </a:bodyPr>
          <a:lstStyle/>
          <a:p>
            <a:pPr lvl="0">
              <a:buNone/>
            </a:pPr>
            <a:r>
              <a:rPr lang="en-US" sz="3600" b="1" dirty="0" smtClean="0"/>
              <a:t>    Unsaturated fats and oils will react with </a:t>
            </a:r>
          </a:p>
          <a:p>
            <a:pPr lvl="0">
              <a:buNone/>
            </a:pPr>
            <a:endParaRPr lang="en-US" sz="3600" b="1" dirty="0" smtClean="0"/>
          </a:p>
          <a:p>
            <a:pPr lvl="0">
              <a:buNone/>
            </a:pPr>
            <a:r>
              <a:rPr lang="en-US" sz="3600" b="1" dirty="0" smtClean="0"/>
              <a:t>     Iodine but saturated fats and o</a:t>
            </a:r>
            <a:r>
              <a:rPr lang="en-US" sz="3600" b="1" dirty="0"/>
              <a:t>ils </a:t>
            </a:r>
            <a:r>
              <a:rPr lang="en-US" sz="3600" b="1" dirty="0">
                <a:solidFill>
                  <a:srgbClr val="FF0000"/>
                </a:solidFill>
              </a:rPr>
              <a:t>will not.</a:t>
            </a:r>
            <a:endParaRPr lang="en-US" sz="3600" dirty="0">
              <a:solidFill>
                <a:srgbClr val="FF0000"/>
              </a:solidFill>
            </a:endParaRPr>
          </a:p>
          <a:p>
            <a:pPr>
              <a:buNone/>
            </a:pPr>
            <a:endParaRPr lang="en-US" sz="36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US" b="1" dirty="0" smtClean="0">
                <a:solidFill>
                  <a:srgbClr val="00B050"/>
                </a:solidFill>
              </a:rPr>
              <a:t>II- Hydrolysis</a:t>
            </a:r>
            <a:endParaRPr lang="en-US" dirty="0">
              <a:solidFill>
                <a:srgbClr val="00B050"/>
              </a:solidFill>
            </a:endParaRPr>
          </a:p>
        </p:txBody>
      </p:sp>
      <p:sp>
        <p:nvSpPr>
          <p:cNvPr id="3" name="Content Placeholder 2"/>
          <p:cNvSpPr>
            <a:spLocks noGrp="1"/>
          </p:cNvSpPr>
          <p:nvPr>
            <p:ph idx="1"/>
          </p:nvPr>
        </p:nvSpPr>
        <p:spPr/>
        <p:txBody>
          <a:bodyPr/>
          <a:lstStyle/>
          <a:p>
            <a:pPr>
              <a:buNone/>
            </a:pPr>
            <a:r>
              <a:rPr lang="en-US" dirty="0" smtClean="0"/>
              <a:t>    Fats </a:t>
            </a:r>
            <a:r>
              <a:rPr lang="en-US" dirty="0"/>
              <a:t>will hydrolyze (break down) to form </a:t>
            </a:r>
            <a:r>
              <a:rPr lang="en-US" u="sng" dirty="0"/>
              <a:t>glycerol and free fatty acids </a:t>
            </a:r>
            <a:r>
              <a:rPr lang="en-US" dirty="0"/>
              <a:t>when they are treated with enzymes, acids, or bases.</a:t>
            </a:r>
          </a:p>
          <a:p>
            <a:endParaRPr lang="en-US" dirty="0"/>
          </a:p>
        </p:txBody>
      </p:sp>
      <p:pic>
        <p:nvPicPr>
          <p:cNvPr id="4" name="Picture 3" descr="Fats.jpg"/>
          <p:cNvPicPr/>
          <p:nvPr/>
        </p:nvPicPr>
        <p:blipFill>
          <a:blip r:embed="rId2" cstate="print"/>
          <a:stretch>
            <a:fillRect/>
          </a:stretch>
        </p:blipFill>
        <p:spPr>
          <a:xfrm>
            <a:off x="1714480" y="3286124"/>
            <a:ext cx="5786478" cy="335758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TextBox 4"/>
          <p:cNvSpPr txBox="1"/>
          <p:nvPr/>
        </p:nvSpPr>
        <p:spPr>
          <a:xfrm>
            <a:off x="6000760" y="5857892"/>
            <a:ext cx="428628" cy="369332"/>
          </a:xfrm>
          <a:prstGeom prst="rect">
            <a:avLst/>
          </a:prstGeom>
          <a:noFill/>
        </p:spPr>
        <p:txBody>
          <a:bodyPr wrap="square" rtlCol="0">
            <a:spAutoFit/>
          </a:bodyPr>
          <a:lstStyle/>
          <a:p>
            <a:r>
              <a:rPr lang="en-US" b="1" dirty="0"/>
              <a:t>3</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US" b="1" dirty="0" smtClean="0">
                <a:solidFill>
                  <a:srgbClr val="00B050"/>
                </a:solidFill>
              </a:rPr>
              <a:t>III- </a:t>
            </a:r>
            <a:r>
              <a:rPr lang="en-US" b="1" dirty="0" err="1" smtClean="0">
                <a:solidFill>
                  <a:srgbClr val="00B050"/>
                </a:solidFill>
              </a:rPr>
              <a:t>Saponification</a:t>
            </a:r>
            <a:endParaRPr lang="en-US" dirty="0">
              <a:solidFill>
                <a:srgbClr val="00B050"/>
              </a:solidFill>
            </a:endParaRPr>
          </a:p>
        </p:txBody>
      </p:sp>
      <p:sp>
        <p:nvSpPr>
          <p:cNvPr id="3" name="Content Placeholder 2"/>
          <p:cNvSpPr>
            <a:spLocks noGrp="1"/>
          </p:cNvSpPr>
          <p:nvPr>
            <p:ph idx="1"/>
          </p:nvPr>
        </p:nvSpPr>
        <p:spPr/>
        <p:txBody>
          <a:bodyPr/>
          <a:lstStyle/>
          <a:p>
            <a:pPr>
              <a:buNone/>
            </a:pPr>
            <a:r>
              <a:rPr lang="en-US" dirty="0" smtClean="0"/>
              <a:t>    </a:t>
            </a:r>
            <a:r>
              <a:rPr lang="en-US" dirty="0" err="1" smtClean="0"/>
              <a:t>Saponification</a:t>
            </a:r>
            <a:r>
              <a:rPr lang="en-US" dirty="0" smtClean="0"/>
              <a:t> </a:t>
            </a:r>
            <a:r>
              <a:rPr lang="en-US" dirty="0"/>
              <a:t>is the heating of a fat with a strong base </a:t>
            </a:r>
            <a:r>
              <a:rPr lang="en-US" b="1" dirty="0">
                <a:solidFill>
                  <a:srgbClr val="00B0F0"/>
                </a:solidFill>
              </a:rPr>
              <a:t>(e.g. </a:t>
            </a:r>
            <a:r>
              <a:rPr lang="en-US" b="1" dirty="0" err="1">
                <a:solidFill>
                  <a:srgbClr val="00B0F0"/>
                </a:solidFill>
              </a:rPr>
              <a:t>NaOH</a:t>
            </a:r>
            <a:r>
              <a:rPr lang="en-US" b="1" dirty="0">
                <a:solidFill>
                  <a:srgbClr val="00B0F0"/>
                </a:solidFill>
              </a:rPr>
              <a:t> or KOH) </a:t>
            </a:r>
            <a:r>
              <a:rPr lang="en-US" dirty="0"/>
              <a:t>to produce </a:t>
            </a:r>
            <a:r>
              <a:rPr lang="en-US" u="sng" dirty="0"/>
              <a:t>glycerol and the salt of fatty acid</a:t>
            </a:r>
            <a:r>
              <a:rPr lang="en-US" dirty="0"/>
              <a:t>. The Na or K salts of a fatty acid are called </a:t>
            </a:r>
            <a:r>
              <a:rPr lang="en-US" b="1" dirty="0">
                <a:solidFill>
                  <a:srgbClr val="FF0000"/>
                </a:solidFill>
              </a:rPr>
              <a:t>Soaps</a:t>
            </a:r>
            <a:r>
              <a:rPr lang="en-US" dirty="0">
                <a:solidFill>
                  <a:srgbClr val="FF0000"/>
                </a:solidFill>
              </a:rPr>
              <a:t>.</a:t>
            </a:r>
            <a:r>
              <a:rPr lang="en-US" dirty="0"/>
              <a:t> </a:t>
            </a:r>
          </a:p>
          <a:p>
            <a:endParaRPr lang="en-US" dirty="0" smtClean="0"/>
          </a:p>
          <a:p>
            <a:pPr>
              <a:buNone/>
            </a:pPr>
            <a:r>
              <a:rPr lang="en-US" dirty="0" smtClean="0"/>
              <a:t>       </a:t>
            </a:r>
            <a:r>
              <a:rPr lang="en-US" b="1" dirty="0" smtClean="0">
                <a:solidFill>
                  <a:srgbClr val="0070C0"/>
                </a:solidFill>
              </a:rPr>
              <a:t>FAT + </a:t>
            </a:r>
            <a:r>
              <a:rPr lang="en-US" b="1" dirty="0" err="1" smtClean="0">
                <a:solidFill>
                  <a:srgbClr val="0070C0"/>
                </a:solidFill>
              </a:rPr>
              <a:t>NaOH</a:t>
            </a:r>
            <a:r>
              <a:rPr lang="en-US" b="1" dirty="0" smtClean="0">
                <a:solidFill>
                  <a:srgbClr val="0070C0"/>
                </a:solidFill>
              </a:rPr>
              <a:t> or KOH                       Soap</a:t>
            </a:r>
            <a:endParaRPr lang="en-US" b="1" dirty="0">
              <a:solidFill>
                <a:srgbClr val="0070C0"/>
              </a:solidFill>
            </a:endParaRPr>
          </a:p>
        </p:txBody>
      </p:sp>
      <p:cxnSp>
        <p:nvCxnSpPr>
          <p:cNvPr id="5" name="Straight Arrow Connector 4"/>
          <p:cNvCxnSpPr/>
          <p:nvPr/>
        </p:nvCxnSpPr>
        <p:spPr>
          <a:xfrm>
            <a:off x="4572000" y="4572008"/>
            <a:ext cx="1714512"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6" name="TextBox 5"/>
          <p:cNvSpPr txBox="1"/>
          <p:nvPr/>
        </p:nvSpPr>
        <p:spPr>
          <a:xfrm>
            <a:off x="5072066" y="4143380"/>
            <a:ext cx="1000132" cy="400110"/>
          </a:xfrm>
          <a:prstGeom prst="rect">
            <a:avLst/>
          </a:prstGeom>
          <a:noFill/>
        </p:spPr>
        <p:txBody>
          <a:bodyPr wrap="square" rtlCol="0">
            <a:spAutoFit/>
          </a:bodyPr>
          <a:lstStyle/>
          <a:p>
            <a:r>
              <a:rPr lang="en-US" sz="2000" b="1" dirty="0" smtClean="0">
                <a:solidFill>
                  <a:srgbClr val="FF0000"/>
                </a:solidFill>
              </a:rPr>
              <a:t>Heat</a:t>
            </a:r>
            <a:endParaRPr lang="en-US" sz="2000" b="1" dirty="0">
              <a:solidFill>
                <a:srgbClr val="FF0000"/>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smtClean="0">
                <a:solidFill>
                  <a:srgbClr val="FF0000"/>
                </a:solidFill>
              </a:rPr>
              <a:t>Saops</a:t>
            </a:r>
            <a:endParaRPr lang="en-US" b="1" dirty="0">
              <a:solidFill>
                <a:srgbClr val="FF0000"/>
              </a:solidFill>
            </a:endParaRPr>
          </a:p>
        </p:txBody>
      </p:sp>
      <p:pic>
        <p:nvPicPr>
          <p:cNvPr id="4" name="Content Placeholder 3" descr="soap_bars.jpg"/>
          <p:cNvPicPr>
            <a:picLocks noGrp="1" noChangeAspect="1"/>
          </p:cNvPicPr>
          <p:nvPr>
            <p:ph idx="1"/>
          </p:nvPr>
        </p:nvPicPr>
        <p:blipFill>
          <a:blip r:embed="rId2" cstate="print"/>
          <a:stretch>
            <a:fillRect/>
          </a:stretch>
        </p:blipFill>
        <p:spPr>
          <a:xfrm>
            <a:off x="4929190" y="1643050"/>
            <a:ext cx="3222486" cy="4525963"/>
          </a:xfrm>
        </p:spPr>
      </p:pic>
      <p:pic>
        <p:nvPicPr>
          <p:cNvPr id="5" name="Content Placeholder 3" descr="soap-istock.jpg"/>
          <p:cNvPicPr>
            <a:picLocks noChangeAspect="1"/>
          </p:cNvPicPr>
          <p:nvPr/>
        </p:nvPicPr>
        <p:blipFill>
          <a:blip r:embed="rId3" cstate="print"/>
          <a:stretch>
            <a:fillRect/>
          </a:stretch>
        </p:blipFill>
        <p:spPr>
          <a:xfrm>
            <a:off x="714348" y="2143116"/>
            <a:ext cx="3429009" cy="2575567"/>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6908"/>
          </a:xfrm>
        </p:spPr>
        <p:txBody>
          <a:bodyPr/>
          <a:lstStyle/>
          <a:p>
            <a:r>
              <a:rPr lang="en-US" b="1" dirty="0" err="1" smtClean="0">
                <a:solidFill>
                  <a:srgbClr val="00B0F0"/>
                </a:solidFill>
              </a:rPr>
              <a:t>Saponification</a:t>
            </a:r>
            <a:endParaRPr lang="en-US" b="1" dirty="0">
              <a:solidFill>
                <a:srgbClr val="00B0F0"/>
              </a:solidFill>
            </a:endParaRPr>
          </a:p>
        </p:txBody>
      </p:sp>
      <p:pic>
        <p:nvPicPr>
          <p:cNvPr id="4" name="Content Placeholder 3" descr="saponification.jpg"/>
          <p:cNvPicPr>
            <a:picLocks noGrp="1" noChangeAspect="1"/>
          </p:cNvPicPr>
          <p:nvPr>
            <p:ph idx="1"/>
          </p:nvPr>
        </p:nvPicPr>
        <p:blipFill>
          <a:blip r:embed="rId2" cstate="print"/>
          <a:stretch>
            <a:fillRect/>
          </a:stretch>
        </p:blipFill>
        <p:spPr>
          <a:xfrm>
            <a:off x="2500298" y="1157247"/>
            <a:ext cx="4000528" cy="5700753"/>
          </a:xfr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rgbClr val="FF0000"/>
                </a:solidFill>
              </a:rPr>
              <a:t>General Properties of Lipids</a:t>
            </a:r>
            <a:endParaRPr lang="en-US" b="1" dirty="0">
              <a:solidFill>
                <a:srgbClr val="FF0000"/>
              </a:solidFill>
            </a:endParaRPr>
          </a:p>
        </p:txBody>
      </p:sp>
      <p:sp>
        <p:nvSpPr>
          <p:cNvPr id="3" name="Content Placeholder 2"/>
          <p:cNvSpPr>
            <a:spLocks noGrp="1"/>
          </p:cNvSpPr>
          <p:nvPr>
            <p:ph idx="1"/>
          </p:nvPr>
        </p:nvSpPr>
        <p:spPr/>
        <p:txBody>
          <a:bodyPr/>
          <a:lstStyle/>
          <a:p>
            <a:pPr marL="514350" lvl="0" indent="-514350">
              <a:buFont typeface="+mj-lt"/>
              <a:buAutoNum type="arabicPeriod"/>
            </a:pPr>
            <a:r>
              <a:rPr lang="en-US" dirty="0" smtClean="0"/>
              <a:t>Insoluble </a:t>
            </a:r>
            <a:r>
              <a:rPr lang="en-US" dirty="0"/>
              <a:t>in water.</a:t>
            </a:r>
          </a:p>
          <a:p>
            <a:pPr marL="514350" lvl="0" indent="-514350">
              <a:buFont typeface="+mj-lt"/>
              <a:buAutoNum type="arabicPeriod"/>
            </a:pPr>
            <a:r>
              <a:rPr lang="en-US" dirty="0"/>
              <a:t>Soluble in non-polar organic solvents </a:t>
            </a:r>
            <a:r>
              <a:rPr lang="en-US" b="1" dirty="0">
                <a:solidFill>
                  <a:srgbClr val="00B050"/>
                </a:solidFill>
              </a:rPr>
              <a:t>e.g.</a:t>
            </a:r>
            <a:r>
              <a:rPr lang="en-US" dirty="0"/>
              <a:t> </a:t>
            </a:r>
            <a:r>
              <a:rPr lang="en-US" dirty="0">
                <a:solidFill>
                  <a:srgbClr val="0070C0"/>
                </a:solidFill>
              </a:rPr>
              <a:t>ether, acetone,..</a:t>
            </a:r>
          </a:p>
          <a:p>
            <a:pPr marL="514350" lvl="0" indent="-514350">
              <a:buFont typeface="+mj-lt"/>
              <a:buAutoNum type="arabicPeriod"/>
            </a:pPr>
            <a:r>
              <a:rPr lang="en-US" dirty="0"/>
              <a:t>Contain carbon, hydrogen, and oxygen; sometimes contain nitrogen and phosphorus.</a:t>
            </a:r>
          </a:p>
          <a:p>
            <a:pPr marL="514350" lvl="0" indent="-514350">
              <a:buFont typeface="+mj-lt"/>
              <a:buAutoNum type="arabicPeriod"/>
            </a:pPr>
            <a:r>
              <a:rPr lang="en-US" dirty="0"/>
              <a:t>On hydrolysis they give fatty acids.</a:t>
            </a:r>
          </a:p>
          <a:p>
            <a:pPr marL="514350" lvl="0" indent="-514350">
              <a:buFont typeface="+mj-lt"/>
              <a:buAutoNum type="arabicPeriod"/>
            </a:pPr>
            <a:r>
              <a:rPr lang="en-US" dirty="0"/>
              <a:t>Take part in plant and animal metabolism.</a:t>
            </a:r>
          </a:p>
          <a:p>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US" b="1" dirty="0" smtClean="0">
                <a:solidFill>
                  <a:srgbClr val="00B050"/>
                </a:solidFill>
              </a:rPr>
              <a:t>VI- Hydrogenation</a:t>
            </a:r>
            <a:endParaRPr lang="en-US" dirty="0">
              <a:solidFill>
                <a:srgbClr val="00B050"/>
              </a:solidFill>
            </a:endParaRPr>
          </a:p>
        </p:txBody>
      </p:sp>
      <p:sp>
        <p:nvSpPr>
          <p:cNvPr id="3" name="Content Placeholder 2"/>
          <p:cNvSpPr>
            <a:spLocks noGrp="1"/>
          </p:cNvSpPr>
          <p:nvPr>
            <p:ph idx="1"/>
          </p:nvPr>
        </p:nvSpPr>
        <p:spPr>
          <a:xfrm>
            <a:off x="457200" y="2000240"/>
            <a:ext cx="8229600" cy="4125923"/>
          </a:xfrm>
        </p:spPr>
        <p:txBody>
          <a:bodyPr/>
          <a:lstStyle/>
          <a:p>
            <a:pPr>
              <a:buNone/>
            </a:pPr>
            <a:r>
              <a:rPr lang="en-US" dirty="0" smtClean="0"/>
              <a:t>    Hydrogenation </a:t>
            </a:r>
            <a:r>
              <a:rPr lang="en-US" dirty="0"/>
              <a:t>is the process of converting vegetable oils to fats by the addition of hydrogen in the presence of a catalyst. </a:t>
            </a:r>
            <a:endParaRPr lang="en-US" dirty="0" smtClean="0"/>
          </a:p>
          <a:p>
            <a:pPr>
              <a:buNone/>
            </a:pPr>
            <a:endParaRPr lang="en-US" dirty="0" smtClean="0"/>
          </a:p>
          <a:p>
            <a:pPr>
              <a:buNone/>
            </a:pPr>
            <a:r>
              <a:rPr lang="en-US" dirty="0" smtClean="0"/>
              <a:t>    In </a:t>
            </a:r>
            <a:r>
              <a:rPr lang="en-US" dirty="0"/>
              <a:t>this process some but usually not all of the double bonds in oils have been reduced by the addition of H</a:t>
            </a:r>
            <a:r>
              <a:rPr lang="en-US" sz="1800" dirty="0"/>
              <a:t>2</a:t>
            </a:r>
            <a:r>
              <a:rPr lang="en-US" dirty="0"/>
              <a:t> </a:t>
            </a:r>
            <a:r>
              <a:rPr lang="en-US" b="1" dirty="0">
                <a:solidFill>
                  <a:srgbClr val="00B050"/>
                </a:solidFill>
              </a:rPr>
              <a:t>e.g.</a:t>
            </a:r>
            <a:r>
              <a:rPr lang="en-US" dirty="0"/>
              <a:t> </a:t>
            </a:r>
            <a:r>
              <a:rPr lang="en-US" b="1" dirty="0">
                <a:solidFill>
                  <a:srgbClr val="0070C0"/>
                </a:solidFill>
              </a:rPr>
              <a:t>Margarine.</a:t>
            </a:r>
          </a:p>
          <a:p>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Hydrogenation</a:t>
            </a:r>
            <a:endParaRPr lang="en-US" b="1" dirty="0">
              <a:solidFill>
                <a:srgbClr val="FF0000"/>
              </a:solidFill>
            </a:endParaRPr>
          </a:p>
        </p:txBody>
      </p:sp>
      <p:pic>
        <p:nvPicPr>
          <p:cNvPr id="5" name="Content Placeholder 4" descr="margarinechanged.JPG"/>
          <p:cNvPicPr>
            <a:picLocks noGrp="1" noChangeAspect="1"/>
          </p:cNvPicPr>
          <p:nvPr>
            <p:ph idx="1"/>
          </p:nvPr>
        </p:nvPicPr>
        <p:blipFill>
          <a:blip r:embed="rId2" cstate="print"/>
          <a:srcRect l="3699" t="10079" r="44089" b="6734"/>
          <a:stretch>
            <a:fillRect/>
          </a:stretch>
        </p:blipFill>
        <p:spPr>
          <a:xfrm>
            <a:off x="1142976" y="1571612"/>
            <a:ext cx="7256060" cy="2875043"/>
          </a:xfrm>
        </p:spPr>
      </p:pic>
      <p:pic>
        <p:nvPicPr>
          <p:cNvPr id="6" name="Content Placeholder 3" descr="margarine2.jpg"/>
          <p:cNvPicPr>
            <a:picLocks noChangeAspect="1"/>
          </p:cNvPicPr>
          <p:nvPr/>
        </p:nvPicPr>
        <p:blipFill>
          <a:blip r:embed="rId3" cstate="print"/>
          <a:stretch>
            <a:fillRect/>
          </a:stretch>
        </p:blipFill>
        <p:spPr>
          <a:xfrm>
            <a:off x="714348" y="4643446"/>
            <a:ext cx="1905000" cy="1905000"/>
          </a:xfrm>
          <a:prstGeom prst="rect">
            <a:avLst/>
          </a:prstGeom>
        </p:spPr>
      </p:pic>
      <p:sp>
        <p:nvSpPr>
          <p:cNvPr id="7" name="Rectangle 6"/>
          <p:cNvSpPr/>
          <p:nvPr/>
        </p:nvSpPr>
        <p:spPr>
          <a:xfrm>
            <a:off x="3000364" y="5143512"/>
            <a:ext cx="2071702" cy="584775"/>
          </a:xfrm>
          <a:prstGeom prst="rect">
            <a:avLst/>
          </a:prstGeom>
        </p:spPr>
        <p:txBody>
          <a:bodyPr wrap="square">
            <a:spAutoFit/>
          </a:bodyPr>
          <a:lstStyle/>
          <a:p>
            <a:r>
              <a:rPr lang="en-US" sz="3200" b="1" dirty="0" smtClean="0">
                <a:solidFill>
                  <a:srgbClr val="0070C0"/>
                </a:solidFill>
              </a:rPr>
              <a:t>Margarine</a:t>
            </a:r>
            <a:endParaRPr lang="en-US" sz="3200"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US" b="1" dirty="0" smtClean="0">
                <a:solidFill>
                  <a:srgbClr val="00B050"/>
                </a:solidFill>
              </a:rPr>
              <a:t>V- Rancidity</a:t>
            </a:r>
            <a:endParaRPr lang="en-US" dirty="0">
              <a:solidFill>
                <a:srgbClr val="00B050"/>
              </a:solidFill>
            </a:endParaRPr>
          </a:p>
        </p:txBody>
      </p:sp>
      <p:sp>
        <p:nvSpPr>
          <p:cNvPr id="3" name="Content Placeholder 2"/>
          <p:cNvSpPr>
            <a:spLocks noGrp="1"/>
          </p:cNvSpPr>
          <p:nvPr>
            <p:ph idx="1"/>
          </p:nvPr>
        </p:nvSpPr>
        <p:spPr>
          <a:xfrm>
            <a:off x="457200" y="1857364"/>
            <a:ext cx="8229600" cy="4268799"/>
          </a:xfrm>
        </p:spPr>
        <p:txBody>
          <a:bodyPr/>
          <a:lstStyle/>
          <a:p>
            <a:pPr>
              <a:buNone/>
            </a:pPr>
            <a:r>
              <a:rPr lang="en-US" dirty="0" smtClean="0"/>
              <a:t>    When </a:t>
            </a:r>
            <a:r>
              <a:rPr lang="en-US" dirty="0"/>
              <a:t>fats are left at room temperature for a short period of time they develop unpleasant odor and taste </a:t>
            </a:r>
            <a:r>
              <a:rPr lang="en-US" b="1" dirty="0">
                <a:solidFill>
                  <a:srgbClr val="00B050"/>
                </a:solidFill>
              </a:rPr>
              <a:t>i.e.</a:t>
            </a:r>
            <a:r>
              <a:rPr lang="en-US" dirty="0"/>
              <a:t> they become </a:t>
            </a:r>
            <a:r>
              <a:rPr lang="en-US" b="1" dirty="0">
                <a:solidFill>
                  <a:srgbClr val="FF0000"/>
                </a:solidFill>
              </a:rPr>
              <a:t>Rancid</a:t>
            </a:r>
            <a:r>
              <a:rPr lang="en-US" dirty="0">
                <a:solidFill>
                  <a:srgbClr val="FF0000"/>
                </a:solidFill>
              </a:rPr>
              <a:t>.</a:t>
            </a:r>
            <a:r>
              <a:rPr lang="en-US" dirty="0"/>
              <a:t> </a:t>
            </a:r>
            <a:r>
              <a:rPr lang="en-US" b="1" dirty="0">
                <a:solidFill>
                  <a:srgbClr val="7030A0"/>
                </a:solidFill>
              </a:rPr>
              <a:t>This occurs due to 2 reactions: oxidation and hydrolysis of fat.</a:t>
            </a:r>
          </a:p>
          <a:p>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rgbClr val="FF0000"/>
                </a:solidFill>
              </a:rPr>
              <a:t>Complex Lipids: PHOSPHOLIPIDS</a:t>
            </a:r>
            <a:endParaRPr lang="en-US" dirty="0">
              <a:solidFill>
                <a:srgbClr val="FF0000"/>
              </a:solidFill>
            </a:endParaRPr>
          </a:p>
        </p:txBody>
      </p:sp>
      <p:sp>
        <p:nvSpPr>
          <p:cNvPr id="3" name="Content Placeholder 2"/>
          <p:cNvSpPr>
            <a:spLocks noGrp="1"/>
          </p:cNvSpPr>
          <p:nvPr>
            <p:ph idx="1"/>
          </p:nvPr>
        </p:nvSpPr>
        <p:spPr/>
        <p:txBody>
          <a:bodyPr>
            <a:normAutofit/>
          </a:bodyPr>
          <a:lstStyle/>
          <a:p>
            <a:pPr>
              <a:buNone/>
            </a:pPr>
            <a:r>
              <a:rPr lang="en-US" b="1" dirty="0" smtClean="0">
                <a:solidFill>
                  <a:srgbClr val="00B050"/>
                </a:solidFill>
              </a:rPr>
              <a:t>    Structure of Phospholipids</a:t>
            </a:r>
            <a:endParaRPr lang="en-US" dirty="0" smtClean="0">
              <a:solidFill>
                <a:srgbClr val="00B050"/>
              </a:solidFill>
            </a:endParaRPr>
          </a:p>
          <a:p>
            <a:pPr>
              <a:buNone/>
            </a:pPr>
            <a:r>
              <a:rPr lang="en-US" dirty="0" smtClean="0"/>
              <a:t>    Phospholipids are complex fat in which </a:t>
            </a:r>
            <a:r>
              <a:rPr lang="en-US" b="1" dirty="0" smtClean="0">
                <a:solidFill>
                  <a:srgbClr val="0070C0"/>
                </a:solidFill>
              </a:rPr>
              <a:t>one fatty acid</a:t>
            </a:r>
            <a:r>
              <a:rPr lang="en-US" dirty="0" smtClean="0"/>
              <a:t> has been replaced by </a:t>
            </a:r>
            <a:r>
              <a:rPr lang="en-US" b="1" dirty="0" smtClean="0">
                <a:solidFill>
                  <a:srgbClr val="0070C0"/>
                </a:solidFill>
              </a:rPr>
              <a:t>phosphoric acid (phosphate group) and one of several nitrogen-containing molecules.</a:t>
            </a:r>
            <a:r>
              <a:rPr lang="en-US" dirty="0" smtClean="0"/>
              <a:t> Phospholipids are found in all tissues in the human body, especially brain, liver, and spinal tissue and also in cell membranes.</a:t>
            </a:r>
          </a:p>
          <a:p>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38200" y="1371600"/>
            <a:ext cx="6858000" cy="1384995"/>
          </a:xfrm>
          <a:prstGeom prst="rect">
            <a:avLst/>
          </a:prstGeom>
        </p:spPr>
        <p:txBody>
          <a:bodyPr wrap="square">
            <a:spAutoFit/>
          </a:bodyPr>
          <a:lstStyle/>
          <a:p>
            <a:r>
              <a:rPr lang="en-US" sz="2800" dirty="0" smtClean="0"/>
              <a:t>When hydrolyzed they give (yield) one or more fatty acids, an alcohol, and other compounds</a:t>
            </a:r>
            <a:endParaRPr lang="en-US" sz="2800"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phospholipid2.jpg"/>
          <p:cNvPicPr>
            <a:picLocks noGrp="1" noChangeAspect="1"/>
          </p:cNvPicPr>
          <p:nvPr>
            <p:ph idx="1"/>
          </p:nvPr>
        </p:nvPicPr>
        <p:blipFill>
          <a:blip r:embed="rId2" cstate="print"/>
          <a:stretch>
            <a:fillRect/>
          </a:stretch>
        </p:blipFill>
        <p:spPr>
          <a:xfrm>
            <a:off x="-5442" y="857232"/>
            <a:ext cx="9042930" cy="4809349"/>
          </a:xfrm>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phospholipid.jpg"/>
          <p:cNvPicPr>
            <a:picLocks noGrp="1" noChangeAspect="1"/>
          </p:cNvPicPr>
          <p:nvPr>
            <p:ph idx="1"/>
          </p:nvPr>
        </p:nvPicPr>
        <p:blipFill>
          <a:blip r:embed="rId2" cstate="print"/>
          <a:srcRect b="7910"/>
          <a:stretch>
            <a:fillRect/>
          </a:stretch>
        </p:blipFill>
        <p:spPr>
          <a:xfrm>
            <a:off x="382849" y="785794"/>
            <a:ext cx="8761151" cy="4786346"/>
          </a:xfrm>
        </p:spPr>
      </p:pic>
      <p:sp>
        <p:nvSpPr>
          <p:cNvPr id="5" name="Rectangle 4"/>
          <p:cNvSpPr/>
          <p:nvPr/>
        </p:nvSpPr>
        <p:spPr>
          <a:xfrm>
            <a:off x="3571868" y="714356"/>
            <a:ext cx="3429024" cy="6429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rgbClr val="FF0000"/>
                </a:solidFill>
              </a:rPr>
              <a:t>Types of Phospholipids</a:t>
            </a:r>
            <a:endParaRPr lang="en-US" dirty="0">
              <a:solidFill>
                <a:srgbClr val="FF0000"/>
              </a:solidFill>
            </a:endParaRPr>
          </a:p>
        </p:txBody>
      </p:sp>
      <p:sp>
        <p:nvSpPr>
          <p:cNvPr id="3" name="Content Placeholder 2"/>
          <p:cNvSpPr>
            <a:spLocks noGrp="1"/>
          </p:cNvSpPr>
          <p:nvPr>
            <p:ph idx="1"/>
          </p:nvPr>
        </p:nvSpPr>
        <p:spPr>
          <a:xfrm>
            <a:off x="214282" y="1600200"/>
            <a:ext cx="8715436" cy="4525963"/>
          </a:xfrm>
        </p:spPr>
        <p:txBody>
          <a:bodyPr/>
          <a:lstStyle/>
          <a:p>
            <a:pPr>
              <a:buNone/>
            </a:pPr>
            <a:r>
              <a:rPr lang="en-US" dirty="0" smtClean="0"/>
              <a:t>    According to the alcohol part, </a:t>
            </a:r>
            <a:r>
              <a:rPr lang="en-US" dirty="0" err="1" smtClean="0"/>
              <a:t>phosphospholipids</a:t>
            </a:r>
            <a:r>
              <a:rPr lang="en-US" dirty="0" smtClean="0"/>
              <a:t> are divided into: </a:t>
            </a:r>
          </a:p>
          <a:p>
            <a:pPr>
              <a:buNone/>
            </a:pPr>
            <a:endParaRPr lang="en-US" dirty="0" smtClean="0"/>
          </a:p>
          <a:p>
            <a:pPr marL="514350" lvl="0" indent="-514350">
              <a:buFont typeface="+mj-lt"/>
              <a:buAutoNum type="arabicPeriod"/>
            </a:pPr>
            <a:r>
              <a:rPr lang="en-US" dirty="0" err="1" smtClean="0">
                <a:solidFill>
                  <a:srgbClr val="CC00FF"/>
                </a:solidFill>
              </a:rPr>
              <a:t>Phosphoglycerides</a:t>
            </a:r>
            <a:r>
              <a:rPr lang="en-US" dirty="0" smtClean="0">
                <a:solidFill>
                  <a:srgbClr val="CC00FF"/>
                </a:solidFill>
              </a:rPr>
              <a:t>:</a:t>
            </a:r>
            <a:r>
              <a:rPr lang="en-US" dirty="0" smtClean="0"/>
              <a:t> contain glycerol. </a:t>
            </a:r>
            <a:r>
              <a:rPr lang="en-US" b="1" dirty="0" smtClean="0">
                <a:solidFill>
                  <a:srgbClr val="92D050"/>
                </a:solidFill>
              </a:rPr>
              <a:t>E.g.</a:t>
            </a:r>
            <a:r>
              <a:rPr lang="en-US" dirty="0" smtClean="0"/>
              <a:t> Lecithin, </a:t>
            </a:r>
            <a:r>
              <a:rPr lang="en-US" dirty="0" err="1" smtClean="0"/>
              <a:t>cephalins</a:t>
            </a:r>
            <a:r>
              <a:rPr lang="en-US" dirty="0" smtClean="0"/>
              <a:t>.</a:t>
            </a:r>
          </a:p>
          <a:p>
            <a:pPr marL="514350" lvl="0" indent="-514350">
              <a:buFont typeface="+mj-lt"/>
              <a:buAutoNum type="arabicPeriod"/>
            </a:pPr>
            <a:r>
              <a:rPr lang="en-US" dirty="0" err="1" smtClean="0">
                <a:solidFill>
                  <a:srgbClr val="CC00FF"/>
                </a:solidFill>
              </a:rPr>
              <a:t>Phosphosphingosides</a:t>
            </a:r>
            <a:r>
              <a:rPr lang="en-US" dirty="0" smtClean="0">
                <a:solidFill>
                  <a:srgbClr val="CC00FF"/>
                </a:solidFill>
              </a:rPr>
              <a:t>:</a:t>
            </a:r>
            <a:r>
              <a:rPr lang="en-US" dirty="0" smtClean="0"/>
              <a:t> contain </a:t>
            </a:r>
            <a:r>
              <a:rPr lang="en-US" dirty="0" err="1" smtClean="0"/>
              <a:t>sphingosine</a:t>
            </a:r>
            <a:r>
              <a:rPr lang="en-US" dirty="0" smtClean="0"/>
              <a:t>. </a:t>
            </a:r>
            <a:r>
              <a:rPr lang="en-US" b="1" dirty="0" smtClean="0">
                <a:solidFill>
                  <a:srgbClr val="92D050"/>
                </a:solidFill>
              </a:rPr>
              <a:t>E.g.</a:t>
            </a:r>
            <a:r>
              <a:rPr lang="en-US" dirty="0" smtClean="0">
                <a:solidFill>
                  <a:srgbClr val="92D050"/>
                </a:solidFill>
              </a:rPr>
              <a:t> </a:t>
            </a:r>
            <a:r>
              <a:rPr lang="en-US" dirty="0" err="1" smtClean="0"/>
              <a:t>sphingomyelins</a:t>
            </a:r>
            <a:r>
              <a:rPr lang="en-US" dirty="0" smtClean="0"/>
              <a:t>.</a:t>
            </a:r>
          </a:p>
          <a:p>
            <a:endParaRPr lang="en-US"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rgbClr val="FF0000"/>
                </a:solidFill>
              </a:rPr>
              <a:t>Properties of Phospholipids</a:t>
            </a:r>
            <a:endParaRPr lang="en-US" dirty="0">
              <a:solidFill>
                <a:srgbClr val="FF0000"/>
              </a:solidFill>
            </a:endParaRPr>
          </a:p>
        </p:txBody>
      </p:sp>
      <p:sp>
        <p:nvSpPr>
          <p:cNvPr id="3" name="Content Placeholder 2"/>
          <p:cNvSpPr>
            <a:spLocks noGrp="1"/>
          </p:cNvSpPr>
          <p:nvPr>
            <p:ph idx="1"/>
          </p:nvPr>
        </p:nvSpPr>
        <p:spPr/>
        <p:txBody>
          <a:bodyPr/>
          <a:lstStyle/>
          <a:p>
            <a:pPr>
              <a:buNone/>
            </a:pPr>
            <a:r>
              <a:rPr lang="en-US" sz="3600" b="1" dirty="0" smtClean="0">
                <a:solidFill>
                  <a:srgbClr val="00B0F0"/>
                </a:solidFill>
              </a:rPr>
              <a:t>    </a:t>
            </a:r>
            <a:r>
              <a:rPr lang="en-US" sz="3600" b="1" dirty="0" err="1" smtClean="0">
                <a:solidFill>
                  <a:srgbClr val="00B0F0"/>
                </a:solidFill>
              </a:rPr>
              <a:t>Amphipathic</a:t>
            </a:r>
            <a:r>
              <a:rPr lang="en-US" sz="3600" b="1" dirty="0" smtClean="0">
                <a:solidFill>
                  <a:srgbClr val="00B0F0"/>
                </a:solidFill>
              </a:rPr>
              <a:t>:</a:t>
            </a:r>
            <a:endParaRPr lang="en-US" sz="3600" dirty="0" smtClean="0">
              <a:solidFill>
                <a:srgbClr val="00B0F0"/>
              </a:solidFill>
            </a:endParaRPr>
          </a:p>
          <a:p>
            <a:pPr>
              <a:buNone/>
            </a:pPr>
            <a:r>
              <a:rPr lang="en-US" dirty="0" smtClean="0"/>
              <a:t>    </a:t>
            </a:r>
            <a:r>
              <a:rPr lang="en-US" dirty="0" err="1" smtClean="0"/>
              <a:t>Amphipathic</a:t>
            </a:r>
            <a:r>
              <a:rPr lang="en-US" dirty="0" smtClean="0"/>
              <a:t> lipids are molecules that have non-polar (hydrophobic) end or tail and a polar or ionic (hydrophilic) end or head. </a:t>
            </a:r>
          </a:p>
          <a:p>
            <a:endParaRPr lang="en-US" dirty="0"/>
          </a:p>
        </p:txBody>
      </p:sp>
      <p:pic>
        <p:nvPicPr>
          <p:cNvPr id="4" name="Content Placeholder 3" descr="lipidbilayer.gif"/>
          <p:cNvPicPr>
            <a:picLocks noChangeAspect="1"/>
          </p:cNvPicPr>
          <p:nvPr/>
        </p:nvPicPr>
        <p:blipFill>
          <a:blip r:embed="rId2" cstate="print"/>
          <a:stretch>
            <a:fillRect/>
          </a:stretch>
        </p:blipFill>
        <p:spPr>
          <a:xfrm>
            <a:off x="2571736" y="3929066"/>
            <a:ext cx="3429004" cy="2731773"/>
          </a:xfrm>
          <a:prstGeom prst="rect">
            <a:avLst/>
          </a:prstGeom>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rgbClr val="FF0000"/>
                </a:solidFill>
              </a:rPr>
              <a:t>Complex Lipids: GLYCOLIPIDS</a:t>
            </a:r>
            <a:endParaRPr lang="en-US" dirty="0">
              <a:solidFill>
                <a:srgbClr val="FF0000"/>
              </a:solidFill>
            </a:endParaRPr>
          </a:p>
        </p:txBody>
      </p:sp>
      <p:sp>
        <p:nvSpPr>
          <p:cNvPr id="5" name="Content Placeholder 4"/>
          <p:cNvSpPr>
            <a:spLocks noGrp="1"/>
          </p:cNvSpPr>
          <p:nvPr>
            <p:ph idx="1"/>
          </p:nvPr>
        </p:nvSpPr>
        <p:spPr/>
        <p:txBody>
          <a:bodyPr>
            <a:normAutofit fontScale="92500" lnSpcReduction="20000"/>
          </a:bodyPr>
          <a:lstStyle/>
          <a:p>
            <a:pPr>
              <a:buNone/>
            </a:pPr>
            <a:r>
              <a:rPr lang="en-US" dirty="0" smtClean="0"/>
              <a:t>    They are sugar containing lipids also called </a:t>
            </a:r>
            <a:r>
              <a:rPr lang="en-US" b="1" dirty="0" err="1" smtClean="0">
                <a:solidFill>
                  <a:srgbClr val="00B0F0"/>
                </a:solidFill>
              </a:rPr>
              <a:t>cerebrosides</a:t>
            </a:r>
            <a:r>
              <a:rPr lang="en-US" dirty="0" smtClean="0"/>
              <a:t> because they are found in large amounts in the brain tissue.</a:t>
            </a:r>
          </a:p>
          <a:p>
            <a:pPr>
              <a:buNone/>
            </a:pPr>
            <a:endParaRPr lang="en-US" dirty="0" smtClean="0"/>
          </a:p>
          <a:p>
            <a:pPr>
              <a:buNone/>
            </a:pPr>
            <a:endParaRPr lang="en-US" dirty="0" smtClean="0"/>
          </a:p>
          <a:p>
            <a:pPr>
              <a:buNone/>
            </a:pPr>
            <a:r>
              <a:rPr lang="en-US" b="1" dirty="0" smtClean="0">
                <a:solidFill>
                  <a:srgbClr val="00B050"/>
                </a:solidFill>
              </a:rPr>
              <a:t>    Structure of </a:t>
            </a:r>
            <a:r>
              <a:rPr lang="en-US" b="1" dirty="0" err="1" smtClean="0">
                <a:solidFill>
                  <a:srgbClr val="00B050"/>
                </a:solidFill>
              </a:rPr>
              <a:t>Glycolipids</a:t>
            </a:r>
            <a:endParaRPr lang="en-US" dirty="0" smtClean="0">
              <a:solidFill>
                <a:srgbClr val="00B050"/>
              </a:solidFill>
            </a:endParaRPr>
          </a:p>
          <a:p>
            <a:pPr>
              <a:buNone/>
            </a:pPr>
            <a:r>
              <a:rPr lang="en-US" dirty="0" smtClean="0"/>
              <a:t>    </a:t>
            </a:r>
            <a:r>
              <a:rPr lang="en-US" dirty="0" err="1" smtClean="0"/>
              <a:t>Glycolipids</a:t>
            </a:r>
            <a:r>
              <a:rPr lang="en-US" dirty="0" smtClean="0"/>
              <a:t> are composed of one fatty acid, one </a:t>
            </a:r>
            <a:r>
              <a:rPr lang="en-US" dirty="0" err="1" smtClean="0"/>
              <a:t>sphingosine</a:t>
            </a:r>
            <a:r>
              <a:rPr lang="en-US" dirty="0" smtClean="0"/>
              <a:t> molecule, and a </a:t>
            </a:r>
            <a:r>
              <a:rPr lang="en-US" dirty="0" err="1" smtClean="0"/>
              <a:t>galactose</a:t>
            </a:r>
            <a:r>
              <a:rPr lang="en-US" dirty="0" smtClean="0"/>
              <a:t> sugar. There are many types depending on the type of fatty acid present. </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rgbClr val="FF0000"/>
                </a:solidFill>
              </a:rPr>
              <a:t>Functions of Lipids</a:t>
            </a:r>
            <a:endParaRPr lang="en-US" dirty="0">
              <a:solidFill>
                <a:srgbClr val="FF0000"/>
              </a:solidFill>
            </a:endParaRPr>
          </a:p>
        </p:txBody>
      </p:sp>
      <p:sp>
        <p:nvSpPr>
          <p:cNvPr id="3" name="Content Placeholder 2"/>
          <p:cNvSpPr>
            <a:spLocks noGrp="1"/>
          </p:cNvSpPr>
          <p:nvPr>
            <p:ph idx="1"/>
          </p:nvPr>
        </p:nvSpPr>
        <p:spPr/>
        <p:txBody>
          <a:bodyPr/>
          <a:lstStyle/>
          <a:p>
            <a:pPr marL="514350" lvl="0" indent="-514350">
              <a:buFont typeface="+mj-lt"/>
              <a:buAutoNum type="arabicPeriod"/>
            </a:pPr>
            <a:r>
              <a:rPr lang="en-US" dirty="0" smtClean="0"/>
              <a:t>Energy </a:t>
            </a:r>
            <a:r>
              <a:rPr lang="en-US" dirty="0"/>
              <a:t>storage, mobilization, and utilization.</a:t>
            </a:r>
          </a:p>
          <a:p>
            <a:pPr marL="514350" lvl="0" indent="-514350">
              <a:buFont typeface="+mj-lt"/>
              <a:buAutoNum type="arabicPeriod"/>
            </a:pPr>
            <a:r>
              <a:rPr lang="en-US" dirty="0"/>
              <a:t>Cell differentiation and growth.</a:t>
            </a:r>
          </a:p>
          <a:p>
            <a:pPr marL="514350" lvl="0" indent="-514350">
              <a:buFont typeface="+mj-lt"/>
              <a:buAutoNum type="arabicPeriod"/>
            </a:pPr>
            <a:r>
              <a:rPr lang="en-US" dirty="0"/>
              <a:t>Cell membrane structure. </a:t>
            </a:r>
            <a:endParaRPr lang="en-US" dirty="0" smtClean="0"/>
          </a:p>
          <a:p>
            <a:pPr marL="514350" lvl="0" indent="-514350">
              <a:buFont typeface="+mj-lt"/>
              <a:buAutoNum type="arabicPeriod"/>
            </a:pPr>
            <a:r>
              <a:rPr lang="en-US" dirty="0" smtClean="0"/>
              <a:t>Signal transmission.</a:t>
            </a:r>
          </a:p>
          <a:p>
            <a:pPr marL="514350" lvl="0" indent="-514350">
              <a:buFont typeface="+mj-lt"/>
              <a:buAutoNum type="arabicPeriod"/>
            </a:pPr>
            <a:r>
              <a:rPr lang="en-US" dirty="0" smtClean="0"/>
              <a:t>Hormone synthesis.</a:t>
            </a:r>
          </a:p>
          <a:p>
            <a:pPr marL="514350" lvl="0" indent="-514350">
              <a:buFont typeface="+mj-lt"/>
              <a:buAutoNum type="arabicPeriod"/>
            </a:pPr>
            <a:r>
              <a:rPr lang="en-US" dirty="0" smtClean="0"/>
              <a:t>Bile </a:t>
            </a:r>
            <a:r>
              <a:rPr lang="en-US" dirty="0"/>
              <a:t>acid synthesis.</a:t>
            </a:r>
          </a:p>
          <a:p>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rgbClr val="FF0000"/>
                </a:solidFill>
              </a:rPr>
              <a:t>Complex Lipids: LIPOPROTEINS</a:t>
            </a:r>
            <a:endParaRPr lang="en-US" dirty="0">
              <a:solidFill>
                <a:srgbClr val="FF0000"/>
              </a:solidFill>
            </a:endParaRPr>
          </a:p>
        </p:txBody>
      </p:sp>
      <p:sp>
        <p:nvSpPr>
          <p:cNvPr id="3" name="Content Placeholder 2"/>
          <p:cNvSpPr>
            <a:spLocks noGrp="1"/>
          </p:cNvSpPr>
          <p:nvPr>
            <p:ph idx="1"/>
          </p:nvPr>
        </p:nvSpPr>
        <p:spPr/>
        <p:txBody>
          <a:bodyPr>
            <a:normAutofit fontScale="85000" lnSpcReduction="20000"/>
          </a:bodyPr>
          <a:lstStyle/>
          <a:p>
            <a:pPr>
              <a:buNone/>
            </a:pPr>
            <a:r>
              <a:rPr lang="en-US" dirty="0" smtClean="0"/>
              <a:t>    Lipoproteins are lipids associated with special proteins to give plasma lipoproteins.</a:t>
            </a:r>
          </a:p>
          <a:p>
            <a:endParaRPr lang="en-US" b="1" dirty="0" smtClean="0"/>
          </a:p>
          <a:p>
            <a:pPr>
              <a:buNone/>
            </a:pPr>
            <a:r>
              <a:rPr lang="en-US" b="1" dirty="0" smtClean="0">
                <a:solidFill>
                  <a:srgbClr val="00B050"/>
                </a:solidFill>
              </a:rPr>
              <a:t>    Examples of Lipoproteins</a:t>
            </a:r>
            <a:endParaRPr lang="en-US" dirty="0" smtClean="0">
              <a:solidFill>
                <a:srgbClr val="00B050"/>
              </a:solidFill>
            </a:endParaRPr>
          </a:p>
          <a:p>
            <a:pPr lvl="0"/>
            <a:r>
              <a:rPr lang="en-US" b="1" dirty="0" err="1" smtClean="0">
                <a:solidFill>
                  <a:srgbClr val="0070C0"/>
                </a:solidFill>
              </a:rPr>
              <a:t>Chylomicrons</a:t>
            </a:r>
            <a:r>
              <a:rPr lang="en-US" b="1" dirty="0" smtClean="0">
                <a:solidFill>
                  <a:srgbClr val="0070C0"/>
                </a:solidFill>
              </a:rPr>
              <a:t>:</a:t>
            </a:r>
            <a:r>
              <a:rPr lang="en-US" dirty="0" smtClean="0"/>
              <a:t> 90% lipids and 10% protein.</a:t>
            </a:r>
          </a:p>
          <a:p>
            <a:pPr lvl="0"/>
            <a:r>
              <a:rPr lang="en-US" b="1" dirty="0" smtClean="0">
                <a:solidFill>
                  <a:srgbClr val="0070C0"/>
                </a:solidFill>
              </a:rPr>
              <a:t>Very Low Density Lipoproteins (VLDL): </a:t>
            </a:r>
            <a:r>
              <a:rPr lang="en-US" dirty="0" smtClean="0"/>
              <a:t>60% lipids and 40% protein.</a:t>
            </a:r>
          </a:p>
          <a:p>
            <a:pPr lvl="0"/>
            <a:r>
              <a:rPr lang="en-US" b="1" dirty="0" smtClean="0">
                <a:solidFill>
                  <a:srgbClr val="0070C0"/>
                </a:solidFill>
              </a:rPr>
              <a:t>Low Density Lipoproteins (LDL): </a:t>
            </a:r>
            <a:r>
              <a:rPr lang="en-US" dirty="0" smtClean="0"/>
              <a:t>8% lipids and 92% protein.</a:t>
            </a:r>
          </a:p>
          <a:p>
            <a:pPr lvl="0"/>
            <a:r>
              <a:rPr lang="en-US" b="1" dirty="0" smtClean="0">
                <a:solidFill>
                  <a:srgbClr val="0070C0"/>
                </a:solidFill>
              </a:rPr>
              <a:t>High Density Lipoproteins (HDL):</a:t>
            </a:r>
            <a:r>
              <a:rPr lang="en-US" dirty="0" smtClean="0"/>
              <a:t> 5% lipids and 95% protein.</a:t>
            </a:r>
          </a:p>
          <a:p>
            <a:endParaRPr lang="en-US"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rgbClr val="FF0000"/>
                </a:solidFill>
              </a:rPr>
              <a:t>The Cell Membrane</a:t>
            </a:r>
            <a:endParaRPr lang="en-US" dirty="0">
              <a:solidFill>
                <a:srgbClr val="FF0000"/>
              </a:solidFill>
            </a:endParaRPr>
          </a:p>
        </p:txBody>
      </p:sp>
      <p:sp>
        <p:nvSpPr>
          <p:cNvPr id="3" name="Content Placeholder 2"/>
          <p:cNvSpPr>
            <a:spLocks noGrp="1"/>
          </p:cNvSpPr>
          <p:nvPr>
            <p:ph idx="1"/>
          </p:nvPr>
        </p:nvSpPr>
        <p:spPr>
          <a:xfrm>
            <a:off x="457200" y="1600200"/>
            <a:ext cx="8229600" cy="4972072"/>
          </a:xfrm>
        </p:spPr>
        <p:txBody>
          <a:bodyPr>
            <a:normAutofit lnSpcReduction="10000"/>
          </a:bodyPr>
          <a:lstStyle/>
          <a:p>
            <a:pPr>
              <a:buNone/>
            </a:pPr>
            <a:r>
              <a:rPr lang="en-US" dirty="0" smtClean="0"/>
              <a:t>    Cell membranes are composed of </a:t>
            </a:r>
            <a:r>
              <a:rPr lang="en-US" dirty="0" smtClean="0">
                <a:solidFill>
                  <a:srgbClr val="00B0F0"/>
                </a:solidFill>
              </a:rPr>
              <a:t>40-50% lipids</a:t>
            </a:r>
            <a:r>
              <a:rPr lang="en-US" dirty="0" smtClean="0"/>
              <a:t>, </a:t>
            </a:r>
            <a:r>
              <a:rPr lang="en-US" dirty="0" smtClean="0">
                <a:solidFill>
                  <a:srgbClr val="FFC000"/>
                </a:solidFill>
              </a:rPr>
              <a:t>50-60% proteins</a:t>
            </a:r>
            <a:r>
              <a:rPr lang="en-US" dirty="0" smtClean="0"/>
              <a:t>, </a:t>
            </a:r>
            <a:r>
              <a:rPr lang="en-US" dirty="0" smtClean="0">
                <a:solidFill>
                  <a:srgbClr val="00B050"/>
                </a:solidFill>
              </a:rPr>
              <a:t>cholesterol</a:t>
            </a:r>
            <a:r>
              <a:rPr lang="en-US" dirty="0" smtClean="0"/>
              <a:t>, and a </a:t>
            </a:r>
            <a:r>
              <a:rPr lang="en-US" dirty="0" smtClean="0">
                <a:solidFill>
                  <a:srgbClr val="CC00FF"/>
                </a:solidFill>
              </a:rPr>
              <a:t>small amount of carbohydrate</a:t>
            </a:r>
            <a:r>
              <a:rPr lang="en-US" dirty="0" smtClean="0"/>
              <a:t>. These components vary in amounts depending on the type of cells.</a:t>
            </a:r>
          </a:p>
          <a:p>
            <a:endParaRPr lang="en-US" b="1" dirty="0" smtClean="0"/>
          </a:p>
          <a:p>
            <a:pPr>
              <a:buNone/>
            </a:pPr>
            <a:r>
              <a:rPr lang="en-US" b="1" dirty="0" smtClean="0">
                <a:solidFill>
                  <a:srgbClr val="00B050"/>
                </a:solidFill>
              </a:rPr>
              <a:t>    Functions of the Cell Membrane</a:t>
            </a:r>
            <a:endParaRPr lang="en-US" dirty="0" smtClean="0">
              <a:solidFill>
                <a:srgbClr val="00B050"/>
              </a:solidFill>
            </a:endParaRPr>
          </a:p>
          <a:p>
            <a:pPr marL="514350" lvl="0" indent="-514350">
              <a:buFont typeface="+mj-lt"/>
              <a:buAutoNum type="arabicPeriod"/>
            </a:pPr>
            <a:r>
              <a:rPr lang="en-US" dirty="0" smtClean="0"/>
              <a:t>Give structure and protection to the cells.</a:t>
            </a:r>
          </a:p>
          <a:p>
            <a:pPr marL="514350" lvl="0" indent="-514350">
              <a:buFont typeface="+mj-lt"/>
              <a:buAutoNum type="arabicPeriod"/>
            </a:pPr>
            <a:r>
              <a:rPr lang="en-US" dirty="0" smtClean="0"/>
              <a:t>Hold up proteins that transport molecules across the cells.</a:t>
            </a:r>
          </a:p>
          <a:p>
            <a:endParaRPr lang="en-US"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Fluid Mosaic Model Cell Membrane.jpg"/>
          <p:cNvPicPr>
            <a:picLocks noGrp="1" noChangeAspect="1"/>
          </p:cNvPicPr>
          <p:nvPr>
            <p:ph idx="1"/>
          </p:nvPr>
        </p:nvPicPr>
        <p:blipFill>
          <a:blip r:embed="rId2" cstate="print"/>
          <a:srcRect t="3117"/>
          <a:stretch>
            <a:fillRect/>
          </a:stretch>
        </p:blipFill>
        <p:spPr>
          <a:xfrm>
            <a:off x="405877" y="431204"/>
            <a:ext cx="8166651" cy="5926754"/>
          </a:xfrm>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Plasma Membrane.gif"/>
          <p:cNvPicPr>
            <a:picLocks noGrp="1" noChangeAspect="1"/>
          </p:cNvPicPr>
          <p:nvPr>
            <p:ph idx="1"/>
          </p:nvPr>
        </p:nvPicPr>
        <p:blipFill>
          <a:blip r:embed="rId2" cstate="print"/>
          <a:stretch>
            <a:fillRect/>
          </a:stretch>
        </p:blipFill>
        <p:spPr>
          <a:xfrm>
            <a:off x="626839" y="500042"/>
            <a:ext cx="8215371" cy="5857916"/>
          </a:xfrm>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cell membrane.jpg"/>
          <p:cNvPicPr>
            <a:picLocks noGrp="1" noChangeAspect="1"/>
          </p:cNvPicPr>
          <p:nvPr>
            <p:ph idx="1"/>
          </p:nvPr>
        </p:nvPicPr>
        <p:blipFill>
          <a:blip r:embed="rId2" cstate="print"/>
          <a:stretch>
            <a:fillRect/>
          </a:stretch>
        </p:blipFill>
        <p:spPr>
          <a:xfrm>
            <a:off x="214282" y="1000108"/>
            <a:ext cx="8560654" cy="4500594"/>
          </a:xfr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rgbClr val="FF0000"/>
                </a:solidFill>
              </a:rPr>
              <a:t>Fatty Acids</a:t>
            </a:r>
            <a:endParaRPr lang="en-US" dirty="0">
              <a:solidFill>
                <a:srgbClr val="FF0000"/>
              </a:solidFill>
            </a:endParaRPr>
          </a:p>
        </p:txBody>
      </p:sp>
      <p:sp>
        <p:nvSpPr>
          <p:cNvPr id="3" name="Content Placeholder 2"/>
          <p:cNvSpPr>
            <a:spLocks noGrp="1"/>
          </p:cNvSpPr>
          <p:nvPr>
            <p:ph idx="1"/>
          </p:nvPr>
        </p:nvSpPr>
        <p:spPr/>
        <p:txBody>
          <a:bodyPr/>
          <a:lstStyle/>
          <a:p>
            <a:pPr>
              <a:buNone/>
            </a:pPr>
            <a:r>
              <a:rPr lang="en-US" dirty="0" smtClean="0"/>
              <a:t>    Fatty </a:t>
            </a:r>
            <a:r>
              <a:rPr lang="en-US" dirty="0"/>
              <a:t>acids are the building blocks of lipids; they are straight-chain organic acids. </a:t>
            </a:r>
            <a:endParaRPr lang="en-US" dirty="0" smtClean="0"/>
          </a:p>
          <a:p>
            <a:pPr>
              <a:buNone/>
            </a:pPr>
            <a:endParaRPr lang="en-US" dirty="0"/>
          </a:p>
          <a:p>
            <a:pPr>
              <a:buFont typeface="Wingdings" pitchFamily="2" charset="2"/>
              <a:buChar char="Ø"/>
            </a:pPr>
            <a:r>
              <a:rPr lang="en-US" b="1" dirty="0" smtClean="0">
                <a:solidFill>
                  <a:srgbClr val="0070C0"/>
                </a:solidFill>
              </a:rPr>
              <a:t>All </a:t>
            </a:r>
            <a:r>
              <a:rPr lang="en-US" b="1" dirty="0">
                <a:solidFill>
                  <a:srgbClr val="0070C0"/>
                </a:solidFill>
              </a:rPr>
              <a:t>fatty acids have an even number of carbon atoms.</a:t>
            </a:r>
          </a:p>
          <a:p>
            <a:endParaRPr lang="en-US" dirty="0"/>
          </a:p>
        </p:txBody>
      </p:sp>
      <p:sp>
        <p:nvSpPr>
          <p:cNvPr id="4" name="Rectangle 3"/>
          <p:cNvSpPr/>
          <p:nvPr/>
        </p:nvSpPr>
        <p:spPr>
          <a:xfrm>
            <a:off x="304800" y="4800600"/>
            <a:ext cx="8001000" cy="1569660"/>
          </a:xfrm>
          <a:prstGeom prst="rect">
            <a:avLst/>
          </a:prstGeom>
        </p:spPr>
        <p:txBody>
          <a:bodyPr wrap="square">
            <a:spAutoFit/>
          </a:bodyPr>
          <a:lstStyle/>
          <a:p>
            <a:r>
              <a:rPr lang="en-US" sz="2400" dirty="0" smtClean="0"/>
              <a:t>Fatty acids are important sources of fuel because, metabolized, they yield large quantities of ATP. Many cell types can use either glucose or fatty acids for this purpose. In particular, heart and skeletal muscle prefer fatty acids</a:t>
            </a:r>
            <a:endParaRPr lang="en-US" sz="24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rgbClr val="FF0000"/>
                </a:solidFill>
              </a:rPr>
              <a:t>Structure of Fatty Acids</a:t>
            </a:r>
            <a:endParaRPr lang="en-US" dirty="0">
              <a:solidFill>
                <a:srgbClr val="FF0000"/>
              </a:solidFill>
            </a:endParaRPr>
          </a:p>
        </p:txBody>
      </p:sp>
      <p:sp>
        <p:nvSpPr>
          <p:cNvPr id="3" name="Content Placeholder 2"/>
          <p:cNvSpPr>
            <a:spLocks noGrp="1"/>
          </p:cNvSpPr>
          <p:nvPr>
            <p:ph idx="1"/>
          </p:nvPr>
        </p:nvSpPr>
        <p:spPr/>
        <p:txBody>
          <a:bodyPr/>
          <a:lstStyle/>
          <a:p>
            <a:r>
              <a:rPr lang="en-US" dirty="0" smtClean="0"/>
              <a:t>Fatty </a:t>
            </a:r>
            <a:r>
              <a:rPr lang="en-US" dirty="0"/>
              <a:t>acids consist of one carboxyl group </a:t>
            </a:r>
            <a:r>
              <a:rPr lang="en-US" dirty="0" smtClean="0"/>
              <a:t>        </a:t>
            </a:r>
            <a:r>
              <a:rPr lang="en-US" b="1" dirty="0" smtClean="0">
                <a:solidFill>
                  <a:srgbClr val="0070C0"/>
                </a:solidFill>
              </a:rPr>
              <a:t>(-</a:t>
            </a:r>
            <a:r>
              <a:rPr lang="en-US" b="1" dirty="0">
                <a:solidFill>
                  <a:srgbClr val="0070C0"/>
                </a:solidFill>
              </a:rPr>
              <a:t>COOH)</a:t>
            </a:r>
            <a:r>
              <a:rPr lang="en-US" dirty="0"/>
              <a:t> attached to a non-polar hydrocarbon tail.   </a:t>
            </a:r>
          </a:p>
          <a:p>
            <a:r>
              <a:rPr lang="en-US" sz="2800" b="1" dirty="0">
                <a:solidFill>
                  <a:srgbClr val="00B050"/>
                </a:solidFill>
              </a:rPr>
              <a:t>General Formula:</a:t>
            </a:r>
            <a:r>
              <a:rPr lang="en-US" sz="2800" dirty="0"/>
              <a:t>   CH</a:t>
            </a:r>
            <a:r>
              <a:rPr lang="en-US" sz="1800" dirty="0"/>
              <a:t>3</a:t>
            </a:r>
            <a:r>
              <a:rPr lang="en-US" sz="2800" dirty="0"/>
              <a:t>(CH</a:t>
            </a:r>
            <a:r>
              <a:rPr lang="en-US" sz="1800" dirty="0"/>
              <a:t>2</a:t>
            </a:r>
            <a:r>
              <a:rPr lang="en-US" sz="2800" dirty="0"/>
              <a:t>)</a:t>
            </a:r>
            <a:r>
              <a:rPr lang="en-US" sz="1800" dirty="0"/>
              <a:t>n</a:t>
            </a:r>
            <a:r>
              <a:rPr lang="en-US" sz="2800" dirty="0"/>
              <a:t> -COO</a:t>
            </a:r>
            <a:r>
              <a:rPr lang="en-US" sz="2800" b="1" dirty="0"/>
              <a:t>-</a:t>
            </a:r>
            <a:r>
              <a:rPr lang="en-US" sz="2800" dirty="0"/>
              <a:t> </a:t>
            </a:r>
          </a:p>
          <a:p>
            <a:endParaRPr lang="en-US" dirty="0"/>
          </a:p>
        </p:txBody>
      </p:sp>
      <p:pic>
        <p:nvPicPr>
          <p:cNvPr id="4" name="Picture 3" descr="saturated and non fattyacids.jpg"/>
          <p:cNvPicPr/>
          <p:nvPr/>
        </p:nvPicPr>
        <p:blipFill>
          <a:blip r:embed="rId2" cstate="print"/>
          <a:stretch>
            <a:fillRect/>
          </a:stretch>
        </p:blipFill>
        <p:spPr>
          <a:xfrm>
            <a:off x="642910" y="3929066"/>
            <a:ext cx="4572032" cy="278608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6146" name="Text Box 2"/>
          <p:cNvSpPr txBox="1">
            <a:spLocks noChangeArrowheads="1"/>
          </p:cNvSpPr>
          <p:nvPr/>
        </p:nvSpPr>
        <p:spPr bwMode="auto">
          <a:xfrm>
            <a:off x="5429256" y="4143380"/>
            <a:ext cx="3714744" cy="714380"/>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2400" b="1" i="0" u="none" strike="noStrike" cap="none" normalizeH="0" baseline="0" dirty="0" smtClean="0">
                <a:ln>
                  <a:noFill/>
                </a:ln>
                <a:solidFill>
                  <a:srgbClr val="FF0000"/>
                </a:solidFill>
                <a:effectLst/>
                <a:latin typeface="Calibri" pitchFamily="34" charset="0"/>
                <a:ea typeface="Arial" pitchFamily="34" charset="0"/>
                <a:cs typeface="Arial" pitchFamily="34" charset="0"/>
              </a:rPr>
              <a:t>Saturated Fatty Acids</a:t>
            </a:r>
            <a:endParaRPr kumimoji="0" lang="en-US" sz="40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Text Box 2"/>
          <p:cNvSpPr txBox="1">
            <a:spLocks noChangeArrowheads="1"/>
          </p:cNvSpPr>
          <p:nvPr/>
        </p:nvSpPr>
        <p:spPr bwMode="auto">
          <a:xfrm>
            <a:off x="5429256" y="5715016"/>
            <a:ext cx="3714744" cy="714380"/>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2400" b="1" i="0" u="none" strike="noStrike" cap="none" normalizeH="0" baseline="0" dirty="0" smtClean="0">
                <a:ln>
                  <a:noFill/>
                </a:ln>
                <a:solidFill>
                  <a:srgbClr val="FF0000"/>
                </a:solidFill>
                <a:effectLst/>
                <a:latin typeface="Calibri" pitchFamily="34" charset="0"/>
                <a:ea typeface="Arial" pitchFamily="34" charset="0"/>
                <a:cs typeface="Arial" pitchFamily="34" charset="0"/>
              </a:rPr>
              <a:t>Non-Saturated Fatty Acids</a:t>
            </a:r>
            <a:endParaRPr kumimoji="0" lang="en-US" sz="40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Rounded Rectangle 6"/>
          <p:cNvSpPr/>
          <p:nvPr/>
        </p:nvSpPr>
        <p:spPr>
          <a:xfrm>
            <a:off x="428596" y="4071942"/>
            <a:ext cx="928694" cy="78581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p:nvSpPr>
        <p:spPr>
          <a:xfrm>
            <a:off x="500034" y="5643578"/>
            <a:ext cx="928694" cy="78581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fattyAcidsOnly.jpg"/>
          <p:cNvPicPr>
            <a:picLocks noGrp="1" noChangeAspect="1"/>
          </p:cNvPicPr>
          <p:nvPr>
            <p:ph idx="1"/>
          </p:nvPr>
        </p:nvPicPr>
        <p:blipFill>
          <a:blip r:embed="rId2" cstate="print"/>
          <a:stretch>
            <a:fillRect/>
          </a:stretch>
        </p:blipFill>
        <p:spPr>
          <a:xfrm>
            <a:off x="642910" y="343434"/>
            <a:ext cx="8047594" cy="6228838"/>
          </a:xfr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rgbClr val="FF0000"/>
                </a:solidFill>
              </a:rPr>
              <a:t>Types of Fatty Acids </a:t>
            </a:r>
            <a:endParaRPr lang="en-US" dirty="0">
              <a:solidFill>
                <a:srgbClr val="FF0000"/>
              </a:solidFill>
            </a:endParaRPr>
          </a:p>
        </p:txBody>
      </p:sp>
      <p:sp>
        <p:nvSpPr>
          <p:cNvPr id="3" name="Content Placeholder 2"/>
          <p:cNvSpPr>
            <a:spLocks noGrp="1"/>
          </p:cNvSpPr>
          <p:nvPr>
            <p:ph idx="1"/>
          </p:nvPr>
        </p:nvSpPr>
        <p:spPr>
          <a:xfrm>
            <a:off x="381000" y="1447800"/>
            <a:ext cx="8229600" cy="4972072"/>
          </a:xfrm>
        </p:spPr>
        <p:txBody>
          <a:bodyPr>
            <a:noAutofit/>
          </a:bodyPr>
          <a:lstStyle/>
          <a:p>
            <a:pPr lvl="0">
              <a:buNone/>
            </a:pPr>
            <a:r>
              <a:rPr lang="en-US" sz="2400" b="1" dirty="0" smtClean="0">
                <a:solidFill>
                  <a:srgbClr val="00B0F0"/>
                </a:solidFill>
              </a:rPr>
              <a:t>   I- Saturated </a:t>
            </a:r>
            <a:r>
              <a:rPr lang="en-US" sz="2400" b="1" dirty="0">
                <a:solidFill>
                  <a:srgbClr val="00B0F0"/>
                </a:solidFill>
              </a:rPr>
              <a:t>fatty acids: </a:t>
            </a:r>
            <a:endParaRPr lang="en-US" sz="2400" dirty="0">
              <a:solidFill>
                <a:srgbClr val="00B0F0"/>
              </a:solidFill>
            </a:endParaRPr>
          </a:p>
          <a:p>
            <a:pPr lvl="0"/>
            <a:r>
              <a:rPr lang="en-US" sz="2400" dirty="0"/>
              <a:t>Contain only </a:t>
            </a:r>
            <a:r>
              <a:rPr lang="en-US" sz="2400" b="1" dirty="0">
                <a:solidFill>
                  <a:srgbClr val="00B050"/>
                </a:solidFill>
              </a:rPr>
              <a:t>single bonds</a:t>
            </a:r>
            <a:r>
              <a:rPr lang="en-US" sz="2400" dirty="0"/>
              <a:t> between carbon atoms.</a:t>
            </a:r>
          </a:p>
          <a:p>
            <a:pPr lvl="0"/>
            <a:r>
              <a:rPr lang="en-US" sz="2400" dirty="0"/>
              <a:t>Have </a:t>
            </a:r>
            <a:r>
              <a:rPr lang="en-US" sz="2400" b="1" dirty="0">
                <a:solidFill>
                  <a:srgbClr val="00B050"/>
                </a:solidFill>
              </a:rPr>
              <a:t>high</a:t>
            </a:r>
            <a:r>
              <a:rPr lang="en-US" sz="2400" dirty="0"/>
              <a:t> melting points.</a:t>
            </a:r>
          </a:p>
          <a:p>
            <a:pPr lvl="0"/>
            <a:r>
              <a:rPr lang="en-US" sz="2400" dirty="0"/>
              <a:t>At room temperature they are fats </a:t>
            </a:r>
            <a:r>
              <a:rPr lang="en-US" sz="2400" b="1" dirty="0">
                <a:solidFill>
                  <a:srgbClr val="00B050"/>
                </a:solidFill>
              </a:rPr>
              <a:t>(solid form)</a:t>
            </a:r>
            <a:r>
              <a:rPr lang="en-US" sz="2400" dirty="0"/>
              <a:t>. </a:t>
            </a:r>
          </a:p>
          <a:p>
            <a:pPr lvl="0"/>
            <a:endParaRPr lang="en-US" sz="2400" b="1" dirty="0" smtClean="0"/>
          </a:p>
          <a:p>
            <a:pPr lvl="0">
              <a:buNone/>
            </a:pPr>
            <a:r>
              <a:rPr lang="en-US" sz="2400" b="1" dirty="0" smtClean="0">
                <a:solidFill>
                  <a:srgbClr val="00B0F0"/>
                </a:solidFill>
              </a:rPr>
              <a:t>    II- Unsaturated </a:t>
            </a:r>
            <a:r>
              <a:rPr lang="en-US" sz="2400" b="1" dirty="0">
                <a:solidFill>
                  <a:srgbClr val="00B0F0"/>
                </a:solidFill>
              </a:rPr>
              <a:t>fatty acids: </a:t>
            </a:r>
            <a:endParaRPr lang="en-US" sz="2400" dirty="0">
              <a:solidFill>
                <a:srgbClr val="00B0F0"/>
              </a:solidFill>
            </a:endParaRPr>
          </a:p>
          <a:p>
            <a:pPr lvl="0"/>
            <a:r>
              <a:rPr lang="en-US" sz="2400" dirty="0"/>
              <a:t>Contain </a:t>
            </a:r>
            <a:r>
              <a:rPr lang="en-US" sz="2400" b="1" dirty="0">
                <a:solidFill>
                  <a:srgbClr val="00B050"/>
                </a:solidFill>
              </a:rPr>
              <a:t>one or more double bonds</a:t>
            </a:r>
            <a:r>
              <a:rPr lang="en-US" sz="2400" dirty="0"/>
              <a:t> between carbon atoms.</a:t>
            </a:r>
          </a:p>
          <a:p>
            <a:pPr lvl="0"/>
            <a:r>
              <a:rPr lang="en-US" sz="2400" dirty="0"/>
              <a:t>Have </a:t>
            </a:r>
            <a:r>
              <a:rPr lang="en-US" sz="2400" b="1" dirty="0">
                <a:solidFill>
                  <a:srgbClr val="00B050"/>
                </a:solidFill>
              </a:rPr>
              <a:t>low</a:t>
            </a:r>
            <a:r>
              <a:rPr lang="en-US" sz="2400" dirty="0"/>
              <a:t> melting points.</a:t>
            </a:r>
          </a:p>
          <a:p>
            <a:pPr lvl="0"/>
            <a:r>
              <a:rPr lang="en-US" sz="2400" dirty="0"/>
              <a:t>At room temperature they are oils </a:t>
            </a:r>
            <a:r>
              <a:rPr lang="en-US" sz="2400" b="1" dirty="0">
                <a:solidFill>
                  <a:srgbClr val="00B050"/>
                </a:solidFill>
              </a:rPr>
              <a:t>(liquid form)</a:t>
            </a:r>
            <a:r>
              <a:rPr lang="en-US" sz="2400" dirty="0"/>
              <a:t>.</a:t>
            </a:r>
          </a:p>
          <a:p>
            <a:pPr lvl="0"/>
            <a:r>
              <a:rPr lang="en-US" sz="2400" dirty="0"/>
              <a:t>They are subdivided into: </a:t>
            </a:r>
            <a:r>
              <a:rPr lang="en-US" sz="2400" b="1" dirty="0" smtClean="0">
                <a:solidFill>
                  <a:srgbClr val="7030A0"/>
                </a:solidFill>
              </a:rPr>
              <a:t>Monounsaturated</a:t>
            </a:r>
            <a:r>
              <a:rPr lang="en-US" sz="2400" dirty="0" smtClean="0"/>
              <a:t> </a:t>
            </a:r>
            <a:r>
              <a:rPr lang="en-US" sz="2400" dirty="0"/>
              <a:t>(one double bond) and </a:t>
            </a:r>
            <a:r>
              <a:rPr lang="en-US" sz="2400" b="1" dirty="0" smtClean="0">
                <a:solidFill>
                  <a:srgbClr val="7030A0"/>
                </a:solidFill>
              </a:rPr>
              <a:t>Polyunsaturated</a:t>
            </a:r>
            <a:r>
              <a:rPr lang="en-US" sz="2400" dirty="0" smtClean="0"/>
              <a:t> </a:t>
            </a:r>
            <a:r>
              <a:rPr lang="en-US" sz="2400" dirty="0"/>
              <a:t>(many double bonds) fatty acids.</a:t>
            </a:r>
          </a:p>
          <a:p>
            <a:endParaRPr lang="en-US" sz="24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39784"/>
          </a:xfrm>
        </p:spPr>
        <p:txBody>
          <a:bodyPr>
            <a:normAutofit/>
          </a:bodyPr>
          <a:lstStyle/>
          <a:p>
            <a:r>
              <a:rPr lang="en-US" sz="3600" b="1" dirty="0" smtClean="0">
                <a:solidFill>
                  <a:srgbClr val="FF0000"/>
                </a:solidFill>
              </a:rPr>
              <a:t>Saturated and Non-Saturated Fatty Acids</a:t>
            </a:r>
            <a:endParaRPr lang="en-US" sz="3600" b="1" dirty="0">
              <a:solidFill>
                <a:srgbClr val="FF0000"/>
              </a:solidFill>
            </a:endParaRPr>
          </a:p>
        </p:txBody>
      </p:sp>
      <p:pic>
        <p:nvPicPr>
          <p:cNvPr id="4" name="Content Placeholder 3" descr="sat-unfattyacids.jpg"/>
          <p:cNvPicPr>
            <a:picLocks noGrp="1" noChangeAspect="1"/>
          </p:cNvPicPr>
          <p:nvPr>
            <p:ph idx="1"/>
          </p:nvPr>
        </p:nvPicPr>
        <p:blipFill>
          <a:blip r:embed="rId2" cstate="print"/>
          <a:stretch>
            <a:fillRect/>
          </a:stretch>
        </p:blipFill>
        <p:spPr>
          <a:xfrm>
            <a:off x="1497078" y="1285860"/>
            <a:ext cx="6361070" cy="5331686"/>
          </a:xfr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287</TotalTime>
  <Words>1379</Words>
  <Application>Microsoft Office PowerPoint</Application>
  <PresentationFormat>On-screen Show (4:3)</PresentationFormat>
  <Paragraphs>164</Paragraphs>
  <Slides>44</Slides>
  <Notes>0</Notes>
  <HiddenSlides>0</HiddenSlides>
  <MMClips>0</MMClips>
  <ScaleCrop>false</ScaleCrop>
  <HeadingPairs>
    <vt:vector size="4" baseType="variant">
      <vt:variant>
        <vt:lpstr>Theme</vt:lpstr>
      </vt:variant>
      <vt:variant>
        <vt:i4>1</vt:i4>
      </vt:variant>
      <vt:variant>
        <vt:lpstr>Slide Titles</vt:lpstr>
      </vt:variant>
      <vt:variant>
        <vt:i4>44</vt:i4>
      </vt:variant>
    </vt:vector>
  </HeadingPairs>
  <TitlesOfParts>
    <vt:vector size="45" baseType="lpstr">
      <vt:lpstr>Office Theme</vt:lpstr>
      <vt:lpstr>Lipids</vt:lpstr>
      <vt:lpstr>Lipids</vt:lpstr>
      <vt:lpstr>General Properties of Lipids</vt:lpstr>
      <vt:lpstr>Functions of Lipids</vt:lpstr>
      <vt:lpstr>Fatty Acids</vt:lpstr>
      <vt:lpstr>Structure of Fatty Acids</vt:lpstr>
      <vt:lpstr>Slide 7</vt:lpstr>
      <vt:lpstr>Types of Fatty Acids </vt:lpstr>
      <vt:lpstr>Saturated and Non-Saturated Fatty Acids</vt:lpstr>
      <vt:lpstr>Essential Fatty Acids</vt:lpstr>
      <vt:lpstr>Slide 11</vt:lpstr>
      <vt:lpstr>Classification of Lipids</vt:lpstr>
      <vt:lpstr>I-  Simple Lipids</vt:lpstr>
      <vt:lpstr>II- Complex Lipids</vt:lpstr>
      <vt:lpstr>III- Precursor and Derived Lipids</vt:lpstr>
      <vt:lpstr>Simple Lipids: FATS AND OILS </vt:lpstr>
      <vt:lpstr> Triglycerides </vt:lpstr>
      <vt:lpstr>TAG</vt:lpstr>
      <vt:lpstr>TAG</vt:lpstr>
      <vt:lpstr> Triglycerides </vt:lpstr>
      <vt:lpstr>Uses of Fats in the Body</vt:lpstr>
      <vt:lpstr>Physical Properties of Fats and Oils</vt:lpstr>
      <vt:lpstr>Slide 23</vt:lpstr>
      <vt:lpstr>Chemical Reactions of Fats</vt:lpstr>
      <vt:lpstr>I- Reaction with Iodine</vt:lpstr>
      <vt:lpstr>II- Hydrolysis</vt:lpstr>
      <vt:lpstr>III- Saponification</vt:lpstr>
      <vt:lpstr>Saops</vt:lpstr>
      <vt:lpstr>Saponification</vt:lpstr>
      <vt:lpstr>VI- Hydrogenation</vt:lpstr>
      <vt:lpstr>Hydrogenation</vt:lpstr>
      <vt:lpstr>V- Rancidity</vt:lpstr>
      <vt:lpstr>Complex Lipids: PHOSPHOLIPIDS</vt:lpstr>
      <vt:lpstr>Slide 34</vt:lpstr>
      <vt:lpstr>Slide 35</vt:lpstr>
      <vt:lpstr>Slide 36</vt:lpstr>
      <vt:lpstr>Types of Phospholipids</vt:lpstr>
      <vt:lpstr>Properties of Phospholipids</vt:lpstr>
      <vt:lpstr>Complex Lipids: GLYCOLIPIDS</vt:lpstr>
      <vt:lpstr>Complex Lipids: LIPOPROTEINS</vt:lpstr>
      <vt:lpstr>The Cell Membrane</vt:lpstr>
      <vt:lpstr>Slide 42</vt:lpstr>
      <vt:lpstr>Slide 43</vt:lpstr>
      <vt:lpstr>Slide 44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Lipids</dc:title>
  <dc:creator>Windows User</dc:creator>
  <cp:lastModifiedBy>ksu</cp:lastModifiedBy>
  <cp:revision>101</cp:revision>
  <dcterms:created xsi:type="dcterms:W3CDTF">2010-05-10T04:40:42Z</dcterms:created>
  <dcterms:modified xsi:type="dcterms:W3CDTF">2012-04-29T06:18:01Z</dcterms:modified>
</cp:coreProperties>
</file>