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4"/>
  </p:sldMasterIdLst>
  <p:notesMasterIdLst>
    <p:notesMasterId r:id="rId28"/>
  </p:notesMasterIdLst>
  <p:sldIdLst>
    <p:sldId id="257" r:id="rId5"/>
    <p:sldId id="259" r:id="rId6"/>
    <p:sldId id="260" r:id="rId7"/>
    <p:sldId id="261" r:id="rId8"/>
    <p:sldId id="262" r:id="rId9"/>
    <p:sldId id="267" r:id="rId10"/>
    <p:sldId id="294" r:id="rId11"/>
    <p:sldId id="295" r:id="rId12"/>
    <p:sldId id="270" r:id="rId13"/>
    <p:sldId id="274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72" d="100"/>
          <a:sy n="72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857372-18F0-48EE-82BE-C7F161211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39980-28ED-4591-9EB1-D11C627D6F6D}" type="datetime1">
              <a:rPr lang="en-US" smtClean="0"/>
              <a:pPr>
                <a:defRPr/>
              </a:pPr>
              <a:t>9/21/2013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127D-4943-4D29-9B05-E3C9F967E6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33E68-3DA8-48BD-AD18-876F2D1E149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1ED9F-C649-4344-8D2F-D4D09B57E7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PL/SQL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1C82D-EA59-46D1-B635-F3D3FE3D792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0A700-4A3F-44A3-93A1-E17DDFA1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C8EE7-C6FE-4673-8496-BB854B4F8D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EC532-8AB0-44D0-93F8-184DC43110A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816A0-1A9E-4372-ACD6-DBA151059A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D5120-7B96-4961-8B39-562B19D1AE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76790-8D4F-4B24-AD83-0D1A655296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5B21-AB6B-49F5-990E-D021795B6D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65787-7730-494A-A6C9-29F64586E6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5D133-60AC-4E79-9D43-47F8A2D900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Introduction to OOP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Dr. S. GANNOUNI &amp; Dr.  A. TOUIR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969B478-1A67-4810-876C-D9406A147A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1%202%203%204%206%207%208%209%2010%20%0d%0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205038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CC0000"/>
                </a:solidFill>
                <a:latin typeface="Batang" pitchFamily="18" charset="-127"/>
              </a:rPr>
              <a:t>Control </a:t>
            </a:r>
            <a:r>
              <a:rPr lang="en-US" sz="3600" b="1" dirty="0" smtClean="0">
                <a:solidFill>
                  <a:srgbClr val="CC0000"/>
                </a:solidFill>
                <a:latin typeface="Batang" pitchFamily="18" charset="-127"/>
              </a:rPr>
              <a:t>Structures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z="3600" smtClean="0"/>
              <a:t>The </a:t>
            </a:r>
            <a:r>
              <a:rPr lang="en-US" sz="36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3600" smtClean="0"/>
              <a:t> Looping (Repetition) Structure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9144000" cy="4495800"/>
          </a:xfrm>
        </p:spPr>
        <p:txBody>
          <a:bodyPr/>
          <a:lstStyle/>
          <a:p>
            <a:pPr eaLnBrk="1" hangingPunct="1"/>
            <a:r>
              <a:rPr lang="en-US" sz="2200" dirty="0" smtClean="0"/>
              <a:t>Specialized form of </a:t>
            </a:r>
            <a:r>
              <a:rPr lang="en-US" sz="2200" dirty="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2200" dirty="0" smtClean="0"/>
              <a:t> loop.</a:t>
            </a:r>
          </a:p>
          <a:p>
            <a:pPr eaLnBrk="1" hangingPunct="1"/>
            <a:r>
              <a:rPr lang="en-US" sz="2200" dirty="0" smtClean="0"/>
              <a:t>Its primary purpose is to simplify the writing of counter-controlled loops. For this reason, the for</a:t>
            </a:r>
            <a:r>
              <a:rPr lang="en-US" sz="2200" b="1" dirty="0" smtClean="0"/>
              <a:t> </a:t>
            </a:r>
            <a:r>
              <a:rPr lang="en-US" sz="2200" dirty="0" smtClean="0"/>
              <a:t>loop is typically called a </a:t>
            </a:r>
            <a:r>
              <a:rPr lang="en-US" sz="2200" b="1" dirty="0" smtClean="0"/>
              <a:t>counted </a:t>
            </a:r>
            <a:r>
              <a:rPr lang="en-US" sz="2200" dirty="0" smtClean="0"/>
              <a:t>or </a:t>
            </a:r>
            <a:r>
              <a:rPr lang="en-US" sz="2200" b="1" dirty="0" smtClean="0"/>
              <a:t>indexed for </a:t>
            </a:r>
            <a:r>
              <a:rPr lang="en-US" sz="2200" dirty="0" smtClean="0"/>
              <a:t>loop. .</a:t>
            </a:r>
          </a:p>
          <a:p>
            <a:pPr eaLnBrk="1" hangingPunct="1"/>
            <a:r>
              <a:rPr lang="en-US" sz="2200" dirty="0" smtClean="0"/>
              <a:t>Syntax:</a:t>
            </a:r>
          </a:p>
          <a:p>
            <a:pPr eaLnBrk="1" hangingPunct="1"/>
            <a:endParaRPr lang="en-US" sz="2200" dirty="0" smtClean="0"/>
          </a:p>
          <a:p>
            <a:pPr eaLnBrk="1" hangingPunct="1"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(initial statement; loop condition; update statement)</a:t>
            </a:r>
          </a:p>
          <a:p>
            <a:pPr lvl="1" eaLnBrk="1" hangingPunct="1"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	    </a:t>
            </a: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statement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22E681-E28B-4933-8FCD-5DAACB85F67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762000"/>
          </a:xfrm>
        </p:spPr>
        <p:txBody>
          <a:bodyPr/>
          <a:lstStyle/>
          <a:p>
            <a:pPr eaLnBrk="1" hangingPunct="1"/>
            <a:r>
              <a:rPr lang="en-US" sz="3600" smtClean="0"/>
              <a:t>The </a:t>
            </a:r>
            <a:r>
              <a:rPr lang="en-US" sz="36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3600" smtClean="0"/>
              <a:t> Looping (Repetition) Structure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628799"/>
            <a:ext cx="8061077" cy="4668813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b="1" dirty="0" smtClean="0"/>
              <a:t>Example 5-10</a:t>
            </a: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000" dirty="0" smtClean="0"/>
              <a:t>The following for loop outputs the word </a:t>
            </a:r>
            <a:r>
              <a:rPr lang="en-US" sz="2000" dirty="0" smtClean="0">
                <a:latin typeface="Courier New" pitchFamily="49" charset="0"/>
              </a:rPr>
              <a:t>Hello</a:t>
            </a:r>
            <a:r>
              <a:rPr lang="en-US" sz="2000" dirty="0" smtClean="0"/>
              <a:t> and a star (on separate lines) five times:</a:t>
            </a:r>
          </a:p>
          <a:p>
            <a:pPr marL="533400" indent="-533400" eaLnBrk="1" hangingPunct="1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1;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5;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{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	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("Hello");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	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("*");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}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2.	The following for loop outputs the word </a:t>
            </a:r>
            <a:r>
              <a:rPr lang="en-US" sz="2000" dirty="0" smtClean="0">
                <a:latin typeface="Courier New" pitchFamily="49" charset="0"/>
              </a:rPr>
              <a:t>Hello</a:t>
            </a:r>
            <a:r>
              <a:rPr lang="en-US" sz="2000" dirty="0" smtClean="0"/>
              <a:t> five times and the star only once: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1;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5;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("Hello");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("*");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000" dirty="0" smtClean="0">
              <a:latin typeface="Courier New" pitchFamily="49" charset="0"/>
            </a:endParaRPr>
          </a:p>
        </p:txBody>
      </p:sp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DFBF6D-2A14-495B-8D7D-512001145929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610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for Looping (Repetition) Structure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773238"/>
            <a:ext cx="84963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Does not execute if loop condition is initially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Update expression changes value of loop control variable, eventually making it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If loop condition is always 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true</a:t>
            </a:r>
            <a:r>
              <a:rPr lang="en-US" sz="2600" dirty="0" smtClean="0">
                <a:cs typeface="Times New Roman" pitchFamily="18" charset="0"/>
              </a:rPr>
              <a:t>, result is an infinite loop</a:t>
            </a:r>
            <a:r>
              <a:rPr lang="en-US" sz="2400" dirty="0" smtClean="0">
                <a:cs typeface="Times New Roman" pitchFamily="18" charset="0"/>
              </a:rPr>
              <a:t>.</a:t>
            </a:r>
            <a:r>
              <a:rPr lang="en-US" sz="26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>
                <a:cs typeface="Times New Roman" pitchFamily="18" charset="0"/>
              </a:rPr>
              <a:t>Infinite loop can be specified by omitting all three control statements</a:t>
            </a:r>
            <a:r>
              <a:rPr lang="en-US" sz="2400" dirty="0" smtClean="0">
                <a:cs typeface="Times New Roman" pitchFamily="18" charset="0"/>
              </a:rPr>
              <a:t>.</a:t>
            </a:r>
            <a:r>
              <a:rPr lang="en-US" sz="2600" dirty="0" smtClean="0"/>
              <a:t> </a:t>
            </a:r>
          </a:p>
        </p:txBody>
      </p:sp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8EC34D-D97B-453B-9348-3B0B37B96D49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For Loop Programming Example: Classify Numbers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981200"/>
            <a:ext cx="8588375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Input: </a:t>
            </a:r>
            <a:r>
              <a:rPr lang="en-US" sz="2800" smtClean="0">
                <a:latin typeface="Courier New" pitchFamily="49" charset="0"/>
              </a:rPr>
              <a:t>N</a:t>
            </a:r>
            <a:r>
              <a:rPr lang="en-US" sz="2800" smtClean="0"/>
              <a:t> </a:t>
            </a:r>
            <a:r>
              <a:rPr lang="en-US" sz="2800" smtClean="0">
                <a:cs typeface="Times New Roman" pitchFamily="18" charset="0"/>
              </a:rPr>
              <a:t>integers (positive, negative, and zeros). </a:t>
            </a:r>
          </a:p>
          <a:p>
            <a:pPr lvl="1" eaLnBrk="1" hangingPunct="1">
              <a:buFontTx/>
              <a:buNone/>
            </a:pPr>
            <a:r>
              <a:rPr lang="en-US" smtClean="0">
                <a:cs typeface="Times New Roman" pitchFamily="18" charset="0"/>
              </a:rPr>
              <a:t> 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mtClean="0">
                <a:latin typeface="Courier New" pitchFamily="49" charset="0"/>
                <a:cs typeface="Times New Roman" pitchFamily="18" charset="0"/>
              </a:rPr>
              <a:t> N = 20;  </a:t>
            </a:r>
            <a:r>
              <a:rPr lang="en-US" smtClean="0">
                <a:solidFill>
                  <a:srgbClr val="339933"/>
                </a:solidFill>
                <a:latin typeface="Courier New" pitchFamily="49" charset="0"/>
                <a:cs typeface="Times New Roman" pitchFamily="18" charset="0"/>
              </a:rPr>
              <a:t>//N easily modified</a:t>
            </a:r>
          </a:p>
          <a:p>
            <a:pPr lvl="1" eaLnBrk="1" hangingPunct="1">
              <a:buFontTx/>
              <a:buNone/>
            </a:pPr>
            <a:endParaRPr lang="en-US" smtClean="0">
              <a:solidFill>
                <a:srgbClr val="00CC00"/>
              </a:solidFill>
              <a:latin typeface="Courier New" pitchFamily="49" charset="0"/>
              <a:cs typeface="Times New Roman" pitchFamily="18" charset="0"/>
            </a:endParaRP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Output: Number of 0s, number of even integers, number of odd integers.</a:t>
            </a:r>
          </a:p>
          <a:p>
            <a:pPr eaLnBrk="1" hangingPunct="1">
              <a:buFontTx/>
              <a:buNone/>
            </a:pPr>
            <a:endParaRPr lang="en-US" sz="2800" smtClean="0">
              <a:cs typeface="Times New Roman" pitchFamily="18" charset="0"/>
            </a:endParaRPr>
          </a:p>
        </p:txBody>
      </p:sp>
      <p:sp>
        <p:nvSpPr>
          <p:cNvPr id="296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F2CAB1-6EAA-40B8-9D33-466E8DD2DAFD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smtClean="0"/>
              <a:t>For Loop Programming Example: Classify Numbers (solution)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515350" cy="4578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for</a:t>
            </a:r>
            <a:r>
              <a:rPr lang="en-US" sz="1800" smtClean="0">
                <a:latin typeface="Courier New" pitchFamily="49" charset="0"/>
              </a:rPr>
              <a:t> (counter = 1; counter &lt;= N; counter++)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number = console.nextInt();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System.out.print(number + " ");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switch</a:t>
            </a:r>
            <a:r>
              <a:rPr lang="en-US" sz="1800" smtClean="0">
                <a:latin typeface="Courier New" pitchFamily="49" charset="0"/>
              </a:rPr>
              <a:t> (number % 2)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0: evens++;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</a:rPr>
              <a:t> (number == 0)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    zeros++;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   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break</a:t>
            </a:r>
            <a:r>
              <a:rPr lang="en-US" sz="1800" smtClean="0">
                <a:latin typeface="Courier New" pitchFamily="49" charset="0"/>
              </a:rPr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1: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</a:t>
            </a:r>
            <a:r>
              <a:rPr lang="en-US" sz="1800" smtClean="0">
                <a:solidFill>
                  <a:schemeClr val="accent2"/>
                </a:solidFill>
                <a:latin typeface="Courier New" pitchFamily="49" charset="0"/>
              </a:rPr>
              <a:t>case</a:t>
            </a:r>
            <a:r>
              <a:rPr lang="en-US" sz="1800" smtClean="0">
                <a:latin typeface="Courier New" pitchFamily="49" charset="0"/>
              </a:rPr>
              <a:t> -1: odds++;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     } </a:t>
            </a:r>
            <a:r>
              <a:rPr lang="en-US" sz="1800" smtClean="0">
                <a:solidFill>
                  <a:srgbClr val="339933"/>
                </a:solidFill>
                <a:latin typeface="Courier New" pitchFamily="49" charset="0"/>
              </a:rPr>
              <a:t>//end switch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smtClean="0">
                <a:latin typeface="Courier New" pitchFamily="49" charset="0"/>
              </a:rPr>
              <a:t>} </a:t>
            </a:r>
            <a:r>
              <a:rPr lang="en-US" sz="1800" smtClean="0">
                <a:solidFill>
                  <a:srgbClr val="339933"/>
                </a:solidFill>
                <a:latin typeface="Courier New" pitchFamily="49" charset="0"/>
              </a:rPr>
              <a:t>//end for loop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AE0D31-3D4C-4AD2-B77F-5D6536370B4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do…while Loop (Repetition) Structure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7924800" cy="4724400"/>
          </a:xfrm>
        </p:spPr>
        <p:txBody>
          <a:bodyPr/>
          <a:lstStyle/>
          <a:p>
            <a:pPr eaLnBrk="1" hangingPunct="1"/>
            <a:r>
              <a:rPr lang="en-US" sz="2800" smtClean="0"/>
              <a:t>Syntax: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</a:p>
          <a:p>
            <a:pPr lvl="1" eaLnBrk="1" hangingPunct="1">
              <a:buFontTx/>
              <a:buNone/>
            </a:pPr>
            <a:r>
              <a:rPr lang="en-US" smtClean="0">
                <a:latin typeface="Courier New" pitchFamily="49" charset="0"/>
                <a:cs typeface="Times New Roman" pitchFamily="18" charset="0"/>
              </a:rPr>
              <a:t>   statement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mtClean="0">
                <a:latin typeface="Courier New" pitchFamily="49" charset="0"/>
                <a:cs typeface="Times New Roman" pitchFamily="18" charset="0"/>
              </a:rPr>
              <a:t> (expression);</a:t>
            </a:r>
            <a:r>
              <a:rPr lang="en-US" sz="2400" smtClean="0"/>
              <a:t> </a:t>
            </a:r>
          </a:p>
          <a:p>
            <a:pPr lvl="1" eaLnBrk="1" hangingPunct="1">
              <a:buFontTx/>
              <a:buNone/>
            </a:pPr>
            <a:endParaRPr lang="en-US" sz="2400" smtClean="0"/>
          </a:p>
          <a:p>
            <a:pPr eaLnBrk="1" hangingPunct="1"/>
            <a:r>
              <a:rPr lang="en-US" sz="2800" smtClean="0"/>
              <a:t>Statements are executed first and then expression is evaluated.</a:t>
            </a:r>
          </a:p>
          <a:p>
            <a:pPr eaLnBrk="1" hangingPunct="1"/>
            <a:r>
              <a:rPr lang="en-US" sz="2800" smtClean="0"/>
              <a:t>Statements are executed at least once and then continued if expression is true.</a:t>
            </a:r>
          </a:p>
        </p:txBody>
      </p:sp>
      <p:sp>
        <p:nvSpPr>
          <p:cNvPr id="3174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DABDF4-B4B5-4D0F-A7ED-E05F4131D6D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do…while Loop (Post-Test Loop)</a:t>
            </a:r>
          </a:p>
        </p:txBody>
      </p:sp>
      <p:pic>
        <p:nvPicPr>
          <p:cNvPr id="32772" name="Picture 3" descr="Fig05-0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773238"/>
            <a:ext cx="8153400" cy="4156075"/>
          </a:xfrm>
          <a:noFill/>
        </p:spPr>
      </p:pic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B530A6-BE0F-47A1-9892-0B15BBEEEA4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do…while Loop (Post-Test Loop)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Example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i = 0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chemeClr val="accent2"/>
                </a:solidFill>
              </a:rPr>
              <a:t>do {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   System.out.print(i + “ “ )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    i = i + 5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 </a:t>
            </a:r>
            <a:r>
              <a:rPr lang="en-US" smtClean="0">
                <a:solidFill>
                  <a:schemeClr val="accent2"/>
                </a:solidFill>
              </a:rPr>
              <a:t> }</a:t>
            </a:r>
            <a:r>
              <a:rPr lang="en-US" smtClean="0"/>
              <a:t>  </a:t>
            </a:r>
            <a:r>
              <a:rPr lang="en-US" smtClean="0">
                <a:solidFill>
                  <a:schemeClr val="accent2"/>
                </a:solidFill>
              </a:rPr>
              <a:t>while</a:t>
            </a:r>
            <a:r>
              <a:rPr lang="en-US" smtClean="0"/>
              <a:t> ( i &lt;= 30 ) 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output : 0  5  10  15  20  25  30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F6C84F-9729-479A-8DDE-3ABB4A38804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3797" name="Rectangle 4"/>
          <p:cNvSpPr>
            <a:spLocks noChangeArrowheads="1"/>
          </p:cNvSpPr>
          <p:nvPr/>
        </p:nvSpPr>
        <p:spPr bwMode="auto">
          <a:xfrm>
            <a:off x="468313" y="5229225"/>
            <a:ext cx="5973762" cy="719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Used to </a:t>
            </a:r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exit early from a loop.</a:t>
            </a:r>
            <a:r>
              <a:rPr lang="en-US" sz="2400" smtClean="0"/>
              <a:t> (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400" smtClean="0">
                <a:cs typeface="Times New Roman" pitchFamily="18" charset="0"/>
              </a:rPr>
              <a:t>,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400" smtClean="0">
                <a:cs typeface="Times New Roman" pitchFamily="18" charset="0"/>
              </a:rPr>
              <a:t>, and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400" smtClean="0">
                <a:cs typeface="Times New Roman" pitchFamily="18" charset="0"/>
              </a:rPr>
              <a:t>...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while)</a:t>
            </a:r>
            <a:endParaRPr lang="en-US" sz="2400" smtClean="0"/>
          </a:p>
          <a:p>
            <a:pPr lvl="1" eaLnBrk="1" hangingPunct="1"/>
            <a:r>
              <a:rPr lang="en-US" sz="2400" smtClean="0">
                <a:cs typeface="Times New Roman" pitchFamily="18" charset="0"/>
              </a:rPr>
              <a:t>skip remainder of </a:t>
            </a:r>
            <a:r>
              <a:rPr lang="en-US" sz="24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switch</a:t>
            </a:r>
            <a:r>
              <a:rPr lang="en-US" sz="2400" smtClean="0">
                <a:cs typeface="Times New Roman" pitchFamily="18" charset="0"/>
              </a:rPr>
              <a:t> structure.</a:t>
            </a:r>
          </a:p>
          <a:p>
            <a:pPr eaLnBrk="1" hangingPunct="1"/>
            <a:r>
              <a:rPr lang="en-US" sz="2800" smtClean="0">
                <a:solidFill>
                  <a:srgbClr val="000000"/>
                </a:solidFill>
                <a:cs typeface="Times New Roman" pitchFamily="18" charset="0"/>
              </a:rPr>
              <a:t>Can be placed within if statement of a loop.</a:t>
            </a:r>
          </a:p>
          <a:p>
            <a:pPr lvl="1" eaLnBrk="1" hangingPunct="1"/>
            <a:r>
              <a:rPr lang="en-US" sz="2600" smtClean="0">
                <a:solidFill>
                  <a:srgbClr val="000000"/>
                </a:solidFill>
                <a:cs typeface="Times New Roman" pitchFamily="18" charset="0"/>
              </a:rPr>
              <a:t>If condition is met, loop is exited immediately.</a:t>
            </a:r>
            <a:r>
              <a:rPr lang="en-US" smtClean="0"/>
              <a:t> </a:t>
            </a:r>
          </a:p>
          <a:p>
            <a:pPr eaLnBrk="1" hangingPunct="1"/>
            <a:r>
              <a:rPr lang="en-US" sz="2800" smtClean="0">
                <a:solidFill>
                  <a:srgbClr val="000000"/>
                </a:solidFill>
                <a:cs typeface="Times New Roman" pitchFamily="18" charset="0"/>
              </a:rPr>
              <a:t>After the break statement executes, the program continues to execute with the first statement after the structure</a:t>
            </a:r>
            <a:r>
              <a:rPr lang="en-US" smtClean="0"/>
              <a:t> 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650051-A4C9-4ABA-B08B-1C5A016F8C5A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break</a:t>
            </a:r>
            <a:r>
              <a:rPr lang="en-US" smtClean="0"/>
              <a:t> Statements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1969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smtClean="0"/>
              <a:t>int count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for ( count = 1 ; count &lt;= 10 ; count ++ )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	break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</a:t>
            </a:r>
            <a:r>
              <a:rPr lang="ar-SA" sz="2400" smtClean="0">
                <a:cs typeface="Times New Roman" pitchFamily="18" charset="0"/>
              </a:rPr>
              <a:t>    	</a:t>
            </a:r>
            <a:r>
              <a:rPr lang="en-US" sz="2400" smtClean="0">
                <a:cs typeface="Times New Roman" pitchFamily="18" charset="0"/>
              </a:rPr>
              <a:t>System.out.print(count + “ ” );</a:t>
            </a:r>
          </a:p>
          <a:p>
            <a:pPr eaLnBrk="1" hangingPunct="1">
              <a:buFontTx/>
              <a:buNone/>
            </a:pPr>
            <a:r>
              <a:rPr lang="en-US" sz="240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smtClean="0">
              <a:cs typeface="Times New Roman" pitchFamily="18" charset="0"/>
            </a:endParaRP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7DAE9A-2EC2-43A0-9BD5-364C5F0372A7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11188" y="4508500"/>
            <a:ext cx="4392612" cy="132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Output</a:t>
            </a:r>
          </a:p>
          <a:p>
            <a:pPr>
              <a:spcBef>
                <a:spcPct val="50000"/>
              </a:spcBef>
            </a:pPr>
            <a:r>
              <a:rPr lang="en-US" sz="3200"/>
              <a:t>1 2 3 4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is Repetition Needed?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There are many situations in which the same statements need to be executed several times.</a:t>
            </a:r>
          </a:p>
          <a:p>
            <a:pPr eaLnBrk="1" hangingPunct="1"/>
            <a:r>
              <a:rPr lang="en-US" smtClean="0"/>
              <a:t>Example:</a:t>
            </a:r>
          </a:p>
          <a:p>
            <a:pPr lvl="1" eaLnBrk="1" hangingPunct="1"/>
            <a:r>
              <a:rPr lang="en-US" smtClean="0"/>
              <a:t>Formulas used to find average grades for students in a class.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lvl="1" eaLnBrk="1" hangingPunct="1"/>
            <a:endParaRPr lang="en-US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B51A62-DD99-44C2-80FD-31BA5581D607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484313"/>
            <a:ext cx="8459788" cy="4343400"/>
          </a:xfrm>
        </p:spPr>
        <p:txBody>
          <a:bodyPr/>
          <a:lstStyle/>
          <a:p>
            <a:pPr eaLnBrk="1" hangingPunct="1"/>
            <a:r>
              <a:rPr lang="en-US" sz="2800" smtClean="0">
                <a:cs typeface="Times New Roman" pitchFamily="18" charset="0"/>
              </a:rPr>
              <a:t>Used in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, and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...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structures.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loop, the remaining statements in the loop are skipped; proceeds with the next iteration of the loop.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When executed 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/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do</a:t>
            </a:r>
            <a:r>
              <a:rPr lang="en-US" sz="2800" smtClean="0">
                <a:cs typeface="Times New Roman" pitchFamily="18" charset="0"/>
              </a:rPr>
              <a:t>…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structure, expression is evaluated immediately after continue statement. </a:t>
            </a:r>
          </a:p>
          <a:p>
            <a:pPr eaLnBrk="1" hangingPunct="1"/>
            <a:r>
              <a:rPr lang="en-US" sz="2800" smtClean="0">
                <a:cs typeface="Times New Roman" pitchFamily="18" charset="0"/>
              </a:rPr>
              <a:t>In a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structure, the update statement is executed after the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z="2800" smtClean="0">
                <a:cs typeface="Times New Roman" pitchFamily="18" charset="0"/>
              </a:rPr>
              <a:t> statement; the loop condition then executes. </a:t>
            </a:r>
          </a:p>
        </p:txBody>
      </p:sp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C49017-69F4-467E-80CF-9BBE2BC5AEFC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continue</a:t>
            </a:r>
            <a:r>
              <a:rPr lang="en-US" smtClean="0"/>
              <a:t> Statements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Example :</a:t>
            </a:r>
          </a:p>
          <a:p>
            <a:pPr eaLnBrk="1" hangingPunct="1">
              <a:buFontTx/>
              <a:buNone/>
            </a:pPr>
            <a:r>
              <a:rPr lang="en-US" sz="2400" smtClean="0"/>
              <a:t>int count 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for ( count = 1; count &lt;= 10 ; count ++ )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{	if ( count == 5)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	continue;</a:t>
            </a:r>
          </a:p>
          <a:p>
            <a:pPr eaLnBrk="1" hangingPunct="1">
              <a:buFontTx/>
              <a:buNone/>
            </a:pPr>
            <a:r>
              <a:rPr lang="en-US" sz="2400" smtClean="0"/>
              <a:t> </a:t>
            </a:r>
            <a:r>
              <a:rPr lang="ar-SA" sz="2400" smtClean="0">
                <a:cs typeface="Times New Roman" pitchFamily="18" charset="0"/>
              </a:rPr>
              <a:t>    	</a:t>
            </a:r>
            <a:r>
              <a:rPr lang="en-US" sz="2400" smtClean="0">
                <a:cs typeface="Times New Roman" pitchFamily="18" charset="0"/>
              </a:rPr>
              <a:t>System.out.print(count + “ ” );</a:t>
            </a:r>
          </a:p>
          <a:p>
            <a:pPr eaLnBrk="1" hangingPunct="1">
              <a:buFontTx/>
              <a:buNone/>
            </a:pPr>
            <a:r>
              <a:rPr lang="en-US" sz="2400" smtClean="0">
                <a:cs typeface="Times New Roman" pitchFamily="18" charset="0"/>
              </a:rPr>
              <a:t>    }</a:t>
            </a:r>
          </a:p>
          <a:p>
            <a:pPr eaLnBrk="1" hangingPunct="1">
              <a:buFontTx/>
              <a:buNone/>
            </a:pPr>
            <a:endParaRPr lang="en-US" sz="2400" smtClean="0"/>
          </a:p>
        </p:txBody>
      </p:sp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5C483A-A386-4CED-9DBD-0D4D35C8B46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7893" name="Rectangle 4"/>
          <p:cNvSpPr>
            <a:spLocks noChangeArrowheads="1"/>
          </p:cNvSpPr>
          <p:nvPr/>
        </p:nvSpPr>
        <p:spPr bwMode="auto">
          <a:xfrm>
            <a:off x="684213" y="4941888"/>
            <a:ext cx="511175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Output</a:t>
            </a:r>
            <a:endParaRPr lang="en-US" sz="3200">
              <a:hlinkClick r:id="rId2" action="ppaction://hlinkfile"/>
            </a:endParaRPr>
          </a:p>
          <a:p>
            <a:r>
              <a:rPr lang="en-US" sz="3200"/>
              <a:t>1 2 3 4 6 7 8 9 10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 Control Structures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cs typeface="Times New Roman" pitchFamily="18" charset="0"/>
              </a:rPr>
              <a:t>Provides new power, subtlety, and complexity.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smtClean="0">
                <a:cs typeface="Times New Roman" pitchFamily="18" charset="0"/>
              </a:rPr>
              <a:t>,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800" smtClean="0">
                <a:cs typeface="Times New Roman" pitchFamily="18" charset="0"/>
              </a:rPr>
              <a:t>…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else</a:t>
            </a:r>
            <a:r>
              <a:rPr lang="en-US" sz="2800" smtClean="0">
                <a:cs typeface="Times New Roman" pitchFamily="18" charset="0"/>
              </a:rPr>
              <a:t>, and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switch</a:t>
            </a:r>
            <a:r>
              <a:rPr lang="en-US" sz="2800" smtClean="0">
                <a:cs typeface="Times New Roman" pitchFamily="18" charset="0"/>
              </a:rPr>
              <a:t> structures can be placed within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800" smtClean="0">
                <a:cs typeface="Times New Roman" pitchFamily="18" charset="0"/>
              </a:rPr>
              <a:t> loops. </a:t>
            </a:r>
          </a:p>
          <a:p>
            <a:pPr eaLnBrk="1" hangingPunct="1"/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loops can be found within other </a:t>
            </a:r>
            <a:r>
              <a:rPr lang="en-US" sz="28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800" smtClean="0">
                <a:cs typeface="Times New Roman" pitchFamily="18" charset="0"/>
              </a:rPr>
              <a:t> loops.</a:t>
            </a:r>
            <a:r>
              <a:rPr lang="en-US" smtClean="0">
                <a:cs typeface="Times New Roman" pitchFamily="18" charset="0"/>
              </a:rPr>
              <a:t> </a:t>
            </a:r>
            <a:r>
              <a:rPr lang="en-US" smtClean="0"/>
              <a:t> </a:t>
            </a:r>
          </a:p>
        </p:txBody>
      </p:sp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9F1E73-791D-496F-95D4-77BB34B5997B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Nested Control Structures </a:t>
            </a:r>
            <a:br>
              <a:rPr lang="en-US" sz="3600" smtClean="0"/>
            </a:br>
            <a:r>
              <a:rPr lang="en-US" sz="3600" smtClean="0"/>
              <a:t>(Example 5-18)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1628775"/>
            <a:ext cx="7924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i = 1; i &lt;= 5; i++)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for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j = 1; j &lt;= i; j++)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      System.out.print(</a:t>
            </a:r>
            <a:r>
              <a:rPr lang="en-US" sz="2000" smtClean="0">
                <a:latin typeface="Courier New" pitchFamily="49" charset="0"/>
              </a:rPr>
              <a:t>"</a:t>
            </a:r>
            <a:r>
              <a:rPr lang="en-US" sz="2000" smtClean="0"/>
              <a:t> 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*</a:t>
            </a:r>
            <a:r>
              <a:rPr lang="en-US" sz="2000" smtClean="0">
                <a:latin typeface="Courier New" pitchFamily="49" charset="0"/>
              </a:rPr>
              <a:t>"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    System.out.println();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smtClean="0">
              <a:latin typeface="Courier New" pitchFamily="49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Output: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</a:t>
            </a: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****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smtClean="0">
                <a:latin typeface="Courier New" pitchFamily="49" charset="0"/>
                <a:cs typeface="Times New Roman" pitchFamily="18" charset="0"/>
              </a:rPr>
              <a:t>	*****</a:t>
            </a:r>
          </a:p>
        </p:txBody>
      </p:sp>
      <p:sp>
        <p:nvSpPr>
          <p:cNvPr id="3993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8125" y="6381750"/>
            <a:ext cx="2133600" cy="476250"/>
          </a:xfrm>
          <a:noFill/>
        </p:spPr>
        <p:txBody>
          <a:bodyPr/>
          <a:lstStyle/>
          <a:p>
            <a:fld id="{9AF2BE96-98DB-48F6-95C3-8AFC9734B4C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9941" name="Rectangle 4"/>
          <p:cNvSpPr>
            <a:spLocks noChangeArrowheads="1"/>
          </p:cNvSpPr>
          <p:nvPr/>
        </p:nvSpPr>
        <p:spPr bwMode="auto">
          <a:xfrm>
            <a:off x="900113" y="3644900"/>
            <a:ext cx="1439862" cy="2305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Repetition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 has three repetition, or looping, structures that let you repeat statements over and over again until certain conditions are met: 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while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for</a:t>
            </a:r>
          </a:p>
          <a:p>
            <a:pPr lvl="1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3600" smtClean="0">
                <a:solidFill>
                  <a:srgbClr val="FF0000"/>
                </a:solidFill>
              </a:rPr>
              <a:t> do…while</a:t>
            </a:r>
          </a:p>
          <a:p>
            <a:pPr lvl="2" eaLnBrk="1" hangingPunct="1">
              <a:buFontTx/>
              <a:buNone/>
            </a:pPr>
            <a:endParaRPr lang="en-US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CBB0AF-C864-4729-9B9A-85A7EAD747DF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The </a:t>
            </a:r>
            <a:r>
              <a:rPr lang="en-US" sz="3200" dirty="0" smtClean="0">
                <a:solidFill>
                  <a:srgbClr val="FF0000"/>
                </a:solidFill>
              </a:rPr>
              <a:t>while</a:t>
            </a:r>
            <a:r>
              <a:rPr lang="en-US" sz="3200" dirty="0" smtClean="0"/>
              <a:t> Looping (Repetition) Structure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556792"/>
            <a:ext cx="82296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Syntax: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 (expression)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  <a:cs typeface="Times New Roman" pitchFamily="18" charset="0"/>
              </a:rPr>
              <a:t>	    statement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Statements must change value of expression to false.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A loop that continues to execute endlessly is called an </a:t>
            </a:r>
            <a:r>
              <a:rPr lang="en-US" sz="2400" b="1" dirty="0" smtClean="0"/>
              <a:t>infinite loop </a:t>
            </a:r>
            <a:r>
              <a:rPr lang="en-US" sz="2400" dirty="0" smtClean="0"/>
              <a:t>(expression is always true).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</p:txBody>
      </p:sp>
      <p:pic>
        <p:nvPicPr>
          <p:cNvPr id="6149" name="Picture 4" descr="Fig05-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3861048"/>
            <a:ext cx="8229600" cy="2719388"/>
          </a:xfrm>
          <a:noFill/>
        </p:spPr>
      </p:pic>
      <p:sp>
        <p:nvSpPr>
          <p:cNvPr id="61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88576F-62D7-4DE2-B05B-81590252EB7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z="3200" smtClean="0"/>
              <a:t>The </a:t>
            </a:r>
            <a:r>
              <a:rPr lang="en-US" sz="320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3200" smtClean="0"/>
              <a:t> Looping (Repetition) Structure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80010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Example 5-1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                       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</a:rPr>
              <a:t>while</a:t>
            </a:r>
            <a:r>
              <a:rPr lang="en-US" sz="2000" dirty="0" smtClean="0">
                <a:latin typeface="Courier New" pitchFamily="49" charset="0"/>
              </a:rPr>
              <a:t>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&lt;= 20)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{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System.out.print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+ " ");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     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+ 5;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}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</a:t>
            </a:r>
            <a:r>
              <a:rPr lang="en-US" sz="2000" dirty="0" err="1" smtClean="0">
                <a:latin typeface="Courier New" pitchFamily="49" charset="0"/>
              </a:rPr>
              <a:t>System.out.println</a:t>
            </a:r>
            <a:r>
              <a:rPr lang="en-US" sz="2000" dirty="0" smtClean="0">
                <a:latin typeface="Courier New" pitchFamily="49" charset="0"/>
              </a:rPr>
              <a:t>();               </a:t>
            </a:r>
            <a:endParaRPr lang="en-US" sz="2000" dirty="0" smtClean="0">
              <a:solidFill>
                <a:srgbClr val="00CC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 smtClean="0"/>
              <a:t>	Output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/>
              <a:t> </a:t>
            </a:r>
            <a:endParaRPr lang="en-US" sz="18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</a:rPr>
              <a:t>	0 5 10 15 20</a:t>
            </a:r>
          </a:p>
          <a:p>
            <a:pPr algn="just" eaLnBrk="1" hangingPunct="1"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71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9804CA-A581-40CE-A81B-FBFCBBCE002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1042988" y="4652963"/>
            <a:ext cx="2233612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Sentinel-Controlled while Loop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Used when exact number of entry pieces is unknown, but last entry (special/sentinel value) is known.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dirty="0" smtClean="0"/>
              <a:t>General form: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000" dirty="0" smtClean="0">
              <a:latin typeface="Courier New" pitchFamily="49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Input the first data item into variable;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 smtClean="0">
              <a:latin typeface="Courier New" pitchFamily="49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(variable != sentinel)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input a data item into variable;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latin typeface="Courier New" pitchFamily="49" charset="0"/>
                <a:cs typeface="Times New Roman" pitchFamily="18" charset="0"/>
              </a:rPr>
              <a:t>}</a:t>
            </a:r>
            <a:endParaRPr lang="en-US" sz="1800" dirty="0" smtClean="0">
              <a:latin typeface="Courier New" pitchFamily="49" charset="0"/>
            </a:endParaRP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DE03F3-3D9C-44EF-BA6F-D365F3B99AA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Sentinel-Controlled while Loop</a:t>
            </a:r>
            <a:br>
              <a:rPr lang="en-US" sz="3600" dirty="0" smtClean="0"/>
            </a:br>
            <a:r>
              <a:rPr lang="en-US" sz="3600" dirty="0" smtClean="0"/>
              <a:t>Example 5-4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557338"/>
            <a:ext cx="9540875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//Sentinel-controlled while loop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import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java.util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.*;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public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class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SentinelControlledWhileLoop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{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Scanner console =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new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Scanner(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System.in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final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SENTINEL = -999;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public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static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dirty="0" smtClean="0">
                <a:solidFill>
                  <a:srgbClr val="941EDF"/>
                </a:solidFill>
                <a:latin typeface="Courier New" pitchFamily="49" charset="0"/>
              </a:rPr>
              <a:t>void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main (String[]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args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)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{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number; 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number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sum = 0;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sum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r>
              <a:rPr lang="en-US" sz="1800" dirty="0" err="1" smtClean="0">
                <a:solidFill>
                  <a:srgbClr val="941EDF"/>
                </a:solidFill>
                <a:latin typeface="Courier New" pitchFamily="49" charset="0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count = 0;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//variable to store the total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                 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>//numbers read</a:t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</a:t>
            </a:r>
            <a:r>
              <a:rPr lang="en-US" sz="18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  <a:t>"Enter positive integers "</a:t>
            </a:r>
            <a:b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             + </a:t>
            </a:r>
            <a:r>
              <a:rPr lang="en-US" sz="1800" dirty="0" smtClean="0">
                <a:solidFill>
                  <a:srgbClr val="00CB00"/>
                </a:solidFill>
                <a:latin typeface="Courier New" pitchFamily="49" charset="0"/>
              </a:rPr>
              <a:t>"ending with "</a:t>
            </a: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+ SENTINEL); </a:t>
            </a:r>
            <a: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8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  <a:t>        </a:t>
            </a:r>
            <a:br>
              <a:rPr lang="en-US" sz="18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800" dirty="0" smtClean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D51856-5C2F-4F81-8C89-4DD2A9019FC9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Sentinel-Controlled while Loop</a:t>
            </a:r>
            <a:br>
              <a:rPr lang="en-US" sz="3600" dirty="0" smtClean="0"/>
            </a:br>
            <a:r>
              <a:rPr lang="en-US" sz="3600" dirty="0" smtClean="0"/>
              <a:t>Example 5-4 (continued)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700213"/>
            <a:ext cx="864235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number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console.nextInt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();                  		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(number != SENTINEL) 			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{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sum = sum + number; 			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count++;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		    number =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console.nextInt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();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The sum of the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“+ 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count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+”numbers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=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“ +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sum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(count != 0) 					           		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The average = 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“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+(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sum / count));      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941EDF"/>
                </a:solidFill>
                <a:latin typeface="Courier New" pitchFamily="49" charset="0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                                    </a:t>
            </a:r>
            <a: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  <a:t/>
            </a:r>
            <a:br>
              <a:rPr lang="en-US" sz="1600" dirty="0" smtClean="0">
                <a:solidFill>
                  <a:srgbClr val="FA64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</a:rPr>
              <a:t>System.out.println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US" sz="1600" dirty="0" smtClean="0">
                <a:solidFill>
                  <a:srgbClr val="00CB00"/>
                </a:solidFill>
                <a:latin typeface="Courier New" pitchFamily="49" charset="0"/>
              </a:rPr>
              <a:t>"No input"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    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br>
              <a:rPr lang="en-US" sz="1600" dirty="0" smtClean="0">
                <a:solidFill>
                  <a:srgbClr val="000000"/>
                </a:solidFill>
                <a:latin typeface="Courier New" pitchFamily="49" charset="0"/>
              </a:rPr>
            </a:br>
            <a:endParaRPr lang="en-US" sz="1600" dirty="0" smtClean="0">
              <a:solidFill>
                <a:srgbClr val="000000"/>
              </a:solidFill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600" dirty="0" smtClean="0"/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FE5E5D-534C-41B5-B335-36EE9C3CE12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sz="3600" smtClean="0"/>
              <a:t>Flag-Controlled while Loop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800"/>
            <a:ext cx="7655768" cy="492859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Boolean value used to control loop.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dirty="0" smtClean="0"/>
              <a:t>General form: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err="1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boolean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false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 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while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(!found)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{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	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if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(expression)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    found = </a:t>
            </a:r>
            <a:r>
              <a:rPr lang="en-US" sz="2000" dirty="0" smtClean="0">
                <a:solidFill>
                  <a:schemeClr val="accent2"/>
                </a:solidFill>
                <a:latin typeface="Courier New" pitchFamily="49" charset="0"/>
                <a:cs typeface="Times New Roman" pitchFamily="18" charset="0"/>
              </a:rPr>
              <a:t>true</a:t>
            </a: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;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    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latin typeface="Courier New" pitchFamily="49" charset="0"/>
                <a:cs typeface="Times New Roman" pitchFamily="18" charset="0"/>
              </a:rPr>
              <a:t>}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8CF540-7D52-44C5-87DB-C21980DADADB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98233A2-DA22-4291-A196-6DCED82AF8E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9EA9E27-E46E-4824-A61B-9F201E878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84DAE5-AD5E-432F-A49B-7292D98E81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2808</TotalTime>
  <Words>775</Words>
  <Application>Microsoft Office PowerPoint</Application>
  <PresentationFormat>On-screen Show (4:3)</PresentationFormat>
  <Paragraphs>210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Theme_yellow</vt:lpstr>
      <vt:lpstr>Control Structures II</vt:lpstr>
      <vt:lpstr>Why is Repetition Needed?</vt:lpstr>
      <vt:lpstr>Repetition</vt:lpstr>
      <vt:lpstr>The while Looping (Repetition) Structure</vt:lpstr>
      <vt:lpstr>The while Looping (Repetition) Structure</vt:lpstr>
      <vt:lpstr>Sentinel-Controlled while Loop</vt:lpstr>
      <vt:lpstr>Sentinel-Controlled while Loop Example 5-4</vt:lpstr>
      <vt:lpstr>Sentinel-Controlled while Loop Example 5-4 (continued)</vt:lpstr>
      <vt:lpstr>Flag-Controlled while Loop</vt:lpstr>
      <vt:lpstr>The for Looping (Repetition) Structure</vt:lpstr>
      <vt:lpstr>The for Looping (Repetition) Structure</vt:lpstr>
      <vt:lpstr>The for Looping (Repetition) Structure</vt:lpstr>
      <vt:lpstr>For Loop Programming Example: Classify Numbers</vt:lpstr>
      <vt:lpstr>For Loop Programming Example: Classify Numbers (solution)</vt:lpstr>
      <vt:lpstr>The do…while Loop (Repetition) Structure</vt:lpstr>
      <vt:lpstr>do…while Loop (Post-Test Loop)</vt:lpstr>
      <vt:lpstr>do…while Loop (Post-Test Loop)</vt:lpstr>
      <vt:lpstr>break Statements</vt:lpstr>
      <vt:lpstr>break Statements</vt:lpstr>
      <vt:lpstr>continue Statements</vt:lpstr>
      <vt:lpstr>continue Statements</vt:lpstr>
      <vt:lpstr>Nested Control Structures</vt:lpstr>
      <vt:lpstr>Nested Control Structures  (Example 5-18)</vt:lpstr>
    </vt:vector>
  </TitlesOfParts>
  <Company>LIFE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5: Control Structures II</dc:title>
  <dc:creator>Ahmed</dc:creator>
  <cp:lastModifiedBy>NOUF</cp:lastModifiedBy>
  <cp:revision>38</cp:revision>
  <dcterms:created xsi:type="dcterms:W3CDTF">2011-03-24T16:07:02Z</dcterms:created>
  <dcterms:modified xsi:type="dcterms:W3CDTF">2013-09-23T08:43:26Z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