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30"/>
  </p:notesMasterIdLst>
  <p:sldIdLst>
    <p:sldId id="256" r:id="rId5"/>
    <p:sldId id="257" r:id="rId6"/>
    <p:sldId id="258" r:id="rId7"/>
    <p:sldId id="259" r:id="rId8"/>
    <p:sldId id="260" r:id="rId9"/>
    <p:sldId id="261" r:id="rId10"/>
    <p:sldId id="262" r:id="rId11"/>
    <p:sldId id="263" r:id="rId12"/>
    <p:sldId id="265" r:id="rId13"/>
    <p:sldId id="264" r:id="rId14"/>
    <p:sldId id="266" r:id="rId15"/>
    <p:sldId id="267" r:id="rId16"/>
    <p:sldId id="268" r:id="rId17"/>
    <p:sldId id="269" r:id="rId18"/>
    <p:sldId id="270" r:id="rId19"/>
    <p:sldId id="271" r:id="rId20"/>
    <p:sldId id="272" r:id="rId21"/>
    <p:sldId id="273" r:id="rId22"/>
    <p:sldId id="278" r:id="rId23"/>
    <p:sldId id="281" r:id="rId24"/>
    <p:sldId id="282" r:id="rId25"/>
    <p:sldId id="283" r:id="rId26"/>
    <p:sldId id="279" r:id="rId27"/>
    <p:sldId id="284" r:id="rId28"/>
    <p:sldId id="280"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2F41D7-F184-47FB-B496-495B6266A090}" type="datetimeFigureOut">
              <a:rPr lang="ar-SA" smtClean="0"/>
              <a:pPr/>
              <a:t>20/06/34</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E727D-5F58-4981-83D3-7040D163B0F0}"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4BBAD98-6F43-49F2-9C78-64C201E3AB41}" type="datetime1">
              <a:rPr lang="ar-SA" smtClean="0"/>
              <a:pPr/>
              <a:t>20/06/34</a:t>
            </a:fld>
            <a:endParaRPr lang="ar-SA" dirty="0"/>
          </a:p>
        </p:txBody>
      </p:sp>
      <p:sp>
        <p:nvSpPr>
          <p:cNvPr id="20" name="Footer Placeholder 19"/>
          <p:cNvSpPr>
            <a:spLocks noGrp="1"/>
          </p:cNvSpPr>
          <p:nvPr>
            <p:ph type="ftr" sz="quarter" idx="11"/>
          </p:nvPr>
        </p:nvSpPr>
        <p:spPr/>
        <p:txBody>
          <a:bodyPr/>
          <a:lstStyle>
            <a:extLst/>
          </a:lstStyle>
          <a:p>
            <a:r>
              <a:rPr lang="en-US" dirty="0" smtClean="0"/>
              <a:t>n.Alhareqi©2011</a:t>
            </a:r>
            <a:endParaRPr lang="ar-SA" dirty="0"/>
          </a:p>
        </p:txBody>
      </p:sp>
      <p:sp>
        <p:nvSpPr>
          <p:cNvPr id="10" name="Slide Number Placeholder 9"/>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C90B6A-2FE3-46B9-B423-852523A25876}" type="datetime1">
              <a:rPr lang="ar-SA" smtClean="0"/>
              <a:pPr/>
              <a:t>20/06/34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DB7734-2451-4B40-A052-9F362C0CFFCD}" type="datetime1">
              <a:rPr lang="ar-SA" smtClean="0"/>
              <a:pPr/>
              <a:t>20/06/34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E4E4A9-72F3-417C-8BF3-0D14B4600371}" type="datetime1">
              <a:rPr lang="ar-SA" smtClean="0"/>
              <a:pPr/>
              <a:t>20/06/34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39A972-5A00-45B4-9C0D-825911134AD2}" type="datetime1">
              <a:rPr lang="ar-SA" smtClean="0"/>
              <a:pPr/>
              <a:t>20/06/34</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F2DCA8-77F4-4140-AA06-7E304DDB4ECF}" type="datetime1">
              <a:rPr lang="ar-SA" smtClean="0"/>
              <a:pPr/>
              <a:t>20/06/34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71F56A-DB11-406B-82D3-8ECC1E37097B}" type="datetime1">
              <a:rPr lang="ar-SA" smtClean="0"/>
              <a:pPr/>
              <a:t>20/06/34</a:t>
            </a:fld>
            <a:endParaRPr lang="ar-SA" dirty="0"/>
          </a:p>
        </p:txBody>
      </p:sp>
      <p:sp>
        <p:nvSpPr>
          <p:cNvPr id="8" name="Footer Placeholder 7"/>
          <p:cNvSpPr>
            <a:spLocks noGrp="1"/>
          </p:cNvSpPr>
          <p:nvPr>
            <p:ph type="ftr" sz="quarter" idx="11"/>
          </p:nvPr>
        </p:nvSpPr>
        <p:spPr/>
        <p:txBody>
          <a:bodyPr/>
          <a:lstStyle>
            <a:extLst/>
          </a:lstStyle>
          <a:p>
            <a:r>
              <a:rPr lang="en-US" dirty="0" smtClean="0"/>
              <a:t>n.Alhareqi©2011</a:t>
            </a:r>
            <a:endParaRPr lang="ar-SA" dirty="0"/>
          </a:p>
        </p:txBody>
      </p:sp>
      <p:sp>
        <p:nvSpPr>
          <p:cNvPr id="9" name="Slide Number Placeholder 8"/>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AC72B6-9EEF-4F42-AAD9-C3B520D3FEFD}" type="datetime1">
              <a:rPr lang="ar-SA" smtClean="0"/>
              <a:pPr/>
              <a:t>20/06/34</a:t>
            </a:fld>
            <a:endParaRPr lang="ar-SA" dirty="0"/>
          </a:p>
        </p:txBody>
      </p:sp>
      <p:sp>
        <p:nvSpPr>
          <p:cNvPr id="4" name="Footer Placeholder 3"/>
          <p:cNvSpPr>
            <a:spLocks noGrp="1"/>
          </p:cNvSpPr>
          <p:nvPr>
            <p:ph type="ftr" sz="quarter" idx="11"/>
          </p:nvPr>
        </p:nvSpPr>
        <p:spPr/>
        <p:txBody>
          <a:bodyPr/>
          <a:lstStyle>
            <a:extLst/>
          </a:lstStyle>
          <a:p>
            <a:r>
              <a:rPr lang="en-US" dirty="0" smtClean="0"/>
              <a:t>n.Alhareqi©2011</a:t>
            </a:r>
            <a:endParaRPr lang="ar-SA" dirty="0"/>
          </a:p>
        </p:txBody>
      </p:sp>
      <p:sp>
        <p:nvSpPr>
          <p:cNvPr id="5" name="Slide Number Placeholder 4"/>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48E5E24A-FFF7-415F-9D13-29AB05A95EB6}" type="datetime1">
              <a:rPr lang="ar-SA" smtClean="0"/>
              <a:pPr/>
              <a:t>20/06/34</a:t>
            </a:fld>
            <a:endParaRPr lang="ar-SA" dirty="0"/>
          </a:p>
        </p:txBody>
      </p:sp>
      <p:sp>
        <p:nvSpPr>
          <p:cNvPr id="3" name="Footer Placeholder 2"/>
          <p:cNvSpPr>
            <a:spLocks noGrp="1"/>
          </p:cNvSpPr>
          <p:nvPr>
            <p:ph type="ftr" sz="quarter" idx="11"/>
          </p:nvPr>
        </p:nvSpPr>
        <p:spPr/>
        <p:txBody>
          <a:bodyPr/>
          <a:lstStyle>
            <a:extLst/>
          </a:lstStyle>
          <a:p>
            <a:r>
              <a:rPr lang="en-US" dirty="0" smtClean="0"/>
              <a:t>n.Alhareqi©2011</a:t>
            </a:r>
            <a:endParaRPr lang="ar-SA" dirty="0"/>
          </a:p>
        </p:txBody>
      </p:sp>
      <p:sp>
        <p:nvSpPr>
          <p:cNvPr id="4" name="Slide Number Placeholder 3"/>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6ED312-D4CB-447B-A3AA-867D007EEA38}" type="datetime1">
              <a:rPr lang="ar-SA" smtClean="0"/>
              <a:pPr/>
              <a:t>20/06/34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92A21C8-7449-4974-A1AB-5739E1E60075}" type="datetime1">
              <a:rPr lang="ar-SA" smtClean="0"/>
              <a:pPr/>
              <a:t>20/06/34</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515CFB1-5FE0-49E2-9693-45952ABDF9D7}" type="datetime1">
              <a:rPr lang="ar-SA" smtClean="0"/>
              <a:pPr/>
              <a:t>20/06/34</a:t>
            </a:fld>
            <a:endParaRPr lang="ar-SA"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dirty="0" smtClean="0"/>
              <a:t>n.Alhareqi©2011</a:t>
            </a:r>
            <a:endParaRPr lang="ar-SA"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FFDC7F-B333-4DBB-A651-AE422FE9C0A3}" type="slidenum">
              <a:rPr lang="ar-SA" smtClean="0"/>
              <a:pPr/>
              <a:t>‹#›</a:t>
            </a:fld>
            <a:endParaRPr lang="ar-SA"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7664" y="1556792"/>
            <a:ext cx="7406640" cy="1472184"/>
          </a:xfrm>
        </p:spPr>
        <p:txBody>
          <a:bodyPr/>
          <a:lstStyle/>
          <a:p>
            <a:pPr algn="ctr"/>
            <a:r>
              <a:rPr lang="ar-SA" sz="4400" b="1" spc="50" dirty="0" smtClean="0">
                <a:ln w="11430"/>
                <a:effectLst>
                  <a:outerShdw blurRad="76200" dist="50800" dir="5400000" algn="tl" rotWithShape="0">
                    <a:srgbClr val="000000">
                      <a:alpha val="65000"/>
                    </a:srgbClr>
                  </a:outerShdw>
                </a:effectLst>
                <a:ea typeface="Arial Unicode MS" pitchFamily="34" charset="-128"/>
              </a:rPr>
              <a:t>قـواعــــد الـبـيــانــات</a:t>
            </a:r>
            <a:br>
              <a:rPr lang="ar-SA" sz="4400" b="1" spc="50" dirty="0" smtClean="0">
                <a:ln w="11430"/>
                <a:effectLst>
                  <a:outerShdw blurRad="76200" dist="50800" dir="5400000" algn="tl" rotWithShape="0">
                    <a:srgbClr val="000000">
                      <a:alpha val="65000"/>
                    </a:srgbClr>
                  </a:outerShdw>
                </a:effectLst>
                <a:ea typeface="Arial Unicode MS" pitchFamily="34" charset="-128"/>
              </a:rPr>
            </a:br>
            <a:r>
              <a:rPr lang="ar-SA" sz="4400" b="1" u="sng" spc="50" dirty="0" smtClean="0">
                <a:ln w="11430"/>
                <a:effectLst>
                  <a:outerShdw blurRad="76200" dist="50800" dir="5400000" algn="tl" rotWithShape="0">
                    <a:srgbClr val="000000">
                      <a:alpha val="65000"/>
                    </a:srgbClr>
                  </a:outerShdw>
                </a:effectLst>
                <a:ea typeface="Arial Unicode MS" pitchFamily="34" charset="-128"/>
              </a:rPr>
              <a:t>1207 عـال</a:t>
            </a:r>
            <a:endParaRPr lang="ar-SA" dirty="0"/>
          </a:p>
        </p:txBody>
      </p:sp>
      <p:sp>
        <p:nvSpPr>
          <p:cNvPr id="3" name="Subtitle 2"/>
          <p:cNvSpPr>
            <a:spLocks noGrp="1"/>
          </p:cNvSpPr>
          <p:nvPr>
            <p:ph type="subTitle" idx="1"/>
          </p:nvPr>
        </p:nvSpPr>
        <p:spPr>
          <a:xfrm>
            <a:off x="1331640" y="3933056"/>
            <a:ext cx="7406640" cy="1752600"/>
          </a:xfrm>
        </p:spPr>
        <p:txBody>
          <a:bodyPr/>
          <a:lstStyle/>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المحاضرة السابعة</a:t>
            </a:r>
          </a:p>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تصميم النماذج في الاكسيس</a:t>
            </a:r>
          </a:p>
          <a:p>
            <a:pPr algn="ct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sp>
        <p:nvSpPr>
          <p:cNvPr id="3" name="Content Placeholder 2"/>
          <p:cNvSpPr>
            <a:spLocks noGrp="1"/>
          </p:cNvSpPr>
          <p:nvPr>
            <p:ph idx="1"/>
          </p:nvPr>
        </p:nvSpPr>
        <p:spPr/>
        <p:txBody>
          <a:bodyPr/>
          <a:lstStyle/>
          <a:p>
            <a:r>
              <a:rPr lang="ar-SA" dirty="0" smtClean="0"/>
              <a:t>يمكنك التنقل عبر سجلات النموذج باستخدام شريط التنقل الظاهر أسفل شاشة النموذج. </a:t>
            </a:r>
            <a:endParaRPr lang="ar-SA" dirty="0"/>
          </a:p>
        </p:txBody>
      </p:sp>
      <p:pic>
        <p:nvPicPr>
          <p:cNvPr id="4" name="Picture 2"/>
          <p:cNvPicPr>
            <a:picLocks noChangeAspect="1" noChangeArrowheads="1"/>
          </p:cNvPicPr>
          <p:nvPr/>
        </p:nvPicPr>
        <p:blipFill>
          <a:blip r:embed="rId2" cstate="print"/>
          <a:srcRect/>
          <a:stretch>
            <a:fillRect/>
          </a:stretch>
        </p:blipFill>
        <p:spPr bwMode="auto">
          <a:xfrm>
            <a:off x="2339752" y="2852936"/>
            <a:ext cx="5400600" cy="2448272"/>
          </a:xfrm>
          <a:prstGeom prst="rect">
            <a:avLst/>
          </a:prstGeom>
          <a:noFill/>
          <a:ln w="9525">
            <a:noFill/>
            <a:miter lim="800000"/>
            <a:headEnd/>
            <a:tailEnd/>
          </a:ln>
        </p:spPr>
      </p:pic>
      <p:cxnSp>
        <p:nvCxnSpPr>
          <p:cNvPr id="8" name="Straight Arrow Connector 7"/>
          <p:cNvCxnSpPr/>
          <p:nvPr/>
        </p:nvCxnSpPr>
        <p:spPr>
          <a:xfrm rot="10800000" flipV="1">
            <a:off x="5004048" y="4653136"/>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267744" y="4869160"/>
            <a:ext cx="4032448"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sp>
        <p:nvSpPr>
          <p:cNvPr id="10" name="Slide Number Placeholder 9"/>
          <p:cNvSpPr>
            <a:spLocks noGrp="1"/>
          </p:cNvSpPr>
          <p:nvPr>
            <p:ph type="sldNum" sz="quarter" idx="12"/>
          </p:nvPr>
        </p:nvSpPr>
        <p:spPr/>
        <p:txBody>
          <a:bodyPr/>
          <a:lstStyle/>
          <a:p>
            <a:fld id="{AEFFDC7F-B333-4DBB-A651-AE422FE9C0A3}" type="slidenum">
              <a:rPr lang="ar-SA" smtClean="0"/>
              <a:pPr/>
              <a:t>10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pic>
        <p:nvPicPr>
          <p:cNvPr id="8194" name="Picture 2"/>
          <p:cNvPicPr>
            <a:picLocks noChangeAspect="1" noChangeArrowheads="1"/>
          </p:cNvPicPr>
          <p:nvPr/>
        </p:nvPicPr>
        <p:blipFill>
          <a:blip r:embed="rId2" cstate="print"/>
          <a:srcRect/>
          <a:stretch>
            <a:fillRect/>
          </a:stretch>
        </p:blipFill>
        <p:spPr bwMode="auto">
          <a:xfrm>
            <a:off x="1583160" y="1916832"/>
            <a:ext cx="7560840" cy="1188516"/>
          </a:xfrm>
          <a:prstGeom prst="rect">
            <a:avLst/>
          </a:prstGeom>
          <a:noFill/>
          <a:ln w="9525">
            <a:noFill/>
            <a:miter lim="800000"/>
            <a:headEnd/>
            <a:tailEnd/>
          </a:ln>
        </p:spPr>
      </p:pic>
      <p:sp>
        <p:nvSpPr>
          <p:cNvPr id="5" name="Rounded Rectangle 4"/>
          <p:cNvSpPr/>
          <p:nvPr/>
        </p:nvSpPr>
        <p:spPr>
          <a:xfrm>
            <a:off x="5508104" y="3429000"/>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إضافة سجل جديد</a:t>
            </a:r>
          </a:p>
        </p:txBody>
      </p:sp>
      <p:cxnSp>
        <p:nvCxnSpPr>
          <p:cNvPr id="7" name="Straight Arrow Connector 6"/>
          <p:cNvCxnSpPr/>
          <p:nvPr/>
        </p:nvCxnSpPr>
        <p:spPr>
          <a:xfrm>
            <a:off x="4572000" y="2564904"/>
            <a:ext cx="1008112"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727684" y="2672916"/>
            <a:ext cx="1080120"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259632" y="472514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السابق</a:t>
            </a:r>
          </a:p>
        </p:txBody>
      </p:sp>
      <p:sp>
        <p:nvSpPr>
          <p:cNvPr id="11" name="Rounded Rectangle 10"/>
          <p:cNvSpPr/>
          <p:nvPr/>
        </p:nvSpPr>
        <p:spPr>
          <a:xfrm>
            <a:off x="1043608" y="357301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لأول سجل</a:t>
            </a:r>
          </a:p>
        </p:txBody>
      </p:sp>
      <p:cxnSp>
        <p:nvCxnSpPr>
          <p:cNvPr id="13" name="Straight Arrow Connector 12"/>
          <p:cNvCxnSpPr/>
          <p:nvPr/>
        </p:nvCxnSpPr>
        <p:spPr>
          <a:xfrm rot="5400000">
            <a:off x="1475656" y="3140968"/>
            <a:ext cx="2016224"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5220072" y="465313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لأخر سجل</a:t>
            </a:r>
          </a:p>
        </p:txBody>
      </p:sp>
      <p:cxnSp>
        <p:nvCxnSpPr>
          <p:cNvPr id="17" name="Straight Arrow Connector 16"/>
          <p:cNvCxnSpPr/>
          <p:nvPr/>
        </p:nvCxnSpPr>
        <p:spPr>
          <a:xfrm rot="16200000" flipH="1">
            <a:off x="3743908" y="3032956"/>
            <a:ext cx="2088232"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3995936" y="4869160"/>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التالي</a:t>
            </a:r>
          </a:p>
        </p:txBody>
      </p:sp>
      <p:cxnSp>
        <p:nvCxnSpPr>
          <p:cNvPr id="20" name="Straight Arrow Connector 19"/>
          <p:cNvCxnSpPr/>
          <p:nvPr/>
        </p:nvCxnSpPr>
        <p:spPr>
          <a:xfrm rot="16200000" flipH="1">
            <a:off x="3095836" y="3465004"/>
            <a:ext cx="2160240"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2591780" y="3032956"/>
            <a:ext cx="1008112"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2483768" y="364502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رقم السجل الحالي</a:t>
            </a:r>
          </a:p>
        </p:txBody>
      </p:sp>
      <p:sp>
        <p:nvSpPr>
          <p:cNvPr id="26" name="Rounded Rectangle 25"/>
          <p:cNvSpPr/>
          <p:nvPr/>
        </p:nvSpPr>
        <p:spPr>
          <a:xfrm>
            <a:off x="2843808" y="5013176"/>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العدد الكلي للسجلات</a:t>
            </a:r>
          </a:p>
        </p:txBody>
      </p:sp>
      <p:cxnSp>
        <p:nvCxnSpPr>
          <p:cNvPr id="28" name="Straight Arrow Connector 27"/>
          <p:cNvCxnSpPr/>
          <p:nvPr/>
        </p:nvCxnSpPr>
        <p:spPr>
          <a:xfrm rot="16200000" flipH="1">
            <a:off x="2339752" y="3717032"/>
            <a:ext cx="244827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Slide Number Placeholder 32"/>
          <p:cNvSpPr>
            <a:spLocks noGrp="1"/>
          </p:cNvSpPr>
          <p:nvPr>
            <p:ph type="sldNum" sz="quarter" idx="12"/>
          </p:nvPr>
        </p:nvSpPr>
        <p:spPr/>
        <p:txBody>
          <a:bodyPr/>
          <a:lstStyle/>
          <a:p>
            <a:fld id="{AEFFDC7F-B333-4DBB-A651-AE422FE9C0A3}" type="slidenum">
              <a:rPr lang="ar-SA" smtClean="0"/>
              <a:pPr/>
              <a:t>11</a:t>
            </a:fld>
            <a:endParaRPr lang="ar-SA" dirty="0"/>
          </a:p>
        </p:txBody>
      </p:sp>
      <p:sp>
        <p:nvSpPr>
          <p:cNvPr id="34" name="Footer Placeholder 33"/>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3" name="Content Placeholder 2"/>
          <p:cNvSpPr>
            <a:spLocks noGrp="1"/>
          </p:cNvSpPr>
          <p:nvPr>
            <p:ph idx="1"/>
          </p:nvPr>
        </p:nvSpPr>
        <p:spPr/>
        <p:txBody>
          <a:bodyPr/>
          <a:lstStyle/>
          <a:p>
            <a:r>
              <a:rPr lang="ar-SA" dirty="0" smtClean="0"/>
              <a:t>يمكنك في أي وقت التعديل على تصميم النموذج الذي قمت بإنشائه من حيث تغيير لون الخلفية وتنسيق مربعات الحقول والسجلات, تنسيق النص, تثبيت الرأس والتذييل... الخ.</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ar-SA" dirty="0" smtClean="0"/>
              <a:t>التعديل على تصميم النموذج</a:t>
            </a:r>
            <a:endParaRPr lang="ar-SA" dirty="0"/>
          </a:p>
        </p:txBody>
      </p:sp>
      <p:pic>
        <p:nvPicPr>
          <p:cNvPr id="9218" name="Picture 2"/>
          <p:cNvPicPr>
            <a:picLocks noChangeAspect="1" noChangeArrowheads="1"/>
          </p:cNvPicPr>
          <p:nvPr/>
        </p:nvPicPr>
        <p:blipFill>
          <a:blip r:embed="rId2" cstate="print"/>
          <a:srcRect/>
          <a:stretch>
            <a:fillRect/>
          </a:stretch>
        </p:blipFill>
        <p:spPr bwMode="auto">
          <a:xfrm>
            <a:off x="1403648" y="1484784"/>
            <a:ext cx="5400600" cy="5076825"/>
          </a:xfrm>
          <a:prstGeom prst="rect">
            <a:avLst/>
          </a:prstGeom>
          <a:noFill/>
          <a:ln w="9525">
            <a:noFill/>
            <a:miter lim="800000"/>
            <a:headEnd/>
            <a:tailEnd/>
          </a:ln>
        </p:spPr>
      </p:pic>
      <p:sp>
        <p:nvSpPr>
          <p:cNvPr id="6" name="Rounded Rectangle 5"/>
          <p:cNvSpPr/>
          <p:nvPr/>
        </p:nvSpPr>
        <p:spPr>
          <a:xfrm>
            <a:off x="6876256" y="1628800"/>
            <a:ext cx="1728192"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بعد فتح النموذج المراد التعديل على تصميمه. انقري على زر عرض التصميم</a:t>
            </a:r>
          </a:p>
        </p:txBody>
      </p:sp>
      <p:cxnSp>
        <p:nvCxnSpPr>
          <p:cNvPr id="8" name="Straight Arrow Connector 7"/>
          <p:cNvCxnSpPr/>
          <p:nvPr/>
        </p:nvCxnSpPr>
        <p:spPr>
          <a:xfrm rot="10800000" flipV="1">
            <a:off x="2267744" y="2060848"/>
            <a:ext cx="4608512" cy="12961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AEFFDC7F-B333-4DBB-A651-AE422FE9C0A3}" type="slidenum">
              <a:rPr lang="ar-SA" smtClean="0"/>
              <a:pPr/>
              <a:t>13</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0242" name="Picture 2"/>
          <p:cNvPicPr>
            <a:picLocks noChangeAspect="1" noChangeArrowheads="1"/>
          </p:cNvPicPr>
          <p:nvPr/>
        </p:nvPicPr>
        <p:blipFill>
          <a:blip r:embed="rId2" cstate="print"/>
          <a:srcRect/>
          <a:stretch>
            <a:fillRect/>
          </a:stretch>
        </p:blipFill>
        <p:spPr bwMode="auto">
          <a:xfrm>
            <a:off x="1187624" y="1772816"/>
            <a:ext cx="5811539" cy="4320480"/>
          </a:xfrm>
          <a:prstGeom prst="rect">
            <a:avLst/>
          </a:prstGeom>
          <a:noFill/>
          <a:ln w="9525">
            <a:noFill/>
            <a:miter lim="800000"/>
            <a:headEnd/>
            <a:tailEnd/>
          </a:ln>
        </p:spPr>
      </p:pic>
      <p:sp>
        <p:nvSpPr>
          <p:cNvPr id="4" name="Rounded Rectangle 3"/>
          <p:cNvSpPr/>
          <p:nvPr/>
        </p:nvSpPr>
        <p:spPr>
          <a:xfrm>
            <a:off x="7164288" y="2132856"/>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القسم الذي يحتوي على المربعات يسمى قسم التفصيل</a:t>
            </a:r>
          </a:p>
        </p:txBody>
      </p:sp>
      <p:sp>
        <p:nvSpPr>
          <p:cNvPr id="5" name="Right Brace 4"/>
          <p:cNvSpPr/>
          <p:nvPr/>
        </p:nvSpPr>
        <p:spPr>
          <a:xfrm>
            <a:off x="5652120" y="2636912"/>
            <a:ext cx="432048" cy="1872208"/>
          </a:xfrm>
          <a:prstGeom prst="rightBrac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cxnSp>
        <p:nvCxnSpPr>
          <p:cNvPr id="9" name="Straight Connector 8"/>
          <p:cNvCxnSpPr>
            <a:endCxn id="5" idx="1"/>
          </p:cNvCxnSpPr>
          <p:nvPr/>
        </p:nvCxnSpPr>
        <p:spPr>
          <a:xfrm rot="10800000" flipV="1">
            <a:off x="6084168" y="3212976"/>
            <a:ext cx="1080120" cy="360040"/>
          </a:xfrm>
          <a:prstGeom prst="lin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763688"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أسماء الحقول</a:t>
            </a:r>
          </a:p>
        </p:txBody>
      </p:sp>
      <p:cxnSp>
        <p:nvCxnSpPr>
          <p:cNvPr id="12" name="Straight Arrow Connector 11"/>
          <p:cNvCxnSpPr/>
          <p:nvPr/>
        </p:nvCxnSpPr>
        <p:spPr>
          <a:xfrm rot="5400000" flipH="1" flipV="1">
            <a:off x="2124522" y="4724350"/>
            <a:ext cx="72008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4211960"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بيانات السجلات</a:t>
            </a:r>
          </a:p>
        </p:txBody>
      </p:sp>
      <p:cxnSp>
        <p:nvCxnSpPr>
          <p:cNvPr id="15" name="Straight Arrow Connector 14"/>
          <p:cNvCxnSpPr/>
          <p:nvPr/>
        </p:nvCxnSpPr>
        <p:spPr>
          <a:xfrm rot="16200000" flipV="1">
            <a:off x="3995936" y="4581128"/>
            <a:ext cx="504056"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fld id="{AEFFDC7F-B333-4DBB-A651-AE422FE9C0A3}" type="slidenum">
              <a:rPr lang="ar-SA" smtClean="0"/>
              <a:pPr/>
              <a:t>14</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1266" name="Picture 2"/>
          <p:cNvPicPr>
            <a:picLocks noChangeAspect="1" noChangeArrowheads="1"/>
          </p:cNvPicPr>
          <p:nvPr/>
        </p:nvPicPr>
        <p:blipFill>
          <a:blip r:embed="rId2" cstate="print"/>
          <a:srcRect/>
          <a:stretch>
            <a:fillRect/>
          </a:stretch>
        </p:blipFill>
        <p:spPr bwMode="auto">
          <a:xfrm>
            <a:off x="1115616" y="1412776"/>
            <a:ext cx="5688632" cy="4200525"/>
          </a:xfrm>
          <a:prstGeom prst="rect">
            <a:avLst/>
          </a:prstGeom>
          <a:noFill/>
          <a:ln w="9525">
            <a:noFill/>
            <a:miter lim="800000"/>
            <a:headEnd/>
            <a:tailEnd/>
          </a:ln>
        </p:spPr>
      </p:pic>
      <p:sp>
        <p:nvSpPr>
          <p:cNvPr id="4" name="Rounded Rectangle 3"/>
          <p:cNvSpPr/>
          <p:nvPr/>
        </p:nvSpPr>
        <p:spPr>
          <a:xfrm>
            <a:off x="6732240" y="1484784"/>
            <a:ext cx="219675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لتغيير لون الخلفية. انقري على أي منطقة فارغة على قسم التفصيل بزر الفأرة الأيمن لتظهر قائمة الأوامر .. ومنها اختاري</a:t>
            </a:r>
          </a:p>
        </p:txBody>
      </p:sp>
      <p:cxnSp>
        <p:nvCxnSpPr>
          <p:cNvPr id="6" name="Straight Arrow Connector 5"/>
          <p:cNvCxnSpPr/>
          <p:nvPr/>
        </p:nvCxnSpPr>
        <p:spPr>
          <a:xfrm rot="10800000" flipV="1">
            <a:off x="5004048" y="3429000"/>
            <a:ext cx="158417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267" name="Picture 3"/>
          <p:cNvPicPr>
            <a:picLocks noChangeAspect="1" noChangeArrowheads="1"/>
          </p:cNvPicPr>
          <p:nvPr/>
        </p:nvPicPr>
        <p:blipFill>
          <a:blip r:embed="rId3" cstate="print"/>
          <a:srcRect/>
          <a:stretch>
            <a:fillRect/>
          </a:stretch>
        </p:blipFill>
        <p:spPr bwMode="auto">
          <a:xfrm>
            <a:off x="7452320" y="5661248"/>
            <a:ext cx="1008112" cy="864096"/>
          </a:xfrm>
          <a:prstGeom prst="rect">
            <a:avLst/>
          </a:prstGeom>
          <a:noFill/>
          <a:ln w="9525">
            <a:noFill/>
            <a:miter lim="800000"/>
            <a:headEnd/>
            <a:tailEnd/>
          </a:ln>
        </p:spPr>
      </p:pic>
      <p:sp>
        <p:nvSpPr>
          <p:cNvPr id="9" name="Rounded Rectangle 8"/>
          <p:cNvSpPr/>
          <p:nvPr/>
        </p:nvSpPr>
        <p:spPr>
          <a:xfrm>
            <a:off x="7308304" y="4797152"/>
            <a:ext cx="144016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انقري على زر المعاينة</a:t>
            </a:r>
          </a:p>
        </p:txBody>
      </p:sp>
      <p:cxnSp>
        <p:nvCxnSpPr>
          <p:cNvPr id="11" name="Straight Arrow Connector 10"/>
          <p:cNvCxnSpPr/>
          <p:nvPr/>
        </p:nvCxnSpPr>
        <p:spPr>
          <a:xfrm rot="16200000" flipH="1">
            <a:off x="7452320" y="5517232"/>
            <a:ext cx="28803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15</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4" name="Rounded Rectangle 3"/>
          <p:cNvSpPr/>
          <p:nvPr/>
        </p:nvSpPr>
        <p:spPr>
          <a:xfrm>
            <a:off x="7164288" y="1484784"/>
            <a:ext cx="1440160" cy="38884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لتنسيق نصوص مربعات الحقول أو مربعات السجلات: حددي أولا المربع المراد تنسيقه ثم استخدمي أزرار مربع التنسيق لإجراء اللازم</a:t>
            </a:r>
          </a:p>
        </p:txBody>
      </p:sp>
      <p:pic>
        <p:nvPicPr>
          <p:cNvPr id="12291" name="Picture 3"/>
          <p:cNvPicPr>
            <a:picLocks noChangeAspect="1" noChangeArrowheads="1"/>
          </p:cNvPicPr>
          <p:nvPr/>
        </p:nvPicPr>
        <p:blipFill>
          <a:blip r:embed="rId2" cstate="print"/>
          <a:srcRect/>
          <a:stretch>
            <a:fillRect/>
          </a:stretch>
        </p:blipFill>
        <p:spPr bwMode="auto">
          <a:xfrm>
            <a:off x="1187624" y="1340768"/>
            <a:ext cx="5267325" cy="3781425"/>
          </a:xfrm>
          <a:prstGeom prst="rect">
            <a:avLst/>
          </a:prstGeom>
          <a:noFill/>
          <a:ln w="9525">
            <a:noFill/>
            <a:miter lim="800000"/>
            <a:headEnd/>
            <a:tailEnd/>
          </a:ln>
        </p:spPr>
      </p:pic>
      <p:cxnSp>
        <p:nvCxnSpPr>
          <p:cNvPr id="7" name="Straight Arrow Connector 6"/>
          <p:cNvCxnSpPr/>
          <p:nvPr/>
        </p:nvCxnSpPr>
        <p:spPr>
          <a:xfrm rot="10800000" flipV="1">
            <a:off x="5148064" y="3429000"/>
            <a:ext cx="2304256"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292" name="Picture 4"/>
          <p:cNvPicPr>
            <a:picLocks noChangeAspect="1" noChangeArrowheads="1"/>
          </p:cNvPicPr>
          <p:nvPr/>
        </p:nvPicPr>
        <p:blipFill>
          <a:blip r:embed="rId3" cstate="print"/>
          <a:srcRect/>
          <a:stretch>
            <a:fillRect/>
          </a:stretch>
        </p:blipFill>
        <p:spPr bwMode="auto">
          <a:xfrm>
            <a:off x="4067944" y="5445224"/>
            <a:ext cx="2924175" cy="904875"/>
          </a:xfrm>
          <a:prstGeom prst="rect">
            <a:avLst/>
          </a:prstGeom>
          <a:noFill/>
          <a:ln w="9525">
            <a:noFill/>
            <a:miter lim="800000"/>
            <a:headEnd/>
            <a:tailEnd/>
          </a:ln>
        </p:spPr>
      </p:pic>
      <p:cxnSp>
        <p:nvCxnSpPr>
          <p:cNvPr id="10" name="Straight Arrow Connector 9"/>
          <p:cNvCxnSpPr/>
          <p:nvPr/>
        </p:nvCxnSpPr>
        <p:spPr>
          <a:xfrm rot="5400000">
            <a:off x="6480212" y="4617132"/>
            <a:ext cx="936104"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16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3314" name="Picture 2"/>
          <p:cNvPicPr>
            <a:picLocks noChangeAspect="1" noChangeArrowheads="1"/>
          </p:cNvPicPr>
          <p:nvPr/>
        </p:nvPicPr>
        <p:blipFill>
          <a:blip r:embed="rId2" cstate="print"/>
          <a:srcRect/>
          <a:stretch>
            <a:fillRect/>
          </a:stretch>
        </p:blipFill>
        <p:spPr bwMode="auto">
          <a:xfrm>
            <a:off x="1187624" y="1412776"/>
            <a:ext cx="5257800" cy="3790950"/>
          </a:xfrm>
          <a:prstGeom prst="rect">
            <a:avLst/>
          </a:prstGeom>
          <a:noFill/>
          <a:ln w="9525">
            <a:noFill/>
            <a:miter lim="800000"/>
            <a:headEnd/>
            <a:tailEnd/>
          </a:ln>
        </p:spPr>
      </p:pic>
      <p:sp>
        <p:nvSpPr>
          <p:cNvPr id="4" name="Rounded Rectangle 3"/>
          <p:cNvSpPr/>
          <p:nvPr/>
        </p:nvSpPr>
        <p:spPr>
          <a:xfrm>
            <a:off x="7020272" y="1412776"/>
            <a:ext cx="1584176" cy="45365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تغيير حجم عرض النموذج.. ثبتي مؤشر الفأرة على حدود النموذج ثم إبدائي بالسحب مع الاستمرار بالضغط.. حرري الفأرة بمجرد وصولك إلى العرض المطلوب</a:t>
            </a:r>
          </a:p>
        </p:txBody>
      </p:sp>
      <p:cxnSp>
        <p:nvCxnSpPr>
          <p:cNvPr id="6" name="Straight Arrow Connector 5"/>
          <p:cNvCxnSpPr/>
          <p:nvPr/>
        </p:nvCxnSpPr>
        <p:spPr>
          <a:xfrm rot="10800000" flipV="1">
            <a:off x="5220072" y="3212976"/>
            <a:ext cx="1872208"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4067944" y="5229200"/>
            <a:ext cx="2333228" cy="127635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AEFFDC7F-B333-4DBB-A651-AE422FE9C0A3}" type="slidenum">
              <a:rPr lang="ar-SA" smtClean="0"/>
              <a:pPr/>
              <a:t>17</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5" name="Rounded Rectangle 4"/>
          <p:cNvSpPr/>
          <p:nvPr/>
        </p:nvSpPr>
        <p:spPr>
          <a:xfrm>
            <a:off x="2339752" y="3645024"/>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تاريخ ووقت للنموذج</a:t>
            </a:r>
          </a:p>
        </p:txBody>
      </p:sp>
      <p:sp>
        <p:nvSpPr>
          <p:cNvPr id="8" name="Rounded Rectangle 7"/>
          <p:cNvSpPr/>
          <p:nvPr/>
        </p:nvSpPr>
        <p:spPr>
          <a:xfrm>
            <a:off x="4139952" y="3861048"/>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مربع نص</a:t>
            </a:r>
          </a:p>
        </p:txBody>
      </p:sp>
      <p:pic>
        <p:nvPicPr>
          <p:cNvPr id="14339" name="Picture 3"/>
          <p:cNvPicPr>
            <a:picLocks noChangeAspect="1" noChangeArrowheads="1"/>
          </p:cNvPicPr>
          <p:nvPr/>
        </p:nvPicPr>
        <p:blipFill>
          <a:blip r:embed="rId2" cstate="print"/>
          <a:srcRect/>
          <a:stretch>
            <a:fillRect/>
          </a:stretch>
        </p:blipFill>
        <p:spPr bwMode="auto">
          <a:xfrm>
            <a:off x="5710783" y="4077072"/>
            <a:ext cx="2893665" cy="2292499"/>
          </a:xfrm>
          <a:prstGeom prst="rect">
            <a:avLst/>
          </a:prstGeom>
          <a:noFill/>
          <a:ln w="9525">
            <a:noFill/>
            <a:miter lim="800000"/>
            <a:headEnd/>
            <a:tailEnd/>
          </a:ln>
        </p:spPr>
      </p:pic>
      <p:pic>
        <p:nvPicPr>
          <p:cNvPr id="14338" name="Picture 2"/>
          <p:cNvPicPr>
            <a:picLocks noChangeAspect="1" noChangeArrowheads="1"/>
          </p:cNvPicPr>
          <p:nvPr/>
        </p:nvPicPr>
        <p:blipFill>
          <a:blip r:embed="rId3" cstate="print"/>
          <a:srcRect/>
          <a:stretch>
            <a:fillRect/>
          </a:stretch>
        </p:blipFill>
        <p:spPr bwMode="auto">
          <a:xfrm>
            <a:off x="2051720" y="2060848"/>
            <a:ext cx="6404223" cy="1440160"/>
          </a:xfrm>
          <a:prstGeom prst="rect">
            <a:avLst/>
          </a:prstGeom>
          <a:noFill/>
          <a:ln w="9525">
            <a:noFill/>
            <a:miter lim="800000"/>
            <a:headEnd/>
            <a:tailEnd/>
          </a:ln>
        </p:spPr>
      </p:pic>
      <p:cxnSp>
        <p:nvCxnSpPr>
          <p:cNvPr id="10" name="Straight Arrow Connector 9"/>
          <p:cNvCxnSpPr/>
          <p:nvPr/>
        </p:nvCxnSpPr>
        <p:spPr>
          <a:xfrm rot="16200000" flipV="1">
            <a:off x="3959932" y="3248980"/>
            <a:ext cx="1008112"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771800" y="3429000"/>
            <a:ext cx="72008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131840" y="4653136"/>
            <a:ext cx="3960440" cy="13681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7164288" y="5805264"/>
            <a:ext cx="720080"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6" name="Slide Number Placeholder 15"/>
          <p:cNvSpPr>
            <a:spLocks noGrp="1"/>
          </p:cNvSpPr>
          <p:nvPr>
            <p:ph type="sldNum" sz="quarter" idx="12"/>
          </p:nvPr>
        </p:nvSpPr>
        <p:spPr/>
        <p:txBody>
          <a:bodyPr/>
          <a:lstStyle/>
          <a:p>
            <a:fld id="{AEFFDC7F-B333-4DBB-A651-AE422FE9C0A3}" type="slidenum">
              <a:rPr lang="ar-SA" smtClean="0"/>
              <a:pPr/>
              <a:t>18</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sp>
        <p:nvSpPr>
          <p:cNvPr id="3" name="Content Placeholder 2"/>
          <p:cNvSpPr>
            <a:spLocks noGrp="1"/>
          </p:cNvSpPr>
          <p:nvPr>
            <p:ph idx="1"/>
          </p:nvPr>
        </p:nvSpPr>
        <p:spPr/>
        <p:txBody>
          <a:bodyPr/>
          <a:lstStyle/>
          <a:p>
            <a:r>
              <a:rPr lang="ar-SA" dirty="0" smtClean="0"/>
              <a:t>يزداد برنامج الاكسيس أهمية مع إتاحة إمكانية تطبيق العمليات الحسابية على الحقول. </a:t>
            </a:r>
          </a:p>
          <a:p>
            <a:r>
              <a:rPr lang="ar-SA" dirty="0" smtClean="0"/>
              <a:t>فعلى سبيل المثال في قاعدة البيانات رحلات الامارت من جدول السائقون نريد حساب</a:t>
            </a:r>
          </a:p>
          <a:p>
            <a:pPr>
              <a:buNone/>
            </a:pPr>
            <a:r>
              <a:rPr lang="ar-SA" dirty="0" smtClean="0"/>
              <a:t>الراتب = الدرجة الوظيفية * 1000</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19</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النماذج</a:t>
            </a:r>
            <a:endParaRPr lang="ar-SA" dirty="0"/>
          </a:p>
        </p:txBody>
      </p:sp>
      <p:sp>
        <p:nvSpPr>
          <p:cNvPr id="3" name="Content Placeholder 2"/>
          <p:cNvSpPr>
            <a:spLocks noGrp="1"/>
          </p:cNvSpPr>
          <p:nvPr>
            <p:ph idx="1"/>
          </p:nvPr>
        </p:nvSpPr>
        <p:spPr/>
        <p:txBody>
          <a:bodyPr/>
          <a:lstStyle/>
          <a:p>
            <a:r>
              <a:rPr lang="ar-SA" dirty="0" smtClean="0"/>
              <a:t>تعتبر النماذج الطريقة الثانية لإدخال سجلات حقول قاعدة البيانات. كما أنها الطريقة الأكثر شيوعا واستخداما نظرا لسهولتها وإمكانية تغيير شكلها وتنسيقها.</a:t>
            </a:r>
          </a:p>
          <a:p>
            <a:r>
              <a:rPr lang="ar-SA" dirty="0" smtClean="0"/>
              <a:t>إنشاء النماذج يعتمد على الجداول. حيث يتم إنشاء أي نموذج بناء على حقول احد جداول قاعدة البيانات. ويسري على النموذج كل ما تم فرضه على حقول الجدول وأنواع البيانات وغيرها. أي أن النموذج هو عبارة عن واجهة فقط لحقول الجدول.</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5362" name="Picture 2"/>
          <p:cNvPicPr>
            <a:picLocks noChangeAspect="1" noChangeArrowheads="1"/>
          </p:cNvPicPr>
          <p:nvPr/>
        </p:nvPicPr>
        <p:blipFill>
          <a:blip r:embed="rId2" cstate="print"/>
          <a:srcRect/>
          <a:stretch>
            <a:fillRect/>
          </a:stretch>
        </p:blipFill>
        <p:spPr bwMode="auto">
          <a:xfrm>
            <a:off x="1115616" y="1484784"/>
            <a:ext cx="7056784" cy="3384376"/>
          </a:xfrm>
          <a:prstGeom prst="rect">
            <a:avLst/>
          </a:prstGeom>
          <a:noFill/>
          <a:ln w="9525">
            <a:noFill/>
            <a:miter lim="800000"/>
            <a:headEnd/>
            <a:tailEnd/>
          </a:ln>
        </p:spPr>
      </p:pic>
      <p:sp>
        <p:nvSpPr>
          <p:cNvPr id="5" name="Rounded Rectangle 4"/>
          <p:cNvSpPr/>
          <p:nvPr/>
        </p:nvSpPr>
        <p:spPr>
          <a:xfrm>
            <a:off x="1475656" y="5085184"/>
            <a:ext cx="6840760" cy="15841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بالانتقال لوضع عرض التصميم للنموذج .. نحدد مربع الحقل المرتب ..ثم من نافذة الخصائص ننقر على مربع عنصر التحكم.. من مربع الحوار نمسح النص المكتوب ( المرتب) .. </a:t>
            </a:r>
          </a:p>
        </p:txBody>
      </p:sp>
      <p:cxnSp>
        <p:nvCxnSpPr>
          <p:cNvPr id="7" name="Straight Arrow Connector 6"/>
          <p:cNvCxnSpPr/>
          <p:nvPr/>
        </p:nvCxnSpPr>
        <p:spPr>
          <a:xfrm rot="16200000" flipV="1">
            <a:off x="2375756" y="4113076"/>
            <a:ext cx="1800200"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5076056" y="3068960"/>
            <a:ext cx="3384376" cy="22322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AEFFDC7F-B333-4DBB-A651-AE422FE9C0A3}" type="slidenum">
              <a:rPr lang="ar-SA" smtClean="0"/>
              <a:pPr/>
              <a:t>20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6386" name="Picture 2"/>
          <p:cNvPicPr>
            <a:picLocks noChangeAspect="1" noChangeArrowheads="1"/>
          </p:cNvPicPr>
          <p:nvPr/>
        </p:nvPicPr>
        <p:blipFill>
          <a:blip r:embed="rId2" cstate="print"/>
          <a:srcRect/>
          <a:stretch>
            <a:fillRect/>
          </a:stretch>
        </p:blipFill>
        <p:spPr bwMode="auto">
          <a:xfrm>
            <a:off x="1115616" y="1556792"/>
            <a:ext cx="5400600" cy="4639394"/>
          </a:xfrm>
          <a:prstGeom prst="rect">
            <a:avLst/>
          </a:prstGeom>
          <a:noFill/>
          <a:ln w="9525">
            <a:noFill/>
            <a:miter lim="800000"/>
            <a:headEnd/>
            <a:tailEnd/>
          </a:ln>
        </p:spPr>
      </p:pic>
      <p:sp>
        <p:nvSpPr>
          <p:cNvPr id="4" name="Rounded Rectangle 3"/>
          <p:cNvSpPr/>
          <p:nvPr/>
        </p:nvSpPr>
        <p:spPr>
          <a:xfrm>
            <a:off x="6660232" y="1700808"/>
            <a:ext cx="219573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 =) ثم نختار الحقل ( الدرجة الوظيفية) ثم علامة ( * ) ثم نضع القيمة 1000</a:t>
            </a:r>
          </a:p>
          <a:p>
            <a:pPr algn="ctr"/>
            <a:r>
              <a:rPr lang="ar-SA" b="1" dirty="0" smtClean="0">
                <a:solidFill>
                  <a:schemeClr val="tx1"/>
                </a:solidFill>
              </a:rPr>
              <a:t>تطبيقا للمثال المعطى</a:t>
            </a:r>
          </a:p>
        </p:txBody>
      </p:sp>
      <p:cxnSp>
        <p:nvCxnSpPr>
          <p:cNvPr id="6" name="Straight Arrow Connector 5"/>
          <p:cNvCxnSpPr/>
          <p:nvPr/>
        </p:nvCxnSpPr>
        <p:spPr>
          <a:xfrm rot="10800000" flipV="1">
            <a:off x="2411760" y="2276872"/>
            <a:ext cx="4464496"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4499992" y="2636912"/>
            <a:ext cx="2376264" cy="20882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699792" y="2420888"/>
            <a:ext cx="4032448"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7308304" y="4077072"/>
            <a:ext cx="100811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موافق</a:t>
            </a:r>
          </a:p>
        </p:txBody>
      </p:sp>
      <p:pic>
        <p:nvPicPr>
          <p:cNvPr id="12" name="Picture 3"/>
          <p:cNvPicPr>
            <a:picLocks noChangeAspect="1" noChangeArrowheads="1"/>
          </p:cNvPicPr>
          <p:nvPr/>
        </p:nvPicPr>
        <p:blipFill>
          <a:blip r:embed="rId3" cstate="print"/>
          <a:srcRect/>
          <a:stretch>
            <a:fillRect/>
          </a:stretch>
        </p:blipFill>
        <p:spPr bwMode="auto">
          <a:xfrm>
            <a:off x="6876256" y="5373216"/>
            <a:ext cx="1649660" cy="1484784"/>
          </a:xfrm>
          <a:prstGeom prst="rect">
            <a:avLst/>
          </a:prstGeom>
          <a:noFill/>
          <a:ln w="9525">
            <a:noFill/>
            <a:miter lim="800000"/>
            <a:headEnd/>
            <a:tailEnd/>
          </a:ln>
        </p:spPr>
      </p:pic>
      <p:sp>
        <p:nvSpPr>
          <p:cNvPr id="13" name="Slide Number Placeholder 12"/>
          <p:cNvSpPr>
            <a:spLocks noGrp="1"/>
          </p:cNvSpPr>
          <p:nvPr>
            <p:ph type="sldNum" sz="quarter" idx="12"/>
          </p:nvPr>
        </p:nvSpPr>
        <p:spPr/>
        <p:txBody>
          <a:bodyPr/>
          <a:lstStyle/>
          <a:p>
            <a:fld id="{AEFFDC7F-B333-4DBB-A651-AE422FE9C0A3}" type="slidenum">
              <a:rPr lang="ar-SA" smtClean="0"/>
              <a:pPr/>
              <a:t>21</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العمليات على السجلات</a:t>
            </a:r>
            <a:endParaRPr lang="ar-SA" dirty="0"/>
          </a:p>
        </p:txBody>
      </p:sp>
      <p:sp>
        <p:nvSpPr>
          <p:cNvPr id="3" name="Content Placeholder 2"/>
          <p:cNvSpPr>
            <a:spLocks noGrp="1"/>
          </p:cNvSpPr>
          <p:nvPr>
            <p:ph idx="1"/>
          </p:nvPr>
        </p:nvSpPr>
        <p:spPr/>
        <p:txBody>
          <a:bodyPr/>
          <a:lstStyle/>
          <a:p>
            <a:r>
              <a:rPr lang="ar-SA" dirty="0" smtClean="0"/>
              <a:t>النموذج مثل الجدول يمكنك من التحكم بالسجلات من حيث إضافة سجل أو تعديل بيانات سجل.</a:t>
            </a:r>
          </a:p>
          <a:p>
            <a:r>
              <a:rPr lang="ar-SA" dirty="0" smtClean="0"/>
              <a:t>تعديل سجل :ويتم ذلك عن طريق الانتقال للسجل المطلوب وتعديل اللازم.</a:t>
            </a:r>
          </a:p>
          <a:p>
            <a:r>
              <a:rPr lang="ar-SA" dirty="0" smtClean="0"/>
              <a:t>لإضافة سجل أو حذف سجل : ننتقل للسجل المراد ثم من:</a:t>
            </a:r>
            <a:endParaRPr lang="ar-SA" dirty="0"/>
          </a:p>
        </p:txBody>
      </p:sp>
      <p:sp>
        <p:nvSpPr>
          <p:cNvPr id="9" name="Slide Number Placeholder 8"/>
          <p:cNvSpPr>
            <a:spLocks noGrp="1"/>
          </p:cNvSpPr>
          <p:nvPr>
            <p:ph type="sldNum" sz="quarter" idx="12"/>
          </p:nvPr>
        </p:nvSpPr>
        <p:spPr/>
        <p:txBody>
          <a:bodyPr/>
          <a:lstStyle/>
          <a:p>
            <a:fld id="{AEFFDC7F-B333-4DBB-A651-AE422FE9C0A3}" type="slidenum">
              <a:rPr lang="ar-SA" smtClean="0"/>
              <a:pPr/>
              <a:t>22</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العمليات على السجلات</a:t>
            </a:r>
            <a:endParaRPr lang="ar-SA" dirty="0"/>
          </a:p>
        </p:txBody>
      </p:sp>
      <p:pic>
        <p:nvPicPr>
          <p:cNvPr id="3" name="Picture 5"/>
          <p:cNvPicPr>
            <a:picLocks noChangeAspect="1" noChangeArrowheads="1"/>
          </p:cNvPicPr>
          <p:nvPr/>
        </p:nvPicPr>
        <p:blipFill>
          <a:blip r:embed="rId2" cstate="print"/>
          <a:srcRect/>
          <a:stretch>
            <a:fillRect/>
          </a:stretch>
        </p:blipFill>
        <p:spPr bwMode="auto">
          <a:xfrm>
            <a:off x="1763688" y="1340768"/>
            <a:ext cx="7128792" cy="5013176"/>
          </a:xfrm>
          <a:prstGeom prst="rect">
            <a:avLst/>
          </a:prstGeom>
          <a:noFill/>
          <a:ln w="9525">
            <a:noFill/>
            <a:miter lim="800000"/>
            <a:headEnd/>
            <a:tailEnd/>
          </a:ln>
        </p:spPr>
      </p:pic>
      <p:sp>
        <p:nvSpPr>
          <p:cNvPr id="4" name="Rounded Rectangle 3"/>
          <p:cNvSpPr/>
          <p:nvPr/>
        </p:nvSpPr>
        <p:spPr>
          <a:xfrm>
            <a:off x="6012160" y="1268760"/>
            <a:ext cx="288032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cxnSp>
        <p:nvCxnSpPr>
          <p:cNvPr id="6" name="Straight Arrow Connector 5"/>
          <p:cNvCxnSpPr>
            <a:stCxn id="7" idx="0"/>
          </p:cNvCxnSpPr>
          <p:nvPr/>
        </p:nvCxnSpPr>
        <p:spPr>
          <a:xfrm rot="5400000" flipH="1" flipV="1">
            <a:off x="6264188" y="2960948"/>
            <a:ext cx="180020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516216" y="3933056"/>
            <a:ext cx="1152128"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حذف السجل</a:t>
            </a:r>
          </a:p>
        </p:txBody>
      </p:sp>
      <p:sp>
        <p:nvSpPr>
          <p:cNvPr id="9" name="Oval 8"/>
          <p:cNvSpPr/>
          <p:nvPr/>
        </p:nvSpPr>
        <p:spPr>
          <a:xfrm>
            <a:off x="3203848" y="1340768"/>
            <a:ext cx="1944216"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سجل</a:t>
            </a:r>
          </a:p>
        </p:txBody>
      </p:sp>
      <p:cxnSp>
        <p:nvCxnSpPr>
          <p:cNvPr id="11" name="Straight Arrow Connector 10"/>
          <p:cNvCxnSpPr/>
          <p:nvPr/>
        </p:nvCxnSpPr>
        <p:spPr>
          <a:xfrm flipV="1">
            <a:off x="5292080" y="1628800"/>
            <a:ext cx="158417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23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sp>
        <p:nvSpPr>
          <p:cNvPr id="3" name="Content Placeholder 2"/>
          <p:cNvSpPr>
            <a:spLocks noGrp="1"/>
          </p:cNvSpPr>
          <p:nvPr>
            <p:ph idx="1"/>
          </p:nvPr>
        </p:nvSpPr>
        <p:spPr/>
        <p:txBody>
          <a:bodyPr/>
          <a:lstStyle/>
          <a:p>
            <a:r>
              <a:rPr lang="ar-SA" dirty="0" smtClean="0"/>
              <a:t>بعد غلق النموذج يتم النقر على النموذج المراد حذفه من القائمة .. ثم من خلال النقر على زر الفأرة الأيمن يتم اختيار أمر حذف من القائمة.</a:t>
            </a:r>
          </a:p>
          <a:p>
            <a:endParaRPr lang="ar-SA" dirty="0"/>
          </a:p>
        </p:txBody>
      </p:sp>
      <p:pic>
        <p:nvPicPr>
          <p:cNvPr id="18435" name="Picture 3"/>
          <p:cNvPicPr>
            <a:picLocks noChangeAspect="1" noChangeArrowheads="1"/>
          </p:cNvPicPr>
          <p:nvPr/>
        </p:nvPicPr>
        <p:blipFill>
          <a:blip r:embed="rId2" cstate="print"/>
          <a:srcRect/>
          <a:stretch>
            <a:fillRect/>
          </a:stretch>
        </p:blipFill>
        <p:spPr bwMode="auto">
          <a:xfrm>
            <a:off x="1763688" y="3140968"/>
            <a:ext cx="5976664" cy="3162300"/>
          </a:xfrm>
          <a:prstGeom prst="rect">
            <a:avLst/>
          </a:prstGeom>
          <a:noFill/>
          <a:ln w="9525">
            <a:noFill/>
            <a:miter lim="800000"/>
            <a:headEnd/>
            <a:tailEnd/>
          </a:ln>
        </p:spPr>
      </p:pic>
      <p:cxnSp>
        <p:nvCxnSpPr>
          <p:cNvPr id="7" name="Straight Arrow Connector 6"/>
          <p:cNvCxnSpPr/>
          <p:nvPr/>
        </p:nvCxnSpPr>
        <p:spPr>
          <a:xfrm rot="5400000" flipH="1" flipV="1">
            <a:off x="2087724" y="4113076"/>
            <a:ext cx="115212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6156176" y="4365104"/>
            <a:ext cx="1080120"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835696" y="3140968"/>
            <a:ext cx="115212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1" name="Slide Number Placeholder 10"/>
          <p:cNvSpPr>
            <a:spLocks noGrp="1"/>
          </p:cNvSpPr>
          <p:nvPr>
            <p:ph type="sldNum" sz="quarter" idx="12"/>
          </p:nvPr>
        </p:nvSpPr>
        <p:spPr/>
        <p:txBody>
          <a:bodyPr/>
          <a:lstStyle/>
          <a:p>
            <a:fld id="{AEFFDC7F-B333-4DBB-A651-AE422FE9C0A3}" type="slidenum">
              <a:rPr lang="ar-SA" smtClean="0"/>
              <a:pPr/>
              <a:t>24</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pic>
        <p:nvPicPr>
          <p:cNvPr id="19458" name="Picture 2"/>
          <p:cNvPicPr>
            <a:picLocks noChangeAspect="1" noChangeArrowheads="1"/>
          </p:cNvPicPr>
          <p:nvPr/>
        </p:nvPicPr>
        <p:blipFill>
          <a:blip r:embed="rId2" cstate="print"/>
          <a:srcRect/>
          <a:stretch>
            <a:fillRect/>
          </a:stretch>
        </p:blipFill>
        <p:spPr bwMode="auto">
          <a:xfrm>
            <a:off x="1547664" y="2132856"/>
            <a:ext cx="6840760" cy="1953369"/>
          </a:xfrm>
          <a:prstGeom prst="rect">
            <a:avLst/>
          </a:prstGeom>
          <a:noFill/>
          <a:ln w="9525">
            <a:noFill/>
            <a:miter lim="800000"/>
            <a:headEnd/>
            <a:tailEnd/>
          </a:ln>
        </p:spPr>
      </p:pic>
      <p:sp>
        <p:nvSpPr>
          <p:cNvPr id="4" name="Rounded Rectangle 3"/>
          <p:cNvSpPr/>
          <p:nvPr/>
        </p:nvSpPr>
        <p:spPr>
          <a:xfrm>
            <a:off x="2051720" y="4869160"/>
            <a:ext cx="3024336"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من نافذة التحذير نضغط على زر نعم</a:t>
            </a:r>
          </a:p>
        </p:txBody>
      </p:sp>
      <p:cxnSp>
        <p:nvCxnSpPr>
          <p:cNvPr id="6" name="Straight Arrow Connector 5"/>
          <p:cNvCxnSpPr/>
          <p:nvPr/>
        </p:nvCxnSpPr>
        <p:spPr>
          <a:xfrm rot="5400000" flipH="1" flipV="1">
            <a:off x="3527884" y="4113076"/>
            <a:ext cx="1008112"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AEFFDC7F-B333-4DBB-A651-AE422FE9C0A3}" type="slidenum">
              <a:rPr lang="ar-SA" smtClean="0"/>
              <a:pPr/>
              <a:t>25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475656" y="1628800"/>
            <a:ext cx="6264696" cy="4174579"/>
          </a:xfrm>
          <a:prstGeom prst="rect">
            <a:avLst/>
          </a:prstGeom>
          <a:noFill/>
          <a:ln w="9525">
            <a:noFill/>
            <a:miter lim="800000"/>
            <a:headEnd/>
            <a:tailEnd/>
          </a:ln>
        </p:spPr>
      </p:pic>
      <p:sp>
        <p:nvSpPr>
          <p:cNvPr id="5" name="Rectangle 4"/>
          <p:cNvSpPr/>
          <p:nvPr/>
        </p:nvSpPr>
        <p:spPr>
          <a:xfrm>
            <a:off x="1691680" y="1484784"/>
            <a:ext cx="936104"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7" name="Straight Arrow Connector 6"/>
          <p:cNvCxnSpPr/>
          <p:nvPr/>
        </p:nvCxnSpPr>
        <p:spPr>
          <a:xfrm>
            <a:off x="4499992" y="2996952"/>
            <a:ext cx="720080"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7380312" y="2924944"/>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2843808" y="1700808"/>
            <a:ext cx="5640660" cy="4344317"/>
          </a:xfrm>
          <a:prstGeom prst="rect">
            <a:avLst/>
          </a:prstGeom>
          <a:noFill/>
          <a:ln w="9525">
            <a:noFill/>
            <a:miter lim="800000"/>
            <a:headEnd/>
            <a:tailEnd/>
          </a:ln>
        </p:spPr>
      </p:pic>
      <p:cxnSp>
        <p:nvCxnSpPr>
          <p:cNvPr id="5" name="Straight Arrow Connector 4"/>
          <p:cNvCxnSpPr/>
          <p:nvPr/>
        </p:nvCxnSpPr>
        <p:spPr>
          <a:xfrm>
            <a:off x="2627784" y="2924944"/>
            <a:ext cx="79208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411760" y="4869160"/>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5364088" y="3429000"/>
            <a:ext cx="86409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043608" y="1700808"/>
            <a:ext cx="172819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اسم الجدول المراد إنشاء النموذج بناء على حقوله</a:t>
            </a:r>
            <a:endParaRPr lang="ar-SA" b="1" dirty="0">
              <a:solidFill>
                <a:schemeClr val="tx1"/>
              </a:solidFill>
            </a:endParaRPr>
          </a:p>
        </p:txBody>
      </p:sp>
      <p:sp>
        <p:nvSpPr>
          <p:cNvPr id="11" name="Rounded Rectangle 10"/>
          <p:cNvSpPr/>
          <p:nvPr/>
        </p:nvSpPr>
        <p:spPr>
          <a:xfrm>
            <a:off x="1043608" y="3212976"/>
            <a:ext cx="172819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الحقول المتاحة والخاصة بالجدول الذي قمت باختياره. انقري على الحقل المطلوب إنشاء النموذج به</a:t>
            </a:r>
            <a:endParaRPr lang="ar-SA" b="1" dirty="0">
              <a:solidFill>
                <a:schemeClr val="tx1"/>
              </a:solidFill>
            </a:endParaRPr>
          </a:p>
        </p:txBody>
      </p:sp>
      <p:sp>
        <p:nvSpPr>
          <p:cNvPr id="12" name="Rounded Rectangle 11"/>
          <p:cNvSpPr/>
          <p:nvPr/>
        </p:nvSpPr>
        <p:spPr>
          <a:xfrm>
            <a:off x="5940152" y="2780928"/>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زر نقل الحقل</a:t>
            </a:r>
            <a:endParaRPr lang="ar-SA" b="1" dirty="0">
              <a:solidFill>
                <a:schemeClr val="tx1"/>
              </a:solidFill>
            </a:endParaRPr>
          </a:p>
        </p:txBody>
      </p:sp>
      <p:sp>
        <p:nvSpPr>
          <p:cNvPr id="13" name="Rounded Rectangle 12"/>
          <p:cNvSpPr/>
          <p:nvPr/>
        </p:nvSpPr>
        <p:spPr>
          <a:xfrm>
            <a:off x="5364088" y="4869160"/>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لنقل جميع الحقول</a:t>
            </a:r>
            <a:endParaRPr lang="ar-SA" b="1" dirty="0">
              <a:solidFill>
                <a:schemeClr val="tx1"/>
              </a:solidFill>
            </a:endParaRPr>
          </a:p>
        </p:txBody>
      </p:sp>
      <p:cxnSp>
        <p:nvCxnSpPr>
          <p:cNvPr id="15" name="Straight Arrow Connector 14"/>
          <p:cNvCxnSpPr/>
          <p:nvPr/>
        </p:nvCxnSpPr>
        <p:spPr>
          <a:xfrm rot="16200000" flipV="1">
            <a:off x="5400092" y="4545124"/>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fld id="{AEFFDC7F-B333-4DBB-A651-AE422FE9C0A3}" type="slidenum">
              <a:rPr lang="ar-SA" smtClean="0"/>
              <a:pPr/>
              <a:t>4</a:t>
            </a:fld>
            <a:endParaRPr lang="ar-SA" dirty="0"/>
          </a:p>
        </p:txBody>
      </p:sp>
      <p:sp>
        <p:nvSpPr>
          <p:cNvPr id="18" name="Footer Placeholder 17"/>
          <p:cNvSpPr>
            <a:spLocks noGrp="1"/>
          </p:cNvSpPr>
          <p:nvPr>
            <p:ph type="ftr" sz="quarter" idx="11"/>
          </p:nvPr>
        </p:nvSpPr>
        <p:spPr/>
        <p:txBody>
          <a:bodyPr/>
          <a:lstStyle/>
          <a:p>
            <a:r>
              <a:rPr lang="en-US" dirty="0" smtClean="0"/>
              <a:t>n.Alhareqi©2011</a:t>
            </a:r>
            <a:endParaRPr lang="ar-SA" dirty="0"/>
          </a:p>
        </p:txBody>
      </p:sp>
      <p:cxnSp>
        <p:nvCxnSpPr>
          <p:cNvPr id="14" name="Straight Arrow Connector 13"/>
          <p:cNvCxnSpPr/>
          <p:nvPr/>
        </p:nvCxnSpPr>
        <p:spPr>
          <a:xfrm flipV="1">
            <a:off x="6084168" y="5805264"/>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1691681" y="1600200"/>
            <a:ext cx="6768752" cy="4637112"/>
          </a:xfrm>
          <a:prstGeom prst="rect">
            <a:avLst/>
          </a:prstGeom>
          <a:noFill/>
          <a:ln w="9525">
            <a:noFill/>
            <a:miter lim="800000"/>
            <a:headEnd/>
            <a:tailEnd/>
          </a:ln>
        </p:spPr>
      </p:pic>
      <p:cxnSp>
        <p:nvCxnSpPr>
          <p:cNvPr id="5" name="Straight Arrow Connector 4"/>
          <p:cNvCxnSpPr/>
          <p:nvPr/>
        </p:nvCxnSpPr>
        <p:spPr>
          <a:xfrm rot="5400000" flipH="1" flipV="1">
            <a:off x="6048164" y="6129300"/>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4572000" y="3429000"/>
            <a:ext cx="1512168" cy="13681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Slide Number Placeholder 6"/>
          <p:cNvSpPr>
            <a:spLocks noGrp="1"/>
          </p:cNvSpPr>
          <p:nvPr>
            <p:ph type="sldNum" sz="quarter" idx="12"/>
          </p:nvPr>
        </p:nvSpPr>
        <p:spPr/>
        <p:txBody>
          <a:bodyPr/>
          <a:lstStyle/>
          <a:p>
            <a:fld id="{AEFFDC7F-B333-4DBB-A651-AE422FE9C0A3}" type="slidenum">
              <a:rPr lang="ar-SA" smtClean="0"/>
              <a:pPr/>
              <a:t>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1475656" y="1556792"/>
            <a:ext cx="7056784" cy="4618062"/>
          </a:xfrm>
          <a:prstGeom prst="rect">
            <a:avLst/>
          </a:prstGeom>
          <a:noFill/>
          <a:ln w="9525">
            <a:noFill/>
            <a:miter lim="800000"/>
            <a:headEnd/>
            <a:tailEnd/>
          </a:ln>
        </p:spPr>
      </p:pic>
      <p:sp>
        <p:nvSpPr>
          <p:cNvPr id="4" name="Rounded Rectangle 3"/>
          <p:cNvSpPr/>
          <p:nvPr/>
        </p:nvSpPr>
        <p:spPr>
          <a:xfrm>
            <a:off x="5652120" y="1988840"/>
            <a:ext cx="2592288"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التخطيط الذي تريدينه للجدول</a:t>
            </a:r>
            <a:endParaRPr lang="ar-SA" b="1" dirty="0">
              <a:solidFill>
                <a:schemeClr val="tx1"/>
              </a:solidFill>
            </a:endParaRPr>
          </a:p>
        </p:txBody>
      </p:sp>
      <p:cxnSp>
        <p:nvCxnSpPr>
          <p:cNvPr id="6" name="Straight Arrow Connector 5"/>
          <p:cNvCxnSpPr/>
          <p:nvPr/>
        </p:nvCxnSpPr>
        <p:spPr>
          <a:xfrm rot="5400000">
            <a:off x="7092280" y="2852936"/>
            <a:ext cx="504056"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12160" y="5229200"/>
            <a:ext cx="576064"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1259632" y="2060848"/>
            <a:ext cx="7344816" cy="4325267"/>
          </a:xfrm>
          <a:prstGeom prst="rect">
            <a:avLst/>
          </a:prstGeom>
          <a:noFill/>
          <a:ln w="9525">
            <a:noFill/>
            <a:miter lim="800000"/>
            <a:headEnd/>
            <a:tailEnd/>
          </a:ln>
        </p:spPr>
      </p:pic>
      <p:sp>
        <p:nvSpPr>
          <p:cNvPr id="4" name="Rounded Rectangle 3"/>
          <p:cNvSpPr/>
          <p:nvPr/>
        </p:nvSpPr>
        <p:spPr>
          <a:xfrm>
            <a:off x="6660232" y="2420888"/>
            <a:ext cx="1763688" cy="19442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التنسيق المطلوب للنموذج ولاحظي ظهوره في جزء المعاينة</a:t>
            </a:r>
            <a:endParaRPr lang="ar-SA" b="1" dirty="0">
              <a:solidFill>
                <a:schemeClr val="tx1"/>
              </a:solidFill>
            </a:endParaRPr>
          </a:p>
        </p:txBody>
      </p:sp>
      <p:cxnSp>
        <p:nvCxnSpPr>
          <p:cNvPr id="6" name="Straight Arrow Connector 5"/>
          <p:cNvCxnSpPr/>
          <p:nvPr/>
        </p:nvCxnSpPr>
        <p:spPr>
          <a:xfrm>
            <a:off x="6084168" y="5661248"/>
            <a:ext cx="360040"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6300192" y="3573016"/>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572000" y="4293096"/>
            <a:ext cx="50405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AEFFDC7F-B333-4DBB-A651-AE422FE9C0A3}" type="slidenum">
              <a:rPr lang="ar-SA" smtClean="0"/>
              <a:pPr/>
              <a:t>7</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6146" name="Picture 2"/>
          <p:cNvPicPr>
            <a:picLocks noChangeAspect="1" noChangeArrowheads="1"/>
          </p:cNvPicPr>
          <p:nvPr/>
        </p:nvPicPr>
        <p:blipFill>
          <a:blip r:embed="rId2" cstate="print"/>
          <a:srcRect/>
          <a:stretch>
            <a:fillRect/>
          </a:stretch>
        </p:blipFill>
        <p:spPr bwMode="auto">
          <a:xfrm>
            <a:off x="1547664" y="1624013"/>
            <a:ext cx="6552728" cy="4685307"/>
          </a:xfrm>
          <a:prstGeom prst="rect">
            <a:avLst/>
          </a:prstGeom>
          <a:noFill/>
          <a:ln w="9525">
            <a:noFill/>
            <a:miter lim="800000"/>
            <a:headEnd/>
            <a:tailEnd/>
          </a:ln>
        </p:spPr>
      </p:pic>
      <p:sp>
        <p:nvSpPr>
          <p:cNvPr id="4" name="Rounded Rectangle 3"/>
          <p:cNvSpPr/>
          <p:nvPr/>
        </p:nvSpPr>
        <p:spPr>
          <a:xfrm>
            <a:off x="5940152" y="2348880"/>
            <a:ext cx="2016224"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اكتبي الاسم المراد حفظ النموذج به</a:t>
            </a:r>
            <a:endParaRPr lang="ar-SA" b="1" dirty="0">
              <a:solidFill>
                <a:schemeClr val="tx1"/>
              </a:solidFill>
            </a:endParaRPr>
          </a:p>
        </p:txBody>
      </p:sp>
      <p:cxnSp>
        <p:nvCxnSpPr>
          <p:cNvPr id="6" name="Straight Arrow Connector 5"/>
          <p:cNvCxnSpPr/>
          <p:nvPr/>
        </p:nvCxnSpPr>
        <p:spPr>
          <a:xfrm rot="10800000">
            <a:off x="5580112" y="2708920"/>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7020272" y="5589240"/>
            <a:ext cx="648072"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cxnSp>
        <p:nvCxnSpPr>
          <p:cNvPr id="9" name="Straight Arrow Connector 8"/>
          <p:cNvCxnSpPr/>
          <p:nvPr/>
        </p:nvCxnSpPr>
        <p:spPr>
          <a:xfrm>
            <a:off x="6444208" y="5157192"/>
            <a:ext cx="50405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8</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7170" name="Picture 2"/>
          <p:cNvPicPr>
            <a:picLocks noChangeAspect="1" noChangeArrowheads="1"/>
          </p:cNvPicPr>
          <p:nvPr/>
        </p:nvPicPr>
        <p:blipFill>
          <a:blip r:embed="rId2" cstate="print"/>
          <a:srcRect/>
          <a:stretch>
            <a:fillRect/>
          </a:stretch>
        </p:blipFill>
        <p:spPr bwMode="auto">
          <a:xfrm>
            <a:off x="1475657" y="1924050"/>
            <a:ext cx="5400600" cy="4169246"/>
          </a:xfrm>
          <a:prstGeom prst="rect">
            <a:avLst/>
          </a:prstGeom>
          <a:noFill/>
          <a:ln w="9525">
            <a:noFill/>
            <a:miter lim="800000"/>
            <a:headEnd/>
            <a:tailEnd/>
          </a:ln>
        </p:spPr>
      </p:pic>
      <p:sp>
        <p:nvSpPr>
          <p:cNvPr id="4" name="Rounded Rectangle 3"/>
          <p:cNvSpPr/>
          <p:nvPr/>
        </p:nvSpPr>
        <p:spPr>
          <a:xfrm>
            <a:off x="7092280" y="2996952"/>
            <a:ext cx="183569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سيظهر بعدها النموذج بالحقول والتنسيقات التي تم اختيارها باستخدام المعالج</a:t>
            </a:r>
          </a:p>
        </p:txBody>
      </p:sp>
      <p:sp>
        <p:nvSpPr>
          <p:cNvPr id="5" name="Slide Number Placeholder 4"/>
          <p:cNvSpPr>
            <a:spLocks noGrp="1"/>
          </p:cNvSpPr>
          <p:nvPr>
            <p:ph type="sldNum" sz="quarter" idx="12"/>
          </p:nvPr>
        </p:nvSpPr>
        <p:spPr/>
        <p:txBody>
          <a:bodyPr/>
          <a:lstStyle/>
          <a:p>
            <a:fld id="{AEFFDC7F-B333-4DBB-A651-AE422FE9C0A3}" type="slidenum">
              <a:rPr lang="ar-SA" smtClean="0"/>
              <a:pPr/>
              <a:t>9</a:t>
            </a:fld>
            <a:endParaRPr lang="ar-SA" dirty="0"/>
          </a:p>
        </p:txBody>
      </p:sp>
      <p:sp>
        <p:nvSpPr>
          <p:cNvPr id="6" name="Footer Placeholder 5"/>
          <p:cNvSpPr>
            <a:spLocks noGrp="1"/>
          </p:cNvSpPr>
          <p:nvPr>
            <p:ph type="ftr" sz="quarter" idx="11"/>
          </p:nvPr>
        </p:nvSpPr>
        <p:spPr/>
        <p:txBody>
          <a:bodyPr/>
          <a:lstStyle/>
          <a:p>
            <a:r>
              <a:rPr lang="en-US" dirty="0" smtClean="0"/>
              <a:t>n.Alhareqi©2011</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noFill/>
        <a:ln>
          <a:solidFill>
            <a:srgbClr val="FF0000"/>
          </a:solidFill>
        </a:ln>
      </a:spPr>
      <a:bodyPr rtlCol="1" anchor="ctr"/>
      <a:lstStyle>
        <a:defPPr algn="ctr">
          <a:defRPr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Form" ma:contentTypeID="0x01010100562EEE7E11DD0242BF471EB755CCB598" ma:contentTypeVersion="0" ma:contentTypeDescription="Fill out this form." ma:contentTypeScope="" ma:versionID="9632bbbc750669ca7aaefe41c9537002">
  <xsd:schema xmlns:xsd="http://www.w3.org/2001/XMLSchema" xmlns:xs="http://www.w3.org/2001/XMLSchema" xmlns:p="http://schemas.microsoft.com/office/2006/metadata/properties" xmlns:ns1="http://schemas.microsoft.com/sharepoint/v3" targetNamespace="http://schemas.microsoft.com/office/2006/metadata/properties" ma:root="true" ma:fieldsID="77b8cfcb884412bbba6d692195423fb6"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xsd:simpleType>
        <xsd:restriction base="dms:Text"/>
      </xsd:simpleType>
    </xsd:element>
    <xsd:element name="ShowRepairView" ma:index="10" nillable="true" ma:displayName="Show Repair View" ma:hidden="true" ma:internalName="ShowRepairView">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BA3145-17A2-4CC3-B2A6-9A08C90F0330}"/>
</file>

<file path=customXml/itemProps2.xml><?xml version="1.0" encoding="utf-8"?>
<ds:datastoreItem xmlns:ds="http://schemas.openxmlformats.org/officeDocument/2006/customXml" ds:itemID="{9A10BF60-D9F3-44C0-A376-426A7F819D54}"/>
</file>

<file path=customXml/itemProps3.xml><?xml version="1.0" encoding="utf-8"?>
<ds:datastoreItem xmlns:ds="http://schemas.openxmlformats.org/officeDocument/2006/customXml" ds:itemID="{31BBD33C-55E9-4298-B575-BC9C78FB8E3E}"/>
</file>

<file path=docProps/app.xml><?xml version="1.0" encoding="utf-8"?>
<Properties xmlns="http://schemas.openxmlformats.org/officeDocument/2006/extended-properties" xmlns:vt="http://schemas.openxmlformats.org/officeDocument/2006/docPropsVTypes">
  <Template>Solstice</Template>
  <TotalTime>223</TotalTime>
  <Words>630</Words>
  <Application>Microsoft Office PowerPoint</Application>
  <PresentationFormat>On-screen Show (4:3)</PresentationFormat>
  <Paragraphs>122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قـواعــــد الـبـيــانــات 1207 عـال</vt:lpstr>
      <vt:lpstr>النماذج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التنقل بين سجلات النموذج</vt:lpstr>
      <vt:lpstr>التنقل بين سجلات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تطبيق العمليات الحسابية على حقول النموذج</vt:lpstr>
      <vt:lpstr>تطبيق العمليات الحسابية على حقول النموذج</vt:lpstr>
      <vt:lpstr>تطبيق العمليات الحسابية على حقول النموذج</vt:lpstr>
      <vt:lpstr>العمليات على السجلات</vt:lpstr>
      <vt:lpstr>العمليات على السجلات</vt:lpstr>
      <vt:lpstr>حذف النموذج من قاعدة البيانات</vt:lpstr>
      <vt:lpstr>حذف النموذج من قاعدة البيانات</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acer</cp:lastModifiedBy>
  <cp:revision>20</cp:revision>
  <dcterms:created xsi:type="dcterms:W3CDTF">2011-05-03T17:37:21Z</dcterms:created>
  <dcterms:modified xsi:type="dcterms:W3CDTF">2013-04-30T20:12:30Z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0x01010100562EEE7E11DD0242BF471EB755CCB598</vt:lpwstr>
  </property>
</Properties>
</file>