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256" r:id="rId2"/>
    <p:sldId id="311" r:id="rId3"/>
    <p:sldId id="257" r:id="rId4"/>
    <p:sldId id="258" r:id="rId5"/>
    <p:sldId id="260" r:id="rId6"/>
    <p:sldId id="261" r:id="rId7"/>
    <p:sldId id="394" r:id="rId8"/>
    <p:sldId id="262" r:id="rId9"/>
    <p:sldId id="373" r:id="rId10"/>
    <p:sldId id="375" r:id="rId11"/>
    <p:sldId id="416" r:id="rId12"/>
    <p:sldId id="417" r:id="rId13"/>
    <p:sldId id="377" r:id="rId14"/>
    <p:sldId id="419" r:id="rId15"/>
    <p:sldId id="384" r:id="rId16"/>
    <p:sldId id="385" r:id="rId17"/>
    <p:sldId id="386" r:id="rId18"/>
    <p:sldId id="387" r:id="rId19"/>
    <p:sldId id="395" r:id="rId20"/>
    <p:sldId id="266" r:id="rId21"/>
    <p:sldId id="267" r:id="rId22"/>
    <p:sldId id="268" r:id="rId23"/>
    <p:sldId id="306" r:id="rId24"/>
    <p:sldId id="341" r:id="rId25"/>
    <p:sldId id="269" r:id="rId26"/>
    <p:sldId id="270" r:id="rId27"/>
    <p:sldId id="335" r:id="rId28"/>
    <p:sldId id="272" r:id="rId29"/>
    <p:sldId id="324" r:id="rId30"/>
    <p:sldId id="329" r:id="rId31"/>
    <p:sldId id="325" r:id="rId32"/>
    <p:sldId id="326" r:id="rId33"/>
    <p:sldId id="327" r:id="rId34"/>
    <p:sldId id="396" r:id="rId35"/>
    <p:sldId id="283" r:id="rId36"/>
    <p:sldId id="330" r:id="rId37"/>
    <p:sldId id="284" r:id="rId38"/>
    <p:sldId id="337" r:id="rId39"/>
    <p:sldId id="339" r:id="rId40"/>
    <p:sldId id="285" r:id="rId41"/>
    <p:sldId id="331" r:id="rId42"/>
    <p:sldId id="309" r:id="rId43"/>
    <p:sldId id="340" r:id="rId44"/>
    <p:sldId id="391" r:id="rId45"/>
    <p:sldId id="392" r:id="rId46"/>
    <p:sldId id="393" r:id="rId47"/>
    <p:sldId id="397" r:id="rId48"/>
    <p:sldId id="286" r:id="rId49"/>
    <p:sldId id="343" r:id="rId50"/>
    <p:sldId id="354" r:id="rId51"/>
    <p:sldId id="347" r:id="rId52"/>
    <p:sldId id="359" r:id="rId53"/>
    <p:sldId id="399" r:id="rId54"/>
    <p:sldId id="355" r:id="rId55"/>
    <p:sldId id="400" r:id="rId56"/>
    <p:sldId id="403" r:id="rId57"/>
    <p:sldId id="406" r:id="rId58"/>
    <p:sldId id="415" r:id="rId59"/>
    <p:sldId id="407" r:id="rId60"/>
    <p:sldId id="409" r:id="rId61"/>
    <p:sldId id="411" r:id="rId62"/>
    <p:sldId id="412" r:id="rId63"/>
    <p:sldId id="414" r:id="rId64"/>
    <p:sldId id="401" r:id="rId65"/>
    <p:sldId id="362" r:id="rId66"/>
    <p:sldId id="363" r:id="rId67"/>
    <p:sldId id="369" r:id="rId68"/>
    <p:sldId id="364" r:id="rId69"/>
    <p:sldId id="402" r:id="rId70"/>
    <p:sldId id="353" r:id="rId71"/>
  </p:sldIdLst>
  <p:sldSz cx="9144000" cy="6858000" type="screen4x3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DDDDDD"/>
    <a:srgbClr val="FFCCFF"/>
    <a:srgbClr val="9999FF"/>
    <a:srgbClr val="FF3300"/>
    <a:srgbClr val="00CCFF"/>
    <a:srgbClr val="0000FF"/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19" autoAdjust="0"/>
    <p:restoredTop sz="93115" autoAdjust="0"/>
  </p:normalViewPr>
  <p:slideViewPr>
    <p:cSldViewPr snapToGrid="0">
      <p:cViewPr varScale="1">
        <p:scale>
          <a:sx n="73" d="100"/>
          <a:sy n="73" d="100"/>
        </p:scale>
        <p:origin x="-17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12"/>
    </p:cViewPr>
  </p:sorterViewPr>
  <p:notesViewPr>
    <p:cSldViewPr snapToGrid="0">
      <p:cViewPr varScale="1">
        <p:scale>
          <a:sx n="54" d="100"/>
          <a:sy n="54" d="100"/>
        </p:scale>
        <p:origin x="-2880" y="-108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 defTabSz="873125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t" anchorCtr="0" compatLnSpc="1">
            <a:prstTxWarp prst="textNoShape">
              <a:avLst/>
            </a:prstTxWarp>
          </a:bodyPr>
          <a:lstStyle>
            <a:lvl1pPr algn="r" defTabSz="873125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 defTabSz="873125">
              <a:defRPr sz="11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1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1263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316" tIns="43658" rIns="87316" bIns="43658" numCol="1" anchor="b" anchorCtr="0" compatLnSpc="1">
            <a:prstTxWarp prst="textNoShape">
              <a:avLst/>
            </a:prstTxWarp>
          </a:bodyPr>
          <a:lstStyle>
            <a:lvl1pPr algn="r" defTabSz="873125">
              <a:defRPr sz="1100"/>
            </a:lvl1pPr>
          </a:lstStyle>
          <a:p>
            <a:pPr>
              <a:defRPr/>
            </a:pPr>
            <a:fld id="{4FC38CA1-8EA0-4A0A-AD5A-C7500DC902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defTabSz="92392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02" tIns="46151" rIns="92302" bIns="46151" numCol="1" anchor="b" anchorCtr="0" compatLnSpc="1">
            <a:prstTxWarp prst="textNoShape">
              <a:avLst/>
            </a:prstTxWarp>
          </a:bodyPr>
          <a:lstStyle>
            <a:lvl1pPr algn="r" defTabSz="923925">
              <a:defRPr sz="1200"/>
            </a:lvl1pPr>
          </a:lstStyle>
          <a:p>
            <a:pPr>
              <a:defRPr/>
            </a:pPr>
            <a:fld id="{5B898C7D-2D18-4F58-A916-5298F468B2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ECE7093-80DD-4D56-A5B0-AF34C86E816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F7CD6CE-8E41-461D-B967-9F6A16601387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4BF9A9-1FD6-450B-8EFD-83ABCCED50B7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11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5A5BE6-70F3-4E75-A15D-96999EA8F413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F8A256E-B930-4C06-8D65-47B70EEE1BB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Network address translation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C63B22-CF8A-402F-A01B-7C4D49132EF5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932165-3601-48D8-9874-6FB988B90C64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A48B30-B4A8-4CB3-8A95-B0589D08967D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E85542-CF4F-4029-814E-E9D0332F19D5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23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74867E-98BC-491D-9E31-0DDBE997F9A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058BED-900B-4D37-86DA-6601894085E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A01A35-0ABF-4199-A5AE-DD586E133837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E0C048-7810-4245-A56C-617BD977812F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Two simple multiple access control techniques.</a:t>
            </a:r>
          </a:p>
          <a:p>
            <a:endParaRPr lang="en-US" smtClean="0"/>
          </a:p>
          <a:p>
            <a:r>
              <a:rPr lang="en-US" smtClean="0"/>
              <a:t>Each mobile’s share of the bandwidth is divided into portions for the uplink and the downlink. Also, possibly, out of band signaling.</a:t>
            </a:r>
          </a:p>
          <a:p>
            <a:endParaRPr lang="en-US" smtClean="0"/>
          </a:p>
          <a:p>
            <a:r>
              <a:rPr lang="en-US" smtClean="0"/>
              <a:t>As we will see, used in AMPS, GSM, IS-54/136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C513D2-4484-4FB4-9BFD-931E60861916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4FEB35-0D35-48D0-AD85-83C2EB995206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5CCFC8-3E31-4017-B1D4-E7D20E620C24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560B022-14AD-4F88-B4CA-B5C39F9D0F0D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C363C2-87AE-4F53-BE9C-D3BBAD20DE7B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FD03E1-F861-4E4F-A0C0-7FDD55EA1A21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34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C2E0A1-6E92-4C03-9AF4-0409208C3508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42DAD3-BE71-4FCC-8E4A-7995BCD534E8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36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6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FFBFA9-227C-4564-A8E3-5636BAD46225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37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5B2100-8A00-4CAA-8EDA-1F1724322083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CB040E-B807-429D-976D-9B63DD636FCB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38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711523-C80C-4629-BF81-D0DDE3BE1FEE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39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37FCC4-EDB4-4DB5-9154-C9DC658CA326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40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58643D-5324-4F11-8B58-737D418C3430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41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2D1E150-D947-460E-B621-EFD93AAB8708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42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F97BE57-F576-4FE3-9F8D-423C37219620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43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8832A7-A0DF-4978-979B-290CE6CB559A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45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5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72ACF7-EF53-46A4-A3F1-01E9FA2D0B72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46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6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BE2611-84F2-4CEE-8304-9CA6330B9AEF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47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2FB5DF-CD62-4AAA-A364-17F70145B3B3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48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64F507-6DC9-4142-AC3D-0D4A003F11A8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03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2E747A-3ACC-48CE-A59F-46A3CE6F41DC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495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9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24DAF7-C16B-4043-8C78-40AFA93BBDA7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50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FA0749-814B-419F-8C67-7D92FB4ECDAF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BA8DC67-E38B-4A09-8A91-E398310B9F1B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2FE342-41E7-4A2B-9DBC-10E9F7DE619B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2C25BE-6FF3-4DB2-AD96-4EBC0A2D8AE3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38FF7C-EB6B-4944-B48D-32210CB988E4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A22326-E571-4246-AD4F-C6B4AA6D86F0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A74DE3-6AA7-44AE-9675-8D8987345C80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3427AE-0CB7-40F5-8B14-21D9D16FC4AD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F87F0C-89F4-42B8-89B1-560A7420AAFB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995C4A-C755-4E6B-9339-210BD5023C08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95B169-6935-435F-9E5B-F6E0FB3B2BD6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CA04E1-493E-4A8A-9799-76ABE6FD3CFA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161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F804EA-0E76-47DA-AFAD-9CDA4F33C7A8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F557A0-D3D3-4B3D-A5D7-98F11D842EBC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C335B8-6F66-494A-B1D0-3BAEE55F3BE9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496813-4ED0-4952-BC7C-583240A7F5F4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165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73A08-8A60-4B3E-9E2C-9D0DF948C144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A536ACB-0070-48FE-BF65-65FE3907F395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6171A1-E371-45ED-842F-BC86CA858292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86740A-5477-4018-8A0F-C570873EA131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AB41439-7E07-45D3-9D93-EFC7E73DB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648D7365-C01F-4AC8-9BB1-8D043B2B62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228600"/>
            <a:ext cx="19431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"/>
            <a:ext cx="56769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96C732C-A71F-45E5-BEC1-647D0D6165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10C6BEFF-83B0-4B4C-9A0F-150D38343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BEF729B6-D0B8-4B53-A6A5-67FEC145F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1600200"/>
            <a:ext cx="3810000" cy="4648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A86F2F46-65C6-44D5-A2A4-0A8157770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D403AAC-3DFB-4742-A479-403FD3807C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39F03F1A-FAB7-4E35-AD0E-CA2BEDD4C5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E5DFB4D5-5F1E-409F-93A4-D5BAF341B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50D8377E-548E-4A60-952C-EA2C6FDF8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1-</a:t>
            </a:r>
            <a:fld id="{49425FE1-8227-4A16-A207-B7BB8D0F82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6002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410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r>
              <a:rPr lang="en-US"/>
              <a:t> Introduction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00800"/>
            <a:ext cx="62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r>
              <a:rPr lang="en-US"/>
              <a:t>1-</a:t>
            </a:r>
            <a:fld id="{732D5966-3E30-4DC9-A7F5-28BF2076A3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 u="sng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itchFamily="2" charset="2"/>
        <a:buChar char="q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Times New Roman" pitchFamily="18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59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62.bin"/><Relationship Id="rId4" Type="http://schemas.openxmlformats.org/officeDocument/2006/relationships/oleObject" Target="../embeddings/oleObject6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7.bin"/><Relationship Id="rId3" Type="http://schemas.openxmlformats.org/officeDocument/2006/relationships/notesSlide" Target="../notesSlides/notesSlide12.xml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65.bin"/><Relationship Id="rId11" Type="http://schemas.openxmlformats.org/officeDocument/2006/relationships/oleObject" Target="../embeddings/oleObject70.bin"/><Relationship Id="rId5" Type="http://schemas.openxmlformats.org/officeDocument/2006/relationships/oleObject" Target="../embeddings/oleObject64.bin"/><Relationship Id="rId10" Type="http://schemas.openxmlformats.org/officeDocument/2006/relationships/oleObject" Target="../embeddings/oleObject69.bin"/><Relationship Id="rId4" Type="http://schemas.openxmlformats.org/officeDocument/2006/relationships/oleObject" Target="../embeddings/oleObject63.bin"/><Relationship Id="rId9" Type="http://schemas.openxmlformats.org/officeDocument/2006/relationships/oleObject" Target="../embeddings/oleObject68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5.bin"/><Relationship Id="rId3" Type="http://schemas.openxmlformats.org/officeDocument/2006/relationships/notesSlide" Target="../notesSlides/notesSlide13.xml"/><Relationship Id="rId7" Type="http://schemas.openxmlformats.org/officeDocument/2006/relationships/oleObject" Target="../embeddings/oleObject7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73.bin"/><Relationship Id="rId5" Type="http://schemas.openxmlformats.org/officeDocument/2006/relationships/oleObject" Target="../embeddings/oleObject72.bin"/><Relationship Id="rId4" Type="http://schemas.openxmlformats.org/officeDocument/2006/relationships/oleObject" Target="../embeddings/oleObject71.bin"/><Relationship Id="rId9" Type="http://schemas.openxmlformats.org/officeDocument/2006/relationships/oleObject" Target="../embeddings/oleObject7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.png"/><Relationship Id="rId5" Type="http://schemas.openxmlformats.org/officeDocument/2006/relationships/oleObject" Target="../embeddings/oleObject78.bin"/><Relationship Id="rId4" Type="http://schemas.openxmlformats.org/officeDocument/2006/relationships/oleObject" Target="../embeddings/oleObject77.bin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1.bin"/><Relationship Id="rId13" Type="http://schemas.openxmlformats.org/officeDocument/2006/relationships/oleObject" Target="../embeddings/oleObject85.bin"/><Relationship Id="rId18" Type="http://schemas.openxmlformats.org/officeDocument/2006/relationships/oleObject" Target="../embeddings/oleObject90.bin"/><Relationship Id="rId3" Type="http://schemas.openxmlformats.org/officeDocument/2006/relationships/notesSlide" Target="../notesSlides/notesSlide18.xml"/><Relationship Id="rId7" Type="http://schemas.openxmlformats.org/officeDocument/2006/relationships/oleObject" Target="../embeddings/oleObject80.bin"/><Relationship Id="rId12" Type="http://schemas.openxmlformats.org/officeDocument/2006/relationships/oleObject" Target="../embeddings/oleObject84.bin"/><Relationship Id="rId17" Type="http://schemas.openxmlformats.org/officeDocument/2006/relationships/oleObject" Target="../embeddings/oleObject89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88.bin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79.bin"/><Relationship Id="rId11" Type="http://schemas.openxmlformats.org/officeDocument/2006/relationships/oleObject" Target="../embeddings/oleObject83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87.bin"/><Relationship Id="rId10" Type="http://schemas.openxmlformats.org/officeDocument/2006/relationships/image" Target="../media/image6.png"/><Relationship Id="rId19" Type="http://schemas.openxmlformats.org/officeDocument/2006/relationships/oleObject" Target="../embeddings/oleObject91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82.bin"/><Relationship Id="rId14" Type="http://schemas.openxmlformats.org/officeDocument/2006/relationships/oleObject" Target="../embeddings/oleObject86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6.bin"/><Relationship Id="rId3" Type="http://schemas.openxmlformats.org/officeDocument/2006/relationships/notesSlide" Target="../notesSlides/notesSlide23.xml"/><Relationship Id="rId7" Type="http://schemas.openxmlformats.org/officeDocument/2006/relationships/oleObject" Target="../embeddings/oleObject9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94.bin"/><Relationship Id="rId5" Type="http://schemas.openxmlformats.org/officeDocument/2006/relationships/oleObject" Target="../embeddings/oleObject93.bin"/><Relationship Id="rId4" Type="http://schemas.openxmlformats.org/officeDocument/2006/relationships/oleObject" Target="../embeddings/oleObject92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5" Type="http://schemas.openxmlformats.org/officeDocument/2006/relationships/oleObject" Target="../embeddings/oleObject98.bin"/><Relationship Id="rId4" Type="http://schemas.openxmlformats.org/officeDocument/2006/relationships/oleObject" Target="../embeddings/oleObject97.bin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oleObject" Target="../embeddings/oleObject7.bin"/><Relationship Id="rId18" Type="http://schemas.openxmlformats.org/officeDocument/2006/relationships/oleObject" Target="../embeddings/oleObject12.bin"/><Relationship Id="rId3" Type="http://schemas.openxmlformats.org/officeDocument/2006/relationships/notesSlide" Target="../notesSlides/notesSlide3.xml"/><Relationship Id="rId21" Type="http://schemas.openxmlformats.org/officeDocument/2006/relationships/oleObject" Target="../embeddings/oleObject15.bin"/><Relationship Id="rId7" Type="http://schemas.openxmlformats.org/officeDocument/2006/relationships/oleObject" Target="../embeddings/oleObject2.bin"/><Relationship Id="rId12" Type="http://schemas.openxmlformats.org/officeDocument/2006/relationships/oleObject" Target="../embeddings/oleObject6.bin"/><Relationship Id="rId17" Type="http://schemas.openxmlformats.org/officeDocument/2006/relationships/oleObject" Target="../embeddings/oleObject11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10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6.png"/><Relationship Id="rId19" Type="http://schemas.openxmlformats.org/officeDocument/2006/relationships/oleObject" Target="../embeddings/oleObject13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oleObject" Target="../embeddings/oleObject8.bin"/><Relationship Id="rId22" Type="http://schemas.openxmlformats.org/officeDocument/2006/relationships/oleObject" Target="../embeddings/oleObject16.bin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5.vml"/><Relationship Id="rId5" Type="http://schemas.openxmlformats.org/officeDocument/2006/relationships/oleObject" Target="../embeddings/oleObject100.bin"/><Relationship Id="rId4" Type="http://schemas.openxmlformats.org/officeDocument/2006/relationships/oleObject" Target="../embeddings/oleObject99.bin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102.bin"/><Relationship Id="rId4" Type="http://schemas.openxmlformats.org/officeDocument/2006/relationships/oleObject" Target="../embeddings/oleObject101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7.vml"/><Relationship Id="rId5" Type="http://schemas.openxmlformats.org/officeDocument/2006/relationships/oleObject" Target="../embeddings/oleObject104.bin"/><Relationship Id="rId4" Type="http://schemas.openxmlformats.org/officeDocument/2006/relationships/oleObject" Target="../embeddings/oleObject103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8.vml"/><Relationship Id="rId5" Type="http://schemas.openxmlformats.org/officeDocument/2006/relationships/oleObject" Target="../embeddings/oleObject106.bin"/><Relationship Id="rId4" Type="http://schemas.openxmlformats.org/officeDocument/2006/relationships/oleObject" Target="../embeddings/oleObject105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4" Type="http://schemas.openxmlformats.org/officeDocument/2006/relationships/oleObject" Target="../embeddings/oleObject107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13" Type="http://schemas.openxmlformats.org/officeDocument/2006/relationships/oleObject" Target="../embeddings/oleObject23.bin"/><Relationship Id="rId18" Type="http://schemas.openxmlformats.org/officeDocument/2006/relationships/oleObject" Target="../embeddings/oleObject28.bin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8.bin"/><Relationship Id="rId12" Type="http://schemas.openxmlformats.org/officeDocument/2006/relationships/oleObject" Target="../embeddings/oleObject22.bin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26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7.bin"/><Relationship Id="rId11" Type="http://schemas.openxmlformats.org/officeDocument/2006/relationships/oleObject" Target="../embeddings/oleObject21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25.bin"/><Relationship Id="rId10" Type="http://schemas.openxmlformats.org/officeDocument/2006/relationships/image" Target="../media/image6.png"/><Relationship Id="rId19" Type="http://schemas.openxmlformats.org/officeDocument/2006/relationships/oleObject" Target="../embeddings/oleObject2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20.bin"/><Relationship Id="rId14" Type="http://schemas.openxmlformats.org/officeDocument/2006/relationships/oleObject" Target="../embeddings/oleObject24.bin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5" Type="http://schemas.openxmlformats.org/officeDocument/2006/relationships/oleObject" Target="../embeddings/oleObject109.bin"/><Relationship Id="rId4" Type="http://schemas.openxmlformats.org/officeDocument/2006/relationships/oleObject" Target="../embeddings/oleObject108.bin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5" Type="http://schemas.openxmlformats.org/officeDocument/2006/relationships/oleObject" Target="../embeddings/oleObject111.bin"/><Relationship Id="rId4" Type="http://schemas.openxmlformats.org/officeDocument/2006/relationships/oleObject" Target="../embeddings/oleObject110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oleObject" Target="../embeddings/oleObject114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5" Type="http://schemas.openxmlformats.org/officeDocument/2006/relationships/oleObject" Target="../embeddings/oleObject117.bin"/><Relationship Id="rId4" Type="http://schemas.openxmlformats.org/officeDocument/2006/relationships/oleObject" Target="../embeddings/oleObject116.bin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5.vml"/><Relationship Id="rId5" Type="http://schemas.openxmlformats.org/officeDocument/2006/relationships/oleObject" Target="../embeddings/oleObject119.bin"/><Relationship Id="rId4" Type="http://schemas.openxmlformats.org/officeDocument/2006/relationships/oleObject" Target="../embeddings/oleObject118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5.bin"/><Relationship Id="rId13" Type="http://schemas.openxmlformats.org/officeDocument/2006/relationships/oleObject" Target="../embeddings/oleObject130.bin"/><Relationship Id="rId3" Type="http://schemas.openxmlformats.org/officeDocument/2006/relationships/oleObject" Target="../embeddings/oleObject120.bin"/><Relationship Id="rId7" Type="http://schemas.openxmlformats.org/officeDocument/2006/relationships/oleObject" Target="../embeddings/oleObject124.bin"/><Relationship Id="rId12" Type="http://schemas.openxmlformats.org/officeDocument/2006/relationships/oleObject" Target="../embeddings/oleObject129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wmf"/><Relationship Id="rId1" Type="http://schemas.openxmlformats.org/officeDocument/2006/relationships/vmlDrawing" Target="../drawings/vmlDrawing26.vml"/><Relationship Id="rId6" Type="http://schemas.openxmlformats.org/officeDocument/2006/relationships/oleObject" Target="../embeddings/oleObject123.bin"/><Relationship Id="rId11" Type="http://schemas.openxmlformats.org/officeDocument/2006/relationships/oleObject" Target="../embeddings/oleObject128.bin"/><Relationship Id="rId5" Type="http://schemas.openxmlformats.org/officeDocument/2006/relationships/oleObject" Target="../embeddings/oleObject122.bin"/><Relationship Id="rId15" Type="http://schemas.openxmlformats.org/officeDocument/2006/relationships/oleObject" Target="../embeddings/oleObject132.bin"/><Relationship Id="rId10" Type="http://schemas.openxmlformats.org/officeDocument/2006/relationships/oleObject" Target="../embeddings/oleObject127.bin"/><Relationship Id="rId4" Type="http://schemas.openxmlformats.org/officeDocument/2006/relationships/oleObject" Target="../embeddings/oleObject121.bin"/><Relationship Id="rId9" Type="http://schemas.openxmlformats.org/officeDocument/2006/relationships/oleObject" Target="../embeddings/oleObject126.bin"/><Relationship Id="rId14" Type="http://schemas.openxmlformats.org/officeDocument/2006/relationships/oleObject" Target="../embeddings/oleObject13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oleObject" Target="../embeddings/oleObject30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7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4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8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6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38.bin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3.bin"/><Relationship Id="rId13" Type="http://schemas.openxmlformats.org/officeDocument/2006/relationships/oleObject" Target="../embeddings/oleObject38.bin"/><Relationship Id="rId18" Type="http://schemas.openxmlformats.org/officeDocument/2006/relationships/oleObject" Target="../embeddings/oleObject43.bin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oleObject32.bin"/><Relationship Id="rId12" Type="http://schemas.openxmlformats.org/officeDocument/2006/relationships/oleObject" Target="../embeddings/oleObject37.bin"/><Relationship Id="rId17" Type="http://schemas.openxmlformats.org/officeDocument/2006/relationships/oleObject" Target="../embeddings/oleObject42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41.bin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31.bin"/><Relationship Id="rId11" Type="http://schemas.openxmlformats.org/officeDocument/2006/relationships/oleObject" Target="../embeddings/oleObject36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40.bin"/><Relationship Id="rId10" Type="http://schemas.openxmlformats.org/officeDocument/2006/relationships/oleObject" Target="../embeddings/oleObject35.bin"/><Relationship Id="rId19" Type="http://schemas.openxmlformats.org/officeDocument/2006/relationships/image" Target="../media/image6.png"/><Relationship Id="rId4" Type="http://schemas.openxmlformats.org/officeDocument/2006/relationships/image" Target="../media/image4.wmf"/><Relationship Id="rId9" Type="http://schemas.openxmlformats.org/officeDocument/2006/relationships/oleObject" Target="../embeddings/oleObject34.bin"/><Relationship Id="rId14" Type="http://schemas.openxmlformats.org/officeDocument/2006/relationships/oleObject" Target="../embeddings/oleObject3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6.bin"/><Relationship Id="rId13" Type="http://schemas.openxmlformats.org/officeDocument/2006/relationships/oleObject" Target="../embeddings/oleObject51.bin"/><Relationship Id="rId18" Type="http://schemas.openxmlformats.org/officeDocument/2006/relationships/oleObject" Target="../embeddings/oleObject56.bin"/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5.bin"/><Relationship Id="rId12" Type="http://schemas.openxmlformats.org/officeDocument/2006/relationships/oleObject" Target="../embeddings/oleObject50.bin"/><Relationship Id="rId17" Type="http://schemas.openxmlformats.org/officeDocument/2006/relationships/oleObject" Target="../embeddings/oleObject55.bin"/><Relationship Id="rId2" Type="http://schemas.openxmlformats.org/officeDocument/2006/relationships/slideLayout" Target="../slideLayouts/slideLayout4.xml"/><Relationship Id="rId16" Type="http://schemas.openxmlformats.org/officeDocument/2006/relationships/oleObject" Target="../embeddings/oleObject54.bin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44.bin"/><Relationship Id="rId11" Type="http://schemas.openxmlformats.org/officeDocument/2006/relationships/oleObject" Target="../embeddings/oleObject49.bin"/><Relationship Id="rId5" Type="http://schemas.openxmlformats.org/officeDocument/2006/relationships/image" Target="../media/image5.png"/><Relationship Id="rId15" Type="http://schemas.openxmlformats.org/officeDocument/2006/relationships/oleObject" Target="../embeddings/oleObject53.bin"/><Relationship Id="rId10" Type="http://schemas.openxmlformats.org/officeDocument/2006/relationships/oleObject" Target="../embeddings/oleObject48.bin"/><Relationship Id="rId19" Type="http://schemas.openxmlformats.org/officeDocument/2006/relationships/image" Target="../media/image6.png"/><Relationship Id="rId4" Type="http://schemas.openxmlformats.org/officeDocument/2006/relationships/image" Target="../media/image4.wmf"/><Relationship Id="rId9" Type="http://schemas.openxmlformats.org/officeDocument/2006/relationships/oleObject" Target="../embeddings/oleObject47.bin"/><Relationship Id="rId14" Type="http://schemas.openxmlformats.org/officeDocument/2006/relationships/oleObject" Target="../embeddings/oleObject5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60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8B10BCC7-57BD-495E-B00D-FF88CD66008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41300"/>
            <a:ext cx="7772400" cy="1143000"/>
          </a:xfrm>
        </p:spPr>
        <p:txBody>
          <a:bodyPr/>
          <a:lstStyle/>
          <a:p>
            <a:r>
              <a:rPr lang="en-US" smtClean="0"/>
              <a:t>Chapter 1: Introduction</a:t>
            </a:r>
          </a:p>
        </p:txBody>
      </p:sp>
      <p:sp>
        <p:nvSpPr>
          <p:cNvPr id="46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3581400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u="sng" smtClean="0">
                <a:solidFill>
                  <a:srgbClr val="FF0000"/>
                </a:solidFill>
              </a:rPr>
              <a:t>Our goal:</a:t>
            </a:r>
            <a:r>
              <a:rPr lang="en-US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get “feel” and terminology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more depth, detail </a:t>
            </a:r>
            <a:r>
              <a:rPr lang="en-US" sz="2400" i="1" smtClean="0"/>
              <a:t>later</a:t>
            </a:r>
            <a:r>
              <a:rPr lang="en-US" sz="2400" smtClean="0"/>
              <a:t> in course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approach: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use Internet as example</a:t>
            </a:r>
          </a:p>
          <a:p>
            <a:pPr lvl="1">
              <a:lnSpc>
                <a:spcPct val="90000"/>
              </a:lnSpc>
            </a:pPr>
            <a:endParaRPr lang="en-US" sz="2000" smtClean="0"/>
          </a:p>
        </p:txBody>
      </p:sp>
      <p:sp>
        <p:nvSpPr>
          <p:cNvPr id="4608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114800" y="1371600"/>
            <a:ext cx="5029200" cy="52451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u="sng" smtClean="0">
                <a:solidFill>
                  <a:srgbClr val="FF0000"/>
                </a:solidFill>
              </a:rPr>
              <a:t>Overview:</a:t>
            </a:r>
            <a:endParaRPr lang="en-US" smtClean="0"/>
          </a:p>
          <a:p>
            <a:r>
              <a:rPr lang="en-US" sz="2400" smtClean="0"/>
              <a:t>what’s the Internet?</a:t>
            </a:r>
          </a:p>
          <a:p>
            <a:r>
              <a:rPr lang="en-US" sz="2400" smtClean="0"/>
              <a:t>what’s a protocol?</a:t>
            </a:r>
          </a:p>
          <a:p>
            <a:r>
              <a:rPr lang="en-US" sz="2400" smtClean="0"/>
              <a:t>network edge; hosts, access net, physical media</a:t>
            </a:r>
          </a:p>
          <a:p>
            <a:r>
              <a:rPr lang="en-US" sz="2400" smtClean="0"/>
              <a:t>network core: packet/circuit switching, Internet structure</a:t>
            </a:r>
          </a:p>
          <a:p>
            <a:r>
              <a:rPr lang="en-US" sz="2400" smtClean="0"/>
              <a:t>performance: loss, delay, throughput</a:t>
            </a:r>
          </a:p>
          <a:p>
            <a:r>
              <a:rPr lang="en-US" sz="2400" smtClean="0"/>
              <a:t>security</a:t>
            </a:r>
          </a:p>
          <a:p>
            <a:r>
              <a:rPr lang="en-US" sz="2400" smtClean="0"/>
              <a:t>protocol layers, service models</a:t>
            </a:r>
          </a:p>
          <a:p>
            <a:r>
              <a:rPr lang="en-US" sz="2400" smtClean="0"/>
              <a:t>history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20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1D0C7099-D664-4AD1-A8D4-81893E827030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r>
              <a:rPr lang="en-US" sz="3200" smtClean="0"/>
              <a:t>Access networks and physical media</a:t>
            </a:r>
            <a:endParaRPr lang="en-US" smtClean="0"/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4010025" cy="50101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i="1" smtClean="0">
                <a:solidFill>
                  <a:srgbClr val="FF0000"/>
                </a:solidFill>
              </a:rPr>
              <a:t>Q: How to connect end systems to edge router?</a:t>
            </a:r>
          </a:p>
          <a:p>
            <a:r>
              <a:rPr lang="en-US" sz="2400" smtClean="0"/>
              <a:t>residential access nets</a:t>
            </a:r>
          </a:p>
          <a:p>
            <a:r>
              <a:rPr lang="en-US" sz="2400" smtClean="0"/>
              <a:t>institutional access networks (school, company)</a:t>
            </a:r>
          </a:p>
          <a:p>
            <a:pPr>
              <a:spcAft>
                <a:spcPct val="30000"/>
              </a:spcAft>
            </a:pPr>
            <a:r>
              <a:rPr lang="en-US" sz="2400" smtClean="0"/>
              <a:t>mobile access networks</a:t>
            </a:r>
            <a:endParaRPr lang="en-US" sz="240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400" i="1" smtClean="0">
                <a:solidFill>
                  <a:srgbClr val="FF0000"/>
                </a:solidFill>
              </a:rPr>
              <a:t>Keep in mind: </a:t>
            </a:r>
          </a:p>
          <a:p>
            <a:r>
              <a:rPr lang="en-US" sz="2400" smtClean="0"/>
              <a:t>bandwidth (bits per second) of access network?</a:t>
            </a:r>
          </a:p>
          <a:p>
            <a:r>
              <a:rPr lang="en-US" sz="2400" smtClean="0"/>
              <a:t>shared or dedicated?</a:t>
            </a:r>
          </a:p>
        </p:txBody>
      </p:sp>
      <p:sp>
        <p:nvSpPr>
          <p:cNvPr id="51206" name="Freeform 682"/>
          <p:cNvSpPr>
            <a:spLocks/>
          </p:cNvSpPr>
          <p:nvPr/>
        </p:nvSpPr>
        <p:spPr bwMode="auto">
          <a:xfrm>
            <a:off x="6710363" y="3457575"/>
            <a:ext cx="1314450" cy="674688"/>
          </a:xfrm>
          <a:custGeom>
            <a:avLst/>
            <a:gdLst>
              <a:gd name="T0" fmla="*/ 606425 w 828"/>
              <a:gd name="T1" fmla="*/ 47625 h 425"/>
              <a:gd name="T2" fmla="*/ 587375 w 828"/>
              <a:gd name="T3" fmla="*/ 47625 h 425"/>
              <a:gd name="T4" fmla="*/ 200025 w 828"/>
              <a:gd name="T5" fmla="*/ 50800 h 425"/>
              <a:gd name="T6" fmla="*/ 9525 w 828"/>
              <a:gd name="T7" fmla="*/ 200025 h 425"/>
              <a:gd name="T8" fmla="*/ 146050 w 828"/>
              <a:gd name="T9" fmla="*/ 434975 h 425"/>
              <a:gd name="T10" fmla="*/ 463550 w 828"/>
              <a:gd name="T11" fmla="*/ 609600 h 425"/>
              <a:gd name="T12" fmla="*/ 857250 w 828"/>
              <a:gd name="T13" fmla="*/ 660400 h 425"/>
              <a:gd name="T14" fmla="*/ 1108075 w 828"/>
              <a:gd name="T15" fmla="*/ 523875 h 425"/>
              <a:gd name="T16" fmla="*/ 1231900 w 828"/>
              <a:gd name="T17" fmla="*/ 269875 h 425"/>
              <a:gd name="T18" fmla="*/ 1257300 w 828"/>
              <a:gd name="T19" fmla="*/ 34925 h 425"/>
              <a:gd name="T20" fmla="*/ 889000 w 828"/>
              <a:gd name="T21" fmla="*/ 60325 h 425"/>
              <a:gd name="T22" fmla="*/ 606425 w 828"/>
              <a:gd name="T23" fmla="*/ 47625 h 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8"/>
              <a:gd name="T37" fmla="*/ 0 h 425"/>
              <a:gd name="T38" fmla="*/ 828 w 828"/>
              <a:gd name="T39" fmla="*/ 425 h 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7" name="Freeform 683"/>
          <p:cNvSpPr>
            <a:spLocks/>
          </p:cNvSpPr>
          <p:nvPr/>
        </p:nvSpPr>
        <p:spPr bwMode="auto">
          <a:xfrm>
            <a:off x="6729413" y="1931988"/>
            <a:ext cx="1730375" cy="1044575"/>
          </a:xfrm>
          <a:custGeom>
            <a:avLst/>
            <a:gdLst>
              <a:gd name="T0" fmla="*/ 959057 w 765"/>
              <a:gd name="T1" fmla="*/ 22758 h 459"/>
              <a:gd name="T2" fmla="*/ 651435 w 765"/>
              <a:gd name="T3" fmla="*/ 159303 h 459"/>
              <a:gd name="T4" fmla="*/ 217145 w 765"/>
              <a:gd name="T5" fmla="*/ 227576 h 459"/>
              <a:gd name="T6" fmla="*/ 31667 w 765"/>
              <a:gd name="T7" fmla="*/ 764656 h 459"/>
              <a:gd name="T8" fmla="*/ 407147 w 765"/>
              <a:gd name="T9" fmla="*/ 1010439 h 459"/>
              <a:gd name="T10" fmla="*/ 782627 w 765"/>
              <a:gd name="T11" fmla="*/ 969475 h 459"/>
              <a:gd name="T12" fmla="*/ 1320966 w 765"/>
              <a:gd name="T13" fmla="*/ 1010439 h 459"/>
              <a:gd name="T14" fmla="*/ 1578826 w 765"/>
              <a:gd name="T15" fmla="*/ 987681 h 459"/>
              <a:gd name="T16" fmla="*/ 1700970 w 765"/>
              <a:gd name="T17" fmla="*/ 846584 h 459"/>
              <a:gd name="T18" fmla="*/ 1696446 w 765"/>
              <a:gd name="T19" fmla="*/ 359571 h 459"/>
              <a:gd name="T20" fmla="*/ 1497396 w 765"/>
              <a:gd name="T21" fmla="*/ 77376 h 459"/>
              <a:gd name="T22" fmla="*/ 959057 w 765"/>
              <a:gd name="T23" fmla="*/ 22758 h 4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65"/>
              <a:gd name="T37" fmla="*/ 0 h 459"/>
              <a:gd name="T38" fmla="*/ 765 w 765"/>
              <a:gd name="T39" fmla="*/ 459 h 4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08" name="Freeform 684"/>
          <p:cNvSpPr>
            <a:spLocks/>
          </p:cNvSpPr>
          <p:nvPr/>
        </p:nvSpPr>
        <p:spPr bwMode="auto">
          <a:xfrm>
            <a:off x="4989513" y="1639888"/>
            <a:ext cx="1644650" cy="1071562"/>
          </a:xfrm>
          <a:custGeom>
            <a:avLst/>
            <a:gdLst>
              <a:gd name="T0" fmla="*/ 1028700 w 1036"/>
              <a:gd name="T1" fmla="*/ 17462 h 675"/>
              <a:gd name="T2" fmla="*/ 619125 w 1036"/>
              <a:gd name="T3" fmla="*/ 84137 h 675"/>
              <a:gd name="T4" fmla="*/ 327025 w 1036"/>
              <a:gd name="T5" fmla="*/ 204787 h 675"/>
              <a:gd name="T6" fmla="*/ 241300 w 1036"/>
              <a:gd name="T7" fmla="*/ 363537 h 675"/>
              <a:gd name="T8" fmla="*/ 34925 w 1036"/>
              <a:gd name="T9" fmla="*/ 471487 h 675"/>
              <a:gd name="T10" fmla="*/ 28575 w 1036"/>
              <a:gd name="T11" fmla="*/ 728662 h 675"/>
              <a:gd name="T12" fmla="*/ 209550 w 1036"/>
              <a:gd name="T13" fmla="*/ 776287 h 675"/>
              <a:gd name="T14" fmla="*/ 727075 w 1036"/>
              <a:gd name="T15" fmla="*/ 776287 h 675"/>
              <a:gd name="T16" fmla="*/ 949325 w 1036"/>
              <a:gd name="T17" fmla="*/ 881062 h 675"/>
              <a:gd name="T18" fmla="*/ 1193800 w 1036"/>
              <a:gd name="T19" fmla="*/ 1042987 h 675"/>
              <a:gd name="T20" fmla="*/ 1381125 w 1036"/>
              <a:gd name="T21" fmla="*/ 1049337 h 675"/>
              <a:gd name="T22" fmla="*/ 1511300 w 1036"/>
              <a:gd name="T23" fmla="*/ 957262 h 675"/>
              <a:gd name="T24" fmla="*/ 1574800 w 1036"/>
              <a:gd name="T25" fmla="*/ 706437 h 675"/>
              <a:gd name="T26" fmla="*/ 1616075 w 1036"/>
              <a:gd name="T27" fmla="*/ 461962 h 675"/>
              <a:gd name="T28" fmla="*/ 1622425 w 1036"/>
              <a:gd name="T29" fmla="*/ 169862 h 675"/>
              <a:gd name="T30" fmla="*/ 1482725 w 1036"/>
              <a:gd name="T31" fmla="*/ 26987 h 675"/>
              <a:gd name="T32" fmla="*/ 1231900 w 1036"/>
              <a:gd name="T33" fmla="*/ 4762 h 675"/>
              <a:gd name="T34" fmla="*/ 1028700 w 1036"/>
              <a:gd name="T35" fmla="*/ 17462 h 6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6"/>
              <a:gd name="T55" fmla="*/ 0 h 675"/>
              <a:gd name="T56" fmla="*/ 1036 w 1036"/>
              <a:gd name="T57" fmla="*/ 675 h 6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209" name="Group 685"/>
          <p:cNvGrpSpPr>
            <a:grpSpLocks/>
          </p:cNvGrpSpPr>
          <p:nvPr/>
        </p:nvGrpSpPr>
        <p:grpSpPr bwMode="auto">
          <a:xfrm>
            <a:off x="5076825" y="2974975"/>
            <a:ext cx="1458913" cy="933450"/>
            <a:chOff x="2889" y="1631"/>
            <a:chExt cx="980" cy="743"/>
          </a:xfrm>
        </p:grpSpPr>
        <p:sp>
          <p:nvSpPr>
            <p:cNvPr id="51860" name="Rectangle 686"/>
            <p:cNvSpPr>
              <a:spLocks noChangeArrowheads="1"/>
            </p:cNvSpPr>
            <p:nvPr/>
          </p:nvSpPr>
          <p:spPr bwMode="auto">
            <a:xfrm>
              <a:off x="3046" y="1841"/>
              <a:ext cx="663" cy="533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61" name="AutoShape 687"/>
            <p:cNvSpPr>
              <a:spLocks noChangeArrowheads="1"/>
            </p:cNvSpPr>
            <p:nvPr/>
          </p:nvSpPr>
          <p:spPr bwMode="auto">
            <a:xfrm>
              <a:off x="2889" y="1631"/>
              <a:ext cx="980" cy="253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CCFF"/>
                </a:solidFill>
              </a:endParaRPr>
            </a:p>
          </p:txBody>
        </p:sp>
      </p:grpSp>
      <p:sp>
        <p:nvSpPr>
          <p:cNvPr id="51210" name="Line 689"/>
          <p:cNvSpPr>
            <a:spLocks noChangeShapeType="1"/>
          </p:cNvSpPr>
          <p:nvPr/>
        </p:nvSpPr>
        <p:spPr bwMode="auto">
          <a:xfrm flipH="1">
            <a:off x="5854700" y="2020888"/>
            <a:ext cx="92075" cy="3111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1" name="Line 690"/>
          <p:cNvSpPr>
            <a:spLocks noChangeShapeType="1"/>
          </p:cNvSpPr>
          <p:nvPr/>
        </p:nvSpPr>
        <p:spPr bwMode="auto">
          <a:xfrm>
            <a:off x="5946775" y="2020888"/>
            <a:ext cx="90488" cy="3095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2" name="Line 691"/>
          <p:cNvSpPr>
            <a:spLocks noChangeShapeType="1"/>
          </p:cNvSpPr>
          <p:nvPr/>
        </p:nvSpPr>
        <p:spPr bwMode="auto">
          <a:xfrm>
            <a:off x="5854700" y="2330450"/>
            <a:ext cx="92075" cy="333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3" name="Line 692"/>
          <p:cNvSpPr>
            <a:spLocks noChangeShapeType="1"/>
          </p:cNvSpPr>
          <p:nvPr/>
        </p:nvSpPr>
        <p:spPr bwMode="auto">
          <a:xfrm flipH="1">
            <a:off x="5946775" y="2330450"/>
            <a:ext cx="90488" cy="333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4" name="Line 693"/>
          <p:cNvSpPr>
            <a:spLocks noChangeShapeType="1"/>
          </p:cNvSpPr>
          <p:nvPr/>
        </p:nvSpPr>
        <p:spPr bwMode="auto">
          <a:xfrm>
            <a:off x="5946775" y="2027238"/>
            <a:ext cx="0" cy="3365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5" name="Line 694"/>
          <p:cNvSpPr>
            <a:spLocks noChangeShapeType="1"/>
          </p:cNvSpPr>
          <p:nvPr/>
        </p:nvSpPr>
        <p:spPr bwMode="auto">
          <a:xfrm flipV="1">
            <a:off x="5854700" y="2298700"/>
            <a:ext cx="92075" cy="333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6" name="Line 695"/>
          <p:cNvSpPr>
            <a:spLocks noChangeShapeType="1"/>
          </p:cNvSpPr>
          <p:nvPr/>
        </p:nvSpPr>
        <p:spPr bwMode="auto">
          <a:xfrm flipH="1" flipV="1">
            <a:off x="5946775" y="2298700"/>
            <a:ext cx="90488" cy="317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7" name="Line 696"/>
          <p:cNvSpPr>
            <a:spLocks noChangeShapeType="1"/>
          </p:cNvSpPr>
          <p:nvPr/>
        </p:nvSpPr>
        <p:spPr bwMode="auto">
          <a:xfrm>
            <a:off x="5894388" y="2195513"/>
            <a:ext cx="52387" cy="269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8" name="Line 697"/>
          <p:cNvSpPr>
            <a:spLocks noChangeShapeType="1"/>
          </p:cNvSpPr>
          <p:nvPr/>
        </p:nvSpPr>
        <p:spPr bwMode="auto">
          <a:xfrm flipV="1">
            <a:off x="5946775" y="2195513"/>
            <a:ext cx="55563" cy="26987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19" name="Line 698"/>
          <p:cNvSpPr>
            <a:spLocks noChangeShapeType="1"/>
          </p:cNvSpPr>
          <p:nvPr/>
        </p:nvSpPr>
        <p:spPr bwMode="auto">
          <a:xfrm>
            <a:off x="5876925" y="2241550"/>
            <a:ext cx="66675" cy="3492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20" name="Line 699"/>
          <p:cNvSpPr>
            <a:spLocks noChangeShapeType="1"/>
          </p:cNvSpPr>
          <p:nvPr/>
        </p:nvSpPr>
        <p:spPr bwMode="auto">
          <a:xfrm flipV="1">
            <a:off x="5946775" y="2247900"/>
            <a:ext cx="68263" cy="317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21" name="Line 700"/>
          <p:cNvSpPr>
            <a:spLocks noChangeShapeType="1"/>
          </p:cNvSpPr>
          <p:nvPr/>
        </p:nvSpPr>
        <p:spPr bwMode="auto">
          <a:xfrm flipV="1">
            <a:off x="5946775" y="2149475"/>
            <a:ext cx="34925" cy="127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22" name="Line 701"/>
          <p:cNvSpPr>
            <a:spLocks noChangeShapeType="1"/>
          </p:cNvSpPr>
          <p:nvPr/>
        </p:nvSpPr>
        <p:spPr bwMode="auto">
          <a:xfrm flipV="1">
            <a:off x="5946775" y="2085975"/>
            <a:ext cx="22225" cy="793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23" name="Line 702"/>
          <p:cNvSpPr>
            <a:spLocks noChangeShapeType="1"/>
          </p:cNvSpPr>
          <p:nvPr/>
        </p:nvSpPr>
        <p:spPr bwMode="auto">
          <a:xfrm>
            <a:off x="5907088" y="2144713"/>
            <a:ext cx="42862" cy="17462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51224" name="Line 703"/>
          <p:cNvSpPr>
            <a:spLocks noChangeShapeType="1"/>
          </p:cNvSpPr>
          <p:nvPr/>
        </p:nvSpPr>
        <p:spPr bwMode="auto">
          <a:xfrm>
            <a:off x="5926138" y="2082800"/>
            <a:ext cx="23812" cy="15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51225" name="Group 704"/>
          <p:cNvGrpSpPr>
            <a:grpSpLocks/>
          </p:cNvGrpSpPr>
          <p:nvPr/>
        </p:nvGrpSpPr>
        <p:grpSpPr bwMode="auto">
          <a:xfrm>
            <a:off x="5962650" y="1992313"/>
            <a:ext cx="152400" cy="58737"/>
            <a:chOff x="4227" y="1360"/>
            <a:chExt cx="863" cy="270"/>
          </a:xfrm>
        </p:grpSpPr>
        <p:sp>
          <p:nvSpPr>
            <p:cNvPr id="51856" name="Line 705"/>
            <p:cNvSpPr>
              <a:spLocks noChangeShapeType="1"/>
            </p:cNvSpPr>
            <p:nvPr/>
          </p:nvSpPr>
          <p:spPr bwMode="auto">
            <a:xfrm>
              <a:off x="4227" y="1604"/>
              <a:ext cx="0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7" name="Line 706"/>
            <p:cNvSpPr>
              <a:spLocks noChangeShapeType="1"/>
            </p:cNvSpPr>
            <p:nvPr/>
          </p:nvSpPr>
          <p:spPr bwMode="auto">
            <a:xfrm rot="6361956" flipH="1" flipV="1">
              <a:off x="4464" y="1205"/>
              <a:ext cx="189" cy="50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8" name="Line 707"/>
            <p:cNvSpPr>
              <a:spLocks noChangeShapeType="1"/>
            </p:cNvSpPr>
            <p:nvPr/>
          </p:nvSpPr>
          <p:spPr bwMode="auto">
            <a:xfrm rot="6361956">
              <a:off x="4602" y="1393"/>
              <a:ext cx="189" cy="203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9" name="Line 708"/>
            <p:cNvSpPr>
              <a:spLocks noChangeShapeType="1"/>
            </p:cNvSpPr>
            <p:nvPr/>
          </p:nvSpPr>
          <p:spPr bwMode="auto">
            <a:xfrm rot="6361956" flipH="1" flipV="1">
              <a:off x="4745" y="1286"/>
              <a:ext cx="189" cy="50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1226" name="Group 709"/>
          <p:cNvGrpSpPr>
            <a:grpSpLocks/>
          </p:cNvGrpSpPr>
          <p:nvPr/>
        </p:nvGrpSpPr>
        <p:grpSpPr bwMode="auto">
          <a:xfrm rot="5700496">
            <a:off x="5870575" y="1889125"/>
            <a:ext cx="168275" cy="53975"/>
            <a:chOff x="4227" y="1360"/>
            <a:chExt cx="863" cy="270"/>
          </a:xfrm>
        </p:grpSpPr>
        <p:sp>
          <p:nvSpPr>
            <p:cNvPr id="51852" name="Line 710"/>
            <p:cNvSpPr>
              <a:spLocks noChangeShapeType="1"/>
            </p:cNvSpPr>
            <p:nvPr/>
          </p:nvSpPr>
          <p:spPr bwMode="auto">
            <a:xfrm>
              <a:off x="4227" y="1604"/>
              <a:ext cx="0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3" name="Line 711"/>
            <p:cNvSpPr>
              <a:spLocks noChangeShapeType="1"/>
            </p:cNvSpPr>
            <p:nvPr/>
          </p:nvSpPr>
          <p:spPr bwMode="auto">
            <a:xfrm rot="6361956" flipH="1" flipV="1">
              <a:off x="4464" y="1205"/>
              <a:ext cx="189" cy="50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4" name="Line 712"/>
            <p:cNvSpPr>
              <a:spLocks noChangeShapeType="1"/>
            </p:cNvSpPr>
            <p:nvPr/>
          </p:nvSpPr>
          <p:spPr bwMode="auto">
            <a:xfrm rot="6361956">
              <a:off x="4602" y="1393"/>
              <a:ext cx="189" cy="203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5" name="Line 713"/>
            <p:cNvSpPr>
              <a:spLocks noChangeShapeType="1"/>
            </p:cNvSpPr>
            <p:nvPr/>
          </p:nvSpPr>
          <p:spPr bwMode="auto">
            <a:xfrm rot="6361956" flipH="1" flipV="1">
              <a:off x="4745" y="1286"/>
              <a:ext cx="189" cy="50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51227" name="Group 714"/>
          <p:cNvGrpSpPr>
            <a:grpSpLocks/>
          </p:cNvGrpSpPr>
          <p:nvPr/>
        </p:nvGrpSpPr>
        <p:grpSpPr bwMode="auto">
          <a:xfrm rot="10800000">
            <a:off x="5778500" y="1985963"/>
            <a:ext cx="152400" cy="58737"/>
            <a:chOff x="4227" y="1360"/>
            <a:chExt cx="863" cy="270"/>
          </a:xfrm>
        </p:grpSpPr>
        <p:sp>
          <p:nvSpPr>
            <p:cNvPr id="51848" name="Line 715"/>
            <p:cNvSpPr>
              <a:spLocks noChangeShapeType="1"/>
            </p:cNvSpPr>
            <p:nvPr/>
          </p:nvSpPr>
          <p:spPr bwMode="auto">
            <a:xfrm>
              <a:off x="4227" y="1604"/>
              <a:ext cx="0" cy="0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49" name="Line 716"/>
            <p:cNvSpPr>
              <a:spLocks noChangeShapeType="1"/>
            </p:cNvSpPr>
            <p:nvPr/>
          </p:nvSpPr>
          <p:spPr bwMode="auto">
            <a:xfrm rot="6361956" flipH="1" flipV="1">
              <a:off x="4464" y="1205"/>
              <a:ext cx="189" cy="50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0" name="Line 717"/>
            <p:cNvSpPr>
              <a:spLocks noChangeShapeType="1"/>
            </p:cNvSpPr>
            <p:nvPr/>
          </p:nvSpPr>
          <p:spPr bwMode="auto">
            <a:xfrm rot="6361956">
              <a:off x="4602" y="1393"/>
              <a:ext cx="189" cy="203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51851" name="Line 718"/>
            <p:cNvSpPr>
              <a:spLocks noChangeShapeType="1"/>
            </p:cNvSpPr>
            <p:nvPr/>
          </p:nvSpPr>
          <p:spPr bwMode="auto">
            <a:xfrm rot="6361956" flipH="1" flipV="1">
              <a:off x="4745" y="1286"/>
              <a:ext cx="189" cy="500"/>
            </a:xfrm>
            <a:prstGeom prst="line">
              <a:avLst/>
            </a:prstGeom>
            <a:noFill/>
            <a:ln w="31750">
              <a:solidFill>
                <a:srgbClr val="FF3300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51228" name="Oval 719"/>
          <p:cNvSpPr>
            <a:spLocks noChangeArrowheads="1"/>
          </p:cNvSpPr>
          <p:nvPr/>
        </p:nvSpPr>
        <p:spPr bwMode="auto">
          <a:xfrm>
            <a:off x="6835775" y="36528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29" name="Line 720"/>
          <p:cNvSpPr>
            <a:spLocks noChangeShapeType="1"/>
          </p:cNvSpPr>
          <p:nvPr/>
        </p:nvSpPr>
        <p:spPr bwMode="auto">
          <a:xfrm>
            <a:off x="6835775" y="3644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0" name="Line 721"/>
          <p:cNvSpPr>
            <a:spLocks noChangeShapeType="1"/>
          </p:cNvSpPr>
          <p:nvPr/>
        </p:nvSpPr>
        <p:spPr bwMode="auto">
          <a:xfrm>
            <a:off x="7194550" y="3644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1" name="Rectangle 722"/>
          <p:cNvSpPr>
            <a:spLocks noChangeArrowheads="1"/>
          </p:cNvSpPr>
          <p:nvPr/>
        </p:nvSpPr>
        <p:spPr bwMode="auto">
          <a:xfrm>
            <a:off x="6835775" y="36449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2" name="Oval 723"/>
          <p:cNvSpPr>
            <a:spLocks noChangeArrowheads="1"/>
          </p:cNvSpPr>
          <p:nvPr/>
        </p:nvSpPr>
        <p:spPr bwMode="auto">
          <a:xfrm>
            <a:off x="6832600" y="35766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33" name="Group 724"/>
          <p:cNvGrpSpPr>
            <a:grpSpLocks/>
          </p:cNvGrpSpPr>
          <p:nvPr/>
        </p:nvGrpSpPr>
        <p:grpSpPr bwMode="auto">
          <a:xfrm>
            <a:off x="6918325" y="3600450"/>
            <a:ext cx="179388" cy="65088"/>
            <a:chOff x="2848" y="848"/>
            <a:chExt cx="140" cy="98"/>
          </a:xfrm>
        </p:grpSpPr>
        <p:sp>
          <p:nvSpPr>
            <p:cNvPr id="51845" name="Line 72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6" name="Line 72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7" name="Line 72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34" name="Group 728"/>
          <p:cNvGrpSpPr>
            <a:grpSpLocks/>
          </p:cNvGrpSpPr>
          <p:nvPr/>
        </p:nvGrpSpPr>
        <p:grpSpPr bwMode="auto">
          <a:xfrm flipV="1">
            <a:off x="6918325" y="3600450"/>
            <a:ext cx="179388" cy="65088"/>
            <a:chOff x="2848" y="848"/>
            <a:chExt cx="140" cy="98"/>
          </a:xfrm>
        </p:grpSpPr>
        <p:sp>
          <p:nvSpPr>
            <p:cNvPr id="51842" name="Line 72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3" name="Line 73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4" name="Line 73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35" name="Oval 732"/>
          <p:cNvSpPr>
            <a:spLocks noChangeArrowheads="1"/>
          </p:cNvSpPr>
          <p:nvPr/>
        </p:nvSpPr>
        <p:spPr bwMode="auto">
          <a:xfrm>
            <a:off x="7191375" y="39322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6" name="Line 733"/>
          <p:cNvSpPr>
            <a:spLocks noChangeShapeType="1"/>
          </p:cNvSpPr>
          <p:nvPr/>
        </p:nvSpPr>
        <p:spPr bwMode="auto">
          <a:xfrm>
            <a:off x="7191375" y="39243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7" name="Line 734"/>
          <p:cNvSpPr>
            <a:spLocks noChangeShapeType="1"/>
          </p:cNvSpPr>
          <p:nvPr/>
        </p:nvSpPr>
        <p:spPr bwMode="auto">
          <a:xfrm>
            <a:off x="7550150" y="39243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38" name="Rectangle 735"/>
          <p:cNvSpPr>
            <a:spLocks noChangeArrowheads="1"/>
          </p:cNvSpPr>
          <p:nvPr/>
        </p:nvSpPr>
        <p:spPr bwMode="auto">
          <a:xfrm>
            <a:off x="7191375" y="39243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9" name="Oval 736"/>
          <p:cNvSpPr>
            <a:spLocks noChangeArrowheads="1"/>
          </p:cNvSpPr>
          <p:nvPr/>
        </p:nvSpPr>
        <p:spPr bwMode="auto">
          <a:xfrm>
            <a:off x="7188200" y="38560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40" name="Group 737"/>
          <p:cNvGrpSpPr>
            <a:grpSpLocks/>
          </p:cNvGrpSpPr>
          <p:nvPr/>
        </p:nvGrpSpPr>
        <p:grpSpPr bwMode="auto">
          <a:xfrm>
            <a:off x="7273925" y="3879850"/>
            <a:ext cx="179388" cy="65088"/>
            <a:chOff x="2848" y="848"/>
            <a:chExt cx="140" cy="98"/>
          </a:xfrm>
        </p:grpSpPr>
        <p:sp>
          <p:nvSpPr>
            <p:cNvPr id="51839" name="Line 73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0" name="Line 73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41" name="Line 74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41" name="Group 741"/>
          <p:cNvGrpSpPr>
            <a:grpSpLocks/>
          </p:cNvGrpSpPr>
          <p:nvPr/>
        </p:nvGrpSpPr>
        <p:grpSpPr bwMode="auto">
          <a:xfrm flipV="1">
            <a:off x="7273925" y="3879850"/>
            <a:ext cx="179388" cy="65088"/>
            <a:chOff x="2848" y="848"/>
            <a:chExt cx="140" cy="98"/>
          </a:xfrm>
        </p:grpSpPr>
        <p:sp>
          <p:nvSpPr>
            <p:cNvPr id="51836" name="Line 74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7" name="Line 74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8" name="Line 74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42" name="Oval 745"/>
          <p:cNvSpPr>
            <a:spLocks noChangeArrowheads="1"/>
          </p:cNvSpPr>
          <p:nvPr/>
        </p:nvSpPr>
        <p:spPr bwMode="auto">
          <a:xfrm>
            <a:off x="7470775" y="36655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3" name="Line 746"/>
          <p:cNvSpPr>
            <a:spLocks noChangeShapeType="1"/>
          </p:cNvSpPr>
          <p:nvPr/>
        </p:nvSpPr>
        <p:spPr bwMode="auto">
          <a:xfrm>
            <a:off x="7470775" y="36576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4" name="Line 747"/>
          <p:cNvSpPr>
            <a:spLocks noChangeShapeType="1"/>
          </p:cNvSpPr>
          <p:nvPr/>
        </p:nvSpPr>
        <p:spPr bwMode="auto">
          <a:xfrm>
            <a:off x="7829550" y="36576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5" name="Rectangle 748"/>
          <p:cNvSpPr>
            <a:spLocks noChangeArrowheads="1"/>
          </p:cNvSpPr>
          <p:nvPr/>
        </p:nvSpPr>
        <p:spPr bwMode="auto">
          <a:xfrm>
            <a:off x="7470775" y="36576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6" name="Oval 749"/>
          <p:cNvSpPr>
            <a:spLocks noChangeArrowheads="1"/>
          </p:cNvSpPr>
          <p:nvPr/>
        </p:nvSpPr>
        <p:spPr bwMode="auto">
          <a:xfrm>
            <a:off x="7467600" y="35893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47" name="Group 750"/>
          <p:cNvGrpSpPr>
            <a:grpSpLocks/>
          </p:cNvGrpSpPr>
          <p:nvPr/>
        </p:nvGrpSpPr>
        <p:grpSpPr bwMode="auto">
          <a:xfrm>
            <a:off x="7553325" y="3613150"/>
            <a:ext cx="179388" cy="65088"/>
            <a:chOff x="2848" y="848"/>
            <a:chExt cx="140" cy="98"/>
          </a:xfrm>
        </p:grpSpPr>
        <p:sp>
          <p:nvSpPr>
            <p:cNvPr id="51833" name="Line 75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4" name="Line 75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5" name="Line 75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48" name="Group 754"/>
          <p:cNvGrpSpPr>
            <a:grpSpLocks/>
          </p:cNvGrpSpPr>
          <p:nvPr/>
        </p:nvGrpSpPr>
        <p:grpSpPr bwMode="auto">
          <a:xfrm flipV="1">
            <a:off x="7553325" y="3613150"/>
            <a:ext cx="179388" cy="65088"/>
            <a:chOff x="2848" y="848"/>
            <a:chExt cx="140" cy="98"/>
          </a:xfrm>
        </p:grpSpPr>
        <p:sp>
          <p:nvSpPr>
            <p:cNvPr id="51830" name="Line 75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1" name="Line 75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32" name="Line 75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49" name="Oval 758"/>
          <p:cNvSpPr>
            <a:spLocks noChangeArrowheads="1"/>
          </p:cNvSpPr>
          <p:nvPr/>
        </p:nvSpPr>
        <p:spPr bwMode="auto">
          <a:xfrm>
            <a:off x="6935788" y="2503488"/>
            <a:ext cx="347662" cy="8890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0" name="Line 759"/>
          <p:cNvSpPr>
            <a:spLocks noChangeShapeType="1"/>
          </p:cNvSpPr>
          <p:nvPr/>
        </p:nvSpPr>
        <p:spPr bwMode="auto">
          <a:xfrm>
            <a:off x="6935788" y="2495550"/>
            <a:ext cx="0" cy="55563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1" name="Line 760"/>
          <p:cNvSpPr>
            <a:spLocks noChangeShapeType="1"/>
          </p:cNvSpPr>
          <p:nvPr/>
        </p:nvSpPr>
        <p:spPr bwMode="auto">
          <a:xfrm>
            <a:off x="7283450" y="2495550"/>
            <a:ext cx="0" cy="55563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2" name="Rectangle 761"/>
          <p:cNvSpPr>
            <a:spLocks noChangeArrowheads="1"/>
          </p:cNvSpPr>
          <p:nvPr/>
        </p:nvSpPr>
        <p:spPr bwMode="auto">
          <a:xfrm>
            <a:off x="6935788" y="2495550"/>
            <a:ext cx="344487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53" name="Oval 762"/>
          <p:cNvSpPr>
            <a:spLocks noChangeArrowheads="1"/>
          </p:cNvSpPr>
          <p:nvPr/>
        </p:nvSpPr>
        <p:spPr bwMode="auto">
          <a:xfrm>
            <a:off x="6932613" y="2432050"/>
            <a:ext cx="347662" cy="103188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54" name="Group 763"/>
          <p:cNvGrpSpPr>
            <a:grpSpLocks/>
          </p:cNvGrpSpPr>
          <p:nvPr/>
        </p:nvGrpSpPr>
        <p:grpSpPr bwMode="auto">
          <a:xfrm>
            <a:off x="7016750" y="2454275"/>
            <a:ext cx="171450" cy="61913"/>
            <a:chOff x="2848" y="848"/>
            <a:chExt cx="140" cy="98"/>
          </a:xfrm>
        </p:grpSpPr>
        <p:sp>
          <p:nvSpPr>
            <p:cNvPr id="51827" name="Line 76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8" name="Line 76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9" name="Line 76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55" name="Group 767"/>
          <p:cNvGrpSpPr>
            <a:grpSpLocks/>
          </p:cNvGrpSpPr>
          <p:nvPr/>
        </p:nvGrpSpPr>
        <p:grpSpPr bwMode="auto">
          <a:xfrm flipV="1">
            <a:off x="7016750" y="2454275"/>
            <a:ext cx="171450" cy="60325"/>
            <a:chOff x="2848" y="848"/>
            <a:chExt cx="140" cy="98"/>
          </a:xfrm>
        </p:grpSpPr>
        <p:sp>
          <p:nvSpPr>
            <p:cNvPr id="51824" name="Line 76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5" name="Line 76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6" name="Line 77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56" name="Oval 771"/>
          <p:cNvSpPr>
            <a:spLocks noChangeArrowheads="1"/>
          </p:cNvSpPr>
          <p:nvPr/>
        </p:nvSpPr>
        <p:spPr bwMode="auto">
          <a:xfrm>
            <a:off x="6934200" y="27638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7" name="Line 772"/>
          <p:cNvSpPr>
            <a:spLocks noChangeShapeType="1"/>
          </p:cNvSpPr>
          <p:nvPr/>
        </p:nvSpPr>
        <p:spPr bwMode="auto">
          <a:xfrm>
            <a:off x="6934200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8" name="Line 773"/>
          <p:cNvSpPr>
            <a:spLocks noChangeShapeType="1"/>
          </p:cNvSpPr>
          <p:nvPr/>
        </p:nvSpPr>
        <p:spPr bwMode="auto">
          <a:xfrm>
            <a:off x="7292975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9" name="Rectangle 774"/>
          <p:cNvSpPr>
            <a:spLocks noChangeArrowheads="1"/>
          </p:cNvSpPr>
          <p:nvPr/>
        </p:nvSpPr>
        <p:spPr bwMode="auto">
          <a:xfrm>
            <a:off x="6934200" y="27559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60" name="Oval 775"/>
          <p:cNvSpPr>
            <a:spLocks noChangeArrowheads="1"/>
          </p:cNvSpPr>
          <p:nvPr/>
        </p:nvSpPr>
        <p:spPr bwMode="auto">
          <a:xfrm>
            <a:off x="6931025" y="26876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61" name="Group 776"/>
          <p:cNvGrpSpPr>
            <a:grpSpLocks/>
          </p:cNvGrpSpPr>
          <p:nvPr/>
        </p:nvGrpSpPr>
        <p:grpSpPr bwMode="auto">
          <a:xfrm>
            <a:off x="7016750" y="2711450"/>
            <a:ext cx="179388" cy="65088"/>
            <a:chOff x="2848" y="848"/>
            <a:chExt cx="140" cy="98"/>
          </a:xfrm>
        </p:grpSpPr>
        <p:sp>
          <p:nvSpPr>
            <p:cNvPr id="51821" name="Line 77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2" name="Line 77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3" name="Line 77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62" name="Group 780"/>
          <p:cNvGrpSpPr>
            <a:grpSpLocks/>
          </p:cNvGrpSpPr>
          <p:nvPr/>
        </p:nvGrpSpPr>
        <p:grpSpPr bwMode="auto">
          <a:xfrm flipV="1">
            <a:off x="7016750" y="2711450"/>
            <a:ext cx="179388" cy="65088"/>
            <a:chOff x="2848" y="848"/>
            <a:chExt cx="140" cy="98"/>
          </a:xfrm>
        </p:grpSpPr>
        <p:sp>
          <p:nvSpPr>
            <p:cNvPr id="51818" name="Line 78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9" name="Line 78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20" name="Line 78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63" name="Oval 784"/>
          <p:cNvSpPr>
            <a:spLocks noChangeArrowheads="1"/>
          </p:cNvSpPr>
          <p:nvPr/>
        </p:nvSpPr>
        <p:spPr bwMode="auto">
          <a:xfrm>
            <a:off x="7410450" y="2405063"/>
            <a:ext cx="330200" cy="857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4" name="Line 785"/>
          <p:cNvSpPr>
            <a:spLocks noChangeShapeType="1"/>
          </p:cNvSpPr>
          <p:nvPr/>
        </p:nvSpPr>
        <p:spPr bwMode="auto">
          <a:xfrm>
            <a:off x="7410450" y="2398713"/>
            <a:ext cx="0" cy="5238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5" name="Line 786"/>
          <p:cNvSpPr>
            <a:spLocks noChangeShapeType="1"/>
          </p:cNvSpPr>
          <p:nvPr/>
        </p:nvSpPr>
        <p:spPr bwMode="auto">
          <a:xfrm>
            <a:off x="7740650" y="2398713"/>
            <a:ext cx="0" cy="5238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6" name="Rectangle 787"/>
          <p:cNvSpPr>
            <a:spLocks noChangeArrowheads="1"/>
          </p:cNvSpPr>
          <p:nvPr/>
        </p:nvSpPr>
        <p:spPr bwMode="auto">
          <a:xfrm>
            <a:off x="7410450" y="2398713"/>
            <a:ext cx="327025" cy="5238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51267" name="Oval 788"/>
          <p:cNvSpPr>
            <a:spLocks noChangeArrowheads="1"/>
          </p:cNvSpPr>
          <p:nvPr/>
        </p:nvSpPr>
        <p:spPr bwMode="auto">
          <a:xfrm>
            <a:off x="7407275" y="2336800"/>
            <a:ext cx="330200" cy="100013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68" name="Group 789"/>
          <p:cNvGrpSpPr>
            <a:grpSpLocks/>
          </p:cNvGrpSpPr>
          <p:nvPr/>
        </p:nvGrpSpPr>
        <p:grpSpPr bwMode="auto">
          <a:xfrm>
            <a:off x="7486650" y="2359025"/>
            <a:ext cx="163513" cy="57150"/>
            <a:chOff x="2848" y="848"/>
            <a:chExt cx="140" cy="98"/>
          </a:xfrm>
        </p:grpSpPr>
        <p:sp>
          <p:nvSpPr>
            <p:cNvPr id="51815" name="Line 79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6" name="Line 79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7" name="Line 79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69" name="Group 793"/>
          <p:cNvGrpSpPr>
            <a:grpSpLocks/>
          </p:cNvGrpSpPr>
          <p:nvPr/>
        </p:nvGrpSpPr>
        <p:grpSpPr bwMode="auto">
          <a:xfrm flipV="1">
            <a:off x="7486650" y="2357438"/>
            <a:ext cx="163513" cy="58737"/>
            <a:chOff x="2848" y="848"/>
            <a:chExt cx="140" cy="98"/>
          </a:xfrm>
        </p:grpSpPr>
        <p:sp>
          <p:nvSpPr>
            <p:cNvPr id="51812" name="Line 79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3" name="Line 79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4" name="Line 79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70" name="Oval 797"/>
          <p:cNvSpPr>
            <a:spLocks noChangeArrowheads="1"/>
          </p:cNvSpPr>
          <p:nvPr/>
        </p:nvSpPr>
        <p:spPr bwMode="auto">
          <a:xfrm>
            <a:off x="7496175" y="27638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1" name="Line 798"/>
          <p:cNvSpPr>
            <a:spLocks noChangeShapeType="1"/>
          </p:cNvSpPr>
          <p:nvPr/>
        </p:nvSpPr>
        <p:spPr bwMode="auto">
          <a:xfrm>
            <a:off x="7496175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2" name="Line 799"/>
          <p:cNvSpPr>
            <a:spLocks noChangeShapeType="1"/>
          </p:cNvSpPr>
          <p:nvPr/>
        </p:nvSpPr>
        <p:spPr bwMode="auto">
          <a:xfrm>
            <a:off x="7854950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3" name="Rectangle 800"/>
          <p:cNvSpPr>
            <a:spLocks noChangeArrowheads="1"/>
          </p:cNvSpPr>
          <p:nvPr/>
        </p:nvSpPr>
        <p:spPr bwMode="auto">
          <a:xfrm>
            <a:off x="7496175" y="27559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74" name="Oval 801"/>
          <p:cNvSpPr>
            <a:spLocks noChangeArrowheads="1"/>
          </p:cNvSpPr>
          <p:nvPr/>
        </p:nvSpPr>
        <p:spPr bwMode="auto">
          <a:xfrm>
            <a:off x="7493000" y="26876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75" name="Group 802"/>
          <p:cNvGrpSpPr>
            <a:grpSpLocks/>
          </p:cNvGrpSpPr>
          <p:nvPr/>
        </p:nvGrpSpPr>
        <p:grpSpPr bwMode="auto">
          <a:xfrm>
            <a:off x="7578725" y="2711450"/>
            <a:ext cx="179388" cy="65088"/>
            <a:chOff x="2848" y="848"/>
            <a:chExt cx="140" cy="98"/>
          </a:xfrm>
        </p:grpSpPr>
        <p:sp>
          <p:nvSpPr>
            <p:cNvPr id="51809" name="Line 80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0" name="Line 80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11" name="Line 80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76" name="Group 806"/>
          <p:cNvGrpSpPr>
            <a:grpSpLocks/>
          </p:cNvGrpSpPr>
          <p:nvPr/>
        </p:nvGrpSpPr>
        <p:grpSpPr bwMode="auto">
          <a:xfrm flipV="1">
            <a:off x="7578725" y="2711450"/>
            <a:ext cx="179388" cy="65088"/>
            <a:chOff x="2848" y="848"/>
            <a:chExt cx="140" cy="98"/>
          </a:xfrm>
        </p:grpSpPr>
        <p:sp>
          <p:nvSpPr>
            <p:cNvPr id="51806" name="Line 80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7" name="Line 80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8" name="Line 80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77" name="Oval 810"/>
          <p:cNvSpPr>
            <a:spLocks noChangeArrowheads="1"/>
          </p:cNvSpPr>
          <p:nvPr/>
        </p:nvSpPr>
        <p:spPr bwMode="auto">
          <a:xfrm>
            <a:off x="6086475" y="2498725"/>
            <a:ext cx="346075" cy="87313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8" name="Line 811"/>
          <p:cNvSpPr>
            <a:spLocks noChangeShapeType="1"/>
          </p:cNvSpPr>
          <p:nvPr/>
        </p:nvSpPr>
        <p:spPr bwMode="auto">
          <a:xfrm>
            <a:off x="6086475" y="249078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9" name="Line 812"/>
          <p:cNvSpPr>
            <a:spLocks noChangeShapeType="1"/>
          </p:cNvSpPr>
          <p:nvPr/>
        </p:nvSpPr>
        <p:spPr bwMode="auto">
          <a:xfrm>
            <a:off x="6432550" y="249078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0" name="Rectangle 813"/>
          <p:cNvSpPr>
            <a:spLocks noChangeArrowheads="1"/>
          </p:cNvSpPr>
          <p:nvPr/>
        </p:nvSpPr>
        <p:spPr bwMode="auto">
          <a:xfrm>
            <a:off x="6086475" y="2490788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81" name="Oval 814"/>
          <p:cNvSpPr>
            <a:spLocks noChangeArrowheads="1"/>
          </p:cNvSpPr>
          <p:nvPr/>
        </p:nvSpPr>
        <p:spPr bwMode="auto">
          <a:xfrm>
            <a:off x="6083300" y="2427288"/>
            <a:ext cx="346075" cy="103187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82" name="Group 815"/>
          <p:cNvGrpSpPr>
            <a:grpSpLocks/>
          </p:cNvGrpSpPr>
          <p:nvPr/>
        </p:nvGrpSpPr>
        <p:grpSpPr bwMode="auto">
          <a:xfrm>
            <a:off x="6167438" y="2449513"/>
            <a:ext cx="171450" cy="60325"/>
            <a:chOff x="2848" y="848"/>
            <a:chExt cx="140" cy="98"/>
          </a:xfrm>
        </p:grpSpPr>
        <p:sp>
          <p:nvSpPr>
            <p:cNvPr id="51803" name="Line 81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4" name="Line 81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5" name="Line 81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83" name="Group 819"/>
          <p:cNvGrpSpPr>
            <a:grpSpLocks/>
          </p:cNvGrpSpPr>
          <p:nvPr/>
        </p:nvGrpSpPr>
        <p:grpSpPr bwMode="auto">
          <a:xfrm flipV="1">
            <a:off x="6167438" y="2449513"/>
            <a:ext cx="171450" cy="58737"/>
            <a:chOff x="2848" y="848"/>
            <a:chExt cx="140" cy="98"/>
          </a:xfrm>
        </p:grpSpPr>
        <p:sp>
          <p:nvSpPr>
            <p:cNvPr id="51800" name="Line 82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1" name="Line 82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802" name="Line 82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84" name="Oval 823"/>
          <p:cNvSpPr>
            <a:spLocks noChangeArrowheads="1"/>
          </p:cNvSpPr>
          <p:nvPr/>
        </p:nvSpPr>
        <p:spPr bwMode="auto">
          <a:xfrm>
            <a:off x="5780088" y="3648075"/>
            <a:ext cx="346075" cy="87313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5" name="Line 824"/>
          <p:cNvSpPr>
            <a:spLocks noChangeShapeType="1"/>
          </p:cNvSpPr>
          <p:nvPr/>
        </p:nvSpPr>
        <p:spPr bwMode="auto">
          <a:xfrm>
            <a:off x="5780088" y="364013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6" name="Line 825"/>
          <p:cNvSpPr>
            <a:spLocks noChangeShapeType="1"/>
          </p:cNvSpPr>
          <p:nvPr/>
        </p:nvSpPr>
        <p:spPr bwMode="auto">
          <a:xfrm>
            <a:off x="6126163" y="364013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7" name="Rectangle 826"/>
          <p:cNvSpPr>
            <a:spLocks noChangeArrowheads="1"/>
          </p:cNvSpPr>
          <p:nvPr/>
        </p:nvSpPr>
        <p:spPr bwMode="auto">
          <a:xfrm>
            <a:off x="5780088" y="3640138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88" name="Oval 827"/>
          <p:cNvSpPr>
            <a:spLocks noChangeArrowheads="1"/>
          </p:cNvSpPr>
          <p:nvPr/>
        </p:nvSpPr>
        <p:spPr bwMode="auto">
          <a:xfrm>
            <a:off x="5776913" y="3576638"/>
            <a:ext cx="346075" cy="103187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289" name="Group 828"/>
          <p:cNvGrpSpPr>
            <a:grpSpLocks/>
          </p:cNvGrpSpPr>
          <p:nvPr/>
        </p:nvGrpSpPr>
        <p:grpSpPr bwMode="auto">
          <a:xfrm>
            <a:off x="5861050" y="3598863"/>
            <a:ext cx="171450" cy="60325"/>
            <a:chOff x="2848" y="848"/>
            <a:chExt cx="140" cy="98"/>
          </a:xfrm>
        </p:grpSpPr>
        <p:sp>
          <p:nvSpPr>
            <p:cNvPr id="51797" name="Line 82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8" name="Line 83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9" name="Line 83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290" name="Group 832"/>
          <p:cNvGrpSpPr>
            <a:grpSpLocks/>
          </p:cNvGrpSpPr>
          <p:nvPr/>
        </p:nvGrpSpPr>
        <p:grpSpPr bwMode="auto">
          <a:xfrm flipV="1">
            <a:off x="5861050" y="3598863"/>
            <a:ext cx="171450" cy="58737"/>
            <a:chOff x="2848" y="848"/>
            <a:chExt cx="140" cy="98"/>
          </a:xfrm>
        </p:grpSpPr>
        <p:sp>
          <p:nvSpPr>
            <p:cNvPr id="51794" name="Line 83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5" name="Line 83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96" name="Line 83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291" name="Line 836"/>
          <p:cNvSpPr>
            <a:spLocks noChangeShapeType="1"/>
          </p:cNvSpPr>
          <p:nvPr/>
        </p:nvSpPr>
        <p:spPr bwMode="auto">
          <a:xfrm flipV="1">
            <a:off x="6978650" y="4005263"/>
            <a:ext cx="227013" cy="4365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2" name="Line 837"/>
          <p:cNvSpPr>
            <a:spLocks noChangeShapeType="1"/>
          </p:cNvSpPr>
          <p:nvPr/>
        </p:nvSpPr>
        <p:spPr bwMode="auto">
          <a:xfrm>
            <a:off x="7102475" y="3743325"/>
            <a:ext cx="163513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3" name="Line 838"/>
          <p:cNvSpPr>
            <a:spLocks noChangeShapeType="1"/>
          </p:cNvSpPr>
          <p:nvPr/>
        </p:nvSpPr>
        <p:spPr bwMode="auto">
          <a:xfrm>
            <a:off x="7199313" y="3663950"/>
            <a:ext cx="279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4" name="Line 839"/>
          <p:cNvSpPr>
            <a:spLocks noChangeShapeType="1"/>
          </p:cNvSpPr>
          <p:nvPr/>
        </p:nvSpPr>
        <p:spPr bwMode="auto">
          <a:xfrm flipV="1">
            <a:off x="7435850" y="3749675"/>
            <a:ext cx="134938" cy="104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5" name="Line 840"/>
          <p:cNvSpPr>
            <a:spLocks noChangeShapeType="1"/>
          </p:cNvSpPr>
          <p:nvPr/>
        </p:nvSpPr>
        <p:spPr bwMode="auto">
          <a:xfrm>
            <a:off x="6134100" y="3670300"/>
            <a:ext cx="6794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6" name="Line 841"/>
          <p:cNvSpPr>
            <a:spLocks noChangeShapeType="1"/>
          </p:cNvSpPr>
          <p:nvPr/>
        </p:nvSpPr>
        <p:spPr bwMode="auto">
          <a:xfrm>
            <a:off x="6429375" y="2517775"/>
            <a:ext cx="509588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7" name="Line 842"/>
          <p:cNvSpPr>
            <a:spLocks noChangeShapeType="1"/>
          </p:cNvSpPr>
          <p:nvPr/>
        </p:nvSpPr>
        <p:spPr bwMode="auto">
          <a:xfrm>
            <a:off x="5995988" y="2346325"/>
            <a:ext cx="152400" cy="825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8" name="Freeform 843"/>
          <p:cNvSpPr>
            <a:spLocks/>
          </p:cNvSpPr>
          <p:nvPr/>
        </p:nvSpPr>
        <p:spPr bwMode="auto">
          <a:xfrm>
            <a:off x="5316538" y="4352925"/>
            <a:ext cx="2979737" cy="1455738"/>
          </a:xfrm>
          <a:custGeom>
            <a:avLst/>
            <a:gdLst>
              <a:gd name="T0" fmla="*/ 1411287 w 1877"/>
              <a:gd name="T1" fmla="*/ 36513 h 917"/>
              <a:gd name="T2" fmla="*/ 1098550 w 1877"/>
              <a:gd name="T3" fmla="*/ 173038 h 917"/>
              <a:gd name="T4" fmla="*/ 658812 w 1877"/>
              <a:gd name="T5" fmla="*/ 144463 h 917"/>
              <a:gd name="T6" fmla="*/ 177800 w 1877"/>
              <a:gd name="T7" fmla="*/ 269875 h 917"/>
              <a:gd name="T8" fmla="*/ 79375 w 1877"/>
              <a:gd name="T9" fmla="*/ 560388 h 917"/>
              <a:gd name="T10" fmla="*/ 22225 w 1877"/>
              <a:gd name="T11" fmla="*/ 838200 h 917"/>
              <a:gd name="T12" fmla="*/ 220663 w 1877"/>
              <a:gd name="T13" fmla="*/ 1031875 h 917"/>
              <a:gd name="T14" fmla="*/ 801687 w 1877"/>
              <a:gd name="T15" fmla="*/ 1239838 h 917"/>
              <a:gd name="T16" fmla="*/ 1481137 w 1877"/>
              <a:gd name="T17" fmla="*/ 1406525 h 917"/>
              <a:gd name="T18" fmla="*/ 2174875 w 1877"/>
              <a:gd name="T19" fmla="*/ 1430338 h 917"/>
              <a:gd name="T20" fmla="*/ 2660650 w 1877"/>
              <a:gd name="T21" fmla="*/ 1258888 h 917"/>
              <a:gd name="T22" fmla="*/ 2952750 w 1877"/>
              <a:gd name="T23" fmla="*/ 990600 h 917"/>
              <a:gd name="T24" fmla="*/ 2819400 w 1877"/>
              <a:gd name="T25" fmla="*/ 347663 h 917"/>
              <a:gd name="T26" fmla="*/ 2386012 w 1877"/>
              <a:gd name="T27" fmla="*/ 158750 h 917"/>
              <a:gd name="T28" fmla="*/ 1905000 w 1877"/>
              <a:gd name="T29" fmla="*/ 20638 h 917"/>
              <a:gd name="T30" fmla="*/ 1411287 w 1877"/>
              <a:gd name="T31" fmla="*/ 3651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99" name="Line 844"/>
          <p:cNvSpPr>
            <a:spLocks noChangeShapeType="1"/>
          </p:cNvSpPr>
          <p:nvPr/>
        </p:nvSpPr>
        <p:spPr bwMode="auto">
          <a:xfrm rot="-5400000">
            <a:off x="7551737" y="5089526"/>
            <a:ext cx="523875" cy="1397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0" name="Line 845"/>
          <p:cNvSpPr>
            <a:spLocks noChangeShapeType="1"/>
          </p:cNvSpPr>
          <p:nvPr/>
        </p:nvSpPr>
        <p:spPr bwMode="auto">
          <a:xfrm rot="5400000" flipV="1">
            <a:off x="7697788" y="5370513"/>
            <a:ext cx="3175" cy="857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1" name="Line 846"/>
          <p:cNvSpPr>
            <a:spLocks noChangeShapeType="1"/>
          </p:cNvSpPr>
          <p:nvPr/>
        </p:nvSpPr>
        <p:spPr bwMode="auto">
          <a:xfrm rot="-5400000">
            <a:off x="7883525" y="5046663"/>
            <a:ext cx="0" cy="1143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1302" name="Group 847"/>
          <p:cNvGrpSpPr>
            <a:grpSpLocks/>
          </p:cNvGrpSpPr>
          <p:nvPr/>
        </p:nvGrpSpPr>
        <p:grpSpPr bwMode="auto">
          <a:xfrm>
            <a:off x="7462838" y="4756150"/>
            <a:ext cx="501650" cy="234950"/>
            <a:chOff x="4701" y="2996"/>
            <a:chExt cx="316" cy="148"/>
          </a:xfrm>
        </p:grpSpPr>
        <p:sp>
          <p:nvSpPr>
            <p:cNvPr id="51781" name="Oval 848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82" name="Line 849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83" name="Line 850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84" name="Rectangle 851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1785" name="Oval 852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86" name="Group 853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51791" name="Line 85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92" name="Line 85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93" name="Line 85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787" name="Group 857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51788" name="Line 858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89" name="Line 859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90" name="Line 860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303" name="Group 861"/>
          <p:cNvGrpSpPr>
            <a:grpSpLocks/>
          </p:cNvGrpSpPr>
          <p:nvPr/>
        </p:nvGrpSpPr>
        <p:grpSpPr bwMode="auto">
          <a:xfrm>
            <a:off x="6646863" y="4479925"/>
            <a:ext cx="501650" cy="234950"/>
            <a:chOff x="3600" y="219"/>
            <a:chExt cx="360" cy="175"/>
          </a:xfrm>
        </p:grpSpPr>
        <p:sp>
          <p:nvSpPr>
            <p:cNvPr id="51768" name="Oval 862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69" name="Line 863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70" name="Line 864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71" name="Rectangle 865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1772" name="Oval 866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73" name="Group 867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51778" name="Line 868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79" name="Line 869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80" name="Line 870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774" name="Group 871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51775" name="Line 872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76" name="Line 873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77" name="Line 874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304" name="Group 875"/>
          <p:cNvGrpSpPr>
            <a:grpSpLocks/>
          </p:cNvGrpSpPr>
          <p:nvPr/>
        </p:nvGrpSpPr>
        <p:grpSpPr bwMode="auto">
          <a:xfrm>
            <a:off x="5981700" y="4784725"/>
            <a:ext cx="501650" cy="234950"/>
            <a:chOff x="3600" y="219"/>
            <a:chExt cx="360" cy="175"/>
          </a:xfrm>
        </p:grpSpPr>
        <p:sp>
          <p:nvSpPr>
            <p:cNvPr id="51755" name="Oval 876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56" name="Line 877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57" name="Line 878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58" name="Rectangle 879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1759" name="Oval 880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60" name="Group 881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51765" name="Line 882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66" name="Line 883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67" name="Line 884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761" name="Group 885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51762" name="Line 88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63" name="Line 88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64" name="Line 88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1305" name="Line 889"/>
          <p:cNvSpPr>
            <a:spLocks noChangeShapeType="1"/>
          </p:cNvSpPr>
          <p:nvPr/>
        </p:nvSpPr>
        <p:spPr bwMode="auto">
          <a:xfrm>
            <a:off x="7096125" y="4691063"/>
            <a:ext cx="358775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6" name="Line 890"/>
          <p:cNvSpPr>
            <a:spLocks noChangeShapeType="1"/>
          </p:cNvSpPr>
          <p:nvPr/>
        </p:nvSpPr>
        <p:spPr bwMode="auto">
          <a:xfrm flipV="1">
            <a:off x="6443663" y="4703763"/>
            <a:ext cx="277812" cy="109537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7" name="Line 891"/>
          <p:cNvSpPr>
            <a:spLocks noChangeShapeType="1"/>
          </p:cNvSpPr>
          <p:nvPr/>
        </p:nvSpPr>
        <p:spPr bwMode="auto">
          <a:xfrm flipV="1">
            <a:off x="6486525" y="4906963"/>
            <a:ext cx="9715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8" name="Line 892"/>
          <p:cNvSpPr>
            <a:spLocks noChangeShapeType="1"/>
          </p:cNvSpPr>
          <p:nvPr/>
        </p:nvSpPr>
        <p:spPr bwMode="auto">
          <a:xfrm flipH="1">
            <a:off x="5781675" y="4652963"/>
            <a:ext cx="254000" cy="4699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09" name="Line 893"/>
          <p:cNvSpPr>
            <a:spLocks noChangeShapeType="1"/>
          </p:cNvSpPr>
          <p:nvPr/>
        </p:nvSpPr>
        <p:spPr bwMode="auto">
          <a:xfrm>
            <a:off x="5807075" y="4703763"/>
            <a:ext cx="1968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0" name="Line 894"/>
          <p:cNvSpPr>
            <a:spLocks noChangeShapeType="1"/>
          </p:cNvSpPr>
          <p:nvPr/>
        </p:nvSpPr>
        <p:spPr bwMode="auto">
          <a:xfrm>
            <a:off x="5667375" y="5040313"/>
            <a:ext cx="1539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1" name="Line 895"/>
          <p:cNvSpPr>
            <a:spLocks noChangeShapeType="1"/>
          </p:cNvSpPr>
          <p:nvPr/>
        </p:nvSpPr>
        <p:spPr bwMode="auto">
          <a:xfrm>
            <a:off x="5918200" y="5119688"/>
            <a:ext cx="49212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2" name="Line 896"/>
          <p:cNvSpPr>
            <a:spLocks noChangeShapeType="1"/>
          </p:cNvSpPr>
          <p:nvPr/>
        </p:nvSpPr>
        <p:spPr bwMode="auto">
          <a:xfrm flipH="1">
            <a:off x="6159500" y="5027613"/>
            <a:ext cx="53975" cy="857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3" name="Line 897"/>
          <p:cNvSpPr>
            <a:spLocks noChangeShapeType="1"/>
          </p:cNvSpPr>
          <p:nvPr/>
        </p:nvSpPr>
        <p:spPr bwMode="auto">
          <a:xfrm>
            <a:off x="5972175" y="5116513"/>
            <a:ext cx="1588" cy="8255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4" name="Line 898"/>
          <p:cNvSpPr>
            <a:spLocks noChangeShapeType="1"/>
          </p:cNvSpPr>
          <p:nvPr/>
        </p:nvSpPr>
        <p:spPr bwMode="auto">
          <a:xfrm flipH="1" flipV="1">
            <a:off x="6369050" y="5124450"/>
            <a:ext cx="0" cy="762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5" name="Line 899"/>
          <p:cNvSpPr>
            <a:spLocks noChangeShapeType="1"/>
          </p:cNvSpPr>
          <p:nvPr/>
        </p:nvSpPr>
        <p:spPr bwMode="auto">
          <a:xfrm>
            <a:off x="6450013" y="4983163"/>
            <a:ext cx="503237" cy="2698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6" name="Line 900"/>
          <p:cNvSpPr>
            <a:spLocks noChangeShapeType="1"/>
          </p:cNvSpPr>
          <p:nvPr/>
        </p:nvSpPr>
        <p:spPr bwMode="auto">
          <a:xfrm>
            <a:off x="5899150" y="4918075"/>
            <a:ext cx="8096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7" name="Line 942"/>
          <p:cNvSpPr>
            <a:spLocks noChangeShapeType="1"/>
          </p:cNvSpPr>
          <p:nvPr/>
        </p:nvSpPr>
        <p:spPr bwMode="auto">
          <a:xfrm flipH="1">
            <a:off x="5988050" y="3440113"/>
            <a:ext cx="3175" cy="144462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8" name="Line 943"/>
          <p:cNvSpPr>
            <a:spLocks noChangeShapeType="1"/>
          </p:cNvSpPr>
          <p:nvPr/>
        </p:nvSpPr>
        <p:spPr bwMode="auto">
          <a:xfrm flipV="1">
            <a:off x="7285038" y="2422525"/>
            <a:ext cx="123825" cy="87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19" name="Line 944"/>
          <p:cNvSpPr>
            <a:spLocks noChangeShapeType="1"/>
          </p:cNvSpPr>
          <p:nvPr/>
        </p:nvSpPr>
        <p:spPr bwMode="auto">
          <a:xfrm>
            <a:off x="7112000" y="2595563"/>
            <a:ext cx="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0" name="Line 945"/>
          <p:cNvSpPr>
            <a:spLocks noChangeShapeType="1"/>
          </p:cNvSpPr>
          <p:nvPr/>
        </p:nvSpPr>
        <p:spPr bwMode="auto">
          <a:xfrm flipV="1">
            <a:off x="7296150" y="2492375"/>
            <a:ext cx="263525" cy="2889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1" name="Line 946"/>
          <p:cNvSpPr>
            <a:spLocks noChangeShapeType="1"/>
          </p:cNvSpPr>
          <p:nvPr/>
        </p:nvSpPr>
        <p:spPr bwMode="auto">
          <a:xfrm>
            <a:off x="7648575" y="2490788"/>
            <a:ext cx="0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2" name="Line 947"/>
          <p:cNvSpPr>
            <a:spLocks noChangeShapeType="1"/>
          </p:cNvSpPr>
          <p:nvPr/>
        </p:nvSpPr>
        <p:spPr bwMode="auto">
          <a:xfrm>
            <a:off x="7302500" y="2797175"/>
            <a:ext cx="18891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3" name="Line 949"/>
          <p:cNvSpPr>
            <a:spLocks noChangeShapeType="1"/>
          </p:cNvSpPr>
          <p:nvPr/>
        </p:nvSpPr>
        <p:spPr bwMode="auto">
          <a:xfrm flipV="1">
            <a:off x="7716838" y="2190750"/>
            <a:ext cx="238125" cy="1682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4" name="Line 950"/>
          <p:cNvSpPr>
            <a:spLocks noChangeShapeType="1"/>
          </p:cNvSpPr>
          <p:nvPr/>
        </p:nvSpPr>
        <p:spPr bwMode="auto">
          <a:xfrm>
            <a:off x="7856538" y="2787650"/>
            <a:ext cx="177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5" name="Line 951"/>
          <p:cNvSpPr>
            <a:spLocks noChangeShapeType="1"/>
          </p:cNvSpPr>
          <p:nvPr/>
        </p:nvSpPr>
        <p:spPr bwMode="auto">
          <a:xfrm flipH="1">
            <a:off x="7002463" y="2863850"/>
            <a:ext cx="98425" cy="704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26" name="Line 952"/>
          <p:cNvSpPr>
            <a:spLocks noChangeShapeType="1"/>
          </p:cNvSpPr>
          <p:nvPr/>
        </p:nvSpPr>
        <p:spPr bwMode="auto">
          <a:xfrm flipH="1">
            <a:off x="7593013" y="2863850"/>
            <a:ext cx="111125" cy="727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327" name="Group 953"/>
          <p:cNvGrpSpPr>
            <a:grpSpLocks/>
          </p:cNvGrpSpPr>
          <p:nvPr/>
        </p:nvGrpSpPr>
        <p:grpSpPr bwMode="auto">
          <a:xfrm>
            <a:off x="6645275" y="4481513"/>
            <a:ext cx="501650" cy="234950"/>
            <a:chOff x="4701" y="2996"/>
            <a:chExt cx="316" cy="148"/>
          </a:xfrm>
        </p:grpSpPr>
        <p:sp>
          <p:nvSpPr>
            <p:cNvPr id="51742" name="Oval 954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43" name="Line 955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44" name="Line 956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45" name="Rectangle 957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1746" name="Oval 958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47" name="Group 959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51752" name="Line 96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53" name="Line 96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54" name="Line 96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748" name="Group 963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51749" name="Line 96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50" name="Line 96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51" name="Line 96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51328" name="Group 967"/>
          <p:cNvGrpSpPr>
            <a:grpSpLocks/>
          </p:cNvGrpSpPr>
          <p:nvPr/>
        </p:nvGrpSpPr>
        <p:grpSpPr bwMode="auto">
          <a:xfrm>
            <a:off x="5980113" y="4783138"/>
            <a:ext cx="501650" cy="234950"/>
            <a:chOff x="4701" y="2996"/>
            <a:chExt cx="316" cy="148"/>
          </a:xfrm>
        </p:grpSpPr>
        <p:sp>
          <p:nvSpPr>
            <p:cNvPr id="51729" name="Oval 968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30" name="Line 969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31" name="Line 970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32" name="Rectangle 971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51733" name="Oval 972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734" name="Group 973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51739" name="Line 97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40" name="Line 97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41" name="Line 97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1735" name="Group 977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51736" name="Line 978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37" name="Line 979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38" name="Line 980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51329" name="Picture 1020" descr="imgyjavg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1938" y="1878013"/>
            <a:ext cx="368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330" name="Group 1021"/>
          <p:cNvGrpSpPr>
            <a:grpSpLocks/>
          </p:cNvGrpSpPr>
          <p:nvPr/>
        </p:nvGrpSpPr>
        <p:grpSpPr bwMode="auto">
          <a:xfrm>
            <a:off x="7464425" y="5226050"/>
            <a:ext cx="198438" cy="365125"/>
            <a:chOff x="4702" y="3292"/>
            <a:chExt cx="125" cy="230"/>
          </a:xfrm>
        </p:grpSpPr>
        <p:sp>
          <p:nvSpPr>
            <p:cNvPr id="51721" name="AutoShape 1022"/>
            <p:cNvSpPr>
              <a:spLocks noChangeArrowheads="1"/>
            </p:cNvSpPr>
            <p:nvPr/>
          </p:nvSpPr>
          <p:spPr bwMode="auto">
            <a:xfrm>
              <a:off x="4702" y="3469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2" name="Rectangle 1023"/>
            <p:cNvSpPr>
              <a:spLocks noChangeArrowheads="1"/>
            </p:cNvSpPr>
            <p:nvPr/>
          </p:nvSpPr>
          <p:spPr bwMode="auto">
            <a:xfrm>
              <a:off x="4765" y="3293"/>
              <a:ext cx="58" cy="17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3" name="Rectangle 1024"/>
            <p:cNvSpPr>
              <a:spLocks noChangeArrowheads="1"/>
            </p:cNvSpPr>
            <p:nvPr/>
          </p:nvSpPr>
          <p:spPr bwMode="auto">
            <a:xfrm>
              <a:off x="4703" y="3344"/>
              <a:ext cx="79" cy="177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4" name="AutoShape 1025"/>
            <p:cNvSpPr>
              <a:spLocks noChangeArrowheads="1"/>
            </p:cNvSpPr>
            <p:nvPr/>
          </p:nvSpPr>
          <p:spPr bwMode="auto">
            <a:xfrm>
              <a:off x="4702" y="3292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5" name="Line 1026"/>
            <p:cNvSpPr>
              <a:spLocks noChangeShapeType="1"/>
            </p:cNvSpPr>
            <p:nvPr/>
          </p:nvSpPr>
          <p:spPr bwMode="auto">
            <a:xfrm>
              <a:off x="4827" y="3296"/>
              <a:ext cx="0" cy="17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6" name="Line 1027"/>
            <p:cNvSpPr>
              <a:spLocks noChangeShapeType="1"/>
            </p:cNvSpPr>
            <p:nvPr/>
          </p:nvSpPr>
          <p:spPr bwMode="auto">
            <a:xfrm flipH="1">
              <a:off x="4782" y="3469"/>
              <a:ext cx="45" cy="5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7" name="Rectangle 1028"/>
            <p:cNvSpPr>
              <a:spLocks noChangeArrowheads="1"/>
            </p:cNvSpPr>
            <p:nvPr/>
          </p:nvSpPr>
          <p:spPr bwMode="auto">
            <a:xfrm>
              <a:off x="4713" y="3367"/>
              <a:ext cx="52" cy="10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8" name="Rectangle 1029"/>
            <p:cNvSpPr>
              <a:spLocks noChangeArrowheads="1"/>
            </p:cNvSpPr>
            <p:nvPr/>
          </p:nvSpPr>
          <p:spPr bwMode="auto">
            <a:xfrm>
              <a:off x="4720" y="3398"/>
              <a:ext cx="40" cy="3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1331" name="Group 1030"/>
          <p:cNvGrpSpPr>
            <a:grpSpLocks/>
          </p:cNvGrpSpPr>
          <p:nvPr/>
        </p:nvGrpSpPr>
        <p:grpSpPr bwMode="auto">
          <a:xfrm>
            <a:off x="7926388" y="4949825"/>
            <a:ext cx="198437" cy="365125"/>
            <a:chOff x="4702" y="3292"/>
            <a:chExt cx="125" cy="230"/>
          </a:xfrm>
        </p:grpSpPr>
        <p:sp>
          <p:nvSpPr>
            <p:cNvPr id="51713" name="AutoShape 1031"/>
            <p:cNvSpPr>
              <a:spLocks noChangeArrowheads="1"/>
            </p:cNvSpPr>
            <p:nvPr/>
          </p:nvSpPr>
          <p:spPr bwMode="auto">
            <a:xfrm>
              <a:off x="4702" y="3469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4" name="Rectangle 1032"/>
            <p:cNvSpPr>
              <a:spLocks noChangeArrowheads="1"/>
            </p:cNvSpPr>
            <p:nvPr/>
          </p:nvSpPr>
          <p:spPr bwMode="auto">
            <a:xfrm>
              <a:off x="4765" y="3293"/>
              <a:ext cx="58" cy="17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5" name="Rectangle 1033"/>
            <p:cNvSpPr>
              <a:spLocks noChangeArrowheads="1"/>
            </p:cNvSpPr>
            <p:nvPr/>
          </p:nvSpPr>
          <p:spPr bwMode="auto">
            <a:xfrm>
              <a:off x="4703" y="3344"/>
              <a:ext cx="79" cy="177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6" name="AutoShape 1034"/>
            <p:cNvSpPr>
              <a:spLocks noChangeArrowheads="1"/>
            </p:cNvSpPr>
            <p:nvPr/>
          </p:nvSpPr>
          <p:spPr bwMode="auto">
            <a:xfrm>
              <a:off x="4702" y="3292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7" name="Line 1035"/>
            <p:cNvSpPr>
              <a:spLocks noChangeShapeType="1"/>
            </p:cNvSpPr>
            <p:nvPr/>
          </p:nvSpPr>
          <p:spPr bwMode="auto">
            <a:xfrm>
              <a:off x="4827" y="3296"/>
              <a:ext cx="0" cy="17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8" name="Line 1036"/>
            <p:cNvSpPr>
              <a:spLocks noChangeShapeType="1"/>
            </p:cNvSpPr>
            <p:nvPr/>
          </p:nvSpPr>
          <p:spPr bwMode="auto">
            <a:xfrm flipH="1">
              <a:off x="4782" y="3469"/>
              <a:ext cx="45" cy="5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19" name="Rectangle 1037"/>
            <p:cNvSpPr>
              <a:spLocks noChangeArrowheads="1"/>
            </p:cNvSpPr>
            <p:nvPr/>
          </p:nvSpPr>
          <p:spPr bwMode="auto">
            <a:xfrm>
              <a:off x="4713" y="3367"/>
              <a:ext cx="52" cy="10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720" name="Rectangle 1038"/>
            <p:cNvSpPr>
              <a:spLocks noChangeArrowheads="1"/>
            </p:cNvSpPr>
            <p:nvPr/>
          </p:nvSpPr>
          <p:spPr bwMode="auto">
            <a:xfrm>
              <a:off x="4720" y="3398"/>
              <a:ext cx="40" cy="3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1332" name="AutoShape 1040"/>
          <p:cNvSpPr>
            <a:spLocks noChangeAspect="1" noChangeArrowheads="1" noTextEdit="1"/>
          </p:cNvSpPr>
          <p:nvPr/>
        </p:nvSpPr>
        <p:spPr bwMode="auto">
          <a:xfrm>
            <a:off x="7143750" y="5394325"/>
            <a:ext cx="233363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3" name="Freeform 1041"/>
          <p:cNvSpPr>
            <a:spLocks/>
          </p:cNvSpPr>
          <p:nvPr/>
        </p:nvSpPr>
        <p:spPr bwMode="auto">
          <a:xfrm>
            <a:off x="7145338" y="5394325"/>
            <a:ext cx="231775" cy="252413"/>
          </a:xfrm>
          <a:custGeom>
            <a:avLst/>
            <a:gdLst>
              <a:gd name="T0" fmla="*/ 79910 w 1894"/>
              <a:gd name="T1" fmla="*/ 0 h 1904"/>
              <a:gd name="T2" fmla="*/ 81745 w 1894"/>
              <a:gd name="T3" fmla="*/ 0 h 1904"/>
              <a:gd name="T4" fmla="*/ 85539 w 1894"/>
              <a:gd name="T5" fmla="*/ 133 h 1904"/>
              <a:gd name="T6" fmla="*/ 90801 w 1894"/>
              <a:gd name="T7" fmla="*/ 398 h 1904"/>
              <a:gd name="T8" fmla="*/ 97776 w 1894"/>
              <a:gd name="T9" fmla="*/ 795 h 1904"/>
              <a:gd name="T10" fmla="*/ 105853 w 1894"/>
              <a:gd name="T11" fmla="*/ 1326 h 1904"/>
              <a:gd name="T12" fmla="*/ 115153 w 1894"/>
              <a:gd name="T13" fmla="*/ 2254 h 1904"/>
              <a:gd name="T14" fmla="*/ 125433 w 1894"/>
              <a:gd name="T15" fmla="*/ 3447 h 1904"/>
              <a:gd name="T16" fmla="*/ 136569 w 1894"/>
              <a:gd name="T17" fmla="*/ 5038 h 1904"/>
              <a:gd name="T18" fmla="*/ 148439 w 1894"/>
              <a:gd name="T19" fmla="*/ 7291 h 1904"/>
              <a:gd name="T20" fmla="*/ 160921 w 1894"/>
              <a:gd name="T21" fmla="*/ 9678 h 1904"/>
              <a:gd name="T22" fmla="*/ 173525 w 1894"/>
              <a:gd name="T23" fmla="*/ 12859 h 1904"/>
              <a:gd name="T24" fmla="*/ 186619 w 1894"/>
              <a:gd name="T25" fmla="*/ 16571 h 1904"/>
              <a:gd name="T26" fmla="*/ 199713 w 1894"/>
              <a:gd name="T27" fmla="*/ 21079 h 1904"/>
              <a:gd name="T28" fmla="*/ 212807 w 1894"/>
              <a:gd name="T29" fmla="*/ 26116 h 1904"/>
              <a:gd name="T30" fmla="*/ 225534 w 1894"/>
              <a:gd name="T31" fmla="*/ 31949 h 1904"/>
              <a:gd name="T32" fmla="*/ 211583 w 1894"/>
              <a:gd name="T33" fmla="*/ 150997 h 1904"/>
              <a:gd name="T34" fmla="*/ 213174 w 1894"/>
              <a:gd name="T35" fmla="*/ 151925 h 1904"/>
              <a:gd name="T36" fmla="*/ 216356 w 1894"/>
              <a:gd name="T37" fmla="*/ 155504 h 1904"/>
              <a:gd name="T38" fmla="*/ 217947 w 1894"/>
              <a:gd name="T39" fmla="*/ 163591 h 1904"/>
              <a:gd name="T40" fmla="*/ 215377 w 1894"/>
              <a:gd name="T41" fmla="*/ 177776 h 1904"/>
              <a:gd name="T42" fmla="*/ 175239 w 1894"/>
              <a:gd name="T43" fmla="*/ 233986 h 1904"/>
              <a:gd name="T44" fmla="*/ 161777 w 1894"/>
              <a:gd name="T45" fmla="*/ 252413 h 1904"/>
              <a:gd name="T46" fmla="*/ 159575 w 1894"/>
              <a:gd name="T47" fmla="*/ 252148 h 1904"/>
              <a:gd name="T48" fmla="*/ 155414 w 1894"/>
              <a:gd name="T49" fmla="*/ 251485 h 1904"/>
              <a:gd name="T50" fmla="*/ 149663 w 1894"/>
              <a:gd name="T51" fmla="*/ 250690 h 1904"/>
              <a:gd name="T52" fmla="*/ 142198 w 1894"/>
              <a:gd name="T53" fmla="*/ 249364 h 1904"/>
              <a:gd name="T54" fmla="*/ 133509 w 1894"/>
              <a:gd name="T55" fmla="*/ 247773 h 1904"/>
              <a:gd name="T56" fmla="*/ 123352 w 1894"/>
              <a:gd name="T57" fmla="*/ 245785 h 1904"/>
              <a:gd name="T58" fmla="*/ 112339 w 1894"/>
              <a:gd name="T59" fmla="*/ 243266 h 1904"/>
              <a:gd name="T60" fmla="*/ 100346 w 1894"/>
              <a:gd name="T61" fmla="*/ 240349 h 1904"/>
              <a:gd name="T62" fmla="*/ 87742 w 1894"/>
              <a:gd name="T63" fmla="*/ 236770 h 1904"/>
              <a:gd name="T64" fmla="*/ 74648 w 1894"/>
              <a:gd name="T65" fmla="*/ 232660 h 1904"/>
              <a:gd name="T66" fmla="*/ 61309 w 1894"/>
              <a:gd name="T67" fmla="*/ 228020 h 1904"/>
              <a:gd name="T68" fmla="*/ 47726 w 1894"/>
              <a:gd name="T69" fmla="*/ 222850 h 1904"/>
              <a:gd name="T70" fmla="*/ 34265 w 1894"/>
              <a:gd name="T71" fmla="*/ 216884 h 1904"/>
              <a:gd name="T72" fmla="*/ 21048 w 1894"/>
              <a:gd name="T73" fmla="*/ 210123 h 1904"/>
              <a:gd name="T74" fmla="*/ 8199 w 1894"/>
              <a:gd name="T75" fmla="*/ 202832 h 1904"/>
              <a:gd name="T76" fmla="*/ 1958 w 1894"/>
              <a:gd name="T77" fmla="*/ 198192 h 1904"/>
              <a:gd name="T78" fmla="*/ 979 w 1894"/>
              <a:gd name="T79" fmla="*/ 193154 h 1904"/>
              <a:gd name="T80" fmla="*/ 0 w 1894"/>
              <a:gd name="T81" fmla="*/ 185730 h 1904"/>
              <a:gd name="T82" fmla="*/ 489 w 1894"/>
              <a:gd name="T83" fmla="*/ 178041 h 1904"/>
              <a:gd name="T84" fmla="*/ 47481 w 1894"/>
              <a:gd name="T85" fmla="*/ 127930 h 1904"/>
              <a:gd name="T86" fmla="*/ 47236 w 1894"/>
              <a:gd name="T87" fmla="*/ 126206 h 1904"/>
              <a:gd name="T88" fmla="*/ 47726 w 1894"/>
              <a:gd name="T89" fmla="*/ 121567 h 1904"/>
              <a:gd name="T90" fmla="*/ 50418 w 1894"/>
              <a:gd name="T91" fmla="*/ 115071 h 1904"/>
              <a:gd name="T92" fmla="*/ 57271 w 1894"/>
              <a:gd name="T93" fmla="*/ 107912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4" name="Freeform 1042"/>
          <p:cNvSpPr>
            <a:spLocks/>
          </p:cNvSpPr>
          <p:nvPr/>
        </p:nvSpPr>
        <p:spPr bwMode="auto">
          <a:xfrm>
            <a:off x="7173913" y="5554663"/>
            <a:ext cx="134937" cy="42862"/>
          </a:xfrm>
          <a:custGeom>
            <a:avLst/>
            <a:gdLst>
              <a:gd name="T0" fmla="*/ 4880 w 1106"/>
              <a:gd name="T1" fmla="*/ 0 h 331"/>
              <a:gd name="T2" fmla="*/ 134937 w 1106"/>
              <a:gd name="T3" fmla="*/ 35869 h 331"/>
              <a:gd name="T4" fmla="*/ 130667 w 1106"/>
              <a:gd name="T5" fmla="*/ 42862 h 331"/>
              <a:gd name="T6" fmla="*/ 0 w 1106"/>
              <a:gd name="T7" fmla="*/ 4662 h 331"/>
              <a:gd name="T8" fmla="*/ 4880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5" name="Freeform 1043"/>
          <p:cNvSpPr>
            <a:spLocks/>
          </p:cNvSpPr>
          <p:nvPr/>
        </p:nvSpPr>
        <p:spPr bwMode="auto">
          <a:xfrm>
            <a:off x="7151688" y="5573713"/>
            <a:ext cx="157162" cy="66675"/>
          </a:xfrm>
          <a:custGeom>
            <a:avLst/>
            <a:gdLst>
              <a:gd name="T0" fmla="*/ 156795 w 1285"/>
              <a:gd name="T1" fmla="*/ 51624 h 505"/>
              <a:gd name="T2" fmla="*/ 154594 w 1285"/>
              <a:gd name="T3" fmla="*/ 51360 h 505"/>
              <a:gd name="T4" fmla="*/ 150680 w 1285"/>
              <a:gd name="T5" fmla="*/ 50831 h 505"/>
              <a:gd name="T6" fmla="*/ 144687 w 1285"/>
              <a:gd name="T7" fmla="*/ 49907 h 505"/>
              <a:gd name="T8" fmla="*/ 137471 w 1285"/>
              <a:gd name="T9" fmla="*/ 48719 h 505"/>
              <a:gd name="T10" fmla="*/ 128665 w 1285"/>
              <a:gd name="T11" fmla="*/ 46871 h 505"/>
              <a:gd name="T12" fmla="*/ 118758 w 1285"/>
              <a:gd name="T13" fmla="*/ 44890 h 505"/>
              <a:gd name="T14" fmla="*/ 107751 w 1285"/>
              <a:gd name="T15" fmla="*/ 42514 h 505"/>
              <a:gd name="T16" fmla="*/ 96009 w 1285"/>
              <a:gd name="T17" fmla="*/ 39477 h 505"/>
              <a:gd name="T18" fmla="*/ 83657 w 1285"/>
              <a:gd name="T19" fmla="*/ 36044 h 505"/>
              <a:gd name="T20" fmla="*/ 70815 w 1285"/>
              <a:gd name="T21" fmla="*/ 32215 h 505"/>
              <a:gd name="T22" fmla="*/ 57728 w 1285"/>
              <a:gd name="T23" fmla="*/ 27594 h 505"/>
              <a:gd name="T24" fmla="*/ 44519 w 1285"/>
              <a:gd name="T25" fmla="*/ 22577 h 505"/>
              <a:gd name="T26" fmla="*/ 31677 w 1285"/>
              <a:gd name="T27" fmla="*/ 16900 h 505"/>
              <a:gd name="T28" fmla="*/ 18957 w 1285"/>
              <a:gd name="T29" fmla="*/ 10694 h 505"/>
              <a:gd name="T30" fmla="*/ 6727 w 1285"/>
              <a:gd name="T31" fmla="*/ 3697 h 505"/>
              <a:gd name="T32" fmla="*/ 734 w 1285"/>
              <a:gd name="T33" fmla="*/ 528 h 505"/>
              <a:gd name="T34" fmla="*/ 245 w 1285"/>
              <a:gd name="T35" fmla="*/ 4225 h 505"/>
              <a:gd name="T36" fmla="*/ 0 w 1285"/>
              <a:gd name="T37" fmla="*/ 10034 h 505"/>
              <a:gd name="T38" fmla="*/ 978 w 1285"/>
              <a:gd name="T39" fmla="*/ 15844 h 505"/>
              <a:gd name="T40" fmla="*/ 2324 w 1285"/>
              <a:gd name="T41" fmla="*/ 18352 h 505"/>
              <a:gd name="T42" fmla="*/ 3425 w 1285"/>
              <a:gd name="T43" fmla="*/ 19012 h 505"/>
              <a:gd name="T44" fmla="*/ 5748 w 1285"/>
              <a:gd name="T45" fmla="*/ 20465 h 505"/>
              <a:gd name="T46" fmla="*/ 9173 w 1285"/>
              <a:gd name="T47" fmla="*/ 22445 h 505"/>
              <a:gd name="T48" fmla="*/ 13698 w 1285"/>
              <a:gd name="T49" fmla="*/ 25086 h 505"/>
              <a:gd name="T50" fmla="*/ 19447 w 1285"/>
              <a:gd name="T51" fmla="*/ 27990 h 505"/>
              <a:gd name="T52" fmla="*/ 26296 w 1285"/>
              <a:gd name="T53" fmla="*/ 31423 h 505"/>
              <a:gd name="T54" fmla="*/ 34368 w 1285"/>
              <a:gd name="T55" fmla="*/ 35252 h 505"/>
              <a:gd name="T56" fmla="*/ 43785 w 1285"/>
              <a:gd name="T57" fmla="*/ 39081 h 505"/>
              <a:gd name="T58" fmla="*/ 54181 w 1285"/>
              <a:gd name="T59" fmla="*/ 43042 h 505"/>
              <a:gd name="T60" fmla="*/ 66045 w 1285"/>
              <a:gd name="T61" fmla="*/ 47135 h 505"/>
              <a:gd name="T62" fmla="*/ 79131 w 1285"/>
              <a:gd name="T63" fmla="*/ 51095 h 505"/>
              <a:gd name="T64" fmla="*/ 93441 w 1285"/>
              <a:gd name="T65" fmla="*/ 54924 h 505"/>
              <a:gd name="T66" fmla="*/ 108851 w 1285"/>
              <a:gd name="T67" fmla="*/ 58621 h 505"/>
              <a:gd name="T68" fmla="*/ 125730 w 1285"/>
              <a:gd name="T69" fmla="*/ 62318 h 505"/>
              <a:gd name="T70" fmla="*/ 143953 w 1285"/>
              <a:gd name="T71" fmla="*/ 65223 h 505"/>
              <a:gd name="T72" fmla="*/ 153615 w 1285"/>
              <a:gd name="T73" fmla="*/ 66411 h 505"/>
              <a:gd name="T74" fmla="*/ 154716 w 1285"/>
              <a:gd name="T75" fmla="*/ 64298 h 505"/>
              <a:gd name="T76" fmla="*/ 156306 w 1285"/>
              <a:gd name="T77" fmla="*/ 60206 h 505"/>
              <a:gd name="T78" fmla="*/ 157162 w 1285"/>
              <a:gd name="T79" fmla="*/ 54792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6" name="AutoShape 1044"/>
          <p:cNvSpPr>
            <a:spLocks noChangeAspect="1" noChangeArrowheads="1" noTextEdit="1"/>
          </p:cNvSpPr>
          <p:nvPr/>
        </p:nvSpPr>
        <p:spPr bwMode="auto">
          <a:xfrm>
            <a:off x="7104063" y="5305425"/>
            <a:ext cx="25400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7" name="Freeform 1045"/>
          <p:cNvSpPr>
            <a:spLocks/>
          </p:cNvSpPr>
          <p:nvPr/>
        </p:nvSpPr>
        <p:spPr bwMode="auto">
          <a:xfrm>
            <a:off x="7156450" y="5324475"/>
            <a:ext cx="36513" cy="49213"/>
          </a:xfrm>
          <a:custGeom>
            <a:avLst/>
            <a:gdLst>
              <a:gd name="T0" fmla="*/ 12851 w 179"/>
              <a:gd name="T1" fmla="*/ 6379 h 216"/>
              <a:gd name="T2" fmla="*/ 9995 w 179"/>
              <a:gd name="T3" fmla="*/ 8430 h 216"/>
              <a:gd name="T4" fmla="*/ 7751 w 179"/>
              <a:gd name="T5" fmla="*/ 10708 h 216"/>
              <a:gd name="T6" fmla="*/ 5508 w 179"/>
              <a:gd name="T7" fmla="*/ 13442 h 216"/>
              <a:gd name="T8" fmla="*/ 3672 w 179"/>
              <a:gd name="T9" fmla="*/ 16404 h 216"/>
              <a:gd name="T10" fmla="*/ 2040 w 179"/>
              <a:gd name="T11" fmla="*/ 19594 h 216"/>
              <a:gd name="T12" fmla="*/ 1020 w 179"/>
              <a:gd name="T13" fmla="*/ 23012 h 216"/>
              <a:gd name="T14" fmla="*/ 408 w 179"/>
              <a:gd name="T15" fmla="*/ 26657 h 216"/>
              <a:gd name="T16" fmla="*/ 0 w 179"/>
              <a:gd name="T17" fmla="*/ 30302 h 216"/>
              <a:gd name="T18" fmla="*/ 408 w 179"/>
              <a:gd name="T19" fmla="*/ 35315 h 216"/>
              <a:gd name="T20" fmla="*/ 2040 w 179"/>
              <a:gd name="T21" fmla="*/ 39416 h 216"/>
              <a:gd name="T22" fmla="*/ 4692 w 179"/>
              <a:gd name="T23" fmla="*/ 43289 h 216"/>
              <a:gd name="T24" fmla="*/ 8159 w 179"/>
              <a:gd name="T25" fmla="*/ 45795 h 216"/>
              <a:gd name="T26" fmla="*/ 12035 w 179"/>
              <a:gd name="T27" fmla="*/ 48074 h 216"/>
              <a:gd name="T28" fmla="*/ 16115 w 179"/>
              <a:gd name="T29" fmla="*/ 48985 h 216"/>
              <a:gd name="T30" fmla="*/ 20398 w 179"/>
              <a:gd name="T31" fmla="*/ 49213 h 216"/>
              <a:gd name="T32" fmla="*/ 24478 w 179"/>
              <a:gd name="T33" fmla="*/ 48529 h 216"/>
              <a:gd name="T34" fmla="*/ 25294 w 179"/>
              <a:gd name="T35" fmla="*/ 48529 h 216"/>
              <a:gd name="T36" fmla="*/ 26110 w 179"/>
              <a:gd name="T37" fmla="*/ 48074 h 216"/>
              <a:gd name="T38" fmla="*/ 26722 w 179"/>
              <a:gd name="T39" fmla="*/ 47390 h 216"/>
              <a:gd name="T40" fmla="*/ 26926 w 179"/>
              <a:gd name="T41" fmla="*/ 46251 h 216"/>
              <a:gd name="T42" fmla="*/ 26518 w 179"/>
              <a:gd name="T43" fmla="*/ 45112 h 216"/>
              <a:gd name="T44" fmla="*/ 25702 w 179"/>
              <a:gd name="T45" fmla="*/ 44201 h 216"/>
              <a:gd name="T46" fmla="*/ 24682 w 179"/>
              <a:gd name="T47" fmla="*/ 43289 h 216"/>
              <a:gd name="T48" fmla="*/ 23662 w 179"/>
              <a:gd name="T49" fmla="*/ 42606 h 216"/>
              <a:gd name="T50" fmla="*/ 21418 w 179"/>
              <a:gd name="T51" fmla="*/ 41922 h 216"/>
              <a:gd name="T52" fmla="*/ 19378 w 179"/>
              <a:gd name="T53" fmla="*/ 41467 h 216"/>
              <a:gd name="T54" fmla="*/ 17135 w 179"/>
              <a:gd name="T55" fmla="*/ 41011 h 216"/>
              <a:gd name="T56" fmla="*/ 15299 w 179"/>
              <a:gd name="T57" fmla="*/ 40555 h 216"/>
              <a:gd name="T58" fmla="*/ 13259 w 179"/>
              <a:gd name="T59" fmla="*/ 39872 h 216"/>
              <a:gd name="T60" fmla="*/ 11423 w 179"/>
              <a:gd name="T61" fmla="*/ 38732 h 216"/>
              <a:gd name="T62" fmla="*/ 9587 w 179"/>
              <a:gd name="T63" fmla="*/ 37593 h 216"/>
              <a:gd name="T64" fmla="*/ 7955 w 179"/>
              <a:gd name="T65" fmla="*/ 35543 h 216"/>
              <a:gd name="T66" fmla="*/ 7343 w 179"/>
              <a:gd name="T67" fmla="*/ 27341 h 216"/>
              <a:gd name="T68" fmla="*/ 8975 w 179"/>
              <a:gd name="T69" fmla="*/ 20505 h 216"/>
              <a:gd name="T70" fmla="*/ 12443 w 179"/>
              <a:gd name="T71" fmla="*/ 15265 h 216"/>
              <a:gd name="T72" fmla="*/ 17135 w 179"/>
              <a:gd name="T73" fmla="*/ 10708 h 216"/>
              <a:gd name="T74" fmla="*/ 22234 w 179"/>
              <a:gd name="T75" fmla="*/ 7291 h 216"/>
              <a:gd name="T76" fmla="*/ 27742 w 179"/>
              <a:gd name="T77" fmla="*/ 4785 h 216"/>
              <a:gd name="T78" fmla="*/ 32637 w 179"/>
              <a:gd name="T79" fmla="*/ 2734 h 216"/>
              <a:gd name="T80" fmla="*/ 36513 w 179"/>
              <a:gd name="T81" fmla="*/ 1139 h 216"/>
              <a:gd name="T82" fmla="*/ 34065 w 179"/>
              <a:gd name="T83" fmla="*/ 228 h 216"/>
              <a:gd name="T84" fmla="*/ 31413 w 179"/>
              <a:gd name="T85" fmla="*/ 0 h 216"/>
              <a:gd name="T86" fmla="*/ 28558 w 179"/>
              <a:gd name="T87" fmla="*/ 456 h 216"/>
              <a:gd name="T88" fmla="*/ 25294 w 179"/>
              <a:gd name="T89" fmla="*/ 1139 h 216"/>
              <a:gd name="T90" fmla="*/ 22030 w 179"/>
              <a:gd name="T91" fmla="*/ 2278 h 216"/>
              <a:gd name="T92" fmla="*/ 18766 w 179"/>
              <a:gd name="T93" fmla="*/ 3418 h 216"/>
              <a:gd name="T94" fmla="*/ 15707 w 179"/>
              <a:gd name="T95" fmla="*/ 5012 h 216"/>
              <a:gd name="T96" fmla="*/ 12851 w 179"/>
              <a:gd name="T97" fmla="*/ 6379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8" name="Freeform 1046"/>
          <p:cNvSpPr>
            <a:spLocks/>
          </p:cNvSpPr>
          <p:nvPr/>
        </p:nvSpPr>
        <p:spPr bwMode="auto">
          <a:xfrm>
            <a:off x="7218363" y="5322888"/>
            <a:ext cx="22225" cy="38100"/>
          </a:xfrm>
          <a:custGeom>
            <a:avLst/>
            <a:gdLst>
              <a:gd name="T0" fmla="*/ 18716 w 114"/>
              <a:gd name="T1" fmla="*/ 12473 h 168"/>
              <a:gd name="T2" fmla="*/ 19691 w 114"/>
              <a:gd name="T3" fmla="*/ 16329 h 168"/>
              <a:gd name="T4" fmla="*/ 19496 w 114"/>
              <a:gd name="T5" fmla="*/ 19957 h 168"/>
              <a:gd name="T6" fmla="*/ 17936 w 114"/>
              <a:gd name="T7" fmla="*/ 22905 h 168"/>
              <a:gd name="T8" fmla="*/ 15986 w 114"/>
              <a:gd name="T9" fmla="*/ 25400 h 168"/>
              <a:gd name="T10" fmla="*/ 13452 w 114"/>
              <a:gd name="T11" fmla="*/ 27895 h 168"/>
              <a:gd name="T12" fmla="*/ 10528 w 114"/>
              <a:gd name="T13" fmla="*/ 30389 h 168"/>
              <a:gd name="T14" fmla="*/ 7798 w 114"/>
              <a:gd name="T15" fmla="*/ 32430 h 168"/>
              <a:gd name="T16" fmla="*/ 5264 w 114"/>
              <a:gd name="T17" fmla="*/ 34698 h 168"/>
              <a:gd name="T18" fmla="*/ 4874 w 114"/>
              <a:gd name="T19" fmla="*/ 35379 h 168"/>
              <a:gd name="T20" fmla="*/ 4679 w 114"/>
              <a:gd name="T21" fmla="*/ 35832 h 168"/>
              <a:gd name="T22" fmla="*/ 4679 w 114"/>
              <a:gd name="T23" fmla="*/ 36739 h 168"/>
              <a:gd name="T24" fmla="*/ 4874 w 114"/>
              <a:gd name="T25" fmla="*/ 37420 h 168"/>
              <a:gd name="T26" fmla="*/ 5459 w 114"/>
              <a:gd name="T27" fmla="*/ 37873 h 168"/>
              <a:gd name="T28" fmla="*/ 6044 w 114"/>
              <a:gd name="T29" fmla="*/ 38100 h 168"/>
              <a:gd name="T30" fmla="*/ 6434 w 114"/>
              <a:gd name="T31" fmla="*/ 38100 h 168"/>
              <a:gd name="T32" fmla="*/ 7213 w 114"/>
              <a:gd name="T33" fmla="*/ 37873 h 168"/>
              <a:gd name="T34" fmla="*/ 10333 w 114"/>
              <a:gd name="T35" fmla="*/ 35605 h 168"/>
              <a:gd name="T36" fmla="*/ 13452 w 114"/>
              <a:gd name="T37" fmla="*/ 33338 h 168"/>
              <a:gd name="T38" fmla="*/ 16376 w 114"/>
              <a:gd name="T39" fmla="*/ 30616 h 168"/>
              <a:gd name="T40" fmla="*/ 18911 w 114"/>
              <a:gd name="T41" fmla="*/ 27441 h 168"/>
              <a:gd name="T42" fmla="*/ 20860 w 114"/>
              <a:gd name="T43" fmla="*/ 24039 h 168"/>
              <a:gd name="T44" fmla="*/ 22030 w 114"/>
              <a:gd name="T45" fmla="*/ 20184 h 168"/>
              <a:gd name="T46" fmla="*/ 22225 w 114"/>
              <a:gd name="T47" fmla="*/ 16102 h 168"/>
              <a:gd name="T48" fmla="*/ 21445 w 114"/>
              <a:gd name="T49" fmla="*/ 11566 h 168"/>
              <a:gd name="T50" fmla="*/ 19691 w 114"/>
              <a:gd name="T51" fmla="*/ 8164 h 168"/>
              <a:gd name="T52" fmla="*/ 16961 w 114"/>
              <a:gd name="T53" fmla="*/ 5443 h 168"/>
              <a:gd name="T54" fmla="*/ 13647 w 114"/>
              <a:gd name="T55" fmla="*/ 3175 h 168"/>
              <a:gd name="T56" fmla="*/ 9943 w 114"/>
              <a:gd name="T57" fmla="*/ 1587 h 168"/>
              <a:gd name="T58" fmla="*/ 6239 w 114"/>
              <a:gd name="T59" fmla="*/ 454 h 168"/>
              <a:gd name="T60" fmla="*/ 3314 w 114"/>
              <a:gd name="T61" fmla="*/ 0 h 168"/>
              <a:gd name="T62" fmla="*/ 975 w 114"/>
              <a:gd name="T63" fmla="*/ 0 h 168"/>
              <a:gd name="T64" fmla="*/ 0 w 114"/>
              <a:gd name="T65" fmla="*/ 680 h 168"/>
              <a:gd name="T66" fmla="*/ 2339 w 114"/>
              <a:gd name="T67" fmla="*/ 2041 h 168"/>
              <a:gd name="T68" fmla="*/ 5069 w 114"/>
              <a:gd name="T69" fmla="*/ 2948 h 168"/>
              <a:gd name="T70" fmla="*/ 7993 w 114"/>
              <a:gd name="T71" fmla="*/ 3855 h 168"/>
              <a:gd name="T72" fmla="*/ 10528 w 114"/>
              <a:gd name="T73" fmla="*/ 4989 h 168"/>
              <a:gd name="T74" fmla="*/ 13257 w 114"/>
              <a:gd name="T75" fmla="*/ 6123 h 168"/>
              <a:gd name="T76" fmla="*/ 15596 w 114"/>
              <a:gd name="T77" fmla="*/ 7711 h 168"/>
              <a:gd name="T78" fmla="*/ 17351 w 114"/>
              <a:gd name="T79" fmla="*/ 9752 h 168"/>
              <a:gd name="T80" fmla="*/ 18716 w 114"/>
              <a:gd name="T81" fmla="*/ 12473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39" name="Freeform 1047"/>
          <p:cNvSpPr>
            <a:spLocks/>
          </p:cNvSpPr>
          <p:nvPr/>
        </p:nvSpPr>
        <p:spPr bwMode="auto">
          <a:xfrm>
            <a:off x="7134225" y="5314950"/>
            <a:ext cx="58738" cy="79375"/>
          </a:xfrm>
          <a:custGeom>
            <a:avLst/>
            <a:gdLst>
              <a:gd name="T0" fmla="*/ 18292 w 289"/>
              <a:gd name="T1" fmla="*/ 14699 h 351"/>
              <a:gd name="T2" fmla="*/ 9756 w 289"/>
              <a:gd name="T3" fmla="*/ 23971 h 351"/>
              <a:gd name="T4" fmla="*/ 3049 w 289"/>
              <a:gd name="T5" fmla="*/ 35052 h 351"/>
              <a:gd name="T6" fmla="*/ 0 w 289"/>
              <a:gd name="T7" fmla="*/ 47489 h 351"/>
              <a:gd name="T8" fmla="*/ 610 w 289"/>
              <a:gd name="T9" fmla="*/ 56083 h 351"/>
              <a:gd name="T10" fmla="*/ 1626 w 289"/>
              <a:gd name="T11" fmla="*/ 59249 h 351"/>
              <a:gd name="T12" fmla="*/ 3455 w 289"/>
              <a:gd name="T13" fmla="*/ 62415 h 351"/>
              <a:gd name="T14" fmla="*/ 5894 w 289"/>
              <a:gd name="T15" fmla="*/ 65128 h 351"/>
              <a:gd name="T16" fmla="*/ 10162 w 289"/>
              <a:gd name="T17" fmla="*/ 68068 h 351"/>
              <a:gd name="T18" fmla="*/ 15650 w 289"/>
              <a:gd name="T19" fmla="*/ 71234 h 351"/>
              <a:gd name="T20" fmla="*/ 21747 w 289"/>
              <a:gd name="T21" fmla="*/ 73722 h 351"/>
              <a:gd name="T22" fmla="*/ 27641 w 289"/>
              <a:gd name="T23" fmla="*/ 75531 h 351"/>
              <a:gd name="T24" fmla="*/ 33942 w 289"/>
              <a:gd name="T25" fmla="*/ 77114 h 351"/>
              <a:gd name="T26" fmla="*/ 40039 w 289"/>
              <a:gd name="T27" fmla="*/ 78018 h 351"/>
              <a:gd name="T28" fmla="*/ 46340 w 289"/>
              <a:gd name="T29" fmla="*/ 78697 h 351"/>
              <a:gd name="T30" fmla="*/ 52641 w 289"/>
              <a:gd name="T31" fmla="*/ 79149 h 351"/>
              <a:gd name="T32" fmla="*/ 56706 w 289"/>
              <a:gd name="T33" fmla="*/ 79375 h 351"/>
              <a:gd name="T34" fmla="*/ 58128 w 289"/>
              <a:gd name="T35" fmla="*/ 78018 h 351"/>
              <a:gd name="T36" fmla="*/ 58738 w 289"/>
              <a:gd name="T37" fmla="*/ 75757 h 351"/>
              <a:gd name="T38" fmla="*/ 57315 w 289"/>
              <a:gd name="T39" fmla="*/ 74174 h 351"/>
              <a:gd name="T40" fmla="*/ 53454 w 289"/>
              <a:gd name="T41" fmla="*/ 72817 h 351"/>
              <a:gd name="T42" fmla="*/ 47966 w 289"/>
              <a:gd name="T43" fmla="*/ 71686 h 351"/>
              <a:gd name="T44" fmla="*/ 42275 w 289"/>
              <a:gd name="T45" fmla="*/ 70782 h 351"/>
              <a:gd name="T46" fmla="*/ 36381 w 289"/>
              <a:gd name="T47" fmla="*/ 69651 h 351"/>
              <a:gd name="T48" fmla="*/ 30893 w 289"/>
              <a:gd name="T49" fmla="*/ 68520 h 351"/>
              <a:gd name="T50" fmla="*/ 25406 w 289"/>
              <a:gd name="T51" fmla="*/ 66937 h 351"/>
              <a:gd name="T52" fmla="*/ 19918 w 289"/>
              <a:gd name="T53" fmla="*/ 64902 h 351"/>
              <a:gd name="T54" fmla="*/ 14634 w 289"/>
              <a:gd name="T55" fmla="*/ 62415 h 351"/>
              <a:gd name="T56" fmla="*/ 9959 w 289"/>
              <a:gd name="T57" fmla="*/ 59022 h 351"/>
              <a:gd name="T58" fmla="*/ 6910 w 289"/>
              <a:gd name="T59" fmla="*/ 54500 h 351"/>
              <a:gd name="T60" fmla="*/ 6097 w 289"/>
              <a:gd name="T61" fmla="*/ 48620 h 351"/>
              <a:gd name="T62" fmla="*/ 6910 w 289"/>
              <a:gd name="T63" fmla="*/ 42062 h 351"/>
              <a:gd name="T64" fmla="*/ 9349 w 289"/>
              <a:gd name="T65" fmla="*/ 35730 h 351"/>
              <a:gd name="T66" fmla="*/ 13008 w 289"/>
              <a:gd name="T67" fmla="*/ 28946 h 351"/>
              <a:gd name="T68" fmla="*/ 17276 w 289"/>
              <a:gd name="T69" fmla="*/ 23066 h 351"/>
              <a:gd name="T70" fmla="*/ 22357 w 289"/>
              <a:gd name="T71" fmla="*/ 17413 h 351"/>
              <a:gd name="T72" fmla="*/ 27845 w 289"/>
              <a:gd name="T73" fmla="*/ 11985 h 351"/>
              <a:gd name="T74" fmla="*/ 35568 w 289"/>
              <a:gd name="T75" fmla="*/ 7915 h 351"/>
              <a:gd name="T76" fmla="*/ 43291 w 289"/>
              <a:gd name="T77" fmla="*/ 4297 h 351"/>
              <a:gd name="T78" fmla="*/ 48169 w 289"/>
              <a:gd name="T79" fmla="*/ 1357 h 351"/>
              <a:gd name="T80" fmla="*/ 46746 w 289"/>
              <a:gd name="T81" fmla="*/ 0 h 351"/>
              <a:gd name="T82" fmla="*/ 40243 w 289"/>
              <a:gd name="T83" fmla="*/ 905 h 351"/>
              <a:gd name="T84" fmla="*/ 32723 w 289"/>
              <a:gd name="T85" fmla="*/ 3844 h 351"/>
              <a:gd name="T86" fmla="*/ 25812 w 289"/>
              <a:gd name="T87" fmla="*/ 7915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0" name="Freeform 1048"/>
          <p:cNvSpPr>
            <a:spLocks/>
          </p:cNvSpPr>
          <p:nvPr/>
        </p:nvSpPr>
        <p:spPr bwMode="auto">
          <a:xfrm>
            <a:off x="7215188" y="5311775"/>
            <a:ext cx="50800" cy="53975"/>
          </a:xfrm>
          <a:custGeom>
            <a:avLst/>
            <a:gdLst>
              <a:gd name="T0" fmla="*/ 42000 w 254"/>
              <a:gd name="T1" fmla="*/ 16377 h 234"/>
              <a:gd name="T2" fmla="*/ 44400 w 254"/>
              <a:gd name="T3" fmla="*/ 19376 h 234"/>
              <a:gd name="T4" fmla="*/ 45800 w 254"/>
              <a:gd name="T5" fmla="*/ 22836 h 234"/>
              <a:gd name="T6" fmla="*/ 46400 w 254"/>
              <a:gd name="T7" fmla="*/ 26526 h 234"/>
              <a:gd name="T8" fmla="*/ 46400 w 254"/>
              <a:gd name="T9" fmla="*/ 30447 h 234"/>
              <a:gd name="T10" fmla="*/ 46000 w 254"/>
              <a:gd name="T11" fmla="*/ 33677 h 234"/>
              <a:gd name="T12" fmla="*/ 45200 w 254"/>
              <a:gd name="T13" fmla="*/ 36445 h 234"/>
              <a:gd name="T14" fmla="*/ 43800 w 254"/>
              <a:gd name="T15" fmla="*/ 39213 h 234"/>
              <a:gd name="T16" fmla="*/ 42200 w 254"/>
              <a:gd name="T17" fmla="*/ 41289 h 234"/>
              <a:gd name="T18" fmla="*/ 40400 w 254"/>
              <a:gd name="T19" fmla="*/ 43826 h 234"/>
              <a:gd name="T20" fmla="*/ 38600 w 254"/>
              <a:gd name="T21" fmla="*/ 45902 h 234"/>
              <a:gd name="T22" fmla="*/ 36600 w 254"/>
              <a:gd name="T23" fmla="*/ 47978 h 234"/>
              <a:gd name="T24" fmla="*/ 34800 w 254"/>
              <a:gd name="T25" fmla="*/ 50284 h 234"/>
              <a:gd name="T26" fmla="*/ 34400 w 254"/>
              <a:gd name="T27" fmla="*/ 50976 h 234"/>
              <a:gd name="T28" fmla="*/ 34400 w 254"/>
              <a:gd name="T29" fmla="*/ 51668 h 234"/>
              <a:gd name="T30" fmla="*/ 34400 w 254"/>
              <a:gd name="T31" fmla="*/ 52360 h 234"/>
              <a:gd name="T32" fmla="*/ 34800 w 254"/>
              <a:gd name="T33" fmla="*/ 53283 h 234"/>
              <a:gd name="T34" fmla="*/ 35400 w 254"/>
              <a:gd name="T35" fmla="*/ 53744 h 234"/>
              <a:gd name="T36" fmla="*/ 36200 w 254"/>
              <a:gd name="T37" fmla="*/ 53975 h 234"/>
              <a:gd name="T38" fmla="*/ 36800 w 254"/>
              <a:gd name="T39" fmla="*/ 53744 h 234"/>
              <a:gd name="T40" fmla="*/ 37400 w 254"/>
              <a:gd name="T41" fmla="*/ 53283 h 234"/>
              <a:gd name="T42" fmla="*/ 41600 w 254"/>
              <a:gd name="T43" fmla="*/ 50054 h 234"/>
              <a:gd name="T44" fmla="*/ 45200 w 254"/>
              <a:gd name="T45" fmla="*/ 45902 h 234"/>
              <a:gd name="T46" fmla="*/ 48000 w 254"/>
              <a:gd name="T47" fmla="*/ 41058 h 234"/>
              <a:gd name="T48" fmla="*/ 49800 w 254"/>
              <a:gd name="T49" fmla="*/ 35753 h 234"/>
              <a:gd name="T50" fmla="*/ 50800 w 254"/>
              <a:gd name="T51" fmla="*/ 30217 h 234"/>
              <a:gd name="T52" fmla="*/ 50200 w 254"/>
              <a:gd name="T53" fmla="*/ 24681 h 234"/>
              <a:gd name="T54" fmla="*/ 48600 w 254"/>
              <a:gd name="T55" fmla="*/ 19376 h 234"/>
              <a:gd name="T56" fmla="*/ 45200 w 254"/>
              <a:gd name="T57" fmla="*/ 14762 h 234"/>
              <a:gd name="T58" fmla="*/ 42800 w 254"/>
              <a:gd name="T59" fmla="*/ 12225 h 234"/>
              <a:gd name="T60" fmla="*/ 39800 w 254"/>
              <a:gd name="T61" fmla="*/ 10380 h 234"/>
              <a:gd name="T62" fmla="*/ 36600 w 254"/>
              <a:gd name="T63" fmla="*/ 8304 h 234"/>
              <a:gd name="T64" fmla="*/ 33000 w 254"/>
              <a:gd name="T65" fmla="*/ 6689 h 234"/>
              <a:gd name="T66" fmla="*/ 29400 w 254"/>
              <a:gd name="T67" fmla="*/ 4844 h 234"/>
              <a:gd name="T68" fmla="*/ 25800 w 254"/>
              <a:gd name="T69" fmla="*/ 3691 h 234"/>
              <a:gd name="T70" fmla="*/ 22200 w 254"/>
              <a:gd name="T71" fmla="*/ 2768 h 234"/>
              <a:gd name="T72" fmla="*/ 18600 w 254"/>
              <a:gd name="T73" fmla="*/ 1615 h 234"/>
              <a:gd name="T74" fmla="*/ 15000 w 254"/>
              <a:gd name="T75" fmla="*/ 923 h 234"/>
              <a:gd name="T76" fmla="*/ 11800 w 254"/>
              <a:gd name="T77" fmla="*/ 461 h 234"/>
              <a:gd name="T78" fmla="*/ 8600 w 254"/>
              <a:gd name="T79" fmla="*/ 0 h 234"/>
              <a:gd name="T80" fmla="*/ 6200 w 254"/>
              <a:gd name="T81" fmla="*/ 0 h 234"/>
              <a:gd name="T82" fmla="*/ 3800 w 254"/>
              <a:gd name="T83" fmla="*/ 0 h 234"/>
              <a:gd name="T84" fmla="*/ 2000 w 254"/>
              <a:gd name="T85" fmla="*/ 0 h 234"/>
              <a:gd name="T86" fmla="*/ 600 w 254"/>
              <a:gd name="T87" fmla="*/ 461 h 234"/>
              <a:gd name="T88" fmla="*/ 0 w 254"/>
              <a:gd name="T89" fmla="*/ 923 h 234"/>
              <a:gd name="T90" fmla="*/ 2200 w 254"/>
              <a:gd name="T91" fmla="*/ 1384 h 234"/>
              <a:gd name="T92" fmla="*/ 4200 w 254"/>
              <a:gd name="T93" fmla="*/ 1615 h 234"/>
              <a:gd name="T94" fmla="*/ 6800 w 254"/>
              <a:gd name="T95" fmla="*/ 2076 h 234"/>
              <a:gd name="T96" fmla="*/ 9200 w 254"/>
              <a:gd name="T97" fmla="*/ 2768 h 234"/>
              <a:gd name="T98" fmla="*/ 11800 w 254"/>
              <a:gd name="T99" fmla="*/ 3460 h 234"/>
              <a:gd name="T100" fmla="*/ 14800 w 254"/>
              <a:gd name="T101" fmla="*/ 3921 h 234"/>
              <a:gd name="T102" fmla="*/ 17400 w 254"/>
              <a:gd name="T103" fmla="*/ 4613 h 234"/>
              <a:gd name="T104" fmla="*/ 20400 w 254"/>
              <a:gd name="T105" fmla="*/ 5305 h 234"/>
              <a:gd name="T106" fmla="*/ 23200 w 254"/>
              <a:gd name="T107" fmla="*/ 6459 h 234"/>
              <a:gd name="T108" fmla="*/ 26200 w 254"/>
              <a:gd name="T109" fmla="*/ 7381 h 234"/>
              <a:gd name="T110" fmla="*/ 29000 w 254"/>
              <a:gd name="T111" fmla="*/ 8304 h 234"/>
              <a:gd name="T112" fmla="*/ 31800 w 254"/>
              <a:gd name="T113" fmla="*/ 9688 h 234"/>
              <a:gd name="T114" fmla="*/ 34600 w 254"/>
              <a:gd name="T115" fmla="*/ 11072 h 234"/>
              <a:gd name="T116" fmla="*/ 37200 w 254"/>
              <a:gd name="T117" fmla="*/ 12686 h 234"/>
              <a:gd name="T118" fmla="*/ 39800 w 254"/>
              <a:gd name="T119" fmla="*/ 14532 h 234"/>
              <a:gd name="T120" fmla="*/ 42000 w 254"/>
              <a:gd name="T121" fmla="*/ 16377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1" name="Freeform 1049"/>
          <p:cNvSpPr>
            <a:spLocks/>
          </p:cNvSpPr>
          <p:nvPr/>
        </p:nvSpPr>
        <p:spPr bwMode="auto">
          <a:xfrm>
            <a:off x="7113588" y="5337175"/>
            <a:ext cx="20637" cy="49213"/>
          </a:xfrm>
          <a:custGeom>
            <a:avLst/>
            <a:gdLst>
              <a:gd name="T0" fmla="*/ 0 w 103"/>
              <a:gd name="T1" fmla="*/ 26945 h 221"/>
              <a:gd name="T2" fmla="*/ 0 w 103"/>
              <a:gd name="T3" fmla="*/ 30953 h 221"/>
              <a:gd name="T4" fmla="*/ 801 w 103"/>
              <a:gd name="T5" fmla="*/ 34739 h 221"/>
              <a:gd name="T6" fmla="*/ 2404 w 103"/>
              <a:gd name="T7" fmla="*/ 38302 h 221"/>
              <a:gd name="T8" fmla="*/ 4408 w 103"/>
              <a:gd name="T9" fmla="*/ 41419 h 221"/>
              <a:gd name="T10" fmla="*/ 7013 w 103"/>
              <a:gd name="T11" fmla="*/ 43869 h 221"/>
              <a:gd name="T12" fmla="*/ 10018 w 103"/>
              <a:gd name="T13" fmla="*/ 46318 h 221"/>
              <a:gd name="T14" fmla="*/ 13224 w 103"/>
              <a:gd name="T15" fmla="*/ 48100 h 221"/>
              <a:gd name="T16" fmla="*/ 16630 w 103"/>
              <a:gd name="T17" fmla="*/ 48990 h 221"/>
              <a:gd name="T18" fmla="*/ 17832 w 103"/>
              <a:gd name="T19" fmla="*/ 49213 h 221"/>
              <a:gd name="T20" fmla="*/ 18834 w 103"/>
              <a:gd name="T21" fmla="*/ 48768 h 221"/>
              <a:gd name="T22" fmla="*/ 19635 w 103"/>
              <a:gd name="T23" fmla="*/ 48100 h 221"/>
              <a:gd name="T24" fmla="*/ 20036 w 103"/>
              <a:gd name="T25" fmla="*/ 46986 h 221"/>
              <a:gd name="T26" fmla="*/ 20036 w 103"/>
              <a:gd name="T27" fmla="*/ 45873 h 221"/>
              <a:gd name="T28" fmla="*/ 19836 w 103"/>
              <a:gd name="T29" fmla="*/ 44759 h 221"/>
              <a:gd name="T30" fmla="*/ 19234 w 103"/>
              <a:gd name="T31" fmla="*/ 43646 h 221"/>
              <a:gd name="T32" fmla="*/ 18233 w 103"/>
              <a:gd name="T33" fmla="*/ 43201 h 221"/>
              <a:gd name="T34" fmla="*/ 14827 w 103"/>
              <a:gd name="T35" fmla="*/ 41864 h 221"/>
              <a:gd name="T36" fmla="*/ 11621 w 103"/>
              <a:gd name="T37" fmla="*/ 39860 h 221"/>
              <a:gd name="T38" fmla="*/ 9016 w 103"/>
              <a:gd name="T39" fmla="*/ 37411 h 221"/>
              <a:gd name="T40" fmla="*/ 7213 w 103"/>
              <a:gd name="T41" fmla="*/ 34516 h 221"/>
              <a:gd name="T42" fmla="*/ 6011 w 103"/>
              <a:gd name="T43" fmla="*/ 30953 h 221"/>
              <a:gd name="T44" fmla="*/ 5410 w 103"/>
              <a:gd name="T45" fmla="*/ 27167 h 221"/>
              <a:gd name="T46" fmla="*/ 5410 w 103"/>
              <a:gd name="T47" fmla="*/ 22936 h 221"/>
              <a:gd name="T48" fmla="*/ 6411 w 103"/>
              <a:gd name="T49" fmla="*/ 18705 h 221"/>
              <a:gd name="T50" fmla="*/ 7614 w 103"/>
              <a:gd name="T51" fmla="*/ 15588 h 221"/>
              <a:gd name="T52" fmla="*/ 9217 w 103"/>
              <a:gd name="T53" fmla="*/ 12693 h 221"/>
              <a:gd name="T54" fmla="*/ 11220 w 103"/>
              <a:gd name="T55" fmla="*/ 10243 h 221"/>
              <a:gd name="T56" fmla="*/ 13224 w 103"/>
              <a:gd name="T57" fmla="*/ 7794 h 221"/>
              <a:gd name="T58" fmla="*/ 15227 w 103"/>
              <a:gd name="T59" fmla="*/ 5567 h 221"/>
              <a:gd name="T60" fmla="*/ 17231 w 103"/>
              <a:gd name="T61" fmla="*/ 3786 h 221"/>
              <a:gd name="T62" fmla="*/ 19234 w 103"/>
              <a:gd name="T63" fmla="*/ 1781 h 221"/>
              <a:gd name="T64" fmla="*/ 20637 w 103"/>
              <a:gd name="T65" fmla="*/ 223 h 221"/>
              <a:gd name="T66" fmla="*/ 19234 w 103"/>
              <a:gd name="T67" fmla="*/ 0 h 221"/>
              <a:gd name="T68" fmla="*/ 16830 w 103"/>
              <a:gd name="T69" fmla="*/ 1113 h 221"/>
              <a:gd name="T70" fmla="*/ 13825 w 103"/>
              <a:gd name="T71" fmla="*/ 3786 h 221"/>
              <a:gd name="T72" fmla="*/ 10218 w 103"/>
              <a:gd name="T73" fmla="*/ 7349 h 221"/>
              <a:gd name="T74" fmla="*/ 6812 w 103"/>
              <a:gd name="T75" fmla="*/ 11802 h 221"/>
              <a:gd name="T76" fmla="*/ 3606 w 103"/>
              <a:gd name="T77" fmla="*/ 16701 h 221"/>
              <a:gd name="T78" fmla="*/ 1403 w 103"/>
              <a:gd name="T79" fmla="*/ 21823 h 221"/>
              <a:gd name="T80" fmla="*/ 0 w 103"/>
              <a:gd name="T81" fmla="*/ 26945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2" name="Freeform 1050"/>
          <p:cNvSpPr>
            <a:spLocks/>
          </p:cNvSpPr>
          <p:nvPr/>
        </p:nvSpPr>
        <p:spPr bwMode="auto">
          <a:xfrm>
            <a:off x="7256463" y="5308600"/>
            <a:ext cx="44450" cy="65088"/>
          </a:xfrm>
          <a:custGeom>
            <a:avLst/>
            <a:gdLst>
              <a:gd name="T0" fmla="*/ 37410 w 221"/>
              <a:gd name="T1" fmla="*/ 25990 h 288"/>
              <a:gd name="T2" fmla="*/ 39623 w 221"/>
              <a:gd name="T3" fmla="*/ 30058 h 288"/>
              <a:gd name="T4" fmla="*/ 40629 w 221"/>
              <a:gd name="T5" fmla="*/ 34578 h 288"/>
              <a:gd name="T6" fmla="*/ 40025 w 221"/>
              <a:gd name="T7" fmla="*/ 39324 h 288"/>
              <a:gd name="T8" fmla="*/ 37612 w 221"/>
              <a:gd name="T9" fmla="*/ 43844 h 288"/>
              <a:gd name="T10" fmla="*/ 34192 w 221"/>
              <a:gd name="T11" fmla="*/ 47912 h 288"/>
              <a:gd name="T12" fmla="*/ 30170 w 221"/>
              <a:gd name="T13" fmla="*/ 51754 h 288"/>
              <a:gd name="T14" fmla="*/ 25946 w 221"/>
              <a:gd name="T15" fmla="*/ 55596 h 288"/>
              <a:gd name="T16" fmla="*/ 23331 w 221"/>
              <a:gd name="T17" fmla="*/ 58308 h 288"/>
              <a:gd name="T18" fmla="*/ 22527 w 221"/>
              <a:gd name="T19" fmla="*/ 60342 h 288"/>
              <a:gd name="T20" fmla="*/ 21923 w 221"/>
              <a:gd name="T21" fmla="*/ 62376 h 288"/>
              <a:gd name="T22" fmla="*/ 22124 w 221"/>
              <a:gd name="T23" fmla="*/ 64184 h 288"/>
              <a:gd name="T24" fmla="*/ 23532 w 221"/>
              <a:gd name="T25" fmla="*/ 65088 h 288"/>
              <a:gd name="T26" fmla="*/ 25141 w 221"/>
              <a:gd name="T27" fmla="*/ 64862 h 288"/>
              <a:gd name="T28" fmla="*/ 27957 w 221"/>
              <a:gd name="T29" fmla="*/ 61472 h 288"/>
              <a:gd name="T30" fmla="*/ 32583 w 221"/>
              <a:gd name="T31" fmla="*/ 56500 h 288"/>
              <a:gd name="T32" fmla="*/ 37410 w 221"/>
              <a:gd name="T33" fmla="*/ 51754 h 288"/>
              <a:gd name="T34" fmla="*/ 41634 w 221"/>
              <a:gd name="T35" fmla="*/ 46104 h 288"/>
              <a:gd name="T36" fmla="*/ 44249 w 221"/>
              <a:gd name="T37" fmla="*/ 39324 h 288"/>
              <a:gd name="T38" fmla="*/ 43847 w 221"/>
              <a:gd name="T39" fmla="*/ 32092 h 288"/>
              <a:gd name="T40" fmla="*/ 41031 w 221"/>
              <a:gd name="T41" fmla="*/ 25312 h 288"/>
              <a:gd name="T42" fmla="*/ 36405 w 221"/>
              <a:gd name="T43" fmla="*/ 19662 h 288"/>
              <a:gd name="T44" fmla="*/ 31980 w 221"/>
              <a:gd name="T45" fmla="*/ 15594 h 288"/>
              <a:gd name="T46" fmla="*/ 27555 w 221"/>
              <a:gd name="T47" fmla="*/ 12430 h 288"/>
              <a:gd name="T48" fmla="*/ 22929 w 221"/>
              <a:gd name="T49" fmla="*/ 9040 h 288"/>
              <a:gd name="T50" fmla="*/ 17901 w 221"/>
              <a:gd name="T51" fmla="*/ 6102 h 288"/>
              <a:gd name="T52" fmla="*/ 13275 w 221"/>
              <a:gd name="T53" fmla="*/ 3390 h 288"/>
              <a:gd name="T54" fmla="*/ 8448 w 221"/>
              <a:gd name="T55" fmla="*/ 1356 h 288"/>
              <a:gd name="T56" fmla="*/ 4425 w 221"/>
              <a:gd name="T57" fmla="*/ 226 h 288"/>
              <a:gd name="T58" fmla="*/ 1408 w 221"/>
              <a:gd name="T59" fmla="*/ 226 h 288"/>
              <a:gd name="T60" fmla="*/ 1609 w 221"/>
              <a:gd name="T61" fmla="*/ 1130 h 288"/>
              <a:gd name="T62" fmla="*/ 5229 w 221"/>
              <a:gd name="T63" fmla="*/ 2938 h 288"/>
              <a:gd name="T64" fmla="*/ 9453 w 221"/>
              <a:gd name="T65" fmla="*/ 4972 h 288"/>
              <a:gd name="T66" fmla="*/ 14280 w 221"/>
              <a:gd name="T67" fmla="*/ 7684 h 288"/>
              <a:gd name="T68" fmla="*/ 19309 w 221"/>
              <a:gd name="T69" fmla="*/ 10848 h 288"/>
              <a:gd name="T70" fmla="*/ 24337 w 221"/>
              <a:gd name="T71" fmla="*/ 14464 h 288"/>
              <a:gd name="T72" fmla="*/ 29365 w 221"/>
              <a:gd name="T73" fmla="*/ 18306 h 288"/>
              <a:gd name="T74" fmla="*/ 33991 w 221"/>
              <a:gd name="T75" fmla="*/ 2214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3" name="Freeform 1051"/>
          <p:cNvSpPr>
            <a:spLocks/>
          </p:cNvSpPr>
          <p:nvPr/>
        </p:nvSpPr>
        <p:spPr bwMode="auto">
          <a:xfrm>
            <a:off x="7208838" y="5384800"/>
            <a:ext cx="14287" cy="39688"/>
          </a:xfrm>
          <a:custGeom>
            <a:avLst/>
            <a:gdLst>
              <a:gd name="T0" fmla="*/ 5406 w 74"/>
              <a:gd name="T1" fmla="*/ 2737 h 174"/>
              <a:gd name="T2" fmla="*/ 5020 w 74"/>
              <a:gd name="T3" fmla="*/ 1597 h 174"/>
              <a:gd name="T4" fmla="*/ 4441 w 74"/>
              <a:gd name="T5" fmla="*/ 684 h 174"/>
              <a:gd name="T6" fmla="*/ 3282 w 74"/>
              <a:gd name="T7" fmla="*/ 228 h 174"/>
              <a:gd name="T8" fmla="*/ 2317 w 74"/>
              <a:gd name="T9" fmla="*/ 0 h 174"/>
              <a:gd name="T10" fmla="*/ 1351 w 74"/>
              <a:gd name="T11" fmla="*/ 456 h 174"/>
              <a:gd name="T12" fmla="*/ 579 w 74"/>
              <a:gd name="T13" fmla="*/ 1140 h 174"/>
              <a:gd name="T14" fmla="*/ 0 w 74"/>
              <a:gd name="T15" fmla="*/ 2281 h 174"/>
              <a:gd name="T16" fmla="*/ 0 w 74"/>
              <a:gd name="T17" fmla="*/ 3649 h 174"/>
              <a:gd name="T18" fmla="*/ 965 w 74"/>
              <a:gd name="T19" fmla="*/ 8896 h 174"/>
              <a:gd name="T20" fmla="*/ 2510 w 74"/>
              <a:gd name="T21" fmla="*/ 15054 h 174"/>
              <a:gd name="T22" fmla="*/ 4634 w 74"/>
              <a:gd name="T23" fmla="*/ 20984 h 174"/>
              <a:gd name="T24" fmla="*/ 6950 w 74"/>
              <a:gd name="T25" fmla="*/ 26915 h 174"/>
              <a:gd name="T26" fmla="*/ 9460 w 74"/>
              <a:gd name="T27" fmla="*/ 32161 h 174"/>
              <a:gd name="T28" fmla="*/ 11777 w 74"/>
              <a:gd name="T29" fmla="*/ 36267 h 174"/>
              <a:gd name="T30" fmla="*/ 13322 w 74"/>
              <a:gd name="T31" fmla="*/ 39004 h 174"/>
              <a:gd name="T32" fmla="*/ 14287 w 74"/>
              <a:gd name="T33" fmla="*/ 39688 h 174"/>
              <a:gd name="T34" fmla="*/ 13901 w 74"/>
              <a:gd name="T35" fmla="*/ 36951 h 174"/>
              <a:gd name="T36" fmla="*/ 12936 w 74"/>
              <a:gd name="T37" fmla="*/ 33530 h 174"/>
              <a:gd name="T38" fmla="*/ 11777 w 74"/>
              <a:gd name="T39" fmla="*/ 29196 h 174"/>
              <a:gd name="T40" fmla="*/ 10233 w 74"/>
              <a:gd name="T41" fmla="*/ 23950 h 174"/>
              <a:gd name="T42" fmla="*/ 8881 w 74"/>
              <a:gd name="T43" fmla="*/ 18704 h 174"/>
              <a:gd name="T44" fmla="*/ 7337 w 74"/>
              <a:gd name="T45" fmla="*/ 13229 h 174"/>
              <a:gd name="T46" fmla="*/ 6178 w 74"/>
              <a:gd name="T47" fmla="*/ 7983 h 174"/>
              <a:gd name="T48" fmla="*/ 5406 w 74"/>
              <a:gd name="T49" fmla="*/ 2737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4" name="Freeform 1052"/>
          <p:cNvSpPr>
            <a:spLocks/>
          </p:cNvSpPr>
          <p:nvPr/>
        </p:nvSpPr>
        <p:spPr bwMode="auto">
          <a:xfrm>
            <a:off x="7202488" y="5364163"/>
            <a:ext cx="7937" cy="19050"/>
          </a:xfrm>
          <a:custGeom>
            <a:avLst/>
            <a:gdLst>
              <a:gd name="T0" fmla="*/ 4070 w 39"/>
              <a:gd name="T1" fmla="*/ 1971 h 87"/>
              <a:gd name="T2" fmla="*/ 3867 w 39"/>
              <a:gd name="T3" fmla="*/ 1095 h 87"/>
              <a:gd name="T4" fmla="*/ 3256 w 39"/>
              <a:gd name="T5" fmla="*/ 438 h 87"/>
              <a:gd name="T6" fmla="*/ 2646 w 39"/>
              <a:gd name="T7" fmla="*/ 0 h 87"/>
              <a:gd name="T8" fmla="*/ 1628 w 39"/>
              <a:gd name="T9" fmla="*/ 0 h 87"/>
              <a:gd name="T10" fmla="*/ 1018 w 39"/>
              <a:gd name="T11" fmla="*/ 219 h 87"/>
              <a:gd name="T12" fmla="*/ 407 w 39"/>
              <a:gd name="T13" fmla="*/ 657 h 87"/>
              <a:gd name="T14" fmla="*/ 0 w 39"/>
              <a:gd name="T15" fmla="*/ 1314 h 87"/>
              <a:gd name="T16" fmla="*/ 0 w 39"/>
              <a:gd name="T17" fmla="*/ 2190 h 87"/>
              <a:gd name="T18" fmla="*/ 0 w 39"/>
              <a:gd name="T19" fmla="*/ 4817 h 87"/>
              <a:gd name="T20" fmla="*/ 611 w 39"/>
              <a:gd name="T21" fmla="*/ 7664 h 87"/>
              <a:gd name="T22" fmla="*/ 1425 w 39"/>
              <a:gd name="T23" fmla="*/ 10510 h 87"/>
              <a:gd name="T24" fmla="*/ 2646 w 39"/>
              <a:gd name="T25" fmla="*/ 13138 h 87"/>
              <a:gd name="T26" fmla="*/ 3867 w 39"/>
              <a:gd name="T27" fmla="*/ 15766 h 87"/>
              <a:gd name="T28" fmla="*/ 5088 w 39"/>
              <a:gd name="T29" fmla="*/ 17736 h 87"/>
              <a:gd name="T30" fmla="*/ 6716 w 39"/>
              <a:gd name="T31" fmla="*/ 18831 h 87"/>
              <a:gd name="T32" fmla="*/ 7733 w 39"/>
              <a:gd name="T33" fmla="*/ 19050 h 87"/>
              <a:gd name="T34" fmla="*/ 7937 w 39"/>
              <a:gd name="T35" fmla="*/ 15328 h 87"/>
              <a:gd name="T36" fmla="*/ 6919 w 39"/>
              <a:gd name="T37" fmla="*/ 10948 h 87"/>
              <a:gd name="T38" fmla="*/ 5495 w 39"/>
              <a:gd name="T39" fmla="*/ 6350 h 87"/>
              <a:gd name="T40" fmla="*/ 4070 w 39"/>
              <a:gd name="T41" fmla="*/ 1971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5" name="Freeform 1053"/>
          <p:cNvSpPr>
            <a:spLocks/>
          </p:cNvSpPr>
          <p:nvPr/>
        </p:nvSpPr>
        <p:spPr bwMode="auto">
          <a:xfrm>
            <a:off x="7196138" y="5349875"/>
            <a:ext cx="6350" cy="11113"/>
          </a:xfrm>
          <a:custGeom>
            <a:avLst/>
            <a:gdLst>
              <a:gd name="T0" fmla="*/ 3362 w 34"/>
              <a:gd name="T1" fmla="*/ 1525 h 51"/>
              <a:gd name="T2" fmla="*/ 3362 w 34"/>
              <a:gd name="T3" fmla="*/ 1743 h 51"/>
              <a:gd name="T4" fmla="*/ 3362 w 34"/>
              <a:gd name="T5" fmla="*/ 1743 h 51"/>
              <a:gd name="T6" fmla="*/ 3362 w 34"/>
              <a:gd name="T7" fmla="*/ 1743 h 51"/>
              <a:gd name="T8" fmla="*/ 3362 w 34"/>
              <a:gd name="T9" fmla="*/ 1743 h 51"/>
              <a:gd name="T10" fmla="*/ 3175 w 34"/>
              <a:gd name="T11" fmla="*/ 1090 h 51"/>
              <a:gd name="T12" fmla="*/ 2615 w 34"/>
              <a:gd name="T13" fmla="*/ 218 h 51"/>
              <a:gd name="T14" fmla="*/ 2054 w 34"/>
              <a:gd name="T15" fmla="*/ 0 h 51"/>
              <a:gd name="T16" fmla="*/ 1307 w 34"/>
              <a:gd name="T17" fmla="*/ 0 h 51"/>
              <a:gd name="T18" fmla="*/ 747 w 34"/>
              <a:gd name="T19" fmla="*/ 218 h 51"/>
              <a:gd name="T20" fmla="*/ 187 w 34"/>
              <a:gd name="T21" fmla="*/ 1090 h 51"/>
              <a:gd name="T22" fmla="*/ 0 w 34"/>
              <a:gd name="T23" fmla="*/ 1743 h 51"/>
              <a:gd name="T24" fmla="*/ 0 w 34"/>
              <a:gd name="T25" fmla="*/ 2397 h 51"/>
              <a:gd name="T26" fmla="*/ 187 w 34"/>
              <a:gd name="T27" fmla="*/ 3486 h 51"/>
              <a:gd name="T28" fmla="*/ 747 w 34"/>
              <a:gd name="T29" fmla="*/ 5012 h 51"/>
              <a:gd name="T30" fmla="*/ 1494 w 34"/>
              <a:gd name="T31" fmla="*/ 6537 h 51"/>
              <a:gd name="T32" fmla="*/ 2428 w 34"/>
              <a:gd name="T33" fmla="*/ 8062 h 51"/>
              <a:gd name="T34" fmla="*/ 3362 w 34"/>
              <a:gd name="T35" fmla="*/ 9370 h 51"/>
              <a:gd name="T36" fmla="*/ 4669 w 34"/>
              <a:gd name="T37" fmla="*/ 10241 h 51"/>
              <a:gd name="T38" fmla="*/ 5603 w 34"/>
              <a:gd name="T39" fmla="*/ 11113 h 51"/>
              <a:gd name="T40" fmla="*/ 6350 w 34"/>
              <a:gd name="T41" fmla="*/ 11113 h 51"/>
              <a:gd name="T42" fmla="*/ 6163 w 34"/>
              <a:gd name="T43" fmla="*/ 8716 h 51"/>
              <a:gd name="T44" fmla="*/ 5416 w 34"/>
              <a:gd name="T45" fmla="*/ 5883 h 51"/>
              <a:gd name="T46" fmla="*/ 4296 w 34"/>
              <a:gd name="T47" fmla="*/ 3269 h 51"/>
              <a:gd name="T48" fmla="*/ 3362 w 34"/>
              <a:gd name="T49" fmla="*/ 1525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6" name="Freeform 1054"/>
          <p:cNvSpPr>
            <a:spLocks/>
          </p:cNvSpPr>
          <p:nvPr/>
        </p:nvSpPr>
        <p:spPr bwMode="auto">
          <a:xfrm>
            <a:off x="7189788" y="5340350"/>
            <a:ext cx="9525" cy="6350"/>
          </a:xfrm>
          <a:custGeom>
            <a:avLst/>
            <a:gdLst>
              <a:gd name="T0" fmla="*/ 7661 w 46"/>
              <a:gd name="T1" fmla="*/ 4618 h 33"/>
              <a:gd name="T2" fmla="*/ 8490 w 46"/>
              <a:gd name="T3" fmla="*/ 4233 h 33"/>
              <a:gd name="T4" fmla="*/ 9318 w 46"/>
              <a:gd name="T5" fmla="*/ 3656 h 33"/>
              <a:gd name="T6" fmla="*/ 9525 w 46"/>
              <a:gd name="T7" fmla="*/ 2886 h 33"/>
              <a:gd name="T8" fmla="*/ 9525 w 46"/>
              <a:gd name="T9" fmla="*/ 1924 h 33"/>
              <a:gd name="T10" fmla="*/ 9111 w 46"/>
              <a:gd name="T11" fmla="*/ 962 h 33"/>
              <a:gd name="T12" fmla="*/ 8490 w 46"/>
              <a:gd name="T13" fmla="*/ 385 h 33"/>
              <a:gd name="T14" fmla="*/ 7661 w 46"/>
              <a:gd name="T15" fmla="*/ 0 h 33"/>
              <a:gd name="T16" fmla="*/ 6626 w 46"/>
              <a:gd name="T17" fmla="*/ 0 h 33"/>
              <a:gd name="T18" fmla="*/ 6005 w 46"/>
              <a:gd name="T19" fmla="*/ 0 h 33"/>
              <a:gd name="T20" fmla="*/ 5177 w 46"/>
              <a:gd name="T21" fmla="*/ 192 h 33"/>
              <a:gd name="T22" fmla="*/ 3934 w 46"/>
              <a:gd name="T23" fmla="*/ 577 h 33"/>
              <a:gd name="T24" fmla="*/ 2485 w 46"/>
              <a:gd name="T25" fmla="*/ 1347 h 33"/>
              <a:gd name="T26" fmla="*/ 1035 w 46"/>
              <a:gd name="T27" fmla="*/ 2694 h 33"/>
              <a:gd name="T28" fmla="*/ 414 w 46"/>
              <a:gd name="T29" fmla="*/ 3848 h 33"/>
              <a:gd name="T30" fmla="*/ 0 w 46"/>
              <a:gd name="T31" fmla="*/ 5003 h 33"/>
              <a:gd name="T32" fmla="*/ 0 w 46"/>
              <a:gd name="T33" fmla="*/ 5580 h 33"/>
              <a:gd name="T34" fmla="*/ 621 w 46"/>
              <a:gd name="T35" fmla="*/ 5965 h 33"/>
              <a:gd name="T36" fmla="*/ 1449 w 46"/>
              <a:gd name="T37" fmla="*/ 6350 h 33"/>
              <a:gd name="T38" fmla="*/ 2485 w 46"/>
              <a:gd name="T39" fmla="*/ 6350 h 33"/>
              <a:gd name="T40" fmla="*/ 3313 w 46"/>
              <a:gd name="T41" fmla="*/ 6350 h 33"/>
              <a:gd name="T42" fmla="*/ 4348 w 46"/>
              <a:gd name="T43" fmla="*/ 5965 h 33"/>
              <a:gd name="T44" fmla="*/ 5384 w 46"/>
              <a:gd name="T45" fmla="*/ 5773 h 33"/>
              <a:gd name="T46" fmla="*/ 6626 w 46"/>
              <a:gd name="T47" fmla="*/ 5388 h 33"/>
              <a:gd name="T48" fmla="*/ 7661 w 46"/>
              <a:gd name="T49" fmla="*/ 4618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7" name="Freeform 1055"/>
          <p:cNvSpPr>
            <a:spLocks/>
          </p:cNvSpPr>
          <p:nvPr/>
        </p:nvSpPr>
        <p:spPr bwMode="auto">
          <a:xfrm>
            <a:off x="7146925" y="5327650"/>
            <a:ext cx="36513" cy="49213"/>
          </a:xfrm>
          <a:custGeom>
            <a:avLst/>
            <a:gdLst>
              <a:gd name="T0" fmla="*/ 13409 w 177"/>
              <a:gd name="T1" fmla="*/ 7416 h 219"/>
              <a:gd name="T2" fmla="*/ 10727 w 177"/>
              <a:gd name="T3" fmla="*/ 9663 h 219"/>
              <a:gd name="T4" fmla="*/ 8458 w 177"/>
              <a:gd name="T5" fmla="*/ 12135 h 219"/>
              <a:gd name="T6" fmla="*/ 5982 w 177"/>
              <a:gd name="T7" fmla="*/ 14831 h 219"/>
              <a:gd name="T8" fmla="*/ 4126 w 177"/>
              <a:gd name="T9" fmla="*/ 17753 h 219"/>
              <a:gd name="T10" fmla="*/ 2475 w 177"/>
              <a:gd name="T11" fmla="*/ 20899 h 219"/>
              <a:gd name="T12" fmla="*/ 1238 w 177"/>
              <a:gd name="T13" fmla="*/ 24045 h 219"/>
              <a:gd name="T14" fmla="*/ 413 w 177"/>
              <a:gd name="T15" fmla="*/ 27191 h 219"/>
              <a:gd name="T16" fmla="*/ 0 w 177"/>
              <a:gd name="T17" fmla="*/ 30562 h 219"/>
              <a:gd name="T18" fmla="*/ 413 w 177"/>
              <a:gd name="T19" fmla="*/ 35505 h 219"/>
              <a:gd name="T20" fmla="*/ 2063 w 177"/>
              <a:gd name="T21" fmla="*/ 39775 h 219"/>
              <a:gd name="T22" fmla="*/ 4745 w 177"/>
              <a:gd name="T23" fmla="*/ 43370 h 219"/>
              <a:gd name="T24" fmla="*/ 7839 w 177"/>
              <a:gd name="T25" fmla="*/ 45842 h 219"/>
              <a:gd name="T26" fmla="*/ 11758 w 177"/>
              <a:gd name="T27" fmla="*/ 47865 h 219"/>
              <a:gd name="T28" fmla="*/ 16090 w 177"/>
              <a:gd name="T29" fmla="*/ 48988 h 219"/>
              <a:gd name="T30" fmla="*/ 20216 w 177"/>
              <a:gd name="T31" fmla="*/ 49213 h 219"/>
              <a:gd name="T32" fmla="*/ 24342 w 177"/>
              <a:gd name="T33" fmla="*/ 48539 h 219"/>
              <a:gd name="T34" fmla="*/ 25373 w 177"/>
              <a:gd name="T35" fmla="*/ 48539 h 219"/>
              <a:gd name="T36" fmla="*/ 26199 w 177"/>
              <a:gd name="T37" fmla="*/ 48089 h 219"/>
              <a:gd name="T38" fmla="*/ 26817 w 177"/>
              <a:gd name="T39" fmla="*/ 47191 h 219"/>
              <a:gd name="T40" fmla="*/ 27024 w 177"/>
              <a:gd name="T41" fmla="*/ 46067 h 219"/>
              <a:gd name="T42" fmla="*/ 26817 w 177"/>
              <a:gd name="T43" fmla="*/ 45618 h 219"/>
              <a:gd name="T44" fmla="*/ 26199 w 177"/>
              <a:gd name="T45" fmla="*/ 45618 h 219"/>
              <a:gd name="T46" fmla="*/ 25373 w 177"/>
              <a:gd name="T47" fmla="*/ 45393 h 219"/>
              <a:gd name="T48" fmla="*/ 24136 w 177"/>
              <a:gd name="T49" fmla="*/ 45393 h 219"/>
              <a:gd name="T50" fmla="*/ 22898 w 177"/>
              <a:gd name="T51" fmla="*/ 45393 h 219"/>
              <a:gd name="T52" fmla="*/ 21867 w 177"/>
              <a:gd name="T53" fmla="*/ 45393 h 219"/>
              <a:gd name="T54" fmla="*/ 20629 w 177"/>
              <a:gd name="T55" fmla="*/ 45393 h 219"/>
              <a:gd name="T56" fmla="*/ 20010 w 177"/>
              <a:gd name="T57" fmla="*/ 45393 h 219"/>
              <a:gd name="T58" fmla="*/ 17947 w 177"/>
              <a:gd name="T59" fmla="*/ 45168 h 219"/>
              <a:gd name="T60" fmla="*/ 15884 w 177"/>
              <a:gd name="T61" fmla="*/ 44943 h 219"/>
              <a:gd name="T62" fmla="*/ 13821 w 177"/>
              <a:gd name="T63" fmla="*/ 44719 h 219"/>
              <a:gd name="T64" fmla="*/ 11552 w 177"/>
              <a:gd name="T65" fmla="*/ 44045 h 219"/>
              <a:gd name="T66" fmla="*/ 9489 w 177"/>
              <a:gd name="T67" fmla="*/ 43370 h 219"/>
              <a:gd name="T68" fmla="*/ 7220 w 177"/>
              <a:gd name="T69" fmla="*/ 41573 h 219"/>
              <a:gd name="T70" fmla="*/ 5363 w 177"/>
              <a:gd name="T71" fmla="*/ 39325 h 219"/>
              <a:gd name="T72" fmla="*/ 3094 w 177"/>
              <a:gd name="T73" fmla="*/ 36404 h 219"/>
              <a:gd name="T74" fmla="*/ 2682 w 177"/>
              <a:gd name="T75" fmla="*/ 32809 h 219"/>
              <a:gd name="T76" fmla="*/ 2888 w 177"/>
              <a:gd name="T77" fmla="*/ 29438 h 219"/>
              <a:gd name="T78" fmla="*/ 3919 w 177"/>
              <a:gd name="T79" fmla="*/ 26067 h 219"/>
              <a:gd name="T80" fmla="*/ 5157 w 177"/>
              <a:gd name="T81" fmla="*/ 22921 h 219"/>
              <a:gd name="T82" fmla="*/ 7014 w 177"/>
              <a:gd name="T83" fmla="*/ 20000 h 219"/>
              <a:gd name="T84" fmla="*/ 9283 w 177"/>
              <a:gd name="T85" fmla="*/ 17078 h 219"/>
              <a:gd name="T86" fmla="*/ 11552 w 177"/>
              <a:gd name="T87" fmla="*/ 14607 h 219"/>
              <a:gd name="T88" fmla="*/ 14440 w 177"/>
              <a:gd name="T89" fmla="*/ 12359 h 219"/>
              <a:gd name="T90" fmla="*/ 17328 w 177"/>
              <a:gd name="T91" fmla="*/ 10112 h 219"/>
              <a:gd name="T92" fmla="*/ 20216 w 177"/>
              <a:gd name="T93" fmla="*/ 8315 h 219"/>
              <a:gd name="T94" fmla="*/ 23311 w 177"/>
              <a:gd name="T95" fmla="*/ 6517 h 219"/>
              <a:gd name="T96" fmla="*/ 26199 w 177"/>
              <a:gd name="T97" fmla="*/ 5168 h 219"/>
              <a:gd name="T98" fmla="*/ 29087 w 177"/>
              <a:gd name="T99" fmla="*/ 3820 h 219"/>
              <a:gd name="T100" fmla="*/ 31768 w 177"/>
              <a:gd name="T101" fmla="*/ 2697 h 219"/>
              <a:gd name="T102" fmla="*/ 34450 w 177"/>
              <a:gd name="T103" fmla="*/ 2022 h 219"/>
              <a:gd name="T104" fmla="*/ 36513 w 177"/>
              <a:gd name="T105" fmla="*/ 1573 h 219"/>
              <a:gd name="T106" fmla="*/ 35069 w 177"/>
              <a:gd name="T107" fmla="*/ 449 h 219"/>
              <a:gd name="T108" fmla="*/ 32594 w 177"/>
              <a:gd name="T109" fmla="*/ 0 h 219"/>
              <a:gd name="T110" fmla="*/ 29912 w 177"/>
              <a:gd name="T111" fmla="*/ 449 h 219"/>
              <a:gd name="T112" fmla="*/ 26611 w 177"/>
              <a:gd name="T113" fmla="*/ 1348 h 219"/>
              <a:gd name="T114" fmla="*/ 22898 w 177"/>
              <a:gd name="T115" fmla="*/ 2472 h 219"/>
              <a:gd name="T116" fmla="*/ 19391 w 177"/>
              <a:gd name="T117" fmla="*/ 3820 h 219"/>
              <a:gd name="T118" fmla="*/ 16090 w 177"/>
              <a:gd name="T119" fmla="*/ 5843 h 219"/>
              <a:gd name="T120" fmla="*/ 13409 w 177"/>
              <a:gd name="T121" fmla="*/ 7416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8" name="Freeform 1056"/>
          <p:cNvSpPr>
            <a:spLocks/>
          </p:cNvSpPr>
          <p:nvPr/>
        </p:nvSpPr>
        <p:spPr bwMode="auto">
          <a:xfrm>
            <a:off x="7207250" y="5326063"/>
            <a:ext cx="23813" cy="39687"/>
          </a:xfrm>
          <a:custGeom>
            <a:avLst/>
            <a:gdLst>
              <a:gd name="T0" fmla="*/ 20086 w 115"/>
              <a:gd name="T1" fmla="*/ 13307 h 170"/>
              <a:gd name="T2" fmla="*/ 20707 w 115"/>
              <a:gd name="T3" fmla="*/ 17509 h 170"/>
              <a:gd name="T4" fmla="*/ 20293 w 115"/>
              <a:gd name="T5" fmla="*/ 21011 h 170"/>
              <a:gd name="T6" fmla="*/ 18843 w 115"/>
              <a:gd name="T7" fmla="*/ 24046 h 170"/>
              <a:gd name="T8" fmla="*/ 16566 w 115"/>
              <a:gd name="T9" fmla="*/ 26614 h 170"/>
              <a:gd name="T10" fmla="*/ 14081 w 115"/>
              <a:gd name="T11" fmla="*/ 29182 h 170"/>
              <a:gd name="T12" fmla="*/ 11182 w 115"/>
              <a:gd name="T13" fmla="*/ 31516 h 170"/>
              <a:gd name="T14" fmla="*/ 8076 w 115"/>
              <a:gd name="T15" fmla="*/ 33851 h 170"/>
              <a:gd name="T16" fmla="*/ 5591 w 115"/>
              <a:gd name="T17" fmla="*/ 36185 h 170"/>
              <a:gd name="T18" fmla="*/ 5177 w 115"/>
              <a:gd name="T19" fmla="*/ 36886 h 170"/>
              <a:gd name="T20" fmla="*/ 4763 w 115"/>
              <a:gd name="T21" fmla="*/ 37352 h 170"/>
              <a:gd name="T22" fmla="*/ 4763 w 115"/>
              <a:gd name="T23" fmla="*/ 38286 h 170"/>
              <a:gd name="T24" fmla="*/ 5384 w 115"/>
              <a:gd name="T25" fmla="*/ 38987 h 170"/>
              <a:gd name="T26" fmla="*/ 5798 w 115"/>
              <a:gd name="T27" fmla="*/ 39454 h 170"/>
              <a:gd name="T28" fmla="*/ 6419 w 115"/>
              <a:gd name="T29" fmla="*/ 39687 h 170"/>
              <a:gd name="T30" fmla="*/ 7040 w 115"/>
              <a:gd name="T31" fmla="*/ 39687 h 170"/>
              <a:gd name="T32" fmla="*/ 7662 w 115"/>
              <a:gd name="T33" fmla="*/ 39454 h 170"/>
              <a:gd name="T34" fmla="*/ 10975 w 115"/>
              <a:gd name="T35" fmla="*/ 37119 h 170"/>
              <a:gd name="T36" fmla="*/ 14288 w 115"/>
              <a:gd name="T37" fmla="*/ 34784 h 170"/>
              <a:gd name="T38" fmla="*/ 17187 w 115"/>
              <a:gd name="T39" fmla="*/ 31983 h 170"/>
              <a:gd name="T40" fmla="*/ 20086 w 115"/>
              <a:gd name="T41" fmla="*/ 28715 h 170"/>
              <a:gd name="T42" fmla="*/ 21949 w 115"/>
              <a:gd name="T43" fmla="*/ 25213 h 170"/>
              <a:gd name="T44" fmla="*/ 23399 w 115"/>
              <a:gd name="T45" fmla="*/ 21244 h 170"/>
              <a:gd name="T46" fmla="*/ 23813 w 115"/>
              <a:gd name="T47" fmla="*/ 17042 h 170"/>
              <a:gd name="T48" fmla="*/ 22985 w 115"/>
              <a:gd name="T49" fmla="*/ 12373 h 170"/>
              <a:gd name="T50" fmla="*/ 20914 w 115"/>
              <a:gd name="T51" fmla="*/ 9105 h 170"/>
              <a:gd name="T52" fmla="*/ 18429 w 115"/>
              <a:gd name="T53" fmla="*/ 6070 h 170"/>
              <a:gd name="T54" fmla="*/ 14909 w 115"/>
              <a:gd name="T55" fmla="*/ 3502 h 170"/>
              <a:gd name="T56" fmla="*/ 11389 w 115"/>
              <a:gd name="T57" fmla="*/ 1868 h 170"/>
              <a:gd name="T58" fmla="*/ 7662 w 115"/>
              <a:gd name="T59" fmla="*/ 467 h 170"/>
              <a:gd name="T60" fmla="*/ 4348 w 115"/>
              <a:gd name="T61" fmla="*/ 0 h 170"/>
              <a:gd name="T62" fmla="*/ 1864 w 115"/>
              <a:gd name="T63" fmla="*/ 233 h 170"/>
              <a:gd name="T64" fmla="*/ 0 w 115"/>
              <a:gd name="T65" fmla="*/ 1167 h 170"/>
              <a:gd name="T66" fmla="*/ 3106 w 115"/>
              <a:gd name="T67" fmla="*/ 2335 h 170"/>
              <a:gd name="T68" fmla="*/ 6212 w 115"/>
              <a:gd name="T69" fmla="*/ 3035 h 170"/>
              <a:gd name="T70" fmla="*/ 8904 w 115"/>
              <a:gd name="T71" fmla="*/ 3735 h 170"/>
              <a:gd name="T72" fmla="*/ 11803 w 115"/>
              <a:gd name="T73" fmla="*/ 4669 h 170"/>
              <a:gd name="T74" fmla="*/ 14495 w 115"/>
              <a:gd name="T75" fmla="*/ 6070 h 170"/>
              <a:gd name="T76" fmla="*/ 16773 w 115"/>
              <a:gd name="T77" fmla="*/ 7704 h 170"/>
              <a:gd name="T78" fmla="*/ 18843 w 115"/>
              <a:gd name="T79" fmla="*/ 10038 h 170"/>
              <a:gd name="T80" fmla="*/ 20086 w 115"/>
              <a:gd name="T81" fmla="*/ 1330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49" name="Freeform 1057"/>
          <p:cNvSpPr>
            <a:spLocks/>
          </p:cNvSpPr>
          <p:nvPr/>
        </p:nvSpPr>
        <p:spPr bwMode="auto">
          <a:xfrm>
            <a:off x="7124700" y="5318125"/>
            <a:ext cx="57150" cy="79375"/>
          </a:xfrm>
          <a:custGeom>
            <a:avLst/>
            <a:gdLst>
              <a:gd name="T0" fmla="*/ 17798 w 289"/>
              <a:gd name="T1" fmla="*/ 14657 h 352"/>
              <a:gd name="T2" fmla="*/ 9492 w 289"/>
              <a:gd name="T3" fmla="*/ 23903 h 352"/>
              <a:gd name="T4" fmla="*/ 3164 w 289"/>
              <a:gd name="T5" fmla="*/ 35178 h 352"/>
              <a:gd name="T6" fmla="*/ 0 w 289"/>
              <a:gd name="T7" fmla="*/ 47580 h 352"/>
              <a:gd name="T8" fmla="*/ 593 w 289"/>
              <a:gd name="T9" fmla="*/ 56149 h 352"/>
              <a:gd name="T10" fmla="*/ 1978 w 289"/>
              <a:gd name="T11" fmla="*/ 59531 h 352"/>
              <a:gd name="T12" fmla="*/ 3757 w 289"/>
              <a:gd name="T13" fmla="*/ 62463 h 352"/>
              <a:gd name="T14" fmla="*/ 6130 w 289"/>
              <a:gd name="T15" fmla="*/ 65169 h 352"/>
              <a:gd name="T16" fmla="*/ 10085 w 289"/>
              <a:gd name="T17" fmla="*/ 68100 h 352"/>
              <a:gd name="T18" fmla="*/ 15425 w 289"/>
              <a:gd name="T19" fmla="*/ 71257 h 352"/>
              <a:gd name="T20" fmla="*/ 21159 w 289"/>
              <a:gd name="T21" fmla="*/ 73738 h 352"/>
              <a:gd name="T22" fmla="*/ 27092 w 289"/>
              <a:gd name="T23" fmla="*/ 75542 h 352"/>
              <a:gd name="T24" fmla="*/ 33024 w 289"/>
              <a:gd name="T25" fmla="*/ 77120 h 352"/>
              <a:gd name="T26" fmla="*/ 39155 w 289"/>
              <a:gd name="T27" fmla="*/ 78022 h 352"/>
              <a:gd name="T28" fmla="*/ 45285 w 289"/>
              <a:gd name="T29" fmla="*/ 78699 h 352"/>
              <a:gd name="T30" fmla="*/ 51415 w 289"/>
              <a:gd name="T31" fmla="*/ 79150 h 352"/>
              <a:gd name="T32" fmla="*/ 55370 w 289"/>
              <a:gd name="T33" fmla="*/ 79375 h 352"/>
              <a:gd name="T34" fmla="*/ 56754 w 289"/>
              <a:gd name="T35" fmla="*/ 78022 h 352"/>
              <a:gd name="T36" fmla="*/ 57150 w 289"/>
              <a:gd name="T37" fmla="*/ 75542 h 352"/>
              <a:gd name="T38" fmla="*/ 55963 w 289"/>
              <a:gd name="T39" fmla="*/ 73963 h 352"/>
              <a:gd name="T40" fmla="*/ 52206 w 289"/>
              <a:gd name="T41" fmla="*/ 73738 h 352"/>
              <a:gd name="T42" fmla="*/ 46471 w 289"/>
              <a:gd name="T43" fmla="*/ 73512 h 352"/>
              <a:gd name="T44" fmla="*/ 40934 w 289"/>
              <a:gd name="T45" fmla="*/ 72836 h 352"/>
              <a:gd name="T46" fmla="*/ 35397 w 289"/>
              <a:gd name="T47" fmla="*/ 71934 h 352"/>
              <a:gd name="T48" fmla="*/ 29663 w 289"/>
              <a:gd name="T49" fmla="*/ 70806 h 352"/>
              <a:gd name="T50" fmla="*/ 24126 w 289"/>
              <a:gd name="T51" fmla="*/ 69002 h 352"/>
              <a:gd name="T52" fmla="*/ 18786 w 289"/>
              <a:gd name="T53" fmla="*/ 67198 h 352"/>
              <a:gd name="T54" fmla="*/ 13447 w 289"/>
              <a:gd name="T55" fmla="*/ 64267 h 352"/>
              <a:gd name="T56" fmla="*/ 8899 w 289"/>
              <a:gd name="T57" fmla="*/ 61110 h 352"/>
              <a:gd name="T58" fmla="*/ 6328 w 289"/>
              <a:gd name="T59" fmla="*/ 56374 h 352"/>
              <a:gd name="T60" fmla="*/ 5339 w 289"/>
              <a:gd name="T61" fmla="*/ 50060 h 352"/>
              <a:gd name="T62" fmla="*/ 6724 w 289"/>
              <a:gd name="T63" fmla="*/ 41266 h 352"/>
              <a:gd name="T64" fmla="*/ 8899 w 289"/>
              <a:gd name="T65" fmla="*/ 34501 h 352"/>
              <a:gd name="T66" fmla="*/ 12063 w 289"/>
              <a:gd name="T67" fmla="*/ 28638 h 352"/>
              <a:gd name="T68" fmla="*/ 15820 w 289"/>
              <a:gd name="T69" fmla="*/ 23226 h 352"/>
              <a:gd name="T70" fmla="*/ 20171 w 289"/>
              <a:gd name="T71" fmla="*/ 18491 h 352"/>
              <a:gd name="T72" fmla="*/ 25510 w 289"/>
              <a:gd name="T73" fmla="*/ 13304 h 352"/>
              <a:gd name="T74" fmla="*/ 32036 w 289"/>
              <a:gd name="T75" fmla="*/ 8569 h 352"/>
              <a:gd name="T76" fmla="*/ 38957 w 289"/>
              <a:gd name="T77" fmla="*/ 4510 h 352"/>
              <a:gd name="T78" fmla="*/ 44889 w 289"/>
              <a:gd name="T79" fmla="*/ 1353 h 352"/>
              <a:gd name="T80" fmla="*/ 45087 w 289"/>
              <a:gd name="T81" fmla="*/ 0 h 352"/>
              <a:gd name="T82" fmla="*/ 39155 w 289"/>
              <a:gd name="T83" fmla="*/ 1127 h 352"/>
              <a:gd name="T84" fmla="*/ 32036 w 289"/>
              <a:gd name="T85" fmla="*/ 4059 h 352"/>
              <a:gd name="T86" fmla="*/ 25114 w 289"/>
              <a:gd name="T87" fmla="*/ 8118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0" name="Freeform 1058"/>
          <p:cNvSpPr>
            <a:spLocks/>
          </p:cNvSpPr>
          <p:nvPr/>
        </p:nvSpPr>
        <p:spPr bwMode="auto">
          <a:xfrm>
            <a:off x="7205663" y="5314950"/>
            <a:ext cx="50800" cy="53975"/>
          </a:xfrm>
          <a:custGeom>
            <a:avLst/>
            <a:gdLst>
              <a:gd name="T0" fmla="*/ 42333 w 252"/>
              <a:gd name="T1" fmla="*/ 16537 h 235"/>
              <a:gd name="T2" fmla="*/ 44752 w 252"/>
              <a:gd name="T3" fmla="*/ 19523 h 235"/>
              <a:gd name="T4" fmla="*/ 45962 w 252"/>
              <a:gd name="T5" fmla="*/ 22968 h 235"/>
              <a:gd name="T6" fmla="*/ 46768 w 252"/>
              <a:gd name="T7" fmla="*/ 26643 h 235"/>
              <a:gd name="T8" fmla="*/ 46768 w 252"/>
              <a:gd name="T9" fmla="*/ 30548 h 235"/>
              <a:gd name="T10" fmla="*/ 46365 w 252"/>
              <a:gd name="T11" fmla="*/ 33763 h 235"/>
              <a:gd name="T12" fmla="*/ 45559 w 252"/>
              <a:gd name="T13" fmla="*/ 36519 h 235"/>
              <a:gd name="T14" fmla="*/ 43946 w 252"/>
              <a:gd name="T15" fmla="*/ 39275 h 235"/>
              <a:gd name="T16" fmla="*/ 42535 w 252"/>
              <a:gd name="T17" fmla="*/ 41343 h 235"/>
              <a:gd name="T18" fmla="*/ 40721 w 252"/>
              <a:gd name="T19" fmla="*/ 43869 h 235"/>
              <a:gd name="T20" fmla="*/ 38705 w 252"/>
              <a:gd name="T21" fmla="*/ 45936 h 235"/>
              <a:gd name="T22" fmla="*/ 36890 w 252"/>
              <a:gd name="T23" fmla="*/ 48003 h 235"/>
              <a:gd name="T24" fmla="*/ 34875 w 252"/>
              <a:gd name="T25" fmla="*/ 50300 h 235"/>
              <a:gd name="T26" fmla="*/ 34471 w 252"/>
              <a:gd name="T27" fmla="*/ 50989 h 235"/>
              <a:gd name="T28" fmla="*/ 34270 w 252"/>
              <a:gd name="T29" fmla="*/ 51678 h 235"/>
              <a:gd name="T30" fmla="*/ 34471 w 252"/>
              <a:gd name="T31" fmla="*/ 52597 h 235"/>
              <a:gd name="T32" fmla="*/ 34875 w 252"/>
              <a:gd name="T33" fmla="*/ 53286 h 235"/>
              <a:gd name="T34" fmla="*/ 35479 w 252"/>
              <a:gd name="T35" fmla="*/ 53745 h 235"/>
              <a:gd name="T36" fmla="*/ 36286 w 252"/>
              <a:gd name="T37" fmla="*/ 53975 h 235"/>
              <a:gd name="T38" fmla="*/ 37092 w 252"/>
              <a:gd name="T39" fmla="*/ 53745 h 235"/>
              <a:gd name="T40" fmla="*/ 37697 w 252"/>
              <a:gd name="T41" fmla="*/ 53286 h 235"/>
              <a:gd name="T42" fmla="*/ 41930 w 252"/>
              <a:gd name="T43" fmla="*/ 50070 h 235"/>
              <a:gd name="T44" fmla="*/ 45357 w 252"/>
              <a:gd name="T45" fmla="*/ 45936 h 235"/>
              <a:gd name="T46" fmla="*/ 48179 w 252"/>
              <a:gd name="T47" fmla="*/ 40883 h 235"/>
              <a:gd name="T48" fmla="*/ 50195 w 252"/>
              <a:gd name="T49" fmla="*/ 35830 h 235"/>
              <a:gd name="T50" fmla="*/ 50800 w 252"/>
              <a:gd name="T51" fmla="*/ 30088 h 235"/>
              <a:gd name="T52" fmla="*/ 50397 w 252"/>
              <a:gd name="T53" fmla="*/ 24806 h 235"/>
              <a:gd name="T54" fmla="*/ 48784 w 252"/>
              <a:gd name="T55" fmla="*/ 19523 h 235"/>
              <a:gd name="T56" fmla="*/ 45357 w 252"/>
              <a:gd name="T57" fmla="*/ 14929 h 235"/>
              <a:gd name="T58" fmla="*/ 42737 w 252"/>
              <a:gd name="T59" fmla="*/ 12403 h 235"/>
              <a:gd name="T60" fmla="*/ 39713 w 252"/>
              <a:gd name="T61" fmla="*/ 10336 h 235"/>
              <a:gd name="T62" fmla="*/ 36487 w 252"/>
              <a:gd name="T63" fmla="*/ 8269 h 235"/>
              <a:gd name="T64" fmla="*/ 33060 w 252"/>
              <a:gd name="T65" fmla="*/ 6661 h 235"/>
              <a:gd name="T66" fmla="*/ 29432 w 252"/>
              <a:gd name="T67" fmla="*/ 5053 h 235"/>
              <a:gd name="T68" fmla="*/ 25602 w 252"/>
              <a:gd name="T69" fmla="*/ 3905 h 235"/>
              <a:gd name="T70" fmla="*/ 21973 w 252"/>
              <a:gd name="T71" fmla="*/ 2756 h 235"/>
              <a:gd name="T72" fmla="*/ 18143 w 252"/>
              <a:gd name="T73" fmla="*/ 1608 h 235"/>
              <a:gd name="T74" fmla="*/ 14716 w 252"/>
              <a:gd name="T75" fmla="*/ 919 h 235"/>
              <a:gd name="T76" fmla="*/ 11490 w 252"/>
              <a:gd name="T77" fmla="*/ 459 h 235"/>
              <a:gd name="T78" fmla="*/ 8467 w 252"/>
              <a:gd name="T79" fmla="*/ 0 h 235"/>
              <a:gd name="T80" fmla="*/ 5644 w 252"/>
              <a:gd name="T81" fmla="*/ 0 h 235"/>
              <a:gd name="T82" fmla="*/ 3427 w 252"/>
              <a:gd name="T83" fmla="*/ 0 h 235"/>
              <a:gd name="T84" fmla="*/ 1613 w 252"/>
              <a:gd name="T85" fmla="*/ 230 h 235"/>
              <a:gd name="T86" fmla="*/ 605 w 252"/>
              <a:gd name="T87" fmla="*/ 689 h 235"/>
              <a:gd name="T88" fmla="*/ 0 w 252"/>
              <a:gd name="T89" fmla="*/ 1148 h 235"/>
              <a:gd name="T90" fmla="*/ 2016 w 252"/>
              <a:gd name="T91" fmla="*/ 1608 h 235"/>
              <a:gd name="T92" fmla="*/ 4435 w 252"/>
              <a:gd name="T93" fmla="*/ 1837 h 235"/>
              <a:gd name="T94" fmla="*/ 6652 w 252"/>
              <a:gd name="T95" fmla="*/ 2526 h 235"/>
              <a:gd name="T96" fmla="*/ 9273 w 252"/>
              <a:gd name="T97" fmla="*/ 2986 h 235"/>
              <a:gd name="T98" fmla="*/ 12095 w 252"/>
              <a:gd name="T99" fmla="*/ 3445 h 235"/>
              <a:gd name="T100" fmla="*/ 14716 w 252"/>
              <a:gd name="T101" fmla="*/ 3905 h 235"/>
              <a:gd name="T102" fmla="*/ 17538 w 252"/>
              <a:gd name="T103" fmla="*/ 4594 h 235"/>
              <a:gd name="T104" fmla="*/ 20562 w 252"/>
              <a:gd name="T105" fmla="*/ 5283 h 235"/>
              <a:gd name="T106" fmla="*/ 23183 w 252"/>
              <a:gd name="T107" fmla="*/ 6431 h 235"/>
              <a:gd name="T108" fmla="*/ 26206 w 252"/>
              <a:gd name="T109" fmla="*/ 7350 h 235"/>
              <a:gd name="T110" fmla="*/ 29230 w 252"/>
              <a:gd name="T111" fmla="*/ 8498 h 235"/>
              <a:gd name="T112" fmla="*/ 32052 w 252"/>
              <a:gd name="T113" fmla="*/ 9876 h 235"/>
              <a:gd name="T114" fmla="*/ 34673 w 252"/>
              <a:gd name="T115" fmla="*/ 11254 h 235"/>
              <a:gd name="T116" fmla="*/ 37495 w 252"/>
              <a:gd name="T117" fmla="*/ 12632 h 235"/>
              <a:gd name="T118" fmla="*/ 39914 w 252"/>
              <a:gd name="T119" fmla="*/ 14700 h 235"/>
              <a:gd name="T120" fmla="*/ 42333 w 252"/>
              <a:gd name="T121" fmla="*/ 16537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1" name="Freeform 1059"/>
          <p:cNvSpPr>
            <a:spLocks/>
          </p:cNvSpPr>
          <p:nvPr/>
        </p:nvSpPr>
        <p:spPr bwMode="auto">
          <a:xfrm>
            <a:off x="7105650" y="5343525"/>
            <a:ext cx="20638" cy="50800"/>
          </a:xfrm>
          <a:custGeom>
            <a:avLst/>
            <a:gdLst>
              <a:gd name="T0" fmla="*/ 0 w 103"/>
              <a:gd name="T1" fmla="*/ 27709 h 220"/>
              <a:gd name="T2" fmla="*/ 0 w 103"/>
              <a:gd name="T3" fmla="*/ 31865 h 220"/>
              <a:gd name="T4" fmla="*/ 801 w 103"/>
              <a:gd name="T5" fmla="*/ 35791 h 220"/>
              <a:gd name="T6" fmla="*/ 2404 w 103"/>
              <a:gd name="T7" fmla="*/ 39485 h 220"/>
              <a:gd name="T8" fmla="*/ 4408 w 103"/>
              <a:gd name="T9" fmla="*/ 42718 h 220"/>
              <a:gd name="T10" fmla="*/ 7013 w 103"/>
              <a:gd name="T11" fmla="*/ 45489 h 220"/>
              <a:gd name="T12" fmla="*/ 10018 w 103"/>
              <a:gd name="T13" fmla="*/ 47798 h 220"/>
              <a:gd name="T14" fmla="*/ 13224 w 103"/>
              <a:gd name="T15" fmla="*/ 49645 h 220"/>
              <a:gd name="T16" fmla="*/ 16631 w 103"/>
              <a:gd name="T17" fmla="*/ 50569 h 220"/>
              <a:gd name="T18" fmla="*/ 17833 w 103"/>
              <a:gd name="T19" fmla="*/ 50800 h 220"/>
              <a:gd name="T20" fmla="*/ 18835 w 103"/>
              <a:gd name="T21" fmla="*/ 50338 h 220"/>
              <a:gd name="T22" fmla="*/ 19636 w 103"/>
              <a:gd name="T23" fmla="*/ 49645 h 220"/>
              <a:gd name="T24" fmla="*/ 20037 w 103"/>
              <a:gd name="T25" fmla="*/ 48722 h 220"/>
              <a:gd name="T26" fmla="*/ 20037 w 103"/>
              <a:gd name="T27" fmla="*/ 47336 h 220"/>
              <a:gd name="T28" fmla="*/ 19837 w 103"/>
              <a:gd name="T29" fmla="*/ 46182 h 220"/>
              <a:gd name="T30" fmla="*/ 19235 w 103"/>
              <a:gd name="T31" fmla="*/ 45258 h 220"/>
              <a:gd name="T32" fmla="*/ 18234 w 103"/>
              <a:gd name="T33" fmla="*/ 44565 h 220"/>
              <a:gd name="T34" fmla="*/ 14827 w 103"/>
              <a:gd name="T35" fmla="*/ 43180 h 220"/>
              <a:gd name="T36" fmla="*/ 11621 w 103"/>
              <a:gd name="T37" fmla="*/ 41102 h 220"/>
              <a:gd name="T38" fmla="*/ 9017 w 103"/>
              <a:gd name="T39" fmla="*/ 38562 h 220"/>
              <a:gd name="T40" fmla="*/ 7213 w 103"/>
              <a:gd name="T41" fmla="*/ 35560 h 220"/>
              <a:gd name="T42" fmla="*/ 6011 w 103"/>
              <a:gd name="T43" fmla="*/ 31865 h 220"/>
              <a:gd name="T44" fmla="*/ 5410 w 103"/>
              <a:gd name="T45" fmla="*/ 27940 h 220"/>
              <a:gd name="T46" fmla="*/ 5410 w 103"/>
              <a:gd name="T47" fmla="*/ 23784 h 220"/>
              <a:gd name="T48" fmla="*/ 6412 w 103"/>
              <a:gd name="T49" fmla="*/ 19165 h 220"/>
              <a:gd name="T50" fmla="*/ 7814 w 103"/>
              <a:gd name="T51" fmla="*/ 15933 h 220"/>
              <a:gd name="T52" fmla="*/ 10219 w 103"/>
              <a:gd name="T53" fmla="*/ 12931 h 220"/>
              <a:gd name="T54" fmla="*/ 12623 w 103"/>
              <a:gd name="T55" fmla="*/ 9929 h 220"/>
              <a:gd name="T56" fmla="*/ 15428 w 103"/>
              <a:gd name="T57" fmla="*/ 7158 h 220"/>
              <a:gd name="T58" fmla="*/ 17833 w 103"/>
              <a:gd name="T59" fmla="*/ 4849 h 220"/>
              <a:gd name="T60" fmla="*/ 19636 w 103"/>
              <a:gd name="T61" fmla="*/ 2771 h 220"/>
              <a:gd name="T62" fmla="*/ 20638 w 103"/>
              <a:gd name="T63" fmla="*/ 1155 h 220"/>
              <a:gd name="T64" fmla="*/ 20638 w 103"/>
              <a:gd name="T65" fmla="*/ 0 h 220"/>
              <a:gd name="T66" fmla="*/ 18434 w 103"/>
              <a:gd name="T67" fmla="*/ 924 h 220"/>
              <a:gd name="T68" fmla="*/ 15428 w 103"/>
              <a:gd name="T69" fmla="*/ 2771 h 220"/>
              <a:gd name="T70" fmla="*/ 12223 w 103"/>
              <a:gd name="T71" fmla="*/ 5773 h 220"/>
              <a:gd name="T72" fmla="*/ 8816 w 103"/>
              <a:gd name="T73" fmla="*/ 9236 h 220"/>
              <a:gd name="T74" fmla="*/ 5811 w 103"/>
              <a:gd name="T75" fmla="*/ 13162 h 220"/>
              <a:gd name="T76" fmla="*/ 3206 w 103"/>
              <a:gd name="T77" fmla="*/ 17780 h 220"/>
              <a:gd name="T78" fmla="*/ 1202 w 103"/>
              <a:gd name="T79" fmla="*/ 22629 h 220"/>
              <a:gd name="T80" fmla="*/ 0 w 103"/>
              <a:gd name="T81" fmla="*/ 27709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2" name="Freeform 1060"/>
          <p:cNvSpPr>
            <a:spLocks/>
          </p:cNvSpPr>
          <p:nvPr/>
        </p:nvSpPr>
        <p:spPr bwMode="auto">
          <a:xfrm>
            <a:off x="7246938" y="5311775"/>
            <a:ext cx="44450" cy="65088"/>
          </a:xfrm>
          <a:custGeom>
            <a:avLst/>
            <a:gdLst>
              <a:gd name="T0" fmla="*/ 37580 w 220"/>
              <a:gd name="T1" fmla="*/ 25990 h 288"/>
              <a:gd name="T2" fmla="*/ 39601 w 220"/>
              <a:gd name="T3" fmla="*/ 30058 h 288"/>
              <a:gd name="T4" fmla="*/ 40813 w 220"/>
              <a:gd name="T5" fmla="*/ 34578 h 288"/>
              <a:gd name="T6" fmla="*/ 40207 w 220"/>
              <a:gd name="T7" fmla="*/ 39324 h 288"/>
              <a:gd name="T8" fmla="*/ 37580 w 220"/>
              <a:gd name="T9" fmla="*/ 43844 h 288"/>
              <a:gd name="T10" fmla="*/ 33944 w 220"/>
              <a:gd name="T11" fmla="*/ 48138 h 288"/>
              <a:gd name="T12" fmla="*/ 29903 w 220"/>
              <a:gd name="T13" fmla="*/ 51754 h 288"/>
              <a:gd name="T14" fmla="*/ 25660 w 220"/>
              <a:gd name="T15" fmla="*/ 55596 h 288"/>
              <a:gd name="T16" fmla="*/ 23235 w 220"/>
              <a:gd name="T17" fmla="*/ 58308 h 288"/>
              <a:gd name="T18" fmla="*/ 22225 w 220"/>
              <a:gd name="T19" fmla="*/ 60342 h 288"/>
              <a:gd name="T20" fmla="*/ 21619 w 220"/>
              <a:gd name="T21" fmla="*/ 62376 h 288"/>
              <a:gd name="T22" fmla="*/ 22023 w 220"/>
              <a:gd name="T23" fmla="*/ 64184 h 288"/>
              <a:gd name="T24" fmla="*/ 23639 w 220"/>
              <a:gd name="T25" fmla="*/ 65088 h 288"/>
              <a:gd name="T26" fmla="*/ 25054 w 220"/>
              <a:gd name="T27" fmla="*/ 64862 h 288"/>
              <a:gd name="T28" fmla="*/ 27882 w 220"/>
              <a:gd name="T29" fmla="*/ 61246 h 288"/>
              <a:gd name="T30" fmla="*/ 32529 w 220"/>
              <a:gd name="T31" fmla="*/ 56500 h 288"/>
              <a:gd name="T32" fmla="*/ 37378 w 220"/>
              <a:gd name="T33" fmla="*/ 51754 h 288"/>
              <a:gd name="T34" fmla="*/ 41621 w 220"/>
              <a:gd name="T35" fmla="*/ 46104 h 288"/>
              <a:gd name="T36" fmla="*/ 44248 w 220"/>
              <a:gd name="T37" fmla="*/ 39098 h 288"/>
              <a:gd name="T38" fmla="*/ 44046 w 220"/>
              <a:gd name="T39" fmla="*/ 31866 h 288"/>
              <a:gd name="T40" fmla="*/ 41217 w 220"/>
              <a:gd name="T41" fmla="*/ 25086 h 288"/>
              <a:gd name="T42" fmla="*/ 36772 w 220"/>
              <a:gd name="T43" fmla="*/ 19436 h 288"/>
              <a:gd name="T44" fmla="*/ 31923 w 220"/>
              <a:gd name="T45" fmla="*/ 15820 h 288"/>
              <a:gd name="T46" fmla="*/ 27074 w 220"/>
              <a:gd name="T47" fmla="*/ 12656 h 288"/>
              <a:gd name="T48" fmla="*/ 22023 w 220"/>
              <a:gd name="T49" fmla="*/ 9718 h 288"/>
              <a:gd name="T50" fmla="*/ 16770 w 220"/>
              <a:gd name="T51" fmla="*/ 6554 h 288"/>
              <a:gd name="T52" fmla="*/ 11921 w 220"/>
              <a:gd name="T53" fmla="*/ 3842 h 288"/>
              <a:gd name="T54" fmla="*/ 7274 w 220"/>
              <a:gd name="T55" fmla="*/ 1582 h 288"/>
              <a:gd name="T56" fmla="*/ 3637 w 220"/>
              <a:gd name="T57" fmla="*/ 226 h 288"/>
              <a:gd name="T58" fmla="*/ 808 w 220"/>
              <a:gd name="T59" fmla="*/ 0 h 288"/>
              <a:gd name="T60" fmla="*/ 1818 w 220"/>
              <a:gd name="T61" fmla="*/ 1582 h 288"/>
              <a:gd name="T62" fmla="*/ 6263 w 220"/>
              <a:gd name="T63" fmla="*/ 4068 h 288"/>
              <a:gd name="T64" fmla="*/ 10910 w 220"/>
              <a:gd name="T65" fmla="*/ 6554 h 288"/>
              <a:gd name="T66" fmla="*/ 15558 w 220"/>
              <a:gd name="T67" fmla="*/ 9040 h 288"/>
              <a:gd name="T68" fmla="*/ 20407 w 220"/>
              <a:gd name="T69" fmla="*/ 11978 h 288"/>
              <a:gd name="T70" fmla="*/ 25054 w 220"/>
              <a:gd name="T71" fmla="*/ 14916 h 288"/>
              <a:gd name="T72" fmla="*/ 29701 w 220"/>
              <a:gd name="T73" fmla="*/ 18532 h 288"/>
              <a:gd name="T74" fmla="*/ 33944 w 220"/>
              <a:gd name="T75" fmla="*/ 2214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3" name="Freeform 1061"/>
          <p:cNvSpPr>
            <a:spLocks/>
          </p:cNvSpPr>
          <p:nvPr/>
        </p:nvSpPr>
        <p:spPr bwMode="auto">
          <a:xfrm>
            <a:off x="7204075" y="5411788"/>
            <a:ext cx="169863" cy="112712"/>
          </a:xfrm>
          <a:custGeom>
            <a:avLst/>
            <a:gdLst>
              <a:gd name="T0" fmla="*/ 22384 w 1070"/>
              <a:gd name="T1" fmla="*/ 0 h 844"/>
              <a:gd name="T2" fmla="*/ 169863 w 1070"/>
              <a:gd name="T3" fmla="*/ 25908 h 844"/>
              <a:gd name="T4" fmla="*/ 145892 w 1070"/>
              <a:gd name="T5" fmla="*/ 112712 h 844"/>
              <a:gd name="T6" fmla="*/ 0 w 1070"/>
              <a:gd name="T7" fmla="*/ 83332 h 844"/>
              <a:gd name="T8" fmla="*/ 22384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4" name="Freeform 1062"/>
          <p:cNvSpPr>
            <a:spLocks/>
          </p:cNvSpPr>
          <p:nvPr/>
        </p:nvSpPr>
        <p:spPr bwMode="auto">
          <a:xfrm>
            <a:off x="7218363" y="5414963"/>
            <a:ext cx="130175" cy="44450"/>
          </a:xfrm>
          <a:custGeom>
            <a:avLst/>
            <a:gdLst>
              <a:gd name="T0" fmla="*/ 15418 w 819"/>
              <a:gd name="T1" fmla="*/ 0 h 333"/>
              <a:gd name="T2" fmla="*/ 130175 w 819"/>
              <a:gd name="T3" fmla="*/ 18554 h 333"/>
              <a:gd name="T4" fmla="*/ 27338 w 819"/>
              <a:gd name="T5" fmla="*/ 13081 h 333"/>
              <a:gd name="T6" fmla="*/ 0 w 819"/>
              <a:gd name="T7" fmla="*/ 44450 h 333"/>
              <a:gd name="T8" fmla="*/ 15418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5" name="Freeform 1063"/>
          <p:cNvSpPr>
            <a:spLocks/>
          </p:cNvSpPr>
          <p:nvPr/>
        </p:nvSpPr>
        <p:spPr bwMode="auto">
          <a:xfrm>
            <a:off x="7186613" y="5546725"/>
            <a:ext cx="171450" cy="41275"/>
          </a:xfrm>
          <a:custGeom>
            <a:avLst/>
            <a:gdLst>
              <a:gd name="T0" fmla="*/ 5383 w 1083"/>
              <a:gd name="T1" fmla="*/ 0 h 306"/>
              <a:gd name="T2" fmla="*/ 171450 w 1083"/>
              <a:gd name="T3" fmla="*/ 35205 h 306"/>
              <a:gd name="T4" fmla="*/ 167017 w 1083"/>
              <a:gd name="T5" fmla="*/ 41275 h 306"/>
              <a:gd name="T6" fmla="*/ 0 w 1083"/>
              <a:gd name="T7" fmla="*/ 3777 h 306"/>
              <a:gd name="T8" fmla="*/ 5383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6" name="Freeform 1064"/>
          <p:cNvSpPr>
            <a:spLocks/>
          </p:cNvSpPr>
          <p:nvPr/>
        </p:nvSpPr>
        <p:spPr bwMode="auto">
          <a:xfrm>
            <a:off x="7170738" y="5559425"/>
            <a:ext cx="173037" cy="41275"/>
          </a:xfrm>
          <a:custGeom>
            <a:avLst/>
            <a:gdLst>
              <a:gd name="T0" fmla="*/ 6203 w 1088"/>
              <a:gd name="T1" fmla="*/ 0 h 311"/>
              <a:gd name="T2" fmla="*/ 173037 w 1088"/>
              <a:gd name="T3" fmla="*/ 34506 h 311"/>
              <a:gd name="T4" fmla="*/ 167789 w 1088"/>
              <a:gd name="T5" fmla="*/ 41275 h 311"/>
              <a:gd name="T6" fmla="*/ 0 w 1088"/>
              <a:gd name="T7" fmla="*/ 4512 h 311"/>
              <a:gd name="T8" fmla="*/ 6203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7" name="Freeform 1065"/>
          <p:cNvSpPr>
            <a:spLocks/>
          </p:cNvSpPr>
          <p:nvPr/>
        </p:nvSpPr>
        <p:spPr bwMode="auto">
          <a:xfrm>
            <a:off x="7197725" y="5597525"/>
            <a:ext cx="25400" cy="9525"/>
          </a:xfrm>
          <a:custGeom>
            <a:avLst/>
            <a:gdLst>
              <a:gd name="T0" fmla="*/ 2478 w 164"/>
              <a:gd name="T1" fmla="*/ 132 h 72"/>
              <a:gd name="T2" fmla="*/ 3252 w 164"/>
              <a:gd name="T3" fmla="*/ 132 h 72"/>
              <a:gd name="T4" fmla="*/ 5421 w 164"/>
              <a:gd name="T5" fmla="*/ 0 h 72"/>
              <a:gd name="T6" fmla="*/ 8363 w 164"/>
              <a:gd name="T7" fmla="*/ 0 h 72"/>
              <a:gd name="T8" fmla="*/ 12080 w 164"/>
              <a:gd name="T9" fmla="*/ 265 h 72"/>
              <a:gd name="T10" fmla="*/ 16107 w 164"/>
              <a:gd name="T11" fmla="*/ 926 h 72"/>
              <a:gd name="T12" fmla="*/ 19824 w 164"/>
              <a:gd name="T13" fmla="*/ 2249 h 72"/>
              <a:gd name="T14" fmla="*/ 23077 w 164"/>
              <a:gd name="T15" fmla="*/ 4101 h 72"/>
              <a:gd name="T16" fmla="*/ 25400 w 164"/>
              <a:gd name="T17" fmla="*/ 6747 h 72"/>
              <a:gd name="T18" fmla="*/ 25400 w 164"/>
              <a:gd name="T19" fmla="*/ 6879 h 72"/>
              <a:gd name="T20" fmla="*/ 25400 w 164"/>
              <a:gd name="T21" fmla="*/ 7541 h 72"/>
              <a:gd name="T22" fmla="*/ 25245 w 164"/>
              <a:gd name="T23" fmla="*/ 8202 h 72"/>
              <a:gd name="T24" fmla="*/ 24935 w 164"/>
              <a:gd name="T25" fmla="*/ 8864 h 72"/>
              <a:gd name="T26" fmla="*/ 24161 w 164"/>
              <a:gd name="T27" fmla="*/ 9393 h 72"/>
              <a:gd name="T28" fmla="*/ 23077 w 164"/>
              <a:gd name="T29" fmla="*/ 9525 h 72"/>
              <a:gd name="T30" fmla="*/ 21373 w 164"/>
              <a:gd name="T31" fmla="*/ 9393 h 72"/>
              <a:gd name="T32" fmla="*/ 19205 w 164"/>
              <a:gd name="T33" fmla="*/ 8599 h 72"/>
              <a:gd name="T34" fmla="*/ 19205 w 164"/>
              <a:gd name="T35" fmla="*/ 8334 h 72"/>
              <a:gd name="T36" fmla="*/ 19050 w 164"/>
              <a:gd name="T37" fmla="*/ 7805 h 72"/>
              <a:gd name="T38" fmla="*/ 18585 w 164"/>
              <a:gd name="T39" fmla="*/ 6879 h 72"/>
              <a:gd name="T40" fmla="*/ 17501 w 164"/>
              <a:gd name="T41" fmla="*/ 5953 h 72"/>
              <a:gd name="T42" fmla="*/ 15488 w 164"/>
              <a:gd name="T43" fmla="*/ 5027 h 72"/>
              <a:gd name="T44" fmla="*/ 12545 w 164"/>
              <a:gd name="T45" fmla="*/ 4233 h 72"/>
              <a:gd name="T46" fmla="*/ 8518 w 164"/>
              <a:gd name="T47" fmla="*/ 3836 h 72"/>
              <a:gd name="T48" fmla="*/ 3098 w 164"/>
              <a:gd name="T49" fmla="*/ 3836 h 72"/>
              <a:gd name="T50" fmla="*/ 2788 w 164"/>
              <a:gd name="T51" fmla="*/ 3836 h 72"/>
              <a:gd name="T52" fmla="*/ 2168 w 164"/>
              <a:gd name="T53" fmla="*/ 3572 h 72"/>
              <a:gd name="T54" fmla="*/ 1394 w 164"/>
              <a:gd name="T55" fmla="*/ 3307 h 72"/>
              <a:gd name="T56" fmla="*/ 620 w 164"/>
              <a:gd name="T57" fmla="*/ 2910 h 72"/>
              <a:gd name="T58" fmla="*/ 0 w 164"/>
              <a:gd name="T59" fmla="*/ 2381 h 72"/>
              <a:gd name="T60" fmla="*/ 0 w 164"/>
              <a:gd name="T61" fmla="*/ 1852 h 72"/>
              <a:gd name="T62" fmla="*/ 774 w 164"/>
              <a:gd name="T63" fmla="*/ 926 h 72"/>
              <a:gd name="T64" fmla="*/ 2478 w 164"/>
              <a:gd name="T65" fmla="*/ 132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8" name="Freeform 1066"/>
          <p:cNvSpPr>
            <a:spLocks/>
          </p:cNvSpPr>
          <p:nvPr/>
        </p:nvSpPr>
        <p:spPr bwMode="auto">
          <a:xfrm>
            <a:off x="7202488" y="5529263"/>
            <a:ext cx="23812" cy="14287"/>
          </a:xfrm>
          <a:custGeom>
            <a:avLst/>
            <a:gdLst>
              <a:gd name="T0" fmla="*/ 7339 w 146"/>
              <a:gd name="T1" fmla="*/ 0 h 109"/>
              <a:gd name="T2" fmla="*/ 6850 w 146"/>
              <a:gd name="T3" fmla="*/ 0 h 109"/>
              <a:gd name="T4" fmla="*/ 5708 w 146"/>
              <a:gd name="T5" fmla="*/ 393 h 109"/>
              <a:gd name="T6" fmla="*/ 4240 w 146"/>
              <a:gd name="T7" fmla="*/ 918 h 109"/>
              <a:gd name="T8" fmla="*/ 2446 w 146"/>
              <a:gd name="T9" fmla="*/ 1835 h 109"/>
              <a:gd name="T10" fmla="*/ 979 w 146"/>
              <a:gd name="T11" fmla="*/ 3146 h 109"/>
              <a:gd name="T12" fmla="*/ 163 w 146"/>
              <a:gd name="T13" fmla="*/ 5112 h 109"/>
              <a:gd name="T14" fmla="*/ 0 w 146"/>
              <a:gd name="T15" fmla="*/ 7733 h 109"/>
              <a:gd name="T16" fmla="*/ 979 w 146"/>
              <a:gd name="T17" fmla="*/ 11141 h 109"/>
              <a:gd name="T18" fmla="*/ 13863 w 146"/>
              <a:gd name="T19" fmla="*/ 14287 h 109"/>
              <a:gd name="T20" fmla="*/ 13700 w 146"/>
              <a:gd name="T21" fmla="*/ 13632 h 109"/>
              <a:gd name="T22" fmla="*/ 13700 w 146"/>
              <a:gd name="T23" fmla="*/ 12190 h 109"/>
              <a:gd name="T24" fmla="*/ 13700 w 146"/>
              <a:gd name="T25" fmla="*/ 9962 h 109"/>
              <a:gd name="T26" fmla="*/ 14189 w 146"/>
              <a:gd name="T27" fmla="*/ 7602 h 109"/>
              <a:gd name="T28" fmla="*/ 15168 w 146"/>
              <a:gd name="T29" fmla="*/ 5243 h 109"/>
              <a:gd name="T30" fmla="*/ 16962 w 146"/>
              <a:gd name="T31" fmla="*/ 3539 h 109"/>
              <a:gd name="T32" fmla="*/ 19735 w 146"/>
              <a:gd name="T33" fmla="*/ 2621 h 109"/>
              <a:gd name="T34" fmla="*/ 23812 w 146"/>
              <a:gd name="T35" fmla="*/ 3015 h 109"/>
              <a:gd name="T36" fmla="*/ 7339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59" name="Freeform 1067"/>
          <p:cNvSpPr>
            <a:spLocks/>
          </p:cNvSpPr>
          <p:nvPr/>
        </p:nvSpPr>
        <p:spPr bwMode="auto">
          <a:xfrm>
            <a:off x="7334250" y="5554663"/>
            <a:ext cx="23813" cy="14287"/>
          </a:xfrm>
          <a:custGeom>
            <a:avLst/>
            <a:gdLst>
              <a:gd name="T0" fmla="*/ 7340 w 146"/>
              <a:gd name="T1" fmla="*/ 0 h 107"/>
              <a:gd name="T2" fmla="*/ 6850 w 146"/>
              <a:gd name="T3" fmla="*/ 0 h 107"/>
              <a:gd name="T4" fmla="*/ 5709 w 146"/>
              <a:gd name="T5" fmla="*/ 267 h 107"/>
              <a:gd name="T6" fmla="*/ 4078 w 146"/>
              <a:gd name="T7" fmla="*/ 801 h 107"/>
              <a:gd name="T8" fmla="*/ 2447 w 146"/>
              <a:gd name="T9" fmla="*/ 1602 h 107"/>
              <a:gd name="T10" fmla="*/ 979 w 146"/>
              <a:gd name="T11" fmla="*/ 3071 h 107"/>
              <a:gd name="T12" fmla="*/ 0 w 146"/>
              <a:gd name="T13" fmla="*/ 5074 h 107"/>
              <a:gd name="T14" fmla="*/ 0 w 146"/>
              <a:gd name="T15" fmla="*/ 7744 h 107"/>
              <a:gd name="T16" fmla="*/ 979 w 146"/>
              <a:gd name="T17" fmla="*/ 11349 h 107"/>
              <a:gd name="T18" fmla="*/ 13701 w 146"/>
              <a:gd name="T19" fmla="*/ 14287 h 107"/>
              <a:gd name="T20" fmla="*/ 13538 w 146"/>
              <a:gd name="T21" fmla="*/ 13753 h 107"/>
              <a:gd name="T22" fmla="*/ 13538 w 146"/>
              <a:gd name="T23" fmla="*/ 12151 h 107"/>
              <a:gd name="T24" fmla="*/ 13538 w 146"/>
              <a:gd name="T25" fmla="*/ 10014 h 107"/>
              <a:gd name="T26" fmla="*/ 14027 w 146"/>
              <a:gd name="T27" fmla="*/ 7477 h 107"/>
              <a:gd name="T28" fmla="*/ 15005 w 146"/>
              <a:gd name="T29" fmla="*/ 5341 h 107"/>
              <a:gd name="T30" fmla="*/ 16800 w 146"/>
              <a:gd name="T31" fmla="*/ 3605 h 107"/>
              <a:gd name="T32" fmla="*/ 19735 w 146"/>
              <a:gd name="T33" fmla="*/ 2537 h 107"/>
              <a:gd name="T34" fmla="*/ 23813 w 146"/>
              <a:gd name="T35" fmla="*/ 3071 h 107"/>
              <a:gd name="T36" fmla="*/ 7340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0" name="Freeform 1068"/>
          <p:cNvSpPr>
            <a:spLocks/>
          </p:cNvSpPr>
          <p:nvPr/>
        </p:nvSpPr>
        <p:spPr bwMode="auto">
          <a:xfrm>
            <a:off x="7227888" y="5532438"/>
            <a:ext cx="100012" cy="25400"/>
          </a:xfrm>
          <a:custGeom>
            <a:avLst/>
            <a:gdLst>
              <a:gd name="T0" fmla="*/ 0 w 629"/>
              <a:gd name="T1" fmla="*/ 5582 h 182"/>
              <a:gd name="T2" fmla="*/ 95560 w 629"/>
              <a:gd name="T3" fmla="*/ 25400 h 182"/>
              <a:gd name="T4" fmla="*/ 100012 w 629"/>
              <a:gd name="T5" fmla="*/ 19818 h 182"/>
              <a:gd name="T6" fmla="*/ 4611 w 629"/>
              <a:gd name="T7" fmla="*/ 0 h 182"/>
              <a:gd name="T8" fmla="*/ 0 w 629"/>
              <a:gd name="T9" fmla="*/ 5582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1" name="Freeform 1069"/>
          <p:cNvSpPr>
            <a:spLocks/>
          </p:cNvSpPr>
          <p:nvPr/>
        </p:nvSpPr>
        <p:spPr bwMode="auto">
          <a:xfrm>
            <a:off x="7227888" y="5543550"/>
            <a:ext cx="95250" cy="22225"/>
          </a:xfrm>
          <a:custGeom>
            <a:avLst/>
            <a:gdLst>
              <a:gd name="T0" fmla="*/ 0 w 606"/>
              <a:gd name="T1" fmla="*/ 3661 h 170"/>
              <a:gd name="T2" fmla="*/ 94307 w 606"/>
              <a:gd name="T3" fmla="*/ 22225 h 170"/>
              <a:gd name="T4" fmla="*/ 95250 w 606"/>
              <a:gd name="T5" fmla="*/ 18564 h 170"/>
              <a:gd name="T6" fmla="*/ 786 w 606"/>
              <a:gd name="T7" fmla="*/ 0 h 170"/>
              <a:gd name="T8" fmla="*/ 0 w 606"/>
              <a:gd name="T9" fmla="*/ 3661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2" name="Freeform 1070"/>
          <p:cNvSpPr>
            <a:spLocks/>
          </p:cNvSpPr>
          <p:nvPr/>
        </p:nvSpPr>
        <p:spPr bwMode="auto">
          <a:xfrm>
            <a:off x="7227888" y="5527675"/>
            <a:ext cx="95250" cy="22225"/>
          </a:xfrm>
          <a:custGeom>
            <a:avLst/>
            <a:gdLst>
              <a:gd name="T0" fmla="*/ 0 w 606"/>
              <a:gd name="T1" fmla="*/ 3661 h 170"/>
              <a:gd name="T2" fmla="*/ 94307 w 606"/>
              <a:gd name="T3" fmla="*/ 22225 h 170"/>
              <a:gd name="T4" fmla="*/ 95250 w 606"/>
              <a:gd name="T5" fmla="*/ 18564 h 170"/>
              <a:gd name="T6" fmla="*/ 786 w 606"/>
              <a:gd name="T7" fmla="*/ 0 h 170"/>
              <a:gd name="T8" fmla="*/ 0 w 606"/>
              <a:gd name="T9" fmla="*/ 3661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3" name="AutoShape 1072"/>
          <p:cNvSpPr>
            <a:spLocks noChangeAspect="1" noChangeArrowheads="1" noTextEdit="1"/>
          </p:cNvSpPr>
          <p:nvPr/>
        </p:nvSpPr>
        <p:spPr bwMode="auto">
          <a:xfrm>
            <a:off x="6686550" y="5411788"/>
            <a:ext cx="233363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4" name="Freeform 1073"/>
          <p:cNvSpPr>
            <a:spLocks/>
          </p:cNvSpPr>
          <p:nvPr/>
        </p:nvSpPr>
        <p:spPr bwMode="auto">
          <a:xfrm>
            <a:off x="6688138" y="5411788"/>
            <a:ext cx="231775" cy="252412"/>
          </a:xfrm>
          <a:custGeom>
            <a:avLst/>
            <a:gdLst>
              <a:gd name="T0" fmla="*/ 79910 w 1894"/>
              <a:gd name="T1" fmla="*/ 0 h 1904"/>
              <a:gd name="T2" fmla="*/ 81745 w 1894"/>
              <a:gd name="T3" fmla="*/ 0 h 1904"/>
              <a:gd name="T4" fmla="*/ 85539 w 1894"/>
              <a:gd name="T5" fmla="*/ 133 h 1904"/>
              <a:gd name="T6" fmla="*/ 90801 w 1894"/>
              <a:gd name="T7" fmla="*/ 398 h 1904"/>
              <a:gd name="T8" fmla="*/ 97776 w 1894"/>
              <a:gd name="T9" fmla="*/ 795 h 1904"/>
              <a:gd name="T10" fmla="*/ 105853 w 1894"/>
              <a:gd name="T11" fmla="*/ 1326 h 1904"/>
              <a:gd name="T12" fmla="*/ 115153 w 1894"/>
              <a:gd name="T13" fmla="*/ 2254 h 1904"/>
              <a:gd name="T14" fmla="*/ 125433 w 1894"/>
              <a:gd name="T15" fmla="*/ 3447 h 1904"/>
              <a:gd name="T16" fmla="*/ 136569 w 1894"/>
              <a:gd name="T17" fmla="*/ 5038 h 1904"/>
              <a:gd name="T18" fmla="*/ 148439 w 1894"/>
              <a:gd name="T19" fmla="*/ 7291 h 1904"/>
              <a:gd name="T20" fmla="*/ 160921 w 1894"/>
              <a:gd name="T21" fmla="*/ 9678 h 1904"/>
              <a:gd name="T22" fmla="*/ 173525 w 1894"/>
              <a:gd name="T23" fmla="*/ 12859 h 1904"/>
              <a:gd name="T24" fmla="*/ 186619 w 1894"/>
              <a:gd name="T25" fmla="*/ 16571 h 1904"/>
              <a:gd name="T26" fmla="*/ 199713 w 1894"/>
              <a:gd name="T27" fmla="*/ 21079 h 1904"/>
              <a:gd name="T28" fmla="*/ 212807 w 1894"/>
              <a:gd name="T29" fmla="*/ 26116 h 1904"/>
              <a:gd name="T30" fmla="*/ 225534 w 1894"/>
              <a:gd name="T31" fmla="*/ 31949 h 1904"/>
              <a:gd name="T32" fmla="*/ 211583 w 1894"/>
              <a:gd name="T33" fmla="*/ 150996 h 1904"/>
              <a:gd name="T34" fmla="*/ 213174 w 1894"/>
              <a:gd name="T35" fmla="*/ 151924 h 1904"/>
              <a:gd name="T36" fmla="*/ 216356 w 1894"/>
              <a:gd name="T37" fmla="*/ 155504 h 1904"/>
              <a:gd name="T38" fmla="*/ 217947 w 1894"/>
              <a:gd name="T39" fmla="*/ 163591 h 1904"/>
              <a:gd name="T40" fmla="*/ 215377 w 1894"/>
              <a:gd name="T41" fmla="*/ 177775 h 1904"/>
              <a:gd name="T42" fmla="*/ 175239 w 1894"/>
              <a:gd name="T43" fmla="*/ 233985 h 1904"/>
              <a:gd name="T44" fmla="*/ 161777 w 1894"/>
              <a:gd name="T45" fmla="*/ 252412 h 1904"/>
              <a:gd name="T46" fmla="*/ 159575 w 1894"/>
              <a:gd name="T47" fmla="*/ 252147 h 1904"/>
              <a:gd name="T48" fmla="*/ 155414 w 1894"/>
              <a:gd name="T49" fmla="*/ 251484 h 1904"/>
              <a:gd name="T50" fmla="*/ 149663 w 1894"/>
              <a:gd name="T51" fmla="*/ 250689 h 1904"/>
              <a:gd name="T52" fmla="*/ 142198 w 1894"/>
              <a:gd name="T53" fmla="*/ 249363 h 1904"/>
              <a:gd name="T54" fmla="*/ 133509 w 1894"/>
              <a:gd name="T55" fmla="*/ 247772 h 1904"/>
              <a:gd name="T56" fmla="*/ 123352 w 1894"/>
              <a:gd name="T57" fmla="*/ 245784 h 1904"/>
              <a:gd name="T58" fmla="*/ 112339 w 1894"/>
              <a:gd name="T59" fmla="*/ 243265 h 1904"/>
              <a:gd name="T60" fmla="*/ 100346 w 1894"/>
              <a:gd name="T61" fmla="*/ 240348 h 1904"/>
              <a:gd name="T62" fmla="*/ 87742 w 1894"/>
              <a:gd name="T63" fmla="*/ 236769 h 1904"/>
              <a:gd name="T64" fmla="*/ 74648 w 1894"/>
              <a:gd name="T65" fmla="*/ 232659 h 1904"/>
              <a:gd name="T66" fmla="*/ 61309 w 1894"/>
              <a:gd name="T67" fmla="*/ 228019 h 1904"/>
              <a:gd name="T68" fmla="*/ 47726 w 1894"/>
              <a:gd name="T69" fmla="*/ 222849 h 1904"/>
              <a:gd name="T70" fmla="*/ 34265 w 1894"/>
              <a:gd name="T71" fmla="*/ 216883 h 1904"/>
              <a:gd name="T72" fmla="*/ 21048 w 1894"/>
              <a:gd name="T73" fmla="*/ 210122 h 1904"/>
              <a:gd name="T74" fmla="*/ 8199 w 1894"/>
              <a:gd name="T75" fmla="*/ 202831 h 1904"/>
              <a:gd name="T76" fmla="*/ 1958 w 1894"/>
              <a:gd name="T77" fmla="*/ 198191 h 1904"/>
              <a:gd name="T78" fmla="*/ 979 w 1894"/>
              <a:gd name="T79" fmla="*/ 193154 h 1904"/>
              <a:gd name="T80" fmla="*/ 0 w 1894"/>
              <a:gd name="T81" fmla="*/ 185730 h 1904"/>
              <a:gd name="T82" fmla="*/ 489 w 1894"/>
              <a:gd name="T83" fmla="*/ 178041 h 1904"/>
              <a:gd name="T84" fmla="*/ 47481 w 1894"/>
              <a:gd name="T85" fmla="*/ 127929 h 1904"/>
              <a:gd name="T86" fmla="*/ 47236 w 1894"/>
              <a:gd name="T87" fmla="*/ 126206 h 1904"/>
              <a:gd name="T88" fmla="*/ 47726 w 1894"/>
              <a:gd name="T89" fmla="*/ 121566 h 1904"/>
              <a:gd name="T90" fmla="*/ 50418 w 1894"/>
              <a:gd name="T91" fmla="*/ 115070 h 1904"/>
              <a:gd name="T92" fmla="*/ 57271 w 1894"/>
              <a:gd name="T93" fmla="*/ 107911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5" name="Freeform 1074"/>
          <p:cNvSpPr>
            <a:spLocks/>
          </p:cNvSpPr>
          <p:nvPr/>
        </p:nvSpPr>
        <p:spPr bwMode="auto">
          <a:xfrm>
            <a:off x="6716713" y="5572125"/>
            <a:ext cx="134937" cy="42863"/>
          </a:xfrm>
          <a:custGeom>
            <a:avLst/>
            <a:gdLst>
              <a:gd name="T0" fmla="*/ 4880 w 1106"/>
              <a:gd name="T1" fmla="*/ 0 h 331"/>
              <a:gd name="T2" fmla="*/ 134937 w 1106"/>
              <a:gd name="T3" fmla="*/ 35870 h 331"/>
              <a:gd name="T4" fmla="*/ 130667 w 1106"/>
              <a:gd name="T5" fmla="*/ 42863 h 331"/>
              <a:gd name="T6" fmla="*/ 0 w 1106"/>
              <a:gd name="T7" fmla="*/ 4662 h 331"/>
              <a:gd name="T8" fmla="*/ 4880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6" name="Freeform 1075"/>
          <p:cNvSpPr>
            <a:spLocks/>
          </p:cNvSpPr>
          <p:nvPr/>
        </p:nvSpPr>
        <p:spPr bwMode="auto">
          <a:xfrm>
            <a:off x="6694488" y="5591175"/>
            <a:ext cx="157162" cy="66675"/>
          </a:xfrm>
          <a:custGeom>
            <a:avLst/>
            <a:gdLst>
              <a:gd name="T0" fmla="*/ 156795 w 1285"/>
              <a:gd name="T1" fmla="*/ 51624 h 505"/>
              <a:gd name="T2" fmla="*/ 154594 w 1285"/>
              <a:gd name="T3" fmla="*/ 51360 h 505"/>
              <a:gd name="T4" fmla="*/ 150680 w 1285"/>
              <a:gd name="T5" fmla="*/ 50831 h 505"/>
              <a:gd name="T6" fmla="*/ 144687 w 1285"/>
              <a:gd name="T7" fmla="*/ 49907 h 505"/>
              <a:gd name="T8" fmla="*/ 137471 w 1285"/>
              <a:gd name="T9" fmla="*/ 48719 h 505"/>
              <a:gd name="T10" fmla="*/ 128665 w 1285"/>
              <a:gd name="T11" fmla="*/ 46871 h 505"/>
              <a:gd name="T12" fmla="*/ 118758 w 1285"/>
              <a:gd name="T13" fmla="*/ 44890 h 505"/>
              <a:gd name="T14" fmla="*/ 107751 w 1285"/>
              <a:gd name="T15" fmla="*/ 42514 h 505"/>
              <a:gd name="T16" fmla="*/ 96009 w 1285"/>
              <a:gd name="T17" fmla="*/ 39477 h 505"/>
              <a:gd name="T18" fmla="*/ 83657 w 1285"/>
              <a:gd name="T19" fmla="*/ 36044 h 505"/>
              <a:gd name="T20" fmla="*/ 70815 w 1285"/>
              <a:gd name="T21" fmla="*/ 32215 h 505"/>
              <a:gd name="T22" fmla="*/ 57728 w 1285"/>
              <a:gd name="T23" fmla="*/ 27594 h 505"/>
              <a:gd name="T24" fmla="*/ 44519 w 1285"/>
              <a:gd name="T25" fmla="*/ 22577 h 505"/>
              <a:gd name="T26" fmla="*/ 31677 w 1285"/>
              <a:gd name="T27" fmla="*/ 16900 h 505"/>
              <a:gd name="T28" fmla="*/ 18957 w 1285"/>
              <a:gd name="T29" fmla="*/ 10694 h 505"/>
              <a:gd name="T30" fmla="*/ 6727 w 1285"/>
              <a:gd name="T31" fmla="*/ 3697 h 505"/>
              <a:gd name="T32" fmla="*/ 734 w 1285"/>
              <a:gd name="T33" fmla="*/ 528 h 505"/>
              <a:gd name="T34" fmla="*/ 245 w 1285"/>
              <a:gd name="T35" fmla="*/ 4225 h 505"/>
              <a:gd name="T36" fmla="*/ 0 w 1285"/>
              <a:gd name="T37" fmla="*/ 10034 h 505"/>
              <a:gd name="T38" fmla="*/ 978 w 1285"/>
              <a:gd name="T39" fmla="*/ 15844 h 505"/>
              <a:gd name="T40" fmla="*/ 2324 w 1285"/>
              <a:gd name="T41" fmla="*/ 18352 h 505"/>
              <a:gd name="T42" fmla="*/ 3425 w 1285"/>
              <a:gd name="T43" fmla="*/ 19012 h 505"/>
              <a:gd name="T44" fmla="*/ 5748 w 1285"/>
              <a:gd name="T45" fmla="*/ 20465 h 505"/>
              <a:gd name="T46" fmla="*/ 9173 w 1285"/>
              <a:gd name="T47" fmla="*/ 22445 h 505"/>
              <a:gd name="T48" fmla="*/ 13698 w 1285"/>
              <a:gd name="T49" fmla="*/ 25086 h 505"/>
              <a:gd name="T50" fmla="*/ 19447 w 1285"/>
              <a:gd name="T51" fmla="*/ 27990 h 505"/>
              <a:gd name="T52" fmla="*/ 26296 w 1285"/>
              <a:gd name="T53" fmla="*/ 31423 h 505"/>
              <a:gd name="T54" fmla="*/ 34368 w 1285"/>
              <a:gd name="T55" fmla="*/ 35252 h 505"/>
              <a:gd name="T56" fmla="*/ 43785 w 1285"/>
              <a:gd name="T57" fmla="*/ 39081 h 505"/>
              <a:gd name="T58" fmla="*/ 54181 w 1285"/>
              <a:gd name="T59" fmla="*/ 43042 h 505"/>
              <a:gd name="T60" fmla="*/ 66045 w 1285"/>
              <a:gd name="T61" fmla="*/ 47135 h 505"/>
              <a:gd name="T62" fmla="*/ 79131 w 1285"/>
              <a:gd name="T63" fmla="*/ 51095 h 505"/>
              <a:gd name="T64" fmla="*/ 93441 w 1285"/>
              <a:gd name="T65" fmla="*/ 54924 h 505"/>
              <a:gd name="T66" fmla="*/ 108851 w 1285"/>
              <a:gd name="T67" fmla="*/ 58621 h 505"/>
              <a:gd name="T68" fmla="*/ 125730 w 1285"/>
              <a:gd name="T69" fmla="*/ 62318 h 505"/>
              <a:gd name="T70" fmla="*/ 143953 w 1285"/>
              <a:gd name="T71" fmla="*/ 65223 h 505"/>
              <a:gd name="T72" fmla="*/ 153615 w 1285"/>
              <a:gd name="T73" fmla="*/ 66411 h 505"/>
              <a:gd name="T74" fmla="*/ 154716 w 1285"/>
              <a:gd name="T75" fmla="*/ 64298 h 505"/>
              <a:gd name="T76" fmla="*/ 156306 w 1285"/>
              <a:gd name="T77" fmla="*/ 60206 h 505"/>
              <a:gd name="T78" fmla="*/ 157162 w 1285"/>
              <a:gd name="T79" fmla="*/ 54792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7" name="AutoShape 1076"/>
          <p:cNvSpPr>
            <a:spLocks noChangeAspect="1" noChangeArrowheads="1" noTextEdit="1"/>
          </p:cNvSpPr>
          <p:nvPr/>
        </p:nvSpPr>
        <p:spPr bwMode="auto">
          <a:xfrm>
            <a:off x="6646863" y="5322888"/>
            <a:ext cx="254000" cy="30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8" name="Freeform 1077"/>
          <p:cNvSpPr>
            <a:spLocks/>
          </p:cNvSpPr>
          <p:nvPr/>
        </p:nvSpPr>
        <p:spPr bwMode="auto">
          <a:xfrm>
            <a:off x="6699250" y="5341938"/>
            <a:ext cx="36513" cy="49212"/>
          </a:xfrm>
          <a:custGeom>
            <a:avLst/>
            <a:gdLst>
              <a:gd name="T0" fmla="*/ 12851 w 179"/>
              <a:gd name="T1" fmla="*/ 6379 h 216"/>
              <a:gd name="T2" fmla="*/ 9995 w 179"/>
              <a:gd name="T3" fmla="*/ 8430 h 216"/>
              <a:gd name="T4" fmla="*/ 7751 w 179"/>
              <a:gd name="T5" fmla="*/ 10708 h 216"/>
              <a:gd name="T6" fmla="*/ 5508 w 179"/>
              <a:gd name="T7" fmla="*/ 13442 h 216"/>
              <a:gd name="T8" fmla="*/ 3672 w 179"/>
              <a:gd name="T9" fmla="*/ 16404 h 216"/>
              <a:gd name="T10" fmla="*/ 2040 w 179"/>
              <a:gd name="T11" fmla="*/ 19594 h 216"/>
              <a:gd name="T12" fmla="*/ 1020 w 179"/>
              <a:gd name="T13" fmla="*/ 23011 h 216"/>
              <a:gd name="T14" fmla="*/ 408 w 179"/>
              <a:gd name="T15" fmla="*/ 26656 h 216"/>
              <a:gd name="T16" fmla="*/ 0 w 179"/>
              <a:gd name="T17" fmla="*/ 30302 h 216"/>
              <a:gd name="T18" fmla="*/ 408 w 179"/>
              <a:gd name="T19" fmla="*/ 35314 h 216"/>
              <a:gd name="T20" fmla="*/ 2040 w 179"/>
              <a:gd name="T21" fmla="*/ 39415 h 216"/>
              <a:gd name="T22" fmla="*/ 4692 w 179"/>
              <a:gd name="T23" fmla="*/ 43288 h 216"/>
              <a:gd name="T24" fmla="*/ 8159 w 179"/>
              <a:gd name="T25" fmla="*/ 45795 h 216"/>
              <a:gd name="T26" fmla="*/ 12035 w 179"/>
              <a:gd name="T27" fmla="*/ 48073 h 216"/>
              <a:gd name="T28" fmla="*/ 16115 w 179"/>
              <a:gd name="T29" fmla="*/ 48984 h 216"/>
              <a:gd name="T30" fmla="*/ 20398 w 179"/>
              <a:gd name="T31" fmla="*/ 49212 h 216"/>
              <a:gd name="T32" fmla="*/ 24478 w 179"/>
              <a:gd name="T33" fmla="*/ 48529 h 216"/>
              <a:gd name="T34" fmla="*/ 25294 w 179"/>
              <a:gd name="T35" fmla="*/ 48529 h 216"/>
              <a:gd name="T36" fmla="*/ 26110 w 179"/>
              <a:gd name="T37" fmla="*/ 48073 h 216"/>
              <a:gd name="T38" fmla="*/ 26722 w 179"/>
              <a:gd name="T39" fmla="*/ 47389 h 216"/>
              <a:gd name="T40" fmla="*/ 26926 w 179"/>
              <a:gd name="T41" fmla="*/ 46250 h 216"/>
              <a:gd name="T42" fmla="*/ 26518 w 179"/>
              <a:gd name="T43" fmla="*/ 45111 h 216"/>
              <a:gd name="T44" fmla="*/ 25702 w 179"/>
              <a:gd name="T45" fmla="*/ 44200 h 216"/>
              <a:gd name="T46" fmla="*/ 24682 w 179"/>
              <a:gd name="T47" fmla="*/ 43288 h 216"/>
              <a:gd name="T48" fmla="*/ 23662 w 179"/>
              <a:gd name="T49" fmla="*/ 42605 h 216"/>
              <a:gd name="T50" fmla="*/ 21418 w 179"/>
              <a:gd name="T51" fmla="*/ 41921 h 216"/>
              <a:gd name="T52" fmla="*/ 19378 w 179"/>
              <a:gd name="T53" fmla="*/ 41466 h 216"/>
              <a:gd name="T54" fmla="*/ 17135 w 179"/>
              <a:gd name="T55" fmla="*/ 41010 h 216"/>
              <a:gd name="T56" fmla="*/ 15299 w 179"/>
              <a:gd name="T57" fmla="*/ 40554 h 216"/>
              <a:gd name="T58" fmla="*/ 13259 w 179"/>
              <a:gd name="T59" fmla="*/ 39871 h 216"/>
              <a:gd name="T60" fmla="*/ 11423 w 179"/>
              <a:gd name="T61" fmla="*/ 38732 h 216"/>
              <a:gd name="T62" fmla="*/ 9587 w 179"/>
              <a:gd name="T63" fmla="*/ 37593 h 216"/>
              <a:gd name="T64" fmla="*/ 7955 w 179"/>
              <a:gd name="T65" fmla="*/ 35542 h 216"/>
              <a:gd name="T66" fmla="*/ 7343 w 179"/>
              <a:gd name="T67" fmla="*/ 27340 h 216"/>
              <a:gd name="T68" fmla="*/ 8975 w 179"/>
              <a:gd name="T69" fmla="*/ 20505 h 216"/>
              <a:gd name="T70" fmla="*/ 12443 w 179"/>
              <a:gd name="T71" fmla="*/ 15265 h 216"/>
              <a:gd name="T72" fmla="*/ 17135 w 179"/>
              <a:gd name="T73" fmla="*/ 10708 h 216"/>
              <a:gd name="T74" fmla="*/ 22234 w 179"/>
              <a:gd name="T75" fmla="*/ 7291 h 216"/>
              <a:gd name="T76" fmla="*/ 27742 w 179"/>
              <a:gd name="T77" fmla="*/ 4785 h 216"/>
              <a:gd name="T78" fmla="*/ 32637 w 179"/>
              <a:gd name="T79" fmla="*/ 2734 h 216"/>
              <a:gd name="T80" fmla="*/ 36513 w 179"/>
              <a:gd name="T81" fmla="*/ 1139 h 216"/>
              <a:gd name="T82" fmla="*/ 34065 w 179"/>
              <a:gd name="T83" fmla="*/ 228 h 216"/>
              <a:gd name="T84" fmla="*/ 31413 w 179"/>
              <a:gd name="T85" fmla="*/ 0 h 216"/>
              <a:gd name="T86" fmla="*/ 28558 w 179"/>
              <a:gd name="T87" fmla="*/ 456 h 216"/>
              <a:gd name="T88" fmla="*/ 25294 w 179"/>
              <a:gd name="T89" fmla="*/ 1139 h 216"/>
              <a:gd name="T90" fmla="*/ 22030 w 179"/>
              <a:gd name="T91" fmla="*/ 2278 h 216"/>
              <a:gd name="T92" fmla="*/ 18766 w 179"/>
              <a:gd name="T93" fmla="*/ 3417 h 216"/>
              <a:gd name="T94" fmla="*/ 15707 w 179"/>
              <a:gd name="T95" fmla="*/ 5012 h 216"/>
              <a:gd name="T96" fmla="*/ 12851 w 179"/>
              <a:gd name="T97" fmla="*/ 6379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69" name="Freeform 1078"/>
          <p:cNvSpPr>
            <a:spLocks/>
          </p:cNvSpPr>
          <p:nvPr/>
        </p:nvSpPr>
        <p:spPr bwMode="auto">
          <a:xfrm>
            <a:off x="6761163" y="5340350"/>
            <a:ext cx="22225" cy="38100"/>
          </a:xfrm>
          <a:custGeom>
            <a:avLst/>
            <a:gdLst>
              <a:gd name="T0" fmla="*/ 18716 w 114"/>
              <a:gd name="T1" fmla="*/ 12473 h 168"/>
              <a:gd name="T2" fmla="*/ 19691 w 114"/>
              <a:gd name="T3" fmla="*/ 16329 h 168"/>
              <a:gd name="T4" fmla="*/ 19496 w 114"/>
              <a:gd name="T5" fmla="*/ 19957 h 168"/>
              <a:gd name="T6" fmla="*/ 17936 w 114"/>
              <a:gd name="T7" fmla="*/ 22905 h 168"/>
              <a:gd name="T8" fmla="*/ 15986 w 114"/>
              <a:gd name="T9" fmla="*/ 25400 h 168"/>
              <a:gd name="T10" fmla="*/ 13452 w 114"/>
              <a:gd name="T11" fmla="*/ 27895 h 168"/>
              <a:gd name="T12" fmla="*/ 10528 w 114"/>
              <a:gd name="T13" fmla="*/ 30389 h 168"/>
              <a:gd name="T14" fmla="*/ 7798 w 114"/>
              <a:gd name="T15" fmla="*/ 32430 h 168"/>
              <a:gd name="T16" fmla="*/ 5264 w 114"/>
              <a:gd name="T17" fmla="*/ 34698 h 168"/>
              <a:gd name="T18" fmla="*/ 4874 w 114"/>
              <a:gd name="T19" fmla="*/ 35379 h 168"/>
              <a:gd name="T20" fmla="*/ 4679 w 114"/>
              <a:gd name="T21" fmla="*/ 35832 h 168"/>
              <a:gd name="T22" fmla="*/ 4679 w 114"/>
              <a:gd name="T23" fmla="*/ 36739 h 168"/>
              <a:gd name="T24" fmla="*/ 4874 w 114"/>
              <a:gd name="T25" fmla="*/ 37420 h 168"/>
              <a:gd name="T26" fmla="*/ 5459 w 114"/>
              <a:gd name="T27" fmla="*/ 37873 h 168"/>
              <a:gd name="T28" fmla="*/ 6044 w 114"/>
              <a:gd name="T29" fmla="*/ 38100 h 168"/>
              <a:gd name="T30" fmla="*/ 6434 w 114"/>
              <a:gd name="T31" fmla="*/ 38100 h 168"/>
              <a:gd name="T32" fmla="*/ 7213 w 114"/>
              <a:gd name="T33" fmla="*/ 37873 h 168"/>
              <a:gd name="T34" fmla="*/ 10333 w 114"/>
              <a:gd name="T35" fmla="*/ 35605 h 168"/>
              <a:gd name="T36" fmla="*/ 13452 w 114"/>
              <a:gd name="T37" fmla="*/ 33338 h 168"/>
              <a:gd name="T38" fmla="*/ 16376 w 114"/>
              <a:gd name="T39" fmla="*/ 30616 h 168"/>
              <a:gd name="T40" fmla="*/ 18911 w 114"/>
              <a:gd name="T41" fmla="*/ 27441 h 168"/>
              <a:gd name="T42" fmla="*/ 20860 w 114"/>
              <a:gd name="T43" fmla="*/ 24039 h 168"/>
              <a:gd name="T44" fmla="*/ 22030 w 114"/>
              <a:gd name="T45" fmla="*/ 20184 h 168"/>
              <a:gd name="T46" fmla="*/ 22225 w 114"/>
              <a:gd name="T47" fmla="*/ 16102 h 168"/>
              <a:gd name="T48" fmla="*/ 21445 w 114"/>
              <a:gd name="T49" fmla="*/ 11566 h 168"/>
              <a:gd name="T50" fmla="*/ 19691 w 114"/>
              <a:gd name="T51" fmla="*/ 8164 h 168"/>
              <a:gd name="T52" fmla="*/ 16961 w 114"/>
              <a:gd name="T53" fmla="*/ 5443 h 168"/>
              <a:gd name="T54" fmla="*/ 13647 w 114"/>
              <a:gd name="T55" fmla="*/ 3175 h 168"/>
              <a:gd name="T56" fmla="*/ 9943 w 114"/>
              <a:gd name="T57" fmla="*/ 1587 h 168"/>
              <a:gd name="T58" fmla="*/ 6239 w 114"/>
              <a:gd name="T59" fmla="*/ 454 h 168"/>
              <a:gd name="T60" fmla="*/ 3314 w 114"/>
              <a:gd name="T61" fmla="*/ 0 h 168"/>
              <a:gd name="T62" fmla="*/ 975 w 114"/>
              <a:gd name="T63" fmla="*/ 0 h 168"/>
              <a:gd name="T64" fmla="*/ 0 w 114"/>
              <a:gd name="T65" fmla="*/ 680 h 168"/>
              <a:gd name="T66" fmla="*/ 2339 w 114"/>
              <a:gd name="T67" fmla="*/ 2041 h 168"/>
              <a:gd name="T68" fmla="*/ 5069 w 114"/>
              <a:gd name="T69" fmla="*/ 2948 h 168"/>
              <a:gd name="T70" fmla="*/ 7993 w 114"/>
              <a:gd name="T71" fmla="*/ 3855 h 168"/>
              <a:gd name="T72" fmla="*/ 10528 w 114"/>
              <a:gd name="T73" fmla="*/ 4989 h 168"/>
              <a:gd name="T74" fmla="*/ 13257 w 114"/>
              <a:gd name="T75" fmla="*/ 6123 h 168"/>
              <a:gd name="T76" fmla="*/ 15596 w 114"/>
              <a:gd name="T77" fmla="*/ 7711 h 168"/>
              <a:gd name="T78" fmla="*/ 17351 w 114"/>
              <a:gd name="T79" fmla="*/ 9752 h 168"/>
              <a:gd name="T80" fmla="*/ 18716 w 114"/>
              <a:gd name="T81" fmla="*/ 12473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0" name="Freeform 1079"/>
          <p:cNvSpPr>
            <a:spLocks/>
          </p:cNvSpPr>
          <p:nvPr/>
        </p:nvSpPr>
        <p:spPr bwMode="auto">
          <a:xfrm>
            <a:off x="6677025" y="5332413"/>
            <a:ext cx="58738" cy="79375"/>
          </a:xfrm>
          <a:custGeom>
            <a:avLst/>
            <a:gdLst>
              <a:gd name="T0" fmla="*/ 18292 w 289"/>
              <a:gd name="T1" fmla="*/ 14699 h 351"/>
              <a:gd name="T2" fmla="*/ 9756 w 289"/>
              <a:gd name="T3" fmla="*/ 23971 h 351"/>
              <a:gd name="T4" fmla="*/ 3049 w 289"/>
              <a:gd name="T5" fmla="*/ 35052 h 351"/>
              <a:gd name="T6" fmla="*/ 0 w 289"/>
              <a:gd name="T7" fmla="*/ 47489 h 351"/>
              <a:gd name="T8" fmla="*/ 610 w 289"/>
              <a:gd name="T9" fmla="*/ 56083 h 351"/>
              <a:gd name="T10" fmla="*/ 1626 w 289"/>
              <a:gd name="T11" fmla="*/ 59249 h 351"/>
              <a:gd name="T12" fmla="*/ 3455 w 289"/>
              <a:gd name="T13" fmla="*/ 62415 h 351"/>
              <a:gd name="T14" fmla="*/ 5894 w 289"/>
              <a:gd name="T15" fmla="*/ 65128 h 351"/>
              <a:gd name="T16" fmla="*/ 10162 w 289"/>
              <a:gd name="T17" fmla="*/ 68068 h 351"/>
              <a:gd name="T18" fmla="*/ 15650 w 289"/>
              <a:gd name="T19" fmla="*/ 71234 h 351"/>
              <a:gd name="T20" fmla="*/ 21747 w 289"/>
              <a:gd name="T21" fmla="*/ 73722 h 351"/>
              <a:gd name="T22" fmla="*/ 27641 w 289"/>
              <a:gd name="T23" fmla="*/ 75531 h 351"/>
              <a:gd name="T24" fmla="*/ 33942 w 289"/>
              <a:gd name="T25" fmla="*/ 77114 h 351"/>
              <a:gd name="T26" fmla="*/ 40039 w 289"/>
              <a:gd name="T27" fmla="*/ 78018 h 351"/>
              <a:gd name="T28" fmla="*/ 46340 w 289"/>
              <a:gd name="T29" fmla="*/ 78697 h 351"/>
              <a:gd name="T30" fmla="*/ 52641 w 289"/>
              <a:gd name="T31" fmla="*/ 79149 h 351"/>
              <a:gd name="T32" fmla="*/ 56706 w 289"/>
              <a:gd name="T33" fmla="*/ 79375 h 351"/>
              <a:gd name="T34" fmla="*/ 58128 w 289"/>
              <a:gd name="T35" fmla="*/ 78018 h 351"/>
              <a:gd name="T36" fmla="*/ 58738 w 289"/>
              <a:gd name="T37" fmla="*/ 75757 h 351"/>
              <a:gd name="T38" fmla="*/ 57315 w 289"/>
              <a:gd name="T39" fmla="*/ 74174 h 351"/>
              <a:gd name="T40" fmla="*/ 53454 w 289"/>
              <a:gd name="T41" fmla="*/ 72817 h 351"/>
              <a:gd name="T42" fmla="*/ 47966 w 289"/>
              <a:gd name="T43" fmla="*/ 71686 h 351"/>
              <a:gd name="T44" fmla="*/ 42275 w 289"/>
              <a:gd name="T45" fmla="*/ 70782 h 351"/>
              <a:gd name="T46" fmla="*/ 36381 w 289"/>
              <a:gd name="T47" fmla="*/ 69651 h 351"/>
              <a:gd name="T48" fmla="*/ 30893 w 289"/>
              <a:gd name="T49" fmla="*/ 68520 h 351"/>
              <a:gd name="T50" fmla="*/ 25406 w 289"/>
              <a:gd name="T51" fmla="*/ 66937 h 351"/>
              <a:gd name="T52" fmla="*/ 19918 w 289"/>
              <a:gd name="T53" fmla="*/ 64902 h 351"/>
              <a:gd name="T54" fmla="*/ 14634 w 289"/>
              <a:gd name="T55" fmla="*/ 62415 h 351"/>
              <a:gd name="T56" fmla="*/ 9959 w 289"/>
              <a:gd name="T57" fmla="*/ 59022 h 351"/>
              <a:gd name="T58" fmla="*/ 6910 w 289"/>
              <a:gd name="T59" fmla="*/ 54500 h 351"/>
              <a:gd name="T60" fmla="*/ 6097 w 289"/>
              <a:gd name="T61" fmla="*/ 48620 h 351"/>
              <a:gd name="T62" fmla="*/ 6910 w 289"/>
              <a:gd name="T63" fmla="*/ 42062 h 351"/>
              <a:gd name="T64" fmla="*/ 9349 w 289"/>
              <a:gd name="T65" fmla="*/ 35730 h 351"/>
              <a:gd name="T66" fmla="*/ 13008 w 289"/>
              <a:gd name="T67" fmla="*/ 28946 h 351"/>
              <a:gd name="T68" fmla="*/ 17276 w 289"/>
              <a:gd name="T69" fmla="*/ 23066 h 351"/>
              <a:gd name="T70" fmla="*/ 22357 w 289"/>
              <a:gd name="T71" fmla="*/ 17413 h 351"/>
              <a:gd name="T72" fmla="*/ 27845 w 289"/>
              <a:gd name="T73" fmla="*/ 11985 h 351"/>
              <a:gd name="T74" fmla="*/ 35568 w 289"/>
              <a:gd name="T75" fmla="*/ 7915 h 351"/>
              <a:gd name="T76" fmla="*/ 43291 w 289"/>
              <a:gd name="T77" fmla="*/ 4297 h 351"/>
              <a:gd name="T78" fmla="*/ 48169 w 289"/>
              <a:gd name="T79" fmla="*/ 1357 h 351"/>
              <a:gd name="T80" fmla="*/ 46746 w 289"/>
              <a:gd name="T81" fmla="*/ 0 h 351"/>
              <a:gd name="T82" fmla="*/ 40243 w 289"/>
              <a:gd name="T83" fmla="*/ 905 h 351"/>
              <a:gd name="T84" fmla="*/ 32723 w 289"/>
              <a:gd name="T85" fmla="*/ 3844 h 351"/>
              <a:gd name="T86" fmla="*/ 25812 w 289"/>
              <a:gd name="T87" fmla="*/ 7915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1" name="Freeform 1080"/>
          <p:cNvSpPr>
            <a:spLocks/>
          </p:cNvSpPr>
          <p:nvPr/>
        </p:nvSpPr>
        <p:spPr bwMode="auto">
          <a:xfrm>
            <a:off x="6757988" y="5329238"/>
            <a:ext cx="50800" cy="53975"/>
          </a:xfrm>
          <a:custGeom>
            <a:avLst/>
            <a:gdLst>
              <a:gd name="T0" fmla="*/ 42000 w 254"/>
              <a:gd name="T1" fmla="*/ 16377 h 234"/>
              <a:gd name="T2" fmla="*/ 44400 w 254"/>
              <a:gd name="T3" fmla="*/ 19376 h 234"/>
              <a:gd name="T4" fmla="*/ 45800 w 254"/>
              <a:gd name="T5" fmla="*/ 22836 h 234"/>
              <a:gd name="T6" fmla="*/ 46400 w 254"/>
              <a:gd name="T7" fmla="*/ 26526 h 234"/>
              <a:gd name="T8" fmla="*/ 46400 w 254"/>
              <a:gd name="T9" fmla="*/ 30447 h 234"/>
              <a:gd name="T10" fmla="*/ 46000 w 254"/>
              <a:gd name="T11" fmla="*/ 33677 h 234"/>
              <a:gd name="T12" fmla="*/ 45200 w 254"/>
              <a:gd name="T13" fmla="*/ 36445 h 234"/>
              <a:gd name="T14" fmla="*/ 43800 w 254"/>
              <a:gd name="T15" fmla="*/ 39213 h 234"/>
              <a:gd name="T16" fmla="*/ 42200 w 254"/>
              <a:gd name="T17" fmla="*/ 41289 h 234"/>
              <a:gd name="T18" fmla="*/ 40400 w 254"/>
              <a:gd name="T19" fmla="*/ 43826 h 234"/>
              <a:gd name="T20" fmla="*/ 38600 w 254"/>
              <a:gd name="T21" fmla="*/ 45902 h 234"/>
              <a:gd name="T22" fmla="*/ 36600 w 254"/>
              <a:gd name="T23" fmla="*/ 47978 h 234"/>
              <a:gd name="T24" fmla="*/ 34800 w 254"/>
              <a:gd name="T25" fmla="*/ 50284 h 234"/>
              <a:gd name="T26" fmla="*/ 34400 w 254"/>
              <a:gd name="T27" fmla="*/ 50976 h 234"/>
              <a:gd name="T28" fmla="*/ 34400 w 254"/>
              <a:gd name="T29" fmla="*/ 51668 h 234"/>
              <a:gd name="T30" fmla="*/ 34400 w 254"/>
              <a:gd name="T31" fmla="*/ 52360 h 234"/>
              <a:gd name="T32" fmla="*/ 34800 w 254"/>
              <a:gd name="T33" fmla="*/ 53283 h 234"/>
              <a:gd name="T34" fmla="*/ 35400 w 254"/>
              <a:gd name="T35" fmla="*/ 53744 h 234"/>
              <a:gd name="T36" fmla="*/ 36200 w 254"/>
              <a:gd name="T37" fmla="*/ 53975 h 234"/>
              <a:gd name="T38" fmla="*/ 36800 w 254"/>
              <a:gd name="T39" fmla="*/ 53744 h 234"/>
              <a:gd name="T40" fmla="*/ 37400 w 254"/>
              <a:gd name="T41" fmla="*/ 53283 h 234"/>
              <a:gd name="T42" fmla="*/ 41600 w 254"/>
              <a:gd name="T43" fmla="*/ 50054 h 234"/>
              <a:gd name="T44" fmla="*/ 45200 w 254"/>
              <a:gd name="T45" fmla="*/ 45902 h 234"/>
              <a:gd name="T46" fmla="*/ 48000 w 254"/>
              <a:gd name="T47" fmla="*/ 41058 h 234"/>
              <a:gd name="T48" fmla="*/ 49800 w 254"/>
              <a:gd name="T49" fmla="*/ 35753 h 234"/>
              <a:gd name="T50" fmla="*/ 50800 w 254"/>
              <a:gd name="T51" fmla="*/ 30217 h 234"/>
              <a:gd name="T52" fmla="*/ 50200 w 254"/>
              <a:gd name="T53" fmla="*/ 24681 h 234"/>
              <a:gd name="T54" fmla="*/ 48600 w 254"/>
              <a:gd name="T55" fmla="*/ 19376 h 234"/>
              <a:gd name="T56" fmla="*/ 45200 w 254"/>
              <a:gd name="T57" fmla="*/ 14762 h 234"/>
              <a:gd name="T58" fmla="*/ 42800 w 254"/>
              <a:gd name="T59" fmla="*/ 12225 h 234"/>
              <a:gd name="T60" fmla="*/ 39800 w 254"/>
              <a:gd name="T61" fmla="*/ 10380 h 234"/>
              <a:gd name="T62" fmla="*/ 36600 w 254"/>
              <a:gd name="T63" fmla="*/ 8304 h 234"/>
              <a:gd name="T64" fmla="*/ 33000 w 254"/>
              <a:gd name="T65" fmla="*/ 6689 h 234"/>
              <a:gd name="T66" fmla="*/ 29400 w 254"/>
              <a:gd name="T67" fmla="*/ 4844 h 234"/>
              <a:gd name="T68" fmla="*/ 25800 w 254"/>
              <a:gd name="T69" fmla="*/ 3691 h 234"/>
              <a:gd name="T70" fmla="*/ 22200 w 254"/>
              <a:gd name="T71" fmla="*/ 2768 h 234"/>
              <a:gd name="T72" fmla="*/ 18600 w 254"/>
              <a:gd name="T73" fmla="*/ 1615 h 234"/>
              <a:gd name="T74" fmla="*/ 15000 w 254"/>
              <a:gd name="T75" fmla="*/ 923 h 234"/>
              <a:gd name="T76" fmla="*/ 11800 w 254"/>
              <a:gd name="T77" fmla="*/ 461 h 234"/>
              <a:gd name="T78" fmla="*/ 8600 w 254"/>
              <a:gd name="T79" fmla="*/ 0 h 234"/>
              <a:gd name="T80" fmla="*/ 6200 w 254"/>
              <a:gd name="T81" fmla="*/ 0 h 234"/>
              <a:gd name="T82" fmla="*/ 3800 w 254"/>
              <a:gd name="T83" fmla="*/ 0 h 234"/>
              <a:gd name="T84" fmla="*/ 2000 w 254"/>
              <a:gd name="T85" fmla="*/ 0 h 234"/>
              <a:gd name="T86" fmla="*/ 600 w 254"/>
              <a:gd name="T87" fmla="*/ 461 h 234"/>
              <a:gd name="T88" fmla="*/ 0 w 254"/>
              <a:gd name="T89" fmla="*/ 923 h 234"/>
              <a:gd name="T90" fmla="*/ 2200 w 254"/>
              <a:gd name="T91" fmla="*/ 1384 h 234"/>
              <a:gd name="T92" fmla="*/ 4200 w 254"/>
              <a:gd name="T93" fmla="*/ 1615 h 234"/>
              <a:gd name="T94" fmla="*/ 6800 w 254"/>
              <a:gd name="T95" fmla="*/ 2076 h 234"/>
              <a:gd name="T96" fmla="*/ 9200 w 254"/>
              <a:gd name="T97" fmla="*/ 2768 h 234"/>
              <a:gd name="T98" fmla="*/ 11800 w 254"/>
              <a:gd name="T99" fmla="*/ 3460 h 234"/>
              <a:gd name="T100" fmla="*/ 14800 w 254"/>
              <a:gd name="T101" fmla="*/ 3921 h 234"/>
              <a:gd name="T102" fmla="*/ 17400 w 254"/>
              <a:gd name="T103" fmla="*/ 4613 h 234"/>
              <a:gd name="T104" fmla="*/ 20400 w 254"/>
              <a:gd name="T105" fmla="*/ 5305 h 234"/>
              <a:gd name="T106" fmla="*/ 23200 w 254"/>
              <a:gd name="T107" fmla="*/ 6459 h 234"/>
              <a:gd name="T108" fmla="*/ 26200 w 254"/>
              <a:gd name="T109" fmla="*/ 7381 h 234"/>
              <a:gd name="T110" fmla="*/ 29000 w 254"/>
              <a:gd name="T111" fmla="*/ 8304 h 234"/>
              <a:gd name="T112" fmla="*/ 31800 w 254"/>
              <a:gd name="T113" fmla="*/ 9688 h 234"/>
              <a:gd name="T114" fmla="*/ 34600 w 254"/>
              <a:gd name="T115" fmla="*/ 11072 h 234"/>
              <a:gd name="T116" fmla="*/ 37200 w 254"/>
              <a:gd name="T117" fmla="*/ 12686 h 234"/>
              <a:gd name="T118" fmla="*/ 39800 w 254"/>
              <a:gd name="T119" fmla="*/ 14532 h 234"/>
              <a:gd name="T120" fmla="*/ 42000 w 254"/>
              <a:gd name="T121" fmla="*/ 16377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2" name="Freeform 1081"/>
          <p:cNvSpPr>
            <a:spLocks/>
          </p:cNvSpPr>
          <p:nvPr/>
        </p:nvSpPr>
        <p:spPr bwMode="auto">
          <a:xfrm>
            <a:off x="6656388" y="5354638"/>
            <a:ext cx="20637" cy="49212"/>
          </a:xfrm>
          <a:custGeom>
            <a:avLst/>
            <a:gdLst>
              <a:gd name="T0" fmla="*/ 0 w 103"/>
              <a:gd name="T1" fmla="*/ 26944 h 221"/>
              <a:gd name="T2" fmla="*/ 0 w 103"/>
              <a:gd name="T3" fmla="*/ 30952 h 221"/>
              <a:gd name="T4" fmla="*/ 801 w 103"/>
              <a:gd name="T5" fmla="*/ 34738 h 221"/>
              <a:gd name="T6" fmla="*/ 2404 w 103"/>
              <a:gd name="T7" fmla="*/ 38301 h 221"/>
              <a:gd name="T8" fmla="*/ 4408 w 103"/>
              <a:gd name="T9" fmla="*/ 41418 h 221"/>
              <a:gd name="T10" fmla="*/ 7013 w 103"/>
              <a:gd name="T11" fmla="*/ 43868 h 221"/>
              <a:gd name="T12" fmla="*/ 10018 w 103"/>
              <a:gd name="T13" fmla="*/ 46317 h 221"/>
              <a:gd name="T14" fmla="*/ 13224 w 103"/>
              <a:gd name="T15" fmla="*/ 48099 h 221"/>
              <a:gd name="T16" fmla="*/ 16630 w 103"/>
              <a:gd name="T17" fmla="*/ 48989 h 221"/>
              <a:gd name="T18" fmla="*/ 17832 w 103"/>
              <a:gd name="T19" fmla="*/ 49212 h 221"/>
              <a:gd name="T20" fmla="*/ 18834 w 103"/>
              <a:gd name="T21" fmla="*/ 48767 h 221"/>
              <a:gd name="T22" fmla="*/ 19635 w 103"/>
              <a:gd name="T23" fmla="*/ 48099 h 221"/>
              <a:gd name="T24" fmla="*/ 20036 w 103"/>
              <a:gd name="T25" fmla="*/ 46985 h 221"/>
              <a:gd name="T26" fmla="*/ 20036 w 103"/>
              <a:gd name="T27" fmla="*/ 45872 h 221"/>
              <a:gd name="T28" fmla="*/ 19836 w 103"/>
              <a:gd name="T29" fmla="*/ 44758 h 221"/>
              <a:gd name="T30" fmla="*/ 19234 w 103"/>
              <a:gd name="T31" fmla="*/ 43645 h 221"/>
              <a:gd name="T32" fmla="*/ 18233 w 103"/>
              <a:gd name="T33" fmla="*/ 43200 h 221"/>
              <a:gd name="T34" fmla="*/ 14827 w 103"/>
              <a:gd name="T35" fmla="*/ 41864 h 221"/>
              <a:gd name="T36" fmla="*/ 11621 w 103"/>
              <a:gd name="T37" fmla="*/ 39859 h 221"/>
              <a:gd name="T38" fmla="*/ 9016 w 103"/>
              <a:gd name="T39" fmla="*/ 37410 h 221"/>
              <a:gd name="T40" fmla="*/ 7213 w 103"/>
              <a:gd name="T41" fmla="*/ 34515 h 221"/>
              <a:gd name="T42" fmla="*/ 6011 w 103"/>
              <a:gd name="T43" fmla="*/ 30952 h 221"/>
              <a:gd name="T44" fmla="*/ 5410 w 103"/>
              <a:gd name="T45" fmla="*/ 27167 h 221"/>
              <a:gd name="T46" fmla="*/ 5410 w 103"/>
              <a:gd name="T47" fmla="*/ 22936 h 221"/>
              <a:gd name="T48" fmla="*/ 6411 w 103"/>
              <a:gd name="T49" fmla="*/ 18705 h 221"/>
              <a:gd name="T50" fmla="*/ 7614 w 103"/>
              <a:gd name="T51" fmla="*/ 15588 h 221"/>
              <a:gd name="T52" fmla="*/ 9217 w 103"/>
              <a:gd name="T53" fmla="*/ 12693 h 221"/>
              <a:gd name="T54" fmla="*/ 11220 w 103"/>
              <a:gd name="T55" fmla="*/ 10243 h 221"/>
              <a:gd name="T56" fmla="*/ 13224 w 103"/>
              <a:gd name="T57" fmla="*/ 7794 h 221"/>
              <a:gd name="T58" fmla="*/ 15227 w 103"/>
              <a:gd name="T59" fmla="*/ 5567 h 221"/>
              <a:gd name="T60" fmla="*/ 17231 w 103"/>
              <a:gd name="T61" fmla="*/ 3786 h 221"/>
              <a:gd name="T62" fmla="*/ 19234 w 103"/>
              <a:gd name="T63" fmla="*/ 1781 h 221"/>
              <a:gd name="T64" fmla="*/ 20637 w 103"/>
              <a:gd name="T65" fmla="*/ 223 h 221"/>
              <a:gd name="T66" fmla="*/ 19234 w 103"/>
              <a:gd name="T67" fmla="*/ 0 h 221"/>
              <a:gd name="T68" fmla="*/ 16830 w 103"/>
              <a:gd name="T69" fmla="*/ 1113 h 221"/>
              <a:gd name="T70" fmla="*/ 13825 w 103"/>
              <a:gd name="T71" fmla="*/ 3786 h 221"/>
              <a:gd name="T72" fmla="*/ 10218 w 103"/>
              <a:gd name="T73" fmla="*/ 7348 h 221"/>
              <a:gd name="T74" fmla="*/ 6812 w 103"/>
              <a:gd name="T75" fmla="*/ 11802 h 221"/>
              <a:gd name="T76" fmla="*/ 3606 w 103"/>
              <a:gd name="T77" fmla="*/ 16701 h 221"/>
              <a:gd name="T78" fmla="*/ 1403 w 103"/>
              <a:gd name="T79" fmla="*/ 21823 h 221"/>
              <a:gd name="T80" fmla="*/ 0 w 103"/>
              <a:gd name="T81" fmla="*/ 26944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3" name="Freeform 1082"/>
          <p:cNvSpPr>
            <a:spLocks/>
          </p:cNvSpPr>
          <p:nvPr/>
        </p:nvSpPr>
        <p:spPr bwMode="auto">
          <a:xfrm>
            <a:off x="6799263" y="5326063"/>
            <a:ext cx="44450" cy="65087"/>
          </a:xfrm>
          <a:custGeom>
            <a:avLst/>
            <a:gdLst>
              <a:gd name="T0" fmla="*/ 37410 w 221"/>
              <a:gd name="T1" fmla="*/ 25990 h 288"/>
              <a:gd name="T2" fmla="*/ 39623 w 221"/>
              <a:gd name="T3" fmla="*/ 30058 h 288"/>
              <a:gd name="T4" fmla="*/ 40629 w 221"/>
              <a:gd name="T5" fmla="*/ 34577 h 288"/>
              <a:gd name="T6" fmla="*/ 40025 w 221"/>
              <a:gd name="T7" fmla="*/ 39323 h 288"/>
              <a:gd name="T8" fmla="*/ 37612 w 221"/>
              <a:gd name="T9" fmla="*/ 43843 h 288"/>
              <a:gd name="T10" fmla="*/ 34192 w 221"/>
              <a:gd name="T11" fmla="*/ 47911 h 288"/>
              <a:gd name="T12" fmla="*/ 30170 w 221"/>
              <a:gd name="T13" fmla="*/ 51753 h 288"/>
              <a:gd name="T14" fmla="*/ 25946 w 221"/>
              <a:gd name="T15" fmla="*/ 55595 h 288"/>
              <a:gd name="T16" fmla="*/ 23331 w 221"/>
              <a:gd name="T17" fmla="*/ 58307 h 288"/>
              <a:gd name="T18" fmla="*/ 22527 w 221"/>
              <a:gd name="T19" fmla="*/ 60341 h 288"/>
              <a:gd name="T20" fmla="*/ 21923 w 221"/>
              <a:gd name="T21" fmla="*/ 62375 h 288"/>
              <a:gd name="T22" fmla="*/ 22124 w 221"/>
              <a:gd name="T23" fmla="*/ 64183 h 288"/>
              <a:gd name="T24" fmla="*/ 23532 w 221"/>
              <a:gd name="T25" fmla="*/ 65087 h 288"/>
              <a:gd name="T26" fmla="*/ 25141 w 221"/>
              <a:gd name="T27" fmla="*/ 64861 h 288"/>
              <a:gd name="T28" fmla="*/ 27957 w 221"/>
              <a:gd name="T29" fmla="*/ 61471 h 288"/>
              <a:gd name="T30" fmla="*/ 32583 w 221"/>
              <a:gd name="T31" fmla="*/ 56499 h 288"/>
              <a:gd name="T32" fmla="*/ 37410 w 221"/>
              <a:gd name="T33" fmla="*/ 51753 h 288"/>
              <a:gd name="T34" fmla="*/ 41634 w 221"/>
              <a:gd name="T35" fmla="*/ 46103 h 288"/>
              <a:gd name="T36" fmla="*/ 44249 w 221"/>
              <a:gd name="T37" fmla="*/ 39323 h 288"/>
              <a:gd name="T38" fmla="*/ 43847 w 221"/>
              <a:gd name="T39" fmla="*/ 32092 h 288"/>
              <a:gd name="T40" fmla="*/ 41031 w 221"/>
              <a:gd name="T41" fmla="*/ 25312 h 288"/>
              <a:gd name="T42" fmla="*/ 36405 w 221"/>
              <a:gd name="T43" fmla="*/ 19662 h 288"/>
              <a:gd name="T44" fmla="*/ 31980 w 221"/>
              <a:gd name="T45" fmla="*/ 15594 h 288"/>
              <a:gd name="T46" fmla="*/ 27555 w 221"/>
              <a:gd name="T47" fmla="*/ 12430 h 288"/>
              <a:gd name="T48" fmla="*/ 22929 w 221"/>
              <a:gd name="T49" fmla="*/ 9040 h 288"/>
              <a:gd name="T50" fmla="*/ 17901 w 221"/>
              <a:gd name="T51" fmla="*/ 6102 h 288"/>
              <a:gd name="T52" fmla="*/ 13275 w 221"/>
              <a:gd name="T53" fmla="*/ 3390 h 288"/>
              <a:gd name="T54" fmla="*/ 8448 w 221"/>
              <a:gd name="T55" fmla="*/ 1356 h 288"/>
              <a:gd name="T56" fmla="*/ 4425 w 221"/>
              <a:gd name="T57" fmla="*/ 226 h 288"/>
              <a:gd name="T58" fmla="*/ 1408 w 221"/>
              <a:gd name="T59" fmla="*/ 226 h 288"/>
              <a:gd name="T60" fmla="*/ 1609 w 221"/>
              <a:gd name="T61" fmla="*/ 1130 h 288"/>
              <a:gd name="T62" fmla="*/ 5229 w 221"/>
              <a:gd name="T63" fmla="*/ 2938 h 288"/>
              <a:gd name="T64" fmla="*/ 9453 w 221"/>
              <a:gd name="T65" fmla="*/ 4972 h 288"/>
              <a:gd name="T66" fmla="*/ 14280 w 221"/>
              <a:gd name="T67" fmla="*/ 7684 h 288"/>
              <a:gd name="T68" fmla="*/ 19309 w 221"/>
              <a:gd name="T69" fmla="*/ 10848 h 288"/>
              <a:gd name="T70" fmla="*/ 24337 w 221"/>
              <a:gd name="T71" fmla="*/ 14464 h 288"/>
              <a:gd name="T72" fmla="*/ 29365 w 221"/>
              <a:gd name="T73" fmla="*/ 18306 h 288"/>
              <a:gd name="T74" fmla="*/ 33991 w 221"/>
              <a:gd name="T75" fmla="*/ 2214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4" name="Freeform 1083"/>
          <p:cNvSpPr>
            <a:spLocks/>
          </p:cNvSpPr>
          <p:nvPr/>
        </p:nvSpPr>
        <p:spPr bwMode="auto">
          <a:xfrm>
            <a:off x="6751638" y="5402263"/>
            <a:ext cx="14287" cy="39687"/>
          </a:xfrm>
          <a:custGeom>
            <a:avLst/>
            <a:gdLst>
              <a:gd name="T0" fmla="*/ 5406 w 74"/>
              <a:gd name="T1" fmla="*/ 2737 h 174"/>
              <a:gd name="T2" fmla="*/ 5020 w 74"/>
              <a:gd name="T3" fmla="*/ 1597 h 174"/>
              <a:gd name="T4" fmla="*/ 4441 w 74"/>
              <a:gd name="T5" fmla="*/ 684 h 174"/>
              <a:gd name="T6" fmla="*/ 3282 w 74"/>
              <a:gd name="T7" fmla="*/ 228 h 174"/>
              <a:gd name="T8" fmla="*/ 2317 w 74"/>
              <a:gd name="T9" fmla="*/ 0 h 174"/>
              <a:gd name="T10" fmla="*/ 1351 w 74"/>
              <a:gd name="T11" fmla="*/ 456 h 174"/>
              <a:gd name="T12" fmla="*/ 579 w 74"/>
              <a:gd name="T13" fmla="*/ 1140 h 174"/>
              <a:gd name="T14" fmla="*/ 0 w 74"/>
              <a:gd name="T15" fmla="*/ 2281 h 174"/>
              <a:gd name="T16" fmla="*/ 0 w 74"/>
              <a:gd name="T17" fmla="*/ 3649 h 174"/>
              <a:gd name="T18" fmla="*/ 965 w 74"/>
              <a:gd name="T19" fmla="*/ 8895 h 174"/>
              <a:gd name="T20" fmla="*/ 2510 w 74"/>
              <a:gd name="T21" fmla="*/ 15054 h 174"/>
              <a:gd name="T22" fmla="*/ 4634 w 74"/>
              <a:gd name="T23" fmla="*/ 20984 h 174"/>
              <a:gd name="T24" fmla="*/ 6950 w 74"/>
              <a:gd name="T25" fmla="*/ 26914 h 174"/>
              <a:gd name="T26" fmla="*/ 9460 w 74"/>
              <a:gd name="T27" fmla="*/ 32160 h 174"/>
              <a:gd name="T28" fmla="*/ 11777 w 74"/>
              <a:gd name="T29" fmla="*/ 36266 h 174"/>
              <a:gd name="T30" fmla="*/ 13322 w 74"/>
              <a:gd name="T31" fmla="*/ 39003 h 174"/>
              <a:gd name="T32" fmla="*/ 14287 w 74"/>
              <a:gd name="T33" fmla="*/ 39687 h 174"/>
              <a:gd name="T34" fmla="*/ 13901 w 74"/>
              <a:gd name="T35" fmla="*/ 36950 h 174"/>
              <a:gd name="T36" fmla="*/ 12936 w 74"/>
              <a:gd name="T37" fmla="*/ 33529 h 174"/>
              <a:gd name="T38" fmla="*/ 11777 w 74"/>
              <a:gd name="T39" fmla="*/ 29195 h 174"/>
              <a:gd name="T40" fmla="*/ 10233 w 74"/>
              <a:gd name="T41" fmla="*/ 23949 h 174"/>
              <a:gd name="T42" fmla="*/ 8881 w 74"/>
              <a:gd name="T43" fmla="*/ 18703 h 174"/>
              <a:gd name="T44" fmla="*/ 7337 w 74"/>
              <a:gd name="T45" fmla="*/ 13229 h 174"/>
              <a:gd name="T46" fmla="*/ 6178 w 74"/>
              <a:gd name="T47" fmla="*/ 7983 h 174"/>
              <a:gd name="T48" fmla="*/ 5406 w 74"/>
              <a:gd name="T49" fmla="*/ 2737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5" name="Freeform 1084"/>
          <p:cNvSpPr>
            <a:spLocks/>
          </p:cNvSpPr>
          <p:nvPr/>
        </p:nvSpPr>
        <p:spPr bwMode="auto">
          <a:xfrm>
            <a:off x="6745288" y="5381625"/>
            <a:ext cx="7937" cy="19050"/>
          </a:xfrm>
          <a:custGeom>
            <a:avLst/>
            <a:gdLst>
              <a:gd name="T0" fmla="*/ 4070 w 39"/>
              <a:gd name="T1" fmla="*/ 1971 h 87"/>
              <a:gd name="T2" fmla="*/ 3867 w 39"/>
              <a:gd name="T3" fmla="*/ 1095 h 87"/>
              <a:gd name="T4" fmla="*/ 3256 w 39"/>
              <a:gd name="T5" fmla="*/ 438 h 87"/>
              <a:gd name="T6" fmla="*/ 2646 w 39"/>
              <a:gd name="T7" fmla="*/ 0 h 87"/>
              <a:gd name="T8" fmla="*/ 1628 w 39"/>
              <a:gd name="T9" fmla="*/ 0 h 87"/>
              <a:gd name="T10" fmla="*/ 1018 w 39"/>
              <a:gd name="T11" fmla="*/ 219 h 87"/>
              <a:gd name="T12" fmla="*/ 407 w 39"/>
              <a:gd name="T13" fmla="*/ 657 h 87"/>
              <a:gd name="T14" fmla="*/ 0 w 39"/>
              <a:gd name="T15" fmla="*/ 1314 h 87"/>
              <a:gd name="T16" fmla="*/ 0 w 39"/>
              <a:gd name="T17" fmla="*/ 2190 h 87"/>
              <a:gd name="T18" fmla="*/ 0 w 39"/>
              <a:gd name="T19" fmla="*/ 4817 h 87"/>
              <a:gd name="T20" fmla="*/ 611 w 39"/>
              <a:gd name="T21" fmla="*/ 7664 h 87"/>
              <a:gd name="T22" fmla="*/ 1425 w 39"/>
              <a:gd name="T23" fmla="*/ 10510 h 87"/>
              <a:gd name="T24" fmla="*/ 2646 w 39"/>
              <a:gd name="T25" fmla="*/ 13138 h 87"/>
              <a:gd name="T26" fmla="*/ 3867 w 39"/>
              <a:gd name="T27" fmla="*/ 15766 h 87"/>
              <a:gd name="T28" fmla="*/ 5088 w 39"/>
              <a:gd name="T29" fmla="*/ 17736 h 87"/>
              <a:gd name="T30" fmla="*/ 6716 w 39"/>
              <a:gd name="T31" fmla="*/ 18831 h 87"/>
              <a:gd name="T32" fmla="*/ 7733 w 39"/>
              <a:gd name="T33" fmla="*/ 19050 h 87"/>
              <a:gd name="T34" fmla="*/ 7937 w 39"/>
              <a:gd name="T35" fmla="*/ 15328 h 87"/>
              <a:gd name="T36" fmla="*/ 6919 w 39"/>
              <a:gd name="T37" fmla="*/ 10948 h 87"/>
              <a:gd name="T38" fmla="*/ 5495 w 39"/>
              <a:gd name="T39" fmla="*/ 6350 h 87"/>
              <a:gd name="T40" fmla="*/ 4070 w 39"/>
              <a:gd name="T41" fmla="*/ 1971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6" name="Freeform 1085"/>
          <p:cNvSpPr>
            <a:spLocks/>
          </p:cNvSpPr>
          <p:nvPr/>
        </p:nvSpPr>
        <p:spPr bwMode="auto">
          <a:xfrm>
            <a:off x="6738938" y="5367338"/>
            <a:ext cx="6350" cy="11112"/>
          </a:xfrm>
          <a:custGeom>
            <a:avLst/>
            <a:gdLst>
              <a:gd name="T0" fmla="*/ 3362 w 34"/>
              <a:gd name="T1" fmla="*/ 1525 h 51"/>
              <a:gd name="T2" fmla="*/ 3362 w 34"/>
              <a:gd name="T3" fmla="*/ 1743 h 51"/>
              <a:gd name="T4" fmla="*/ 3362 w 34"/>
              <a:gd name="T5" fmla="*/ 1743 h 51"/>
              <a:gd name="T6" fmla="*/ 3362 w 34"/>
              <a:gd name="T7" fmla="*/ 1743 h 51"/>
              <a:gd name="T8" fmla="*/ 3362 w 34"/>
              <a:gd name="T9" fmla="*/ 1743 h 51"/>
              <a:gd name="T10" fmla="*/ 3175 w 34"/>
              <a:gd name="T11" fmla="*/ 1089 h 51"/>
              <a:gd name="T12" fmla="*/ 2615 w 34"/>
              <a:gd name="T13" fmla="*/ 218 h 51"/>
              <a:gd name="T14" fmla="*/ 2054 w 34"/>
              <a:gd name="T15" fmla="*/ 0 h 51"/>
              <a:gd name="T16" fmla="*/ 1307 w 34"/>
              <a:gd name="T17" fmla="*/ 0 h 51"/>
              <a:gd name="T18" fmla="*/ 747 w 34"/>
              <a:gd name="T19" fmla="*/ 218 h 51"/>
              <a:gd name="T20" fmla="*/ 187 w 34"/>
              <a:gd name="T21" fmla="*/ 1089 h 51"/>
              <a:gd name="T22" fmla="*/ 0 w 34"/>
              <a:gd name="T23" fmla="*/ 1743 h 51"/>
              <a:gd name="T24" fmla="*/ 0 w 34"/>
              <a:gd name="T25" fmla="*/ 2397 h 51"/>
              <a:gd name="T26" fmla="*/ 187 w 34"/>
              <a:gd name="T27" fmla="*/ 3486 h 51"/>
              <a:gd name="T28" fmla="*/ 747 w 34"/>
              <a:gd name="T29" fmla="*/ 5011 h 51"/>
              <a:gd name="T30" fmla="*/ 1494 w 34"/>
              <a:gd name="T31" fmla="*/ 6536 h 51"/>
              <a:gd name="T32" fmla="*/ 2428 w 34"/>
              <a:gd name="T33" fmla="*/ 8062 h 51"/>
              <a:gd name="T34" fmla="*/ 3362 w 34"/>
              <a:gd name="T35" fmla="*/ 9369 h 51"/>
              <a:gd name="T36" fmla="*/ 4669 w 34"/>
              <a:gd name="T37" fmla="*/ 10240 h 51"/>
              <a:gd name="T38" fmla="*/ 5603 w 34"/>
              <a:gd name="T39" fmla="*/ 11112 h 51"/>
              <a:gd name="T40" fmla="*/ 6350 w 34"/>
              <a:gd name="T41" fmla="*/ 11112 h 51"/>
              <a:gd name="T42" fmla="*/ 6163 w 34"/>
              <a:gd name="T43" fmla="*/ 8715 h 51"/>
              <a:gd name="T44" fmla="*/ 5416 w 34"/>
              <a:gd name="T45" fmla="*/ 5883 h 51"/>
              <a:gd name="T46" fmla="*/ 4296 w 34"/>
              <a:gd name="T47" fmla="*/ 3268 h 51"/>
              <a:gd name="T48" fmla="*/ 3362 w 34"/>
              <a:gd name="T49" fmla="*/ 1525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7" name="Freeform 1086"/>
          <p:cNvSpPr>
            <a:spLocks/>
          </p:cNvSpPr>
          <p:nvPr/>
        </p:nvSpPr>
        <p:spPr bwMode="auto">
          <a:xfrm>
            <a:off x="6732588" y="5357813"/>
            <a:ext cx="9525" cy="6350"/>
          </a:xfrm>
          <a:custGeom>
            <a:avLst/>
            <a:gdLst>
              <a:gd name="T0" fmla="*/ 7661 w 46"/>
              <a:gd name="T1" fmla="*/ 4618 h 33"/>
              <a:gd name="T2" fmla="*/ 8490 w 46"/>
              <a:gd name="T3" fmla="*/ 4233 h 33"/>
              <a:gd name="T4" fmla="*/ 9318 w 46"/>
              <a:gd name="T5" fmla="*/ 3656 h 33"/>
              <a:gd name="T6" fmla="*/ 9525 w 46"/>
              <a:gd name="T7" fmla="*/ 2886 h 33"/>
              <a:gd name="T8" fmla="*/ 9525 w 46"/>
              <a:gd name="T9" fmla="*/ 1924 h 33"/>
              <a:gd name="T10" fmla="*/ 9111 w 46"/>
              <a:gd name="T11" fmla="*/ 962 h 33"/>
              <a:gd name="T12" fmla="*/ 8490 w 46"/>
              <a:gd name="T13" fmla="*/ 385 h 33"/>
              <a:gd name="T14" fmla="*/ 7661 w 46"/>
              <a:gd name="T15" fmla="*/ 0 h 33"/>
              <a:gd name="T16" fmla="*/ 6626 w 46"/>
              <a:gd name="T17" fmla="*/ 0 h 33"/>
              <a:gd name="T18" fmla="*/ 6005 w 46"/>
              <a:gd name="T19" fmla="*/ 0 h 33"/>
              <a:gd name="T20" fmla="*/ 5177 w 46"/>
              <a:gd name="T21" fmla="*/ 192 h 33"/>
              <a:gd name="T22" fmla="*/ 3934 w 46"/>
              <a:gd name="T23" fmla="*/ 577 h 33"/>
              <a:gd name="T24" fmla="*/ 2485 w 46"/>
              <a:gd name="T25" fmla="*/ 1347 h 33"/>
              <a:gd name="T26" fmla="*/ 1035 w 46"/>
              <a:gd name="T27" fmla="*/ 2694 h 33"/>
              <a:gd name="T28" fmla="*/ 414 w 46"/>
              <a:gd name="T29" fmla="*/ 3848 h 33"/>
              <a:gd name="T30" fmla="*/ 0 w 46"/>
              <a:gd name="T31" fmla="*/ 5003 h 33"/>
              <a:gd name="T32" fmla="*/ 0 w 46"/>
              <a:gd name="T33" fmla="*/ 5580 h 33"/>
              <a:gd name="T34" fmla="*/ 621 w 46"/>
              <a:gd name="T35" fmla="*/ 5965 h 33"/>
              <a:gd name="T36" fmla="*/ 1449 w 46"/>
              <a:gd name="T37" fmla="*/ 6350 h 33"/>
              <a:gd name="T38" fmla="*/ 2485 w 46"/>
              <a:gd name="T39" fmla="*/ 6350 h 33"/>
              <a:gd name="T40" fmla="*/ 3313 w 46"/>
              <a:gd name="T41" fmla="*/ 6350 h 33"/>
              <a:gd name="T42" fmla="*/ 4348 w 46"/>
              <a:gd name="T43" fmla="*/ 5965 h 33"/>
              <a:gd name="T44" fmla="*/ 5384 w 46"/>
              <a:gd name="T45" fmla="*/ 5773 h 33"/>
              <a:gd name="T46" fmla="*/ 6626 w 46"/>
              <a:gd name="T47" fmla="*/ 5388 h 33"/>
              <a:gd name="T48" fmla="*/ 7661 w 46"/>
              <a:gd name="T49" fmla="*/ 4618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8" name="Freeform 1087"/>
          <p:cNvSpPr>
            <a:spLocks/>
          </p:cNvSpPr>
          <p:nvPr/>
        </p:nvSpPr>
        <p:spPr bwMode="auto">
          <a:xfrm>
            <a:off x="6689725" y="5345113"/>
            <a:ext cx="36513" cy="49212"/>
          </a:xfrm>
          <a:custGeom>
            <a:avLst/>
            <a:gdLst>
              <a:gd name="T0" fmla="*/ 13409 w 177"/>
              <a:gd name="T1" fmla="*/ 7416 h 219"/>
              <a:gd name="T2" fmla="*/ 10727 w 177"/>
              <a:gd name="T3" fmla="*/ 9663 h 219"/>
              <a:gd name="T4" fmla="*/ 8458 w 177"/>
              <a:gd name="T5" fmla="*/ 12134 h 219"/>
              <a:gd name="T6" fmla="*/ 5982 w 177"/>
              <a:gd name="T7" fmla="*/ 14831 h 219"/>
              <a:gd name="T8" fmla="*/ 4126 w 177"/>
              <a:gd name="T9" fmla="*/ 17752 h 219"/>
              <a:gd name="T10" fmla="*/ 2475 w 177"/>
              <a:gd name="T11" fmla="*/ 20898 h 219"/>
              <a:gd name="T12" fmla="*/ 1238 w 177"/>
              <a:gd name="T13" fmla="*/ 24044 h 219"/>
              <a:gd name="T14" fmla="*/ 413 w 177"/>
              <a:gd name="T15" fmla="*/ 27190 h 219"/>
              <a:gd name="T16" fmla="*/ 0 w 177"/>
              <a:gd name="T17" fmla="*/ 30561 h 219"/>
              <a:gd name="T18" fmla="*/ 413 w 177"/>
              <a:gd name="T19" fmla="*/ 35505 h 219"/>
              <a:gd name="T20" fmla="*/ 2063 w 177"/>
              <a:gd name="T21" fmla="*/ 39774 h 219"/>
              <a:gd name="T22" fmla="*/ 4745 w 177"/>
              <a:gd name="T23" fmla="*/ 43369 h 219"/>
              <a:gd name="T24" fmla="*/ 7839 w 177"/>
              <a:gd name="T25" fmla="*/ 45841 h 219"/>
              <a:gd name="T26" fmla="*/ 11758 w 177"/>
              <a:gd name="T27" fmla="*/ 47864 h 219"/>
              <a:gd name="T28" fmla="*/ 16090 w 177"/>
              <a:gd name="T29" fmla="*/ 48987 h 219"/>
              <a:gd name="T30" fmla="*/ 20216 w 177"/>
              <a:gd name="T31" fmla="*/ 49212 h 219"/>
              <a:gd name="T32" fmla="*/ 24342 w 177"/>
              <a:gd name="T33" fmla="*/ 48538 h 219"/>
              <a:gd name="T34" fmla="*/ 25373 w 177"/>
              <a:gd name="T35" fmla="*/ 48538 h 219"/>
              <a:gd name="T36" fmla="*/ 26199 w 177"/>
              <a:gd name="T37" fmla="*/ 48088 h 219"/>
              <a:gd name="T38" fmla="*/ 26817 w 177"/>
              <a:gd name="T39" fmla="*/ 47190 h 219"/>
              <a:gd name="T40" fmla="*/ 27024 w 177"/>
              <a:gd name="T41" fmla="*/ 46066 h 219"/>
              <a:gd name="T42" fmla="*/ 26817 w 177"/>
              <a:gd name="T43" fmla="*/ 45617 h 219"/>
              <a:gd name="T44" fmla="*/ 26199 w 177"/>
              <a:gd name="T45" fmla="*/ 45617 h 219"/>
              <a:gd name="T46" fmla="*/ 25373 w 177"/>
              <a:gd name="T47" fmla="*/ 45392 h 219"/>
              <a:gd name="T48" fmla="*/ 24136 w 177"/>
              <a:gd name="T49" fmla="*/ 45392 h 219"/>
              <a:gd name="T50" fmla="*/ 22898 w 177"/>
              <a:gd name="T51" fmla="*/ 45392 h 219"/>
              <a:gd name="T52" fmla="*/ 21867 w 177"/>
              <a:gd name="T53" fmla="*/ 45392 h 219"/>
              <a:gd name="T54" fmla="*/ 20629 w 177"/>
              <a:gd name="T55" fmla="*/ 45392 h 219"/>
              <a:gd name="T56" fmla="*/ 20010 w 177"/>
              <a:gd name="T57" fmla="*/ 45392 h 219"/>
              <a:gd name="T58" fmla="*/ 17947 w 177"/>
              <a:gd name="T59" fmla="*/ 45167 h 219"/>
              <a:gd name="T60" fmla="*/ 15884 w 177"/>
              <a:gd name="T61" fmla="*/ 44942 h 219"/>
              <a:gd name="T62" fmla="*/ 13821 w 177"/>
              <a:gd name="T63" fmla="*/ 44718 h 219"/>
              <a:gd name="T64" fmla="*/ 11552 w 177"/>
              <a:gd name="T65" fmla="*/ 44044 h 219"/>
              <a:gd name="T66" fmla="*/ 9489 w 177"/>
              <a:gd name="T67" fmla="*/ 43369 h 219"/>
              <a:gd name="T68" fmla="*/ 7220 w 177"/>
              <a:gd name="T69" fmla="*/ 41572 h 219"/>
              <a:gd name="T70" fmla="*/ 5363 w 177"/>
              <a:gd name="T71" fmla="*/ 39325 h 219"/>
              <a:gd name="T72" fmla="*/ 3094 w 177"/>
              <a:gd name="T73" fmla="*/ 36403 h 219"/>
              <a:gd name="T74" fmla="*/ 2682 w 177"/>
              <a:gd name="T75" fmla="*/ 32808 h 219"/>
              <a:gd name="T76" fmla="*/ 2888 w 177"/>
              <a:gd name="T77" fmla="*/ 29437 h 219"/>
              <a:gd name="T78" fmla="*/ 3919 w 177"/>
              <a:gd name="T79" fmla="*/ 26067 h 219"/>
              <a:gd name="T80" fmla="*/ 5157 w 177"/>
              <a:gd name="T81" fmla="*/ 22921 h 219"/>
              <a:gd name="T82" fmla="*/ 7014 w 177"/>
              <a:gd name="T83" fmla="*/ 19999 h 219"/>
              <a:gd name="T84" fmla="*/ 9283 w 177"/>
              <a:gd name="T85" fmla="*/ 17078 h 219"/>
              <a:gd name="T86" fmla="*/ 11552 w 177"/>
              <a:gd name="T87" fmla="*/ 14606 h 219"/>
              <a:gd name="T88" fmla="*/ 14440 w 177"/>
              <a:gd name="T89" fmla="*/ 12359 h 219"/>
              <a:gd name="T90" fmla="*/ 17328 w 177"/>
              <a:gd name="T91" fmla="*/ 10112 h 219"/>
              <a:gd name="T92" fmla="*/ 20216 w 177"/>
              <a:gd name="T93" fmla="*/ 8314 h 219"/>
              <a:gd name="T94" fmla="*/ 23311 w 177"/>
              <a:gd name="T95" fmla="*/ 6517 h 219"/>
              <a:gd name="T96" fmla="*/ 26199 w 177"/>
              <a:gd name="T97" fmla="*/ 5168 h 219"/>
              <a:gd name="T98" fmla="*/ 29087 w 177"/>
              <a:gd name="T99" fmla="*/ 3820 h 219"/>
              <a:gd name="T100" fmla="*/ 31768 w 177"/>
              <a:gd name="T101" fmla="*/ 2697 h 219"/>
              <a:gd name="T102" fmla="*/ 34450 w 177"/>
              <a:gd name="T103" fmla="*/ 2022 h 219"/>
              <a:gd name="T104" fmla="*/ 36513 w 177"/>
              <a:gd name="T105" fmla="*/ 1573 h 219"/>
              <a:gd name="T106" fmla="*/ 35069 w 177"/>
              <a:gd name="T107" fmla="*/ 449 h 219"/>
              <a:gd name="T108" fmla="*/ 32594 w 177"/>
              <a:gd name="T109" fmla="*/ 0 h 219"/>
              <a:gd name="T110" fmla="*/ 29912 w 177"/>
              <a:gd name="T111" fmla="*/ 449 h 219"/>
              <a:gd name="T112" fmla="*/ 26611 w 177"/>
              <a:gd name="T113" fmla="*/ 1348 h 219"/>
              <a:gd name="T114" fmla="*/ 22898 w 177"/>
              <a:gd name="T115" fmla="*/ 2472 h 219"/>
              <a:gd name="T116" fmla="*/ 19391 w 177"/>
              <a:gd name="T117" fmla="*/ 3820 h 219"/>
              <a:gd name="T118" fmla="*/ 16090 w 177"/>
              <a:gd name="T119" fmla="*/ 5843 h 219"/>
              <a:gd name="T120" fmla="*/ 13409 w 177"/>
              <a:gd name="T121" fmla="*/ 7416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79" name="Freeform 1088"/>
          <p:cNvSpPr>
            <a:spLocks/>
          </p:cNvSpPr>
          <p:nvPr/>
        </p:nvSpPr>
        <p:spPr bwMode="auto">
          <a:xfrm>
            <a:off x="6750050" y="5343525"/>
            <a:ext cx="23813" cy="39688"/>
          </a:xfrm>
          <a:custGeom>
            <a:avLst/>
            <a:gdLst>
              <a:gd name="T0" fmla="*/ 20086 w 115"/>
              <a:gd name="T1" fmla="*/ 13307 h 170"/>
              <a:gd name="T2" fmla="*/ 20707 w 115"/>
              <a:gd name="T3" fmla="*/ 17509 h 170"/>
              <a:gd name="T4" fmla="*/ 20293 w 115"/>
              <a:gd name="T5" fmla="*/ 21011 h 170"/>
              <a:gd name="T6" fmla="*/ 18843 w 115"/>
              <a:gd name="T7" fmla="*/ 24046 h 170"/>
              <a:gd name="T8" fmla="*/ 16566 w 115"/>
              <a:gd name="T9" fmla="*/ 26614 h 170"/>
              <a:gd name="T10" fmla="*/ 14081 w 115"/>
              <a:gd name="T11" fmla="*/ 29182 h 170"/>
              <a:gd name="T12" fmla="*/ 11182 w 115"/>
              <a:gd name="T13" fmla="*/ 31517 h 170"/>
              <a:gd name="T14" fmla="*/ 8076 w 115"/>
              <a:gd name="T15" fmla="*/ 33852 h 170"/>
              <a:gd name="T16" fmla="*/ 5591 w 115"/>
              <a:gd name="T17" fmla="*/ 36186 h 170"/>
              <a:gd name="T18" fmla="*/ 5177 w 115"/>
              <a:gd name="T19" fmla="*/ 36886 h 170"/>
              <a:gd name="T20" fmla="*/ 4763 w 115"/>
              <a:gd name="T21" fmla="*/ 37353 h 170"/>
              <a:gd name="T22" fmla="*/ 4763 w 115"/>
              <a:gd name="T23" fmla="*/ 38287 h 170"/>
              <a:gd name="T24" fmla="*/ 5384 w 115"/>
              <a:gd name="T25" fmla="*/ 38988 h 170"/>
              <a:gd name="T26" fmla="*/ 5798 w 115"/>
              <a:gd name="T27" fmla="*/ 39455 h 170"/>
              <a:gd name="T28" fmla="*/ 6419 w 115"/>
              <a:gd name="T29" fmla="*/ 39688 h 170"/>
              <a:gd name="T30" fmla="*/ 7040 w 115"/>
              <a:gd name="T31" fmla="*/ 39688 h 170"/>
              <a:gd name="T32" fmla="*/ 7662 w 115"/>
              <a:gd name="T33" fmla="*/ 39455 h 170"/>
              <a:gd name="T34" fmla="*/ 10975 w 115"/>
              <a:gd name="T35" fmla="*/ 37120 h 170"/>
              <a:gd name="T36" fmla="*/ 14288 w 115"/>
              <a:gd name="T37" fmla="*/ 34785 h 170"/>
              <a:gd name="T38" fmla="*/ 17187 w 115"/>
              <a:gd name="T39" fmla="*/ 31984 h 170"/>
              <a:gd name="T40" fmla="*/ 20086 w 115"/>
              <a:gd name="T41" fmla="*/ 28715 h 170"/>
              <a:gd name="T42" fmla="*/ 21949 w 115"/>
              <a:gd name="T43" fmla="*/ 25214 h 170"/>
              <a:gd name="T44" fmla="*/ 23399 w 115"/>
              <a:gd name="T45" fmla="*/ 21245 h 170"/>
              <a:gd name="T46" fmla="*/ 23813 w 115"/>
              <a:gd name="T47" fmla="*/ 17042 h 170"/>
              <a:gd name="T48" fmla="*/ 22985 w 115"/>
              <a:gd name="T49" fmla="*/ 12373 h 170"/>
              <a:gd name="T50" fmla="*/ 20914 w 115"/>
              <a:gd name="T51" fmla="*/ 9105 h 170"/>
              <a:gd name="T52" fmla="*/ 18429 w 115"/>
              <a:gd name="T53" fmla="*/ 6070 h 170"/>
              <a:gd name="T54" fmla="*/ 14909 w 115"/>
              <a:gd name="T55" fmla="*/ 3502 h 170"/>
              <a:gd name="T56" fmla="*/ 11389 w 115"/>
              <a:gd name="T57" fmla="*/ 1868 h 170"/>
              <a:gd name="T58" fmla="*/ 7662 w 115"/>
              <a:gd name="T59" fmla="*/ 467 h 170"/>
              <a:gd name="T60" fmla="*/ 4348 w 115"/>
              <a:gd name="T61" fmla="*/ 0 h 170"/>
              <a:gd name="T62" fmla="*/ 1864 w 115"/>
              <a:gd name="T63" fmla="*/ 233 h 170"/>
              <a:gd name="T64" fmla="*/ 0 w 115"/>
              <a:gd name="T65" fmla="*/ 1167 h 170"/>
              <a:gd name="T66" fmla="*/ 3106 w 115"/>
              <a:gd name="T67" fmla="*/ 2335 h 170"/>
              <a:gd name="T68" fmla="*/ 6212 w 115"/>
              <a:gd name="T69" fmla="*/ 3035 h 170"/>
              <a:gd name="T70" fmla="*/ 8904 w 115"/>
              <a:gd name="T71" fmla="*/ 3735 h 170"/>
              <a:gd name="T72" fmla="*/ 11803 w 115"/>
              <a:gd name="T73" fmla="*/ 4669 h 170"/>
              <a:gd name="T74" fmla="*/ 14495 w 115"/>
              <a:gd name="T75" fmla="*/ 6070 h 170"/>
              <a:gd name="T76" fmla="*/ 16773 w 115"/>
              <a:gd name="T77" fmla="*/ 7704 h 170"/>
              <a:gd name="T78" fmla="*/ 18843 w 115"/>
              <a:gd name="T79" fmla="*/ 10039 h 170"/>
              <a:gd name="T80" fmla="*/ 20086 w 115"/>
              <a:gd name="T81" fmla="*/ 13307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0" name="Freeform 1089"/>
          <p:cNvSpPr>
            <a:spLocks/>
          </p:cNvSpPr>
          <p:nvPr/>
        </p:nvSpPr>
        <p:spPr bwMode="auto">
          <a:xfrm>
            <a:off x="6667500" y="5335588"/>
            <a:ext cx="57150" cy="79375"/>
          </a:xfrm>
          <a:custGeom>
            <a:avLst/>
            <a:gdLst>
              <a:gd name="T0" fmla="*/ 17798 w 289"/>
              <a:gd name="T1" fmla="*/ 14657 h 352"/>
              <a:gd name="T2" fmla="*/ 9492 w 289"/>
              <a:gd name="T3" fmla="*/ 23903 h 352"/>
              <a:gd name="T4" fmla="*/ 3164 w 289"/>
              <a:gd name="T5" fmla="*/ 35178 h 352"/>
              <a:gd name="T6" fmla="*/ 0 w 289"/>
              <a:gd name="T7" fmla="*/ 47580 h 352"/>
              <a:gd name="T8" fmla="*/ 593 w 289"/>
              <a:gd name="T9" fmla="*/ 56149 h 352"/>
              <a:gd name="T10" fmla="*/ 1978 w 289"/>
              <a:gd name="T11" fmla="*/ 59531 h 352"/>
              <a:gd name="T12" fmla="*/ 3757 w 289"/>
              <a:gd name="T13" fmla="*/ 62463 h 352"/>
              <a:gd name="T14" fmla="*/ 6130 w 289"/>
              <a:gd name="T15" fmla="*/ 65169 h 352"/>
              <a:gd name="T16" fmla="*/ 10085 w 289"/>
              <a:gd name="T17" fmla="*/ 68100 h 352"/>
              <a:gd name="T18" fmla="*/ 15425 w 289"/>
              <a:gd name="T19" fmla="*/ 71257 h 352"/>
              <a:gd name="T20" fmla="*/ 21159 w 289"/>
              <a:gd name="T21" fmla="*/ 73738 h 352"/>
              <a:gd name="T22" fmla="*/ 27092 w 289"/>
              <a:gd name="T23" fmla="*/ 75542 h 352"/>
              <a:gd name="T24" fmla="*/ 33024 w 289"/>
              <a:gd name="T25" fmla="*/ 77120 h 352"/>
              <a:gd name="T26" fmla="*/ 39155 w 289"/>
              <a:gd name="T27" fmla="*/ 78022 h 352"/>
              <a:gd name="T28" fmla="*/ 45285 w 289"/>
              <a:gd name="T29" fmla="*/ 78699 h 352"/>
              <a:gd name="T30" fmla="*/ 51415 w 289"/>
              <a:gd name="T31" fmla="*/ 79150 h 352"/>
              <a:gd name="T32" fmla="*/ 55370 w 289"/>
              <a:gd name="T33" fmla="*/ 79375 h 352"/>
              <a:gd name="T34" fmla="*/ 56754 w 289"/>
              <a:gd name="T35" fmla="*/ 78022 h 352"/>
              <a:gd name="T36" fmla="*/ 57150 w 289"/>
              <a:gd name="T37" fmla="*/ 75542 h 352"/>
              <a:gd name="T38" fmla="*/ 55963 w 289"/>
              <a:gd name="T39" fmla="*/ 73963 h 352"/>
              <a:gd name="T40" fmla="*/ 52206 w 289"/>
              <a:gd name="T41" fmla="*/ 73738 h 352"/>
              <a:gd name="T42" fmla="*/ 46471 w 289"/>
              <a:gd name="T43" fmla="*/ 73512 h 352"/>
              <a:gd name="T44" fmla="*/ 40934 w 289"/>
              <a:gd name="T45" fmla="*/ 72836 h 352"/>
              <a:gd name="T46" fmla="*/ 35397 w 289"/>
              <a:gd name="T47" fmla="*/ 71934 h 352"/>
              <a:gd name="T48" fmla="*/ 29663 w 289"/>
              <a:gd name="T49" fmla="*/ 70806 h 352"/>
              <a:gd name="T50" fmla="*/ 24126 w 289"/>
              <a:gd name="T51" fmla="*/ 69002 h 352"/>
              <a:gd name="T52" fmla="*/ 18786 w 289"/>
              <a:gd name="T53" fmla="*/ 67198 h 352"/>
              <a:gd name="T54" fmla="*/ 13447 w 289"/>
              <a:gd name="T55" fmla="*/ 64267 h 352"/>
              <a:gd name="T56" fmla="*/ 8899 w 289"/>
              <a:gd name="T57" fmla="*/ 61110 h 352"/>
              <a:gd name="T58" fmla="*/ 6328 w 289"/>
              <a:gd name="T59" fmla="*/ 56374 h 352"/>
              <a:gd name="T60" fmla="*/ 5339 w 289"/>
              <a:gd name="T61" fmla="*/ 50060 h 352"/>
              <a:gd name="T62" fmla="*/ 6724 w 289"/>
              <a:gd name="T63" fmla="*/ 41266 h 352"/>
              <a:gd name="T64" fmla="*/ 8899 w 289"/>
              <a:gd name="T65" fmla="*/ 34501 h 352"/>
              <a:gd name="T66" fmla="*/ 12063 w 289"/>
              <a:gd name="T67" fmla="*/ 28638 h 352"/>
              <a:gd name="T68" fmla="*/ 15820 w 289"/>
              <a:gd name="T69" fmla="*/ 23226 h 352"/>
              <a:gd name="T70" fmla="*/ 20171 w 289"/>
              <a:gd name="T71" fmla="*/ 18491 h 352"/>
              <a:gd name="T72" fmla="*/ 25510 w 289"/>
              <a:gd name="T73" fmla="*/ 13304 h 352"/>
              <a:gd name="T74" fmla="*/ 32036 w 289"/>
              <a:gd name="T75" fmla="*/ 8569 h 352"/>
              <a:gd name="T76" fmla="*/ 38957 w 289"/>
              <a:gd name="T77" fmla="*/ 4510 h 352"/>
              <a:gd name="T78" fmla="*/ 44889 w 289"/>
              <a:gd name="T79" fmla="*/ 1353 h 352"/>
              <a:gd name="T80" fmla="*/ 45087 w 289"/>
              <a:gd name="T81" fmla="*/ 0 h 352"/>
              <a:gd name="T82" fmla="*/ 39155 w 289"/>
              <a:gd name="T83" fmla="*/ 1127 h 352"/>
              <a:gd name="T84" fmla="*/ 32036 w 289"/>
              <a:gd name="T85" fmla="*/ 4059 h 352"/>
              <a:gd name="T86" fmla="*/ 25114 w 289"/>
              <a:gd name="T87" fmla="*/ 8118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1" name="Freeform 1090"/>
          <p:cNvSpPr>
            <a:spLocks/>
          </p:cNvSpPr>
          <p:nvPr/>
        </p:nvSpPr>
        <p:spPr bwMode="auto">
          <a:xfrm>
            <a:off x="6748463" y="5332413"/>
            <a:ext cx="50800" cy="53975"/>
          </a:xfrm>
          <a:custGeom>
            <a:avLst/>
            <a:gdLst>
              <a:gd name="T0" fmla="*/ 42333 w 252"/>
              <a:gd name="T1" fmla="*/ 16537 h 235"/>
              <a:gd name="T2" fmla="*/ 44752 w 252"/>
              <a:gd name="T3" fmla="*/ 19523 h 235"/>
              <a:gd name="T4" fmla="*/ 45962 w 252"/>
              <a:gd name="T5" fmla="*/ 22968 h 235"/>
              <a:gd name="T6" fmla="*/ 46768 w 252"/>
              <a:gd name="T7" fmla="*/ 26643 h 235"/>
              <a:gd name="T8" fmla="*/ 46768 w 252"/>
              <a:gd name="T9" fmla="*/ 30548 h 235"/>
              <a:gd name="T10" fmla="*/ 46365 w 252"/>
              <a:gd name="T11" fmla="*/ 33763 h 235"/>
              <a:gd name="T12" fmla="*/ 45559 w 252"/>
              <a:gd name="T13" fmla="*/ 36519 h 235"/>
              <a:gd name="T14" fmla="*/ 43946 w 252"/>
              <a:gd name="T15" fmla="*/ 39275 h 235"/>
              <a:gd name="T16" fmla="*/ 42535 w 252"/>
              <a:gd name="T17" fmla="*/ 41343 h 235"/>
              <a:gd name="T18" fmla="*/ 40721 w 252"/>
              <a:gd name="T19" fmla="*/ 43869 h 235"/>
              <a:gd name="T20" fmla="*/ 38705 w 252"/>
              <a:gd name="T21" fmla="*/ 45936 h 235"/>
              <a:gd name="T22" fmla="*/ 36890 w 252"/>
              <a:gd name="T23" fmla="*/ 48003 h 235"/>
              <a:gd name="T24" fmla="*/ 34875 w 252"/>
              <a:gd name="T25" fmla="*/ 50300 h 235"/>
              <a:gd name="T26" fmla="*/ 34471 w 252"/>
              <a:gd name="T27" fmla="*/ 50989 h 235"/>
              <a:gd name="T28" fmla="*/ 34270 w 252"/>
              <a:gd name="T29" fmla="*/ 51678 h 235"/>
              <a:gd name="T30" fmla="*/ 34471 w 252"/>
              <a:gd name="T31" fmla="*/ 52597 h 235"/>
              <a:gd name="T32" fmla="*/ 34875 w 252"/>
              <a:gd name="T33" fmla="*/ 53286 h 235"/>
              <a:gd name="T34" fmla="*/ 35479 w 252"/>
              <a:gd name="T35" fmla="*/ 53745 h 235"/>
              <a:gd name="T36" fmla="*/ 36286 w 252"/>
              <a:gd name="T37" fmla="*/ 53975 h 235"/>
              <a:gd name="T38" fmla="*/ 37092 w 252"/>
              <a:gd name="T39" fmla="*/ 53745 h 235"/>
              <a:gd name="T40" fmla="*/ 37697 w 252"/>
              <a:gd name="T41" fmla="*/ 53286 h 235"/>
              <a:gd name="T42" fmla="*/ 41930 w 252"/>
              <a:gd name="T43" fmla="*/ 50070 h 235"/>
              <a:gd name="T44" fmla="*/ 45357 w 252"/>
              <a:gd name="T45" fmla="*/ 45936 h 235"/>
              <a:gd name="T46" fmla="*/ 48179 w 252"/>
              <a:gd name="T47" fmla="*/ 40883 h 235"/>
              <a:gd name="T48" fmla="*/ 50195 w 252"/>
              <a:gd name="T49" fmla="*/ 35830 h 235"/>
              <a:gd name="T50" fmla="*/ 50800 w 252"/>
              <a:gd name="T51" fmla="*/ 30088 h 235"/>
              <a:gd name="T52" fmla="*/ 50397 w 252"/>
              <a:gd name="T53" fmla="*/ 24806 h 235"/>
              <a:gd name="T54" fmla="*/ 48784 w 252"/>
              <a:gd name="T55" fmla="*/ 19523 h 235"/>
              <a:gd name="T56" fmla="*/ 45357 w 252"/>
              <a:gd name="T57" fmla="*/ 14929 h 235"/>
              <a:gd name="T58" fmla="*/ 42737 w 252"/>
              <a:gd name="T59" fmla="*/ 12403 h 235"/>
              <a:gd name="T60" fmla="*/ 39713 w 252"/>
              <a:gd name="T61" fmla="*/ 10336 h 235"/>
              <a:gd name="T62" fmla="*/ 36487 w 252"/>
              <a:gd name="T63" fmla="*/ 8269 h 235"/>
              <a:gd name="T64" fmla="*/ 33060 w 252"/>
              <a:gd name="T65" fmla="*/ 6661 h 235"/>
              <a:gd name="T66" fmla="*/ 29432 w 252"/>
              <a:gd name="T67" fmla="*/ 5053 h 235"/>
              <a:gd name="T68" fmla="*/ 25602 w 252"/>
              <a:gd name="T69" fmla="*/ 3905 h 235"/>
              <a:gd name="T70" fmla="*/ 21973 w 252"/>
              <a:gd name="T71" fmla="*/ 2756 h 235"/>
              <a:gd name="T72" fmla="*/ 18143 w 252"/>
              <a:gd name="T73" fmla="*/ 1608 h 235"/>
              <a:gd name="T74" fmla="*/ 14716 w 252"/>
              <a:gd name="T75" fmla="*/ 919 h 235"/>
              <a:gd name="T76" fmla="*/ 11490 w 252"/>
              <a:gd name="T77" fmla="*/ 459 h 235"/>
              <a:gd name="T78" fmla="*/ 8467 w 252"/>
              <a:gd name="T79" fmla="*/ 0 h 235"/>
              <a:gd name="T80" fmla="*/ 5644 w 252"/>
              <a:gd name="T81" fmla="*/ 0 h 235"/>
              <a:gd name="T82" fmla="*/ 3427 w 252"/>
              <a:gd name="T83" fmla="*/ 0 h 235"/>
              <a:gd name="T84" fmla="*/ 1613 w 252"/>
              <a:gd name="T85" fmla="*/ 230 h 235"/>
              <a:gd name="T86" fmla="*/ 605 w 252"/>
              <a:gd name="T87" fmla="*/ 689 h 235"/>
              <a:gd name="T88" fmla="*/ 0 w 252"/>
              <a:gd name="T89" fmla="*/ 1148 h 235"/>
              <a:gd name="T90" fmla="*/ 2016 w 252"/>
              <a:gd name="T91" fmla="*/ 1608 h 235"/>
              <a:gd name="T92" fmla="*/ 4435 w 252"/>
              <a:gd name="T93" fmla="*/ 1837 h 235"/>
              <a:gd name="T94" fmla="*/ 6652 w 252"/>
              <a:gd name="T95" fmla="*/ 2526 h 235"/>
              <a:gd name="T96" fmla="*/ 9273 w 252"/>
              <a:gd name="T97" fmla="*/ 2986 h 235"/>
              <a:gd name="T98" fmla="*/ 12095 w 252"/>
              <a:gd name="T99" fmla="*/ 3445 h 235"/>
              <a:gd name="T100" fmla="*/ 14716 w 252"/>
              <a:gd name="T101" fmla="*/ 3905 h 235"/>
              <a:gd name="T102" fmla="*/ 17538 w 252"/>
              <a:gd name="T103" fmla="*/ 4594 h 235"/>
              <a:gd name="T104" fmla="*/ 20562 w 252"/>
              <a:gd name="T105" fmla="*/ 5283 h 235"/>
              <a:gd name="T106" fmla="*/ 23183 w 252"/>
              <a:gd name="T107" fmla="*/ 6431 h 235"/>
              <a:gd name="T108" fmla="*/ 26206 w 252"/>
              <a:gd name="T109" fmla="*/ 7350 h 235"/>
              <a:gd name="T110" fmla="*/ 29230 w 252"/>
              <a:gd name="T111" fmla="*/ 8498 h 235"/>
              <a:gd name="T112" fmla="*/ 32052 w 252"/>
              <a:gd name="T113" fmla="*/ 9876 h 235"/>
              <a:gd name="T114" fmla="*/ 34673 w 252"/>
              <a:gd name="T115" fmla="*/ 11254 h 235"/>
              <a:gd name="T116" fmla="*/ 37495 w 252"/>
              <a:gd name="T117" fmla="*/ 12632 h 235"/>
              <a:gd name="T118" fmla="*/ 39914 w 252"/>
              <a:gd name="T119" fmla="*/ 14700 h 235"/>
              <a:gd name="T120" fmla="*/ 42333 w 252"/>
              <a:gd name="T121" fmla="*/ 16537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2" name="Freeform 1091"/>
          <p:cNvSpPr>
            <a:spLocks/>
          </p:cNvSpPr>
          <p:nvPr/>
        </p:nvSpPr>
        <p:spPr bwMode="auto">
          <a:xfrm>
            <a:off x="6648450" y="5360988"/>
            <a:ext cx="20638" cy="50800"/>
          </a:xfrm>
          <a:custGeom>
            <a:avLst/>
            <a:gdLst>
              <a:gd name="T0" fmla="*/ 0 w 103"/>
              <a:gd name="T1" fmla="*/ 27709 h 220"/>
              <a:gd name="T2" fmla="*/ 0 w 103"/>
              <a:gd name="T3" fmla="*/ 31865 h 220"/>
              <a:gd name="T4" fmla="*/ 801 w 103"/>
              <a:gd name="T5" fmla="*/ 35791 h 220"/>
              <a:gd name="T6" fmla="*/ 2404 w 103"/>
              <a:gd name="T7" fmla="*/ 39485 h 220"/>
              <a:gd name="T8" fmla="*/ 4408 w 103"/>
              <a:gd name="T9" fmla="*/ 42718 h 220"/>
              <a:gd name="T10" fmla="*/ 7013 w 103"/>
              <a:gd name="T11" fmla="*/ 45489 h 220"/>
              <a:gd name="T12" fmla="*/ 10018 w 103"/>
              <a:gd name="T13" fmla="*/ 47798 h 220"/>
              <a:gd name="T14" fmla="*/ 13224 w 103"/>
              <a:gd name="T15" fmla="*/ 49645 h 220"/>
              <a:gd name="T16" fmla="*/ 16631 w 103"/>
              <a:gd name="T17" fmla="*/ 50569 h 220"/>
              <a:gd name="T18" fmla="*/ 17833 w 103"/>
              <a:gd name="T19" fmla="*/ 50800 h 220"/>
              <a:gd name="T20" fmla="*/ 18835 w 103"/>
              <a:gd name="T21" fmla="*/ 50338 h 220"/>
              <a:gd name="T22" fmla="*/ 19636 w 103"/>
              <a:gd name="T23" fmla="*/ 49645 h 220"/>
              <a:gd name="T24" fmla="*/ 20037 w 103"/>
              <a:gd name="T25" fmla="*/ 48722 h 220"/>
              <a:gd name="T26" fmla="*/ 20037 w 103"/>
              <a:gd name="T27" fmla="*/ 47336 h 220"/>
              <a:gd name="T28" fmla="*/ 19837 w 103"/>
              <a:gd name="T29" fmla="*/ 46182 h 220"/>
              <a:gd name="T30" fmla="*/ 19235 w 103"/>
              <a:gd name="T31" fmla="*/ 45258 h 220"/>
              <a:gd name="T32" fmla="*/ 18234 w 103"/>
              <a:gd name="T33" fmla="*/ 44565 h 220"/>
              <a:gd name="T34" fmla="*/ 14827 w 103"/>
              <a:gd name="T35" fmla="*/ 43180 h 220"/>
              <a:gd name="T36" fmla="*/ 11621 w 103"/>
              <a:gd name="T37" fmla="*/ 41102 h 220"/>
              <a:gd name="T38" fmla="*/ 9017 w 103"/>
              <a:gd name="T39" fmla="*/ 38562 h 220"/>
              <a:gd name="T40" fmla="*/ 7213 w 103"/>
              <a:gd name="T41" fmla="*/ 35560 h 220"/>
              <a:gd name="T42" fmla="*/ 6011 w 103"/>
              <a:gd name="T43" fmla="*/ 31865 h 220"/>
              <a:gd name="T44" fmla="*/ 5410 w 103"/>
              <a:gd name="T45" fmla="*/ 27940 h 220"/>
              <a:gd name="T46" fmla="*/ 5410 w 103"/>
              <a:gd name="T47" fmla="*/ 23784 h 220"/>
              <a:gd name="T48" fmla="*/ 6412 w 103"/>
              <a:gd name="T49" fmla="*/ 19165 h 220"/>
              <a:gd name="T50" fmla="*/ 7814 w 103"/>
              <a:gd name="T51" fmla="*/ 15933 h 220"/>
              <a:gd name="T52" fmla="*/ 10219 w 103"/>
              <a:gd name="T53" fmla="*/ 12931 h 220"/>
              <a:gd name="T54" fmla="*/ 12623 w 103"/>
              <a:gd name="T55" fmla="*/ 9929 h 220"/>
              <a:gd name="T56" fmla="*/ 15428 w 103"/>
              <a:gd name="T57" fmla="*/ 7158 h 220"/>
              <a:gd name="T58" fmla="*/ 17833 w 103"/>
              <a:gd name="T59" fmla="*/ 4849 h 220"/>
              <a:gd name="T60" fmla="*/ 19636 w 103"/>
              <a:gd name="T61" fmla="*/ 2771 h 220"/>
              <a:gd name="T62" fmla="*/ 20638 w 103"/>
              <a:gd name="T63" fmla="*/ 1155 h 220"/>
              <a:gd name="T64" fmla="*/ 20638 w 103"/>
              <a:gd name="T65" fmla="*/ 0 h 220"/>
              <a:gd name="T66" fmla="*/ 18434 w 103"/>
              <a:gd name="T67" fmla="*/ 924 h 220"/>
              <a:gd name="T68" fmla="*/ 15428 w 103"/>
              <a:gd name="T69" fmla="*/ 2771 h 220"/>
              <a:gd name="T70" fmla="*/ 12223 w 103"/>
              <a:gd name="T71" fmla="*/ 5773 h 220"/>
              <a:gd name="T72" fmla="*/ 8816 w 103"/>
              <a:gd name="T73" fmla="*/ 9236 h 220"/>
              <a:gd name="T74" fmla="*/ 5811 w 103"/>
              <a:gd name="T75" fmla="*/ 13162 h 220"/>
              <a:gd name="T76" fmla="*/ 3206 w 103"/>
              <a:gd name="T77" fmla="*/ 17780 h 220"/>
              <a:gd name="T78" fmla="*/ 1202 w 103"/>
              <a:gd name="T79" fmla="*/ 22629 h 220"/>
              <a:gd name="T80" fmla="*/ 0 w 103"/>
              <a:gd name="T81" fmla="*/ 27709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3" name="Freeform 1092"/>
          <p:cNvSpPr>
            <a:spLocks/>
          </p:cNvSpPr>
          <p:nvPr/>
        </p:nvSpPr>
        <p:spPr bwMode="auto">
          <a:xfrm>
            <a:off x="6789738" y="5329238"/>
            <a:ext cx="44450" cy="65087"/>
          </a:xfrm>
          <a:custGeom>
            <a:avLst/>
            <a:gdLst>
              <a:gd name="T0" fmla="*/ 37580 w 220"/>
              <a:gd name="T1" fmla="*/ 25990 h 288"/>
              <a:gd name="T2" fmla="*/ 39601 w 220"/>
              <a:gd name="T3" fmla="*/ 30058 h 288"/>
              <a:gd name="T4" fmla="*/ 40813 w 220"/>
              <a:gd name="T5" fmla="*/ 34577 h 288"/>
              <a:gd name="T6" fmla="*/ 40207 w 220"/>
              <a:gd name="T7" fmla="*/ 39323 h 288"/>
              <a:gd name="T8" fmla="*/ 37580 w 220"/>
              <a:gd name="T9" fmla="*/ 43843 h 288"/>
              <a:gd name="T10" fmla="*/ 33944 w 220"/>
              <a:gd name="T11" fmla="*/ 48137 h 288"/>
              <a:gd name="T12" fmla="*/ 29903 w 220"/>
              <a:gd name="T13" fmla="*/ 51753 h 288"/>
              <a:gd name="T14" fmla="*/ 25660 w 220"/>
              <a:gd name="T15" fmla="*/ 55595 h 288"/>
              <a:gd name="T16" fmla="*/ 23235 w 220"/>
              <a:gd name="T17" fmla="*/ 58307 h 288"/>
              <a:gd name="T18" fmla="*/ 22225 w 220"/>
              <a:gd name="T19" fmla="*/ 60341 h 288"/>
              <a:gd name="T20" fmla="*/ 21619 w 220"/>
              <a:gd name="T21" fmla="*/ 62375 h 288"/>
              <a:gd name="T22" fmla="*/ 22023 w 220"/>
              <a:gd name="T23" fmla="*/ 64183 h 288"/>
              <a:gd name="T24" fmla="*/ 23639 w 220"/>
              <a:gd name="T25" fmla="*/ 65087 h 288"/>
              <a:gd name="T26" fmla="*/ 25054 w 220"/>
              <a:gd name="T27" fmla="*/ 64861 h 288"/>
              <a:gd name="T28" fmla="*/ 27882 w 220"/>
              <a:gd name="T29" fmla="*/ 61245 h 288"/>
              <a:gd name="T30" fmla="*/ 32529 w 220"/>
              <a:gd name="T31" fmla="*/ 56499 h 288"/>
              <a:gd name="T32" fmla="*/ 37378 w 220"/>
              <a:gd name="T33" fmla="*/ 51753 h 288"/>
              <a:gd name="T34" fmla="*/ 41621 w 220"/>
              <a:gd name="T35" fmla="*/ 46103 h 288"/>
              <a:gd name="T36" fmla="*/ 44248 w 220"/>
              <a:gd name="T37" fmla="*/ 39097 h 288"/>
              <a:gd name="T38" fmla="*/ 44046 w 220"/>
              <a:gd name="T39" fmla="*/ 31866 h 288"/>
              <a:gd name="T40" fmla="*/ 41217 w 220"/>
              <a:gd name="T41" fmla="*/ 25086 h 288"/>
              <a:gd name="T42" fmla="*/ 36772 w 220"/>
              <a:gd name="T43" fmla="*/ 19436 h 288"/>
              <a:gd name="T44" fmla="*/ 31923 w 220"/>
              <a:gd name="T45" fmla="*/ 15820 h 288"/>
              <a:gd name="T46" fmla="*/ 27074 w 220"/>
              <a:gd name="T47" fmla="*/ 12656 h 288"/>
              <a:gd name="T48" fmla="*/ 22023 w 220"/>
              <a:gd name="T49" fmla="*/ 9718 h 288"/>
              <a:gd name="T50" fmla="*/ 16770 w 220"/>
              <a:gd name="T51" fmla="*/ 6554 h 288"/>
              <a:gd name="T52" fmla="*/ 11921 w 220"/>
              <a:gd name="T53" fmla="*/ 3842 h 288"/>
              <a:gd name="T54" fmla="*/ 7274 w 220"/>
              <a:gd name="T55" fmla="*/ 1582 h 288"/>
              <a:gd name="T56" fmla="*/ 3637 w 220"/>
              <a:gd name="T57" fmla="*/ 226 h 288"/>
              <a:gd name="T58" fmla="*/ 808 w 220"/>
              <a:gd name="T59" fmla="*/ 0 h 288"/>
              <a:gd name="T60" fmla="*/ 1818 w 220"/>
              <a:gd name="T61" fmla="*/ 1582 h 288"/>
              <a:gd name="T62" fmla="*/ 6263 w 220"/>
              <a:gd name="T63" fmla="*/ 4068 h 288"/>
              <a:gd name="T64" fmla="*/ 10910 w 220"/>
              <a:gd name="T65" fmla="*/ 6554 h 288"/>
              <a:gd name="T66" fmla="*/ 15558 w 220"/>
              <a:gd name="T67" fmla="*/ 9040 h 288"/>
              <a:gd name="T68" fmla="*/ 20407 w 220"/>
              <a:gd name="T69" fmla="*/ 11978 h 288"/>
              <a:gd name="T70" fmla="*/ 25054 w 220"/>
              <a:gd name="T71" fmla="*/ 14916 h 288"/>
              <a:gd name="T72" fmla="*/ 29701 w 220"/>
              <a:gd name="T73" fmla="*/ 18532 h 288"/>
              <a:gd name="T74" fmla="*/ 33944 w 220"/>
              <a:gd name="T75" fmla="*/ 2214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4" name="Freeform 1093"/>
          <p:cNvSpPr>
            <a:spLocks/>
          </p:cNvSpPr>
          <p:nvPr/>
        </p:nvSpPr>
        <p:spPr bwMode="auto">
          <a:xfrm>
            <a:off x="6746875" y="5429250"/>
            <a:ext cx="169863" cy="112713"/>
          </a:xfrm>
          <a:custGeom>
            <a:avLst/>
            <a:gdLst>
              <a:gd name="T0" fmla="*/ 22384 w 1070"/>
              <a:gd name="T1" fmla="*/ 0 h 844"/>
              <a:gd name="T2" fmla="*/ 169863 w 1070"/>
              <a:gd name="T3" fmla="*/ 25908 h 844"/>
              <a:gd name="T4" fmla="*/ 145892 w 1070"/>
              <a:gd name="T5" fmla="*/ 112713 h 844"/>
              <a:gd name="T6" fmla="*/ 0 w 1070"/>
              <a:gd name="T7" fmla="*/ 83333 h 844"/>
              <a:gd name="T8" fmla="*/ 22384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5" name="Freeform 1094"/>
          <p:cNvSpPr>
            <a:spLocks/>
          </p:cNvSpPr>
          <p:nvPr/>
        </p:nvSpPr>
        <p:spPr bwMode="auto">
          <a:xfrm>
            <a:off x="6761163" y="5432425"/>
            <a:ext cx="130175" cy="44450"/>
          </a:xfrm>
          <a:custGeom>
            <a:avLst/>
            <a:gdLst>
              <a:gd name="T0" fmla="*/ 15418 w 819"/>
              <a:gd name="T1" fmla="*/ 0 h 333"/>
              <a:gd name="T2" fmla="*/ 130175 w 819"/>
              <a:gd name="T3" fmla="*/ 18554 h 333"/>
              <a:gd name="T4" fmla="*/ 27338 w 819"/>
              <a:gd name="T5" fmla="*/ 13081 h 333"/>
              <a:gd name="T6" fmla="*/ 0 w 819"/>
              <a:gd name="T7" fmla="*/ 44450 h 333"/>
              <a:gd name="T8" fmla="*/ 15418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6" name="Freeform 1095"/>
          <p:cNvSpPr>
            <a:spLocks/>
          </p:cNvSpPr>
          <p:nvPr/>
        </p:nvSpPr>
        <p:spPr bwMode="auto">
          <a:xfrm>
            <a:off x="6729413" y="5564188"/>
            <a:ext cx="171450" cy="41275"/>
          </a:xfrm>
          <a:custGeom>
            <a:avLst/>
            <a:gdLst>
              <a:gd name="T0" fmla="*/ 5383 w 1083"/>
              <a:gd name="T1" fmla="*/ 0 h 306"/>
              <a:gd name="T2" fmla="*/ 171450 w 1083"/>
              <a:gd name="T3" fmla="*/ 35205 h 306"/>
              <a:gd name="T4" fmla="*/ 167017 w 1083"/>
              <a:gd name="T5" fmla="*/ 41275 h 306"/>
              <a:gd name="T6" fmla="*/ 0 w 1083"/>
              <a:gd name="T7" fmla="*/ 3777 h 306"/>
              <a:gd name="T8" fmla="*/ 5383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7" name="Freeform 1096"/>
          <p:cNvSpPr>
            <a:spLocks/>
          </p:cNvSpPr>
          <p:nvPr/>
        </p:nvSpPr>
        <p:spPr bwMode="auto">
          <a:xfrm>
            <a:off x="6713538" y="5576888"/>
            <a:ext cx="173037" cy="41275"/>
          </a:xfrm>
          <a:custGeom>
            <a:avLst/>
            <a:gdLst>
              <a:gd name="T0" fmla="*/ 6203 w 1088"/>
              <a:gd name="T1" fmla="*/ 0 h 311"/>
              <a:gd name="T2" fmla="*/ 173037 w 1088"/>
              <a:gd name="T3" fmla="*/ 34506 h 311"/>
              <a:gd name="T4" fmla="*/ 167789 w 1088"/>
              <a:gd name="T5" fmla="*/ 41275 h 311"/>
              <a:gd name="T6" fmla="*/ 0 w 1088"/>
              <a:gd name="T7" fmla="*/ 4512 h 311"/>
              <a:gd name="T8" fmla="*/ 6203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8" name="Freeform 1097"/>
          <p:cNvSpPr>
            <a:spLocks/>
          </p:cNvSpPr>
          <p:nvPr/>
        </p:nvSpPr>
        <p:spPr bwMode="auto">
          <a:xfrm>
            <a:off x="6740525" y="5614988"/>
            <a:ext cx="25400" cy="9525"/>
          </a:xfrm>
          <a:custGeom>
            <a:avLst/>
            <a:gdLst>
              <a:gd name="T0" fmla="*/ 2478 w 164"/>
              <a:gd name="T1" fmla="*/ 132 h 72"/>
              <a:gd name="T2" fmla="*/ 3252 w 164"/>
              <a:gd name="T3" fmla="*/ 132 h 72"/>
              <a:gd name="T4" fmla="*/ 5421 w 164"/>
              <a:gd name="T5" fmla="*/ 0 h 72"/>
              <a:gd name="T6" fmla="*/ 8363 w 164"/>
              <a:gd name="T7" fmla="*/ 0 h 72"/>
              <a:gd name="T8" fmla="*/ 12080 w 164"/>
              <a:gd name="T9" fmla="*/ 265 h 72"/>
              <a:gd name="T10" fmla="*/ 16107 w 164"/>
              <a:gd name="T11" fmla="*/ 926 h 72"/>
              <a:gd name="T12" fmla="*/ 19824 w 164"/>
              <a:gd name="T13" fmla="*/ 2249 h 72"/>
              <a:gd name="T14" fmla="*/ 23077 w 164"/>
              <a:gd name="T15" fmla="*/ 4101 h 72"/>
              <a:gd name="T16" fmla="*/ 25400 w 164"/>
              <a:gd name="T17" fmla="*/ 6747 h 72"/>
              <a:gd name="T18" fmla="*/ 25400 w 164"/>
              <a:gd name="T19" fmla="*/ 6879 h 72"/>
              <a:gd name="T20" fmla="*/ 25400 w 164"/>
              <a:gd name="T21" fmla="*/ 7541 h 72"/>
              <a:gd name="T22" fmla="*/ 25245 w 164"/>
              <a:gd name="T23" fmla="*/ 8202 h 72"/>
              <a:gd name="T24" fmla="*/ 24935 w 164"/>
              <a:gd name="T25" fmla="*/ 8864 h 72"/>
              <a:gd name="T26" fmla="*/ 24161 w 164"/>
              <a:gd name="T27" fmla="*/ 9393 h 72"/>
              <a:gd name="T28" fmla="*/ 23077 w 164"/>
              <a:gd name="T29" fmla="*/ 9525 h 72"/>
              <a:gd name="T30" fmla="*/ 21373 w 164"/>
              <a:gd name="T31" fmla="*/ 9393 h 72"/>
              <a:gd name="T32" fmla="*/ 19205 w 164"/>
              <a:gd name="T33" fmla="*/ 8599 h 72"/>
              <a:gd name="T34" fmla="*/ 19205 w 164"/>
              <a:gd name="T35" fmla="*/ 8334 h 72"/>
              <a:gd name="T36" fmla="*/ 19050 w 164"/>
              <a:gd name="T37" fmla="*/ 7805 h 72"/>
              <a:gd name="T38" fmla="*/ 18585 w 164"/>
              <a:gd name="T39" fmla="*/ 6879 h 72"/>
              <a:gd name="T40" fmla="*/ 17501 w 164"/>
              <a:gd name="T41" fmla="*/ 5953 h 72"/>
              <a:gd name="T42" fmla="*/ 15488 w 164"/>
              <a:gd name="T43" fmla="*/ 5027 h 72"/>
              <a:gd name="T44" fmla="*/ 12545 w 164"/>
              <a:gd name="T45" fmla="*/ 4233 h 72"/>
              <a:gd name="T46" fmla="*/ 8518 w 164"/>
              <a:gd name="T47" fmla="*/ 3836 h 72"/>
              <a:gd name="T48" fmla="*/ 3098 w 164"/>
              <a:gd name="T49" fmla="*/ 3836 h 72"/>
              <a:gd name="T50" fmla="*/ 2788 w 164"/>
              <a:gd name="T51" fmla="*/ 3836 h 72"/>
              <a:gd name="T52" fmla="*/ 2168 w 164"/>
              <a:gd name="T53" fmla="*/ 3572 h 72"/>
              <a:gd name="T54" fmla="*/ 1394 w 164"/>
              <a:gd name="T55" fmla="*/ 3307 h 72"/>
              <a:gd name="T56" fmla="*/ 620 w 164"/>
              <a:gd name="T57" fmla="*/ 2910 h 72"/>
              <a:gd name="T58" fmla="*/ 0 w 164"/>
              <a:gd name="T59" fmla="*/ 2381 h 72"/>
              <a:gd name="T60" fmla="*/ 0 w 164"/>
              <a:gd name="T61" fmla="*/ 1852 h 72"/>
              <a:gd name="T62" fmla="*/ 774 w 164"/>
              <a:gd name="T63" fmla="*/ 926 h 72"/>
              <a:gd name="T64" fmla="*/ 2478 w 164"/>
              <a:gd name="T65" fmla="*/ 132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89" name="Freeform 1098"/>
          <p:cNvSpPr>
            <a:spLocks/>
          </p:cNvSpPr>
          <p:nvPr/>
        </p:nvSpPr>
        <p:spPr bwMode="auto">
          <a:xfrm>
            <a:off x="6745288" y="5546725"/>
            <a:ext cx="23812" cy="14288"/>
          </a:xfrm>
          <a:custGeom>
            <a:avLst/>
            <a:gdLst>
              <a:gd name="T0" fmla="*/ 7339 w 146"/>
              <a:gd name="T1" fmla="*/ 0 h 109"/>
              <a:gd name="T2" fmla="*/ 6850 w 146"/>
              <a:gd name="T3" fmla="*/ 0 h 109"/>
              <a:gd name="T4" fmla="*/ 5708 w 146"/>
              <a:gd name="T5" fmla="*/ 393 h 109"/>
              <a:gd name="T6" fmla="*/ 4240 w 146"/>
              <a:gd name="T7" fmla="*/ 918 h 109"/>
              <a:gd name="T8" fmla="*/ 2446 w 146"/>
              <a:gd name="T9" fmla="*/ 1835 h 109"/>
              <a:gd name="T10" fmla="*/ 979 w 146"/>
              <a:gd name="T11" fmla="*/ 3146 h 109"/>
              <a:gd name="T12" fmla="*/ 163 w 146"/>
              <a:gd name="T13" fmla="*/ 5112 h 109"/>
              <a:gd name="T14" fmla="*/ 0 w 146"/>
              <a:gd name="T15" fmla="*/ 7734 h 109"/>
              <a:gd name="T16" fmla="*/ 979 w 146"/>
              <a:gd name="T17" fmla="*/ 11142 h 109"/>
              <a:gd name="T18" fmla="*/ 13863 w 146"/>
              <a:gd name="T19" fmla="*/ 14288 h 109"/>
              <a:gd name="T20" fmla="*/ 13700 w 146"/>
              <a:gd name="T21" fmla="*/ 13633 h 109"/>
              <a:gd name="T22" fmla="*/ 13700 w 146"/>
              <a:gd name="T23" fmla="*/ 12191 h 109"/>
              <a:gd name="T24" fmla="*/ 13700 w 146"/>
              <a:gd name="T25" fmla="*/ 9962 h 109"/>
              <a:gd name="T26" fmla="*/ 14189 w 146"/>
              <a:gd name="T27" fmla="*/ 7603 h 109"/>
              <a:gd name="T28" fmla="*/ 15168 w 146"/>
              <a:gd name="T29" fmla="*/ 5243 h 109"/>
              <a:gd name="T30" fmla="*/ 16962 w 146"/>
              <a:gd name="T31" fmla="*/ 3539 h 109"/>
              <a:gd name="T32" fmla="*/ 19735 w 146"/>
              <a:gd name="T33" fmla="*/ 2622 h 109"/>
              <a:gd name="T34" fmla="*/ 23812 w 146"/>
              <a:gd name="T35" fmla="*/ 3015 h 109"/>
              <a:gd name="T36" fmla="*/ 7339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0" name="Freeform 1099"/>
          <p:cNvSpPr>
            <a:spLocks/>
          </p:cNvSpPr>
          <p:nvPr/>
        </p:nvSpPr>
        <p:spPr bwMode="auto">
          <a:xfrm>
            <a:off x="6877050" y="5572125"/>
            <a:ext cx="23813" cy="14288"/>
          </a:xfrm>
          <a:custGeom>
            <a:avLst/>
            <a:gdLst>
              <a:gd name="T0" fmla="*/ 7340 w 146"/>
              <a:gd name="T1" fmla="*/ 0 h 107"/>
              <a:gd name="T2" fmla="*/ 6850 w 146"/>
              <a:gd name="T3" fmla="*/ 0 h 107"/>
              <a:gd name="T4" fmla="*/ 5709 w 146"/>
              <a:gd name="T5" fmla="*/ 267 h 107"/>
              <a:gd name="T6" fmla="*/ 4078 w 146"/>
              <a:gd name="T7" fmla="*/ 801 h 107"/>
              <a:gd name="T8" fmla="*/ 2447 w 146"/>
              <a:gd name="T9" fmla="*/ 1602 h 107"/>
              <a:gd name="T10" fmla="*/ 979 w 146"/>
              <a:gd name="T11" fmla="*/ 3071 h 107"/>
              <a:gd name="T12" fmla="*/ 0 w 146"/>
              <a:gd name="T13" fmla="*/ 5074 h 107"/>
              <a:gd name="T14" fmla="*/ 0 w 146"/>
              <a:gd name="T15" fmla="*/ 7745 h 107"/>
              <a:gd name="T16" fmla="*/ 979 w 146"/>
              <a:gd name="T17" fmla="*/ 11350 h 107"/>
              <a:gd name="T18" fmla="*/ 13701 w 146"/>
              <a:gd name="T19" fmla="*/ 14288 h 107"/>
              <a:gd name="T20" fmla="*/ 13538 w 146"/>
              <a:gd name="T21" fmla="*/ 13754 h 107"/>
              <a:gd name="T22" fmla="*/ 13538 w 146"/>
              <a:gd name="T23" fmla="*/ 12151 h 107"/>
              <a:gd name="T24" fmla="*/ 13538 w 146"/>
              <a:gd name="T25" fmla="*/ 10015 h 107"/>
              <a:gd name="T26" fmla="*/ 14027 w 146"/>
              <a:gd name="T27" fmla="*/ 7478 h 107"/>
              <a:gd name="T28" fmla="*/ 15005 w 146"/>
              <a:gd name="T29" fmla="*/ 5341 h 107"/>
              <a:gd name="T30" fmla="*/ 16800 w 146"/>
              <a:gd name="T31" fmla="*/ 3605 h 107"/>
              <a:gd name="T32" fmla="*/ 19735 w 146"/>
              <a:gd name="T33" fmla="*/ 2537 h 107"/>
              <a:gd name="T34" fmla="*/ 23813 w 146"/>
              <a:gd name="T35" fmla="*/ 3071 h 107"/>
              <a:gd name="T36" fmla="*/ 7340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1" name="Freeform 1100"/>
          <p:cNvSpPr>
            <a:spLocks/>
          </p:cNvSpPr>
          <p:nvPr/>
        </p:nvSpPr>
        <p:spPr bwMode="auto">
          <a:xfrm>
            <a:off x="6770688" y="5549900"/>
            <a:ext cx="100012" cy="25400"/>
          </a:xfrm>
          <a:custGeom>
            <a:avLst/>
            <a:gdLst>
              <a:gd name="T0" fmla="*/ 0 w 629"/>
              <a:gd name="T1" fmla="*/ 5582 h 182"/>
              <a:gd name="T2" fmla="*/ 95560 w 629"/>
              <a:gd name="T3" fmla="*/ 25400 h 182"/>
              <a:gd name="T4" fmla="*/ 100012 w 629"/>
              <a:gd name="T5" fmla="*/ 19818 h 182"/>
              <a:gd name="T6" fmla="*/ 4611 w 629"/>
              <a:gd name="T7" fmla="*/ 0 h 182"/>
              <a:gd name="T8" fmla="*/ 0 w 629"/>
              <a:gd name="T9" fmla="*/ 5582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2" name="Freeform 1101"/>
          <p:cNvSpPr>
            <a:spLocks/>
          </p:cNvSpPr>
          <p:nvPr/>
        </p:nvSpPr>
        <p:spPr bwMode="auto">
          <a:xfrm>
            <a:off x="6770688" y="5561013"/>
            <a:ext cx="95250" cy="22225"/>
          </a:xfrm>
          <a:custGeom>
            <a:avLst/>
            <a:gdLst>
              <a:gd name="T0" fmla="*/ 0 w 606"/>
              <a:gd name="T1" fmla="*/ 3661 h 170"/>
              <a:gd name="T2" fmla="*/ 94307 w 606"/>
              <a:gd name="T3" fmla="*/ 22225 h 170"/>
              <a:gd name="T4" fmla="*/ 95250 w 606"/>
              <a:gd name="T5" fmla="*/ 18564 h 170"/>
              <a:gd name="T6" fmla="*/ 786 w 606"/>
              <a:gd name="T7" fmla="*/ 0 h 170"/>
              <a:gd name="T8" fmla="*/ 0 w 606"/>
              <a:gd name="T9" fmla="*/ 3661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393" name="Freeform 1102"/>
          <p:cNvSpPr>
            <a:spLocks/>
          </p:cNvSpPr>
          <p:nvPr/>
        </p:nvSpPr>
        <p:spPr bwMode="auto">
          <a:xfrm>
            <a:off x="6770688" y="5545138"/>
            <a:ext cx="95250" cy="22225"/>
          </a:xfrm>
          <a:custGeom>
            <a:avLst/>
            <a:gdLst>
              <a:gd name="T0" fmla="*/ 0 w 606"/>
              <a:gd name="T1" fmla="*/ 3661 h 170"/>
              <a:gd name="T2" fmla="*/ 94307 w 606"/>
              <a:gd name="T3" fmla="*/ 22225 h 170"/>
              <a:gd name="T4" fmla="*/ 95250 w 606"/>
              <a:gd name="T5" fmla="*/ 18564 h 170"/>
              <a:gd name="T6" fmla="*/ 786 w 606"/>
              <a:gd name="T7" fmla="*/ 0 h 170"/>
              <a:gd name="T8" fmla="*/ 0 w 606"/>
              <a:gd name="T9" fmla="*/ 3661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394" name="Group 1103"/>
          <p:cNvGrpSpPr>
            <a:grpSpLocks/>
          </p:cNvGrpSpPr>
          <p:nvPr/>
        </p:nvGrpSpPr>
        <p:grpSpPr bwMode="auto">
          <a:xfrm>
            <a:off x="6189663" y="5181600"/>
            <a:ext cx="338137" cy="282575"/>
            <a:chOff x="3899" y="3264"/>
            <a:chExt cx="213" cy="178"/>
          </a:xfrm>
        </p:grpSpPr>
        <p:sp>
          <p:nvSpPr>
            <p:cNvPr id="51674" name="Freeform 1104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5" name="Freeform 1105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6" name="Freeform 1106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7" name="Freeform 1107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8" name="Freeform 1108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9" name="Freeform 1109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0" name="Freeform 1110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1" name="Freeform 1111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2" name="Freeform 1112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3" name="Freeform 1113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4" name="Freeform 1114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5" name="Freeform 1115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6" name="Freeform 1116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7" name="Freeform 1117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8" name="Freeform 1118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89" name="Freeform 1119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0" name="Freeform 1120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1" name="Freeform 1121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2" name="Freeform 1122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3" name="Freeform 1123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4" name="Freeform 1124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5" name="Freeform 1125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6" name="Freeform 1126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7" name="Freeform 1127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8" name="Freeform 1128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99" name="Freeform 1129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0" name="Freeform 1130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1" name="Freeform 1131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2" name="Freeform 1132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3" name="Rectangle 1133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4" name="Freeform 1134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5" name="Freeform 1135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6" name="Freeform 1136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7" name="Freeform 1137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8" name="Freeform 1138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09" name="Freeform 1139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0" name="Freeform 1140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1" name="Freeform 1141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712" name="Freeform 1142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95" name="Group 1143"/>
          <p:cNvGrpSpPr>
            <a:grpSpLocks/>
          </p:cNvGrpSpPr>
          <p:nvPr/>
        </p:nvGrpSpPr>
        <p:grpSpPr bwMode="auto">
          <a:xfrm>
            <a:off x="5843588" y="5184775"/>
            <a:ext cx="338137" cy="282575"/>
            <a:chOff x="3899" y="3264"/>
            <a:chExt cx="213" cy="178"/>
          </a:xfrm>
        </p:grpSpPr>
        <p:sp>
          <p:nvSpPr>
            <p:cNvPr id="51635" name="Freeform 1144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6" name="Freeform 1145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7" name="Freeform 1146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8" name="Freeform 1147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9" name="Freeform 1148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0" name="Freeform 1149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1" name="Freeform 1150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2" name="Freeform 1151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3" name="Freeform 1152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4" name="Freeform 1153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5" name="Freeform 1154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6" name="Freeform 1155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7" name="Freeform 1156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8" name="Freeform 1157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9" name="Freeform 1158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0" name="Freeform 1159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1" name="Freeform 1160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2" name="Freeform 1161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3" name="Freeform 1162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4" name="Freeform 1163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5" name="Freeform 1164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6" name="Freeform 1165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7" name="Freeform 1166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8" name="Freeform 1167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59" name="Freeform 1168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0" name="Freeform 1169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1" name="Freeform 1170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2" name="Freeform 1171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3" name="Freeform 1172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4" name="Rectangle 1173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5" name="Freeform 1174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6" name="Freeform 1175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7" name="Freeform 1176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8" name="Freeform 1177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69" name="Freeform 1178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0" name="Freeform 1179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1" name="Freeform 1180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2" name="Freeform 1181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73" name="Freeform 1182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96" name="Group 1183"/>
          <p:cNvGrpSpPr>
            <a:grpSpLocks/>
          </p:cNvGrpSpPr>
          <p:nvPr/>
        </p:nvGrpSpPr>
        <p:grpSpPr bwMode="auto">
          <a:xfrm>
            <a:off x="5424488" y="4926013"/>
            <a:ext cx="338137" cy="282575"/>
            <a:chOff x="3899" y="3264"/>
            <a:chExt cx="213" cy="178"/>
          </a:xfrm>
        </p:grpSpPr>
        <p:sp>
          <p:nvSpPr>
            <p:cNvPr id="51596" name="Freeform 1184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7" name="Freeform 1185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8" name="Freeform 1186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9" name="Freeform 1187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0" name="Freeform 1188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1" name="Freeform 1189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2" name="Freeform 1190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3" name="Freeform 1191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4" name="Freeform 1192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5" name="Freeform 1193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6" name="Freeform 1194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7" name="Freeform 1195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8" name="Freeform 1196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9" name="Freeform 1197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0" name="Freeform 1198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1" name="Freeform 1199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2" name="Freeform 1200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3" name="Freeform 1201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4" name="Freeform 1202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5" name="Freeform 1203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6" name="Freeform 1204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7" name="Freeform 1205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8" name="Freeform 1206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9" name="Freeform 1207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0" name="Freeform 1208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1" name="Freeform 1209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2" name="Freeform 1210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3" name="Freeform 1211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4" name="Freeform 1212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5" name="Rectangle 1213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6" name="Freeform 1214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7" name="Freeform 1215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8" name="Freeform 1216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9" name="Freeform 1217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0" name="Freeform 1218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1" name="Freeform 1219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2" name="Freeform 1220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3" name="Freeform 1221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4" name="Freeform 1222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97" name="Group 1223"/>
          <p:cNvGrpSpPr>
            <a:grpSpLocks/>
          </p:cNvGrpSpPr>
          <p:nvPr/>
        </p:nvGrpSpPr>
        <p:grpSpPr bwMode="auto">
          <a:xfrm>
            <a:off x="5588000" y="4610100"/>
            <a:ext cx="338138" cy="282575"/>
            <a:chOff x="3899" y="3264"/>
            <a:chExt cx="213" cy="178"/>
          </a:xfrm>
        </p:grpSpPr>
        <p:sp>
          <p:nvSpPr>
            <p:cNvPr id="51557" name="Freeform 1224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8" name="Freeform 1225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9" name="Freeform 1226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0" name="Freeform 1227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1" name="Freeform 1228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2" name="Freeform 1229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3" name="Freeform 1230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4" name="Freeform 1231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5" name="Freeform 1232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6" name="Freeform 1233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7" name="Freeform 1234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8" name="Freeform 1235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69" name="Freeform 1236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0" name="Freeform 1237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1" name="Freeform 1238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2" name="Freeform 1239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3" name="Freeform 1240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4" name="Freeform 1241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5" name="Freeform 1242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6" name="Freeform 1243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7" name="Freeform 1244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8" name="Freeform 1245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9" name="Freeform 1246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0" name="Freeform 1247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1" name="Freeform 1248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2" name="Freeform 1249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3" name="Freeform 1250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4" name="Freeform 1251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5" name="Freeform 1252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6" name="Rectangle 1253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7" name="Freeform 1254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8" name="Freeform 1255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9" name="Freeform 1256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0" name="Freeform 1257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1" name="Freeform 1258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2" name="Freeform 1259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3" name="Freeform 1260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4" name="Freeform 1261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5" name="Freeform 1262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1398" name="Group 1263"/>
          <p:cNvGrpSpPr>
            <a:grpSpLocks/>
          </p:cNvGrpSpPr>
          <p:nvPr/>
        </p:nvGrpSpPr>
        <p:grpSpPr bwMode="auto">
          <a:xfrm>
            <a:off x="5792788" y="3178175"/>
            <a:ext cx="338137" cy="282575"/>
            <a:chOff x="3899" y="3264"/>
            <a:chExt cx="213" cy="178"/>
          </a:xfrm>
        </p:grpSpPr>
        <p:sp>
          <p:nvSpPr>
            <p:cNvPr id="51518" name="Freeform 1264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9" name="Freeform 1265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0" name="Freeform 1266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1" name="Freeform 1267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2" name="Freeform 1268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3" name="Freeform 1269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4" name="Freeform 1270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5" name="Freeform 1271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6" name="Freeform 1272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7" name="Freeform 1273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8" name="Freeform 1274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29" name="Freeform 1275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0" name="Freeform 1276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1" name="Freeform 1277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2" name="Freeform 1278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3" name="Freeform 1279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4" name="Freeform 1280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5" name="Freeform 1281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6" name="Freeform 1282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7" name="Freeform 1283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8" name="Freeform 1284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9" name="Freeform 1285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0" name="Freeform 1286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1" name="Freeform 1287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2" name="Freeform 1288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3" name="Freeform 1289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4" name="Freeform 1290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5" name="Freeform 1291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6" name="Freeform 1292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7" name="Rectangle 1293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8" name="Freeform 1294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9" name="Freeform 1295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0" name="Freeform 1296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1" name="Freeform 1297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2" name="Freeform 1298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3" name="Freeform 1299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4" name="Freeform 1300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5" name="Freeform 1301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56" name="Freeform 1302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99" name="AutoShape 1304"/>
          <p:cNvSpPr>
            <a:spLocks noChangeAspect="1" noChangeArrowheads="1" noTextEdit="1"/>
          </p:cNvSpPr>
          <p:nvPr/>
        </p:nvSpPr>
        <p:spPr bwMode="auto">
          <a:xfrm>
            <a:off x="5494338" y="3140075"/>
            <a:ext cx="26035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0" name="Freeform 1305"/>
          <p:cNvSpPr>
            <a:spLocks/>
          </p:cNvSpPr>
          <p:nvPr/>
        </p:nvSpPr>
        <p:spPr bwMode="auto">
          <a:xfrm>
            <a:off x="5495925" y="3140075"/>
            <a:ext cx="258763" cy="268288"/>
          </a:xfrm>
          <a:custGeom>
            <a:avLst/>
            <a:gdLst>
              <a:gd name="T0" fmla="*/ 89214 w 1894"/>
              <a:gd name="T1" fmla="*/ 0 h 1904"/>
              <a:gd name="T2" fmla="*/ 91264 w 1894"/>
              <a:gd name="T3" fmla="*/ 0 h 1904"/>
              <a:gd name="T4" fmla="*/ 95499 w 1894"/>
              <a:gd name="T5" fmla="*/ 141 h 1904"/>
              <a:gd name="T6" fmla="*/ 101374 w 1894"/>
              <a:gd name="T7" fmla="*/ 423 h 1904"/>
              <a:gd name="T8" fmla="*/ 109161 w 1894"/>
              <a:gd name="T9" fmla="*/ 845 h 1904"/>
              <a:gd name="T10" fmla="*/ 118178 w 1894"/>
              <a:gd name="T11" fmla="*/ 1409 h 1904"/>
              <a:gd name="T12" fmla="*/ 128562 w 1894"/>
              <a:gd name="T13" fmla="*/ 2395 h 1904"/>
              <a:gd name="T14" fmla="*/ 140038 w 1894"/>
              <a:gd name="T15" fmla="*/ 3664 h 1904"/>
              <a:gd name="T16" fmla="*/ 152471 w 1894"/>
              <a:gd name="T17" fmla="*/ 5354 h 1904"/>
              <a:gd name="T18" fmla="*/ 165723 w 1894"/>
              <a:gd name="T19" fmla="*/ 7750 h 1904"/>
              <a:gd name="T20" fmla="*/ 179659 w 1894"/>
              <a:gd name="T21" fmla="*/ 10286 h 1904"/>
              <a:gd name="T22" fmla="*/ 193731 w 1894"/>
              <a:gd name="T23" fmla="*/ 13668 h 1904"/>
              <a:gd name="T24" fmla="*/ 208349 w 1894"/>
              <a:gd name="T25" fmla="*/ 17613 h 1904"/>
              <a:gd name="T26" fmla="*/ 222968 w 1894"/>
              <a:gd name="T27" fmla="*/ 22404 h 1904"/>
              <a:gd name="T28" fmla="*/ 237587 w 1894"/>
              <a:gd name="T29" fmla="*/ 27759 h 1904"/>
              <a:gd name="T30" fmla="*/ 251795 w 1894"/>
              <a:gd name="T31" fmla="*/ 33959 h 1904"/>
              <a:gd name="T32" fmla="*/ 236220 w 1894"/>
              <a:gd name="T33" fmla="*/ 160494 h 1904"/>
              <a:gd name="T34" fmla="*/ 237996 w 1894"/>
              <a:gd name="T35" fmla="*/ 161480 h 1904"/>
              <a:gd name="T36" fmla="*/ 241549 w 1894"/>
              <a:gd name="T37" fmla="*/ 165285 h 1904"/>
              <a:gd name="T38" fmla="*/ 243325 w 1894"/>
              <a:gd name="T39" fmla="*/ 173880 h 1904"/>
              <a:gd name="T40" fmla="*/ 240456 w 1894"/>
              <a:gd name="T41" fmla="*/ 188957 h 1904"/>
              <a:gd name="T42" fmla="*/ 195643 w 1894"/>
              <a:gd name="T43" fmla="*/ 248702 h 1904"/>
              <a:gd name="T44" fmla="*/ 180615 w 1894"/>
              <a:gd name="T45" fmla="*/ 268288 h 1904"/>
              <a:gd name="T46" fmla="*/ 178156 w 1894"/>
              <a:gd name="T47" fmla="*/ 268006 h 1904"/>
              <a:gd name="T48" fmla="*/ 173511 w 1894"/>
              <a:gd name="T49" fmla="*/ 267302 h 1904"/>
              <a:gd name="T50" fmla="*/ 167089 w 1894"/>
              <a:gd name="T51" fmla="*/ 266456 h 1904"/>
              <a:gd name="T52" fmla="*/ 158755 w 1894"/>
              <a:gd name="T53" fmla="*/ 265047 h 1904"/>
              <a:gd name="T54" fmla="*/ 149055 w 1894"/>
              <a:gd name="T55" fmla="*/ 263356 h 1904"/>
              <a:gd name="T56" fmla="*/ 137715 w 1894"/>
              <a:gd name="T57" fmla="*/ 261243 h 1904"/>
              <a:gd name="T58" fmla="*/ 125419 w 1894"/>
              <a:gd name="T59" fmla="*/ 258565 h 1904"/>
              <a:gd name="T60" fmla="*/ 112030 w 1894"/>
              <a:gd name="T61" fmla="*/ 255465 h 1904"/>
              <a:gd name="T62" fmla="*/ 97958 w 1894"/>
              <a:gd name="T63" fmla="*/ 251661 h 1904"/>
              <a:gd name="T64" fmla="*/ 83340 w 1894"/>
              <a:gd name="T65" fmla="*/ 247293 h 1904"/>
              <a:gd name="T66" fmla="*/ 68448 w 1894"/>
              <a:gd name="T67" fmla="*/ 242361 h 1904"/>
              <a:gd name="T68" fmla="*/ 53283 w 1894"/>
              <a:gd name="T69" fmla="*/ 236866 h 1904"/>
              <a:gd name="T70" fmla="*/ 38254 w 1894"/>
              <a:gd name="T71" fmla="*/ 230525 h 1904"/>
              <a:gd name="T72" fmla="*/ 23499 w 1894"/>
              <a:gd name="T73" fmla="*/ 223338 h 1904"/>
              <a:gd name="T74" fmla="*/ 9154 w 1894"/>
              <a:gd name="T75" fmla="*/ 215589 h 1904"/>
              <a:gd name="T76" fmla="*/ 2186 w 1894"/>
              <a:gd name="T77" fmla="*/ 210657 h 1904"/>
              <a:gd name="T78" fmla="*/ 1093 w 1894"/>
              <a:gd name="T79" fmla="*/ 205302 h 1904"/>
              <a:gd name="T80" fmla="*/ 0 w 1894"/>
              <a:gd name="T81" fmla="*/ 197412 h 1904"/>
              <a:gd name="T82" fmla="*/ 546 w 1894"/>
              <a:gd name="T83" fmla="*/ 189239 h 1904"/>
              <a:gd name="T84" fmla="*/ 53010 w 1894"/>
              <a:gd name="T85" fmla="*/ 135976 h 1904"/>
              <a:gd name="T86" fmla="*/ 52736 w 1894"/>
              <a:gd name="T87" fmla="*/ 134144 h 1904"/>
              <a:gd name="T88" fmla="*/ 53283 w 1894"/>
              <a:gd name="T89" fmla="*/ 129212 h 1904"/>
              <a:gd name="T90" fmla="*/ 56288 w 1894"/>
              <a:gd name="T91" fmla="*/ 122308 h 1904"/>
              <a:gd name="T92" fmla="*/ 63939 w 1894"/>
              <a:gd name="T93" fmla="*/ 114699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1" name="Freeform 1306"/>
          <p:cNvSpPr>
            <a:spLocks/>
          </p:cNvSpPr>
          <p:nvPr/>
        </p:nvSpPr>
        <p:spPr bwMode="auto">
          <a:xfrm>
            <a:off x="5527675" y="3309938"/>
            <a:ext cx="150813" cy="46037"/>
          </a:xfrm>
          <a:custGeom>
            <a:avLst/>
            <a:gdLst>
              <a:gd name="T0" fmla="*/ 5454 w 1106"/>
              <a:gd name="T1" fmla="*/ 0 h 331"/>
              <a:gd name="T2" fmla="*/ 150813 w 1106"/>
              <a:gd name="T3" fmla="*/ 38526 h 331"/>
              <a:gd name="T4" fmla="*/ 146040 w 1106"/>
              <a:gd name="T5" fmla="*/ 46037 h 331"/>
              <a:gd name="T6" fmla="*/ 0 w 1106"/>
              <a:gd name="T7" fmla="*/ 5007 h 331"/>
              <a:gd name="T8" fmla="*/ 5454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2" name="Freeform 1307"/>
          <p:cNvSpPr>
            <a:spLocks/>
          </p:cNvSpPr>
          <p:nvPr/>
        </p:nvSpPr>
        <p:spPr bwMode="auto">
          <a:xfrm>
            <a:off x="5502275" y="3330575"/>
            <a:ext cx="176213" cy="71438"/>
          </a:xfrm>
          <a:custGeom>
            <a:avLst/>
            <a:gdLst>
              <a:gd name="T0" fmla="*/ 175802 w 1285"/>
              <a:gd name="T1" fmla="*/ 55311 h 505"/>
              <a:gd name="T2" fmla="*/ 173333 w 1285"/>
              <a:gd name="T3" fmla="*/ 55028 h 505"/>
              <a:gd name="T4" fmla="*/ 168945 w 1285"/>
              <a:gd name="T5" fmla="*/ 54463 h 505"/>
              <a:gd name="T6" fmla="*/ 162226 w 1285"/>
              <a:gd name="T7" fmla="*/ 53472 h 505"/>
              <a:gd name="T8" fmla="*/ 154135 w 1285"/>
              <a:gd name="T9" fmla="*/ 52199 h 505"/>
              <a:gd name="T10" fmla="*/ 144262 w 1285"/>
              <a:gd name="T11" fmla="*/ 50219 h 505"/>
              <a:gd name="T12" fmla="*/ 133154 w 1285"/>
              <a:gd name="T13" fmla="*/ 48097 h 505"/>
              <a:gd name="T14" fmla="*/ 120812 w 1285"/>
              <a:gd name="T15" fmla="*/ 45551 h 505"/>
              <a:gd name="T16" fmla="*/ 107648 w 1285"/>
              <a:gd name="T17" fmla="*/ 42297 h 505"/>
              <a:gd name="T18" fmla="*/ 93797 w 1285"/>
              <a:gd name="T19" fmla="*/ 38619 h 505"/>
              <a:gd name="T20" fmla="*/ 79399 w 1285"/>
              <a:gd name="T21" fmla="*/ 34517 h 505"/>
              <a:gd name="T22" fmla="*/ 64726 w 1285"/>
              <a:gd name="T23" fmla="*/ 29565 h 505"/>
              <a:gd name="T24" fmla="*/ 49916 w 1285"/>
              <a:gd name="T25" fmla="*/ 24190 h 505"/>
              <a:gd name="T26" fmla="*/ 35517 w 1285"/>
              <a:gd name="T27" fmla="*/ 18107 h 505"/>
              <a:gd name="T28" fmla="*/ 21255 w 1285"/>
              <a:gd name="T29" fmla="*/ 11458 h 505"/>
              <a:gd name="T30" fmla="*/ 7542 w 1285"/>
              <a:gd name="T31" fmla="*/ 3961 h 505"/>
              <a:gd name="T32" fmla="*/ 823 w 1285"/>
              <a:gd name="T33" fmla="*/ 566 h 505"/>
              <a:gd name="T34" fmla="*/ 274 w 1285"/>
              <a:gd name="T35" fmla="*/ 4527 h 505"/>
              <a:gd name="T36" fmla="*/ 0 w 1285"/>
              <a:gd name="T37" fmla="*/ 10751 h 505"/>
              <a:gd name="T38" fmla="*/ 1097 w 1285"/>
              <a:gd name="T39" fmla="*/ 16975 h 505"/>
              <a:gd name="T40" fmla="*/ 2605 w 1285"/>
              <a:gd name="T41" fmla="*/ 19663 h 505"/>
              <a:gd name="T42" fmla="*/ 3840 w 1285"/>
              <a:gd name="T43" fmla="*/ 20370 h 505"/>
              <a:gd name="T44" fmla="*/ 6445 w 1285"/>
              <a:gd name="T45" fmla="*/ 21927 h 505"/>
              <a:gd name="T46" fmla="*/ 10285 w 1285"/>
              <a:gd name="T47" fmla="*/ 24048 h 505"/>
              <a:gd name="T48" fmla="*/ 15359 w 1285"/>
              <a:gd name="T49" fmla="*/ 26878 h 505"/>
              <a:gd name="T50" fmla="*/ 21804 w 1285"/>
              <a:gd name="T51" fmla="*/ 29990 h 505"/>
              <a:gd name="T52" fmla="*/ 29483 w 1285"/>
              <a:gd name="T53" fmla="*/ 33668 h 505"/>
              <a:gd name="T54" fmla="*/ 38534 w 1285"/>
              <a:gd name="T55" fmla="*/ 37770 h 505"/>
              <a:gd name="T56" fmla="*/ 49093 w 1285"/>
              <a:gd name="T57" fmla="*/ 41873 h 505"/>
              <a:gd name="T58" fmla="*/ 60749 w 1285"/>
              <a:gd name="T59" fmla="*/ 46116 h 505"/>
              <a:gd name="T60" fmla="*/ 74051 w 1285"/>
              <a:gd name="T61" fmla="*/ 50502 h 505"/>
              <a:gd name="T62" fmla="*/ 88724 w 1285"/>
              <a:gd name="T63" fmla="*/ 54746 h 505"/>
              <a:gd name="T64" fmla="*/ 104768 w 1285"/>
              <a:gd name="T65" fmla="*/ 58848 h 505"/>
              <a:gd name="T66" fmla="*/ 122046 w 1285"/>
              <a:gd name="T67" fmla="*/ 62809 h 505"/>
              <a:gd name="T68" fmla="*/ 140970 w 1285"/>
              <a:gd name="T69" fmla="*/ 66770 h 505"/>
              <a:gd name="T70" fmla="*/ 161403 w 1285"/>
              <a:gd name="T71" fmla="*/ 69882 h 505"/>
              <a:gd name="T72" fmla="*/ 172236 w 1285"/>
              <a:gd name="T73" fmla="*/ 71155 h 505"/>
              <a:gd name="T74" fmla="*/ 173470 w 1285"/>
              <a:gd name="T75" fmla="*/ 68892 h 505"/>
              <a:gd name="T76" fmla="*/ 175253 w 1285"/>
              <a:gd name="T77" fmla="*/ 64506 h 505"/>
              <a:gd name="T78" fmla="*/ 176213 w 1285"/>
              <a:gd name="T79" fmla="*/ 58706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3" name="AutoShape 1308"/>
          <p:cNvSpPr>
            <a:spLocks noChangeAspect="1" noChangeArrowheads="1" noTextEdit="1"/>
          </p:cNvSpPr>
          <p:nvPr/>
        </p:nvSpPr>
        <p:spPr bwMode="auto">
          <a:xfrm>
            <a:off x="5449888" y="3044825"/>
            <a:ext cx="284162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4" name="Freeform 1309"/>
          <p:cNvSpPr>
            <a:spLocks/>
          </p:cNvSpPr>
          <p:nvPr/>
        </p:nvSpPr>
        <p:spPr bwMode="auto">
          <a:xfrm>
            <a:off x="5508625" y="3065463"/>
            <a:ext cx="41275" cy="52387"/>
          </a:xfrm>
          <a:custGeom>
            <a:avLst/>
            <a:gdLst>
              <a:gd name="T0" fmla="*/ 14527 w 179"/>
              <a:gd name="T1" fmla="*/ 6791 h 216"/>
              <a:gd name="T2" fmla="*/ 11299 w 179"/>
              <a:gd name="T3" fmla="*/ 8974 h 216"/>
              <a:gd name="T4" fmla="*/ 8762 w 179"/>
              <a:gd name="T5" fmla="*/ 11399 h 216"/>
              <a:gd name="T6" fmla="*/ 6226 w 179"/>
              <a:gd name="T7" fmla="*/ 14309 h 216"/>
              <a:gd name="T8" fmla="*/ 4151 w 179"/>
              <a:gd name="T9" fmla="*/ 17462 h 216"/>
              <a:gd name="T10" fmla="*/ 2306 w 179"/>
              <a:gd name="T11" fmla="*/ 20858 h 216"/>
              <a:gd name="T12" fmla="*/ 1153 w 179"/>
              <a:gd name="T13" fmla="*/ 24496 h 216"/>
              <a:gd name="T14" fmla="*/ 461 w 179"/>
              <a:gd name="T15" fmla="*/ 28376 h 216"/>
              <a:gd name="T16" fmla="*/ 0 w 179"/>
              <a:gd name="T17" fmla="*/ 32257 h 216"/>
              <a:gd name="T18" fmla="*/ 461 w 179"/>
              <a:gd name="T19" fmla="*/ 37593 h 216"/>
              <a:gd name="T20" fmla="*/ 2306 w 179"/>
              <a:gd name="T21" fmla="*/ 41958 h 216"/>
              <a:gd name="T22" fmla="*/ 5303 w 179"/>
              <a:gd name="T23" fmla="*/ 46081 h 216"/>
              <a:gd name="T24" fmla="*/ 9223 w 179"/>
              <a:gd name="T25" fmla="*/ 48749 h 216"/>
              <a:gd name="T26" fmla="*/ 13605 w 179"/>
              <a:gd name="T27" fmla="*/ 51174 h 216"/>
              <a:gd name="T28" fmla="*/ 18216 w 179"/>
              <a:gd name="T29" fmla="*/ 52144 h 216"/>
              <a:gd name="T30" fmla="*/ 23059 w 179"/>
              <a:gd name="T31" fmla="*/ 52387 h 216"/>
              <a:gd name="T32" fmla="*/ 27670 w 179"/>
              <a:gd name="T33" fmla="*/ 51659 h 216"/>
              <a:gd name="T34" fmla="*/ 28593 w 179"/>
              <a:gd name="T35" fmla="*/ 51659 h 216"/>
              <a:gd name="T36" fmla="*/ 29515 w 179"/>
              <a:gd name="T37" fmla="*/ 51174 h 216"/>
              <a:gd name="T38" fmla="*/ 30207 w 179"/>
              <a:gd name="T39" fmla="*/ 50447 h 216"/>
              <a:gd name="T40" fmla="*/ 30437 w 179"/>
              <a:gd name="T41" fmla="*/ 49234 h 216"/>
              <a:gd name="T42" fmla="*/ 29976 w 179"/>
              <a:gd name="T43" fmla="*/ 48021 h 216"/>
              <a:gd name="T44" fmla="*/ 29054 w 179"/>
              <a:gd name="T45" fmla="*/ 47051 h 216"/>
              <a:gd name="T46" fmla="*/ 27901 w 179"/>
              <a:gd name="T47" fmla="*/ 46081 h 216"/>
              <a:gd name="T48" fmla="*/ 26748 w 179"/>
              <a:gd name="T49" fmla="*/ 45354 h 216"/>
              <a:gd name="T50" fmla="*/ 24212 w 179"/>
              <a:gd name="T51" fmla="*/ 44626 h 216"/>
              <a:gd name="T52" fmla="*/ 21906 w 179"/>
              <a:gd name="T53" fmla="*/ 44141 h 216"/>
              <a:gd name="T54" fmla="*/ 19369 w 179"/>
              <a:gd name="T55" fmla="*/ 43656 h 216"/>
              <a:gd name="T56" fmla="*/ 17294 w 179"/>
              <a:gd name="T57" fmla="*/ 43171 h 216"/>
              <a:gd name="T58" fmla="*/ 14988 w 179"/>
              <a:gd name="T59" fmla="*/ 42443 h 216"/>
              <a:gd name="T60" fmla="*/ 12913 w 179"/>
              <a:gd name="T61" fmla="*/ 41231 h 216"/>
              <a:gd name="T62" fmla="*/ 10838 w 179"/>
              <a:gd name="T63" fmla="*/ 40018 h 216"/>
              <a:gd name="T64" fmla="*/ 8993 w 179"/>
              <a:gd name="T65" fmla="*/ 37835 h 216"/>
              <a:gd name="T66" fmla="*/ 8301 w 179"/>
              <a:gd name="T67" fmla="*/ 29104 h 216"/>
              <a:gd name="T68" fmla="*/ 10146 w 179"/>
              <a:gd name="T69" fmla="*/ 21828 h 216"/>
              <a:gd name="T70" fmla="*/ 14066 w 179"/>
              <a:gd name="T71" fmla="*/ 16250 h 216"/>
              <a:gd name="T72" fmla="*/ 19369 w 179"/>
              <a:gd name="T73" fmla="*/ 11399 h 216"/>
              <a:gd name="T74" fmla="*/ 25134 w 179"/>
              <a:gd name="T75" fmla="*/ 7761 h 216"/>
              <a:gd name="T76" fmla="*/ 31360 w 179"/>
              <a:gd name="T77" fmla="*/ 5093 h 216"/>
              <a:gd name="T78" fmla="*/ 36894 w 179"/>
              <a:gd name="T79" fmla="*/ 2910 h 216"/>
              <a:gd name="T80" fmla="*/ 41275 w 179"/>
              <a:gd name="T81" fmla="*/ 1213 h 216"/>
              <a:gd name="T82" fmla="*/ 38508 w 179"/>
              <a:gd name="T83" fmla="*/ 243 h 216"/>
              <a:gd name="T84" fmla="*/ 35510 w 179"/>
              <a:gd name="T85" fmla="*/ 0 h 216"/>
              <a:gd name="T86" fmla="*/ 32282 w 179"/>
              <a:gd name="T87" fmla="*/ 485 h 216"/>
              <a:gd name="T88" fmla="*/ 28593 w 179"/>
              <a:gd name="T89" fmla="*/ 1213 h 216"/>
              <a:gd name="T90" fmla="*/ 24903 w 179"/>
              <a:gd name="T91" fmla="*/ 2425 h 216"/>
              <a:gd name="T92" fmla="*/ 21214 w 179"/>
              <a:gd name="T93" fmla="*/ 3638 h 216"/>
              <a:gd name="T94" fmla="*/ 17755 w 179"/>
              <a:gd name="T95" fmla="*/ 5336 h 216"/>
              <a:gd name="T96" fmla="*/ 14527 w 179"/>
              <a:gd name="T97" fmla="*/ 6791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5" name="Freeform 1310"/>
          <p:cNvSpPr>
            <a:spLocks/>
          </p:cNvSpPr>
          <p:nvPr/>
        </p:nvSpPr>
        <p:spPr bwMode="auto">
          <a:xfrm>
            <a:off x="5576888" y="3063875"/>
            <a:ext cx="25400" cy="39688"/>
          </a:xfrm>
          <a:custGeom>
            <a:avLst/>
            <a:gdLst>
              <a:gd name="T0" fmla="*/ 21389 w 114"/>
              <a:gd name="T1" fmla="*/ 12993 h 168"/>
              <a:gd name="T2" fmla="*/ 22504 w 114"/>
              <a:gd name="T3" fmla="*/ 17009 h 168"/>
              <a:gd name="T4" fmla="*/ 22281 w 114"/>
              <a:gd name="T5" fmla="*/ 20789 h 168"/>
              <a:gd name="T6" fmla="*/ 20498 w 114"/>
              <a:gd name="T7" fmla="*/ 23860 h 168"/>
              <a:gd name="T8" fmla="*/ 18270 w 114"/>
              <a:gd name="T9" fmla="*/ 26459 h 168"/>
              <a:gd name="T10" fmla="*/ 15374 w 114"/>
              <a:gd name="T11" fmla="*/ 29057 h 168"/>
              <a:gd name="T12" fmla="*/ 12032 w 114"/>
              <a:gd name="T13" fmla="*/ 31656 h 168"/>
              <a:gd name="T14" fmla="*/ 8912 w 114"/>
              <a:gd name="T15" fmla="*/ 33782 h 168"/>
              <a:gd name="T16" fmla="*/ 6016 w 114"/>
              <a:gd name="T17" fmla="*/ 36144 h 168"/>
              <a:gd name="T18" fmla="*/ 5570 w 114"/>
              <a:gd name="T19" fmla="*/ 36853 h 168"/>
              <a:gd name="T20" fmla="*/ 5347 w 114"/>
              <a:gd name="T21" fmla="*/ 37326 h 168"/>
              <a:gd name="T22" fmla="*/ 5347 w 114"/>
              <a:gd name="T23" fmla="*/ 38271 h 168"/>
              <a:gd name="T24" fmla="*/ 5570 w 114"/>
              <a:gd name="T25" fmla="*/ 38979 h 168"/>
              <a:gd name="T26" fmla="*/ 6239 w 114"/>
              <a:gd name="T27" fmla="*/ 39452 h 168"/>
              <a:gd name="T28" fmla="*/ 6907 w 114"/>
              <a:gd name="T29" fmla="*/ 39688 h 168"/>
              <a:gd name="T30" fmla="*/ 7353 w 114"/>
              <a:gd name="T31" fmla="*/ 39688 h 168"/>
              <a:gd name="T32" fmla="*/ 8244 w 114"/>
              <a:gd name="T33" fmla="*/ 39452 h 168"/>
              <a:gd name="T34" fmla="*/ 11809 w 114"/>
              <a:gd name="T35" fmla="*/ 37089 h 168"/>
              <a:gd name="T36" fmla="*/ 15374 w 114"/>
              <a:gd name="T37" fmla="*/ 34727 h 168"/>
              <a:gd name="T38" fmla="*/ 18716 w 114"/>
              <a:gd name="T39" fmla="*/ 31892 h 168"/>
              <a:gd name="T40" fmla="*/ 21612 w 114"/>
              <a:gd name="T41" fmla="*/ 28585 h 168"/>
              <a:gd name="T42" fmla="*/ 23840 w 114"/>
              <a:gd name="T43" fmla="*/ 25041 h 168"/>
              <a:gd name="T44" fmla="*/ 25177 w 114"/>
              <a:gd name="T45" fmla="*/ 21025 h 168"/>
              <a:gd name="T46" fmla="*/ 25400 w 114"/>
              <a:gd name="T47" fmla="*/ 16773 h 168"/>
              <a:gd name="T48" fmla="*/ 24509 w 114"/>
              <a:gd name="T49" fmla="*/ 12048 h 168"/>
              <a:gd name="T50" fmla="*/ 22504 w 114"/>
              <a:gd name="T51" fmla="*/ 8505 h 168"/>
              <a:gd name="T52" fmla="*/ 19384 w 114"/>
              <a:gd name="T53" fmla="*/ 5670 h 168"/>
              <a:gd name="T54" fmla="*/ 15596 w 114"/>
              <a:gd name="T55" fmla="*/ 3307 h 168"/>
              <a:gd name="T56" fmla="*/ 11363 w 114"/>
              <a:gd name="T57" fmla="*/ 1654 h 168"/>
              <a:gd name="T58" fmla="*/ 7130 w 114"/>
              <a:gd name="T59" fmla="*/ 472 h 168"/>
              <a:gd name="T60" fmla="*/ 3788 w 114"/>
              <a:gd name="T61" fmla="*/ 0 h 168"/>
              <a:gd name="T62" fmla="*/ 1114 w 114"/>
              <a:gd name="T63" fmla="*/ 0 h 168"/>
              <a:gd name="T64" fmla="*/ 0 w 114"/>
              <a:gd name="T65" fmla="*/ 709 h 168"/>
              <a:gd name="T66" fmla="*/ 2674 w 114"/>
              <a:gd name="T67" fmla="*/ 2126 h 168"/>
              <a:gd name="T68" fmla="*/ 5793 w 114"/>
              <a:gd name="T69" fmla="*/ 3071 h 168"/>
              <a:gd name="T70" fmla="*/ 9135 w 114"/>
              <a:gd name="T71" fmla="*/ 4016 h 168"/>
              <a:gd name="T72" fmla="*/ 12032 w 114"/>
              <a:gd name="T73" fmla="*/ 5197 h 168"/>
              <a:gd name="T74" fmla="*/ 15151 w 114"/>
              <a:gd name="T75" fmla="*/ 6378 h 168"/>
              <a:gd name="T76" fmla="*/ 17825 w 114"/>
              <a:gd name="T77" fmla="*/ 8032 h 168"/>
              <a:gd name="T78" fmla="*/ 19830 w 114"/>
              <a:gd name="T79" fmla="*/ 10158 h 168"/>
              <a:gd name="T80" fmla="*/ 21389 w 114"/>
              <a:gd name="T81" fmla="*/ 12993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6" name="Freeform 1311"/>
          <p:cNvSpPr>
            <a:spLocks/>
          </p:cNvSpPr>
          <p:nvPr/>
        </p:nvSpPr>
        <p:spPr bwMode="auto">
          <a:xfrm>
            <a:off x="5483225" y="3054350"/>
            <a:ext cx="66675" cy="85725"/>
          </a:xfrm>
          <a:custGeom>
            <a:avLst/>
            <a:gdLst>
              <a:gd name="T0" fmla="*/ 20764 w 289"/>
              <a:gd name="T1" fmla="*/ 15875 h 351"/>
              <a:gd name="T2" fmla="*/ 11074 w 289"/>
              <a:gd name="T3" fmla="*/ 25888 h 351"/>
              <a:gd name="T4" fmla="*/ 3461 w 289"/>
              <a:gd name="T5" fmla="*/ 37856 h 351"/>
              <a:gd name="T6" fmla="*/ 0 w 289"/>
              <a:gd name="T7" fmla="*/ 51288 h 351"/>
              <a:gd name="T8" fmla="*/ 692 w 289"/>
              <a:gd name="T9" fmla="*/ 60569 h 351"/>
              <a:gd name="T10" fmla="*/ 1846 w 289"/>
              <a:gd name="T11" fmla="*/ 63988 h 351"/>
              <a:gd name="T12" fmla="*/ 3922 w 289"/>
              <a:gd name="T13" fmla="*/ 67408 h 351"/>
              <a:gd name="T14" fmla="*/ 6691 w 289"/>
              <a:gd name="T15" fmla="*/ 70338 h 351"/>
              <a:gd name="T16" fmla="*/ 11535 w 289"/>
              <a:gd name="T17" fmla="*/ 73513 h 351"/>
              <a:gd name="T18" fmla="*/ 17765 w 289"/>
              <a:gd name="T19" fmla="*/ 76933 h 351"/>
              <a:gd name="T20" fmla="*/ 24686 w 289"/>
              <a:gd name="T21" fmla="*/ 79619 h 351"/>
              <a:gd name="T22" fmla="*/ 31376 w 289"/>
              <a:gd name="T23" fmla="*/ 81573 h 351"/>
              <a:gd name="T24" fmla="*/ 38528 w 289"/>
              <a:gd name="T25" fmla="*/ 83283 h 351"/>
              <a:gd name="T26" fmla="*/ 45450 w 289"/>
              <a:gd name="T27" fmla="*/ 84260 h 351"/>
              <a:gd name="T28" fmla="*/ 52602 w 289"/>
              <a:gd name="T29" fmla="*/ 84992 h 351"/>
              <a:gd name="T30" fmla="*/ 59754 w 289"/>
              <a:gd name="T31" fmla="*/ 85481 h 351"/>
              <a:gd name="T32" fmla="*/ 64368 w 289"/>
              <a:gd name="T33" fmla="*/ 85725 h 351"/>
              <a:gd name="T34" fmla="*/ 65983 w 289"/>
              <a:gd name="T35" fmla="*/ 84260 h 351"/>
              <a:gd name="T36" fmla="*/ 66675 w 289"/>
              <a:gd name="T37" fmla="*/ 81817 h 351"/>
              <a:gd name="T38" fmla="*/ 65060 w 289"/>
              <a:gd name="T39" fmla="*/ 80108 h 351"/>
              <a:gd name="T40" fmla="*/ 60677 w 289"/>
              <a:gd name="T41" fmla="*/ 78642 h 351"/>
              <a:gd name="T42" fmla="*/ 54447 w 289"/>
              <a:gd name="T43" fmla="*/ 77421 h 351"/>
              <a:gd name="T44" fmla="*/ 47988 w 289"/>
              <a:gd name="T45" fmla="*/ 76444 h 351"/>
              <a:gd name="T46" fmla="*/ 41297 w 289"/>
              <a:gd name="T47" fmla="*/ 75223 h 351"/>
              <a:gd name="T48" fmla="*/ 35068 w 289"/>
              <a:gd name="T49" fmla="*/ 74002 h 351"/>
              <a:gd name="T50" fmla="*/ 28839 w 289"/>
              <a:gd name="T51" fmla="*/ 72292 h 351"/>
              <a:gd name="T52" fmla="*/ 22610 w 289"/>
              <a:gd name="T53" fmla="*/ 70094 h 351"/>
              <a:gd name="T54" fmla="*/ 16611 w 289"/>
              <a:gd name="T55" fmla="*/ 67408 h 351"/>
              <a:gd name="T56" fmla="*/ 11305 w 289"/>
              <a:gd name="T57" fmla="*/ 63744 h 351"/>
              <a:gd name="T58" fmla="*/ 7844 w 289"/>
              <a:gd name="T59" fmla="*/ 58860 h 351"/>
              <a:gd name="T60" fmla="*/ 6921 w 289"/>
              <a:gd name="T61" fmla="*/ 52510 h 351"/>
              <a:gd name="T62" fmla="*/ 7844 w 289"/>
              <a:gd name="T63" fmla="*/ 45427 h 351"/>
              <a:gd name="T64" fmla="*/ 10613 w 289"/>
              <a:gd name="T65" fmla="*/ 38588 h 351"/>
              <a:gd name="T66" fmla="*/ 14765 w 289"/>
              <a:gd name="T67" fmla="*/ 31262 h 351"/>
              <a:gd name="T68" fmla="*/ 19610 w 289"/>
              <a:gd name="T69" fmla="*/ 24912 h 351"/>
              <a:gd name="T70" fmla="*/ 25378 w 289"/>
              <a:gd name="T71" fmla="*/ 18806 h 351"/>
              <a:gd name="T72" fmla="*/ 31607 w 289"/>
              <a:gd name="T73" fmla="*/ 12944 h 351"/>
              <a:gd name="T74" fmla="*/ 40374 w 289"/>
              <a:gd name="T75" fmla="*/ 8548 h 351"/>
              <a:gd name="T76" fmla="*/ 49141 w 289"/>
              <a:gd name="T77" fmla="*/ 4640 h 351"/>
              <a:gd name="T78" fmla="*/ 54678 w 289"/>
              <a:gd name="T79" fmla="*/ 1465 h 351"/>
              <a:gd name="T80" fmla="*/ 53063 w 289"/>
              <a:gd name="T81" fmla="*/ 0 h 351"/>
              <a:gd name="T82" fmla="*/ 45680 w 289"/>
              <a:gd name="T83" fmla="*/ 977 h 351"/>
              <a:gd name="T84" fmla="*/ 37144 w 289"/>
              <a:gd name="T85" fmla="*/ 4152 h 351"/>
              <a:gd name="T86" fmla="*/ 29300 w 289"/>
              <a:gd name="T87" fmla="*/ 8548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7" name="Freeform 1312"/>
          <p:cNvSpPr>
            <a:spLocks/>
          </p:cNvSpPr>
          <p:nvPr/>
        </p:nvSpPr>
        <p:spPr bwMode="auto">
          <a:xfrm>
            <a:off x="5573713" y="3051175"/>
            <a:ext cx="57150" cy="57150"/>
          </a:xfrm>
          <a:custGeom>
            <a:avLst/>
            <a:gdLst>
              <a:gd name="T0" fmla="*/ 47250 w 254"/>
              <a:gd name="T1" fmla="*/ 17340 h 234"/>
              <a:gd name="T2" fmla="*/ 49950 w 254"/>
              <a:gd name="T3" fmla="*/ 20515 h 234"/>
              <a:gd name="T4" fmla="*/ 51525 w 254"/>
              <a:gd name="T5" fmla="*/ 24179 h 234"/>
              <a:gd name="T6" fmla="*/ 52200 w 254"/>
              <a:gd name="T7" fmla="*/ 28087 h 234"/>
              <a:gd name="T8" fmla="*/ 52200 w 254"/>
              <a:gd name="T9" fmla="*/ 32238 h 234"/>
              <a:gd name="T10" fmla="*/ 51750 w 254"/>
              <a:gd name="T11" fmla="*/ 35658 h 234"/>
              <a:gd name="T12" fmla="*/ 50850 w 254"/>
              <a:gd name="T13" fmla="*/ 38588 h 234"/>
              <a:gd name="T14" fmla="*/ 49275 w 254"/>
              <a:gd name="T15" fmla="*/ 41519 h 234"/>
              <a:gd name="T16" fmla="*/ 47475 w 254"/>
              <a:gd name="T17" fmla="*/ 43717 h 234"/>
              <a:gd name="T18" fmla="*/ 45450 w 254"/>
              <a:gd name="T19" fmla="*/ 46404 h 234"/>
              <a:gd name="T20" fmla="*/ 43425 w 254"/>
              <a:gd name="T21" fmla="*/ 48602 h 234"/>
              <a:gd name="T22" fmla="*/ 41175 w 254"/>
              <a:gd name="T23" fmla="*/ 50800 h 234"/>
              <a:gd name="T24" fmla="*/ 39150 w 254"/>
              <a:gd name="T25" fmla="*/ 53242 h 234"/>
              <a:gd name="T26" fmla="*/ 38700 w 254"/>
              <a:gd name="T27" fmla="*/ 53975 h 234"/>
              <a:gd name="T28" fmla="*/ 38700 w 254"/>
              <a:gd name="T29" fmla="*/ 54708 h 234"/>
              <a:gd name="T30" fmla="*/ 38700 w 254"/>
              <a:gd name="T31" fmla="*/ 55440 h 234"/>
              <a:gd name="T32" fmla="*/ 39150 w 254"/>
              <a:gd name="T33" fmla="*/ 56417 h 234"/>
              <a:gd name="T34" fmla="*/ 39825 w 254"/>
              <a:gd name="T35" fmla="*/ 56906 h 234"/>
              <a:gd name="T36" fmla="*/ 40725 w 254"/>
              <a:gd name="T37" fmla="*/ 57150 h 234"/>
              <a:gd name="T38" fmla="*/ 41400 w 254"/>
              <a:gd name="T39" fmla="*/ 56906 h 234"/>
              <a:gd name="T40" fmla="*/ 42075 w 254"/>
              <a:gd name="T41" fmla="*/ 56417 h 234"/>
              <a:gd name="T42" fmla="*/ 46800 w 254"/>
              <a:gd name="T43" fmla="*/ 52998 h 234"/>
              <a:gd name="T44" fmla="*/ 50850 w 254"/>
              <a:gd name="T45" fmla="*/ 48602 h 234"/>
              <a:gd name="T46" fmla="*/ 54000 w 254"/>
              <a:gd name="T47" fmla="*/ 43473 h 234"/>
              <a:gd name="T48" fmla="*/ 56025 w 254"/>
              <a:gd name="T49" fmla="*/ 37856 h 234"/>
              <a:gd name="T50" fmla="*/ 57150 w 254"/>
              <a:gd name="T51" fmla="*/ 31994 h 234"/>
              <a:gd name="T52" fmla="*/ 56475 w 254"/>
              <a:gd name="T53" fmla="*/ 26133 h 234"/>
              <a:gd name="T54" fmla="*/ 54675 w 254"/>
              <a:gd name="T55" fmla="*/ 20515 h 234"/>
              <a:gd name="T56" fmla="*/ 50850 w 254"/>
              <a:gd name="T57" fmla="*/ 15631 h 234"/>
              <a:gd name="T58" fmla="*/ 48150 w 254"/>
              <a:gd name="T59" fmla="*/ 12944 h 234"/>
              <a:gd name="T60" fmla="*/ 44775 w 254"/>
              <a:gd name="T61" fmla="*/ 10990 h 234"/>
              <a:gd name="T62" fmla="*/ 41175 w 254"/>
              <a:gd name="T63" fmla="*/ 8792 h 234"/>
              <a:gd name="T64" fmla="*/ 37125 w 254"/>
              <a:gd name="T65" fmla="*/ 7083 h 234"/>
              <a:gd name="T66" fmla="*/ 33075 w 254"/>
              <a:gd name="T67" fmla="*/ 5129 h 234"/>
              <a:gd name="T68" fmla="*/ 29025 w 254"/>
              <a:gd name="T69" fmla="*/ 3908 h 234"/>
              <a:gd name="T70" fmla="*/ 24975 w 254"/>
              <a:gd name="T71" fmla="*/ 2931 h 234"/>
              <a:gd name="T72" fmla="*/ 20925 w 254"/>
              <a:gd name="T73" fmla="*/ 1710 h 234"/>
              <a:gd name="T74" fmla="*/ 16875 w 254"/>
              <a:gd name="T75" fmla="*/ 977 h 234"/>
              <a:gd name="T76" fmla="*/ 13275 w 254"/>
              <a:gd name="T77" fmla="*/ 488 h 234"/>
              <a:gd name="T78" fmla="*/ 9675 w 254"/>
              <a:gd name="T79" fmla="*/ 0 h 234"/>
              <a:gd name="T80" fmla="*/ 6975 w 254"/>
              <a:gd name="T81" fmla="*/ 0 h 234"/>
              <a:gd name="T82" fmla="*/ 4275 w 254"/>
              <a:gd name="T83" fmla="*/ 0 h 234"/>
              <a:gd name="T84" fmla="*/ 2250 w 254"/>
              <a:gd name="T85" fmla="*/ 0 h 234"/>
              <a:gd name="T86" fmla="*/ 675 w 254"/>
              <a:gd name="T87" fmla="*/ 488 h 234"/>
              <a:gd name="T88" fmla="*/ 0 w 254"/>
              <a:gd name="T89" fmla="*/ 977 h 234"/>
              <a:gd name="T90" fmla="*/ 2475 w 254"/>
              <a:gd name="T91" fmla="*/ 1465 h 234"/>
              <a:gd name="T92" fmla="*/ 4725 w 254"/>
              <a:gd name="T93" fmla="*/ 1710 h 234"/>
              <a:gd name="T94" fmla="*/ 7650 w 254"/>
              <a:gd name="T95" fmla="*/ 2198 h 234"/>
              <a:gd name="T96" fmla="*/ 10350 w 254"/>
              <a:gd name="T97" fmla="*/ 2931 h 234"/>
              <a:gd name="T98" fmla="*/ 13275 w 254"/>
              <a:gd name="T99" fmla="*/ 3663 h 234"/>
              <a:gd name="T100" fmla="*/ 16650 w 254"/>
              <a:gd name="T101" fmla="*/ 4152 h 234"/>
              <a:gd name="T102" fmla="*/ 19575 w 254"/>
              <a:gd name="T103" fmla="*/ 4885 h 234"/>
              <a:gd name="T104" fmla="*/ 22950 w 254"/>
              <a:gd name="T105" fmla="*/ 5617 h 234"/>
              <a:gd name="T106" fmla="*/ 26100 w 254"/>
              <a:gd name="T107" fmla="*/ 6838 h 234"/>
              <a:gd name="T108" fmla="*/ 29475 w 254"/>
              <a:gd name="T109" fmla="*/ 7815 h 234"/>
              <a:gd name="T110" fmla="*/ 32625 w 254"/>
              <a:gd name="T111" fmla="*/ 8792 h 234"/>
              <a:gd name="T112" fmla="*/ 35775 w 254"/>
              <a:gd name="T113" fmla="*/ 10258 h 234"/>
              <a:gd name="T114" fmla="*/ 38925 w 254"/>
              <a:gd name="T115" fmla="*/ 11723 h 234"/>
              <a:gd name="T116" fmla="*/ 41850 w 254"/>
              <a:gd name="T117" fmla="*/ 13433 h 234"/>
              <a:gd name="T118" fmla="*/ 44775 w 254"/>
              <a:gd name="T119" fmla="*/ 15387 h 234"/>
              <a:gd name="T120" fmla="*/ 47250 w 254"/>
              <a:gd name="T121" fmla="*/ 17340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8" name="Freeform 1313"/>
          <p:cNvSpPr>
            <a:spLocks/>
          </p:cNvSpPr>
          <p:nvPr/>
        </p:nvSpPr>
        <p:spPr bwMode="auto">
          <a:xfrm>
            <a:off x="5461000" y="3078163"/>
            <a:ext cx="22225" cy="52387"/>
          </a:xfrm>
          <a:custGeom>
            <a:avLst/>
            <a:gdLst>
              <a:gd name="T0" fmla="*/ 0 w 103"/>
              <a:gd name="T1" fmla="*/ 28682 h 221"/>
              <a:gd name="T2" fmla="*/ 0 w 103"/>
              <a:gd name="T3" fmla="*/ 32949 h 221"/>
              <a:gd name="T4" fmla="*/ 863 w 103"/>
              <a:gd name="T5" fmla="*/ 36979 h 221"/>
              <a:gd name="T6" fmla="*/ 2589 w 103"/>
              <a:gd name="T7" fmla="*/ 40772 h 221"/>
              <a:gd name="T8" fmla="*/ 4747 w 103"/>
              <a:gd name="T9" fmla="*/ 44090 h 221"/>
              <a:gd name="T10" fmla="*/ 7552 w 103"/>
              <a:gd name="T11" fmla="*/ 46698 h 221"/>
              <a:gd name="T12" fmla="*/ 10789 w 103"/>
              <a:gd name="T13" fmla="*/ 49305 h 221"/>
              <a:gd name="T14" fmla="*/ 14241 w 103"/>
              <a:gd name="T15" fmla="*/ 51202 h 221"/>
              <a:gd name="T16" fmla="*/ 17909 w 103"/>
              <a:gd name="T17" fmla="*/ 52150 h 221"/>
              <a:gd name="T18" fmla="*/ 19204 w 103"/>
              <a:gd name="T19" fmla="*/ 52387 h 221"/>
              <a:gd name="T20" fmla="*/ 20283 w 103"/>
              <a:gd name="T21" fmla="*/ 51913 h 221"/>
              <a:gd name="T22" fmla="*/ 21146 w 103"/>
              <a:gd name="T23" fmla="*/ 51202 h 221"/>
              <a:gd name="T24" fmla="*/ 21578 w 103"/>
              <a:gd name="T25" fmla="*/ 50017 h 221"/>
              <a:gd name="T26" fmla="*/ 21578 w 103"/>
              <a:gd name="T27" fmla="*/ 48831 h 221"/>
              <a:gd name="T28" fmla="*/ 21362 w 103"/>
              <a:gd name="T29" fmla="*/ 47646 h 221"/>
              <a:gd name="T30" fmla="*/ 20715 w 103"/>
              <a:gd name="T31" fmla="*/ 46461 h 221"/>
              <a:gd name="T32" fmla="*/ 19636 w 103"/>
              <a:gd name="T33" fmla="*/ 45987 h 221"/>
              <a:gd name="T34" fmla="*/ 15967 w 103"/>
              <a:gd name="T35" fmla="*/ 44565 h 221"/>
              <a:gd name="T36" fmla="*/ 12515 w 103"/>
              <a:gd name="T37" fmla="*/ 42431 h 221"/>
              <a:gd name="T38" fmla="*/ 9710 w 103"/>
              <a:gd name="T39" fmla="*/ 39824 h 221"/>
              <a:gd name="T40" fmla="*/ 7768 w 103"/>
              <a:gd name="T41" fmla="*/ 36742 h 221"/>
              <a:gd name="T42" fmla="*/ 6473 w 103"/>
              <a:gd name="T43" fmla="*/ 32949 h 221"/>
              <a:gd name="T44" fmla="*/ 5826 w 103"/>
              <a:gd name="T45" fmla="*/ 28920 h 221"/>
              <a:gd name="T46" fmla="*/ 5826 w 103"/>
              <a:gd name="T47" fmla="*/ 24416 h 221"/>
              <a:gd name="T48" fmla="*/ 6905 w 103"/>
              <a:gd name="T49" fmla="*/ 19912 h 221"/>
              <a:gd name="T50" fmla="*/ 8200 w 103"/>
              <a:gd name="T51" fmla="*/ 16593 h 221"/>
              <a:gd name="T52" fmla="*/ 9926 w 103"/>
              <a:gd name="T53" fmla="*/ 13512 h 221"/>
              <a:gd name="T54" fmla="*/ 12083 w 103"/>
              <a:gd name="T55" fmla="*/ 10904 h 221"/>
              <a:gd name="T56" fmla="*/ 14241 w 103"/>
              <a:gd name="T57" fmla="*/ 8297 h 221"/>
              <a:gd name="T58" fmla="*/ 16399 w 103"/>
              <a:gd name="T59" fmla="*/ 5926 h 221"/>
              <a:gd name="T60" fmla="*/ 18557 w 103"/>
              <a:gd name="T61" fmla="*/ 4030 h 221"/>
              <a:gd name="T62" fmla="*/ 20715 w 103"/>
              <a:gd name="T63" fmla="*/ 1896 h 221"/>
              <a:gd name="T64" fmla="*/ 22225 w 103"/>
              <a:gd name="T65" fmla="*/ 237 h 221"/>
              <a:gd name="T66" fmla="*/ 20715 w 103"/>
              <a:gd name="T67" fmla="*/ 0 h 221"/>
              <a:gd name="T68" fmla="*/ 18125 w 103"/>
              <a:gd name="T69" fmla="*/ 1185 h 221"/>
              <a:gd name="T70" fmla="*/ 14889 w 103"/>
              <a:gd name="T71" fmla="*/ 4030 h 221"/>
              <a:gd name="T72" fmla="*/ 11005 w 103"/>
              <a:gd name="T73" fmla="*/ 7822 h 221"/>
              <a:gd name="T74" fmla="*/ 7336 w 103"/>
              <a:gd name="T75" fmla="*/ 12563 h 221"/>
              <a:gd name="T76" fmla="*/ 3884 w 103"/>
              <a:gd name="T77" fmla="*/ 17778 h 221"/>
              <a:gd name="T78" fmla="*/ 1510 w 103"/>
              <a:gd name="T79" fmla="*/ 23230 h 221"/>
              <a:gd name="T80" fmla="*/ 0 w 103"/>
              <a:gd name="T81" fmla="*/ 28682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09" name="Freeform 1314"/>
          <p:cNvSpPr>
            <a:spLocks/>
          </p:cNvSpPr>
          <p:nvPr/>
        </p:nvSpPr>
        <p:spPr bwMode="auto">
          <a:xfrm>
            <a:off x="5619750" y="3048000"/>
            <a:ext cx="49213" cy="69850"/>
          </a:xfrm>
          <a:custGeom>
            <a:avLst/>
            <a:gdLst>
              <a:gd name="T0" fmla="*/ 41419 w 221"/>
              <a:gd name="T1" fmla="*/ 27891 h 288"/>
              <a:gd name="T2" fmla="*/ 43869 w 221"/>
              <a:gd name="T3" fmla="*/ 32257 h 288"/>
              <a:gd name="T4" fmla="*/ 44982 w 221"/>
              <a:gd name="T5" fmla="*/ 37108 h 288"/>
              <a:gd name="T6" fmla="*/ 44314 w 221"/>
              <a:gd name="T7" fmla="*/ 42201 h 288"/>
              <a:gd name="T8" fmla="*/ 41642 w 221"/>
              <a:gd name="T9" fmla="*/ 47052 h 288"/>
              <a:gd name="T10" fmla="*/ 37856 w 221"/>
              <a:gd name="T11" fmla="*/ 51417 h 288"/>
              <a:gd name="T12" fmla="*/ 33402 w 221"/>
              <a:gd name="T13" fmla="*/ 55540 h 288"/>
              <a:gd name="T14" fmla="*/ 28726 w 221"/>
              <a:gd name="T15" fmla="*/ 59664 h 288"/>
              <a:gd name="T16" fmla="*/ 25831 w 221"/>
              <a:gd name="T17" fmla="*/ 62574 h 288"/>
              <a:gd name="T18" fmla="*/ 24941 w 221"/>
              <a:gd name="T19" fmla="*/ 64757 h 288"/>
              <a:gd name="T20" fmla="*/ 24272 w 221"/>
              <a:gd name="T21" fmla="*/ 66940 h 288"/>
              <a:gd name="T22" fmla="*/ 24495 w 221"/>
              <a:gd name="T23" fmla="*/ 68880 h 288"/>
              <a:gd name="T24" fmla="*/ 26054 w 221"/>
              <a:gd name="T25" fmla="*/ 69850 h 288"/>
              <a:gd name="T26" fmla="*/ 27835 w 221"/>
              <a:gd name="T27" fmla="*/ 69607 h 288"/>
              <a:gd name="T28" fmla="*/ 30953 w 221"/>
              <a:gd name="T29" fmla="*/ 65969 h 288"/>
              <a:gd name="T30" fmla="*/ 36075 w 221"/>
              <a:gd name="T31" fmla="*/ 60634 h 288"/>
              <a:gd name="T32" fmla="*/ 41419 w 221"/>
              <a:gd name="T33" fmla="*/ 55540 h 288"/>
              <a:gd name="T34" fmla="*/ 46095 w 221"/>
              <a:gd name="T35" fmla="*/ 49477 h 288"/>
              <a:gd name="T36" fmla="*/ 48990 w 221"/>
              <a:gd name="T37" fmla="*/ 42201 h 288"/>
              <a:gd name="T38" fmla="*/ 48545 w 221"/>
              <a:gd name="T39" fmla="*/ 34440 h 288"/>
              <a:gd name="T40" fmla="*/ 45427 w 221"/>
              <a:gd name="T41" fmla="*/ 27164 h 288"/>
              <a:gd name="T42" fmla="*/ 40306 w 221"/>
              <a:gd name="T43" fmla="*/ 21101 h 288"/>
              <a:gd name="T44" fmla="*/ 35407 w 221"/>
              <a:gd name="T45" fmla="*/ 16735 h 288"/>
              <a:gd name="T46" fmla="*/ 30508 w 221"/>
              <a:gd name="T47" fmla="*/ 13339 h 288"/>
              <a:gd name="T48" fmla="*/ 25386 w 221"/>
              <a:gd name="T49" fmla="*/ 9701 h 288"/>
              <a:gd name="T50" fmla="*/ 19819 w 221"/>
              <a:gd name="T51" fmla="*/ 6548 h 288"/>
              <a:gd name="T52" fmla="*/ 14697 w 221"/>
              <a:gd name="T53" fmla="*/ 3638 h 288"/>
              <a:gd name="T54" fmla="*/ 9353 w 221"/>
              <a:gd name="T55" fmla="*/ 1455 h 288"/>
              <a:gd name="T56" fmla="*/ 4899 w 221"/>
              <a:gd name="T57" fmla="*/ 243 h 288"/>
              <a:gd name="T58" fmla="*/ 1559 w 221"/>
              <a:gd name="T59" fmla="*/ 243 h 288"/>
              <a:gd name="T60" fmla="*/ 1781 w 221"/>
              <a:gd name="T61" fmla="*/ 1213 h 288"/>
              <a:gd name="T62" fmla="*/ 5790 w 221"/>
              <a:gd name="T63" fmla="*/ 3153 h 288"/>
              <a:gd name="T64" fmla="*/ 10466 w 221"/>
              <a:gd name="T65" fmla="*/ 5336 h 288"/>
              <a:gd name="T66" fmla="*/ 15811 w 221"/>
              <a:gd name="T67" fmla="*/ 8246 h 288"/>
              <a:gd name="T68" fmla="*/ 21378 w 221"/>
              <a:gd name="T69" fmla="*/ 11642 h 288"/>
              <a:gd name="T70" fmla="*/ 26945 w 221"/>
              <a:gd name="T71" fmla="*/ 15522 h 288"/>
              <a:gd name="T72" fmla="*/ 32512 w 221"/>
              <a:gd name="T73" fmla="*/ 19645 h 288"/>
              <a:gd name="T74" fmla="*/ 37633 w 221"/>
              <a:gd name="T75" fmla="*/ 2376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0" name="Freeform 1315"/>
          <p:cNvSpPr>
            <a:spLocks/>
          </p:cNvSpPr>
          <p:nvPr/>
        </p:nvSpPr>
        <p:spPr bwMode="auto">
          <a:xfrm>
            <a:off x="5567363" y="3128963"/>
            <a:ext cx="15875" cy="42862"/>
          </a:xfrm>
          <a:custGeom>
            <a:avLst/>
            <a:gdLst>
              <a:gd name="T0" fmla="*/ 6007 w 74"/>
              <a:gd name="T1" fmla="*/ 2956 h 174"/>
              <a:gd name="T2" fmla="*/ 5578 w 74"/>
              <a:gd name="T3" fmla="*/ 1724 h 174"/>
              <a:gd name="T4" fmla="*/ 4934 w 74"/>
              <a:gd name="T5" fmla="*/ 739 h 174"/>
              <a:gd name="T6" fmla="*/ 3647 w 74"/>
              <a:gd name="T7" fmla="*/ 246 h 174"/>
              <a:gd name="T8" fmla="*/ 2574 w 74"/>
              <a:gd name="T9" fmla="*/ 0 h 174"/>
              <a:gd name="T10" fmla="*/ 1502 w 74"/>
              <a:gd name="T11" fmla="*/ 493 h 174"/>
              <a:gd name="T12" fmla="*/ 644 w 74"/>
              <a:gd name="T13" fmla="*/ 1232 h 174"/>
              <a:gd name="T14" fmla="*/ 0 w 74"/>
              <a:gd name="T15" fmla="*/ 2463 h 174"/>
              <a:gd name="T16" fmla="*/ 0 w 74"/>
              <a:gd name="T17" fmla="*/ 3941 h 174"/>
              <a:gd name="T18" fmla="*/ 1073 w 74"/>
              <a:gd name="T19" fmla="*/ 9607 h 174"/>
              <a:gd name="T20" fmla="*/ 2789 w 74"/>
              <a:gd name="T21" fmla="*/ 16258 h 174"/>
              <a:gd name="T22" fmla="*/ 5149 w 74"/>
              <a:gd name="T23" fmla="*/ 22663 h 174"/>
              <a:gd name="T24" fmla="*/ 7723 w 74"/>
              <a:gd name="T25" fmla="*/ 29067 h 174"/>
              <a:gd name="T26" fmla="*/ 10512 w 74"/>
              <a:gd name="T27" fmla="*/ 34733 h 174"/>
              <a:gd name="T28" fmla="*/ 13086 w 74"/>
              <a:gd name="T29" fmla="*/ 39167 h 174"/>
              <a:gd name="T30" fmla="*/ 14802 w 74"/>
              <a:gd name="T31" fmla="*/ 42123 h 174"/>
              <a:gd name="T32" fmla="*/ 15875 w 74"/>
              <a:gd name="T33" fmla="*/ 42862 h 174"/>
              <a:gd name="T34" fmla="*/ 15446 w 74"/>
              <a:gd name="T35" fmla="*/ 39906 h 174"/>
              <a:gd name="T36" fmla="*/ 14373 w 74"/>
              <a:gd name="T37" fmla="*/ 36211 h 174"/>
              <a:gd name="T38" fmla="*/ 13086 w 74"/>
              <a:gd name="T39" fmla="*/ 31531 h 174"/>
              <a:gd name="T40" fmla="*/ 11370 w 74"/>
              <a:gd name="T41" fmla="*/ 25865 h 174"/>
              <a:gd name="T42" fmla="*/ 9868 w 74"/>
              <a:gd name="T43" fmla="*/ 20199 h 174"/>
              <a:gd name="T44" fmla="*/ 8152 w 74"/>
              <a:gd name="T45" fmla="*/ 14287 h 174"/>
              <a:gd name="T46" fmla="*/ 6865 w 74"/>
              <a:gd name="T47" fmla="*/ 8622 h 174"/>
              <a:gd name="T48" fmla="*/ 6007 w 74"/>
              <a:gd name="T49" fmla="*/ 2956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1" name="Freeform 1316"/>
          <p:cNvSpPr>
            <a:spLocks/>
          </p:cNvSpPr>
          <p:nvPr/>
        </p:nvSpPr>
        <p:spPr bwMode="auto">
          <a:xfrm>
            <a:off x="5559425" y="3106738"/>
            <a:ext cx="9525" cy="20637"/>
          </a:xfrm>
          <a:custGeom>
            <a:avLst/>
            <a:gdLst>
              <a:gd name="T0" fmla="*/ 4885 w 39"/>
              <a:gd name="T1" fmla="*/ 2135 h 87"/>
              <a:gd name="T2" fmla="*/ 4640 w 39"/>
              <a:gd name="T3" fmla="*/ 1186 h 87"/>
              <a:gd name="T4" fmla="*/ 3908 w 39"/>
              <a:gd name="T5" fmla="*/ 474 h 87"/>
              <a:gd name="T6" fmla="*/ 3175 w 39"/>
              <a:gd name="T7" fmla="*/ 0 h 87"/>
              <a:gd name="T8" fmla="*/ 1954 w 39"/>
              <a:gd name="T9" fmla="*/ 0 h 87"/>
              <a:gd name="T10" fmla="*/ 1221 w 39"/>
              <a:gd name="T11" fmla="*/ 237 h 87"/>
              <a:gd name="T12" fmla="*/ 488 w 39"/>
              <a:gd name="T13" fmla="*/ 712 h 87"/>
              <a:gd name="T14" fmla="*/ 0 w 39"/>
              <a:gd name="T15" fmla="*/ 1423 h 87"/>
              <a:gd name="T16" fmla="*/ 0 w 39"/>
              <a:gd name="T17" fmla="*/ 2372 h 87"/>
              <a:gd name="T18" fmla="*/ 0 w 39"/>
              <a:gd name="T19" fmla="*/ 5219 h 87"/>
              <a:gd name="T20" fmla="*/ 733 w 39"/>
              <a:gd name="T21" fmla="*/ 8302 h 87"/>
              <a:gd name="T22" fmla="*/ 1710 w 39"/>
              <a:gd name="T23" fmla="*/ 11386 h 87"/>
              <a:gd name="T24" fmla="*/ 3175 w 39"/>
              <a:gd name="T25" fmla="*/ 14232 h 87"/>
              <a:gd name="T26" fmla="*/ 4640 w 39"/>
              <a:gd name="T27" fmla="*/ 17079 h 87"/>
              <a:gd name="T28" fmla="*/ 6106 w 39"/>
              <a:gd name="T29" fmla="*/ 19214 h 87"/>
              <a:gd name="T30" fmla="*/ 8060 w 39"/>
              <a:gd name="T31" fmla="*/ 20400 h 87"/>
              <a:gd name="T32" fmla="*/ 9281 w 39"/>
              <a:gd name="T33" fmla="*/ 20637 h 87"/>
              <a:gd name="T34" fmla="*/ 9525 w 39"/>
              <a:gd name="T35" fmla="*/ 16604 h 87"/>
              <a:gd name="T36" fmla="*/ 8304 w 39"/>
              <a:gd name="T37" fmla="*/ 11860 h 87"/>
              <a:gd name="T38" fmla="*/ 6594 w 39"/>
              <a:gd name="T39" fmla="*/ 6879 h 87"/>
              <a:gd name="T40" fmla="*/ 4885 w 39"/>
              <a:gd name="T41" fmla="*/ 2135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2" name="Freeform 1317"/>
          <p:cNvSpPr>
            <a:spLocks/>
          </p:cNvSpPr>
          <p:nvPr/>
        </p:nvSpPr>
        <p:spPr bwMode="auto">
          <a:xfrm>
            <a:off x="5553075" y="3092450"/>
            <a:ext cx="6350" cy="11113"/>
          </a:xfrm>
          <a:custGeom>
            <a:avLst/>
            <a:gdLst>
              <a:gd name="T0" fmla="*/ 3362 w 34"/>
              <a:gd name="T1" fmla="*/ 1525 h 51"/>
              <a:gd name="T2" fmla="*/ 3362 w 34"/>
              <a:gd name="T3" fmla="*/ 1743 h 51"/>
              <a:gd name="T4" fmla="*/ 3362 w 34"/>
              <a:gd name="T5" fmla="*/ 1743 h 51"/>
              <a:gd name="T6" fmla="*/ 3362 w 34"/>
              <a:gd name="T7" fmla="*/ 1743 h 51"/>
              <a:gd name="T8" fmla="*/ 3362 w 34"/>
              <a:gd name="T9" fmla="*/ 1743 h 51"/>
              <a:gd name="T10" fmla="*/ 3175 w 34"/>
              <a:gd name="T11" fmla="*/ 1090 h 51"/>
              <a:gd name="T12" fmla="*/ 2615 w 34"/>
              <a:gd name="T13" fmla="*/ 218 h 51"/>
              <a:gd name="T14" fmla="*/ 2054 w 34"/>
              <a:gd name="T15" fmla="*/ 0 h 51"/>
              <a:gd name="T16" fmla="*/ 1307 w 34"/>
              <a:gd name="T17" fmla="*/ 0 h 51"/>
              <a:gd name="T18" fmla="*/ 747 w 34"/>
              <a:gd name="T19" fmla="*/ 218 h 51"/>
              <a:gd name="T20" fmla="*/ 187 w 34"/>
              <a:gd name="T21" fmla="*/ 1090 h 51"/>
              <a:gd name="T22" fmla="*/ 0 w 34"/>
              <a:gd name="T23" fmla="*/ 1743 h 51"/>
              <a:gd name="T24" fmla="*/ 0 w 34"/>
              <a:gd name="T25" fmla="*/ 2397 h 51"/>
              <a:gd name="T26" fmla="*/ 187 w 34"/>
              <a:gd name="T27" fmla="*/ 3486 h 51"/>
              <a:gd name="T28" fmla="*/ 747 w 34"/>
              <a:gd name="T29" fmla="*/ 5012 h 51"/>
              <a:gd name="T30" fmla="*/ 1494 w 34"/>
              <a:gd name="T31" fmla="*/ 6537 h 51"/>
              <a:gd name="T32" fmla="*/ 2428 w 34"/>
              <a:gd name="T33" fmla="*/ 8062 h 51"/>
              <a:gd name="T34" fmla="*/ 3362 w 34"/>
              <a:gd name="T35" fmla="*/ 9370 h 51"/>
              <a:gd name="T36" fmla="*/ 4669 w 34"/>
              <a:gd name="T37" fmla="*/ 10241 h 51"/>
              <a:gd name="T38" fmla="*/ 5603 w 34"/>
              <a:gd name="T39" fmla="*/ 11113 h 51"/>
              <a:gd name="T40" fmla="*/ 6350 w 34"/>
              <a:gd name="T41" fmla="*/ 11113 h 51"/>
              <a:gd name="T42" fmla="*/ 6163 w 34"/>
              <a:gd name="T43" fmla="*/ 8716 h 51"/>
              <a:gd name="T44" fmla="*/ 5416 w 34"/>
              <a:gd name="T45" fmla="*/ 5883 h 51"/>
              <a:gd name="T46" fmla="*/ 4296 w 34"/>
              <a:gd name="T47" fmla="*/ 3269 h 51"/>
              <a:gd name="T48" fmla="*/ 3362 w 34"/>
              <a:gd name="T49" fmla="*/ 1525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3" name="Freeform 1318"/>
          <p:cNvSpPr>
            <a:spLocks/>
          </p:cNvSpPr>
          <p:nvPr/>
        </p:nvSpPr>
        <p:spPr bwMode="auto">
          <a:xfrm>
            <a:off x="5545138" y="3081338"/>
            <a:ext cx="11112" cy="7937"/>
          </a:xfrm>
          <a:custGeom>
            <a:avLst/>
            <a:gdLst>
              <a:gd name="T0" fmla="*/ 8938 w 46"/>
              <a:gd name="T1" fmla="*/ 5772 h 33"/>
              <a:gd name="T2" fmla="*/ 9904 w 46"/>
              <a:gd name="T3" fmla="*/ 5291 h 33"/>
              <a:gd name="T4" fmla="*/ 10870 w 46"/>
              <a:gd name="T5" fmla="*/ 4570 h 33"/>
              <a:gd name="T6" fmla="*/ 11112 w 46"/>
              <a:gd name="T7" fmla="*/ 3608 h 33"/>
              <a:gd name="T8" fmla="*/ 11112 w 46"/>
              <a:gd name="T9" fmla="*/ 2405 h 33"/>
              <a:gd name="T10" fmla="*/ 10629 w 46"/>
              <a:gd name="T11" fmla="*/ 1203 h 33"/>
              <a:gd name="T12" fmla="*/ 9904 w 46"/>
              <a:gd name="T13" fmla="*/ 481 h 33"/>
              <a:gd name="T14" fmla="*/ 8938 w 46"/>
              <a:gd name="T15" fmla="*/ 0 h 33"/>
              <a:gd name="T16" fmla="*/ 7730 w 46"/>
              <a:gd name="T17" fmla="*/ 0 h 33"/>
              <a:gd name="T18" fmla="*/ 7005 w 46"/>
              <a:gd name="T19" fmla="*/ 0 h 33"/>
              <a:gd name="T20" fmla="*/ 6039 w 46"/>
              <a:gd name="T21" fmla="*/ 241 h 33"/>
              <a:gd name="T22" fmla="*/ 4590 w 46"/>
              <a:gd name="T23" fmla="*/ 722 h 33"/>
              <a:gd name="T24" fmla="*/ 2899 w 46"/>
              <a:gd name="T25" fmla="*/ 1684 h 33"/>
              <a:gd name="T26" fmla="*/ 1208 w 46"/>
              <a:gd name="T27" fmla="*/ 3367 h 33"/>
              <a:gd name="T28" fmla="*/ 483 w 46"/>
              <a:gd name="T29" fmla="*/ 4810 h 33"/>
              <a:gd name="T30" fmla="*/ 0 w 46"/>
              <a:gd name="T31" fmla="*/ 6253 h 33"/>
              <a:gd name="T32" fmla="*/ 0 w 46"/>
              <a:gd name="T33" fmla="*/ 6975 h 33"/>
              <a:gd name="T34" fmla="*/ 725 w 46"/>
              <a:gd name="T35" fmla="*/ 7456 h 33"/>
              <a:gd name="T36" fmla="*/ 1691 w 46"/>
              <a:gd name="T37" fmla="*/ 7937 h 33"/>
              <a:gd name="T38" fmla="*/ 2899 w 46"/>
              <a:gd name="T39" fmla="*/ 7937 h 33"/>
              <a:gd name="T40" fmla="*/ 3865 w 46"/>
              <a:gd name="T41" fmla="*/ 7937 h 33"/>
              <a:gd name="T42" fmla="*/ 5073 w 46"/>
              <a:gd name="T43" fmla="*/ 7456 h 33"/>
              <a:gd name="T44" fmla="*/ 6281 w 46"/>
              <a:gd name="T45" fmla="*/ 7215 h 33"/>
              <a:gd name="T46" fmla="*/ 7730 w 46"/>
              <a:gd name="T47" fmla="*/ 6734 h 33"/>
              <a:gd name="T48" fmla="*/ 8938 w 46"/>
              <a:gd name="T49" fmla="*/ 5772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4" name="Freeform 1319"/>
          <p:cNvSpPr>
            <a:spLocks/>
          </p:cNvSpPr>
          <p:nvPr/>
        </p:nvSpPr>
        <p:spPr bwMode="auto">
          <a:xfrm>
            <a:off x="5497513" y="3068638"/>
            <a:ext cx="41275" cy="52387"/>
          </a:xfrm>
          <a:custGeom>
            <a:avLst/>
            <a:gdLst>
              <a:gd name="T0" fmla="*/ 15157 w 177"/>
              <a:gd name="T1" fmla="*/ 7894 h 219"/>
              <a:gd name="T2" fmla="*/ 12126 w 177"/>
              <a:gd name="T3" fmla="*/ 10286 h 219"/>
              <a:gd name="T4" fmla="*/ 9561 w 177"/>
              <a:gd name="T5" fmla="*/ 12917 h 219"/>
              <a:gd name="T6" fmla="*/ 6763 w 177"/>
              <a:gd name="T7" fmla="*/ 15788 h 219"/>
              <a:gd name="T8" fmla="*/ 4664 w 177"/>
              <a:gd name="T9" fmla="*/ 18898 h 219"/>
              <a:gd name="T10" fmla="*/ 2798 w 177"/>
              <a:gd name="T11" fmla="*/ 22247 h 219"/>
              <a:gd name="T12" fmla="*/ 1399 w 177"/>
              <a:gd name="T13" fmla="*/ 25595 h 219"/>
              <a:gd name="T14" fmla="*/ 466 w 177"/>
              <a:gd name="T15" fmla="*/ 28944 h 219"/>
              <a:gd name="T16" fmla="*/ 0 w 177"/>
              <a:gd name="T17" fmla="*/ 32533 h 219"/>
              <a:gd name="T18" fmla="*/ 466 w 177"/>
              <a:gd name="T19" fmla="*/ 37795 h 219"/>
              <a:gd name="T20" fmla="*/ 2332 w 177"/>
              <a:gd name="T21" fmla="*/ 42340 h 219"/>
              <a:gd name="T22" fmla="*/ 5363 w 177"/>
              <a:gd name="T23" fmla="*/ 46168 h 219"/>
              <a:gd name="T24" fmla="*/ 8861 w 177"/>
              <a:gd name="T25" fmla="*/ 48799 h 219"/>
              <a:gd name="T26" fmla="*/ 13292 w 177"/>
              <a:gd name="T27" fmla="*/ 50952 h 219"/>
              <a:gd name="T28" fmla="*/ 18189 w 177"/>
              <a:gd name="T29" fmla="*/ 52148 h 219"/>
              <a:gd name="T30" fmla="*/ 22853 w 177"/>
              <a:gd name="T31" fmla="*/ 52387 h 219"/>
              <a:gd name="T32" fmla="*/ 27517 w 177"/>
              <a:gd name="T33" fmla="*/ 51669 h 219"/>
              <a:gd name="T34" fmla="*/ 28683 w 177"/>
              <a:gd name="T35" fmla="*/ 51669 h 219"/>
              <a:gd name="T36" fmla="*/ 29615 w 177"/>
              <a:gd name="T37" fmla="*/ 51191 h 219"/>
              <a:gd name="T38" fmla="*/ 30315 w 177"/>
              <a:gd name="T39" fmla="*/ 50234 h 219"/>
              <a:gd name="T40" fmla="*/ 30548 w 177"/>
              <a:gd name="T41" fmla="*/ 49038 h 219"/>
              <a:gd name="T42" fmla="*/ 30315 w 177"/>
              <a:gd name="T43" fmla="*/ 48560 h 219"/>
              <a:gd name="T44" fmla="*/ 29615 w 177"/>
              <a:gd name="T45" fmla="*/ 48560 h 219"/>
              <a:gd name="T46" fmla="*/ 28683 w 177"/>
              <a:gd name="T47" fmla="*/ 48320 h 219"/>
              <a:gd name="T48" fmla="*/ 27283 w 177"/>
              <a:gd name="T49" fmla="*/ 48320 h 219"/>
              <a:gd name="T50" fmla="*/ 25884 w 177"/>
              <a:gd name="T51" fmla="*/ 48320 h 219"/>
              <a:gd name="T52" fmla="*/ 24718 w 177"/>
              <a:gd name="T53" fmla="*/ 48320 h 219"/>
              <a:gd name="T54" fmla="*/ 23319 w 177"/>
              <a:gd name="T55" fmla="*/ 48320 h 219"/>
              <a:gd name="T56" fmla="*/ 22620 w 177"/>
              <a:gd name="T57" fmla="*/ 48320 h 219"/>
              <a:gd name="T58" fmla="*/ 20288 w 177"/>
              <a:gd name="T59" fmla="*/ 48081 h 219"/>
              <a:gd name="T60" fmla="*/ 17956 w 177"/>
              <a:gd name="T61" fmla="*/ 47842 h 219"/>
              <a:gd name="T62" fmla="*/ 15624 w 177"/>
              <a:gd name="T63" fmla="*/ 47603 h 219"/>
              <a:gd name="T64" fmla="*/ 13059 w 177"/>
              <a:gd name="T65" fmla="*/ 46885 h 219"/>
              <a:gd name="T66" fmla="*/ 10727 w 177"/>
              <a:gd name="T67" fmla="*/ 46168 h 219"/>
              <a:gd name="T68" fmla="*/ 8162 w 177"/>
              <a:gd name="T69" fmla="*/ 44254 h 219"/>
              <a:gd name="T70" fmla="*/ 6063 w 177"/>
              <a:gd name="T71" fmla="*/ 41862 h 219"/>
              <a:gd name="T72" fmla="*/ 3498 w 177"/>
              <a:gd name="T73" fmla="*/ 38752 h 219"/>
              <a:gd name="T74" fmla="*/ 3031 w 177"/>
              <a:gd name="T75" fmla="*/ 34925 h 219"/>
              <a:gd name="T76" fmla="*/ 3265 w 177"/>
              <a:gd name="T77" fmla="*/ 31337 h 219"/>
              <a:gd name="T78" fmla="*/ 4431 w 177"/>
              <a:gd name="T79" fmla="*/ 27748 h 219"/>
              <a:gd name="T80" fmla="*/ 5830 w 177"/>
              <a:gd name="T81" fmla="*/ 24399 h 219"/>
              <a:gd name="T82" fmla="*/ 7929 w 177"/>
              <a:gd name="T83" fmla="*/ 21290 h 219"/>
              <a:gd name="T84" fmla="*/ 10494 w 177"/>
              <a:gd name="T85" fmla="*/ 18180 h 219"/>
              <a:gd name="T86" fmla="*/ 13059 w 177"/>
              <a:gd name="T87" fmla="*/ 15549 h 219"/>
              <a:gd name="T88" fmla="*/ 16323 w 177"/>
              <a:gd name="T89" fmla="*/ 13157 h 219"/>
              <a:gd name="T90" fmla="*/ 19588 w 177"/>
              <a:gd name="T91" fmla="*/ 10764 h 219"/>
              <a:gd name="T92" fmla="*/ 22853 w 177"/>
              <a:gd name="T93" fmla="*/ 8851 h 219"/>
              <a:gd name="T94" fmla="*/ 26351 w 177"/>
              <a:gd name="T95" fmla="*/ 6937 h 219"/>
              <a:gd name="T96" fmla="*/ 29615 w 177"/>
              <a:gd name="T97" fmla="*/ 5502 h 219"/>
              <a:gd name="T98" fmla="*/ 32880 w 177"/>
              <a:gd name="T99" fmla="*/ 4067 h 219"/>
              <a:gd name="T100" fmla="*/ 35912 w 177"/>
              <a:gd name="T101" fmla="*/ 2871 h 219"/>
              <a:gd name="T102" fmla="*/ 38943 w 177"/>
              <a:gd name="T103" fmla="*/ 2153 h 219"/>
              <a:gd name="T104" fmla="*/ 41275 w 177"/>
              <a:gd name="T105" fmla="*/ 1674 h 219"/>
              <a:gd name="T106" fmla="*/ 39643 w 177"/>
              <a:gd name="T107" fmla="*/ 478 h 219"/>
              <a:gd name="T108" fmla="*/ 36844 w 177"/>
              <a:gd name="T109" fmla="*/ 0 h 219"/>
              <a:gd name="T110" fmla="*/ 33813 w 177"/>
              <a:gd name="T111" fmla="*/ 478 h 219"/>
              <a:gd name="T112" fmla="*/ 30082 w 177"/>
              <a:gd name="T113" fmla="*/ 1435 h 219"/>
              <a:gd name="T114" fmla="*/ 25884 w 177"/>
              <a:gd name="T115" fmla="*/ 2631 h 219"/>
              <a:gd name="T116" fmla="*/ 21920 w 177"/>
              <a:gd name="T117" fmla="*/ 4067 h 219"/>
              <a:gd name="T118" fmla="*/ 18189 w 177"/>
              <a:gd name="T119" fmla="*/ 6219 h 219"/>
              <a:gd name="T120" fmla="*/ 15157 w 177"/>
              <a:gd name="T121" fmla="*/ 7894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5" name="Freeform 1320"/>
          <p:cNvSpPr>
            <a:spLocks/>
          </p:cNvSpPr>
          <p:nvPr/>
        </p:nvSpPr>
        <p:spPr bwMode="auto">
          <a:xfrm>
            <a:off x="5565775" y="3067050"/>
            <a:ext cx="25400" cy="41275"/>
          </a:xfrm>
          <a:custGeom>
            <a:avLst/>
            <a:gdLst>
              <a:gd name="T0" fmla="*/ 21424 w 115"/>
              <a:gd name="T1" fmla="*/ 13839 h 170"/>
              <a:gd name="T2" fmla="*/ 22087 w 115"/>
              <a:gd name="T3" fmla="*/ 18210 h 170"/>
              <a:gd name="T4" fmla="*/ 21645 w 115"/>
              <a:gd name="T5" fmla="*/ 21851 h 170"/>
              <a:gd name="T6" fmla="*/ 20099 w 115"/>
              <a:gd name="T7" fmla="*/ 25008 h 170"/>
              <a:gd name="T8" fmla="*/ 17670 w 115"/>
              <a:gd name="T9" fmla="*/ 27679 h 170"/>
              <a:gd name="T10" fmla="*/ 15019 w 115"/>
              <a:gd name="T11" fmla="*/ 30349 h 170"/>
              <a:gd name="T12" fmla="*/ 11927 w 115"/>
              <a:gd name="T13" fmla="*/ 32777 h 170"/>
              <a:gd name="T14" fmla="*/ 8614 w 115"/>
              <a:gd name="T15" fmla="*/ 35205 h 170"/>
              <a:gd name="T16" fmla="*/ 5963 w 115"/>
              <a:gd name="T17" fmla="*/ 37633 h 170"/>
              <a:gd name="T18" fmla="*/ 5522 w 115"/>
              <a:gd name="T19" fmla="*/ 38361 h 170"/>
              <a:gd name="T20" fmla="*/ 5080 w 115"/>
              <a:gd name="T21" fmla="*/ 38847 h 170"/>
              <a:gd name="T22" fmla="*/ 5080 w 115"/>
              <a:gd name="T23" fmla="*/ 39818 h 170"/>
              <a:gd name="T24" fmla="*/ 5743 w 115"/>
              <a:gd name="T25" fmla="*/ 40547 h 170"/>
              <a:gd name="T26" fmla="*/ 6184 w 115"/>
              <a:gd name="T27" fmla="*/ 41032 h 170"/>
              <a:gd name="T28" fmla="*/ 6847 w 115"/>
              <a:gd name="T29" fmla="*/ 41275 h 170"/>
              <a:gd name="T30" fmla="*/ 7510 w 115"/>
              <a:gd name="T31" fmla="*/ 41275 h 170"/>
              <a:gd name="T32" fmla="*/ 8172 w 115"/>
              <a:gd name="T33" fmla="*/ 41032 h 170"/>
              <a:gd name="T34" fmla="*/ 11706 w 115"/>
              <a:gd name="T35" fmla="*/ 38604 h 170"/>
              <a:gd name="T36" fmla="*/ 15240 w 115"/>
              <a:gd name="T37" fmla="*/ 36176 h 170"/>
              <a:gd name="T38" fmla="*/ 18332 w 115"/>
              <a:gd name="T39" fmla="*/ 33263 h 170"/>
              <a:gd name="T40" fmla="*/ 21424 w 115"/>
              <a:gd name="T41" fmla="*/ 29864 h 170"/>
              <a:gd name="T42" fmla="*/ 23412 w 115"/>
              <a:gd name="T43" fmla="*/ 26222 h 170"/>
              <a:gd name="T44" fmla="*/ 24958 w 115"/>
              <a:gd name="T45" fmla="*/ 22094 h 170"/>
              <a:gd name="T46" fmla="*/ 25400 w 115"/>
              <a:gd name="T47" fmla="*/ 17724 h 170"/>
              <a:gd name="T48" fmla="*/ 24517 w 115"/>
              <a:gd name="T49" fmla="*/ 12868 h 170"/>
              <a:gd name="T50" fmla="*/ 22308 w 115"/>
              <a:gd name="T51" fmla="*/ 9469 h 170"/>
              <a:gd name="T52" fmla="*/ 19657 w 115"/>
              <a:gd name="T53" fmla="*/ 6313 h 170"/>
              <a:gd name="T54" fmla="*/ 15903 w 115"/>
              <a:gd name="T55" fmla="*/ 3642 h 170"/>
              <a:gd name="T56" fmla="*/ 12148 w 115"/>
              <a:gd name="T57" fmla="*/ 1942 h 170"/>
              <a:gd name="T58" fmla="*/ 8172 w 115"/>
              <a:gd name="T59" fmla="*/ 486 h 170"/>
              <a:gd name="T60" fmla="*/ 4638 w 115"/>
              <a:gd name="T61" fmla="*/ 0 h 170"/>
              <a:gd name="T62" fmla="*/ 1988 w 115"/>
              <a:gd name="T63" fmla="*/ 243 h 170"/>
              <a:gd name="T64" fmla="*/ 0 w 115"/>
              <a:gd name="T65" fmla="*/ 1214 h 170"/>
              <a:gd name="T66" fmla="*/ 3313 w 115"/>
              <a:gd name="T67" fmla="*/ 2428 h 170"/>
              <a:gd name="T68" fmla="*/ 6626 w 115"/>
              <a:gd name="T69" fmla="*/ 3156 h 170"/>
              <a:gd name="T70" fmla="*/ 9497 w 115"/>
              <a:gd name="T71" fmla="*/ 3885 h 170"/>
              <a:gd name="T72" fmla="*/ 12590 w 115"/>
              <a:gd name="T73" fmla="*/ 4856 h 170"/>
              <a:gd name="T74" fmla="*/ 15461 w 115"/>
              <a:gd name="T75" fmla="*/ 6313 h 170"/>
              <a:gd name="T76" fmla="*/ 17890 w 115"/>
              <a:gd name="T77" fmla="*/ 8012 h 170"/>
              <a:gd name="T78" fmla="*/ 20099 w 115"/>
              <a:gd name="T79" fmla="*/ 10440 h 170"/>
              <a:gd name="T80" fmla="*/ 21424 w 115"/>
              <a:gd name="T81" fmla="*/ 13839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6" name="Freeform 1321"/>
          <p:cNvSpPr>
            <a:spLocks/>
          </p:cNvSpPr>
          <p:nvPr/>
        </p:nvSpPr>
        <p:spPr bwMode="auto">
          <a:xfrm>
            <a:off x="5473700" y="3059113"/>
            <a:ext cx="63500" cy="84137"/>
          </a:xfrm>
          <a:custGeom>
            <a:avLst/>
            <a:gdLst>
              <a:gd name="T0" fmla="*/ 19775 w 289"/>
              <a:gd name="T1" fmla="*/ 15537 h 352"/>
              <a:gd name="T2" fmla="*/ 10547 w 289"/>
              <a:gd name="T3" fmla="*/ 25337 h 352"/>
              <a:gd name="T4" fmla="*/ 3516 w 289"/>
              <a:gd name="T5" fmla="*/ 37288 h 352"/>
              <a:gd name="T6" fmla="*/ 0 w 289"/>
              <a:gd name="T7" fmla="*/ 50434 h 352"/>
              <a:gd name="T8" fmla="*/ 659 w 289"/>
              <a:gd name="T9" fmla="*/ 59517 h 352"/>
              <a:gd name="T10" fmla="*/ 2197 w 289"/>
              <a:gd name="T11" fmla="*/ 63103 h 352"/>
              <a:gd name="T12" fmla="*/ 4175 w 289"/>
              <a:gd name="T13" fmla="*/ 66210 h 352"/>
              <a:gd name="T14" fmla="*/ 6811 w 289"/>
              <a:gd name="T15" fmla="*/ 69078 h 352"/>
              <a:gd name="T16" fmla="*/ 11206 w 289"/>
              <a:gd name="T17" fmla="*/ 72186 h 352"/>
              <a:gd name="T18" fmla="*/ 17138 w 289"/>
              <a:gd name="T19" fmla="*/ 75532 h 352"/>
              <a:gd name="T20" fmla="*/ 23510 w 289"/>
              <a:gd name="T21" fmla="*/ 78161 h 352"/>
              <a:gd name="T22" fmla="*/ 30102 w 289"/>
              <a:gd name="T23" fmla="*/ 80074 h 352"/>
              <a:gd name="T24" fmla="*/ 36694 w 289"/>
              <a:gd name="T25" fmla="*/ 81747 h 352"/>
              <a:gd name="T26" fmla="*/ 43505 w 289"/>
              <a:gd name="T27" fmla="*/ 82703 h 352"/>
              <a:gd name="T28" fmla="*/ 50317 w 289"/>
              <a:gd name="T29" fmla="*/ 83420 h 352"/>
              <a:gd name="T30" fmla="*/ 57128 w 289"/>
              <a:gd name="T31" fmla="*/ 83898 h 352"/>
              <a:gd name="T32" fmla="*/ 61522 w 289"/>
              <a:gd name="T33" fmla="*/ 84137 h 352"/>
              <a:gd name="T34" fmla="*/ 63061 w 289"/>
              <a:gd name="T35" fmla="*/ 82703 h 352"/>
              <a:gd name="T36" fmla="*/ 63500 w 289"/>
              <a:gd name="T37" fmla="*/ 80074 h 352"/>
              <a:gd name="T38" fmla="*/ 62182 w 289"/>
              <a:gd name="T39" fmla="*/ 78400 h 352"/>
              <a:gd name="T40" fmla="*/ 58007 w 289"/>
              <a:gd name="T41" fmla="*/ 78161 h 352"/>
              <a:gd name="T42" fmla="*/ 51635 w 289"/>
              <a:gd name="T43" fmla="*/ 77922 h 352"/>
              <a:gd name="T44" fmla="*/ 45483 w 289"/>
              <a:gd name="T45" fmla="*/ 77205 h 352"/>
              <a:gd name="T46" fmla="*/ 39330 w 289"/>
              <a:gd name="T47" fmla="*/ 76249 h 352"/>
              <a:gd name="T48" fmla="*/ 32958 w 289"/>
              <a:gd name="T49" fmla="*/ 75054 h 352"/>
              <a:gd name="T50" fmla="*/ 26806 w 289"/>
              <a:gd name="T51" fmla="*/ 73142 h 352"/>
              <a:gd name="T52" fmla="*/ 20874 w 289"/>
              <a:gd name="T53" fmla="*/ 71230 h 352"/>
              <a:gd name="T54" fmla="*/ 14941 w 289"/>
              <a:gd name="T55" fmla="*/ 68122 h 352"/>
              <a:gd name="T56" fmla="*/ 9888 w 289"/>
              <a:gd name="T57" fmla="*/ 64776 h 352"/>
              <a:gd name="T58" fmla="*/ 7031 w 289"/>
              <a:gd name="T59" fmla="*/ 59756 h 352"/>
              <a:gd name="T60" fmla="*/ 5933 w 289"/>
              <a:gd name="T61" fmla="*/ 53064 h 352"/>
              <a:gd name="T62" fmla="*/ 7471 w 289"/>
              <a:gd name="T63" fmla="*/ 43742 h 352"/>
              <a:gd name="T64" fmla="*/ 9888 w 289"/>
              <a:gd name="T65" fmla="*/ 36571 h 352"/>
              <a:gd name="T66" fmla="*/ 13403 w 289"/>
              <a:gd name="T67" fmla="*/ 30356 h 352"/>
              <a:gd name="T68" fmla="*/ 17578 w 289"/>
              <a:gd name="T69" fmla="*/ 24620 h 352"/>
              <a:gd name="T70" fmla="*/ 22412 w 289"/>
              <a:gd name="T71" fmla="*/ 19600 h 352"/>
              <a:gd name="T72" fmla="*/ 28344 w 289"/>
              <a:gd name="T73" fmla="*/ 14103 h 352"/>
              <a:gd name="T74" fmla="*/ 35595 w 289"/>
              <a:gd name="T75" fmla="*/ 9083 h 352"/>
              <a:gd name="T76" fmla="*/ 43285 w 289"/>
              <a:gd name="T77" fmla="*/ 4781 h 352"/>
              <a:gd name="T78" fmla="*/ 49877 w 289"/>
              <a:gd name="T79" fmla="*/ 1434 h 352"/>
              <a:gd name="T80" fmla="*/ 50097 w 289"/>
              <a:gd name="T81" fmla="*/ 0 h 352"/>
              <a:gd name="T82" fmla="*/ 43505 w 289"/>
              <a:gd name="T83" fmla="*/ 1195 h 352"/>
              <a:gd name="T84" fmla="*/ 35595 w 289"/>
              <a:gd name="T85" fmla="*/ 4302 h 352"/>
              <a:gd name="T86" fmla="*/ 27905 w 289"/>
              <a:gd name="T87" fmla="*/ 8605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7" name="Freeform 1322"/>
          <p:cNvSpPr>
            <a:spLocks/>
          </p:cNvSpPr>
          <p:nvPr/>
        </p:nvSpPr>
        <p:spPr bwMode="auto">
          <a:xfrm>
            <a:off x="5562600" y="3054350"/>
            <a:ext cx="57150" cy="58738"/>
          </a:xfrm>
          <a:custGeom>
            <a:avLst/>
            <a:gdLst>
              <a:gd name="T0" fmla="*/ 47625 w 252"/>
              <a:gd name="T1" fmla="*/ 17996 h 235"/>
              <a:gd name="T2" fmla="*/ 50346 w 252"/>
              <a:gd name="T3" fmla="*/ 21246 h 235"/>
              <a:gd name="T4" fmla="*/ 51707 w 252"/>
              <a:gd name="T5" fmla="*/ 24995 h 235"/>
              <a:gd name="T6" fmla="*/ 52614 w 252"/>
              <a:gd name="T7" fmla="*/ 28994 h 235"/>
              <a:gd name="T8" fmla="*/ 52614 w 252"/>
              <a:gd name="T9" fmla="*/ 33243 h 235"/>
              <a:gd name="T10" fmla="*/ 52161 w 252"/>
              <a:gd name="T11" fmla="*/ 36742 h 235"/>
              <a:gd name="T12" fmla="*/ 51254 w 252"/>
              <a:gd name="T13" fmla="*/ 39742 h 235"/>
              <a:gd name="T14" fmla="*/ 49439 w 252"/>
              <a:gd name="T15" fmla="*/ 42741 h 235"/>
              <a:gd name="T16" fmla="*/ 47852 w 252"/>
              <a:gd name="T17" fmla="*/ 44991 h 235"/>
              <a:gd name="T18" fmla="*/ 45811 w 252"/>
              <a:gd name="T19" fmla="*/ 47740 h 235"/>
              <a:gd name="T20" fmla="*/ 43543 w 252"/>
              <a:gd name="T21" fmla="*/ 49990 h 235"/>
              <a:gd name="T22" fmla="*/ 41502 w 252"/>
              <a:gd name="T23" fmla="*/ 52239 h 235"/>
              <a:gd name="T24" fmla="*/ 39234 w 252"/>
              <a:gd name="T25" fmla="*/ 54739 h 235"/>
              <a:gd name="T26" fmla="*/ 38780 w 252"/>
              <a:gd name="T27" fmla="*/ 55489 h 235"/>
              <a:gd name="T28" fmla="*/ 38554 w 252"/>
              <a:gd name="T29" fmla="*/ 56239 h 235"/>
              <a:gd name="T30" fmla="*/ 38780 w 252"/>
              <a:gd name="T31" fmla="*/ 57238 h 235"/>
              <a:gd name="T32" fmla="*/ 39234 w 252"/>
              <a:gd name="T33" fmla="*/ 57988 h 235"/>
              <a:gd name="T34" fmla="*/ 39914 w 252"/>
              <a:gd name="T35" fmla="*/ 58488 h 235"/>
              <a:gd name="T36" fmla="*/ 40821 w 252"/>
              <a:gd name="T37" fmla="*/ 58738 h 235"/>
              <a:gd name="T38" fmla="*/ 41729 w 252"/>
              <a:gd name="T39" fmla="*/ 58488 h 235"/>
              <a:gd name="T40" fmla="*/ 42409 w 252"/>
              <a:gd name="T41" fmla="*/ 57988 h 235"/>
              <a:gd name="T42" fmla="*/ 47171 w 252"/>
              <a:gd name="T43" fmla="*/ 54489 h 235"/>
              <a:gd name="T44" fmla="*/ 51027 w 252"/>
              <a:gd name="T45" fmla="*/ 49990 h 235"/>
              <a:gd name="T46" fmla="*/ 54202 w 252"/>
              <a:gd name="T47" fmla="*/ 44491 h 235"/>
              <a:gd name="T48" fmla="*/ 56470 w 252"/>
              <a:gd name="T49" fmla="*/ 38992 h 235"/>
              <a:gd name="T50" fmla="*/ 57150 w 252"/>
              <a:gd name="T51" fmla="*/ 32743 h 235"/>
              <a:gd name="T52" fmla="*/ 56696 w 252"/>
              <a:gd name="T53" fmla="*/ 26994 h 235"/>
              <a:gd name="T54" fmla="*/ 54882 w 252"/>
              <a:gd name="T55" fmla="*/ 21246 h 235"/>
              <a:gd name="T56" fmla="*/ 51027 w 252"/>
              <a:gd name="T57" fmla="*/ 16247 h 235"/>
              <a:gd name="T58" fmla="*/ 48079 w 252"/>
              <a:gd name="T59" fmla="*/ 13497 h 235"/>
              <a:gd name="T60" fmla="*/ 44677 w 252"/>
              <a:gd name="T61" fmla="*/ 11248 h 235"/>
              <a:gd name="T62" fmla="*/ 41048 w 252"/>
              <a:gd name="T63" fmla="*/ 8998 h 235"/>
              <a:gd name="T64" fmla="*/ 37193 w 252"/>
              <a:gd name="T65" fmla="*/ 7249 h 235"/>
              <a:gd name="T66" fmla="*/ 33111 w 252"/>
              <a:gd name="T67" fmla="*/ 5499 h 235"/>
              <a:gd name="T68" fmla="*/ 28802 w 252"/>
              <a:gd name="T69" fmla="*/ 4249 h 235"/>
              <a:gd name="T70" fmla="*/ 24720 w 252"/>
              <a:gd name="T71" fmla="*/ 2999 h 235"/>
              <a:gd name="T72" fmla="*/ 20411 w 252"/>
              <a:gd name="T73" fmla="*/ 1750 h 235"/>
              <a:gd name="T74" fmla="*/ 16555 w 252"/>
              <a:gd name="T75" fmla="*/ 1000 h 235"/>
              <a:gd name="T76" fmla="*/ 12927 w 252"/>
              <a:gd name="T77" fmla="*/ 500 h 235"/>
              <a:gd name="T78" fmla="*/ 9525 w 252"/>
              <a:gd name="T79" fmla="*/ 0 h 235"/>
              <a:gd name="T80" fmla="*/ 6350 w 252"/>
              <a:gd name="T81" fmla="*/ 0 h 235"/>
              <a:gd name="T82" fmla="*/ 3855 w 252"/>
              <a:gd name="T83" fmla="*/ 0 h 235"/>
              <a:gd name="T84" fmla="*/ 1814 w 252"/>
              <a:gd name="T85" fmla="*/ 250 h 235"/>
              <a:gd name="T86" fmla="*/ 680 w 252"/>
              <a:gd name="T87" fmla="*/ 750 h 235"/>
              <a:gd name="T88" fmla="*/ 0 w 252"/>
              <a:gd name="T89" fmla="*/ 1250 h 235"/>
              <a:gd name="T90" fmla="*/ 2268 w 252"/>
              <a:gd name="T91" fmla="*/ 1750 h 235"/>
              <a:gd name="T92" fmla="*/ 4989 w 252"/>
              <a:gd name="T93" fmla="*/ 2000 h 235"/>
              <a:gd name="T94" fmla="*/ 7484 w 252"/>
              <a:gd name="T95" fmla="*/ 2749 h 235"/>
              <a:gd name="T96" fmla="*/ 10432 w 252"/>
              <a:gd name="T97" fmla="*/ 3249 h 235"/>
              <a:gd name="T98" fmla="*/ 13607 w 252"/>
              <a:gd name="T99" fmla="*/ 3749 h 235"/>
              <a:gd name="T100" fmla="*/ 16555 w 252"/>
              <a:gd name="T101" fmla="*/ 4249 h 235"/>
              <a:gd name="T102" fmla="*/ 19730 w 252"/>
              <a:gd name="T103" fmla="*/ 4999 h 235"/>
              <a:gd name="T104" fmla="*/ 23132 w 252"/>
              <a:gd name="T105" fmla="*/ 5749 h 235"/>
              <a:gd name="T106" fmla="*/ 26080 w 252"/>
              <a:gd name="T107" fmla="*/ 6999 h 235"/>
              <a:gd name="T108" fmla="*/ 29482 w 252"/>
              <a:gd name="T109" fmla="*/ 7998 h 235"/>
              <a:gd name="T110" fmla="*/ 32884 w 252"/>
              <a:gd name="T111" fmla="*/ 9248 h 235"/>
              <a:gd name="T112" fmla="*/ 36059 w 252"/>
              <a:gd name="T113" fmla="*/ 10748 h 235"/>
              <a:gd name="T114" fmla="*/ 39007 w 252"/>
              <a:gd name="T115" fmla="*/ 12247 h 235"/>
              <a:gd name="T116" fmla="*/ 42182 w 252"/>
              <a:gd name="T117" fmla="*/ 13747 h 235"/>
              <a:gd name="T118" fmla="*/ 44904 w 252"/>
              <a:gd name="T119" fmla="*/ 15997 h 235"/>
              <a:gd name="T120" fmla="*/ 47625 w 252"/>
              <a:gd name="T121" fmla="*/ 17996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8" name="Freeform 1323"/>
          <p:cNvSpPr>
            <a:spLocks/>
          </p:cNvSpPr>
          <p:nvPr/>
        </p:nvSpPr>
        <p:spPr bwMode="auto">
          <a:xfrm>
            <a:off x="5451475" y="3086100"/>
            <a:ext cx="23813" cy="53975"/>
          </a:xfrm>
          <a:custGeom>
            <a:avLst/>
            <a:gdLst>
              <a:gd name="T0" fmla="*/ 0 w 103"/>
              <a:gd name="T1" fmla="*/ 29441 h 220"/>
              <a:gd name="T2" fmla="*/ 0 w 103"/>
              <a:gd name="T3" fmla="*/ 33857 h 220"/>
              <a:gd name="T4" fmla="*/ 925 w 103"/>
              <a:gd name="T5" fmla="*/ 38028 h 220"/>
              <a:gd name="T6" fmla="*/ 2774 w 103"/>
              <a:gd name="T7" fmla="*/ 41953 h 220"/>
              <a:gd name="T8" fmla="*/ 5086 w 103"/>
              <a:gd name="T9" fmla="*/ 45388 h 220"/>
              <a:gd name="T10" fmla="*/ 8092 w 103"/>
              <a:gd name="T11" fmla="*/ 48332 h 220"/>
              <a:gd name="T12" fmla="*/ 11560 w 103"/>
              <a:gd name="T13" fmla="*/ 50786 h 220"/>
              <a:gd name="T14" fmla="*/ 15259 w 103"/>
              <a:gd name="T15" fmla="*/ 52748 h 220"/>
              <a:gd name="T16" fmla="*/ 19189 w 103"/>
              <a:gd name="T17" fmla="*/ 53730 h 220"/>
              <a:gd name="T18" fmla="*/ 20576 w 103"/>
              <a:gd name="T19" fmla="*/ 53975 h 220"/>
              <a:gd name="T20" fmla="*/ 21732 w 103"/>
              <a:gd name="T21" fmla="*/ 53484 h 220"/>
              <a:gd name="T22" fmla="*/ 22657 w 103"/>
              <a:gd name="T23" fmla="*/ 52748 h 220"/>
              <a:gd name="T24" fmla="*/ 23119 w 103"/>
              <a:gd name="T25" fmla="*/ 51767 h 220"/>
              <a:gd name="T26" fmla="*/ 23119 w 103"/>
              <a:gd name="T27" fmla="*/ 50295 h 220"/>
              <a:gd name="T28" fmla="*/ 22888 w 103"/>
              <a:gd name="T29" fmla="*/ 49068 h 220"/>
              <a:gd name="T30" fmla="*/ 22195 w 103"/>
              <a:gd name="T31" fmla="*/ 48087 h 220"/>
              <a:gd name="T32" fmla="*/ 21039 w 103"/>
              <a:gd name="T33" fmla="*/ 47351 h 220"/>
              <a:gd name="T34" fmla="*/ 17108 w 103"/>
              <a:gd name="T35" fmla="*/ 45879 h 220"/>
              <a:gd name="T36" fmla="*/ 13409 w 103"/>
              <a:gd name="T37" fmla="*/ 43671 h 220"/>
              <a:gd name="T38" fmla="*/ 10404 w 103"/>
              <a:gd name="T39" fmla="*/ 40972 h 220"/>
              <a:gd name="T40" fmla="*/ 8323 w 103"/>
              <a:gd name="T41" fmla="*/ 37783 h 220"/>
              <a:gd name="T42" fmla="*/ 6936 w 103"/>
              <a:gd name="T43" fmla="*/ 33857 h 220"/>
              <a:gd name="T44" fmla="*/ 6242 w 103"/>
              <a:gd name="T45" fmla="*/ 29686 h 220"/>
              <a:gd name="T46" fmla="*/ 6242 w 103"/>
              <a:gd name="T47" fmla="*/ 25270 h 220"/>
              <a:gd name="T48" fmla="*/ 7398 w 103"/>
              <a:gd name="T49" fmla="*/ 20363 h 220"/>
              <a:gd name="T50" fmla="*/ 9017 w 103"/>
              <a:gd name="T51" fmla="*/ 16929 h 220"/>
              <a:gd name="T52" fmla="*/ 11791 w 103"/>
              <a:gd name="T53" fmla="*/ 13739 h 220"/>
              <a:gd name="T54" fmla="*/ 14565 w 103"/>
              <a:gd name="T55" fmla="*/ 10550 h 220"/>
              <a:gd name="T56" fmla="*/ 17802 w 103"/>
              <a:gd name="T57" fmla="*/ 7606 h 220"/>
              <a:gd name="T58" fmla="*/ 20576 w 103"/>
              <a:gd name="T59" fmla="*/ 5152 h 220"/>
              <a:gd name="T60" fmla="*/ 22657 w 103"/>
              <a:gd name="T61" fmla="*/ 2944 h 220"/>
              <a:gd name="T62" fmla="*/ 23813 w 103"/>
              <a:gd name="T63" fmla="*/ 1227 h 220"/>
              <a:gd name="T64" fmla="*/ 23813 w 103"/>
              <a:gd name="T65" fmla="*/ 0 h 220"/>
              <a:gd name="T66" fmla="*/ 21270 w 103"/>
              <a:gd name="T67" fmla="*/ 981 h 220"/>
              <a:gd name="T68" fmla="*/ 17802 w 103"/>
              <a:gd name="T69" fmla="*/ 2944 h 220"/>
              <a:gd name="T70" fmla="*/ 14103 w 103"/>
              <a:gd name="T71" fmla="*/ 6134 h 220"/>
              <a:gd name="T72" fmla="*/ 10173 w 103"/>
              <a:gd name="T73" fmla="*/ 9814 h 220"/>
              <a:gd name="T74" fmla="*/ 6705 w 103"/>
              <a:gd name="T75" fmla="*/ 13984 h 220"/>
              <a:gd name="T76" fmla="*/ 3699 w 103"/>
              <a:gd name="T77" fmla="*/ 18891 h 220"/>
              <a:gd name="T78" fmla="*/ 1387 w 103"/>
              <a:gd name="T79" fmla="*/ 24043 h 220"/>
              <a:gd name="T80" fmla="*/ 0 w 103"/>
              <a:gd name="T81" fmla="*/ 29441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19" name="Freeform 1324"/>
          <p:cNvSpPr>
            <a:spLocks/>
          </p:cNvSpPr>
          <p:nvPr/>
        </p:nvSpPr>
        <p:spPr bwMode="auto">
          <a:xfrm>
            <a:off x="5608638" y="3051175"/>
            <a:ext cx="50800" cy="69850"/>
          </a:xfrm>
          <a:custGeom>
            <a:avLst/>
            <a:gdLst>
              <a:gd name="T0" fmla="*/ 42949 w 220"/>
              <a:gd name="T1" fmla="*/ 27891 h 288"/>
              <a:gd name="T2" fmla="*/ 45258 w 220"/>
              <a:gd name="T3" fmla="*/ 32257 h 288"/>
              <a:gd name="T4" fmla="*/ 46644 w 220"/>
              <a:gd name="T5" fmla="*/ 37108 h 288"/>
              <a:gd name="T6" fmla="*/ 45951 w 220"/>
              <a:gd name="T7" fmla="*/ 42201 h 288"/>
              <a:gd name="T8" fmla="*/ 42949 w 220"/>
              <a:gd name="T9" fmla="*/ 47052 h 288"/>
              <a:gd name="T10" fmla="*/ 38793 w 220"/>
              <a:gd name="T11" fmla="*/ 51660 h 288"/>
              <a:gd name="T12" fmla="*/ 34175 w 220"/>
              <a:gd name="T13" fmla="*/ 55540 h 288"/>
              <a:gd name="T14" fmla="*/ 29325 w 220"/>
              <a:gd name="T15" fmla="*/ 59664 h 288"/>
              <a:gd name="T16" fmla="*/ 26555 w 220"/>
              <a:gd name="T17" fmla="*/ 62574 h 288"/>
              <a:gd name="T18" fmla="*/ 25400 w 220"/>
              <a:gd name="T19" fmla="*/ 64757 h 288"/>
              <a:gd name="T20" fmla="*/ 24707 w 220"/>
              <a:gd name="T21" fmla="*/ 66940 h 288"/>
              <a:gd name="T22" fmla="*/ 25169 w 220"/>
              <a:gd name="T23" fmla="*/ 68880 h 288"/>
              <a:gd name="T24" fmla="*/ 27016 w 220"/>
              <a:gd name="T25" fmla="*/ 69850 h 288"/>
              <a:gd name="T26" fmla="*/ 28633 w 220"/>
              <a:gd name="T27" fmla="*/ 69607 h 288"/>
              <a:gd name="T28" fmla="*/ 31865 w 220"/>
              <a:gd name="T29" fmla="*/ 65727 h 288"/>
              <a:gd name="T30" fmla="*/ 37176 w 220"/>
              <a:gd name="T31" fmla="*/ 60634 h 288"/>
              <a:gd name="T32" fmla="*/ 42718 w 220"/>
              <a:gd name="T33" fmla="*/ 55540 h 288"/>
              <a:gd name="T34" fmla="*/ 47567 w 220"/>
              <a:gd name="T35" fmla="*/ 49477 h 288"/>
              <a:gd name="T36" fmla="*/ 50569 w 220"/>
              <a:gd name="T37" fmla="*/ 41959 h 288"/>
              <a:gd name="T38" fmla="*/ 50338 w 220"/>
              <a:gd name="T39" fmla="*/ 34197 h 288"/>
              <a:gd name="T40" fmla="*/ 47105 w 220"/>
              <a:gd name="T41" fmla="*/ 26921 h 288"/>
              <a:gd name="T42" fmla="*/ 42025 w 220"/>
              <a:gd name="T43" fmla="*/ 20858 h 288"/>
              <a:gd name="T44" fmla="*/ 36484 w 220"/>
              <a:gd name="T45" fmla="*/ 16977 h 288"/>
              <a:gd name="T46" fmla="*/ 30942 w 220"/>
              <a:gd name="T47" fmla="*/ 13582 h 288"/>
              <a:gd name="T48" fmla="*/ 25169 w 220"/>
              <a:gd name="T49" fmla="*/ 10429 h 288"/>
              <a:gd name="T50" fmla="*/ 19165 w 220"/>
              <a:gd name="T51" fmla="*/ 7034 h 288"/>
              <a:gd name="T52" fmla="*/ 13624 w 220"/>
              <a:gd name="T53" fmla="*/ 4123 h 288"/>
              <a:gd name="T54" fmla="*/ 8313 w 220"/>
              <a:gd name="T55" fmla="*/ 1698 h 288"/>
              <a:gd name="T56" fmla="*/ 4156 w 220"/>
              <a:gd name="T57" fmla="*/ 243 h 288"/>
              <a:gd name="T58" fmla="*/ 924 w 220"/>
              <a:gd name="T59" fmla="*/ 0 h 288"/>
              <a:gd name="T60" fmla="*/ 2078 w 220"/>
              <a:gd name="T61" fmla="*/ 1698 h 288"/>
              <a:gd name="T62" fmla="*/ 7158 w 220"/>
              <a:gd name="T63" fmla="*/ 4366 h 288"/>
              <a:gd name="T64" fmla="*/ 12469 w 220"/>
              <a:gd name="T65" fmla="*/ 7034 h 288"/>
              <a:gd name="T66" fmla="*/ 17780 w 220"/>
              <a:gd name="T67" fmla="*/ 9701 h 288"/>
              <a:gd name="T68" fmla="*/ 23322 w 220"/>
              <a:gd name="T69" fmla="*/ 12854 h 288"/>
              <a:gd name="T70" fmla="*/ 28633 w 220"/>
              <a:gd name="T71" fmla="*/ 16007 h 288"/>
              <a:gd name="T72" fmla="*/ 33944 w 220"/>
              <a:gd name="T73" fmla="*/ 19888 h 288"/>
              <a:gd name="T74" fmla="*/ 38793 w 220"/>
              <a:gd name="T75" fmla="*/ 23768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0" name="Freeform 1325"/>
          <p:cNvSpPr>
            <a:spLocks/>
          </p:cNvSpPr>
          <p:nvPr/>
        </p:nvSpPr>
        <p:spPr bwMode="auto">
          <a:xfrm>
            <a:off x="5561013" y="3157538"/>
            <a:ext cx="190500" cy="120650"/>
          </a:xfrm>
          <a:custGeom>
            <a:avLst/>
            <a:gdLst>
              <a:gd name="T0" fmla="*/ 25103 w 1070"/>
              <a:gd name="T1" fmla="*/ 0 h 844"/>
              <a:gd name="T2" fmla="*/ 190500 w 1070"/>
              <a:gd name="T3" fmla="*/ 27732 h 844"/>
              <a:gd name="T4" fmla="*/ 163616 w 1070"/>
              <a:gd name="T5" fmla="*/ 120650 h 844"/>
              <a:gd name="T6" fmla="*/ 0 w 1070"/>
              <a:gd name="T7" fmla="*/ 89201 h 844"/>
              <a:gd name="T8" fmla="*/ 25103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1" name="Freeform 1326"/>
          <p:cNvSpPr>
            <a:spLocks/>
          </p:cNvSpPr>
          <p:nvPr/>
        </p:nvSpPr>
        <p:spPr bwMode="auto">
          <a:xfrm>
            <a:off x="5576888" y="3160713"/>
            <a:ext cx="146050" cy="47625"/>
          </a:xfrm>
          <a:custGeom>
            <a:avLst/>
            <a:gdLst>
              <a:gd name="T0" fmla="*/ 17298 w 819"/>
              <a:gd name="T1" fmla="*/ 0 h 333"/>
              <a:gd name="T2" fmla="*/ 146050 w 819"/>
              <a:gd name="T3" fmla="*/ 19880 h 333"/>
              <a:gd name="T4" fmla="*/ 30672 w 819"/>
              <a:gd name="T5" fmla="*/ 14016 h 333"/>
              <a:gd name="T6" fmla="*/ 0 w 819"/>
              <a:gd name="T7" fmla="*/ 47625 h 333"/>
              <a:gd name="T8" fmla="*/ 17298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2" name="Freeform 1327"/>
          <p:cNvSpPr>
            <a:spLocks/>
          </p:cNvSpPr>
          <p:nvPr/>
        </p:nvSpPr>
        <p:spPr bwMode="auto">
          <a:xfrm>
            <a:off x="5541963" y="3302000"/>
            <a:ext cx="192087" cy="44450"/>
          </a:xfrm>
          <a:custGeom>
            <a:avLst/>
            <a:gdLst>
              <a:gd name="T0" fmla="*/ 6030 w 1083"/>
              <a:gd name="T1" fmla="*/ 0 h 306"/>
              <a:gd name="T2" fmla="*/ 192087 w 1083"/>
              <a:gd name="T3" fmla="*/ 37913 h 306"/>
              <a:gd name="T4" fmla="*/ 187121 w 1083"/>
              <a:gd name="T5" fmla="*/ 44450 h 306"/>
              <a:gd name="T6" fmla="*/ 0 w 1083"/>
              <a:gd name="T7" fmla="*/ 4067 h 306"/>
              <a:gd name="T8" fmla="*/ 6030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3" name="Freeform 1328"/>
          <p:cNvSpPr>
            <a:spLocks/>
          </p:cNvSpPr>
          <p:nvPr/>
        </p:nvSpPr>
        <p:spPr bwMode="auto">
          <a:xfrm>
            <a:off x="5524500" y="3314700"/>
            <a:ext cx="193675" cy="44450"/>
          </a:xfrm>
          <a:custGeom>
            <a:avLst/>
            <a:gdLst>
              <a:gd name="T0" fmla="*/ 6942 w 1088"/>
              <a:gd name="T1" fmla="*/ 0 h 311"/>
              <a:gd name="T2" fmla="*/ 193675 w 1088"/>
              <a:gd name="T3" fmla="*/ 37161 h 311"/>
              <a:gd name="T4" fmla="*/ 187801 w 1088"/>
              <a:gd name="T5" fmla="*/ 44450 h 311"/>
              <a:gd name="T6" fmla="*/ 0 w 1088"/>
              <a:gd name="T7" fmla="*/ 4859 h 311"/>
              <a:gd name="T8" fmla="*/ 6942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4" name="Freeform 1329"/>
          <p:cNvSpPr>
            <a:spLocks/>
          </p:cNvSpPr>
          <p:nvPr/>
        </p:nvSpPr>
        <p:spPr bwMode="auto">
          <a:xfrm>
            <a:off x="5554663" y="3355975"/>
            <a:ext cx="28575" cy="9525"/>
          </a:xfrm>
          <a:custGeom>
            <a:avLst/>
            <a:gdLst>
              <a:gd name="T0" fmla="*/ 2788 w 164"/>
              <a:gd name="T1" fmla="*/ 132 h 72"/>
              <a:gd name="T2" fmla="*/ 3659 w 164"/>
              <a:gd name="T3" fmla="*/ 132 h 72"/>
              <a:gd name="T4" fmla="*/ 6098 w 164"/>
              <a:gd name="T5" fmla="*/ 0 h 72"/>
              <a:gd name="T6" fmla="*/ 9409 w 164"/>
              <a:gd name="T7" fmla="*/ 0 h 72"/>
              <a:gd name="T8" fmla="*/ 13591 w 164"/>
              <a:gd name="T9" fmla="*/ 265 h 72"/>
              <a:gd name="T10" fmla="*/ 18121 w 164"/>
              <a:gd name="T11" fmla="*/ 926 h 72"/>
              <a:gd name="T12" fmla="*/ 22302 w 164"/>
              <a:gd name="T13" fmla="*/ 2249 h 72"/>
              <a:gd name="T14" fmla="*/ 25961 w 164"/>
              <a:gd name="T15" fmla="*/ 4101 h 72"/>
              <a:gd name="T16" fmla="*/ 28575 w 164"/>
              <a:gd name="T17" fmla="*/ 6747 h 72"/>
              <a:gd name="T18" fmla="*/ 28575 w 164"/>
              <a:gd name="T19" fmla="*/ 6879 h 72"/>
              <a:gd name="T20" fmla="*/ 28575 w 164"/>
              <a:gd name="T21" fmla="*/ 7541 h 72"/>
              <a:gd name="T22" fmla="*/ 28401 w 164"/>
              <a:gd name="T23" fmla="*/ 8202 h 72"/>
              <a:gd name="T24" fmla="*/ 28052 w 164"/>
              <a:gd name="T25" fmla="*/ 8864 h 72"/>
              <a:gd name="T26" fmla="*/ 27181 w 164"/>
              <a:gd name="T27" fmla="*/ 9393 h 72"/>
              <a:gd name="T28" fmla="*/ 25961 w 164"/>
              <a:gd name="T29" fmla="*/ 9525 h 72"/>
              <a:gd name="T30" fmla="*/ 24045 w 164"/>
              <a:gd name="T31" fmla="*/ 9393 h 72"/>
              <a:gd name="T32" fmla="*/ 21605 w 164"/>
              <a:gd name="T33" fmla="*/ 8599 h 72"/>
              <a:gd name="T34" fmla="*/ 21605 w 164"/>
              <a:gd name="T35" fmla="*/ 8334 h 72"/>
              <a:gd name="T36" fmla="*/ 21431 w 164"/>
              <a:gd name="T37" fmla="*/ 7805 h 72"/>
              <a:gd name="T38" fmla="*/ 20909 w 164"/>
              <a:gd name="T39" fmla="*/ 6879 h 72"/>
              <a:gd name="T40" fmla="*/ 19689 w 164"/>
              <a:gd name="T41" fmla="*/ 5953 h 72"/>
              <a:gd name="T42" fmla="*/ 17424 w 164"/>
              <a:gd name="T43" fmla="*/ 5027 h 72"/>
              <a:gd name="T44" fmla="*/ 14113 w 164"/>
              <a:gd name="T45" fmla="*/ 4233 h 72"/>
              <a:gd name="T46" fmla="*/ 9583 w 164"/>
              <a:gd name="T47" fmla="*/ 3836 h 72"/>
              <a:gd name="T48" fmla="*/ 3485 w 164"/>
              <a:gd name="T49" fmla="*/ 3836 h 72"/>
              <a:gd name="T50" fmla="*/ 3136 w 164"/>
              <a:gd name="T51" fmla="*/ 3836 h 72"/>
              <a:gd name="T52" fmla="*/ 2439 w 164"/>
              <a:gd name="T53" fmla="*/ 3572 h 72"/>
              <a:gd name="T54" fmla="*/ 1568 w 164"/>
              <a:gd name="T55" fmla="*/ 3307 h 72"/>
              <a:gd name="T56" fmla="*/ 697 w 164"/>
              <a:gd name="T57" fmla="*/ 2910 h 72"/>
              <a:gd name="T58" fmla="*/ 0 w 164"/>
              <a:gd name="T59" fmla="*/ 2381 h 72"/>
              <a:gd name="T60" fmla="*/ 0 w 164"/>
              <a:gd name="T61" fmla="*/ 1852 h 72"/>
              <a:gd name="T62" fmla="*/ 871 w 164"/>
              <a:gd name="T63" fmla="*/ 926 h 72"/>
              <a:gd name="T64" fmla="*/ 2788 w 164"/>
              <a:gd name="T65" fmla="*/ 132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5" name="Freeform 1330"/>
          <p:cNvSpPr>
            <a:spLocks/>
          </p:cNvSpPr>
          <p:nvPr/>
        </p:nvSpPr>
        <p:spPr bwMode="auto">
          <a:xfrm>
            <a:off x="5559425" y="3282950"/>
            <a:ext cx="26988" cy="15875"/>
          </a:xfrm>
          <a:custGeom>
            <a:avLst/>
            <a:gdLst>
              <a:gd name="T0" fmla="*/ 8318 w 146"/>
              <a:gd name="T1" fmla="*/ 0 h 109"/>
              <a:gd name="T2" fmla="*/ 7764 w 146"/>
              <a:gd name="T3" fmla="*/ 0 h 109"/>
              <a:gd name="T4" fmla="*/ 6470 w 146"/>
              <a:gd name="T5" fmla="*/ 437 h 109"/>
              <a:gd name="T6" fmla="*/ 4806 w 146"/>
              <a:gd name="T7" fmla="*/ 1019 h 109"/>
              <a:gd name="T8" fmla="*/ 2773 w 146"/>
              <a:gd name="T9" fmla="*/ 2039 h 109"/>
              <a:gd name="T10" fmla="*/ 1109 w 146"/>
              <a:gd name="T11" fmla="*/ 3495 h 109"/>
              <a:gd name="T12" fmla="*/ 185 w 146"/>
              <a:gd name="T13" fmla="*/ 5680 h 109"/>
              <a:gd name="T14" fmla="*/ 0 w 146"/>
              <a:gd name="T15" fmla="*/ 8593 h 109"/>
              <a:gd name="T16" fmla="*/ 1109 w 146"/>
              <a:gd name="T17" fmla="*/ 12380 h 109"/>
              <a:gd name="T18" fmla="*/ 15712 w 146"/>
              <a:gd name="T19" fmla="*/ 15875 h 109"/>
              <a:gd name="T20" fmla="*/ 15527 w 146"/>
              <a:gd name="T21" fmla="*/ 15147 h 109"/>
              <a:gd name="T22" fmla="*/ 15527 w 146"/>
              <a:gd name="T23" fmla="*/ 13545 h 109"/>
              <a:gd name="T24" fmla="*/ 15527 w 146"/>
              <a:gd name="T25" fmla="*/ 11069 h 109"/>
              <a:gd name="T26" fmla="*/ 16082 w 146"/>
              <a:gd name="T27" fmla="*/ 8447 h 109"/>
              <a:gd name="T28" fmla="*/ 17191 w 146"/>
              <a:gd name="T29" fmla="*/ 5826 h 109"/>
              <a:gd name="T30" fmla="*/ 19224 w 146"/>
              <a:gd name="T31" fmla="*/ 3932 h 109"/>
              <a:gd name="T32" fmla="*/ 22367 w 146"/>
              <a:gd name="T33" fmla="*/ 2913 h 109"/>
              <a:gd name="T34" fmla="*/ 26988 w 146"/>
              <a:gd name="T35" fmla="*/ 3350 h 109"/>
              <a:gd name="T36" fmla="*/ 8318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6" name="Freeform 1331"/>
          <p:cNvSpPr>
            <a:spLocks/>
          </p:cNvSpPr>
          <p:nvPr/>
        </p:nvSpPr>
        <p:spPr bwMode="auto">
          <a:xfrm>
            <a:off x="5707063" y="3309938"/>
            <a:ext cx="26987" cy="15875"/>
          </a:xfrm>
          <a:custGeom>
            <a:avLst/>
            <a:gdLst>
              <a:gd name="T0" fmla="*/ 8318 w 146"/>
              <a:gd name="T1" fmla="*/ 0 h 107"/>
              <a:gd name="T2" fmla="*/ 7763 w 146"/>
              <a:gd name="T3" fmla="*/ 0 h 107"/>
              <a:gd name="T4" fmla="*/ 6469 w 146"/>
              <a:gd name="T5" fmla="*/ 297 h 107"/>
              <a:gd name="T6" fmla="*/ 4621 w 146"/>
              <a:gd name="T7" fmla="*/ 890 h 107"/>
              <a:gd name="T8" fmla="*/ 2773 w 146"/>
              <a:gd name="T9" fmla="*/ 1780 h 107"/>
              <a:gd name="T10" fmla="*/ 1109 w 146"/>
              <a:gd name="T11" fmla="*/ 3412 h 107"/>
              <a:gd name="T12" fmla="*/ 0 w 146"/>
              <a:gd name="T13" fmla="*/ 5638 h 107"/>
              <a:gd name="T14" fmla="*/ 0 w 146"/>
              <a:gd name="T15" fmla="*/ 8605 h 107"/>
              <a:gd name="T16" fmla="*/ 1109 w 146"/>
              <a:gd name="T17" fmla="*/ 12611 h 107"/>
              <a:gd name="T18" fmla="*/ 15527 w 146"/>
              <a:gd name="T19" fmla="*/ 15875 h 107"/>
              <a:gd name="T20" fmla="*/ 15342 w 146"/>
              <a:gd name="T21" fmla="*/ 15282 h 107"/>
              <a:gd name="T22" fmla="*/ 15342 w 146"/>
              <a:gd name="T23" fmla="*/ 13501 h 107"/>
              <a:gd name="T24" fmla="*/ 15342 w 146"/>
              <a:gd name="T25" fmla="*/ 11127 h 107"/>
              <a:gd name="T26" fmla="*/ 15896 w 146"/>
              <a:gd name="T27" fmla="*/ 8308 h 107"/>
              <a:gd name="T28" fmla="*/ 17006 w 146"/>
              <a:gd name="T29" fmla="*/ 5935 h 107"/>
              <a:gd name="T30" fmla="*/ 19039 w 146"/>
              <a:gd name="T31" fmla="*/ 4006 h 107"/>
              <a:gd name="T32" fmla="*/ 22366 w 146"/>
              <a:gd name="T33" fmla="*/ 2819 h 107"/>
              <a:gd name="T34" fmla="*/ 26987 w 146"/>
              <a:gd name="T35" fmla="*/ 3412 h 107"/>
              <a:gd name="T36" fmla="*/ 8318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7" name="Freeform 1332"/>
          <p:cNvSpPr>
            <a:spLocks/>
          </p:cNvSpPr>
          <p:nvPr/>
        </p:nvSpPr>
        <p:spPr bwMode="auto">
          <a:xfrm>
            <a:off x="5588000" y="3286125"/>
            <a:ext cx="111125" cy="26988"/>
          </a:xfrm>
          <a:custGeom>
            <a:avLst/>
            <a:gdLst>
              <a:gd name="T0" fmla="*/ 0 w 629"/>
              <a:gd name="T1" fmla="*/ 5931 h 182"/>
              <a:gd name="T2" fmla="*/ 106178 w 629"/>
              <a:gd name="T3" fmla="*/ 26988 h 182"/>
              <a:gd name="T4" fmla="*/ 111125 w 629"/>
              <a:gd name="T5" fmla="*/ 21057 h 182"/>
              <a:gd name="T6" fmla="*/ 5123 w 629"/>
              <a:gd name="T7" fmla="*/ 0 h 182"/>
              <a:gd name="T8" fmla="*/ 0 w 629"/>
              <a:gd name="T9" fmla="*/ 5931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8" name="Freeform 1333"/>
          <p:cNvSpPr>
            <a:spLocks/>
          </p:cNvSpPr>
          <p:nvPr/>
        </p:nvSpPr>
        <p:spPr bwMode="auto">
          <a:xfrm>
            <a:off x="5588000" y="3298825"/>
            <a:ext cx="106363" cy="23813"/>
          </a:xfrm>
          <a:custGeom>
            <a:avLst/>
            <a:gdLst>
              <a:gd name="T0" fmla="*/ 0 w 606"/>
              <a:gd name="T1" fmla="*/ 3922 h 170"/>
              <a:gd name="T2" fmla="*/ 105310 w 606"/>
              <a:gd name="T3" fmla="*/ 23813 h 170"/>
              <a:gd name="T4" fmla="*/ 106363 w 606"/>
              <a:gd name="T5" fmla="*/ 19891 h 170"/>
              <a:gd name="T6" fmla="*/ 878 w 606"/>
              <a:gd name="T7" fmla="*/ 0 h 170"/>
              <a:gd name="T8" fmla="*/ 0 w 606"/>
              <a:gd name="T9" fmla="*/ 3922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29" name="Freeform 1334"/>
          <p:cNvSpPr>
            <a:spLocks/>
          </p:cNvSpPr>
          <p:nvPr/>
        </p:nvSpPr>
        <p:spPr bwMode="auto">
          <a:xfrm>
            <a:off x="5588000" y="3281363"/>
            <a:ext cx="106363" cy="23812"/>
          </a:xfrm>
          <a:custGeom>
            <a:avLst/>
            <a:gdLst>
              <a:gd name="T0" fmla="*/ 0 w 606"/>
              <a:gd name="T1" fmla="*/ 3922 h 170"/>
              <a:gd name="T2" fmla="*/ 105310 w 606"/>
              <a:gd name="T3" fmla="*/ 23812 h 170"/>
              <a:gd name="T4" fmla="*/ 106363 w 606"/>
              <a:gd name="T5" fmla="*/ 19890 h 170"/>
              <a:gd name="T6" fmla="*/ 878 w 606"/>
              <a:gd name="T7" fmla="*/ 0 h 170"/>
              <a:gd name="T8" fmla="*/ 0 w 606"/>
              <a:gd name="T9" fmla="*/ 3922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0" name="AutoShape 1336"/>
          <p:cNvSpPr>
            <a:spLocks noChangeAspect="1" noChangeArrowheads="1" noTextEdit="1"/>
          </p:cNvSpPr>
          <p:nvPr/>
        </p:nvSpPr>
        <p:spPr bwMode="auto">
          <a:xfrm>
            <a:off x="6194425" y="1831975"/>
            <a:ext cx="295275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1" name="Freeform 1337"/>
          <p:cNvSpPr>
            <a:spLocks/>
          </p:cNvSpPr>
          <p:nvPr/>
        </p:nvSpPr>
        <p:spPr bwMode="auto">
          <a:xfrm>
            <a:off x="6196013" y="1831975"/>
            <a:ext cx="293687" cy="293688"/>
          </a:xfrm>
          <a:custGeom>
            <a:avLst/>
            <a:gdLst>
              <a:gd name="T0" fmla="*/ 101255 w 1894"/>
              <a:gd name="T1" fmla="*/ 0 h 1904"/>
              <a:gd name="T2" fmla="*/ 103581 w 1894"/>
              <a:gd name="T3" fmla="*/ 0 h 1904"/>
              <a:gd name="T4" fmla="*/ 108388 w 1894"/>
              <a:gd name="T5" fmla="*/ 154 h 1904"/>
              <a:gd name="T6" fmla="*/ 115056 w 1894"/>
              <a:gd name="T7" fmla="*/ 463 h 1904"/>
              <a:gd name="T8" fmla="*/ 123894 w 1894"/>
              <a:gd name="T9" fmla="*/ 925 h 1904"/>
              <a:gd name="T10" fmla="*/ 134128 w 1894"/>
              <a:gd name="T11" fmla="*/ 1542 h 1904"/>
              <a:gd name="T12" fmla="*/ 145913 w 1894"/>
              <a:gd name="T13" fmla="*/ 2622 h 1904"/>
              <a:gd name="T14" fmla="*/ 158938 w 1894"/>
              <a:gd name="T15" fmla="*/ 4010 h 1904"/>
              <a:gd name="T16" fmla="*/ 173049 w 1894"/>
              <a:gd name="T17" fmla="*/ 5861 h 1904"/>
              <a:gd name="T18" fmla="*/ 188090 w 1894"/>
              <a:gd name="T19" fmla="*/ 8484 h 1904"/>
              <a:gd name="T20" fmla="*/ 203906 w 1894"/>
              <a:gd name="T21" fmla="*/ 11260 h 1904"/>
              <a:gd name="T22" fmla="*/ 219878 w 1894"/>
              <a:gd name="T23" fmla="*/ 14962 h 1904"/>
              <a:gd name="T24" fmla="*/ 236469 w 1894"/>
              <a:gd name="T25" fmla="*/ 19281 h 1904"/>
              <a:gd name="T26" fmla="*/ 253061 w 1894"/>
              <a:gd name="T27" fmla="*/ 24525 h 1904"/>
              <a:gd name="T28" fmla="*/ 269652 w 1894"/>
              <a:gd name="T29" fmla="*/ 30387 h 1904"/>
              <a:gd name="T30" fmla="*/ 285779 w 1894"/>
              <a:gd name="T31" fmla="*/ 37174 h 1904"/>
              <a:gd name="T32" fmla="*/ 268102 w 1894"/>
              <a:gd name="T33" fmla="*/ 175688 h 1904"/>
              <a:gd name="T34" fmla="*/ 270118 w 1894"/>
              <a:gd name="T35" fmla="*/ 176768 h 1904"/>
              <a:gd name="T36" fmla="*/ 274149 w 1894"/>
              <a:gd name="T37" fmla="*/ 180933 h 1904"/>
              <a:gd name="T38" fmla="*/ 276165 w 1894"/>
              <a:gd name="T39" fmla="*/ 190342 h 1904"/>
              <a:gd name="T40" fmla="*/ 272909 w 1894"/>
              <a:gd name="T41" fmla="*/ 206846 h 1904"/>
              <a:gd name="T42" fmla="*/ 222048 w 1894"/>
              <a:gd name="T43" fmla="*/ 272248 h 1904"/>
              <a:gd name="T44" fmla="*/ 204992 w 1894"/>
              <a:gd name="T45" fmla="*/ 293688 h 1904"/>
              <a:gd name="T46" fmla="*/ 202201 w 1894"/>
              <a:gd name="T47" fmla="*/ 293380 h 1904"/>
              <a:gd name="T48" fmla="*/ 196928 w 1894"/>
              <a:gd name="T49" fmla="*/ 292608 h 1904"/>
              <a:gd name="T50" fmla="*/ 189641 w 1894"/>
              <a:gd name="T51" fmla="*/ 291683 h 1904"/>
              <a:gd name="T52" fmla="*/ 180182 w 1894"/>
              <a:gd name="T53" fmla="*/ 290140 h 1904"/>
              <a:gd name="T54" fmla="*/ 169172 w 1894"/>
              <a:gd name="T55" fmla="*/ 288289 h 1904"/>
              <a:gd name="T56" fmla="*/ 156302 w 1894"/>
              <a:gd name="T57" fmla="*/ 285976 h 1904"/>
              <a:gd name="T58" fmla="*/ 142347 w 1894"/>
              <a:gd name="T59" fmla="*/ 283045 h 1904"/>
              <a:gd name="T60" fmla="*/ 127151 w 1894"/>
              <a:gd name="T61" fmla="*/ 279651 h 1904"/>
              <a:gd name="T62" fmla="*/ 111179 w 1894"/>
              <a:gd name="T63" fmla="*/ 275487 h 1904"/>
              <a:gd name="T64" fmla="*/ 94588 w 1894"/>
              <a:gd name="T65" fmla="*/ 270705 h 1904"/>
              <a:gd name="T66" fmla="*/ 77686 w 1894"/>
              <a:gd name="T67" fmla="*/ 265306 h 1904"/>
              <a:gd name="T68" fmla="*/ 60474 w 1894"/>
              <a:gd name="T69" fmla="*/ 259291 h 1904"/>
              <a:gd name="T70" fmla="*/ 43417 w 1894"/>
              <a:gd name="T71" fmla="*/ 252350 h 1904"/>
              <a:gd name="T72" fmla="*/ 26671 w 1894"/>
              <a:gd name="T73" fmla="*/ 244483 h 1904"/>
              <a:gd name="T74" fmla="*/ 10389 w 1894"/>
              <a:gd name="T75" fmla="*/ 235999 h 1904"/>
              <a:gd name="T76" fmla="*/ 2481 w 1894"/>
              <a:gd name="T77" fmla="*/ 230601 h 1904"/>
              <a:gd name="T78" fmla="*/ 1240 w 1894"/>
              <a:gd name="T79" fmla="*/ 224739 h 1904"/>
              <a:gd name="T80" fmla="*/ 0 w 1894"/>
              <a:gd name="T81" fmla="*/ 216101 h 1904"/>
              <a:gd name="T82" fmla="*/ 620 w 1894"/>
              <a:gd name="T83" fmla="*/ 207155 h 1904"/>
              <a:gd name="T84" fmla="*/ 60164 w 1894"/>
              <a:gd name="T85" fmla="*/ 148849 h 1904"/>
              <a:gd name="T86" fmla="*/ 59854 w 1894"/>
              <a:gd name="T87" fmla="*/ 146844 h 1904"/>
              <a:gd name="T88" fmla="*/ 60474 w 1894"/>
              <a:gd name="T89" fmla="*/ 141445 h 1904"/>
              <a:gd name="T90" fmla="*/ 63885 w 1894"/>
              <a:gd name="T91" fmla="*/ 133887 h 1904"/>
              <a:gd name="T92" fmla="*/ 72569 w 1894"/>
              <a:gd name="T93" fmla="*/ 125558 h 1904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w 1894"/>
              <a:gd name="T142" fmla="*/ 0 h 1904"/>
              <a:gd name="T143" fmla="*/ 1894 w 1894"/>
              <a:gd name="T144" fmla="*/ 1904 h 1904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T141" t="T142" r="T143" b="T144"/>
            <a:pathLst>
              <a:path w="1894" h="1904">
                <a:moveTo>
                  <a:pt x="651" y="0"/>
                </a:moveTo>
                <a:lnTo>
                  <a:pt x="653" y="0"/>
                </a:lnTo>
                <a:lnTo>
                  <a:pt x="659" y="0"/>
                </a:lnTo>
                <a:lnTo>
                  <a:pt x="668" y="0"/>
                </a:lnTo>
                <a:lnTo>
                  <a:pt x="682" y="0"/>
                </a:lnTo>
                <a:lnTo>
                  <a:pt x="699" y="1"/>
                </a:lnTo>
                <a:lnTo>
                  <a:pt x="720" y="1"/>
                </a:lnTo>
                <a:lnTo>
                  <a:pt x="742" y="3"/>
                </a:lnTo>
                <a:lnTo>
                  <a:pt x="769" y="4"/>
                </a:lnTo>
                <a:lnTo>
                  <a:pt x="799" y="6"/>
                </a:lnTo>
                <a:lnTo>
                  <a:pt x="831" y="8"/>
                </a:lnTo>
                <a:lnTo>
                  <a:pt x="865" y="10"/>
                </a:lnTo>
                <a:lnTo>
                  <a:pt x="902" y="13"/>
                </a:lnTo>
                <a:lnTo>
                  <a:pt x="941" y="17"/>
                </a:lnTo>
                <a:lnTo>
                  <a:pt x="982" y="21"/>
                </a:lnTo>
                <a:lnTo>
                  <a:pt x="1025" y="26"/>
                </a:lnTo>
                <a:lnTo>
                  <a:pt x="1070" y="32"/>
                </a:lnTo>
                <a:lnTo>
                  <a:pt x="1116" y="38"/>
                </a:lnTo>
                <a:lnTo>
                  <a:pt x="1164" y="46"/>
                </a:lnTo>
                <a:lnTo>
                  <a:pt x="1213" y="55"/>
                </a:lnTo>
                <a:lnTo>
                  <a:pt x="1263" y="63"/>
                </a:lnTo>
                <a:lnTo>
                  <a:pt x="1315" y="73"/>
                </a:lnTo>
                <a:lnTo>
                  <a:pt x="1366" y="85"/>
                </a:lnTo>
                <a:lnTo>
                  <a:pt x="1418" y="97"/>
                </a:lnTo>
                <a:lnTo>
                  <a:pt x="1472" y="111"/>
                </a:lnTo>
                <a:lnTo>
                  <a:pt x="1525" y="125"/>
                </a:lnTo>
                <a:lnTo>
                  <a:pt x="1579" y="141"/>
                </a:lnTo>
                <a:lnTo>
                  <a:pt x="1632" y="159"/>
                </a:lnTo>
                <a:lnTo>
                  <a:pt x="1685" y="177"/>
                </a:lnTo>
                <a:lnTo>
                  <a:pt x="1739" y="197"/>
                </a:lnTo>
                <a:lnTo>
                  <a:pt x="1791" y="218"/>
                </a:lnTo>
                <a:lnTo>
                  <a:pt x="1843" y="241"/>
                </a:lnTo>
                <a:lnTo>
                  <a:pt x="1894" y="266"/>
                </a:lnTo>
                <a:lnTo>
                  <a:pt x="1729" y="1139"/>
                </a:lnTo>
                <a:lnTo>
                  <a:pt x="1733" y="1140"/>
                </a:lnTo>
                <a:lnTo>
                  <a:pt x="1742" y="1146"/>
                </a:lnTo>
                <a:lnTo>
                  <a:pt x="1755" y="1156"/>
                </a:lnTo>
                <a:lnTo>
                  <a:pt x="1768" y="1173"/>
                </a:lnTo>
                <a:lnTo>
                  <a:pt x="1778" y="1199"/>
                </a:lnTo>
                <a:lnTo>
                  <a:pt x="1781" y="1234"/>
                </a:lnTo>
                <a:lnTo>
                  <a:pt x="1777" y="1281"/>
                </a:lnTo>
                <a:lnTo>
                  <a:pt x="1760" y="1341"/>
                </a:lnTo>
                <a:lnTo>
                  <a:pt x="1472" y="1765"/>
                </a:lnTo>
                <a:lnTo>
                  <a:pt x="1432" y="1765"/>
                </a:lnTo>
                <a:lnTo>
                  <a:pt x="1324" y="1904"/>
                </a:lnTo>
                <a:lnTo>
                  <a:pt x="1322" y="1904"/>
                </a:lnTo>
                <a:lnTo>
                  <a:pt x="1315" y="1903"/>
                </a:lnTo>
                <a:lnTo>
                  <a:pt x="1304" y="1902"/>
                </a:lnTo>
                <a:lnTo>
                  <a:pt x="1290" y="1900"/>
                </a:lnTo>
                <a:lnTo>
                  <a:pt x="1270" y="1897"/>
                </a:lnTo>
                <a:lnTo>
                  <a:pt x="1249" y="1894"/>
                </a:lnTo>
                <a:lnTo>
                  <a:pt x="1223" y="1891"/>
                </a:lnTo>
                <a:lnTo>
                  <a:pt x="1194" y="1887"/>
                </a:lnTo>
                <a:lnTo>
                  <a:pt x="1162" y="1881"/>
                </a:lnTo>
                <a:lnTo>
                  <a:pt x="1128" y="1876"/>
                </a:lnTo>
                <a:lnTo>
                  <a:pt x="1091" y="1869"/>
                </a:lnTo>
                <a:lnTo>
                  <a:pt x="1050" y="1862"/>
                </a:lnTo>
                <a:lnTo>
                  <a:pt x="1008" y="1854"/>
                </a:lnTo>
                <a:lnTo>
                  <a:pt x="964" y="1845"/>
                </a:lnTo>
                <a:lnTo>
                  <a:pt x="918" y="1835"/>
                </a:lnTo>
                <a:lnTo>
                  <a:pt x="870" y="1824"/>
                </a:lnTo>
                <a:lnTo>
                  <a:pt x="820" y="1813"/>
                </a:lnTo>
                <a:lnTo>
                  <a:pt x="769" y="1800"/>
                </a:lnTo>
                <a:lnTo>
                  <a:pt x="717" y="1786"/>
                </a:lnTo>
                <a:lnTo>
                  <a:pt x="664" y="1772"/>
                </a:lnTo>
                <a:lnTo>
                  <a:pt x="610" y="1755"/>
                </a:lnTo>
                <a:lnTo>
                  <a:pt x="555" y="1738"/>
                </a:lnTo>
                <a:lnTo>
                  <a:pt x="501" y="1720"/>
                </a:lnTo>
                <a:lnTo>
                  <a:pt x="445" y="1701"/>
                </a:lnTo>
                <a:lnTo>
                  <a:pt x="390" y="1681"/>
                </a:lnTo>
                <a:lnTo>
                  <a:pt x="334" y="1659"/>
                </a:lnTo>
                <a:lnTo>
                  <a:pt x="280" y="1636"/>
                </a:lnTo>
                <a:lnTo>
                  <a:pt x="225" y="1611"/>
                </a:lnTo>
                <a:lnTo>
                  <a:pt x="172" y="1585"/>
                </a:lnTo>
                <a:lnTo>
                  <a:pt x="119" y="1559"/>
                </a:lnTo>
                <a:lnTo>
                  <a:pt x="67" y="1530"/>
                </a:lnTo>
                <a:lnTo>
                  <a:pt x="17" y="1500"/>
                </a:lnTo>
                <a:lnTo>
                  <a:pt x="16" y="1495"/>
                </a:lnTo>
                <a:lnTo>
                  <a:pt x="12" y="1480"/>
                </a:lnTo>
                <a:lnTo>
                  <a:pt x="8" y="1457"/>
                </a:lnTo>
                <a:lnTo>
                  <a:pt x="4" y="1430"/>
                </a:lnTo>
                <a:lnTo>
                  <a:pt x="0" y="1401"/>
                </a:lnTo>
                <a:lnTo>
                  <a:pt x="0" y="1370"/>
                </a:lnTo>
                <a:lnTo>
                  <a:pt x="4" y="1343"/>
                </a:lnTo>
                <a:lnTo>
                  <a:pt x="12" y="1319"/>
                </a:lnTo>
                <a:lnTo>
                  <a:pt x="388" y="965"/>
                </a:lnTo>
                <a:lnTo>
                  <a:pt x="387" y="961"/>
                </a:lnTo>
                <a:lnTo>
                  <a:pt x="386" y="952"/>
                </a:lnTo>
                <a:lnTo>
                  <a:pt x="386" y="936"/>
                </a:lnTo>
                <a:lnTo>
                  <a:pt x="390" y="917"/>
                </a:lnTo>
                <a:lnTo>
                  <a:pt x="397" y="893"/>
                </a:lnTo>
                <a:lnTo>
                  <a:pt x="412" y="868"/>
                </a:lnTo>
                <a:lnTo>
                  <a:pt x="435" y="841"/>
                </a:lnTo>
                <a:lnTo>
                  <a:pt x="468" y="814"/>
                </a:lnTo>
                <a:lnTo>
                  <a:pt x="651" y="0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2" name="Freeform 1338"/>
          <p:cNvSpPr>
            <a:spLocks/>
          </p:cNvSpPr>
          <p:nvPr/>
        </p:nvSpPr>
        <p:spPr bwMode="auto">
          <a:xfrm>
            <a:off x="6232525" y="2019300"/>
            <a:ext cx="171450" cy="49213"/>
          </a:xfrm>
          <a:custGeom>
            <a:avLst/>
            <a:gdLst>
              <a:gd name="T0" fmla="*/ 6201 w 1106"/>
              <a:gd name="T1" fmla="*/ 0 h 331"/>
              <a:gd name="T2" fmla="*/ 171450 w 1106"/>
              <a:gd name="T3" fmla="*/ 41184 h 331"/>
              <a:gd name="T4" fmla="*/ 166024 w 1106"/>
              <a:gd name="T5" fmla="*/ 49213 h 331"/>
              <a:gd name="T6" fmla="*/ 0 w 1106"/>
              <a:gd name="T7" fmla="*/ 5352 h 331"/>
              <a:gd name="T8" fmla="*/ 6201 w 1106"/>
              <a:gd name="T9" fmla="*/ 0 h 33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06"/>
              <a:gd name="T16" fmla="*/ 0 h 331"/>
              <a:gd name="T17" fmla="*/ 1106 w 1106"/>
              <a:gd name="T18" fmla="*/ 331 h 33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06" h="331">
                <a:moveTo>
                  <a:pt x="40" y="0"/>
                </a:moveTo>
                <a:lnTo>
                  <a:pt x="1106" y="277"/>
                </a:lnTo>
                <a:lnTo>
                  <a:pt x="1071" y="331"/>
                </a:lnTo>
                <a:lnTo>
                  <a:pt x="0" y="36"/>
                </a:lnTo>
                <a:lnTo>
                  <a:pt x="40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3" name="Freeform 1339"/>
          <p:cNvSpPr>
            <a:spLocks/>
          </p:cNvSpPr>
          <p:nvPr/>
        </p:nvSpPr>
        <p:spPr bwMode="auto">
          <a:xfrm>
            <a:off x="6203950" y="2041525"/>
            <a:ext cx="200025" cy="76200"/>
          </a:xfrm>
          <a:custGeom>
            <a:avLst/>
            <a:gdLst>
              <a:gd name="T0" fmla="*/ 199558 w 1285"/>
              <a:gd name="T1" fmla="*/ 58998 h 505"/>
              <a:gd name="T2" fmla="*/ 196756 w 1285"/>
              <a:gd name="T3" fmla="*/ 58697 h 505"/>
              <a:gd name="T4" fmla="*/ 191775 w 1285"/>
              <a:gd name="T5" fmla="*/ 58093 h 505"/>
              <a:gd name="T6" fmla="*/ 184148 w 1285"/>
              <a:gd name="T7" fmla="*/ 57037 h 505"/>
              <a:gd name="T8" fmla="*/ 174964 w 1285"/>
              <a:gd name="T9" fmla="*/ 55679 h 505"/>
              <a:gd name="T10" fmla="*/ 163756 w 1285"/>
              <a:gd name="T11" fmla="*/ 53566 h 505"/>
              <a:gd name="T12" fmla="*/ 151147 w 1285"/>
              <a:gd name="T13" fmla="*/ 51303 h 505"/>
              <a:gd name="T14" fmla="*/ 137138 w 1285"/>
              <a:gd name="T15" fmla="*/ 48587 h 505"/>
              <a:gd name="T16" fmla="*/ 122194 w 1285"/>
              <a:gd name="T17" fmla="*/ 45116 h 505"/>
              <a:gd name="T18" fmla="*/ 106472 w 1285"/>
              <a:gd name="T19" fmla="*/ 41193 h 505"/>
              <a:gd name="T20" fmla="*/ 90128 w 1285"/>
              <a:gd name="T21" fmla="*/ 36817 h 505"/>
              <a:gd name="T22" fmla="*/ 73472 w 1285"/>
              <a:gd name="T23" fmla="*/ 31536 h 505"/>
              <a:gd name="T24" fmla="*/ 56661 w 1285"/>
              <a:gd name="T25" fmla="*/ 25802 h 505"/>
              <a:gd name="T26" fmla="*/ 40316 w 1285"/>
              <a:gd name="T27" fmla="*/ 19314 h 505"/>
              <a:gd name="T28" fmla="*/ 24128 w 1285"/>
              <a:gd name="T29" fmla="*/ 12222 h 505"/>
              <a:gd name="T30" fmla="*/ 8561 w 1285"/>
              <a:gd name="T31" fmla="*/ 4225 h 505"/>
              <a:gd name="T32" fmla="*/ 934 w 1285"/>
              <a:gd name="T33" fmla="*/ 604 h 505"/>
              <a:gd name="T34" fmla="*/ 311 w 1285"/>
              <a:gd name="T35" fmla="*/ 4829 h 505"/>
              <a:gd name="T36" fmla="*/ 0 w 1285"/>
              <a:gd name="T37" fmla="*/ 11468 h 505"/>
              <a:gd name="T38" fmla="*/ 1245 w 1285"/>
              <a:gd name="T39" fmla="*/ 18107 h 505"/>
              <a:gd name="T40" fmla="*/ 2958 w 1285"/>
              <a:gd name="T41" fmla="*/ 20974 h 505"/>
              <a:gd name="T42" fmla="*/ 4359 w 1285"/>
              <a:gd name="T43" fmla="*/ 21728 h 505"/>
              <a:gd name="T44" fmla="*/ 7316 w 1285"/>
              <a:gd name="T45" fmla="*/ 23388 h 505"/>
              <a:gd name="T46" fmla="*/ 11675 w 1285"/>
              <a:gd name="T47" fmla="*/ 25651 h 505"/>
              <a:gd name="T48" fmla="*/ 17434 w 1285"/>
              <a:gd name="T49" fmla="*/ 28669 h 505"/>
              <a:gd name="T50" fmla="*/ 24750 w 1285"/>
              <a:gd name="T51" fmla="*/ 31989 h 505"/>
              <a:gd name="T52" fmla="*/ 33467 w 1285"/>
              <a:gd name="T53" fmla="*/ 35912 h 505"/>
              <a:gd name="T54" fmla="*/ 43741 w 1285"/>
              <a:gd name="T55" fmla="*/ 40288 h 505"/>
              <a:gd name="T56" fmla="*/ 55727 w 1285"/>
              <a:gd name="T57" fmla="*/ 44664 h 505"/>
              <a:gd name="T58" fmla="*/ 68958 w 1285"/>
              <a:gd name="T59" fmla="*/ 49191 h 505"/>
              <a:gd name="T60" fmla="*/ 84057 w 1285"/>
              <a:gd name="T61" fmla="*/ 53868 h 505"/>
              <a:gd name="T62" fmla="*/ 100713 w 1285"/>
              <a:gd name="T63" fmla="*/ 58395 h 505"/>
              <a:gd name="T64" fmla="*/ 118925 w 1285"/>
              <a:gd name="T65" fmla="*/ 62771 h 505"/>
              <a:gd name="T66" fmla="*/ 138539 w 1285"/>
              <a:gd name="T67" fmla="*/ 66996 h 505"/>
              <a:gd name="T68" fmla="*/ 160020 w 1285"/>
              <a:gd name="T69" fmla="*/ 71221 h 505"/>
              <a:gd name="T70" fmla="*/ 183214 w 1285"/>
              <a:gd name="T71" fmla="*/ 74540 h 505"/>
              <a:gd name="T72" fmla="*/ 195511 w 1285"/>
              <a:gd name="T73" fmla="*/ 75898 h 505"/>
              <a:gd name="T74" fmla="*/ 196912 w 1285"/>
              <a:gd name="T75" fmla="*/ 73484 h 505"/>
              <a:gd name="T76" fmla="*/ 198935 w 1285"/>
              <a:gd name="T77" fmla="*/ 68806 h 505"/>
              <a:gd name="T78" fmla="*/ 200025 w 1285"/>
              <a:gd name="T79" fmla="*/ 62620 h 505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1285"/>
              <a:gd name="T121" fmla="*/ 0 h 505"/>
              <a:gd name="T122" fmla="*/ 1285 w 1285"/>
              <a:gd name="T123" fmla="*/ 505 h 505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1285" h="505">
                <a:moveTo>
                  <a:pt x="1284" y="391"/>
                </a:moveTo>
                <a:lnTo>
                  <a:pt x="1282" y="391"/>
                </a:lnTo>
                <a:lnTo>
                  <a:pt x="1275" y="390"/>
                </a:lnTo>
                <a:lnTo>
                  <a:pt x="1264" y="389"/>
                </a:lnTo>
                <a:lnTo>
                  <a:pt x="1250" y="387"/>
                </a:lnTo>
                <a:lnTo>
                  <a:pt x="1232" y="385"/>
                </a:lnTo>
                <a:lnTo>
                  <a:pt x="1209" y="382"/>
                </a:lnTo>
                <a:lnTo>
                  <a:pt x="1183" y="378"/>
                </a:lnTo>
                <a:lnTo>
                  <a:pt x="1155" y="374"/>
                </a:lnTo>
                <a:lnTo>
                  <a:pt x="1124" y="369"/>
                </a:lnTo>
                <a:lnTo>
                  <a:pt x="1089" y="362"/>
                </a:lnTo>
                <a:lnTo>
                  <a:pt x="1052" y="355"/>
                </a:lnTo>
                <a:lnTo>
                  <a:pt x="1013" y="349"/>
                </a:lnTo>
                <a:lnTo>
                  <a:pt x="971" y="340"/>
                </a:lnTo>
                <a:lnTo>
                  <a:pt x="926" y="332"/>
                </a:lnTo>
                <a:lnTo>
                  <a:pt x="881" y="322"/>
                </a:lnTo>
                <a:lnTo>
                  <a:pt x="834" y="311"/>
                </a:lnTo>
                <a:lnTo>
                  <a:pt x="785" y="299"/>
                </a:lnTo>
                <a:lnTo>
                  <a:pt x="735" y="287"/>
                </a:lnTo>
                <a:lnTo>
                  <a:pt x="684" y="273"/>
                </a:lnTo>
                <a:lnTo>
                  <a:pt x="632" y="259"/>
                </a:lnTo>
                <a:lnTo>
                  <a:pt x="579" y="244"/>
                </a:lnTo>
                <a:lnTo>
                  <a:pt x="526" y="228"/>
                </a:lnTo>
                <a:lnTo>
                  <a:pt x="472" y="209"/>
                </a:lnTo>
                <a:lnTo>
                  <a:pt x="419" y="191"/>
                </a:lnTo>
                <a:lnTo>
                  <a:pt x="364" y="171"/>
                </a:lnTo>
                <a:lnTo>
                  <a:pt x="311" y="150"/>
                </a:lnTo>
                <a:lnTo>
                  <a:pt x="259" y="128"/>
                </a:lnTo>
                <a:lnTo>
                  <a:pt x="206" y="105"/>
                </a:lnTo>
                <a:lnTo>
                  <a:pt x="155" y="81"/>
                </a:lnTo>
                <a:lnTo>
                  <a:pt x="104" y="55"/>
                </a:lnTo>
                <a:lnTo>
                  <a:pt x="55" y="28"/>
                </a:lnTo>
                <a:lnTo>
                  <a:pt x="7" y="0"/>
                </a:lnTo>
                <a:lnTo>
                  <a:pt x="6" y="4"/>
                </a:lnTo>
                <a:lnTo>
                  <a:pt x="4" y="15"/>
                </a:lnTo>
                <a:lnTo>
                  <a:pt x="2" y="32"/>
                </a:lnTo>
                <a:lnTo>
                  <a:pt x="0" y="53"/>
                </a:lnTo>
                <a:lnTo>
                  <a:pt x="0" y="76"/>
                </a:lnTo>
                <a:lnTo>
                  <a:pt x="2" y="98"/>
                </a:lnTo>
                <a:lnTo>
                  <a:pt x="8" y="120"/>
                </a:lnTo>
                <a:lnTo>
                  <a:pt x="18" y="137"/>
                </a:lnTo>
                <a:lnTo>
                  <a:pt x="19" y="139"/>
                </a:lnTo>
                <a:lnTo>
                  <a:pt x="22" y="141"/>
                </a:lnTo>
                <a:lnTo>
                  <a:pt x="28" y="144"/>
                </a:lnTo>
                <a:lnTo>
                  <a:pt x="37" y="148"/>
                </a:lnTo>
                <a:lnTo>
                  <a:pt x="47" y="155"/>
                </a:lnTo>
                <a:lnTo>
                  <a:pt x="59" y="162"/>
                </a:lnTo>
                <a:lnTo>
                  <a:pt x="75" y="170"/>
                </a:lnTo>
                <a:lnTo>
                  <a:pt x="92" y="180"/>
                </a:lnTo>
                <a:lnTo>
                  <a:pt x="112" y="190"/>
                </a:lnTo>
                <a:lnTo>
                  <a:pt x="134" y="200"/>
                </a:lnTo>
                <a:lnTo>
                  <a:pt x="159" y="212"/>
                </a:lnTo>
                <a:lnTo>
                  <a:pt x="186" y="225"/>
                </a:lnTo>
                <a:lnTo>
                  <a:pt x="215" y="238"/>
                </a:lnTo>
                <a:lnTo>
                  <a:pt x="247" y="252"/>
                </a:lnTo>
                <a:lnTo>
                  <a:pt x="281" y="267"/>
                </a:lnTo>
                <a:lnTo>
                  <a:pt x="318" y="281"/>
                </a:lnTo>
                <a:lnTo>
                  <a:pt x="358" y="296"/>
                </a:lnTo>
                <a:lnTo>
                  <a:pt x="399" y="311"/>
                </a:lnTo>
                <a:lnTo>
                  <a:pt x="443" y="326"/>
                </a:lnTo>
                <a:lnTo>
                  <a:pt x="491" y="341"/>
                </a:lnTo>
                <a:lnTo>
                  <a:pt x="540" y="357"/>
                </a:lnTo>
                <a:lnTo>
                  <a:pt x="592" y="372"/>
                </a:lnTo>
                <a:lnTo>
                  <a:pt x="647" y="387"/>
                </a:lnTo>
                <a:lnTo>
                  <a:pt x="703" y="402"/>
                </a:lnTo>
                <a:lnTo>
                  <a:pt x="764" y="416"/>
                </a:lnTo>
                <a:lnTo>
                  <a:pt x="826" y="431"/>
                </a:lnTo>
                <a:lnTo>
                  <a:pt x="890" y="444"/>
                </a:lnTo>
                <a:lnTo>
                  <a:pt x="958" y="459"/>
                </a:lnTo>
                <a:lnTo>
                  <a:pt x="1028" y="472"/>
                </a:lnTo>
                <a:lnTo>
                  <a:pt x="1101" y="483"/>
                </a:lnTo>
                <a:lnTo>
                  <a:pt x="1177" y="494"/>
                </a:lnTo>
                <a:lnTo>
                  <a:pt x="1255" y="505"/>
                </a:lnTo>
                <a:lnTo>
                  <a:pt x="1256" y="503"/>
                </a:lnTo>
                <a:lnTo>
                  <a:pt x="1260" y="497"/>
                </a:lnTo>
                <a:lnTo>
                  <a:pt x="1265" y="487"/>
                </a:lnTo>
                <a:lnTo>
                  <a:pt x="1272" y="473"/>
                </a:lnTo>
                <a:lnTo>
                  <a:pt x="1278" y="456"/>
                </a:lnTo>
                <a:lnTo>
                  <a:pt x="1282" y="437"/>
                </a:lnTo>
                <a:lnTo>
                  <a:pt x="1285" y="415"/>
                </a:lnTo>
                <a:lnTo>
                  <a:pt x="1284" y="391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4" name="AutoShape 1340"/>
          <p:cNvSpPr>
            <a:spLocks noChangeAspect="1" noChangeArrowheads="1" noTextEdit="1"/>
          </p:cNvSpPr>
          <p:nvPr/>
        </p:nvSpPr>
        <p:spPr bwMode="auto">
          <a:xfrm>
            <a:off x="6143625" y="1728788"/>
            <a:ext cx="3222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5" name="Freeform 1341"/>
          <p:cNvSpPr>
            <a:spLocks/>
          </p:cNvSpPr>
          <p:nvPr/>
        </p:nvSpPr>
        <p:spPr bwMode="auto">
          <a:xfrm>
            <a:off x="6210300" y="1751013"/>
            <a:ext cx="46038" cy="57150"/>
          </a:xfrm>
          <a:custGeom>
            <a:avLst/>
            <a:gdLst>
              <a:gd name="T0" fmla="*/ 16203 w 179"/>
              <a:gd name="T1" fmla="*/ 7408 h 216"/>
              <a:gd name="T2" fmla="*/ 12603 w 179"/>
              <a:gd name="T3" fmla="*/ 9790 h 216"/>
              <a:gd name="T4" fmla="*/ 9773 w 179"/>
              <a:gd name="T5" fmla="*/ 12435 h 216"/>
              <a:gd name="T6" fmla="*/ 6944 w 179"/>
              <a:gd name="T7" fmla="*/ 15610 h 216"/>
              <a:gd name="T8" fmla="*/ 4630 w 179"/>
              <a:gd name="T9" fmla="*/ 19050 h 216"/>
              <a:gd name="T10" fmla="*/ 2572 w 179"/>
              <a:gd name="T11" fmla="*/ 22754 h 216"/>
              <a:gd name="T12" fmla="*/ 1286 w 179"/>
              <a:gd name="T13" fmla="*/ 26723 h 216"/>
              <a:gd name="T14" fmla="*/ 514 w 179"/>
              <a:gd name="T15" fmla="*/ 30956 h 216"/>
              <a:gd name="T16" fmla="*/ 0 w 179"/>
              <a:gd name="T17" fmla="*/ 35190 h 216"/>
              <a:gd name="T18" fmla="*/ 514 w 179"/>
              <a:gd name="T19" fmla="*/ 41010 h 216"/>
              <a:gd name="T20" fmla="*/ 2572 w 179"/>
              <a:gd name="T21" fmla="*/ 45773 h 216"/>
              <a:gd name="T22" fmla="*/ 5915 w 179"/>
              <a:gd name="T23" fmla="*/ 50271 h 216"/>
              <a:gd name="T24" fmla="*/ 10288 w 179"/>
              <a:gd name="T25" fmla="*/ 53181 h 216"/>
              <a:gd name="T26" fmla="*/ 15175 w 179"/>
              <a:gd name="T27" fmla="*/ 55827 h 216"/>
              <a:gd name="T28" fmla="*/ 20318 w 179"/>
              <a:gd name="T29" fmla="*/ 56885 h 216"/>
              <a:gd name="T30" fmla="*/ 25720 w 179"/>
              <a:gd name="T31" fmla="*/ 57150 h 216"/>
              <a:gd name="T32" fmla="*/ 30863 w 179"/>
              <a:gd name="T33" fmla="*/ 56356 h 216"/>
              <a:gd name="T34" fmla="*/ 31892 w 179"/>
              <a:gd name="T35" fmla="*/ 56356 h 216"/>
              <a:gd name="T36" fmla="*/ 32921 w 179"/>
              <a:gd name="T37" fmla="*/ 55827 h 216"/>
              <a:gd name="T38" fmla="*/ 33693 w 179"/>
              <a:gd name="T39" fmla="*/ 55033 h 216"/>
              <a:gd name="T40" fmla="*/ 33950 w 179"/>
              <a:gd name="T41" fmla="*/ 53710 h 216"/>
              <a:gd name="T42" fmla="*/ 33435 w 179"/>
              <a:gd name="T43" fmla="*/ 52388 h 216"/>
              <a:gd name="T44" fmla="*/ 32407 w 179"/>
              <a:gd name="T45" fmla="*/ 51329 h 216"/>
              <a:gd name="T46" fmla="*/ 31121 w 179"/>
              <a:gd name="T47" fmla="*/ 50271 h 216"/>
              <a:gd name="T48" fmla="*/ 29835 w 179"/>
              <a:gd name="T49" fmla="*/ 49477 h 216"/>
              <a:gd name="T50" fmla="*/ 27006 w 179"/>
              <a:gd name="T51" fmla="*/ 48683 h 216"/>
              <a:gd name="T52" fmla="*/ 24434 w 179"/>
              <a:gd name="T53" fmla="*/ 48154 h 216"/>
              <a:gd name="T54" fmla="*/ 21604 w 179"/>
              <a:gd name="T55" fmla="*/ 47625 h 216"/>
              <a:gd name="T56" fmla="*/ 19290 w 179"/>
              <a:gd name="T57" fmla="*/ 47096 h 216"/>
              <a:gd name="T58" fmla="*/ 16718 w 179"/>
              <a:gd name="T59" fmla="*/ 46302 h 216"/>
              <a:gd name="T60" fmla="*/ 14403 w 179"/>
              <a:gd name="T61" fmla="*/ 44979 h 216"/>
              <a:gd name="T62" fmla="*/ 12088 w 179"/>
              <a:gd name="T63" fmla="*/ 43656 h 216"/>
              <a:gd name="T64" fmla="*/ 10031 w 179"/>
              <a:gd name="T65" fmla="*/ 41275 h 216"/>
              <a:gd name="T66" fmla="*/ 9259 w 179"/>
              <a:gd name="T67" fmla="*/ 31750 h 216"/>
              <a:gd name="T68" fmla="*/ 11317 w 179"/>
              <a:gd name="T69" fmla="*/ 23813 h 216"/>
              <a:gd name="T70" fmla="*/ 15689 w 179"/>
              <a:gd name="T71" fmla="*/ 17727 h 216"/>
              <a:gd name="T72" fmla="*/ 21604 w 179"/>
              <a:gd name="T73" fmla="*/ 12435 h 216"/>
              <a:gd name="T74" fmla="*/ 28034 w 179"/>
              <a:gd name="T75" fmla="*/ 8467 h 216"/>
              <a:gd name="T76" fmla="*/ 34979 w 179"/>
              <a:gd name="T77" fmla="*/ 5556 h 216"/>
              <a:gd name="T78" fmla="*/ 41151 w 179"/>
              <a:gd name="T79" fmla="*/ 3175 h 216"/>
              <a:gd name="T80" fmla="*/ 46038 w 179"/>
              <a:gd name="T81" fmla="*/ 1323 h 216"/>
              <a:gd name="T82" fmla="*/ 42952 w 179"/>
              <a:gd name="T83" fmla="*/ 265 h 216"/>
              <a:gd name="T84" fmla="*/ 39608 w 179"/>
              <a:gd name="T85" fmla="*/ 0 h 216"/>
              <a:gd name="T86" fmla="*/ 36007 w 179"/>
              <a:gd name="T87" fmla="*/ 529 h 216"/>
              <a:gd name="T88" fmla="*/ 31892 w 179"/>
              <a:gd name="T89" fmla="*/ 1323 h 216"/>
              <a:gd name="T90" fmla="*/ 27777 w 179"/>
              <a:gd name="T91" fmla="*/ 2646 h 216"/>
              <a:gd name="T92" fmla="*/ 23662 w 179"/>
              <a:gd name="T93" fmla="*/ 3969 h 216"/>
              <a:gd name="T94" fmla="*/ 19804 w 179"/>
              <a:gd name="T95" fmla="*/ 5821 h 216"/>
              <a:gd name="T96" fmla="*/ 16203 w 179"/>
              <a:gd name="T97" fmla="*/ 7408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w 179"/>
              <a:gd name="T148" fmla="*/ 0 h 216"/>
              <a:gd name="T149" fmla="*/ 179 w 179"/>
              <a:gd name="T150" fmla="*/ 216 h 21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T147" t="T148" r="T149" b="T150"/>
            <a:pathLst>
              <a:path w="179" h="216">
                <a:moveTo>
                  <a:pt x="63" y="28"/>
                </a:moveTo>
                <a:lnTo>
                  <a:pt x="49" y="37"/>
                </a:lnTo>
                <a:lnTo>
                  <a:pt x="38" y="47"/>
                </a:lnTo>
                <a:lnTo>
                  <a:pt x="27" y="59"/>
                </a:lnTo>
                <a:lnTo>
                  <a:pt x="18" y="72"/>
                </a:lnTo>
                <a:lnTo>
                  <a:pt x="10" y="86"/>
                </a:lnTo>
                <a:lnTo>
                  <a:pt x="5" y="101"/>
                </a:lnTo>
                <a:lnTo>
                  <a:pt x="2" y="117"/>
                </a:lnTo>
                <a:lnTo>
                  <a:pt x="0" y="133"/>
                </a:lnTo>
                <a:lnTo>
                  <a:pt x="2" y="155"/>
                </a:lnTo>
                <a:lnTo>
                  <a:pt x="10" y="173"/>
                </a:lnTo>
                <a:lnTo>
                  <a:pt x="23" y="190"/>
                </a:lnTo>
                <a:lnTo>
                  <a:pt x="40" y="201"/>
                </a:lnTo>
                <a:lnTo>
                  <a:pt x="59" y="211"/>
                </a:lnTo>
                <a:lnTo>
                  <a:pt x="79" y="215"/>
                </a:lnTo>
                <a:lnTo>
                  <a:pt x="100" y="216"/>
                </a:lnTo>
                <a:lnTo>
                  <a:pt x="120" y="213"/>
                </a:lnTo>
                <a:lnTo>
                  <a:pt x="124" y="213"/>
                </a:lnTo>
                <a:lnTo>
                  <a:pt x="128" y="211"/>
                </a:lnTo>
                <a:lnTo>
                  <a:pt x="131" y="208"/>
                </a:lnTo>
                <a:lnTo>
                  <a:pt x="132" y="203"/>
                </a:lnTo>
                <a:lnTo>
                  <a:pt x="130" y="198"/>
                </a:lnTo>
                <a:lnTo>
                  <a:pt x="126" y="194"/>
                </a:lnTo>
                <a:lnTo>
                  <a:pt x="121" y="190"/>
                </a:lnTo>
                <a:lnTo>
                  <a:pt x="116" y="187"/>
                </a:lnTo>
                <a:lnTo>
                  <a:pt x="105" y="184"/>
                </a:lnTo>
                <a:lnTo>
                  <a:pt x="95" y="182"/>
                </a:lnTo>
                <a:lnTo>
                  <a:pt x="84" y="180"/>
                </a:lnTo>
                <a:lnTo>
                  <a:pt x="75" y="178"/>
                </a:lnTo>
                <a:lnTo>
                  <a:pt x="65" y="175"/>
                </a:lnTo>
                <a:lnTo>
                  <a:pt x="56" y="170"/>
                </a:lnTo>
                <a:lnTo>
                  <a:pt x="47" y="165"/>
                </a:lnTo>
                <a:lnTo>
                  <a:pt x="39" y="156"/>
                </a:lnTo>
                <a:lnTo>
                  <a:pt x="36" y="120"/>
                </a:lnTo>
                <a:lnTo>
                  <a:pt x="44" y="90"/>
                </a:lnTo>
                <a:lnTo>
                  <a:pt x="61" y="67"/>
                </a:lnTo>
                <a:lnTo>
                  <a:pt x="84" y="47"/>
                </a:lnTo>
                <a:lnTo>
                  <a:pt x="109" y="32"/>
                </a:lnTo>
                <a:lnTo>
                  <a:pt x="136" y="21"/>
                </a:lnTo>
                <a:lnTo>
                  <a:pt x="160" y="12"/>
                </a:lnTo>
                <a:lnTo>
                  <a:pt x="179" y="5"/>
                </a:lnTo>
                <a:lnTo>
                  <a:pt x="167" y="1"/>
                </a:lnTo>
                <a:lnTo>
                  <a:pt x="154" y="0"/>
                </a:lnTo>
                <a:lnTo>
                  <a:pt x="140" y="2"/>
                </a:lnTo>
                <a:lnTo>
                  <a:pt x="124" y="5"/>
                </a:lnTo>
                <a:lnTo>
                  <a:pt x="108" y="10"/>
                </a:lnTo>
                <a:lnTo>
                  <a:pt x="92" y="15"/>
                </a:lnTo>
                <a:lnTo>
                  <a:pt x="77" y="22"/>
                </a:lnTo>
                <a:lnTo>
                  <a:pt x="63" y="28"/>
                </a:lnTo>
                <a:close/>
              </a:path>
            </a:pathLst>
          </a:custGeom>
          <a:solidFill>
            <a:srgbClr val="C9E8FF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6" name="Freeform 1342"/>
          <p:cNvSpPr>
            <a:spLocks/>
          </p:cNvSpPr>
          <p:nvPr/>
        </p:nvSpPr>
        <p:spPr bwMode="auto">
          <a:xfrm>
            <a:off x="6288088" y="1749425"/>
            <a:ext cx="28575" cy="44450"/>
          </a:xfrm>
          <a:custGeom>
            <a:avLst/>
            <a:gdLst>
              <a:gd name="T0" fmla="*/ 24063 w 114"/>
              <a:gd name="T1" fmla="*/ 14552 h 168"/>
              <a:gd name="T2" fmla="*/ 25316 w 114"/>
              <a:gd name="T3" fmla="*/ 19050 h 168"/>
              <a:gd name="T4" fmla="*/ 25066 w 114"/>
              <a:gd name="T5" fmla="*/ 23283 h 168"/>
              <a:gd name="T6" fmla="*/ 23061 w 114"/>
              <a:gd name="T7" fmla="*/ 26723 h 168"/>
              <a:gd name="T8" fmla="*/ 20554 w 114"/>
              <a:gd name="T9" fmla="*/ 29633 h 168"/>
              <a:gd name="T10" fmla="*/ 17295 w 114"/>
              <a:gd name="T11" fmla="*/ 32544 h 168"/>
              <a:gd name="T12" fmla="*/ 13536 w 114"/>
              <a:gd name="T13" fmla="*/ 35454 h 168"/>
              <a:gd name="T14" fmla="*/ 10026 w 114"/>
              <a:gd name="T15" fmla="*/ 37835 h 168"/>
              <a:gd name="T16" fmla="*/ 6768 w 114"/>
              <a:gd name="T17" fmla="*/ 40481 h 168"/>
              <a:gd name="T18" fmla="*/ 6266 w 114"/>
              <a:gd name="T19" fmla="*/ 41275 h 168"/>
              <a:gd name="T20" fmla="*/ 6016 w 114"/>
              <a:gd name="T21" fmla="*/ 41804 h 168"/>
              <a:gd name="T22" fmla="*/ 6016 w 114"/>
              <a:gd name="T23" fmla="*/ 42863 h 168"/>
              <a:gd name="T24" fmla="*/ 6266 w 114"/>
              <a:gd name="T25" fmla="*/ 43656 h 168"/>
              <a:gd name="T26" fmla="*/ 7018 w 114"/>
              <a:gd name="T27" fmla="*/ 44185 h 168"/>
              <a:gd name="T28" fmla="*/ 7770 w 114"/>
              <a:gd name="T29" fmla="*/ 44450 h 168"/>
              <a:gd name="T30" fmla="*/ 8272 w 114"/>
              <a:gd name="T31" fmla="*/ 44450 h 168"/>
              <a:gd name="T32" fmla="*/ 9274 w 114"/>
              <a:gd name="T33" fmla="*/ 44185 h 168"/>
              <a:gd name="T34" fmla="*/ 13285 w 114"/>
              <a:gd name="T35" fmla="*/ 41540 h 168"/>
              <a:gd name="T36" fmla="*/ 17295 w 114"/>
              <a:gd name="T37" fmla="*/ 38894 h 168"/>
              <a:gd name="T38" fmla="*/ 21055 w 114"/>
              <a:gd name="T39" fmla="*/ 35719 h 168"/>
              <a:gd name="T40" fmla="*/ 24314 w 114"/>
              <a:gd name="T41" fmla="*/ 32015 h 168"/>
              <a:gd name="T42" fmla="*/ 26820 w 114"/>
              <a:gd name="T43" fmla="*/ 28046 h 168"/>
              <a:gd name="T44" fmla="*/ 28324 w 114"/>
              <a:gd name="T45" fmla="*/ 23548 h 168"/>
              <a:gd name="T46" fmla="*/ 28575 w 114"/>
              <a:gd name="T47" fmla="*/ 18785 h 168"/>
              <a:gd name="T48" fmla="*/ 27572 w 114"/>
              <a:gd name="T49" fmla="*/ 13494 h 168"/>
              <a:gd name="T50" fmla="*/ 25316 w 114"/>
              <a:gd name="T51" fmla="*/ 9525 h 168"/>
              <a:gd name="T52" fmla="*/ 21807 w 114"/>
              <a:gd name="T53" fmla="*/ 6350 h 168"/>
              <a:gd name="T54" fmla="*/ 17546 w 114"/>
              <a:gd name="T55" fmla="*/ 3704 h 168"/>
              <a:gd name="T56" fmla="*/ 12784 w 114"/>
              <a:gd name="T57" fmla="*/ 1852 h 168"/>
              <a:gd name="T58" fmla="*/ 8021 w 114"/>
              <a:gd name="T59" fmla="*/ 529 h 168"/>
              <a:gd name="T60" fmla="*/ 4261 w 114"/>
              <a:gd name="T61" fmla="*/ 0 h 168"/>
              <a:gd name="T62" fmla="*/ 1253 w 114"/>
              <a:gd name="T63" fmla="*/ 0 h 168"/>
              <a:gd name="T64" fmla="*/ 0 w 114"/>
              <a:gd name="T65" fmla="*/ 794 h 168"/>
              <a:gd name="T66" fmla="*/ 3008 w 114"/>
              <a:gd name="T67" fmla="*/ 2381 h 168"/>
              <a:gd name="T68" fmla="*/ 6517 w 114"/>
              <a:gd name="T69" fmla="*/ 3440 h 168"/>
              <a:gd name="T70" fmla="*/ 10277 w 114"/>
              <a:gd name="T71" fmla="*/ 4498 h 168"/>
              <a:gd name="T72" fmla="*/ 13536 w 114"/>
              <a:gd name="T73" fmla="*/ 5821 h 168"/>
              <a:gd name="T74" fmla="*/ 17045 w 114"/>
              <a:gd name="T75" fmla="*/ 7144 h 168"/>
              <a:gd name="T76" fmla="*/ 20053 w 114"/>
              <a:gd name="T77" fmla="*/ 8996 h 168"/>
              <a:gd name="T78" fmla="*/ 22309 w 114"/>
              <a:gd name="T79" fmla="*/ 11377 h 168"/>
              <a:gd name="T80" fmla="*/ 24063 w 114"/>
              <a:gd name="T81" fmla="*/ 14552 h 1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4"/>
              <a:gd name="T124" fmla="*/ 0 h 168"/>
              <a:gd name="T125" fmla="*/ 114 w 114"/>
              <a:gd name="T126" fmla="*/ 168 h 168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4" h="168">
                <a:moveTo>
                  <a:pt x="96" y="55"/>
                </a:moveTo>
                <a:lnTo>
                  <a:pt x="101" y="72"/>
                </a:lnTo>
                <a:lnTo>
                  <a:pt x="100" y="88"/>
                </a:lnTo>
                <a:lnTo>
                  <a:pt x="92" y="101"/>
                </a:lnTo>
                <a:lnTo>
                  <a:pt x="82" y="112"/>
                </a:lnTo>
                <a:lnTo>
                  <a:pt x="69" y="123"/>
                </a:lnTo>
                <a:lnTo>
                  <a:pt x="54" y="134"/>
                </a:lnTo>
                <a:lnTo>
                  <a:pt x="40" y="143"/>
                </a:lnTo>
                <a:lnTo>
                  <a:pt x="27" y="153"/>
                </a:lnTo>
                <a:lnTo>
                  <a:pt x="25" y="156"/>
                </a:lnTo>
                <a:lnTo>
                  <a:pt x="24" y="158"/>
                </a:lnTo>
                <a:lnTo>
                  <a:pt x="24" y="162"/>
                </a:lnTo>
                <a:lnTo>
                  <a:pt x="25" y="165"/>
                </a:lnTo>
                <a:lnTo>
                  <a:pt x="28" y="167"/>
                </a:lnTo>
                <a:lnTo>
                  <a:pt x="31" y="168"/>
                </a:lnTo>
                <a:lnTo>
                  <a:pt x="33" y="168"/>
                </a:lnTo>
                <a:lnTo>
                  <a:pt x="37" y="167"/>
                </a:lnTo>
                <a:lnTo>
                  <a:pt x="53" y="157"/>
                </a:lnTo>
                <a:lnTo>
                  <a:pt x="69" y="147"/>
                </a:lnTo>
                <a:lnTo>
                  <a:pt x="84" y="135"/>
                </a:lnTo>
                <a:lnTo>
                  <a:pt x="97" y="121"/>
                </a:lnTo>
                <a:lnTo>
                  <a:pt x="107" y="106"/>
                </a:lnTo>
                <a:lnTo>
                  <a:pt x="113" y="89"/>
                </a:lnTo>
                <a:lnTo>
                  <a:pt x="114" y="71"/>
                </a:lnTo>
                <a:lnTo>
                  <a:pt x="110" y="51"/>
                </a:lnTo>
                <a:lnTo>
                  <a:pt x="101" y="36"/>
                </a:lnTo>
                <a:lnTo>
                  <a:pt x="87" y="24"/>
                </a:lnTo>
                <a:lnTo>
                  <a:pt x="70" y="14"/>
                </a:lnTo>
                <a:lnTo>
                  <a:pt x="51" y="7"/>
                </a:lnTo>
                <a:lnTo>
                  <a:pt x="32" y="2"/>
                </a:lnTo>
                <a:lnTo>
                  <a:pt x="17" y="0"/>
                </a:lnTo>
                <a:lnTo>
                  <a:pt x="5" y="0"/>
                </a:lnTo>
                <a:lnTo>
                  <a:pt x="0" y="3"/>
                </a:lnTo>
                <a:lnTo>
                  <a:pt x="12" y="9"/>
                </a:lnTo>
                <a:lnTo>
                  <a:pt x="26" y="13"/>
                </a:lnTo>
                <a:lnTo>
                  <a:pt x="41" y="17"/>
                </a:lnTo>
                <a:lnTo>
                  <a:pt x="54" y="22"/>
                </a:lnTo>
                <a:lnTo>
                  <a:pt x="68" y="27"/>
                </a:lnTo>
                <a:lnTo>
                  <a:pt x="80" y="34"/>
                </a:lnTo>
                <a:lnTo>
                  <a:pt x="89" y="43"/>
                </a:lnTo>
                <a:lnTo>
                  <a:pt x="96" y="55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7" name="Freeform 1343"/>
          <p:cNvSpPr>
            <a:spLocks/>
          </p:cNvSpPr>
          <p:nvPr/>
        </p:nvSpPr>
        <p:spPr bwMode="auto">
          <a:xfrm>
            <a:off x="6181725" y="1739900"/>
            <a:ext cx="74613" cy="92075"/>
          </a:xfrm>
          <a:custGeom>
            <a:avLst/>
            <a:gdLst>
              <a:gd name="T0" fmla="*/ 23236 w 289"/>
              <a:gd name="T1" fmla="*/ 17051 h 351"/>
              <a:gd name="T2" fmla="*/ 12392 w 289"/>
              <a:gd name="T3" fmla="*/ 27806 h 351"/>
              <a:gd name="T4" fmla="*/ 3873 w 289"/>
              <a:gd name="T5" fmla="*/ 40660 h 351"/>
              <a:gd name="T6" fmla="*/ 0 w 289"/>
              <a:gd name="T7" fmla="*/ 55088 h 351"/>
              <a:gd name="T8" fmla="*/ 775 w 289"/>
              <a:gd name="T9" fmla="*/ 65056 h 351"/>
              <a:gd name="T10" fmla="*/ 2065 w 289"/>
              <a:gd name="T11" fmla="*/ 68728 h 351"/>
              <a:gd name="T12" fmla="*/ 4389 w 289"/>
              <a:gd name="T13" fmla="*/ 72401 h 351"/>
              <a:gd name="T14" fmla="*/ 7487 w 289"/>
              <a:gd name="T15" fmla="*/ 75549 h 351"/>
              <a:gd name="T16" fmla="*/ 12909 w 289"/>
              <a:gd name="T17" fmla="*/ 78959 h 351"/>
              <a:gd name="T18" fmla="*/ 19880 w 289"/>
              <a:gd name="T19" fmla="*/ 82631 h 351"/>
              <a:gd name="T20" fmla="*/ 27625 w 289"/>
              <a:gd name="T21" fmla="*/ 85517 h 351"/>
              <a:gd name="T22" fmla="*/ 35112 w 289"/>
              <a:gd name="T23" fmla="*/ 87616 h 351"/>
              <a:gd name="T24" fmla="*/ 43115 w 289"/>
              <a:gd name="T25" fmla="*/ 89452 h 351"/>
              <a:gd name="T26" fmla="*/ 50861 w 289"/>
              <a:gd name="T27" fmla="*/ 90501 h 351"/>
              <a:gd name="T28" fmla="*/ 58864 w 289"/>
              <a:gd name="T29" fmla="*/ 91288 h 351"/>
              <a:gd name="T30" fmla="*/ 66868 w 289"/>
              <a:gd name="T31" fmla="*/ 91813 h 351"/>
              <a:gd name="T32" fmla="*/ 72031 w 289"/>
              <a:gd name="T33" fmla="*/ 92075 h 351"/>
              <a:gd name="T34" fmla="*/ 73838 w 289"/>
              <a:gd name="T35" fmla="*/ 90501 h 351"/>
              <a:gd name="T36" fmla="*/ 74613 w 289"/>
              <a:gd name="T37" fmla="*/ 87878 h 351"/>
              <a:gd name="T38" fmla="*/ 72806 w 289"/>
              <a:gd name="T39" fmla="*/ 86042 h 351"/>
              <a:gd name="T40" fmla="*/ 67900 w 289"/>
              <a:gd name="T41" fmla="*/ 84468 h 351"/>
              <a:gd name="T42" fmla="*/ 60930 w 289"/>
              <a:gd name="T43" fmla="*/ 83156 h 351"/>
              <a:gd name="T44" fmla="*/ 53701 w 289"/>
              <a:gd name="T45" fmla="*/ 82107 h 351"/>
              <a:gd name="T46" fmla="*/ 46214 w 289"/>
              <a:gd name="T47" fmla="*/ 80795 h 351"/>
              <a:gd name="T48" fmla="*/ 39243 w 289"/>
              <a:gd name="T49" fmla="*/ 79484 h 351"/>
              <a:gd name="T50" fmla="*/ 32272 w 289"/>
              <a:gd name="T51" fmla="*/ 77647 h 351"/>
              <a:gd name="T52" fmla="*/ 25301 w 289"/>
              <a:gd name="T53" fmla="*/ 75286 h 351"/>
              <a:gd name="T54" fmla="*/ 18589 w 289"/>
              <a:gd name="T55" fmla="*/ 72401 h 351"/>
              <a:gd name="T56" fmla="*/ 12651 w 289"/>
              <a:gd name="T57" fmla="*/ 68466 h 351"/>
              <a:gd name="T58" fmla="*/ 8778 w 289"/>
              <a:gd name="T59" fmla="*/ 63220 h 351"/>
              <a:gd name="T60" fmla="*/ 7745 w 289"/>
              <a:gd name="T61" fmla="*/ 56399 h 351"/>
              <a:gd name="T62" fmla="*/ 8778 w 289"/>
              <a:gd name="T63" fmla="*/ 48792 h 351"/>
              <a:gd name="T64" fmla="*/ 11876 w 289"/>
              <a:gd name="T65" fmla="*/ 41447 h 351"/>
              <a:gd name="T66" fmla="*/ 16523 w 289"/>
              <a:gd name="T67" fmla="*/ 33577 h 351"/>
              <a:gd name="T68" fmla="*/ 21945 w 289"/>
              <a:gd name="T69" fmla="*/ 26757 h 351"/>
              <a:gd name="T70" fmla="*/ 28399 w 289"/>
              <a:gd name="T71" fmla="*/ 20199 h 351"/>
              <a:gd name="T72" fmla="*/ 35370 w 289"/>
              <a:gd name="T73" fmla="*/ 13903 h 351"/>
              <a:gd name="T74" fmla="*/ 45181 w 289"/>
              <a:gd name="T75" fmla="*/ 9181 h 351"/>
              <a:gd name="T76" fmla="*/ 54992 w 289"/>
              <a:gd name="T77" fmla="*/ 4984 h 351"/>
              <a:gd name="T78" fmla="*/ 61188 w 289"/>
              <a:gd name="T79" fmla="*/ 1574 h 351"/>
              <a:gd name="T80" fmla="*/ 59381 w 289"/>
              <a:gd name="T81" fmla="*/ 0 h 351"/>
              <a:gd name="T82" fmla="*/ 51119 w 289"/>
              <a:gd name="T83" fmla="*/ 1049 h 351"/>
              <a:gd name="T84" fmla="*/ 41566 w 289"/>
              <a:gd name="T85" fmla="*/ 4459 h 351"/>
              <a:gd name="T86" fmla="*/ 32788 w 289"/>
              <a:gd name="T87" fmla="*/ 9181 h 351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1"/>
              <a:gd name="T134" fmla="*/ 289 w 289"/>
              <a:gd name="T135" fmla="*/ 351 h 351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1">
                <a:moveTo>
                  <a:pt x="112" y="46"/>
                </a:moveTo>
                <a:lnTo>
                  <a:pt x="90" y="65"/>
                </a:lnTo>
                <a:lnTo>
                  <a:pt x="68" y="84"/>
                </a:lnTo>
                <a:lnTo>
                  <a:pt x="48" y="106"/>
                </a:lnTo>
                <a:lnTo>
                  <a:pt x="30" y="130"/>
                </a:lnTo>
                <a:lnTo>
                  <a:pt x="15" y="155"/>
                </a:lnTo>
                <a:lnTo>
                  <a:pt x="5" y="181"/>
                </a:lnTo>
                <a:lnTo>
                  <a:pt x="0" y="210"/>
                </a:lnTo>
                <a:lnTo>
                  <a:pt x="1" y="240"/>
                </a:lnTo>
                <a:lnTo>
                  <a:pt x="3" y="248"/>
                </a:lnTo>
                <a:lnTo>
                  <a:pt x="5" y="256"/>
                </a:lnTo>
                <a:lnTo>
                  <a:pt x="8" y="262"/>
                </a:lnTo>
                <a:lnTo>
                  <a:pt x="12" y="270"/>
                </a:lnTo>
                <a:lnTo>
                  <a:pt x="17" y="276"/>
                </a:lnTo>
                <a:lnTo>
                  <a:pt x="24" y="283"/>
                </a:lnTo>
                <a:lnTo>
                  <a:pt x="29" y="288"/>
                </a:lnTo>
                <a:lnTo>
                  <a:pt x="36" y="292"/>
                </a:lnTo>
                <a:lnTo>
                  <a:pt x="50" y="301"/>
                </a:lnTo>
                <a:lnTo>
                  <a:pt x="64" y="308"/>
                </a:lnTo>
                <a:lnTo>
                  <a:pt x="77" y="315"/>
                </a:lnTo>
                <a:lnTo>
                  <a:pt x="92" y="320"/>
                </a:lnTo>
                <a:lnTo>
                  <a:pt x="107" y="326"/>
                </a:lnTo>
                <a:lnTo>
                  <a:pt x="121" y="330"/>
                </a:lnTo>
                <a:lnTo>
                  <a:pt x="136" y="334"/>
                </a:lnTo>
                <a:lnTo>
                  <a:pt x="151" y="337"/>
                </a:lnTo>
                <a:lnTo>
                  <a:pt x="167" y="341"/>
                </a:lnTo>
                <a:lnTo>
                  <a:pt x="181" y="343"/>
                </a:lnTo>
                <a:lnTo>
                  <a:pt x="197" y="345"/>
                </a:lnTo>
                <a:lnTo>
                  <a:pt x="213" y="347"/>
                </a:lnTo>
                <a:lnTo>
                  <a:pt x="228" y="348"/>
                </a:lnTo>
                <a:lnTo>
                  <a:pt x="243" y="349"/>
                </a:lnTo>
                <a:lnTo>
                  <a:pt x="259" y="350"/>
                </a:lnTo>
                <a:lnTo>
                  <a:pt x="274" y="351"/>
                </a:lnTo>
                <a:lnTo>
                  <a:pt x="279" y="351"/>
                </a:lnTo>
                <a:lnTo>
                  <a:pt x="283" y="349"/>
                </a:lnTo>
                <a:lnTo>
                  <a:pt x="286" y="345"/>
                </a:lnTo>
                <a:lnTo>
                  <a:pt x="289" y="341"/>
                </a:lnTo>
                <a:lnTo>
                  <a:pt x="289" y="335"/>
                </a:lnTo>
                <a:lnTo>
                  <a:pt x="286" y="331"/>
                </a:lnTo>
                <a:lnTo>
                  <a:pt x="282" y="328"/>
                </a:lnTo>
                <a:lnTo>
                  <a:pt x="277" y="326"/>
                </a:lnTo>
                <a:lnTo>
                  <a:pt x="263" y="322"/>
                </a:lnTo>
                <a:lnTo>
                  <a:pt x="250" y="320"/>
                </a:lnTo>
                <a:lnTo>
                  <a:pt x="236" y="317"/>
                </a:lnTo>
                <a:lnTo>
                  <a:pt x="221" y="315"/>
                </a:lnTo>
                <a:lnTo>
                  <a:pt x="208" y="313"/>
                </a:lnTo>
                <a:lnTo>
                  <a:pt x="194" y="311"/>
                </a:lnTo>
                <a:lnTo>
                  <a:pt x="179" y="308"/>
                </a:lnTo>
                <a:lnTo>
                  <a:pt x="166" y="305"/>
                </a:lnTo>
                <a:lnTo>
                  <a:pt x="152" y="303"/>
                </a:lnTo>
                <a:lnTo>
                  <a:pt x="138" y="300"/>
                </a:lnTo>
                <a:lnTo>
                  <a:pt x="125" y="296"/>
                </a:lnTo>
                <a:lnTo>
                  <a:pt x="111" y="292"/>
                </a:lnTo>
                <a:lnTo>
                  <a:pt x="98" y="287"/>
                </a:lnTo>
                <a:lnTo>
                  <a:pt x="85" y="282"/>
                </a:lnTo>
                <a:lnTo>
                  <a:pt x="72" y="276"/>
                </a:lnTo>
                <a:lnTo>
                  <a:pt x="59" y="269"/>
                </a:lnTo>
                <a:lnTo>
                  <a:pt x="49" y="261"/>
                </a:lnTo>
                <a:lnTo>
                  <a:pt x="41" y="252"/>
                </a:lnTo>
                <a:lnTo>
                  <a:pt x="34" y="241"/>
                </a:lnTo>
                <a:lnTo>
                  <a:pt x="31" y="228"/>
                </a:lnTo>
                <a:lnTo>
                  <a:pt x="30" y="215"/>
                </a:lnTo>
                <a:lnTo>
                  <a:pt x="31" y="201"/>
                </a:lnTo>
                <a:lnTo>
                  <a:pt x="34" y="186"/>
                </a:lnTo>
                <a:lnTo>
                  <a:pt x="38" y="174"/>
                </a:lnTo>
                <a:lnTo>
                  <a:pt x="46" y="158"/>
                </a:lnTo>
                <a:lnTo>
                  <a:pt x="54" y="142"/>
                </a:lnTo>
                <a:lnTo>
                  <a:pt x="64" y="128"/>
                </a:lnTo>
                <a:lnTo>
                  <a:pt x="74" y="115"/>
                </a:lnTo>
                <a:lnTo>
                  <a:pt x="85" y="102"/>
                </a:lnTo>
                <a:lnTo>
                  <a:pt x="96" y="89"/>
                </a:lnTo>
                <a:lnTo>
                  <a:pt x="110" y="77"/>
                </a:lnTo>
                <a:lnTo>
                  <a:pt x="124" y="64"/>
                </a:lnTo>
                <a:lnTo>
                  <a:pt x="137" y="53"/>
                </a:lnTo>
                <a:lnTo>
                  <a:pt x="155" y="43"/>
                </a:lnTo>
                <a:lnTo>
                  <a:pt x="175" y="35"/>
                </a:lnTo>
                <a:lnTo>
                  <a:pt x="195" y="26"/>
                </a:lnTo>
                <a:lnTo>
                  <a:pt x="213" y="19"/>
                </a:lnTo>
                <a:lnTo>
                  <a:pt x="228" y="12"/>
                </a:lnTo>
                <a:lnTo>
                  <a:pt x="237" y="6"/>
                </a:lnTo>
                <a:lnTo>
                  <a:pt x="240" y="2"/>
                </a:lnTo>
                <a:lnTo>
                  <a:pt x="230" y="0"/>
                </a:lnTo>
                <a:lnTo>
                  <a:pt x="215" y="1"/>
                </a:lnTo>
                <a:lnTo>
                  <a:pt x="198" y="4"/>
                </a:lnTo>
                <a:lnTo>
                  <a:pt x="180" y="9"/>
                </a:lnTo>
                <a:lnTo>
                  <a:pt x="161" y="17"/>
                </a:lnTo>
                <a:lnTo>
                  <a:pt x="144" y="25"/>
                </a:lnTo>
                <a:lnTo>
                  <a:pt x="127" y="35"/>
                </a:lnTo>
                <a:lnTo>
                  <a:pt x="112" y="46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8" name="Freeform 1344"/>
          <p:cNvSpPr>
            <a:spLocks/>
          </p:cNvSpPr>
          <p:nvPr/>
        </p:nvSpPr>
        <p:spPr bwMode="auto">
          <a:xfrm>
            <a:off x="6284913" y="1736725"/>
            <a:ext cx="63500" cy="61913"/>
          </a:xfrm>
          <a:custGeom>
            <a:avLst/>
            <a:gdLst>
              <a:gd name="T0" fmla="*/ 52500 w 254"/>
              <a:gd name="T1" fmla="*/ 18786 h 234"/>
              <a:gd name="T2" fmla="*/ 55500 w 254"/>
              <a:gd name="T3" fmla="*/ 22225 h 234"/>
              <a:gd name="T4" fmla="*/ 57250 w 254"/>
              <a:gd name="T5" fmla="*/ 26194 h 234"/>
              <a:gd name="T6" fmla="*/ 58000 w 254"/>
              <a:gd name="T7" fmla="*/ 30427 h 234"/>
              <a:gd name="T8" fmla="*/ 58000 w 254"/>
              <a:gd name="T9" fmla="*/ 34925 h 234"/>
              <a:gd name="T10" fmla="*/ 57500 w 254"/>
              <a:gd name="T11" fmla="*/ 38629 h 234"/>
              <a:gd name="T12" fmla="*/ 56500 w 254"/>
              <a:gd name="T13" fmla="*/ 41805 h 234"/>
              <a:gd name="T14" fmla="*/ 54750 w 254"/>
              <a:gd name="T15" fmla="*/ 44980 h 234"/>
              <a:gd name="T16" fmla="*/ 52750 w 254"/>
              <a:gd name="T17" fmla="*/ 47361 h 234"/>
              <a:gd name="T18" fmla="*/ 50500 w 254"/>
              <a:gd name="T19" fmla="*/ 50271 h 234"/>
              <a:gd name="T20" fmla="*/ 48250 w 254"/>
              <a:gd name="T21" fmla="*/ 52653 h 234"/>
              <a:gd name="T22" fmla="*/ 45750 w 254"/>
              <a:gd name="T23" fmla="*/ 55034 h 234"/>
              <a:gd name="T24" fmla="*/ 43500 w 254"/>
              <a:gd name="T25" fmla="*/ 57680 h 234"/>
              <a:gd name="T26" fmla="*/ 43000 w 254"/>
              <a:gd name="T27" fmla="*/ 58473 h 234"/>
              <a:gd name="T28" fmla="*/ 43000 w 254"/>
              <a:gd name="T29" fmla="*/ 59267 h 234"/>
              <a:gd name="T30" fmla="*/ 43000 w 254"/>
              <a:gd name="T31" fmla="*/ 60061 h 234"/>
              <a:gd name="T32" fmla="*/ 43500 w 254"/>
              <a:gd name="T33" fmla="*/ 61119 h 234"/>
              <a:gd name="T34" fmla="*/ 44250 w 254"/>
              <a:gd name="T35" fmla="*/ 61648 h 234"/>
              <a:gd name="T36" fmla="*/ 45250 w 254"/>
              <a:gd name="T37" fmla="*/ 61913 h 234"/>
              <a:gd name="T38" fmla="*/ 46000 w 254"/>
              <a:gd name="T39" fmla="*/ 61648 h 234"/>
              <a:gd name="T40" fmla="*/ 46750 w 254"/>
              <a:gd name="T41" fmla="*/ 61119 h 234"/>
              <a:gd name="T42" fmla="*/ 52000 w 254"/>
              <a:gd name="T43" fmla="*/ 57415 h 234"/>
              <a:gd name="T44" fmla="*/ 56500 w 254"/>
              <a:gd name="T45" fmla="*/ 52653 h 234"/>
              <a:gd name="T46" fmla="*/ 60000 w 254"/>
              <a:gd name="T47" fmla="*/ 47096 h 234"/>
              <a:gd name="T48" fmla="*/ 62250 w 254"/>
              <a:gd name="T49" fmla="*/ 41011 h 234"/>
              <a:gd name="T50" fmla="*/ 63500 w 254"/>
              <a:gd name="T51" fmla="*/ 34661 h 234"/>
              <a:gd name="T52" fmla="*/ 62750 w 254"/>
              <a:gd name="T53" fmla="*/ 28311 h 234"/>
              <a:gd name="T54" fmla="*/ 60750 w 254"/>
              <a:gd name="T55" fmla="*/ 22225 h 234"/>
              <a:gd name="T56" fmla="*/ 56500 w 254"/>
              <a:gd name="T57" fmla="*/ 16933 h 234"/>
              <a:gd name="T58" fmla="*/ 53500 w 254"/>
              <a:gd name="T59" fmla="*/ 14023 h 234"/>
              <a:gd name="T60" fmla="*/ 49750 w 254"/>
              <a:gd name="T61" fmla="*/ 11906 h 234"/>
              <a:gd name="T62" fmla="*/ 45750 w 254"/>
              <a:gd name="T63" fmla="*/ 9525 h 234"/>
              <a:gd name="T64" fmla="*/ 41250 w 254"/>
              <a:gd name="T65" fmla="*/ 7673 h 234"/>
              <a:gd name="T66" fmla="*/ 36750 w 254"/>
              <a:gd name="T67" fmla="*/ 5556 h 234"/>
              <a:gd name="T68" fmla="*/ 32250 w 254"/>
              <a:gd name="T69" fmla="*/ 4233 h 234"/>
              <a:gd name="T70" fmla="*/ 27750 w 254"/>
              <a:gd name="T71" fmla="*/ 3175 h 234"/>
              <a:gd name="T72" fmla="*/ 23250 w 254"/>
              <a:gd name="T73" fmla="*/ 1852 h 234"/>
              <a:gd name="T74" fmla="*/ 18750 w 254"/>
              <a:gd name="T75" fmla="*/ 1058 h 234"/>
              <a:gd name="T76" fmla="*/ 14750 w 254"/>
              <a:gd name="T77" fmla="*/ 529 h 234"/>
              <a:gd name="T78" fmla="*/ 10750 w 254"/>
              <a:gd name="T79" fmla="*/ 0 h 234"/>
              <a:gd name="T80" fmla="*/ 7750 w 254"/>
              <a:gd name="T81" fmla="*/ 0 h 234"/>
              <a:gd name="T82" fmla="*/ 4750 w 254"/>
              <a:gd name="T83" fmla="*/ 0 h 234"/>
              <a:gd name="T84" fmla="*/ 2500 w 254"/>
              <a:gd name="T85" fmla="*/ 0 h 234"/>
              <a:gd name="T86" fmla="*/ 750 w 254"/>
              <a:gd name="T87" fmla="*/ 529 h 234"/>
              <a:gd name="T88" fmla="*/ 0 w 254"/>
              <a:gd name="T89" fmla="*/ 1058 h 234"/>
              <a:gd name="T90" fmla="*/ 2750 w 254"/>
              <a:gd name="T91" fmla="*/ 1588 h 234"/>
              <a:gd name="T92" fmla="*/ 5250 w 254"/>
              <a:gd name="T93" fmla="*/ 1852 h 234"/>
              <a:gd name="T94" fmla="*/ 8500 w 254"/>
              <a:gd name="T95" fmla="*/ 2381 h 234"/>
              <a:gd name="T96" fmla="*/ 11500 w 254"/>
              <a:gd name="T97" fmla="*/ 3175 h 234"/>
              <a:gd name="T98" fmla="*/ 14750 w 254"/>
              <a:gd name="T99" fmla="*/ 3969 h 234"/>
              <a:gd name="T100" fmla="*/ 18500 w 254"/>
              <a:gd name="T101" fmla="*/ 4498 h 234"/>
              <a:gd name="T102" fmla="*/ 21750 w 254"/>
              <a:gd name="T103" fmla="*/ 5292 h 234"/>
              <a:gd name="T104" fmla="*/ 25500 w 254"/>
              <a:gd name="T105" fmla="*/ 6085 h 234"/>
              <a:gd name="T106" fmla="*/ 29000 w 254"/>
              <a:gd name="T107" fmla="*/ 7408 h 234"/>
              <a:gd name="T108" fmla="*/ 32750 w 254"/>
              <a:gd name="T109" fmla="*/ 8467 h 234"/>
              <a:gd name="T110" fmla="*/ 36250 w 254"/>
              <a:gd name="T111" fmla="*/ 9525 h 234"/>
              <a:gd name="T112" fmla="*/ 39750 w 254"/>
              <a:gd name="T113" fmla="*/ 11113 h 234"/>
              <a:gd name="T114" fmla="*/ 43250 w 254"/>
              <a:gd name="T115" fmla="*/ 12700 h 234"/>
              <a:gd name="T116" fmla="*/ 46500 w 254"/>
              <a:gd name="T117" fmla="*/ 14552 h 234"/>
              <a:gd name="T118" fmla="*/ 49750 w 254"/>
              <a:gd name="T119" fmla="*/ 16669 h 234"/>
              <a:gd name="T120" fmla="*/ 52500 w 254"/>
              <a:gd name="T121" fmla="*/ 18786 h 23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4"/>
              <a:gd name="T184" fmla="*/ 0 h 234"/>
              <a:gd name="T185" fmla="*/ 254 w 254"/>
              <a:gd name="T186" fmla="*/ 234 h 234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4" h="234">
                <a:moveTo>
                  <a:pt x="210" y="71"/>
                </a:moveTo>
                <a:lnTo>
                  <a:pt x="222" y="84"/>
                </a:lnTo>
                <a:lnTo>
                  <a:pt x="229" y="99"/>
                </a:lnTo>
                <a:lnTo>
                  <a:pt x="232" y="115"/>
                </a:lnTo>
                <a:lnTo>
                  <a:pt x="232" y="132"/>
                </a:lnTo>
                <a:lnTo>
                  <a:pt x="230" y="146"/>
                </a:lnTo>
                <a:lnTo>
                  <a:pt x="226" y="158"/>
                </a:lnTo>
                <a:lnTo>
                  <a:pt x="219" y="170"/>
                </a:lnTo>
                <a:lnTo>
                  <a:pt x="211" y="179"/>
                </a:lnTo>
                <a:lnTo>
                  <a:pt x="202" y="190"/>
                </a:lnTo>
                <a:lnTo>
                  <a:pt x="193" y="199"/>
                </a:lnTo>
                <a:lnTo>
                  <a:pt x="183" y="208"/>
                </a:lnTo>
                <a:lnTo>
                  <a:pt x="174" y="218"/>
                </a:lnTo>
                <a:lnTo>
                  <a:pt x="172" y="221"/>
                </a:lnTo>
                <a:lnTo>
                  <a:pt x="172" y="224"/>
                </a:lnTo>
                <a:lnTo>
                  <a:pt x="172" y="227"/>
                </a:lnTo>
                <a:lnTo>
                  <a:pt x="174" y="231"/>
                </a:lnTo>
                <a:lnTo>
                  <a:pt x="177" y="233"/>
                </a:lnTo>
                <a:lnTo>
                  <a:pt x="181" y="234"/>
                </a:lnTo>
                <a:lnTo>
                  <a:pt x="184" y="233"/>
                </a:lnTo>
                <a:lnTo>
                  <a:pt x="187" y="231"/>
                </a:lnTo>
                <a:lnTo>
                  <a:pt x="208" y="217"/>
                </a:lnTo>
                <a:lnTo>
                  <a:pt x="226" y="199"/>
                </a:lnTo>
                <a:lnTo>
                  <a:pt x="240" y="178"/>
                </a:lnTo>
                <a:lnTo>
                  <a:pt x="249" y="155"/>
                </a:lnTo>
                <a:lnTo>
                  <a:pt x="254" y="131"/>
                </a:lnTo>
                <a:lnTo>
                  <a:pt x="251" y="107"/>
                </a:lnTo>
                <a:lnTo>
                  <a:pt x="243" y="84"/>
                </a:lnTo>
                <a:lnTo>
                  <a:pt x="226" y="64"/>
                </a:lnTo>
                <a:lnTo>
                  <a:pt x="214" y="53"/>
                </a:lnTo>
                <a:lnTo>
                  <a:pt x="199" y="45"/>
                </a:lnTo>
                <a:lnTo>
                  <a:pt x="183" y="36"/>
                </a:lnTo>
                <a:lnTo>
                  <a:pt x="165" y="29"/>
                </a:lnTo>
                <a:lnTo>
                  <a:pt x="147" y="21"/>
                </a:lnTo>
                <a:lnTo>
                  <a:pt x="129" y="16"/>
                </a:lnTo>
                <a:lnTo>
                  <a:pt x="111" y="12"/>
                </a:lnTo>
                <a:lnTo>
                  <a:pt x="93" y="7"/>
                </a:lnTo>
                <a:lnTo>
                  <a:pt x="75" y="4"/>
                </a:lnTo>
                <a:lnTo>
                  <a:pt x="59" y="2"/>
                </a:lnTo>
                <a:lnTo>
                  <a:pt x="43" y="0"/>
                </a:lnTo>
                <a:lnTo>
                  <a:pt x="31" y="0"/>
                </a:lnTo>
                <a:lnTo>
                  <a:pt x="19" y="0"/>
                </a:lnTo>
                <a:lnTo>
                  <a:pt x="10" y="0"/>
                </a:lnTo>
                <a:lnTo>
                  <a:pt x="3" y="2"/>
                </a:lnTo>
                <a:lnTo>
                  <a:pt x="0" y="4"/>
                </a:lnTo>
                <a:lnTo>
                  <a:pt x="11" y="6"/>
                </a:lnTo>
                <a:lnTo>
                  <a:pt x="21" y="7"/>
                </a:lnTo>
                <a:lnTo>
                  <a:pt x="34" y="9"/>
                </a:lnTo>
                <a:lnTo>
                  <a:pt x="46" y="12"/>
                </a:lnTo>
                <a:lnTo>
                  <a:pt x="59" y="15"/>
                </a:lnTo>
                <a:lnTo>
                  <a:pt x="74" y="17"/>
                </a:lnTo>
                <a:lnTo>
                  <a:pt x="87" y="20"/>
                </a:lnTo>
                <a:lnTo>
                  <a:pt x="102" y="23"/>
                </a:lnTo>
                <a:lnTo>
                  <a:pt x="116" y="28"/>
                </a:lnTo>
                <a:lnTo>
                  <a:pt x="131" y="32"/>
                </a:lnTo>
                <a:lnTo>
                  <a:pt x="145" y="36"/>
                </a:lnTo>
                <a:lnTo>
                  <a:pt x="159" y="42"/>
                </a:lnTo>
                <a:lnTo>
                  <a:pt x="173" y="48"/>
                </a:lnTo>
                <a:lnTo>
                  <a:pt x="186" y="55"/>
                </a:lnTo>
                <a:lnTo>
                  <a:pt x="199" y="63"/>
                </a:lnTo>
                <a:lnTo>
                  <a:pt x="210" y="7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39" name="Freeform 1345"/>
          <p:cNvSpPr>
            <a:spLocks/>
          </p:cNvSpPr>
          <p:nvPr/>
        </p:nvSpPr>
        <p:spPr bwMode="auto">
          <a:xfrm>
            <a:off x="6156325" y="1765300"/>
            <a:ext cx="25400" cy="57150"/>
          </a:xfrm>
          <a:custGeom>
            <a:avLst/>
            <a:gdLst>
              <a:gd name="T0" fmla="*/ 0 w 103"/>
              <a:gd name="T1" fmla="*/ 31290 h 221"/>
              <a:gd name="T2" fmla="*/ 0 w 103"/>
              <a:gd name="T3" fmla="*/ 35945 h 221"/>
              <a:gd name="T4" fmla="*/ 986 w 103"/>
              <a:gd name="T5" fmla="*/ 40341 h 221"/>
              <a:gd name="T6" fmla="*/ 2959 w 103"/>
              <a:gd name="T7" fmla="*/ 44479 h 221"/>
              <a:gd name="T8" fmla="*/ 5425 w 103"/>
              <a:gd name="T9" fmla="*/ 48099 h 221"/>
              <a:gd name="T10" fmla="*/ 8631 w 103"/>
              <a:gd name="T11" fmla="*/ 50944 h 221"/>
              <a:gd name="T12" fmla="*/ 12330 w 103"/>
              <a:gd name="T13" fmla="*/ 53788 h 221"/>
              <a:gd name="T14" fmla="*/ 16276 w 103"/>
              <a:gd name="T15" fmla="*/ 55857 h 221"/>
              <a:gd name="T16" fmla="*/ 20468 w 103"/>
              <a:gd name="T17" fmla="*/ 56891 h 221"/>
              <a:gd name="T18" fmla="*/ 21948 w 103"/>
              <a:gd name="T19" fmla="*/ 57150 h 221"/>
              <a:gd name="T20" fmla="*/ 23181 w 103"/>
              <a:gd name="T21" fmla="*/ 56633 h 221"/>
              <a:gd name="T22" fmla="*/ 24167 w 103"/>
              <a:gd name="T23" fmla="*/ 55857 h 221"/>
              <a:gd name="T24" fmla="*/ 24660 w 103"/>
              <a:gd name="T25" fmla="*/ 54564 h 221"/>
              <a:gd name="T26" fmla="*/ 24660 w 103"/>
              <a:gd name="T27" fmla="*/ 53271 h 221"/>
              <a:gd name="T28" fmla="*/ 24414 w 103"/>
              <a:gd name="T29" fmla="*/ 51978 h 221"/>
              <a:gd name="T30" fmla="*/ 23674 w 103"/>
              <a:gd name="T31" fmla="*/ 50685 h 221"/>
              <a:gd name="T32" fmla="*/ 22441 w 103"/>
              <a:gd name="T33" fmla="*/ 50168 h 221"/>
              <a:gd name="T34" fmla="*/ 18249 w 103"/>
              <a:gd name="T35" fmla="*/ 48616 h 221"/>
              <a:gd name="T36" fmla="*/ 14303 w 103"/>
              <a:gd name="T37" fmla="*/ 46289 h 221"/>
              <a:gd name="T38" fmla="*/ 11097 w 103"/>
              <a:gd name="T39" fmla="*/ 43444 h 221"/>
              <a:gd name="T40" fmla="*/ 8878 w 103"/>
              <a:gd name="T41" fmla="*/ 40083 h 221"/>
              <a:gd name="T42" fmla="*/ 7398 w 103"/>
              <a:gd name="T43" fmla="*/ 35945 h 221"/>
              <a:gd name="T44" fmla="*/ 6658 w 103"/>
              <a:gd name="T45" fmla="*/ 31549 h 221"/>
              <a:gd name="T46" fmla="*/ 6658 w 103"/>
              <a:gd name="T47" fmla="*/ 26636 h 221"/>
              <a:gd name="T48" fmla="*/ 7891 w 103"/>
              <a:gd name="T49" fmla="*/ 21722 h 221"/>
              <a:gd name="T50" fmla="*/ 9371 w 103"/>
              <a:gd name="T51" fmla="*/ 18102 h 221"/>
              <a:gd name="T52" fmla="*/ 11344 w 103"/>
              <a:gd name="T53" fmla="*/ 14740 h 221"/>
              <a:gd name="T54" fmla="*/ 13810 w 103"/>
              <a:gd name="T55" fmla="*/ 11895 h 221"/>
              <a:gd name="T56" fmla="*/ 16276 w 103"/>
              <a:gd name="T57" fmla="*/ 9051 h 221"/>
              <a:gd name="T58" fmla="*/ 18742 w 103"/>
              <a:gd name="T59" fmla="*/ 6465 h 221"/>
              <a:gd name="T60" fmla="*/ 21208 w 103"/>
              <a:gd name="T61" fmla="*/ 4396 h 221"/>
              <a:gd name="T62" fmla="*/ 23674 w 103"/>
              <a:gd name="T63" fmla="*/ 2069 h 221"/>
              <a:gd name="T64" fmla="*/ 25400 w 103"/>
              <a:gd name="T65" fmla="*/ 259 h 221"/>
              <a:gd name="T66" fmla="*/ 23674 w 103"/>
              <a:gd name="T67" fmla="*/ 0 h 221"/>
              <a:gd name="T68" fmla="*/ 20715 w 103"/>
              <a:gd name="T69" fmla="*/ 1293 h 221"/>
              <a:gd name="T70" fmla="*/ 17016 w 103"/>
              <a:gd name="T71" fmla="*/ 4396 h 221"/>
              <a:gd name="T72" fmla="*/ 12577 w 103"/>
              <a:gd name="T73" fmla="*/ 8534 h 221"/>
              <a:gd name="T74" fmla="*/ 8384 w 103"/>
              <a:gd name="T75" fmla="*/ 13706 h 221"/>
              <a:gd name="T76" fmla="*/ 4439 w 103"/>
              <a:gd name="T77" fmla="*/ 19395 h 221"/>
              <a:gd name="T78" fmla="*/ 1726 w 103"/>
              <a:gd name="T79" fmla="*/ 25343 h 221"/>
              <a:gd name="T80" fmla="*/ 0 w 103"/>
              <a:gd name="T81" fmla="*/ 31290 h 221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1"/>
              <a:gd name="T125" fmla="*/ 103 w 103"/>
              <a:gd name="T126" fmla="*/ 221 h 221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1">
                <a:moveTo>
                  <a:pt x="0" y="121"/>
                </a:moveTo>
                <a:lnTo>
                  <a:pt x="0" y="139"/>
                </a:lnTo>
                <a:lnTo>
                  <a:pt x="4" y="156"/>
                </a:lnTo>
                <a:lnTo>
                  <a:pt x="12" y="172"/>
                </a:lnTo>
                <a:lnTo>
                  <a:pt x="22" y="186"/>
                </a:lnTo>
                <a:lnTo>
                  <a:pt x="35" y="197"/>
                </a:lnTo>
                <a:lnTo>
                  <a:pt x="50" y="208"/>
                </a:lnTo>
                <a:lnTo>
                  <a:pt x="66" y="216"/>
                </a:lnTo>
                <a:lnTo>
                  <a:pt x="83" y="220"/>
                </a:lnTo>
                <a:lnTo>
                  <a:pt x="89" y="221"/>
                </a:lnTo>
                <a:lnTo>
                  <a:pt x="94" y="219"/>
                </a:lnTo>
                <a:lnTo>
                  <a:pt x="98" y="216"/>
                </a:lnTo>
                <a:lnTo>
                  <a:pt x="100" y="211"/>
                </a:lnTo>
                <a:lnTo>
                  <a:pt x="100" y="206"/>
                </a:lnTo>
                <a:lnTo>
                  <a:pt x="99" y="201"/>
                </a:lnTo>
                <a:lnTo>
                  <a:pt x="96" y="196"/>
                </a:lnTo>
                <a:lnTo>
                  <a:pt x="91" y="194"/>
                </a:lnTo>
                <a:lnTo>
                  <a:pt x="74" y="188"/>
                </a:lnTo>
                <a:lnTo>
                  <a:pt x="58" y="179"/>
                </a:lnTo>
                <a:lnTo>
                  <a:pt x="45" y="168"/>
                </a:lnTo>
                <a:lnTo>
                  <a:pt x="36" y="155"/>
                </a:lnTo>
                <a:lnTo>
                  <a:pt x="30" y="139"/>
                </a:lnTo>
                <a:lnTo>
                  <a:pt x="27" y="122"/>
                </a:lnTo>
                <a:lnTo>
                  <a:pt x="27" y="103"/>
                </a:lnTo>
                <a:lnTo>
                  <a:pt x="32" y="84"/>
                </a:lnTo>
                <a:lnTo>
                  <a:pt x="38" y="70"/>
                </a:lnTo>
                <a:lnTo>
                  <a:pt x="46" y="57"/>
                </a:lnTo>
                <a:lnTo>
                  <a:pt x="56" y="46"/>
                </a:lnTo>
                <a:lnTo>
                  <a:pt x="66" y="35"/>
                </a:lnTo>
                <a:lnTo>
                  <a:pt x="76" y="25"/>
                </a:lnTo>
                <a:lnTo>
                  <a:pt x="86" y="17"/>
                </a:lnTo>
                <a:lnTo>
                  <a:pt x="96" y="8"/>
                </a:lnTo>
                <a:lnTo>
                  <a:pt x="103" y="1"/>
                </a:lnTo>
                <a:lnTo>
                  <a:pt x="96" y="0"/>
                </a:lnTo>
                <a:lnTo>
                  <a:pt x="84" y="5"/>
                </a:lnTo>
                <a:lnTo>
                  <a:pt x="69" y="17"/>
                </a:lnTo>
                <a:lnTo>
                  <a:pt x="51" y="33"/>
                </a:lnTo>
                <a:lnTo>
                  <a:pt x="34" y="53"/>
                </a:lnTo>
                <a:lnTo>
                  <a:pt x="18" y="75"/>
                </a:lnTo>
                <a:lnTo>
                  <a:pt x="7" y="98"/>
                </a:lnTo>
                <a:lnTo>
                  <a:pt x="0" y="121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0" name="Freeform 1346"/>
          <p:cNvSpPr>
            <a:spLocks/>
          </p:cNvSpPr>
          <p:nvPr/>
        </p:nvSpPr>
        <p:spPr bwMode="auto">
          <a:xfrm>
            <a:off x="6337300" y="1731963"/>
            <a:ext cx="55563" cy="76200"/>
          </a:xfrm>
          <a:custGeom>
            <a:avLst/>
            <a:gdLst>
              <a:gd name="T0" fmla="*/ 46763 w 221"/>
              <a:gd name="T1" fmla="*/ 30427 h 288"/>
              <a:gd name="T2" fmla="*/ 49529 w 221"/>
              <a:gd name="T3" fmla="*/ 35190 h 288"/>
              <a:gd name="T4" fmla="*/ 50786 w 221"/>
              <a:gd name="T5" fmla="*/ 40481 h 288"/>
              <a:gd name="T6" fmla="*/ 50032 w 221"/>
              <a:gd name="T7" fmla="*/ 46037 h 288"/>
              <a:gd name="T8" fmla="*/ 47015 w 221"/>
              <a:gd name="T9" fmla="*/ 51329 h 288"/>
              <a:gd name="T10" fmla="*/ 42741 w 221"/>
              <a:gd name="T11" fmla="*/ 56092 h 288"/>
              <a:gd name="T12" fmla="*/ 37712 w 221"/>
              <a:gd name="T13" fmla="*/ 60590 h 288"/>
              <a:gd name="T14" fmla="*/ 32433 w 221"/>
              <a:gd name="T15" fmla="*/ 65087 h 288"/>
              <a:gd name="T16" fmla="*/ 29164 w 221"/>
              <a:gd name="T17" fmla="*/ 68263 h 288"/>
              <a:gd name="T18" fmla="*/ 28159 w 221"/>
              <a:gd name="T19" fmla="*/ 70644 h 288"/>
              <a:gd name="T20" fmla="*/ 27404 w 221"/>
              <a:gd name="T21" fmla="*/ 73025 h 288"/>
              <a:gd name="T22" fmla="*/ 27656 w 221"/>
              <a:gd name="T23" fmla="*/ 75142 h 288"/>
              <a:gd name="T24" fmla="*/ 29416 w 221"/>
              <a:gd name="T25" fmla="*/ 76200 h 288"/>
              <a:gd name="T26" fmla="*/ 31427 w 221"/>
              <a:gd name="T27" fmla="*/ 75935 h 288"/>
              <a:gd name="T28" fmla="*/ 34947 w 221"/>
              <a:gd name="T29" fmla="*/ 71967 h 288"/>
              <a:gd name="T30" fmla="*/ 40729 w 221"/>
              <a:gd name="T31" fmla="*/ 66146 h 288"/>
              <a:gd name="T32" fmla="*/ 46763 w 221"/>
              <a:gd name="T33" fmla="*/ 60590 h 288"/>
              <a:gd name="T34" fmla="*/ 52043 w 221"/>
              <a:gd name="T35" fmla="*/ 53975 h 288"/>
              <a:gd name="T36" fmla="*/ 55312 w 221"/>
              <a:gd name="T37" fmla="*/ 46037 h 288"/>
              <a:gd name="T38" fmla="*/ 54809 w 221"/>
              <a:gd name="T39" fmla="*/ 37571 h 288"/>
              <a:gd name="T40" fmla="*/ 51289 w 221"/>
              <a:gd name="T41" fmla="*/ 29633 h 288"/>
              <a:gd name="T42" fmla="*/ 45506 w 221"/>
              <a:gd name="T43" fmla="*/ 23019 h 288"/>
              <a:gd name="T44" fmla="*/ 39975 w 221"/>
              <a:gd name="T45" fmla="*/ 18256 h 288"/>
              <a:gd name="T46" fmla="*/ 34444 w 221"/>
              <a:gd name="T47" fmla="*/ 14552 h 288"/>
              <a:gd name="T48" fmla="*/ 28661 w 221"/>
              <a:gd name="T49" fmla="*/ 10583 h 288"/>
              <a:gd name="T50" fmla="*/ 22376 w 221"/>
              <a:gd name="T51" fmla="*/ 7144 h 288"/>
              <a:gd name="T52" fmla="*/ 16593 w 221"/>
              <a:gd name="T53" fmla="*/ 3969 h 288"/>
              <a:gd name="T54" fmla="*/ 10559 w 221"/>
              <a:gd name="T55" fmla="*/ 1587 h 288"/>
              <a:gd name="T56" fmla="*/ 5531 w 221"/>
              <a:gd name="T57" fmla="*/ 265 h 288"/>
              <a:gd name="T58" fmla="*/ 1760 w 221"/>
              <a:gd name="T59" fmla="*/ 265 h 288"/>
              <a:gd name="T60" fmla="*/ 2011 w 221"/>
              <a:gd name="T61" fmla="*/ 1323 h 288"/>
              <a:gd name="T62" fmla="*/ 6537 w 221"/>
              <a:gd name="T63" fmla="*/ 3440 h 288"/>
              <a:gd name="T64" fmla="*/ 11817 w 221"/>
              <a:gd name="T65" fmla="*/ 5821 h 288"/>
              <a:gd name="T66" fmla="*/ 17851 w 221"/>
              <a:gd name="T67" fmla="*/ 8996 h 288"/>
              <a:gd name="T68" fmla="*/ 24136 w 221"/>
              <a:gd name="T69" fmla="*/ 12700 h 288"/>
              <a:gd name="T70" fmla="*/ 30421 w 221"/>
              <a:gd name="T71" fmla="*/ 16933 h 288"/>
              <a:gd name="T72" fmla="*/ 36707 w 221"/>
              <a:gd name="T73" fmla="*/ 21431 h 288"/>
              <a:gd name="T74" fmla="*/ 42489 w 221"/>
              <a:gd name="T75" fmla="*/ 25929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1"/>
              <a:gd name="T115" fmla="*/ 0 h 288"/>
              <a:gd name="T116" fmla="*/ 221 w 221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1" h="288">
                <a:moveTo>
                  <a:pt x="179" y="108"/>
                </a:moveTo>
                <a:lnTo>
                  <a:pt x="186" y="115"/>
                </a:lnTo>
                <a:lnTo>
                  <a:pt x="193" y="124"/>
                </a:lnTo>
                <a:lnTo>
                  <a:pt x="197" y="133"/>
                </a:lnTo>
                <a:lnTo>
                  <a:pt x="201" y="143"/>
                </a:lnTo>
                <a:lnTo>
                  <a:pt x="202" y="153"/>
                </a:lnTo>
                <a:lnTo>
                  <a:pt x="202" y="163"/>
                </a:lnTo>
                <a:lnTo>
                  <a:pt x="199" y="174"/>
                </a:lnTo>
                <a:lnTo>
                  <a:pt x="195" y="184"/>
                </a:lnTo>
                <a:lnTo>
                  <a:pt x="187" y="194"/>
                </a:lnTo>
                <a:lnTo>
                  <a:pt x="179" y="204"/>
                </a:lnTo>
                <a:lnTo>
                  <a:pt x="170" y="212"/>
                </a:lnTo>
                <a:lnTo>
                  <a:pt x="159" y="221"/>
                </a:lnTo>
                <a:lnTo>
                  <a:pt x="150" y="229"/>
                </a:lnTo>
                <a:lnTo>
                  <a:pt x="139" y="237"/>
                </a:lnTo>
                <a:lnTo>
                  <a:pt x="129" y="246"/>
                </a:lnTo>
                <a:lnTo>
                  <a:pt x="119" y="255"/>
                </a:lnTo>
                <a:lnTo>
                  <a:pt x="116" y="258"/>
                </a:lnTo>
                <a:lnTo>
                  <a:pt x="114" y="263"/>
                </a:lnTo>
                <a:lnTo>
                  <a:pt x="112" y="267"/>
                </a:lnTo>
                <a:lnTo>
                  <a:pt x="110" y="271"/>
                </a:lnTo>
                <a:lnTo>
                  <a:pt x="109" y="276"/>
                </a:lnTo>
                <a:lnTo>
                  <a:pt x="109" y="280"/>
                </a:lnTo>
                <a:lnTo>
                  <a:pt x="110" y="284"/>
                </a:lnTo>
                <a:lnTo>
                  <a:pt x="113" y="287"/>
                </a:lnTo>
                <a:lnTo>
                  <a:pt x="117" y="288"/>
                </a:lnTo>
                <a:lnTo>
                  <a:pt x="121" y="288"/>
                </a:lnTo>
                <a:lnTo>
                  <a:pt x="125" y="287"/>
                </a:lnTo>
                <a:lnTo>
                  <a:pt x="129" y="284"/>
                </a:lnTo>
                <a:lnTo>
                  <a:pt x="139" y="272"/>
                </a:lnTo>
                <a:lnTo>
                  <a:pt x="151" y="261"/>
                </a:lnTo>
                <a:lnTo>
                  <a:pt x="162" y="250"/>
                </a:lnTo>
                <a:lnTo>
                  <a:pt x="175" y="239"/>
                </a:lnTo>
                <a:lnTo>
                  <a:pt x="186" y="229"/>
                </a:lnTo>
                <a:lnTo>
                  <a:pt x="197" y="217"/>
                </a:lnTo>
                <a:lnTo>
                  <a:pt x="207" y="204"/>
                </a:lnTo>
                <a:lnTo>
                  <a:pt x="215" y="190"/>
                </a:lnTo>
                <a:lnTo>
                  <a:pt x="220" y="174"/>
                </a:lnTo>
                <a:lnTo>
                  <a:pt x="221" y="158"/>
                </a:lnTo>
                <a:lnTo>
                  <a:pt x="218" y="142"/>
                </a:lnTo>
                <a:lnTo>
                  <a:pt x="213" y="127"/>
                </a:lnTo>
                <a:lnTo>
                  <a:pt x="204" y="112"/>
                </a:lnTo>
                <a:lnTo>
                  <a:pt x="194" y="99"/>
                </a:lnTo>
                <a:lnTo>
                  <a:pt x="181" y="87"/>
                </a:lnTo>
                <a:lnTo>
                  <a:pt x="169" y="77"/>
                </a:lnTo>
                <a:lnTo>
                  <a:pt x="159" y="69"/>
                </a:lnTo>
                <a:lnTo>
                  <a:pt x="149" y="63"/>
                </a:lnTo>
                <a:lnTo>
                  <a:pt x="137" y="55"/>
                </a:lnTo>
                <a:lnTo>
                  <a:pt x="125" y="48"/>
                </a:lnTo>
                <a:lnTo>
                  <a:pt x="114" y="40"/>
                </a:lnTo>
                <a:lnTo>
                  <a:pt x="101" y="33"/>
                </a:lnTo>
                <a:lnTo>
                  <a:pt x="89" y="27"/>
                </a:lnTo>
                <a:lnTo>
                  <a:pt x="77" y="20"/>
                </a:lnTo>
                <a:lnTo>
                  <a:pt x="66" y="15"/>
                </a:lnTo>
                <a:lnTo>
                  <a:pt x="54" y="9"/>
                </a:lnTo>
                <a:lnTo>
                  <a:pt x="42" y="6"/>
                </a:lnTo>
                <a:lnTo>
                  <a:pt x="32" y="3"/>
                </a:lnTo>
                <a:lnTo>
                  <a:pt x="22" y="1"/>
                </a:lnTo>
                <a:lnTo>
                  <a:pt x="14" y="0"/>
                </a:lnTo>
                <a:lnTo>
                  <a:pt x="7" y="1"/>
                </a:lnTo>
                <a:lnTo>
                  <a:pt x="0" y="3"/>
                </a:lnTo>
                <a:lnTo>
                  <a:pt x="8" y="5"/>
                </a:lnTo>
                <a:lnTo>
                  <a:pt x="16" y="8"/>
                </a:lnTo>
                <a:lnTo>
                  <a:pt x="26" y="13"/>
                </a:lnTo>
                <a:lnTo>
                  <a:pt x="35" y="17"/>
                </a:lnTo>
                <a:lnTo>
                  <a:pt x="47" y="22"/>
                </a:lnTo>
                <a:lnTo>
                  <a:pt x="58" y="28"/>
                </a:lnTo>
                <a:lnTo>
                  <a:pt x="71" y="34"/>
                </a:lnTo>
                <a:lnTo>
                  <a:pt x="83" y="40"/>
                </a:lnTo>
                <a:lnTo>
                  <a:pt x="96" y="48"/>
                </a:lnTo>
                <a:lnTo>
                  <a:pt x="109" y="55"/>
                </a:lnTo>
                <a:lnTo>
                  <a:pt x="121" y="64"/>
                </a:lnTo>
                <a:lnTo>
                  <a:pt x="134" y="72"/>
                </a:lnTo>
                <a:lnTo>
                  <a:pt x="146" y="81"/>
                </a:lnTo>
                <a:lnTo>
                  <a:pt x="158" y="90"/>
                </a:lnTo>
                <a:lnTo>
                  <a:pt x="169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C9E8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1" name="Freeform 1347"/>
          <p:cNvSpPr>
            <a:spLocks/>
          </p:cNvSpPr>
          <p:nvPr/>
        </p:nvSpPr>
        <p:spPr bwMode="auto">
          <a:xfrm>
            <a:off x="6276975" y="1820863"/>
            <a:ext cx="17463" cy="46037"/>
          </a:xfrm>
          <a:custGeom>
            <a:avLst/>
            <a:gdLst>
              <a:gd name="T0" fmla="*/ 6608 w 74"/>
              <a:gd name="T1" fmla="*/ 3175 h 174"/>
              <a:gd name="T2" fmla="*/ 6136 w 74"/>
              <a:gd name="T3" fmla="*/ 1852 h 174"/>
              <a:gd name="T4" fmla="*/ 5428 w 74"/>
              <a:gd name="T5" fmla="*/ 794 h 174"/>
              <a:gd name="T6" fmla="*/ 4012 w 74"/>
              <a:gd name="T7" fmla="*/ 265 h 174"/>
              <a:gd name="T8" fmla="*/ 2832 w 74"/>
              <a:gd name="T9" fmla="*/ 0 h 174"/>
              <a:gd name="T10" fmla="*/ 1652 w 74"/>
              <a:gd name="T11" fmla="*/ 529 h 174"/>
              <a:gd name="T12" fmla="*/ 708 w 74"/>
              <a:gd name="T13" fmla="*/ 1323 h 174"/>
              <a:gd name="T14" fmla="*/ 0 w 74"/>
              <a:gd name="T15" fmla="*/ 2646 h 174"/>
              <a:gd name="T16" fmla="*/ 0 w 74"/>
              <a:gd name="T17" fmla="*/ 4233 h 174"/>
              <a:gd name="T18" fmla="*/ 1180 w 74"/>
              <a:gd name="T19" fmla="*/ 10319 h 174"/>
              <a:gd name="T20" fmla="*/ 3068 w 74"/>
              <a:gd name="T21" fmla="*/ 17462 h 174"/>
              <a:gd name="T22" fmla="*/ 5664 w 74"/>
              <a:gd name="T23" fmla="*/ 24341 h 174"/>
              <a:gd name="T24" fmla="*/ 8496 w 74"/>
              <a:gd name="T25" fmla="*/ 31220 h 174"/>
              <a:gd name="T26" fmla="*/ 11563 w 74"/>
              <a:gd name="T27" fmla="*/ 37306 h 174"/>
              <a:gd name="T28" fmla="*/ 14395 w 74"/>
              <a:gd name="T29" fmla="*/ 42068 h 174"/>
              <a:gd name="T30" fmla="*/ 16283 w 74"/>
              <a:gd name="T31" fmla="*/ 45243 h 174"/>
              <a:gd name="T32" fmla="*/ 17463 w 74"/>
              <a:gd name="T33" fmla="*/ 46037 h 174"/>
              <a:gd name="T34" fmla="*/ 16991 w 74"/>
              <a:gd name="T35" fmla="*/ 42862 h 174"/>
              <a:gd name="T36" fmla="*/ 15811 w 74"/>
              <a:gd name="T37" fmla="*/ 38893 h 174"/>
              <a:gd name="T38" fmla="*/ 14395 w 74"/>
              <a:gd name="T39" fmla="*/ 33866 h 174"/>
              <a:gd name="T40" fmla="*/ 12507 w 74"/>
              <a:gd name="T41" fmla="*/ 27781 h 174"/>
              <a:gd name="T42" fmla="*/ 10855 w 74"/>
              <a:gd name="T43" fmla="*/ 21696 h 174"/>
              <a:gd name="T44" fmla="*/ 8967 w 74"/>
              <a:gd name="T45" fmla="*/ 15346 h 174"/>
              <a:gd name="T46" fmla="*/ 7552 w 74"/>
              <a:gd name="T47" fmla="*/ 9260 h 174"/>
              <a:gd name="T48" fmla="*/ 6608 w 74"/>
              <a:gd name="T49" fmla="*/ 3175 h 17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74"/>
              <a:gd name="T76" fmla="*/ 0 h 174"/>
              <a:gd name="T77" fmla="*/ 74 w 74"/>
              <a:gd name="T78" fmla="*/ 174 h 17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74" h="174">
                <a:moveTo>
                  <a:pt x="28" y="12"/>
                </a:moveTo>
                <a:lnTo>
                  <a:pt x="26" y="7"/>
                </a:lnTo>
                <a:lnTo>
                  <a:pt x="23" y="3"/>
                </a:lnTo>
                <a:lnTo>
                  <a:pt x="17" y="1"/>
                </a:lnTo>
                <a:lnTo>
                  <a:pt x="12" y="0"/>
                </a:lnTo>
                <a:lnTo>
                  <a:pt x="7" y="2"/>
                </a:lnTo>
                <a:lnTo>
                  <a:pt x="3" y="5"/>
                </a:lnTo>
                <a:lnTo>
                  <a:pt x="0" y="10"/>
                </a:lnTo>
                <a:lnTo>
                  <a:pt x="0" y="16"/>
                </a:lnTo>
                <a:lnTo>
                  <a:pt x="5" y="39"/>
                </a:lnTo>
                <a:lnTo>
                  <a:pt x="13" y="66"/>
                </a:lnTo>
                <a:lnTo>
                  <a:pt x="24" y="92"/>
                </a:lnTo>
                <a:lnTo>
                  <a:pt x="36" y="118"/>
                </a:lnTo>
                <a:lnTo>
                  <a:pt x="49" y="141"/>
                </a:lnTo>
                <a:lnTo>
                  <a:pt x="61" y="159"/>
                </a:lnTo>
                <a:lnTo>
                  <a:pt x="69" y="171"/>
                </a:lnTo>
                <a:lnTo>
                  <a:pt x="74" y="174"/>
                </a:lnTo>
                <a:lnTo>
                  <a:pt x="72" y="162"/>
                </a:lnTo>
                <a:lnTo>
                  <a:pt x="67" y="147"/>
                </a:lnTo>
                <a:lnTo>
                  <a:pt x="61" y="128"/>
                </a:lnTo>
                <a:lnTo>
                  <a:pt x="53" y="105"/>
                </a:lnTo>
                <a:lnTo>
                  <a:pt x="46" y="82"/>
                </a:lnTo>
                <a:lnTo>
                  <a:pt x="38" y="58"/>
                </a:lnTo>
                <a:lnTo>
                  <a:pt x="32" y="35"/>
                </a:lnTo>
                <a:lnTo>
                  <a:pt x="28" y="12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2" name="Freeform 1348"/>
          <p:cNvSpPr>
            <a:spLocks/>
          </p:cNvSpPr>
          <p:nvPr/>
        </p:nvSpPr>
        <p:spPr bwMode="auto">
          <a:xfrm>
            <a:off x="6269038" y="1797050"/>
            <a:ext cx="9525" cy="22225"/>
          </a:xfrm>
          <a:custGeom>
            <a:avLst/>
            <a:gdLst>
              <a:gd name="T0" fmla="*/ 4885 w 39"/>
              <a:gd name="T1" fmla="*/ 2299 h 87"/>
              <a:gd name="T2" fmla="*/ 4640 w 39"/>
              <a:gd name="T3" fmla="*/ 1277 h 87"/>
              <a:gd name="T4" fmla="*/ 3908 w 39"/>
              <a:gd name="T5" fmla="*/ 511 h 87"/>
              <a:gd name="T6" fmla="*/ 3175 w 39"/>
              <a:gd name="T7" fmla="*/ 0 h 87"/>
              <a:gd name="T8" fmla="*/ 1954 w 39"/>
              <a:gd name="T9" fmla="*/ 0 h 87"/>
              <a:gd name="T10" fmla="*/ 1221 w 39"/>
              <a:gd name="T11" fmla="*/ 255 h 87"/>
              <a:gd name="T12" fmla="*/ 488 w 39"/>
              <a:gd name="T13" fmla="*/ 766 h 87"/>
              <a:gd name="T14" fmla="*/ 0 w 39"/>
              <a:gd name="T15" fmla="*/ 1533 h 87"/>
              <a:gd name="T16" fmla="*/ 0 w 39"/>
              <a:gd name="T17" fmla="*/ 2555 h 87"/>
              <a:gd name="T18" fmla="*/ 0 w 39"/>
              <a:gd name="T19" fmla="*/ 5620 h 87"/>
              <a:gd name="T20" fmla="*/ 733 w 39"/>
              <a:gd name="T21" fmla="*/ 8941 h 87"/>
              <a:gd name="T22" fmla="*/ 1710 w 39"/>
              <a:gd name="T23" fmla="*/ 12262 h 87"/>
              <a:gd name="T24" fmla="*/ 3175 w 39"/>
              <a:gd name="T25" fmla="*/ 15328 h 87"/>
              <a:gd name="T26" fmla="*/ 4640 w 39"/>
              <a:gd name="T27" fmla="*/ 18393 h 87"/>
              <a:gd name="T28" fmla="*/ 6106 w 39"/>
              <a:gd name="T29" fmla="*/ 20692 h 87"/>
              <a:gd name="T30" fmla="*/ 8060 w 39"/>
              <a:gd name="T31" fmla="*/ 21970 h 87"/>
              <a:gd name="T32" fmla="*/ 9281 w 39"/>
              <a:gd name="T33" fmla="*/ 22225 h 87"/>
              <a:gd name="T34" fmla="*/ 9525 w 39"/>
              <a:gd name="T35" fmla="*/ 17882 h 87"/>
              <a:gd name="T36" fmla="*/ 8304 w 39"/>
              <a:gd name="T37" fmla="*/ 12773 h 87"/>
              <a:gd name="T38" fmla="*/ 6594 w 39"/>
              <a:gd name="T39" fmla="*/ 7408 h 87"/>
              <a:gd name="T40" fmla="*/ 4885 w 39"/>
              <a:gd name="T41" fmla="*/ 2299 h 87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39"/>
              <a:gd name="T64" fmla="*/ 0 h 87"/>
              <a:gd name="T65" fmla="*/ 39 w 39"/>
              <a:gd name="T66" fmla="*/ 87 h 87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39" h="87">
                <a:moveTo>
                  <a:pt x="20" y="9"/>
                </a:moveTo>
                <a:lnTo>
                  <a:pt x="19" y="5"/>
                </a:lnTo>
                <a:lnTo>
                  <a:pt x="16" y="2"/>
                </a:lnTo>
                <a:lnTo>
                  <a:pt x="13" y="0"/>
                </a:lnTo>
                <a:lnTo>
                  <a:pt x="8" y="0"/>
                </a:lnTo>
                <a:lnTo>
                  <a:pt x="5" y="1"/>
                </a:lnTo>
                <a:lnTo>
                  <a:pt x="2" y="3"/>
                </a:lnTo>
                <a:lnTo>
                  <a:pt x="0" y="6"/>
                </a:lnTo>
                <a:lnTo>
                  <a:pt x="0" y="10"/>
                </a:lnTo>
                <a:lnTo>
                  <a:pt x="0" y="22"/>
                </a:lnTo>
                <a:lnTo>
                  <a:pt x="3" y="35"/>
                </a:lnTo>
                <a:lnTo>
                  <a:pt x="7" y="48"/>
                </a:lnTo>
                <a:lnTo>
                  <a:pt x="13" y="60"/>
                </a:lnTo>
                <a:lnTo>
                  <a:pt x="19" y="72"/>
                </a:lnTo>
                <a:lnTo>
                  <a:pt x="25" y="81"/>
                </a:lnTo>
                <a:lnTo>
                  <a:pt x="33" y="86"/>
                </a:lnTo>
                <a:lnTo>
                  <a:pt x="38" y="87"/>
                </a:lnTo>
                <a:lnTo>
                  <a:pt x="39" y="70"/>
                </a:lnTo>
                <a:lnTo>
                  <a:pt x="34" y="50"/>
                </a:lnTo>
                <a:lnTo>
                  <a:pt x="27" y="29"/>
                </a:lnTo>
                <a:lnTo>
                  <a:pt x="20" y="9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3" name="Freeform 1349"/>
          <p:cNvSpPr>
            <a:spLocks/>
          </p:cNvSpPr>
          <p:nvPr/>
        </p:nvSpPr>
        <p:spPr bwMode="auto">
          <a:xfrm>
            <a:off x="6261100" y="1781175"/>
            <a:ext cx="7938" cy="12700"/>
          </a:xfrm>
          <a:custGeom>
            <a:avLst/>
            <a:gdLst>
              <a:gd name="T0" fmla="*/ 4202 w 34"/>
              <a:gd name="T1" fmla="*/ 1743 h 51"/>
              <a:gd name="T2" fmla="*/ 4202 w 34"/>
              <a:gd name="T3" fmla="*/ 1992 h 51"/>
              <a:gd name="T4" fmla="*/ 4202 w 34"/>
              <a:gd name="T5" fmla="*/ 1992 h 51"/>
              <a:gd name="T6" fmla="*/ 4202 w 34"/>
              <a:gd name="T7" fmla="*/ 1992 h 51"/>
              <a:gd name="T8" fmla="*/ 4202 w 34"/>
              <a:gd name="T9" fmla="*/ 1992 h 51"/>
              <a:gd name="T10" fmla="*/ 3969 w 34"/>
              <a:gd name="T11" fmla="*/ 1245 h 51"/>
              <a:gd name="T12" fmla="*/ 3269 w 34"/>
              <a:gd name="T13" fmla="*/ 249 h 51"/>
              <a:gd name="T14" fmla="*/ 2568 w 34"/>
              <a:gd name="T15" fmla="*/ 0 h 51"/>
              <a:gd name="T16" fmla="*/ 1634 w 34"/>
              <a:gd name="T17" fmla="*/ 0 h 51"/>
              <a:gd name="T18" fmla="*/ 934 w 34"/>
              <a:gd name="T19" fmla="*/ 249 h 51"/>
              <a:gd name="T20" fmla="*/ 233 w 34"/>
              <a:gd name="T21" fmla="*/ 1245 h 51"/>
              <a:gd name="T22" fmla="*/ 0 w 34"/>
              <a:gd name="T23" fmla="*/ 1992 h 51"/>
              <a:gd name="T24" fmla="*/ 0 w 34"/>
              <a:gd name="T25" fmla="*/ 2739 h 51"/>
              <a:gd name="T26" fmla="*/ 233 w 34"/>
              <a:gd name="T27" fmla="*/ 3984 h 51"/>
              <a:gd name="T28" fmla="*/ 934 w 34"/>
              <a:gd name="T29" fmla="*/ 5727 h 51"/>
              <a:gd name="T30" fmla="*/ 1868 w 34"/>
              <a:gd name="T31" fmla="*/ 7471 h 51"/>
              <a:gd name="T32" fmla="*/ 3035 w 34"/>
              <a:gd name="T33" fmla="*/ 9214 h 51"/>
              <a:gd name="T34" fmla="*/ 4202 w 34"/>
              <a:gd name="T35" fmla="*/ 10708 h 51"/>
              <a:gd name="T36" fmla="*/ 5837 w 34"/>
              <a:gd name="T37" fmla="*/ 11704 h 51"/>
              <a:gd name="T38" fmla="*/ 7004 w 34"/>
              <a:gd name="T39" fmla="*/ 12700 h 51"/>
              <a:gd name="T40" fmla="*/ 7938 w 34"/>
              <a:gd name="T41" fmla="*/ 12700 h 51"/>
              <a:gd name="T42" fmla="*/ 7705 w 34"/>
              <a:gd name="T43" fmla="*/ 9961 h 51"/>
              <a:gd name="T44" fmla="*/ 6771 w 34"/>
              <a:gd name="T45" fmla="*/ 6724 h 51"/>
              <a:gd name="T46" fmla="*/ 5370 w 34"/>
              <a:gd name="T47" fmla="*/ 3735 h 51"/>
              <a:gd name="T48" fmla="*/ 4202 w 34"/>
              <a:gd name="T49" fmla="*/ 1743 h 5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4"/>
              <a:gd name="T76" fmla="*/ 0 h 51"/>
              <a:gd name="T77" fmla="*/ 34 w 34"/>
              <a:gd name="T78" fmla="*/ 51 h 5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4" h="51">
                <a:moveTo>
                  <a:pt x="18" y="7"/>
                </a:moveTo>
                <a:lnTo>
                  <a:pt x="18" y="8"/>
                </a:lnTo>
                <a:lnTo>
                  <a:pt x="17" y="5"/>
                </a:lnTo>
                <a:lnTo>
                  <a:pt x="14" y="1"/>
                </a:lnTo>
                <a:lnTo>
                  <a:pt x="11" y="0"/>
                </a:lnTo>
                <a:lnTo>
                  <a:pt x="7" y="0"/>
                </a:lnTo>
                <a:lnTo>
                  <a:pt x="4" y="1"/>
                </a:lnTo>
                <a:lnTo>
                  <a:pt x="1" y="5"/>
                </a:lnTo>
                <a:lnTo>
                  <a:pt x="0" y="8"/>
                </a:lnTo>
                <a:lnTo>
                  <a:pt x="0" y="11"/>
                </a:lnTo>
                <a:lnTo>
                  <a:pt x="1" y="16"/>
                </a:lnTo>
                <a:lnTo>
                  <a:pt x="4" y="23"/>
                </a:lnTo>
                <a:lnTo>
                  <a:pt x="8" y="30"/>
                </a:lnTo>
                <a:lnTo>
                  <a:pt x="13" y="37"/>
                </a:lnTo>
                <a:lnTo>
                  <a:pt x="18" y="43"/>
                </a:lnTo>
                <a:lnTo>
                  <a:pt x="25" y="47"/>
                </a:lnTo>
                <a:lnTo>
                  <a:pt x="30" y="51"/>
                </a:lnTo>
                <a:lnTo>
                  <a:pt x="34" y="51"/>
                </a:lnTo>
                <a:lnTo>
                  <a:pt x="33" y="40"/>
                </a:lnTo>
                <a:lnTo>
                  <a:pt x="29" y="27"/>
                </a:lnTo>
                <a:lnTo>
                  <a:pt x="23" y="15"/>
                </a:lnTo>
                <a:lnTo>
                  <a:pt x="18" y="7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4" name="Freeform 1350"/>
          <p:cNvSpPr>
            <a:spLocks/>
          </p:cNvSpPr>
          <p:nvPr/>
        </p:nvSpPr>
        <p:spPr bwMode="auto">
          <a:xfrm>
            <a:off x="6251575" y="1770063"/>
            <a:ext cx="12700" cy="6350"/>
          </a:xfrm>
          <a:custGeom>
            <a:avLst/>
            <a:gdLst>
              <a:gd name="T0" fmla="*/ 10215 w 46"/>
              <a:gd name="T1" fmla="*/ 4618 h 33"/>
              <a:gd name="T2" fmla="*/ 11320 w 46"/>
              <a:gd name="T3" fmla="*/ 4233 h 33"/>
              <a:gd name="T4" fmla="*/ 12424 w 46"/>
              <a:gd name="T5" fmla="*/ 3656 h 33"/>
              <a:gd name="T6" fmla="*/ 12700 w 46"/>
              <a:gd name="T7" fmla="*/ 2886 h 33"/>
              <a:gd name="T8" fmla="*/ 12700 w 46"/>
              <a:gd name="T9" fmla="*/ 1924 h 33"/>
              <a:gd name="T10" fmla="*/ 12148 w 46"/>
              <a:gd name="T11" fmla="*/ 962 h 33"/>
              <a:gd name="T12" fmla="*/ 11320 w 46"/>
              <a:gd name="T13" fmla="*/ 385 h 33"/>
              <a:gd name="T14" fmla="*/ 10215 w 46"/>
              <a:gd name="T15" fmla="*/ 0 h 33"/>
              <a:gd name="T16" fmla="*/ 8835 w 46"/>
              <a:gd name="T17" fmla="*/ 0 h 33"/>
              <a:gd name="T18" fmla="*/ 8007 w 46"/>
              <a:gd name="T19" fmla="*/ 0 h 33"/>
              <a:gd name="T20" fmla="*/ 6902 w 46"/>
              <a:gd name="T21" fmla="*/ 192 h 33"/>
              <a:gd name="T22" fmla="*/ 5246 w 46"/>
              <a:gd name="T23" fmla="*/ 577 h 33"/>
              <a:gd name="T24" fmla="*/ 3313 w 46"/>
              <a:gd name="T25" fmla="*/ 1347 h 33"/>
              <a:gd name="T26" fmla="*/ 1380 w 46"/>
              <a:gd name="T27" fmla="*/ 2694 h 33"/>
              <a:gd name="T28" fmla="*/ 552 w 46"/>
              <a:gd name="T29" fmla="*/ 3848 h 33"/>
              <a:gd name="T30" fmla="*/ 0 w 46"/>
              <a:gd name="T31" fmla="*/ 5003 h 33"/>
              <a:gd name="T32" fmla="*/ 0 w 46"/>
              <a:gd name="T33" fmla="*/ 5580 h 33"/>
              <a:gd name="T34" fmla="*/ 828 w 46"/>
              <a:gd name="T35" fmla="*/ 5965 h 33"/>
              <a:gd name="T36" fmla="*/ 1933 w 46"/>
              <a:gd name="T37" fmla="*/ 6350 h 33"/>
              <a:gd name="T38" fmla="*/ 3313 w 46"/>
              <a:gd name="T39" fmla="*/ 6350 h 33"/>
              <a:gd name="T40" fmla="*/ 4417 w 46"/>
              <a:gd name="T41" fmla="*/ 6350 h 33"/>
              <a:gd name="T42" fmla="*/ 5798 w 46"/>
              <a:gd name="T43" fmla="*/ 5965 h 33"/>
              <a:gd name="T44" fmla="*/ 7178 w 46"/>
              <a:gd name="T45" fmla="*/ 5773 h 33"/>
              <a:gd name="T46" fmla="*/ 8835 w 46"/>
              <a:gd name="T47" fmla="*/ 5388 h 33"/>
              <a:gd name="T48" fmla="*/ 10215 w 46"/>
              <a:gd name="T49" fmla="*/ 4618 h 33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46"/>
              <a:gd name="T76" fmla="*/ 0 h 33"/>
              <a:gd name="T77" fmla="*/ 46 w 46"/>
              <a:gd name="T78" fmla="*/ 33 h 33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46" h="33">
                <a:moveTo>
                  <a:pt x="37" y="24"/>
                </a:moveTo>
                <a:lnTo>
                  <a:pt x="41" y="22"/>
                </a:lnTo>
                <a:lnTo>
                  <a:pt x="45" y="19"/>
                </a:lnTo>
                <a:lnTo>
                  <a:pt x="46" y="15"/>
                </a:lnTo>
                <a:lnTo>
                  <a:pt x="46" y="10"/>
                </a:lnTo>
                <a:lnTo>
                  <a:pt x="44" y="5"/>
                </a:lnTo>
                <a:lnTo>
                  <a:pt x="41" y="2"/>
                </a:lnTo>
                <a:lnTo>
                  <a:pt x="37" y="0"/>
                </a:lnTo>
                <a:lnTo>
                  <a:pt x="32" y="0"/>
                </a:lnTo>
                <a:lnTo>
                  <a:pt x="29" y="0"/>
                </a:lnTo>
                <a:lnTo>
                  <a:pt x="25" y="1"/>
                </a:lnTo>
                <a:lnTo>
                  <a:pt x="19" y="3"/>
                </a:lnTo>
                <a:lnTo>
                  <a:pt x="12" y="7"/>
                </a:lnTo>
                <a:lnTo>
                  <a:pt x="5" y="14"/>
                </a:lnTo>
                <a:lnTo>
                  <a:pt x="2" y="20"/>
                </a:lnTo>
                <a:lnTo>
                  <a:pt x="0" y="26"/>
                </a:lnTo>
                <a:lnTo>
                  <a:pt x="0" y="29"/>
                </a:lnTo>
                <a:lnTo>
                  <a:pt x="3" y="31"/>
                </a:lnTo>
                <a:lnTo>
                  <a:pt x="7" y="33"/>
                </a:lnTo>
                <a:lnTo>
                  <a:pt x="12" y="33"/>
                </a:lnTo>
                <a:lnTo>
                  <a:pt x="16" y="33"/>
                </a:lnTo>
                <a:lnTo>
                  <a:pt x="21" y="31"/>
                </a:lnTo>
                <a:lnTo>
                  <a:pt x="26" y="30"/>
                </a:lnTo>
                <a:lnTo>
                  <a:pt x="32" y="28"/>
                </a:lnTo>
                <a:lnTo>
                  <a:pt x="37" y="2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5" name="Freeform 1351"/>
          <p:cNvSpPr>
            <a:spLocks/>
          </p:cNvSpPr>
          <p:nvPr/>
        </p:nvSpPr>
        <p:spPr bwMode="auto">
          <a:xfrm>
            <a:off x="6197600" y="1754188"/>
            <a:ext cx="46038" cy="57150"/>
          </a:xfrm>
          <a:custGeom>
            <a:avLst/>
            <a:gdLst>
              <a:gd name="T0" fmla="*/ 16907 w 177"/>
              <a:gd name="T1" fmla="*/ 8612 h 219"/>
              <a:gd name="T2" fmla="*/ 13525 w 177"/>
              <a:gd name="T3" fmla="*/ 11221 h 219"/>
              <a:gd name="T4" fmla="*/ 10664 w 177"/>
              <a:gd name="T5" fmla="*/ 14092 h 219"/>
              <a:gd name="T6" fmla="*/ 7543 w 177"/>
              <a:gd name="T7" fmla="*/ 17223 h 219"/>
              <a:gd name="T8" fmla="*/ 5202 w 177"/>
              <a:gd name="T9" fmla="*/ 20616 h 219"/>
              <a:gd name="T10" fmla="*/ 3121 w 177"/>
              <a:gd name="T11" fmla="*/ 24269 h 219"/>
              <a:gd name="T12" fmla="*/ 1561 w 177"/>
              <a:gd name="T13" fmla="*/ 27923 h 219"/>
              <a:gd name="T14" fmla="*/ 520 w 177"/>
              <a:gd name="T15" fmla="*/ 31576 h 219"/>
              <a:gd name="T16" fmla="*/ 0 w 177"/>
              <a:gd name="T17" fmla="*/ 35490 h 219"/>
              <a:gd name="T18" fmla="*/ 520 w 177"/>
              <a:gd name="T19" fmla="*/ 41232 h 219"/>
              <a:gd name="T20" fmla="*/ 2601 w 177"/>
              <a:gd name="T21" fmla="*/ 46190 h 219"/>
              <a:gd name="T22" fmla="*/ 5982 w 177"/>
              <a:gd name="T23" fmla="*/ 50365 h 219"/>
              <a:gd name="T24" fmla="*/ 9884 w 177"/>
              <a:gd name="T25" fmla="*/ 53236 h 219"/>
              <a:gd name="T26" fmla="*/ 14826 w 177"/>
              <a:gd name="T27" fmla="*/ 55584 h 219"/>
              <a:gd name="T28" fmla="*/ 20288 w 177"/>
              <a:gd name="T29" fmla="*/ 56889 h 219"/>
              <a:gd name="T30" fmla="*/ 25490 w 177"/>
              <a:gd name="T31" fmla="*/ 57150 h 219"/>
              <a:gd name="T32" fmla="*/ 30692 w 177"/>
              <a:gd name="T33" fmla="*/ 56367 h 219"/>
              <a:gd name="T34" fmla="*/ 31993 w 177"/>
              <a:gd name="T35" fmla="*/ 56367 h 219"/>
              <a:gd name="T36" fmla="*/ 33033 w 177"/>
              <a:gd name="T37" fmla="*/ 55845 h 219"/>
              <a:gd name="T38" fmla="*/ 33813 w 177"/>
              <a:gd name="T39" fmla="*/ 54801 h 219"/>
              <a:gd name="T40" fmla="*/ 34073 w 177"/>
              <a:gd name="T41" fmla="*/ 53497 h 219"/>
              <a:gd name="T42" fmla="*/ 33813 w 177"/>
              <a:gd name="T43" fmla="*/ 52975 h 219"/>
              <a:gd name="T44" fmla="*/ 33033 w 177"/>
              <a:gd name="T45" fmla="*/ 52975 h 219"/>
              <a:gd name="T46" fmla="*/ 31993 w 177"/>
              <a:gd name="T47" fmla="*/ 52714 h 219"/>
              <a:gd name="T48" fmla="*/ 30432 w 177"/>
              <a:gd name="T49" fmla="*/ 52714 h 219"/>
              <a:gd name="T50" fmla="*/ 28871 w 177"/>
              <a:gd name="T51" fmla="*/ 52714 h 219"/>
              <a:gd name="T52" fmla="*/ 27571 w 177"/>
              <a:gd name="T53" fmla="*/ 52714 h 219"/>
              <a:gd name="T54" fmla="*/ 26010 w 177"/>
              <a:gd name="T55" fmla="*/ 52714 h 219"/>
              <a:gd name="T56" fmla="*/ 25230 w 177"/>
              <a:gd name="T57" fmla="*/ 52714 h 219"/>
              <a:gd name="T58" fmla="*/ 22629 w 177"/>
              <a:gd name="T59" fmla="*/ 52453 h 219"/>
              <a:gd name="T60" fmla="*/ 20028 w 177"/>
              <a:gd name="T61" fmla="*/ 52192 h 219"/>
              <a:gd name="T62" fmla="*/ 17427 w 177"/>
              <a:gd name="T63" fmla="*/ 51931 h 219"/>
              <a:gd name="T64" fmla="*/ 14566 w 177"/>
              <a:gd name="T65" fmla="*/ 51148 h 219"/>
              <a:gd name="T66" fmla="*/ 11965 w 177"/>
              <a:gd name="T67" fmla="*/ 50365 h 219"/>
              <a:gd name="T68" fmla="*/ 9104 w 177"/>
              <a:gd name="T69" fmla="*/ 48277 h 219"/>
              <a:gd name="T70" fmla="*/ 6763 w 177"/>
              <a:gd name="T71" fmla="*/ 45668 h 219"/>
              <a:gd name="T72" fmla="*/ 3902 w 177"/>
              <a:gd name="T73" fmla="*/ 42275 h 219"/>
              <a:gd name="T74" fmla="*/ 3381 w 177"/>
              <a:gd name="T75" fmla="*/ 38100 h 219"/>
              <a:gd name="T76" fmla="*/ 3641 w 177"/>
              <a:gd name="T77" fmla="*/ 34186 h 219"/>
              <a:gd name="T78" fmla="*/ 4942 w 177"/>
              <a:gd name="T79" fmla="*/ 30271 h 219"/>
              <a:gd name="T80" fmla="*/ 6503 w 177"/>
              <a:gd name="T81" fmla="*/ 26618 h 219"/>
              <a:gd name="T82" fmla="*/ 8843 w 177"/>
              <a:gd name="T83" fmla="*/ 23225 h 219"/>
              <a:gd name="T84" fmla="*/ 11705 w 177"/>
              <a:gd name="T85" fmla="*/ 19833 h 219"/>
              <a:gd name="T86" fmla="*/ 14566 w 177"/>
              <a:gd name="T87" fmla="*/ 16962 h 219"/>
              <a:gd name="T88" fmla="*/ 18207 w 177"/>
              <a:gd name="T89" fmla="*/ 14353 h 219"/>
              <a:gd name="T90" fmla="*/ 21849 w 177"/>
              <a:gd name="T91" fmla="*/ 11743 h 219"/>
              <a:gd name="T92" fmla="*/ 25490 w 177"/>
              <a:gd name="T93" fmla="*/ 9655 h 219"/>
              <a:gd name="T94" fmla="*/ 29391 w 177"/>
              <a:gd name="T95" fmla="*/ 7568 h 219"/>
              <a:gd name="T96" fmla="*/ 33033 w 177"/>
              <a:gd name="T97" fmla="*/ 6002 h 219"/>
              <a:gd name="T98" fmla="*/ 36674 w 177"/>
              <a:gd name="T99" fmla="*/ 4436 h 219"/>
              <a:gd name="T100" fmla="*/ 40056 w 177"/>
              <a:gd name="T101" fmla="*/ 3132 h 219"/>
              <a:gd name="T102" fmla="*/ 43437 w 177"/>
              <a:gd name="T103" fmla="*/ 2349 h 219"/>
              <a:gd name="T104" fmla="*/ 46038 w 177"/>
              <a:gd name="T105" fmla="*/ 1827 h 219"/>
              <a:gd name="T106" fmla="*/ 44217 w 177"/>
              <a:gd name="T107" fmla="*/ 522 h 219"/>
              <a:gd name="T108" fmla="*/ 41096 w 177"/>
              <a:gd name="T109" fmla="*/ 0 h 219"/>
              <a:gd name="T110" fmla="*/ 37715 w 177"/>
              <a:gd name="T111" fmla="*/ 522 h 219"/>
              <a:gd name="T112" fmla="*/ 33553 w 177"/>
              <a:gd name="T113" fmla="*/ 1566 h 219"/>
              <a:gd name="T114" fmla="*/ 28871 w 177"/>
              <a:gd name="T115" fmla="*/ 2871 h 219"/>
              <a:gd name="T116" fmla="*/ 24450 w 177"/>
              <a:gd name="T117" fmla="*/ 4436 h 219"/>
              <a:gd name="T118" fmla="*/ 20288 w 177"/>
              <a:gd name="T119" fmla="*/ 6785 h 219"/>
              <a:gd name="T120" fmla="*/ 16907 w 177"/>
              <a:gd name="T121" fmla="*/ 8612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6" name="Freeform 1352"/>
          <p:cNvSpPr>
            <a:spLocks/>
          </p:cNvSpPr>
          <p:nvPr/>
        </p:nvSpPr>
        <p:spPr bwMode="auto">
          <a:xfrm>
            <a:off x="6273800" y="1752600"/>
            <a:ext cx="30163" cy="46038"/>
          </a:xfrm>
          <a:custGeom>
            <a:avLst/>
            <a:gdLst>
              <a:gd name="T0" fmla="*/ 25442 w 115"/>
              <a:gd name="T1" fmla="*/ 15436 h 170"/>
              <a:gd name="T2" fmla="*/ 26229 w 115"/>
              <a:gd name="T3" fmla="*/ 20311 h 170"/>
              <a:gd name="T4" fmla="*/ 25704 w 115"/>
              <a:gd name="T5" fmla="*/ 24373 h 170"/>
              <a:gd name="T6" fmla="*/ 23868 w 115"/>
              <a:gd name="T7" fmla="*/ 27894 h 170"/>
              <a:gd name="T8" fmla="*/ 20983 w 115"/>
              <a:gd name="T9" fmla="*/ 30873 h 170"/>
              <a:gd name="T10" fmla="*/ 17836 w 115"/>
              <a:gd name="T11" fmla="*/ 33851 h 170"/>
              <a:gd name="T12" fmla="*/ 14163 w 115"/>
              <a:gd name="T13" fmla="*/ 36560 h 170"/>
              <a:gd name="T14" fmla="*/ 10229 w 115"/>
              <a:gd name="T15" fmla="*/ 39268 h 170"/>
              <a:gd name="T16" fmla="*/ 7082 w 115"/>
              <a:gd name="T17" fmla="*/ 41976 h 170"/>
              <a:gd name="T18" fmla="*/ 6557 w 115"/>
              <a:gd name="T19" fmla="*/ 42788 h 170"/>
              <a:gd name="T20" fmla="*/ 6033 w 115"/>
              <a:gd name="T21" fmla="*/ 43330 h 170"/>
              <a:gd name="T22" fmla="*/ 6033 w 115"/>
              <a:gd name="T23" fmla="*/ 44413 h 170"/>
              <a:gd name="T24" fmla="*/ 6819 w 115"/>
              <a:gd name="T25" fmla="*/ 45226 h 170"/>
              <a:gd name="T26" fmla="*/ 7344 w 115"/>
              <a:gd name="T27" fmla="*/ 45767 h 170"/>
              <a:gd name="T28" fmla="*/ 8131 w 115"/>
              <a:gd name="T29" fmla="*/ 46038 h 170"/>
              <a:gd name="T30" fmla="*/ 8918 w 115"/>
              <a:gd name="T31" fmla="*/ 46038 h 170"/>
              <a:gd name="T32" fmla="*/ 9705 w 115"/>
              <a:gd name="T33" fmla="*/ 45767 h 170"/>
              <a:gd name="T34" fmla="*/ 13901 w 115"/>
              <a:gd name="T35" fmla="*/ 43059 h 170"/>
              <a:gd name="T36" fmla="*/ 18098 w 115"/>
              <a:gd name="T37" fmla="*/ 40351 h 170"/>
              <a:gd name="T38" fmla="*/ 21770 w 115"/>
              <a:gd name="T39" fmla="*/ 37101 h 170"/>
              <a:gd name="T40" fmla="*/ 25442 w 115"/>
              <a:gd name="T41" fmla="*/ 33310 h 170"/>
              <a:gd name="T42" fmla="*/ 27802 w 115"/>
              <a:gd name="T43" fmla="*/ 29248 h 170"/>
              <a:gd name="T44" fmla="*/ 29638 w 115"/>
              <a:gd name="T45" fmla="*/ 24644 h 170"/>
              <a:gd name="T46" fmla="*/ 30163 w 115"/>
              <a:gd name="T47" fmla="*/ 19769 h 170"/>
              <a:gd name="T48" fmla="*/ 29114 w 115"/>
              <a:gd name="T49" fmla="*/ 14353 h 170"/>
              <a:gd name="T50" fmla="*/ 26491 w 115"/>
              <a:gd name="T51" fmla="*/ 10562 h 170"/>
              <a:gd name="T52" fmla="*/ 23344 w 115"/>
              <a:gd name="T53" fmla="*/ 7041 h 170"/>
              <a:gd name="T54" fmla="*/ 18885 w 115"/>
              <a:gd name="T55" fmla="*/ 4062 h 170"/>
              <a:gd name="T56" fmla="*/ 14426 w 115"/>
              <a:gd name="T57" fmla="*/ 2166 h 170"/>
              <a:gd name="T58" fmla="*/ 9705 w 115"/>
              <a:gd name="T59" fmla="*/ 542 h 170"/>
              <a:gd name="T60" fmla="*/ 5508 w 115"/>
              <a:gd name="T61" fmla="*/ 0 h 170"/>
              <a:gd name="T62" fmla="*/ 2361 w 115"/>
              <a:gd name="T63" fmla="*/ 271 h 170"/>
              <a:gd name="T64" fmla="*/ 0 w 115"/>
              <a:gd name="T65" fmla="*/ 1354 h 170"/>
              <a:gd name="T66" fmla="*/ 3934 w 115"/>
              <a:gd name="T67" fmla="*/ 2708 h 170"/>
              <a:gd name="T68" fmla="*/ 7869 w 115"/>
              <a:gd name="T69" fmla="*/ 3521 h 170"/>
              <a:gd name="T70" fmla="*/ 11278 w 115"/>
              <a:gd name="T71" fmla="*/ 4333 h 170"/>
              <a:gd name="T72" fmla="*/ 14950 w 115"/>
              <a:gd name="T73" fmla="*/ 5416 h 170"/>
              <a:gd name="T74" fmla="*/ 18360 w 115"/>
              <a:gd name="T75" fmla="*/ 7041 h 170"/>
              <a:gd name="T76" fmla="*/ 21245 w 115"/>
              <a:gd name="T77" fmla="*/ 8937 h 170"/>
              <a:gd name="T78" fmla="*/ 23868 w 115"/>
              <a:gd name="T79" fmla="*/ 11645 h 170"/>
              <a:gd name="T80" fmla="*/ 25442 w 115"/>
              <a:gd name="T81" fmla="*/ 15436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7" name="Freeform 1353"/>
          <p:cNvSpPr>
            <a:spLocks/>
          </p:cNvSpPr>
          <p:nvPr/>
        </p:nvSpPr>
        <p:spPr bwMode="auto">
          <a:xfrm>
            <a:off x="6169025" y="1743075"/>
            <a:ext cx="73025" cy="92075"/>
          </a:xfrm>
          <a:custGeom>
            <a:avLst/>
            <a:gdLst>
              <a:gd name="T0" fmla="*/ 22741 w 289"/>
              <a:gd name="T1" fmla="*/ 17002 h 352"/>
              <a:gd name="T2" fmla="*/ 12129 w 289"/>
              <a:gd name="T3" fmla="*/ 27727 h 352"/>
              <a:gd name="T4" fmla="*/ 4043 w 289"/>
              <a:gd name="T5" fmla="*/ 40806 h 352"/>
              <a:gd name="T6" fmla="*/ 0 w 289"/>
              <a:gd name="T7" fmla="*/ 55193 h 352"/>
              <a:gd name="T8" fmla="*/ 758 w 289"/>
              <a:gd name="T9" fmla="*/ 65133 h 352"/>
              <a:gd name="T10" fmla="*/ 2527 w 289"/>
              <a:gd name="T11" fmla="*/ 69056 h 352"/>
              <a:gd name="T12" fmla="*/ 4801 w 289"/>
              <a:gd name="T13" fmla="*/ 72457 h 352"/>
              <a:gd name="T14" fmla="*/ 7833 w 289"/>
              <a:gd name="T15" fmla="*/ 75596 h 352"/>
              <a:gd name="T16" fmla="*/ 12887 w 289"/>
              <a:gd name="T17" fmla="*/ 78996 h 352"/>
              <a:gd name="T18" fmla="*/ 19709 w 289"/>
              <a:gd name="T19" fmla="*/ 82658 h 352"/>
              <a:gd name="T20" fmla="*/ 27037 w 289"/>
              <a:gd name="T21" fmla="*/ 85536 h 352"/>
              <a:gd name="T22" fmla="*/ 34617 w 289"/>
              <a:gd name="T23" fmla="*/ 87628 h 352"/>
              <a:gd name="T24" fmla="*/ 42198 w 289"/>
              <a:gd name="T25" fmla="*/ 89459 h 352"/>
              <a:gd name="T26" fmla="*/ 50031 w 289"/>
              <a:gd name="T27" fmla="*/ 90506 h 352"/>
              <a:gd name="T28" fmla="*/ 57864 w 289"/>
              <a:gd name="T29" fmla="*/ 91290 h 352"/>
              <a:gd name="T30" fmla="*/ 65697 w 289"/>
              <a:gd name="T31" fmla="*/ 91813 h 352"/>
              <a:gd name="T32" fmla="*/ 70751 w 289"/>
              <a:gd name="T33" fmla="*/ 92075 h 352"/>
              <a:gd name="T34" fmla="*/ 72520 w 289"/>
              <a:gd name="T35" fmla="*/ 90506 h 352"/>
              <a:gd name="T36" fmla="*/ 73025 w 289"/>
              <a:gd name="T37" fmla="*/ 87628 h 352"/>
              <a:gd name="T38" fmla="*/ 71509 w 289"/>
              <a:gd name="T39" fmla="*/ 85797 h 352"/>
              <a:gd name="T40" fmla="*/ 66708 w 289"/>
              <a:gd name="T41" fmla="*/ 85536 h 352"/>
              <a:gd name="T42" fmla="*/ 59380 w 289"/>
              <a:gd name="T43" fmla="*/ 85274 h 352"/>
              <a:gd name="T44" fmla="*/ 52305 w 289"/>
              <a:gd name="T45" fmla="*/ 84489 h 352"/>
              <a:gd name="T46" fmla="*/ 45230 w 289"/>
              <a:gd name="T47" fmla="*/ 83443 h 352"/>
              <a:gd name="T48" fmla="*/ 37902 w 289"/>
              <a:gd name="T49" fmla="*/ 82135 h 352"/>
              <a:gd name="T50" fmla="*/ 30827 w 289"/>
              <a:gd name="T51" fmla="*/ 80042 h 352"/>
              <a:gd name="T52" fmla="*/ 24005 w 289"/>
              <a:gd name="T53" fmla="*/ 77950 h 352"/>
              <a:gd name="T54" fmla="*/ 17182 w 289"/>
              <a:gd name="T55" fmla="*/ 74549 h 352"/>
              <a:gd name="T56" fmla="*/ 11371 w 289"/>
              <a:gd name="T57" fmla="*/ 70887 h 352"/>
              <a:gd name="T58" fmla="*/ 8086 w 289"/>
              <a:gd name="T59" fmla="*/ 65394 h 352"/>
              <a:gd name="T60" fmla="*/ 6822 w 289"/>
              <a:gd name="T61" fmla="*/ 58070 h 352"/>
              <a:gd name="T62" fmla="*/ 8591 w 289"/>
              <a:gd name="T63" fmla="*/ 47869 h 352"/>
              <a:gd name="T64" fmla="*/ 11371 w 289"/>
              <a:gd name="T65" fmla="*/ 40021 h 352"/>
              <a:gd name="T66" fmla="*/ 15414 w 289"/>
              <a:gd name="T67" fmla="*/ 33220 h 352"/>
              <a:gd name="T68" fmla="*/ 20215 w 289"/>
              <a:gd name="T69" fmla="*/ 26942 h 352"/>
              <a:gd name="T70" fmla="*/ 25774 w 289"/>
              <a:gd name="T71" fmla="*/ 21449 h 352"/>
              <a:gd name="T72" fmla="*/ 32596 w 289"/>
              <a:gd name="T73" fmla="*/ 15433 h 352"/>
              <a:gd name="T74" fmla="*/ 40934 w 289"/>
              <a:gd name="T75" fmla="*/ 9940 h 352"/>
              <a:gd name="T76" fmla="*/ 49778 w 289"/>
              <a:gd name="T77" fmla="*/ 5232 h 352"/>
              <a:gd name="T78" fmla="*/ 57359 w 289"/>
              <a:gd name="T79" fmla="*/ 1569 h 352"/>
              <a:gd name="T80" fmla="*/ 57611 w 289"/>
              <a:gd name="T81" fmla="*/ 0 h 352"/>
              <a:gd name="T82" fmla="*/ 50031 w 289"/>
              <a:gd name="T83" fmla="*/ 1308 h 352"/>
              <a:gd name="T84" fmla="*/ 40934 w 289"/>
              <a:gd name="T85" fmla="*/ 4708 h 352"/>
              <a:gd name="T86" fmla="*/ 32091 w 289"/>
              <a:gd name="T87" fmla="*/ 9417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8" name="Freeform 1354"/>
          <p:cNvSpPr>
            <a:spLocks/>
          </p:cNvSpPr>
          <p:nvPr/>
        </p:nvSpPr>
        <p:spPr bwMode="auto">
          <a:xfrm>
            <a:off x="6272213" y="1739900"/>
            <a:ext cx="65087" cy="63500"/>
          </a:xfrm>
          <a:custGeom>
            <a:avLst/>
            <a:gdLst>
              <a:gd name="T0" fmla="*/ 54239 w 252"/>
              <a:gd name="T1" fmla="*/ 19455 h 235"/>
              <a:gd name="T2" fmla="*/ 57339 w 252"/>
              <a:gd name="T3" fmla="*/ 22968 h 235"/>
              <a:gd name="T4" fmla="*/ 58888 w 252"/>
              <a:gd name="T5" fmla="*/ 27021 h 235"/>
              <a:gd name="T6" fmla="*/ 59921 w 252"/>
              <a:gd name="T7" fmla="*/ 31345 h 235"/>
              <a:gd name="T8" fmla="*/ 59921 w 252"/>
              <a:gd name="T9" fmla="*/ 35938 h 235"/>
              <a:gd name="T10" fmla="*/ 59405 w 252"/>
              <a:gd name="T11" fmla="*/ 39721 h 235"/>
              <a:gd name="T12" fmla="*/ 58372 w 252"/>
              <a:gd name="T13" fmla="*/ 42964 h 235"/>
              <a:gd name="T14" fmla="*/ 56305 w 252"/>
              <a:gd name="T15" fmla="*/ 46206 h 235"/>
              <a:gd name="T16" fmla="*/ 54497 w 252"/>
              <a:gd name="T17" fmla="*/ 48638 h 235"/>
              <a:gd name="T18" fmla="*/ 52173 w 252"/>
              <a:gd name="T19" fmla="*/ 51611 h 235"/>
              <a:gd name="T20" fmla="*/ 49590 w 252"/>
              <a:gd name="T21" fmla="*/ 54043 h 235"/>
              <a:gd name="T22" fmla="*/ 47266 w 252"/>
              <a:gd name="T23" fmla="*/ 56474 h 235"/>
              <a:gd name="T24" fmla="*/ 44683 w 252"/>
              <a:gd name="T25" fmla="*/ 59177 h 235"/>
              <a:gd name="T26" fmla="*/ 44166 w 252"/>
              <a:gd name="T27" fmla="*/ 59987 h 235"/>
              <a:gd name="T28" fmla="*/ 43908 w 252"/>
              <a:gd name="T29" fmla="*/ 60798 h 235"/>
              <a:gd name="T30" fmla="*/ 44166 w 252"/>
              <a:gd name="T31" fmla="*/ 61879 h 235"/>
              <a:gd name="T32" fmla="*/ 44683 w 252"/>
              <a:gd name="T33" fmla="*/ 62689 h 235"/>
              <a:gd name="T34" fmla="*/ 45458 w 252"/>
              <a:gd name="T35" fmla="*/ 63230 h 235"/>
              <a:gd name="T36" fmla="*/ 46491 w 252"/>
              <a:gd name="T37" fmla="*/ 63500 h 235"/>
              <a:gd name="T38" fmla="*/ 47524 w 252"/>
              <a:gd name="T39" fmla="*/ 63230 h 235"/>
              <a:gd name="T40" fmla="*/ 48299 w 252"/>
              <a:gd name="T41" fmla="*/ 62689 h 235"/>
              <a:gd name="T42" fmla="*/ 53723 w 252"/>
              <a:gd name="T43" fmla="*/ 58906 h 235"/>
              <a:gd name="T44" fmla="*/ 58113 w 252"/>
              <a:gd name="T45" fmla="*/ 54043 h 235"/>
              <a:gd name="T46" fmla="*/ 61729 w 252"/>
              <a:gd name="T47" fmla="*/ 48098 h 235"/>
              <a:gd name="T48" fmla="*/ 64312 w 252"/>
              <a:gd name="T49" fmla="*/ 42153 h 235"/>
              <a:gd name="T50" fmla="*/ 65087 w 252"/>
              <a:gd name="T51" fmla="*/ 35398 h 235"/>
              <a:gd name="T52" fmla="*/ 64570 w 252"/>
              <a:gd name="T53" fmla="*/ 29183 h 235"/>
              <a:gd name="T54" fmla="*/ 62504 w 252"/>
              <a:gd name="T55" fmla="*/ 22968 h 235"/>
              <a:gd name="T56" fmla="*/ 58113 w 252"/>
              <a:gd name="T57" fmla="*/ 17564 h 235"/>
              <a:gd name="T58" fmla="*/ 54756 w 252"/>
              <a:gd name="T59" fmla="*/ 14591 h 235"/>
              <a:gd name="T60" fmla="*/ 50882 w 252"/>
              <a:gd name="T61" fmla="*/ 12160 h 235"/>
              <a:gd name="T62" fmla="*/ 46749 w 252"/>
              <a:gd name="T63" fmla="*/ 9728 h 235"/>
              <a:gd name="T64" fmla="*/ 42358 w 252"/>
              <a:gd name="T65" fmla="*/ 7836 h 235"/>
              <a:gd name="T66" fmla="*/ 37709 w 252"/>
              <a:gd name="T67" fmla="*/ 5945 h 235"/>
              <a:gd name="T68" fmla="*/ 32802 w 252"/>
              <a:gd name="T69" fmla="*/ 4594 h 235"/>
              <a:gd name="T70" fmla="*/ 28153 w 252"/>
              <a:gd name="T71" fmla="*/ 3243 h 235"/>
              <a:gd name="T72" fmla="*/ 23245 w 252"/>
              <a:gd name="T73" fmla="*/ 1891 h 235"/>
              <a:gd name="T74" fmla="*/ 18855 w 252"/>
              <a:gd name="T75" fmla="*/ 1081 h 235"/>
              <a:gd name="T76" fmla="*/ 14722 w 252"/>
              <a:gd name="T77" fmla="*/ 540 h 235"/>
              <a:gd name="T78" fmla="*/ 10848 w 252"/>
              <a:gd name="T79" fmla="*/ 0 h 235"/>
              <a:gd name="T80" fmla="*/ 7232 w 252"/>
              <a:gd name="T81" fmla="*/ 0 h 235"/>
              <a:gd name="T82" fmla="*/ 4391 w 252"/>
              <a:gd name="T83" fmla="*/ 0 h 235"/>
              <a:gd name="T84" fmla="*/ 2066 w 252"/>
              <a:gd name="T85" fmla="*/ 270 h 235"/>
              <a:gd name="T86" fmla="*/ 775 w 252"/>
              <a:gd name="T87" fmla="*/ 811 h 235"/>
              <a:gd name="T88" fmla="*/ 0 w 252"/>
              <a:gd name="T89" fmla="*/ 1351 h 235"/>
              <a:gd name="T90" fmla="*/ 2583 w 252"/>
              <a:gd name="T91" fmla="*/ 1891 h 235"/>
              <a:gd name="T92" fmla="*/ 5682 w 252"/>
              <a:gd name="T93" fmla="*/ 2162 h 235"/>
              <a:gd name="T94" fmla="*/ 8523 w 252"/>
              <a:gd name="T95" fmla="*/ 2972 h 235"/>
              <a:gd name="T96" fmla="*/ 11881 w 252"/>
              <a:gd name="T97" fmla="*/ 3513 h 235"/>
              <a:gd name="T98" fmla="*/ 15497 w 252"/>
              <a:gd name="T99" fmla="*/ 4053 h 235"/>
              <a:gd name="T100" fmla="*/ 18855 w 252"/>
              <a:gd name="T101" fmla="*/ 4594 h 235"/>
              <a:gd name="T102" fmla="*/ 22471 w 252"/>
              <a:gd name="T103" fmla="*/ 5404 h 235"/>
              <a:gd name="T104" fmla="*/ 26345 w 252"/>
              <a:gd name="T105" fmla="*/ 6215 h 235"/>
              <a:gd name="T106" fmla="*/ 29702 w 252"/>
              <a:gd name="T107" fmla="*/ 7566 h 235"/>
              <a:gd name="T108" fmla="*/ 33577 w 252"/>
              <a:gd name="T109" fmla="*/ 8647 h 235"/>
              <a:gd name="T110" fmla="*/ 37451 w 252"/>
              <a:gd name="T111" fmla="*/ 9998 h 235"/>
              <a:gd name="T112" fmla="*/ 41067 w 252"/>
              <a:gd name="T113" fmla="*/ 11619 h 235"/>
              <a:gd name="T114" fmla="*/ 44424 w 252"/>
              <a:gd name="T115" fmla="*/ 13240 h 235"/>
              <a:gd name="T116" fmla="*/ 48040 w 252"/>
              <a:gd name="T117" fmla="*/ 14862 h 235"/>
              <a:gd name="T118" fmla="*/ 51140 w 252"/>
              <a:gd name="T119" fmla="*/ 17294 h 235"/>
              <a:gd name="T120" fmla="*/ 54239 w 252"/>
              <a:gd name="T121" fmla="*/ 19455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49" name="Freeform 1355"/>
          <p:cNvSpPr>
            <a:spLocks/>
          </p:cNvSpPr>
          <p:nvPr/>
        </p:nvSpPr>
        <p:spPr bwMode="auto">
          <a:xfrm>
            <a:off x="6145213" y="1773238"/>
            <a:ext cx="26987" cy="58737"/>
          </a:xfrm>
          <a:custGeom>
            <a:avLst/>
            <a:gdLst>
              <a:gd name="T0" fmla="*/ 0 w 103"/>
              <a:gd name="T1" fmla="*/ 32038 h 220"/>
              <a:gd name="T2" fmla="*/ 0 w 103"/>
              <a:gd name="T3" fmla="*/ 36844 h 220"/>
              <a:gd name="T4" fmla="*/ 1048 w 103"/>
              <a:gd name="T5" fmla="*/ 41383 h 220"/>
              <a:gd name="T6" fmla="*/ 3144 w 103"/>
              <a:gd name="T7" fmla="*/ 45655 h 220"/>
              <a:gd name="T8" fmla="*/ 5764 w 103"/>
              <a:gd name="T9" fmla="*/ 49392 h 220"/>
              <a:gd name="T10" fmla="*/ 9170 w 103"/>
              <a:gd name="T11" fmla="*/ 52596 h 220"/>
              <a:gd name="T12" fmla="*/ 13100 w 103"/>
              <a:gd name="T13" fmla="*/ 55266 h 220"/>
              <a:gd name="T14" fmla="*/ 17293 w 103"/>
              <a:gd name="T15" fmla="*/ 57402 h 220"/>
              <a:gd name="T16" fmla="*/ 21747 w 103"/>
              <a:gd name="T17" fmla="*/ 58470 h 220"/>
              <a:gd name="T18" fmla="*/ 23319 w 103"/>
              <a:gd name="T19" fmla="*/ 58737 h 220"/>
              <a:gd name="T20" fmla="*/ 24629 w 103"/>
              <a:gd name="T21" fmla="*/ 58203 h 220"/>
              <a:gd name="T22" fmla="*/ 25677 w 103"/>
              <a:gd name="T23" fmla="*/ 57402 h 220"/>
              <a:gd name="T24" fmla="*/ 26201 w 103"/>
              <a:gd name="T25" fmla="*/ 56334 h 220"/>
              <a:gd name="T26" fmla="*/ 26201 w 103"/>
              <a:gd name="T27" fmla="*/ 54732 h 220"/>
              <a:gd name="T28" fmla="*/ 25939 w 103"/>
              <a:gd name="T29" fmla="*/ 53397 h 220"/>
              <a:gd name="T30" fmla="*/ 25153 w 103"/>
              <a:gd name="T31" fmla="*/ 52329 h 220"/>
              <a:gd name="T32" fmla="*/ 23843 w 103"/>
              <a:gd name="T33" fmla="*/ 51528 h 220"/>
              <a:gd name="T34" fmla="*/ 19389 w 103"/>
              <a:gd name="T35" fmla="*/ 49926 h 220"/>
              <a:gd name="T36" fmla="*/ 15197 w 103"/>
              <a:gd name="T37" fmla="*/ 47524 h 220"/>
              <a:gd name="T38" fmla="*/ 11790 w 103"/>
              <a:gd name="T39" fmla="*/ 44587 h 220"/>
              <a:gd name="T40" fmla="*/ 9432 w 103"/>
              <a:gd name="T41" fmla="*/ 41116 h 220"/>
              <a:gd name="T42" fmla="*/ 7860 w 103"/>
              <a:gd name="T43" fmla="*/ 36844 h 220"/>
              <a:gd name="T44" fmla="*/ 7074 w 103"/>
              <a:gd name="T45" fmla="*/ 32305 h 220"/>
              <a:gd name="T46" fmla="*/ 7074 w 103"/>
              <a:gd name="T47" fmla="*/ 27500 h 220"/>
              <a:gd name="T48" fmla="*/ 8384 w 103"/>
              <a:gd name="T49" fmla="*/ 22160 h 220"/>
              <a:gd name="T50" fmla="*/ 10218 w 103"/>
              <a:gd name="T51" fmla="*/ 18422 h 220"/>
              <a:gd name="T52" fmla="*/ 13362 w 103"/>
              <a:gd name="T53" fmla="*/ 14951 h 220"/>
              <a:gd name="T54" fmla="*/ 16507 w 103"/>
              <a:gd name="T55" fmla="*/ 11480 h 220"/>
              <a:gd name="T56" fmla="*/ 20175 w 103"/>
              <a:gd name="T57" fmla="*/ 8277 h 220"/>
              <a:gd name="T58" fmla="*/ 23319 w 103"/>
              <a:gd name="T59" fmla="*/ 5607 h 220"/>
              <a:gd name="T60" fmla="*/ 25677 w 103"/>
              <a:gd name="T61" fmla="*/ 3204 h 220"/>
              <a:gd name="T62" fmla="*/ 26987 w 103"/>
              <a:gd name="T63" fmla="*/ 1335 h 220"/>
              <a:gd name="T64" fmla="*/ 26987 w 103"/>
              <a:gd name="T65" fmla="*/ 0 h 220"/>
              <a:gd name="T66" fmla="*/ 24105 w 103"/>
              <a:gd name="T67" fmla="*/ 1068 h 220"/>
              <a:gd name="T68" fmla="*/ 20175 w 103"/>
              <a:gd name="T69" fmla="*/ 3204 h 220"/>
              <a:gd name="T70" fmla="*/ 15983 w 103"/>
              <a:gd name="T71" fmla="*/ 6675 h 220"/>
              <a:gd name="T72" fmla="*/ 11528 w 103"/>
              <a:gd name="T73" fmla="*/ 10679 h 220"/>
              <a:gd name="T74" fmla="*/ 7598 w 103"/>
              <a:gd name="T75" fmla="*/ 15218 h 220"/>
              <a:gd name="T76" fmla="*/ 4192 w 103"/>
              <a:gd name="T77" fmla="*/ 20558 h 220"/>
              <a:gd name="T78" fmla="*/ 1572 w 103"/>
              <a:gd name="T79" fmla="*/ 26165 h 220"/>
              <a:gd name="T80" fmla="*/ 0 w 103"/>
              <a:gd name="T81" fmla="*/ 32038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0" name="Freeform 1356"/>
          <p:cNvSpPr>
            <a:spLocks/>
          </p:cNvSpPr>
          <p:nvPr/>
        </p:nvSpPr>
        <p:spPr bwMode="auto">
          <a:xfrm>
            <a:off x="6324600" y="1736725"/>
            <a:ext cx="57150" cy="74613"/>
          </a:xfrm>
          <a:custGeom>
            <a:avLst/>
            <a:gdLst>
              <a:gd name="T0" fmla="*/ 48318 w 220"/>
              <a:gd name="T1" fmla="*/ 29793 h 288"/>
              <a:gd name="T2" fmla="*/ 50915 w 220"/>
              <a:gd name="T3" fmla="*/ 34457 h 288"/>
              <a:gd name="T4" fmla="*/ 52474 w 220"/>
              <a:gd name="T5" fmla="*/ 39638 h 288"/>
              <a:gd name="T6" fmla="*/ 51695 w 220"/>
              <a:gd name="T7" fmla="*/ 45079 h 288"/>
              <a:gd name="T8" fmla="*/ 48318 w 220"/>
              <a:gd name="T9" fmla="*/ 50260 h 288"/>
              <a:gd name="T10" fmla="*/ 43642 w 220"/>
              <a:gd name="T11" fmla="*/ 55183 h 288"/>
              <a:gd name="T12" fmla="*/ 38446 w 220"/>
              <a:gd name="T13" fmla="*/ 59328 h 288"/>
              <a:gd name="T14" fmla="*/ 32991 w 220"/>
              <a:gd name="T15" fmla="*/ 63732 h 288"/>
              <a:gd name="T16" fmla="*/ 29874 w 220"/>
              <a:gd name="T17" fmla="*/ 66841 h 288"/>
              <a:gd name="T18" fmla="*/ 28575 w 220"/>
              <a:gd name="T19" fmla="*/ 69172 h 288"/>
              <a:gd name="T20" fmla="*/ 27796 w 220"/>
              <a:gd name="T21" fmla="*/ 71504 h 288"/>
              <a:gd name="T22" fmla="*/ 28315 w 220"/>
              <a:gd name="T23" fmla="*/ 73577 h 288"/>
              <a:gd name="T24" fmla="*/ 30393 w 220"/>
              <a:gd name="T25" fmla="*/ 74613 h 288"/>
              <a:gd name="T26" fmla="*/ 32212 w 220"/>
              <a:gd name="T27" fmla="*/ 74354 h 288"/>
              <a:gd name="T28" fmla="*/ 35849 w 220"/>
              <a:gd name="T29" fmla="*/ 70209 h 288"/>
              <a:gd name="T30" fmla="*/ 41823 w 220"/>
              <a:gd name="T31" fmla="*/ 64768 h 288"/>
              <a:gd name="T32" fmla="*/ 48058 w 220"/>
              <a:gd name="T33" fmla="*/ 59328 h 288"/>
              <a:gd name="T34" fmla="*/ 53513 w 220"/>
              <a:gd name="T35" fmla="*/ 52851 h 288"/>
              <a:gd name="T36" fmla="*/ 56890 w 220"/>
              <a:gd name="T37" fmla="*/ 44820 h 288"/>
              <a:gd name="T38" fmla="*/ 56630 w 220"/>
              <a:gd name="T39" fmla="*/ 36529 h 288"/>
              <a:gd name="T40" fmla="*/ 52994 w 220"/>
              <a:gd name="T41" fmla="*/ 28757 h 288"/>
              <a:gd name="T42" fmla="*/ 47279 w 220"/>
              <a:gd name="T43" fmla="*/ 22280 h 288"/>
              <a:gd name="T44" fmla="*/ 41044 w 220"/>
              <a:gd name="T45" fmla="*/ 18135 h 288"/>
              <a:gd name="T46" fmla="*/ 34810 w 220"/>
              <a:gd name="T47" fmla="*/ 14508 h 288"/>
              <a:gd name="T48" fmla="*/ 28315 w 220"/>
              <a:gd name="T49" fmla="*/ 11140 h 288"/>
              <a:gd name="T50" fmla="*/ 21561 w 220"/>
              <a:gd name="T51" fmla="*/ 7513 h 288"/>
              <a:gd name="T52" fmla="*/ 15327 w 220"/>
              <a:gd name="T53" fmla="*/ 4404 h 288"/>
              <a:gd name="T54" fmla="*/ 9352 w 220"/>
              <a:gd name="T55" fmla="*/ 1814 h 288"/>
              <a:gd name="T56" fmla="*/ 4676 w 220"/>
              <a:gd name="T57" fmla="*/ 259 h 288"/>
              <a:gd name="T58" fmla="*/ 1039 w 220"/>
              <a:gd name="T59" fmla="*/ 0 h 288"/>
              <a:gd name="T60" fmla="*/ 2338 w 220"/>
              <a:gd name="T61" fmla="*/ 1814 h 288"/>
              <a:gd name="T62" fmla="*/ 8053 w 220"/>
              <a:gd name="T63" fmla="*/ 4663 h 288"/>
              <a:gd name="T64" fmla="*/ 14028 w 220"/>
              <a:gd name="T65" fmla="*/ 7513 h 288"/>
              <a:gd name="T66" fmla="*/ 20003 w 220"/>
              <a:gd name="T67" fmla="*/ 10363 h 288"/>
              <a:gd name="T68" fmla="*/ 26237 w 220"/>
              <a:gd name="T69" fmla="*/ 13731 h 288"/>
              <a:gd name="T70" fmla="*/ 32212 w 220"/>
              <a:gd name="T71" fmla="*/ 17099 h 288"/>
              <a:gd name="T72" fmla="*/ 38187 w 220"/>
              <a:gd name="T73" fmla="*/ 21244 h 288"/>
              <a:gd name="T74" fmla="*/ 43642 w 220"/>
              <a:gd name="T75" fmla="*/ 25389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1" name="Freeform 1357"/>
          <p:cNvSpPr>
            <a:spLocks/>
          </p:cNvSpPr>
          <p:nvPr/>
        </p:nvSpPr>
        <p:spPr bwMode="auto">
          <a:xfrm>
            <a:off x="6270625" y="1852613"/>
            <a:ext cx="214313" cy="130175"/>
          </a:xfrm>
          <a:custGeom>
            <a:avLst/>
            <a:gdLst>
              <a:gd name="T0" fmla="*/ 28241 w 1070"/>
              <a:gd name="T1" fmla="*/ 0 h 844"/>
              <a:gd name="T2" fmla="*/ 214313 w 1070"/>
              <a:gd name="T3" fmla="*/ 29922 h 844"/>
              <a:gd name="T4" fmla="*/ 184069 w 1070"/>
              <a:gd name="T5" fmla="*/ 130175 h 844"/>
              <a:gd name="T6" fmla="*/ 0 w 1070"/>
              <a:gd name="T7" fmla="*/ 96243 h 844"/>
              <a:gd name="T8" fmla="*/ 28241 w 1070"/>
              <a:gd name="T9" fmla="*/ 0 h 8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70"/>
              <a:gd name="T16" fmla="*/ 0 h 844"/>
              <a:gd name="T17" fmla="*/ 1070 w 1070"/>
              <a:gd name="T18" fmla="*/ 844 h 8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70" h="844">
                <a:moveTo>
                  <a:pt x="141" y="0"/>
                </a:moveTo>
                <a:lnTo>
                  <a:pt x="1070" y="194"/>
                </a:lnTo>
                <a:lnTo>
                  <a:pt x="919" y="844"/>
                </a:lnTo>
                <a:lnTo>
                  <a:pt x="0" y="624"/>
                </a:lnTo>
                <a:lnTo>
                  <a:pt x="141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2" name="Freeform 1358"/>
          <p:cNvSpPr>
            <a:spLocks/>
          </p:cNvSpPr>
          <p:nvPr/>
        </p:nvSpPr>
        <p:spPr bwMode="auto">
          <a:xfrm>
            <a:off x="6288088" y="1855788"/>
            <a:ext cx="165100" cy="52387"/>
          </a:xfrm>
          <a:custGeom>
            <a:avLst/>
            <a:gdLst>
              <a:gd name="T0" fmla="*/ 19554 w 819"/>
              <a:gd name="T1" fmla="*/ 0 h 333"/>
              <a:gd name="T2" fmla="*/ 165100 w 819"/>
              <a:gd name="T3" fmla="*/ 21867 h 333"/>
              <a:gd name="T4" fmla="*/ 34673 w 819"/>
              <a:gd name="T5" fmla="*/ 15417 h 333"/>
              <a:gd name="T6" fmla="*/ 0 w 819"/>
              <a:gd name="T7" fmla="*/ 52387 h 333"/>
              <a:gd name="T8" fmla="*/ 19554 w 819"/>
              <a:gd name="T9" fmla="*/ 0 h 3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19"/>
              <a:gd name="T16" fmla="*/ 0 h 333"/>
              <a:gd name="T17" fmla="*/ 819 w 819"/>
              <a:gd name="T18" fmla="*/ 333 h 3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19" h="333">
                <a:moveTo>
                  <a:pt x="97" y="0"/>
                </a:moveTo>
                <a:lnTo>
                  <a:pt x="819" y="139"/>
                </a:lnTo>
                <a:lnTo>
                  <a:pt x="172" y="98"/>
                </a:lnTo>
                <a:lnTo>
                  <a:pt x="0" y="333"/>
                </a:lnTo>
                <a:lnTo>
                  <a:pt x="97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3" name="Freeform 1359"/>
          <p:cNvSpPr>
            <a:spLocks/>
          </p:cNvSpPr>
          <p:nvPr/>
        </p:nvSpPr>
        <p:spPr bwMode="auto">
          <a:xfrm>
            <a:off x="6248400" y="2009775"/>
            <a:ext cx="217488" cy="47625"/>
          </a:xfrm>
          <a:custGeom>
            <a:avLst/>
            <a:gdLst>
              <a:gd name="T0" fmla="*/ 6828 w 1083"/>
              <a:gd name="T1" fmla="*/ 0 h 306"/>
              <a:gd name="T2" fmla="*/ 217488 w 1083"/>
              <a:gd name="T3" fmla="*/ 40621 h 306"/>
              <a:gd name="T4" fmla="*/ 211865 w 1083"/>
              <a:gd name="T5" fmla="*/ 47625 h 306"/>
              <a:gd name="T6" fmla="*/ 0 w 1083"/>
              <a:gd name="T7" fmla="*/ 4358 h 306"/>
              <a:gd name="T8" fmla="*/ 6828 w 1083"/>
              <a:gd name="T9" fmla="*/ 0 h 30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3"/>
              <a:gd name="T16" fmla="*/ 0 h 306"/>
              <a:gd name="T17" fmla="*/ 1083 w 1083"/>
              <a:gd name="T18" fmla="*/ 306 h 30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3" h="306">
                <a:moveTo>
                  <a:pt x="34" y="0"/>
                </a:moveTo>
                <a:lnTo>
                  <a:pt x="1083" y="261"/>
                </a:lnTo>
                <a:lnTo>
                  <a:pt x="1055" y="306"/>
                </a:lnTo>
                <a:lnTo>
                  <a:pt x="0" y="28"/>
                </a:lnTo>
                <a:lnTo>
                  <a:pt x="34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4" name="Freeform 1360"/>
          <p:cNvSpPr>
            <a:spLocks/>
          </p:cNvSpPr>
          <p:nvPr/>
        </p:nvSpPr>
        <p:spPr bwMode="auto">
          <a:xfrm>
            <a:off x="6227763" y="2024063"/>
            <a:ext cx="219075" cy="47625"/>
          </a:xfrm>
          <a:custGeom>
            <a:avLst/>
            <a:gdLst>
              <a:gd name="T0" fmla="*/ 7853 w 1088"/>
              <a:gd name="T1" fmla="*/ 0 h 311"/>
              <a:gd name="T2" fmla="*/ 219075 w 1088"/>
              <a:gd name="T3" fmla="*/ 39815 h 311"/>
              <a:gd name="T4" fmla="*/ 212430 w 1088"/>
              <a:gd name="T5" fmla="*/ 47625 h 311"/>
              <a:gd name="T6" fmla="*/ 0 w 1088"/>
              <a:gd name="T7" fmla="*/ 5207 h 311"/>
              <a:gd name="T8" fmla="*/ 7853 w 1088"/>
              <a:gd name="T9" fmla="*/ 0 h 3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088"/>
              <a:gd name="T16" fmla="*/ 0 h 311"/>
              <a:gd name="T17" fmla="*/ 1088 w 1088"/>
              <a:gd name="T18" fmla="*/ 311 h 3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088" h="311">
                <a:moveTo>
                  <a:pt x="39" y="0"/>
                </a:moveTo>
                <a:lnTo>
                  <a:pt x="1088" y="260"/>
                </a:lnTo>
                <a:lnTo>
                  <a:pt x="1055" y="311"/>
                </a:lnTo>
                <a:lnTo>
                  <a:pt x="0" y="34"/>
                </a:lnTo>
                <a:lnTo>
                  <a:pt x="39" y="0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5" name="Freeform 1361"/>
          <p:cNvSpPr>
            <a:spLocks/>
          </p:cNvSpPr>
          <p:nvPr/>
        </p:nvSpPr>
        <p:spPr bwMode="auto">
          <a:xfrm>
            <a:off x="6262688" y="2068513"/>
            <a:ext cx="31750" cy="11112"/>
          </a:xfrm>
          <a:custGeom>
            <a:avLst/>
            <a:gdLst>
              <a:gd name="T0" fmla="*/ 3098 w 164"/>
              <a:gd name="T1" fmla="*/ 154 h 72"/>
              <a:gd name="T2" fmla="*/ 4066 w 164"/>
              <a:gd name="T3" fmla="*/ 154 h 72"/>
              <a:gd name="T4" fmla="*/ 6776 w 164"/>
              <a:gd name="T5" fmla="*/ 0 h 72"/>
              <a:gd name="T6" fmla="*/ 10454 w 164"/>
              <a:gd name="T7" fmla="*/ 0 h 72"/>
              <a:gd name="T8" fmla="*/ 15101 w 164"/>
              <a:gd name="T9" fmla="*/ 309 h 72"/>
              <a:gd name="T10" fmla="*/ 20134 w 164"/>
              <a:gd name="T11" fmla="*/ 1080 h 72"/>
              <a:gd name="T12" fmla="*/ 24780 w 164"/>
              <a:gd name="T13" fmla="*/ 2624 h 72"/>
              <a:gd name="T14" fmla="*/ 28846 w 164"/>
              <a:gd name="T15" fmla="*/ 4784 h 72"/>
              <a:gd name="T16" fmla="*/ 31750 w 164"/>
              <a:gd name="T17" fmla="*/ 7871 h 72"/>
              <a:gd name="T18" fmla="*/ 31750 w 164"/>
              <a:gd name="T19" fmla="*/ 8025 h 72"/>
              <a:gd name="T20" fmla="*/ 31750 w 164"/>
              <a:gd name="T21" fmla="*/ 8797 h 72"/>
              <a:gd name="T22" fmla="*/ 31556 w 164"/>
              <a:gd name="T23" fmla="*/ 9569 h 72"/>
              <a:gd name="T24" fmla="*/ 31169 w 164"/>
              <a:gd name="T25" fmla="*/ 10340 h 72"/>
              <a:gd name="T26" fmla="*/ 30201 w 164"/>
              <a:gd name="T27" fmla="*/ 10958 h 72"/>
              <a:gd name="T28" fmla="*/ 28846 w 164"/>
              <a:gd name="T29" fmla="*/ 11112 h 72"/>
              <a:gd name="T30" fmla="*/ 26716 w 164"/>
              <a:gd name="T31" fmla="*/ 10958 h 72"/>
              <a:gd name="T32" fmla="*/ 24006 w 164"/>
              <a:gd name="T33" fmla="*/ 10032 h 72"/>
              <a:gd name="T34" fmla="*/ 24006 w 164"/>
              <a:gd name="T35" fmla="*/ 9723 h 72"/>
              <a:gd name="T36" fmla="*/ 23812 w 164"/>
              <a:gd name="T37" fmla="*/ 9106 h 72"/>
              <a:gd name="T38" fmla="*/ 23232 w 164"/>
              <a:gd name="T39" fmla="*/ 8025 h 72"/>
              <a:gd name="T40" fmla="*/ 21877 w 164"/>
              <a:gd name="T41" fmla="*/ 6945 h 72"/>
              <a:gd name="T42" fmla="*/ 19360 w 164"/>
              <a:gd name="T43" fmla="*/ 5865 h 72"/>
              <a:gd name="T44" fmla="*/ 15681 w 164"/>
              <a:gd name="T45" fmla="*/ 4939 h 72"/>
              <a:gd name="T46" fmla="*/ 10648 w 164"/>
              <a:gd name="T47" fmla="*/ 4476 h 72"/>
              <a:gd name="T48" fmla="*/ 3872 w 164"/>
              <a:gd name="T49" fmla="*/ 4476 h 72"/>
              <a:gd name="T50" fmla="*/ 3485 w 164"/>
              <a:gd name="T51" fmla="*/ 4476 h 72"/>
              <a:gd name="T52" fmla="*/ 2710 w 164"/>
              <a:gd name="T53" fmla="*/ 4167 h 72"/>
              <a:gd name="T54" fmla="*/ 1742 w 164"/>
              <a:gd name="T55" fmla="*/ 3858 h 72"/>
              <a:gd name="T56" fmla="*/ 774 w 164"/>
              <a:gd name="T57" fmla="*/ 3395 h 72"/>
              <a:gd name="T58" fmla="*/ 0 w 164"/>
              <a:gd name="T59" fmla="*/ 2778 h 72"/>
              <a:gd name="T60" fmla="*/ 0 w 164"/>
              <a:gd name="T61" fmla="*/ 2161 h 72"/>
              <a:gd name="T62" fmla="*/ 968 w 164"/>
              <a:gd name="T63" fmla="*/ 1080 h 72"/>
              <a:gd name="T64" fmla="*/ 3098 w 164"/>
              <a:gd name="T65" fmla="*/ 154 h 72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164"/>
              <a:gd name="T100" fmla="*/ 0 h 72"/>
              <a:gd name="T101" fmla="*/ 164 w 164"/>
              <a:gd name="T102" fmla="*/ 72 h 72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164" h="72">
                <a:moveTo>
                  <a:pt x="16" y="1"/>
                </a:moveTo>
                <a:lnTo>
                  <a:pt x="21" y="1"/>
                </a:lnTo>
                <a:lnTo>
                  <a:pt x="35" y="0"/>
                </a:lnTo>
                <a:lnTo>
                  <a:pt x="54" y="0"/>
                </a:lnTo>
                <a:lnTo>
                  <a:pt x="78" y="2"/>
                </a:lnTo>
                <a:lnTo>
                  <a:pt x="104" y="7"/>
                </a:lnTo>
                <a:lnTo>
                  <a:pt x="128" y="17"/>
                </a:lnTo>
                <a:lnTo>
                  <a:pt x="149" y="31"/>
                </a:lnTo>
                <a:lnTo>
                  <a:pt x="164" y="51"/>
                </a:lnTo>
                <a:lnTo>
                  <a:pt x="164" y="52"/>
                </a:lnTo>
                <a:lnTo>
                  <a:pt x="164" y="57"/>
                </a:lnTo>
                <a:lnTo>
                  <a:pt x="163" y="62"/>
                </a:lnTo>
                <a:lnTo>
                  <a:pt x="161" y="67"/>
                </a:lnTo>
                <a:lnTo>
                  <a:pt x="156" y="71"/>
                </a:lnTo>
                <a:lnTo>
                  <a:pt x="149" y="72"/>
                </a:lnTo>
                <a:lnTo>
                  <a:pt x="138" y="71"/>
                </a:lnTo>
                <a:lnTo>
                  <a:pt x="124" y="65"/>
                </a:lnTo>
                <a:lnTo>
                  <a:pt x="124" y="63"/>
                </a:lnTo>
                <a:lnTo>
                  <a:pt x="123" y="59"/>
                </a:lnTo>
                <a:lnTo>
                  <a:pt x="120" y="52"/>
                </a:lnTo>
                <a:lnTo>
                  <a:pt x="113" y="45"/>
                </a:lnTo>
                <a:lnTo>
                  <a:pt x="100" y="38"/>
                </a:lnTo>
                <a:lnTo>
                  <a:pt x="81" y="32"/>
                </a:lnTo>
                <a:lnTo>
                  <a:pt x="55" y="29"/>
                </a:lnTo>
                <a:lnTo>
                  <a:pt x="20" y="29"/>
                </a:lnTo>
                <a:lnTo>
                  <a:pt x="18" y="29"/>
                </a:lnTo>
                <a:lnTo>
                  <a:pt x="14" y="27"/>
                </a:lnTo>
                <a:lnTo>
                  <a:pt x="9" y="25"/>
                </a:lnTo>
                <a:lnTo>
                  <a:pt x="4" y="22"/>
                </a:lnTo>
                <a:lnTo>
                  <a:pt x="0" y="18"/>
                </a:lnTo>
                <a:lnTo>
                  <a:pt x="0" y="14"/>
                </a:lnTo>
                <a:lnTo>
                  <a:pt x="5" y="7"/>
                </a:lnTo>
                <a:lnTo>
                  <a:pt x="16" y="1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6" name="Freeform 1362"/>
          <p:cNvSpPr>
            <a:spLocks/>
          </p:cNvSpPr>
          <p:nvPr/>
        </p:nvSpPr>
        <p:spPr bwMode="auto">
          <a:xfrm>
            <a:off x="6269038" y="1989138"/>
            <a:ext cx="30162" cy="15875"/>
          </a:xfrm>
          <a:custGeom>
            <a:avLst/>
            <a:gdLst>
              <a:gd name="T0" fmla="*/ 9297 w 146"/>
              <a:gd name="T1" fmla="*/ 0 h 109"/>
              <a:gd name="T2" fmla="*/ 8677 w 146"/>
              <a:gd name="T3" fmla="*/ 0 h 109"/>
              <a:gd name="T4" fmla="*/ 7231 w 146"/>
              <a:gd name="T5" fmla="*/ 437 h 109"/>
              <a:gd name="T6" fmla="*/ 5371 w 146"/>
              <a:gd name="T7" fmla="*/ 1019 h 109"/>
              <a:gd name="T8" fmla="*/ 3099 w 146"/>
              <a:gd name="T9" fmla="*/ 2039 h 109"/>
              <a:gd name="T10" fmla="*/ 1240 w 146"/>
              <a:gd name="T11" fmla="*/ 3495 h 109"/>
              <a:gd name="T12" fmla="*/ 207 w 146"/>
              <a:gd name="T13" fmla="*/ 5680 h 109"/>
              <a:gd name="T14" fmla="*/ 0 w 146"/>
              <a:gd name="T15" fmla="*/ 8593 h 109"/>
              <a:gd name="T16" fmla="*/ 1240 w 146"/>
              <a:gd name="T17" fmla="*/ 12380 h 109"/>
              <a:gd name="T18" fmla="*/ 17560 w 146"/>
              <a:gd name="T19" fmla="*/ 15875 h 109"/>
              <a:gd name="T20" fmla="*/ 17353 w 146"/>
              <a:gd name="T21" fmla="*/ 15147 h 109"/>
              <a:gd name="T22" fmla="*/ 17353 w 146"/>
              <a:gd name="T23" fmla="*/ 13545 h 109"/>
              <a:gd name="T24" fmla="*/ 17353 w 146"/>
              <a:gd name="T25" fmla="*/ 11069 h 109"/>
              <a:gd name="T26" fmla="*/ 17973 w 146"/>
              <a:gd name="T27" fmla="*/ 8447 h 109"/>
              <a:gd name="T28" fmla="*/ 19213 w 146"/>
              <a:gd name="T29" fmla="*/ 5826 h 109"/>
              <a:gd name="T30" fmla="*/ 21485 w 146"/>
              <a:gd name="T31" fmla="*/ 3932 h 109"/>
              <a:gd name="T32" fmla="*/ 24997 w 146"/>
              <a:gd name="T33" fmla="*/ 2913 h 109"/>
              <a:gd name="T34" fmla="*/ 30162 w 146"/>
              <a:gd name="T35" fmla="*/ 3350 h 109"/>
              <a:gd name="T36" fmla="*/ 9297 w 146"/>
              <a:gd name="T37" fmla="*/ 0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9"/>
              <a:gd name="T59" fmla="*/ 146 w 146"/>
              <a:gd name="T60" fmla="*/ 109 h 10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9">
                <a:moveTo>
                  <a:pt x="45" y="0"/>
                </a:moveTo>
                <a:lnTo>
                  <a:pt x="42" y="0"/>
                </a:lnTo>
                <a:lnTo>
                  <a:pt x="35" y="3"/>
                </a:lnTo>
                <a:lnTo>
                  <a:pt x="26" y="7"/>
                </a:lnTo>
                <a:lnTo>
                  <a:pt x="15" y="14"/>
                </a:lnTo>
                <a:lnTo>
                  <a:pt x="6" y="24"/>
                </a:lnTo>
                <a:lnTo>
                  <a:pt x="1" y="39"/>
                </a:lnTo>
                <a:lnTo>
                  <a:pt x="0" y="59"/>
                </a:lnTo>
                <a:lnTo>
                  <a:pt x="6" y="85"/>
                </a:lnTo>
                <a:lnTo>
                  <a:pt x="85" y="109"/>
                </a:lnTo>
                <a:lnTo>
                  <a:pt x="84" y="104"/>
                </a:lnTo>
                <a:lnTo>
                  <a:pt x="84" y="93"/>
                </a:lnTo>
                <a:lnTo>
                  <a:pt x="84" y="76"/>
                </a:lnTo>
                <a:lnTo>
                  <a:pt x="87" y="58"/>
                </a:lnTo>
                <a:lnTo>
                  <a:pt x="93" y="40"/>
                </a:lnTo>
                <a:lnTo>
                  <a:pt x="104" y="27"/>
                </a:lnTo>
                <a:lnTo>
                  <a:pt x="121" y="20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7" name="Freeform 1363"/>
          <p:cNvSpPr>
            <a:spLocks/>
          </p:cNvSpPr>
          <p:nvPr/>
        </p:nvSpPr>
        <p:spPr bwMode="auto">
          <a:xfrm>
            <a:off x="6435725" y="2019300"/>
            <a:ext cx="30163" cy="15875"/>
          </a:xfrm>
          <a:custGeom>
            <a:avLst/>
            <a:gdLst>
              <a:gd name="T0" fmla="*/ 9297 w 146"/>
              <a:gd name="T1" fmla="*/ 0 h 107"/>
              <a:gd name="T2" fmla="*/ 8677 w 146"/>
              <a:gd name="T3" fmla="*/ 0 h 107"/>
              <a:gd name="T4" fmla="*/ 7231 w 146"/>
              <a:gd name="T5" fmla="*/ 297 h 107"/>
              <a:gd name="T6" fmla="*/ 5165 w 146"/>
              <a:gd name="T7" fmla="*/ 890 h 107"/>
              <a:gd name="T8" fmla="*/ 3099 w 146"/>
              <a:gd name="T9" fmla="*/ 1780 h 107"/>
              <a:gd name="T10" fmla="*/ 1240 w 146"/>
              <a:gd name="T11" fmla="*/ 3412 h 107"/>
              <a:gd name="T12" fmla="*/ 0 w 146"/>
              <a:gd name="T13" fmla="*/ 5638 h 107"/>
              <a:gd name="T14" fmla="*/ 0 w 146"/>
              <a:gd name="T15" fmla="*/ 8605 h 107"/>
              <a:gd name="T16" fmla="*/ 1240 w 146"/>
              <a:gd name="T17" fmla="*/ 12611 h 107"/>
              <a:gd name="T18" fmla="*/ 17354 w 146"/>
              <a:gd name="T19" fmla="*/ 15875 h 107"/>
              <a:gd name="T20" fmla="*/ 17147 w 146"/>
              <a:gd name="T21" fmla="*/ 15282 h 107"/>
              <a:gd name="T22" fmla="*/ 17147 w 146"/>
              <a:gd name="T23" fmla="*/ 13501 h 107"/>
              <a:gd name="T24" fmla="*/ 17147 w 146"/>
              <a:gd name="T25" fmla="*/ 11127 h 107"/>
              <a:gd name="T26" fmla="*/ 17767 w 146"/>
              <a:gd name="T27" fmla="*/ 8308 h 107"/>
              <a:gd name="T28" fmla="*/ 19007 w 146"/>
              <a:gd name="T29" fmla="*/ 5935 h 107"/>
              <a:gd name="T30" fmla="*/ 21279 w 146"/>
              <a:gd name="T31" fmla="*/ 4006 h 107"/>
              <a:gd name="T32" fmla="*/ 24998 w 146"/>
              <a:gd name="T33" fmla="*/ 2819 h 107"/>
              <a:gd name="T34" fmla="*/ 30163 w 146"/>
              <a:gd name="T35" fmla="*/ 3412 h 107"/>
              <a:gd name="T36" fmla="*/ 9297 w 146"/>
              <a:gd name="T37" fmla="*/ 0 h 1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46"/>
              <a:gd name="T58" fmla="*/ 0 h 107"/>
              <a:gd name="T59" fmla="*/ 146 w 146"/>
              <a:gd name="T60" fmla="*/ 107 h 1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46" h="107">
                <a:moveTo>
                  <a:pt x="45" y="0"/>
                </a:moveTo>
                <a:lnTo>
                  <a:pt x="42" y="0"/>
                </a:lnTo>
                <a:lnTo>
                  <a:pt x="35" y="2"/>
                </a:lnTo>
                <a:lnTo>
                  <a:pt x="25" y="6"/>
                </a:lnTo>
                <a:lnTo>
                  <a:pt x="15" y="12"/>
                </a:lnTo>
                <a:lnTo>
                  <a:pt x="6" y="23"/>
                </a:lnTo>
                <a:lnTo>
                  <a:pt x="0" y="38"/>
                </a:lnTo>
                <a:lnTo>
                  <a:pt x="0" y="58"/>
                </a:lnTo>
                <a:lnTo>
                  <a:pt x="6" y="85"/>
                </a:lnTo>
                <a:lnTo>
                  <a:pt x="84" y="107"/>
                </a:lnTo>
                <a:lnTo>
                  <a:pt x="83" y="103"/>
                </a:lnTo>
                <a:lnTo>
                  <a:pt x="83" y="91"/>
                </a:lnTo>
                <a:lnTo>
                  <a:pt x="83" y="75"/>
                </a:lnTo>
                <a:lnTo>
                  <a:pt x="86" y="56"/>
                </a:lnTo>
                <a:lnTo>
                  <a:pt x="92" y="40"/>
                </a:lnTo>
                <a:lnTo>
                  <a:pt x="103" y="27"/>
                </a:lnTo>
                <a:lnTo>
                  <a:pt x="121" y="19"/>
                </a:lnTo>
                <a:lnTo>
                  <a:pt x="146" y="23"/>
                </a:lnTo>
                <a:lnTo>
                  <a:pt x="45" y="0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8" name="Freeform 1364"/>
          <p:cNvSpPr>
            <a:spLocks/>
          </p:cNvSpPr>
          <p:nvPr/>
        </p:nvSpPr>
        <p:spPr bwMode="auto">
          <a:xfrm>
            <a:off x="6300788" y="1992313"/>
            <a:ext cx="127000" cy="30162"/>
          </a:xfrm>
          <a:custGeom>
            <a:avLst/>
            <a:gdLst>
              <a:gd name="T0" fmla="*/ 0 w 629"/>
              <a:gd name="T1" fmla="*/ 6629 h 182"/>
              <a:gd name="T2" fmla="*/ 121347 w 629"/>
              <a:gd name="T3" fmla="*/ 30162 h 182"/>
              <a:gd name="T4" fmla="*/ 127000 w 629"/>
              <a:gd name="T5" fmla="*/ 23533 h 182"/>
              <a:gd name="T6" fmla="*/ 5855 w 629"/>
              <a:gd name="T7" fmla="*/ 0 h 182"/>
              <a:gd name="T8" fmla="*/ 0 w 629"/>
              <a:gd name="T9" fmla="*/ 6629 h 18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29"/>
              <a:gd name="T16" fmla="*/ 0 h 182"/>
              <a:gd name="T17" fmla="*/ 629 w 629"/>
              <a:gd name="T18" fmla="*/ 182 h 18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29" h="182">
                <a:moveTo>
                  <a:pt x="0" y="40"/>
                </a:moveTo>
                <a:lnTo>
                  <a:pt x="601" y="182"/>
                </a:lnTo>
                <a:lnTo>
                  <a:pt x="629" y="142"/>
                </a:lnTo>
                <a:lnTo>
                  <a:pt x="29" y="0"/>
                </a:lnTo>
                <a:lnTo>
                  <a:pt x="0" y="4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59" name="Freeform 1365"/>
          <p:cNvSpPr>
            <a:spLocks/>
          </p:cNvSpPr>
          <p:nvPr/>
        </p:nvSpPr>
        <p:spPr bwMode="auto">
          <a:xfrm>
            <a:off x="6300788" y="2005013"/>
            <a:ext cx="120650" cy="26987"/>
          </a:xfrm>
          <a:custGeom>
            <a:avLst/>
            <a:gdLst>
              <a:gd name="T0" fmla="*/ 0 w 606"/>
              <a:gd name="T1" fmla="*/ 4445 h 170"/>
              <a:gd name="T2" fmla="*/ 119455 w 606"/>
              <a:gd name="T3" fmla="*/ 26987 h 170"/>
              <a:gd name="T4" fmla="*/ 120650 w 606"/>
              <a:gd name="T5" fmla="*/ 22542 h 170"/>
              <a:gd name="T6" fmla="*/ 995 w 606"/>
              <a:gd name="T7" fmla="*/ 0 h 170"/>
              <a:gd name="T8" fmla="*/ 0 w 606"/>
              <a:gd name="T9" fmla="*/ 4445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0" name="Freeform 1366"/>
          <p:cNvSpPr>
            <a:spLocks/>
          </p:cNvSpPr>
          <p:nvPr/>
        </p:nvSpPr>
        <p:spPr bwMode="auto">
          <a:xfrm>
            <a:off x="6300788" y="1987550"/>
            <a:ext cx="120650" cy="25400"/>
          </a:xfrm>
          <a:custGeom>
            <a:avLst/>
            <a:gdLst>
              <a:gd name="T0" fmla="*/ 0 w 606"/>
              <a:gd name="T1" fmla="*/ 4184 h 170"/>
              <a:gd name="T2" fmla="*/ 119455 w 606"/>
              <a:gd name="T3" fmla="*/ 25400 h 170"/>
              <a:gd name="T4" fmla="*/ 120650 w 606"/>
              <a:gd name="T5" fmla="*/ 21216 h 170"/>
              <a:gd name="T6" fmla="*/ 995 w 606"/>
              <a:gd name="T7" fmla="*/ 0 h 170"/>
              <a:gd name="T8" fmla="*/ 0 w 606"/>
              <a:gd name="T9" fmla="*/ 4184 h 17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06"/>
              <a:gd name="T16" fmla="*/ 0 h 170"/>
              <a:gd name="T17" fmla="*/ 606 w 606"/>
              <a:gd name="T18" fmla="*/ 170 h 17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06" h="170">
                <a:moveTo>
                  <a:pt x="0" y="28"/>
                </a:moveTo>
                <a:lnTo>
                  <a:pt x="600" y="170"/>
                </a:lnTo>
                <a:lnTo>
                  <a:pt x="606" y="142"/>
                </a:lnTo>
                <a:lnTo>
                  <a:pt x="5" y="0"/>
                </a:lnTo>
                <a:lnTo>
                  <a:pt x="0" y="28"/>
                </a:lnTo>
                <a:close/>
              </a:path>
            </a:pathLst>
          </a:custGeom>
          <a:solidFill>
            <a:srgbClr val="F2E5B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1" name="AutoShape 1367"/>
          <p:cNvSpPr>
            <a:spLocks noChangeAspect="1" noChangeArrowheads="1" noTextEdit="1"/>
          </p:cNvSpPr>
          <p:nvPr/>
        </p:nvSpPr>
        <p:spPr bwMode="auto">
          <a:xfrm flipH="1">
            <a:off x="5227638" y="2174875"/>
            <a:ext cx="5175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2" name="Freeform 1368"/>
          <p:cNvSpPr>
            <a:spLocks/>
          </p:cNvSpPr>
          <p:nvPr/>
        </p:nvSpPr>
        <p:spPr bwMode="auto">
          <a:xfrm>
            <a:off x="5637213" y="1844675"/>
            <a:ext cx="46037" cy="57150"/>
          </a:xfrm>
          <a:custGeom>
            <a:avLst/>
            <a:gdLst>
              <a:gd name="T0" fmla="*/ 16906 w 177"/>
              <a:gd name="T1" fmla="*/ 8612 h 219"/>
              <a:gd name="T2" fmla="*/ 13525 w 177"/>
              <a:gd name="T3" fmla="*/ 11221 h 219"/>
              <a:gd name="T4" fmla="*/ 10664 w 177"/>
              <a:gd name="T5" fmla="*/ 14092 h 219"/>
              <a:gd name="T6" fmla="*/ 7543 w 177"/>
              <a:gd name="T7" fmla="*/ 17223 h 219"/>
              <a:gd name="T8" fmla="*/ 5202 w 177"/>
              <a:gd name="T9" fmla="*/ 20616 h 219"/>
              <a:gd name="T10" fmla="*/ 3121 w 177"/>
              <a:gd name="T11" fmla="*/ 24269 h 219"/>
              <a:gd name="T12" fmla="*/ 1561 w 177"/>
              <a:gd name="T13" fmla="*/ 27923 h 219"/>
              <a:gd name="T14" fmla="*/ 520 w 177"/>
              <a:gd name="T15" fmla="*/ 31576 h 219"/>
              <a:gd name="T16" fmla="*/ 0 w 177"/>
              <a:gd name="T17" fmla="*/ 35490 h 219"/>
              <a:gd name="T18" fmla="*/ 520 w 177"/>
              <a:gd name="T19" fmla="*/ 41232 h 219"/>
              <a:gd name="T20" fmla="*/ 2601 w 177"/>
              <a:gd name="T21" fmla="*/ 46190 h 219"/>
              <a:gd name="T22" fmla="*/ 5982 w 177"/>
              <a:gd name="T23" fmla="*/ 50365 h 219"/>
              <a:gd name="T24" fmla="*/ 9884 w 177"/>
              <a:gd name="T25" fmla="*/ 53236 h 219"/>
              <a:gd name="T26" fmla="*/ 14825 w 177"/>
              <a:gd name="T27" fmla="*/ 55584 h 219"/>
              <a:gd name="T28" fmla="*/ 20287 w 177"/>
              <a:gd name="T29" fmla="*/ 56889 h 219"/>
              <a:gd name="T30" fmla="*/ 25489 w 177"/>
              <a:gd name="T31" fmla="*/ 57150 h 219"/>
              <a:gd name="T32" fmla="*/ 30691 w 177"/>
              <a:gd name="T33" fmla="*/ 56367 h 219"/>
              <a:gd name="T34" fmla="*/ 31992 w 177"/>
              <a:gd name="T35" fmla="*/ 56367 h 219"/>
              <a:gd name="T36" fmla="*/ 33032 w 177"/>
              <a:gd name="T37" fmla="*/ 55845 h 219"/>
              <a:gd name="T38" fmla="*/ 33812 w 177"/>
              <a:gd name="T39" fmla="*/ 54801 h 219"/>
              <a:gd name="T40" fmla="*/ 34073 w 177"/>
              <a:gd name="T41" fmla="*/ 53497 h 219"/>
              <a:gd name="T42" fmla="*/ 33812 w 177"/>
              <a:gd name="T43" fmla="*/ 52975 h 219"/>
              <a:gd name="T44" fmla="*/ 33032 w 177"/>
              <a:gd name="T45" fmla="*/ 52975 h 219"/>
              <a:gd name="T46" fmla="*/ 31992 w 177"/>
              <a:gd name="T47" fmla="*/ 52714 h 219"/>
              <a:gd name="T48" fmla="*/ 30431 w 177"/>
              <a:gd name="T49" fmla="*/ 52714 h 219"/>
              <a:gd name="T50" fmla="*/ 28871 w 177"/>
              <a:gd name="T51" fmla="*/ 52714 h 219"/>
              <a:gd name="T52" fmla="*/ 27570 w 177"/>
              <a:gd name="T53" fmla="*/ 52714 h 219"/>
              <a:gd name="T54" fmla="*/ 26010 w 177"/>
              <a:gd name="T55" fmla="*/ 52714 h 219"/>
              <a:gd name="T56" fmla="*/ 25229 w 177"/>
              <a:gd name="T57" fmla="*/ 52714 h 219"/>
              <a:gd name="T58" fmla="*/ 22628 w 177"/>
              <a:gd name="T59" fmla="*/ 52453 h 219"/>
              <a:gd name="T60" fmla="*/ 20027 w 177"/>
              <a:gd name="T61" fmla="*/ 52192 h 219"/>
              <a:gd name="T62" fmla="*/ 17426 w 177"/>
              <a:gd name="T63" fmla="*/ 51931 h 219"/>
              <a:gd name="T64" fmla="*/ 14565 w 177"/>
              <a:gd name="T65" fmla="*/ 51148 h 219"/>
              <a:gd name="T66" fmla="*/ 11964 w 177"/>
              <a:gd name="T67" fmla="*/ 50365 h 219"/>
              <a:gd name="T68" fmla="*/ 9103 w 177"/>
              <a:gd name="T69" fmla="*/ 48277 h 219"/>
              <a:gd name="T70" fmla="*/ 6762 w 177"/>
              <a:gd name="T71" fmla="*/ 45668 h 219"/>
              <a:gd name="T72" fmla="*/ 3901 w 177"/>
              <a:gd name="T73" fmla="*/ 42275 h 219"/>
              <a:gd name="T74" fmla="*/ 3381 w 177"/>
              <a:gd name="T75" fmla="*/ 38100 h 219"/>
              <a:gd name="T76" fmla="*/ 3641 w 177"/>
              <a:gd name="T77" fmla="*/ 34186 h 219"/>
              <a:gd name="T78" fmla="*/ 4942 w 177"/>
              <a:gd name="T79" fmla="*/ 30271 h 219"/>
              <a:gd name="T80" fmla="*/ 6502 w 177"/>
              <a:gd name="T81" fmla="*/ 26618 h 219"/>
              <a:gd name="T82" fmla="*/ 8843 w 177"/>
              <a:gd name="T83" fmla="*/ 23225 h 219"/>
              <a:gd name="T84" fmla="*/ 11704 w 177"/>
              <a:gd name="T85" fmla="*/ 19833 h 219"/>
              <a:gd name="T86" fmla="*/ 14565 w 177"/>
              <a:gd name="T87" fmla="*/ 16962 h 219"/>
              <a:gd name="T88" fmla="*/ 18207 w 177"/>
              <a:gd name="T89" fmla="*/ 14353 h 219"/>
              <a:gd name="T90" fmla="*/ 21848 w 177"/>
              <a:gd name="T91" fmla="*/ 11743 h 219"/>
              <a:gd name="T92" fmla="*/ 25489 w 177"/>
              <a:gd name="T93" fmla="*/ 9655 h 219"/>
              <a:gd name="T94" fmla="*/ 29391 w 177"/>
              <a:gd name="T95" fmla="*/ 7568 h 219"/>
              <a:gd name="T96" fmla="*/ 33032 w 177"/>
              <a:gd name="T97" fmla="*/ 6002 h 219"/>
              <a:gd name="T98" fmla="*/ 36674 w 177"/>
              <a:gd name="T99" fmla="*/ 4436 h 219"/>
              <a:gd name="T100" fmla="*/ 40055 w 177"/>
              <a:gd name="T101" fmla="*/ 3132 h 219"/>
              <a:gd name="T102" fmla="*/ 43436 w 177"/>
              <a:gd name="T103" fmla="*/ 2349 h 219"/>
              <a:gd name="T104" fmla="*/ 46037 w 177"/>
              <a:gd name="T105" fmla="*/ 1827 h 219"/>
              <a:gd name="T106" fmla="*/ 44216 w 177"/>
              <a:gd name="T107" fmla="*/ 522 h 219"/>
              <a:gd name="T108" fmla="*/ 41095 w 177"/>
              <a:gd name="T109" fmla="*/ 0 h 219"/>
              <a:gd name="T110" fmla="*/ 37714 w 177"/>
              <a:gd name="T111" fmla="*/ 522 h 219"/>
              <a:gd name="T112" fmla="*/ 33552 w 177"/>
              <a:gd name="T113" fmla="*/ 1566 h 219"/>
              <a:gd name="T114" fmla="*/ 28871 w 177"/>
              <a:gd name="T115" fmla="*/ 2871 h 219"/>
              <a:gd name="T116" fmla="*/ 24449 w 177"/>
              <a:gd name="T117" fmla="*/ 4436 h 219"/>
              <a:gd name="T118" fmla="*/ 20287 w 177"/>
              <a:gd name="T119" fmla="*/ 6785 h 219"/>
              <a:gd name="T120" fmla="*/ 16906 w 177"/>
              <a:gd name="T121" fmla="*/ 8612 h 219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"/>
              <a:gd name="T184" fmla="*/ 0 h 219"/>
              <a:gd name="T185" fmla="*/ 177 w 177"/>
              <a:gd name="T186" fmla="*/ 219 h 219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" h="219">
                <a:moveTo>
                  <a:pt x="65" y="33"/>
                </a:moveTo>
                <a:lnTo>
                  <a:pt x="52" y="43"/>
                </a:lnTo>
                <a:lnTo>
                  <a:pt x="41" y="54"/>
                </a:lnTo>
                <a:lnTo>
                  <a:pt x="29" y="66"/>
                </a:lnTo>
                <a:lnTo>
                  <a:pt x="20" y="79"/>
                </a:lnTo>
                <a:lnTo>
                  <a:pt x="12" y="93"/>
                </a:lnTo>
                <a:lnTo>
                  <a:pt x="6" y="107"/>
                </a:lnTo>
                <a:lnTo>
                  <a:pt x="2" y="121"/>
                </a:lnTo>
                <a:lnTo>
                  <a:pt x="0" y="136"/>
                </a:lnTo>
                <a:lnTo>
                  <a:pt x="2" y="158"/>
                </a:lnTo>
                <a:lnTo>
                  <a:pt x="10" y="177"/>
                </a:lnTo>
                <a:lnTo>
                  <a:pt x="23" y="193"/>
                </a:lnTo>
                <a:lnTo>
                  <a:pt x="38" y="204"/>
                </a:lnTo>
                <a:lnTo>
                  <a:pt x="57" y="213"/>
                </a:lnTo>
                <a:lnTo>
                  <a:pt x="78" y="218"/>
                </a:lnTo>
                <a:lnTo>
                  <a:pt x="98" y="219"/>
                </a:lnTo>
                <a:lnTo>
                  <a:pt x="118" y="216"/>
                </a:lnTo>
                <a:lnTo>
                  <a:pt x="123" y="216"/>
                </a:lnTo>
                <a:lnTo>
                  <a:pt x="127" y="214"/>
                </a:lnTo>
                <a:lnTo>
                  <a:pt x="130" y="210"/>
                </a:lnTo>
                <a:lnTo>
                  <a:pt x="131" y="205"/>
                </a:lnTo>
                <a:lnTo>
                  <a:pt x="130" y="203"/>
                </a:lnTo>
                <a:lnTo>
                  <a:pt x="127" y="203"/>
                </a:lnTo>
                <a:lnTo>
                  <a:pt x="123" y="202"/>
                </a:lnTo>
                <a:lnTo>
                  <a:pt x="117" y="202"/>
                </a:lnTo>
                <a:lnTo>
                  <a:pt x="111" y="202"/>
                </a:lnTo>
                <a:lnTo>
                  <a:pt x="106" y="202"/>
                </a:lnTo>
                <a:lnTo>
                  <a:pt x="100" y="202"/>
                </a:lnTo>
                <a:lnTo>
                  <a:pt x="97" y="202"/>
                </a:lnTo>
                <a:lnTo>
                  <a:pt x="87" y="201"/>
                </a:lnTo>
                <a:lnTo>
                  <a:pt x="77" y="200"/>
                </a:lnTo>
                <a:lnTo>
                  <a:pt x="67" y="199"/>
                </a:lnTo>
                <a:lnTo>
                  <a:pt x="56" y="196"/>
                </a:lnTo>
                <a:lnTo>
                  <a:pt x="46" y="193"/>
                </a:lnTo>
                <a:lnTo>
                  <a:pt x="35" y="185"/>
                </a:lnTo>
                <a:lnTo>
                  <a:pt x="26" y="175"/>
                </a:lnTo>
                <a:lnTo>
                  <a:pt x="15" y="162"/>
                </a:lnTo>
                <a:lnTo>
                  <a:pt x="13" y="146"/>
                </a:lnTo>
                <a:lnTo>
                  <a:pt x="14" y="131"/>
                </a:lnTo>
                <a:lnTo>
                  <a:pt x="19" y="116"/>
                </a:lnTo>
                <a:lnTo>
                  <a:pt x="25" y="102"/>
                </a:lnTo>
                <a:lnTo>
                  <a:pt x="34" y="89"/>
                </a:lnTo>
                <a:lnTo>
                  <a:pt x="45" y="76"/>
                </a:lnTo>
                <a:lnTo>
                  <a:pt x="56" y="65"/>
                </a:lnTo>
                <a:lnTo>
                  <a:pt x="70" y="55"/>
                </a:lnTo>
                <a:lnTo>
                  <a:pt x="84" y="45"/>
                </a:lnTo>
                <a:lnTo>
                  <a:pt x="98" y="37"/>
                </a:lnTo>
                <a:lnTo>
                  <a:pt x="113" y="29"/>
                </a:lnTo>
                <a:lnTo>
                  <a:pt x="127" y="23"/>
                </a:lnTo>
                <a:lnTo>
                  <a:pt x="141" y="17"/>
                </a:lnTo>
                <a:lnTo>
                  <a:pt x="154" y="12"/>
                </a:lnTo>
                <a:lnTo>
                  <a:pt x="167" y="9"/>
                </a:lnTo>
                <a:lnTo>
                  <a:pt x="177" y="7"/>
                </a:lnTo>
                <a:lnTo>
                  <a:pt x="170" y="2"/>
                </a:lnTo>
                <a:lnTo>
                  <a:pt x="158" y="0"/>
                </a:lnTo>
                <a:lnTo>
                  <a:pt x="145" y="2"/>
                </a:lnTo>
                <a:lnTo>
                  <a:pt x="129" y="6"/>
                </a:lnTo>
                <a:lnTo>
                  <a:pt x="111" y="11"/>
                </a:lnTo>
                <a:lnTo>
                  <a:pt x="94" y="17"/>
                </a:lnTo>
                <a:lnTo>
                  <a:pt x="78" y="26"/>
                </a:lnTo>
                <a:lnTo>
                  <a:pt x="65" y="33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3" name="Freeform 1369"/>
          <p:cNvSpPr>
            <a:spLocks/>
          </p:cNvSpPr>
          <p:nvPr/>
        </p:nvSpPr>
        <p:spPr bwMode="auto">
          <a:xfrm>
            <a:off x="5713413" y="1843088"/>
            <a:ext cx="30162" cy="46037"/>
          </a:xfrm>
          <a:custGeom>
            <a:avLst/>
            <a:gdLst>
              <a:gd name="T0" fmla="*/ 25441 w 115"/>
              <a:gd name="T1" fmla="*/ 15436 h 170"/>
              <a:gd name="T2" fmla="*/ 26228 w 115"/>
              <a:gd name="T3" fmla="*/ 20310 h 170"/>
              <a:gd name="T4" fmla="*/ 25703 w 115"/>
              <a:gd name="T5" fmla="*/ 24373 h 170"/>
              <a:gd name="T6" fmla="*/ 23867 w 115"/>
              <a:gd name="T7" fmla="*/ 27893 h 170"/>
              <a:gd name="T8" fmla="*/ 20982 w 115"/>
              <a:gd name="T9" fmla="*/ 30872 h 170"/>
              <a:gd name="T10" fmla="*/ 17835 w 115"/>
              <a:gd name="T11" fmla="*/ 33851 h 170"/>
              <a:gd name="T12" fmla="*/ 14163 w 115"/>
              <a:gd name="T13" fmla="*/ 36559 h 170"/>
              <a:gd name="T14" fmla="*/ 10229 w 115"/>
              <a:gd name="T15" fmla="*/ 39267 h 170"/>
              <a:gd name="T16" fmla="*/ 7082 w 115"/>
              <a:gd name="T17" fmla="*/ 41975 h 170"/>
              <a:gd name="T18" fmla="*/ 6557 w 115"/>
              <a:gd name="T19" fmla="*/ 42787 h 170"/>
              <a:gd name="T20" fmla="*/ 6032 w 115"/>
              <a:gd name="T21" fmla="*/ 43329 h 170"/>
              <a:gd name="T22" fmla="*/ 6032 w 115"/>
              <a:gd name="T23" fmla="*/ 44412 h 170"/>
              <a:gd name="T24" fmla="*/ 6819 w 115"/>
              <a:gd name="T25" fmla="*/ 45225 h 170"/>
              <a:gd name="T26" fmla="*/ 7344 w 115"/>
              <a:gd name="T27" fmla="*/ 45766 h 170"/>
              <a:gd name="T28" fmla="*/ 8131 w 115"/>
              <a:gd name="T29" fmla="*/ 46037 h 170"/>
              <a:gd name="T30" fmla="*/ 8917 w 115"/>
              <a:gd name="T31" fmla="*/ 46037 h 170"/>
              <a:gd name="T32" fmla="*/ 9704 w 115"/>
              <a:gd name="T33" fmla="*/ 45766 h 170"/>
              <a:gd name="T34" fmla="*/ 13901 w 115"/>
              <a:gd name="T35" fmla="*/ 43058 h 170"/>
              <a:gd name="T36" fmla="*/ 18097 w 115"/>
              <a:gd name="T37" fmla="*/ 40350 h 170"/>
              <a:gd name="T38" fmla="*/ 21769 w 115"/>
              <a:gd name="T39" fmla="*/ 37100 h 170"/>
              <a:gd name="T40" fmla="*/ 25441 w 115"/>
              <a:gd name="T41" fmla="*/ 33309 h 170"/>
              <a:gd name="T42" fmla="*/ 27801 w 115"/>
              <a:gd name="T43" fmla="*/ 29247 h 170"/>
              <a:gd name="T44" fmla="*/ 29637 w 115"/>
              <a:gd name="T45" fmla="*/ 24643 h 170"/>
              <a:gd name="T46" fmla="*/ 30162 w 115"/>
              <a:gd name="T47" fmla="*/ 19769 h 170"/>
              <a:gd name="T48" fmla="*/ 29113 w 115"/>
              <a:gd name="T49" fmla="*/ 14353 h 170"/>
              <a:gd name="T50" fmla="*/ 26490 w 115"/>
              <a:gd name="T51" fmla="*/ 10561 h 170"/>
              <a:gd name="T52" fmla="*/ 23343 w 115"/>
              <a:gd name="T53" fmla="*/ 7041 h 170"/>
              <a:gd name="T54" fmla="*/ 18884 w 115"/>
              <a:gd name="T55" fmla="*/ 4062 h 170"/>
              <a:gd name="T56" fmla="*/ 14425 w 115"/>
              <a:gd name="T57" fmla="*/ 2166 h 170"/>
              <a:gd name="T58" fmla="*/ 9704 w 115"/>
              <a:gd name="T59" fmla="*/ 542 h 170"/>
              <a:gd name="T60" fmla="*/ 5508 w 115"/>
              <a:gd name="T61" fmla="*/ 0 h 170"/>
              <a:gd name="T62" fmla="*/ 2361 w 115"/>
              <a:gd name="T63" fmla="*/ 271 h 170"/>
              <a:gd name="T64" fmla="*/ 0 w 115"/>
              <a:gd name="T65" fmla="*/ 1354 h 170"/>
              <a:gd name="T66" fmla="*/ 3934 w 115"/>
              <a:gd name="T67" fmla="*/ 2708 h 170"/>
              <a:gd name="T68" fmla="*/ 7868 w 115"/>
              <a:gd name="T69" fmla="*/ 3520 h 170"/>
              <a:gd name="T70" fmla="*/ 11278 w 115"/>
              <a:gd name="T71" fmla="*/ 4333 h 170"/>
              <a:gd name="T72" fmla="*/ 14950 w 115"/>
              <a:gd name="T73" fmla="*/ 5416 h 170"/>
              <a:gd name="T74" fmla="*/ 18359 w 115"/>
              <a:gd name="T75" fmla="*/ 7041 h 170"/>
              <a:gd name="T76" fmla="*/ 21245 w 115"/>
              <a:gd name="T77" fmla="*/ 8937 h 170"/>
              <a:gd name="T78" fmla="*/ 23867 w 115"/>
              <a:gd name="T79" fmla="*/ 11645 h 170"/>
              <a:gd name="T80" fmla="*/ 25441 w 115"/>
              <a:gd name="T81" fmla="*/ 15436 h 17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15"/>
              <a:gd name="T124" fmla="*/ 0 h 170"/>
              <a:gd name="T125" fmla="*/ 115 w 115"/>
              <a:gd name="T126" fmla="*/ 170 h 17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15" h="170">
                <a:moveTo>
                  <a:pt x="97" y="57"/>
                </a:moveTo>
                <a:lnTo>
                  <a:pt x="100" y="75"/>
                </a:lnTo>
                <a:lnTo>
                  <a:pt x="98" y="90"/>
                </a:lnTo>
                <a:lnTo>
                  <a:pt x="91" y="103"/>
                </a:lnTo>
                <a:lnTo>
                  <a:pt x="80" y="114"/>
                </a:lnTo>
                <a:lnTo>
                  <a:pt x="68" y="125"/>
                </a:lnTo>
                <a:lnTo>
                  <a:pt x="54" y="135"/>
                </a:lnTo>
                <a:lnTo>
                  <a:pt x="39" y="145"/>
                </a:lnTo>
                <a:lnTo>
                  <a:pt x="27" y="155"/>
                </a:lnTo>
                <a:lnTo>
                  <a:pt x="25" y="158"/>
                </a:lnTo>
                <a:lnTo>
                  <a:pt x="23" y="160"/>
                </a:lnTo>
                <a:lnTo>
                  <a:pt x="23" y="164"/>
                </a:lnTo>
                <a:lnTo>
                  <a:pt x="26" y="167"/>
                </a:lnTo>
                <a:lnTo>
                  <a:pt x="28" y="169"/>
                </a:lnTo>
                <a:lnTo>
                  <a:pt x="31" y="170"/>
                </a:lnTo>
                <a:lnTo>
                  <a:pt x="34" y="170"/>
                </a:lnTo>
                <a:lnTo>
                  <a:pt x="37" y="169"/>
                </a:lnTo>
                <a:lnTo>
                  <a:pt x="53" y="159"/>
                </a:lnTo>
                <a:lnTo>
                  <a:pt x="69" y="149"/>
                </a:lnTo>
                <a:lnTo>
                  <a:pt x="83" y="137"/>
                </a:lnTo>
                <a:lnTo>
                  <a:pt x="97" y="123"/>
                </a:lnTo>
                <a:lnTo>
                  <a:pt x="106" y="108"/>
                </a:lnTo>
                <a:lnTo>
                  <a:pt x="113" y="91"/>
                </a:lnTo>
                <a:lnTo>
                  <a:pt x="115" y="73"/>
                </a:lnTo>
                <a:lnTo>
                  <a:pt x="111" y="53"/>
                </a:lnTo>
                <a:lnTo>
                  <a:pt x="101" y="39"/>
                </a:lnTo>
                <a:lnTo>
                  <a:pt x="89" y="26"/>
                </a:lnTo>
                <a:lnTo>
                  <a:pt x="72" y="15"/>
                </a:lnTo>
                <a:lnTo>
                  <a:pt x="55" y="8"/>
                </a:lnTo>
                <a:lnTo>
                  <a:pt x="37" y="2"/>
                </a:lnTo>
                <a:lnTo>
                  <a:pt x="21" y="0"/>
                </a:lnTo>
                <a:lnTo>
                  <a:pt x="9" y="1"/>
                </a:lnTo>
                <a:lnTo>
                  <a:pt x="0" y="5"/>
                </a:lnTo>
                <a:lnTo>
                  <a:pt x="15" y="10"/>
                </a:lnTo>
                <a:lnTo>
                  <a:pt x="30" y="13"/>
                </a:lnTo>
                <a:lnTo>
                  <a:pt x="43" y="16"/>
                </a:lnTo>
                <a:lnTo>
                  <a:pt x="57" y="20"/>
                </a:lnTo>
                <a:lnTo>
                  <a:pt x="70" y="26"/>
                </a:lnTo>
                <a:lnTo>
                  <a:pt x="81" y="33"/>
                </a:lnTo>
                <a:lnTo>
                  <a:pt x="91" y="43"/>
                </a:lnTo>
                <a:lnTo>
                  <a:pt x="97" y="5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4" name="Freeform 1370"/>
          <p:cNvSpPr>
            <a:spLocks/>
          </p:cNvSpPr>
          <p:nvPr/>
        </p:nvSpPr>
        <p:spPr bwMode="auto">
          <a:xfrm>
            <a:off x="5608638" y="1833563"/>
            <a:ext cx="73025" cy="92075"/>
          </a:xfrm>
          <a:custGeom>
            <a:avLst/>
            <a:gdLst>
              <a:gd name="T0" fmla="*/ 22741 w 289"/>
              <a:gd name="T1" fmla="*/ 17002 h 352"/>
              <a:gd name="T2" fmla="*/ 12129 w 289"/>
              <a:gd name="T3" fmla="*/ 27727 h 352"/>
              <a:gd name="T4" fmla="*/ 4043 w 289"/>
              <a:gd name="T5" fmla="*/ 40806 h 352"/>
              <a:gd name="T6" fmla="*/ 0 w 289"/>
              <a:gd name="T7" fmla="*/ 55193 h 352"/>
              <a:gd name="T8" fmla="*/ 758 w 289"/>
              <a:gd name="T9" fmla="*/ 65133 h 352"/>
              <a:gd name="T10" fmla="*/ 2527 w 289"/>
              <a:gd name="T11" fmla="*/ 69056 h 352"/>
              <a:gd name="T12" fmla="*/ 4801 w 289"/>
              <a:gd name="T13" fmla="*/ 72457 h 352"/>
              <a:gd name="T14" fmla="*/ 7833 w 289"/>
              <a:gd name="T15" fmla="*/ 75596 h 352"/>
              <a:gd name="T16" fmla="*/ 12887 w 289"/>
              <a:gd name="T17" fmla="*/ 78996 h 352"/>
              <a:gd name="T18" fmla="*/ 19709 w 289"/>
              <a:gd name="T19" fmla="*/ 82658 h 352"/>
              <a:gd name="T20" fmla="*/ 27037 w 289"/>
              <a:gd name="T21" fmla="*/ 85536 h 352"/>
              <a:gd name="T22" fmla="*/ 34617 w 289"/>
              <a:gd name="T23" fmla="*/ 87628 h 352"/>
              <a:gd name="T24" fmla="*/ 42198 w 289"/>
              <a:gd name="T25" fmla="*/ 89459 h 352"/>
              <a:gd name="T26" fmla="*/ 50031 w 289"/>
              <a:gd name="T27" fmla="*/ 90506 h 352"/>
              <a:gd name="T28" fmla="*/ 57864 w 289"/>
              <a:gd name="T29" fmla="*/ 91290 h 352"/>
              <a:gd name="T30" fmla="*/ 65697 w 289"/>
              <a:gd name="T31" fmla="*/ 91813 h 352"/>
              <a:gd name="T32" fmla="*/ 70751 w 289"/>
              <a:gd name="T33" fmla="*/ 92075 h 352"/>
              <a:gd name="T34" fmla="*/ 72520 w 289"/>
              <a:gd name="T35" fmla="*/ 90506 h 352"/>
              <a:gd name="T36" fmla="*/ 73025 w 289"/>
              <a:gd name="T37" fmla="*/ 87628 h 352"/>
              <a:gd name="T38" fmla="*/ 71509 w 289"/>
              <a:gd name="T39" fmla="*/ 85797 h 352"/>
              <a:gd name="T40" fmla="*/ 66708 w 289"/>
              <a:gd name="T41" fmla="*/ 85536 h 352"/>
              <a:gd name="T42" fmla="*/ 59380 w 289"/>
              <a:gd name="T43" fmla="*/ 85274 h 352"/>
              <a:gd name="T44" fmla="*/ 52305 w 289"/>
              <a:gd name="T45" fmla="*/ 84489 h 352"/>
              <a:gd name="T46" fmla="*/ 45230 w 289"/>
              <a:gd name="T47" fmla="*/ 83443 h 352"/>
              <a:gd name="T48" fmla="*/ 37902 w 289"/>
              <a:gd name="T49" fmla="*/ 82135 h 352"/>
              <a:gd name="T50" fmla="*/ 30827 w 289"/>
              <a:gd name="T51" fmla="*/ 80042 h 352"/>
              <a:gd name="T52" fmla="*/ 24005 w 289"/>
              <a:gd name="T53" fmla="*/ 77950 h 352"/>
              <a:gd name="T54" fmla="*/ 17182 w 289"/>
              <a:gd name="T55" fmla="*/ 74549 h 352"/>
              <a:gd name="T56" fmla="*/ 11371 w 289"/>
              <a:gd name="T57" fmla="*/ 70887 h 352"/>
              <a:gd name="T58" fmla="*/ 8086 w 289"/>
              <a:gd name="T59" fmla="*/ 65394 h 352"/>
              <a:gd name="T60" fmla="*/ 6822 w 289"/>
              <a:gd name="T61" fmla="*/ 58070 h 352"/>
              <a:gd name="T62" fmla="*/ 8591 w 289"/>
              <a:gd name="T63" fmla="*/ 47869 h 352"/>
              <a:gd name="T64" fmla="*/ 11371 w 289"/>
              <a:gd name="T65" fmla="*/ 40021 h 352"/>
              <a:gd name="T66" fmla="*/ 15414 w 289"/>
              <a:gd name="T67" fmla="*/ 33220 h 352"/>
              <a:gd name="T68" fmla="*/ 20215 w 289"/>
              <a:gd name="T69" fmla="*/ 26942 h 352"/>
              <a:gd name="T70" fmla="*/ 25774 w 289"/>
              <a:gd name="T71" fmla="*/ 21449 h 352"/>
              <a:gd name="T72" fmla="*/ 32596 w 289"/>
              <a:gd name="T73" fmla="*/ 15433 h 352"/>
              <a:gd name="T74" fmla="*/ 40934 w 289"/>
              <a:gd name="T75" fmla="*/ 9940 h 352"/>
              <a:gd name="T76" fmla="*/ 49778 w 289"/>
              <a:gd name="T77" fmla="*/ 5232 h 352"/>
              <a:gd name="T78" fmla="*/ 57359 w 289"/>
              <a:gd name="T79" fmla="*/ 1569 h 352"/>
              <a:gd name="T80" fmla="*/ 57611 w 289"/>
              <a:gd name="T81" fmla="*/ 0 h 352"/>
              <a:gd name="T82" fmla="*/ 50031 w 289"/>
              <a:gd name="T83" fmla="*/ 1308 h 352"/>
              <a:gd name="T84" fmla="*/ 40934 w 289"/>
              <a:gd name="T85" fmla="*/ 4708 h 352"/>
              <a:gd name="T86" fmla="*/ 32091 w 289"/>
              <a:gd name="T87" fmla="*/ 9417 h 35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289"/>
              <a:gd name="T133" fmla="*/ 0 h 352"/>
              <a:gd name="T134" fmla="*/ 289 w 289"/>
              <a:gd name="T135" fmla="*/ 352 h 352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289" h="352">
                <a:moveTo>
                  <a:pt x="113" y="47"/>
                </a:moveTo>
                <a:lnTo>
                  <a:pt x="90" y="65"/>
                </a:lnTo>
                <a:lnTo>
                  <a:pt x="68" y="85"/>
                </a:lnTo>
                <a:lnTo>
                  <a:pt x="48" y="106"/>
                </a:lnTo>
                <a:lnTo>
                  <a:pt x="31" y="130"/>
                </a:lnTo>
                <a:lnTo>
                  <a:pt x="16" y="156"/>
                </a:lnTo>
                <a:lnTo>
                  <a:pt x="5" y="182"/>
                </a:lnTo>
                <a:lnTo>
                  <a:pt x="0" y="211"/>
                </a:lnTo>
                <a:lnTo>
                  <a:pt x="1" y="241"/>
                </a:lnTo>
                <a:lnTo>
                  <a:pt x="3" y="249"/>
                </a:lnTo>
                <a:lnTo>
                  <a:pt x="6" y="257"/>
                </a:lnTo>
                <a:lnTo>
                  <a:pt x="10" y="264"/>
                </a:lnTo>
                <a:lnTo>
                  <a:pt x="14" y="271"/>
                </a:lnTo>
                <a:lnTo>
                  <a:pt x="19" y="277"/>
                </a:lnTo>
                <a:lnTo>
                  <a:pt x="24" y="284"/>
                </a:lnTo>
                <a:lnTo>
                  <a:pt x="31" y="289"/>
                </a:lnTo>
                <a:lnTo>
                  <a:pt x="37" y="293"/>
                </a:lnTo>
                <a:lnTo>
                  <a:pt x="51" y="302"/>
                </a:lnTo>
                <a:lnTo>
                  <a:pt x="64" y="309"/>
                </a:lnTo>
                <a:lnTo>
                  <a:pt x="78" y="316"/>
                </a:lnTo>
                <a:lnTo>
                  <a:pt x="93" y="321"/>
                </a:lnTo>
                <a:lnTo>
                  <a:pt x="107" y="327"/>
                </a:lnTo>
                <a:lnTo>
                  <a:pt x="122" y="331"/>
                </a:lnTo>
                <a:lnTo>
                  <a:pt x="137" y="335"/>
                </a:lnTo>
                <a:lnTo>
                  <a:pt x="151" y="338"/>
                </a:lnTo>
                <a:lnTo>
                  <a:pt x="167" y="342"/>
                </a:lnTo>
                <a:lnTo>
                  <a:pt x="183" y="344"/>
                </a:lnTo>
                <a:lnTo>
                  <a:pt x="198" y="346"/>
                </a:lnTo>
                <a:lnTo>
                  <a:pt x="213" y="348"/>
                </a:lnTo>
                <a:lnTo>
                  <a:pt x="229" y="349"/>
                </a:lnTo>
                <a:lnTo>
                  <a:pt x="245" y="350"/>
                </a:lnTo>
                <a:lnTo>
                  <a:pt x="260" y="351"/>
                </a:lnTo>
                <a:lnTo>
                  <a:pt x="275" y="352"/>
                </a:lnTo>
                <a:lnTo>
                  <a:pt x="280" y="352"/>
                </a:lnTo>
                <a:lnTo>
                  <a:pt x="284" y="349"/>
                </a:lnTo>
                <a:lnTo>
                  <a:pt x="287" y="346"/>
                </a:lnTo>
                <a:lnTo>
                  <a:pt x="289" y="340"/>
                </a:lnTo>
                <a:lnTo>
                  <a:pt x="289" y="335"/>
                </a:lnTo>
                <a:lnTo>
                  <a:pt x="287" y="331"/>
                </a:lnTo>
                <a:lnTo>
                  <a:pt x="283" y="328"/>
                </a:lnTo>
                <a:lnTo>
                  <a:pt x="279" y="327"/>
                </a:lnTo>
                <a:lnTo>
                  <a:pt x="264" y="327"/>
                </a:lnTo>
                <a:lnTo>
                  <a:pt x="250" y="327"/>
                </a:lnTo>
                <a:lnTo>
                  <a:pt x="235" y="326"/>
                </a:lnTo>
                <a:lnTo>
                  <a:pt x="222" y="324"/>
                </a:lnTo>
                <a:lnTo>
                  <a:pt x="207" y="323"/>
                </a:lnTo>
                <a:lnTo>
                  <a:pt x="192" y="321"/>
                </a:lnTo>
                <a:lnTo>
                  <a:pt x="179" y="319"/>
                </a:lnTo>
                <a:lnTo>
                  <a:pt x="164" y="317"/>
                </a:lnTo>
                <a:lnTo>
                  <a:pt x="150" y="314"/>
                </a:lnTo>
                <a:lnTo>
                  <a:pt x="136" y="311"/>
                </a:lnTo>
                <a:lnTo>
                  <a:pt x="122" y="306"/>
                </a:lnTo>
                <a:lnTo>
                  <a:pt x="108" y="302"/>
                </a:lnTo>
                <a:lnTo>
                  <a:pt x="95" y="298"/>
                </a:lnTo>
                <a:lnTo>
                  <a:pt x="82" y="291"/>
                </a:lnTo>
                <a:lnTo>
                  <a:pt x="68" y="285"/>
                </a:lnTo>
                <a:lnTo>
                  <a:pt x="56" y="278"/>
                </a:lnTo>
                <a:lnTo>
                  <a:pt x="45" y="271"/>
                </a:lnTo>
                <a:lnTo>
                  <a:pt x="37" y="260"/>
                </a:lnTo>
                <a:lnTo>
                  <a:pt x="32" y="250"/>
                </a:lnTo>
                <a:lnTo>
                  <a:pt x="27" y="237"/>
                </a:lnTo>
                <a:lnTo>
                  <a:pt x="27" y="222"/>
                </a:lnTo>
                <a:lnTo>
                  <a:pt x="30" y="203"/>
                </a:lnTo>
                <a:lnTo>
                  <a:pt x="34" y="183"/>
                </a:lnTo>
                <a:lnTo>
                  <a:pt x="38" y="169"/>
                </a:lnTo>
                <a:lnTo>
                  <a:pt x="45" y="153"/>
                </a:lnTo>
                <a:lnTo>
                  <a:pt x="54" y="140"/>
                </a:lnTo>
                <a:lnTo>
                  <a:pt x="61" y="127"/>
                </a:lnTo>
                <a:lnTo>
                  <a:pt x="71" y="115"/>
                </a:lnTo>
                <a:lnTo>
                  <a:pt x="80" y="103"/>
                </a:lnTo>
                <a:lnTo>
                  <a:pt x="90" y="93"/>
                </a:lnTo>
                <a:lnTo>
                  <a:pt x="102" y="82"/>
                </a:lnTo>
                <a:lnTo>
                  <a:pt x="116" y="70"/>
                </a:lnTo>
                <a:lnTo>
                  <a:pt x="129" y="59"/>
                </a:lnTo>
                <a:lnTo>
                  <a:pt x="145" y="49"/>
                </a:lnTo>
                <a:lnTo>
                  <a:pt x="162" y="38"/>
                </a:lnTo>
                <a:lnTo>
                  <a:pt x="180" y="28"/>
                </a:lnTo>
                <a:lnTo>
                  <a:pt x="197" y="20"/>
                </a:lnTo>
                <a:lnTo>
                  <a:pt x="212" y="12"/>
                </a:lnTo>
                <a:lnTo>
                  <a:pt x="227" y="6"/>
                </a:lnTo>
                <a:lnTo>
                  <a:pt x="240" y="1"/>
                </a:lnTo>
                <a:lnTo>
                  <a:pt x="228" y="0"/>
                </a:lnTo>
                <a:lnTo>
                  <a:pt x="213" y="1"/>
                </a:lnTo>
                <a:lnTo>
                  <a:pt x="198" y="5"/>
                </a:lnTo>
                <a:lnTo>
                  <a:pt x="180" y="10"/>
                </a:lnTo>
                <a:lnTo>
                  <a:pt x="162" y="18"/>
                </a:lnTo>
                <a:lnTo>
                  <a:pt x="144" y="26"/>
                </a:lnTo>
                <a:lnTo>
                  <a:pt x="127" y="36"/>
                </a:lnTo>
                <a:lnTo>
                  <a:pt x="113" y="47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5" name="Freeform 1371"/>
          <p:cNvSpPr>
            <a:spLocks/>
          </p:cNvSpPr>
          <p:nvPr/>
        </p:nvSpPr>
        <p:spPr bwMode="auto">
          <a:xfrm>
            <a:off x="5711825" y="1830388"/>
            <a:ext cx="65088" cy="63500"/>
          </a:xfrm>
          <a:custGeom>
            <a:avLst/>
            <a:gdLst>
              <a:gd name="T0" fmla="*/ 54240 w 252"/>
              <a:gd name="T1" fmla="*/ 19455 h 235"/>
              <a:gd name="T2" fmla="*/ 57339 w 252"/>
              <a:gd name="T3" fmla="*/ 22968 h 235"/>
              <a:gd name="T4" fmla="*/ 58889 w 252"/>
              <a:gd name="T5" fmla="*/ 27021 h 235"/>
              <a:gd name="T6" fmla="*/ 59922 w 252"/>
              <a:gd name="T7" fmla="*/ 31345 h 235"/>
              <a:gd name="T8" fmla="*/ 59922 w 252"/>
              <a:gd name="T9" fmla="*/ 35938 h 235"/>
              <a:gd name="T10" fmla="*/ 59406 w 252"/>
              <a:gd name="T11" fmla="*/ 39721 h 235"/>
              <a:gd name="T12" fmla="*/ 58373 w 252"/>
              <a:gd name="T13" fmla="*/ 42964 h 235"/>
              <a:gd name="T14" fmla="*/ 56306 w 252"/>
              <a:gd name="T15" fmla="*/ 46206 h 235"/>
              <a:gd name="T16" fmla="*/ 54498 w 252"/>
              <a:gd name="T17" fmla="*/ 48638 h 235"/>
              <a:gd name="T18" fmla="*/ 52174 w 252"/>
              <a:gd name="T19" fmla="*/ 51611 h 235"/>
              <a:gd name="T20" fmla="*/ 49591 w 252"/>
              <a:gd name="T21" fmla="*/ 54043 h 235"/>
              <a:gd name="T22" fmla="*/ 47266 w 252"/>
              <a:gd name="T23" fmla="*/ 56474 h 235"/>
              <a:gd name="T24" fmla="*/ 44683 w 252"/>
              <a:gd name="T25" fmla="*/ 59177 h 235"/>
              <a:gd name="T26" fmla="*/ 44167 w 252"/>
              <a:gd name="T27" fmla="*/ 59987 h 235"/>
              <a:gd name="T28" fmla="*/ 43909 w 252"/>
              <a:gd name="T29" fmla="*/ 60798 h 235"/>
              <a:gd name="T30" fmla="*/ 44167 w 252"/>
              <a:gd name="T31" fmla="*/ 61879 h 235"/>
              <a:gd name="T32" fmla="*/ 44683 w 252"/>
              <a:gd name="T33" fmla="*/ 62689 h 235"/>
              <a:gd name="T34" fmla="*/ 45458 w 252"/>
              <a:gd name="T35" fmla="*/ 63230 h 235"/>
              <a:gd name="T36" fmla="*/ 46491 w 252"/>
              <a:gd name="T37" fmla="*/ 63500 h 235"/>
              <a:gd name="T38" fmla="*/ 47525 w 252"/>
              <a:gd name="T39" fmla="*/ 63230 h 235"/>
              <a:gd name="T40" fmla="*/ 48299 w 252"/>
              <a:gd name="T41" fmla="*/ 62689 h 235"/>
              <a:gd name="T42" fmla="*/ 53723 w 252"/>
              <a:gd name="T43" fmla="*/ 58906 h 235"/>
              <a:gd name="T44" fmla="*/ 58114 w 252"/>
              <a:gd name="T45" fmla="*/ 54043 h 235"/>
              <a:gd name="T46" fmla="*/ 61730 w 252"/>
              <a:gd name="T47" fmla="*/ 48098 h 235"/>
              <a:gd name="T48" fmla="*/ 64313 w 252"/>
              <a:gd name="T49" fmla="*/ 42153 h 235"/>
              <a:gd name="T50" fmla="*/ 65088 w 252"/>
              <a:gd name="T51" fmla="*/ 35398 h 235"/>
              <a:gd name="T52" fmla="*/ 64571 w 252"/>
              <a:gd name="T53" fmla="*/ 29183 h 235"/>
              <a:gd name="T54" fmla="*/ 62505 w 252"/>
              <a:gd name="T55" fmla="*/ 22968 h 235"/>
              <a:gd name="T56" fmla="*/ 58114 w 252"/>
              <a:gd name="T57" fmla="*/ 17564 h 235"/>
              <a:gd name="T58" fmla="*/ 54757 w 252"/>
              <a:gd name="T59" fmla="*/ 14591 h 235"/>
              <a:gd name="T60" fmla="*/ 50882 w 252"/>
              <a:gd name="T61" fmla="*/ 12160 h 235"/>
              <a:gd name="T62" fmla="*/ 46750 w 252"/>
              <a:gd name="T63" fmla="*/ 9728 h 235"/>
              <a:gd name="T64" fmla="*/ 42359 w 252"/>
              <a:gd name="T65" fmla="*/ 7836 h 235"/>
              <a:gd name="T66" fmla="*/ 37710 w 252"/>
              <a:gd name="T67" fmla="*/ 5945 h 235"/>
              <a:gd name="T68" fmla="*/ 32802 w 252"/>
              <a:gd name="T69" fmla="*/ 4594 h 235"/>
              <a:gd name="T70" fmla="*/ 28153 w 252"/>
              <a:gd name="T71" fmla="*/ 3243 h 235"/>
              <a:gd name="T72" fmla="*/ 23246 w 252"/>
              <a:gd name="T73" fmla="*/ 1891 h 235"/>
              <a:gd name="T74" fmla="*/ 18855 w 252"/>
              <a:gd name="T75" fmla="*/ 1081 h 235"/>
              <a:gd name="T76" fmla="*/ 14722 w 252"/>
              <a:gd name="T77" fmla="*/ 540 h 235"/>
              <a:gd name="T78" fmla="*/ 10848 w 252"/>
              <a:gd name="T79" fmla="*/ 0 h 235"/>
              <a:gd name="T80" fmla="*/ 7232 w 252"/>
              <a:gd name="T81" fmla="*/ 0 h 235"/>
              <a:gd name="T82" fmla="*/ 4391 w 252"/>
              <a:gd name="T83" fmla="*/ 0 h 235"/>
              <a:gd name="T84" fmla="*/ 2066 w 252"/>
              <a:gd name="T85" fmla="*/ 270 h 235"/>
              <a:gd name="T86" fmla="*/ 775 w 252"/>
              <a:gd name="T87" fmla="*/ 811 h 235"/>
              <a:gd name="T88" fmla="*/ 0 w 252"/>
              <a:gd name="T89" fmla="*/ 1351 h 235"/>
              <a:gd name="T90" fmla="*/ 2583 w 252"/>
              <a:gd name="T91" fmla="*/ 1891 h 235"/>
              <a:gd name="T92" fmla="*/ 5682 w 252"/>
              <a:gd name="T93" fmla="*/ 2162 h 235"/>
              <a:gd name="T94" fmla="*/ 8523 w 252"/>
              <a:gd name="T95" fmla="*/ 2972 h 235"/>
              <a:gd name="T96" fmla="*/ 11881 w 252"/>
              <a:gd name="T97" fmla="*/ 3513 h 235"/>
              <a:gd name="T98" fmla="*/ 15497 w 252"/>
              <a:gd name="T99" fmla="*/ 4053 h 235"/>
              <a:gd name="T100" fmla="*/ 18855 w 252"/>
              <a:gd name="T101" fmla="*/ 4594 h 235"/>
              <a:gd name="T102" fmla="*/ 22471 w 252"/>
              <a:gd name="T103" fmla="*/ 5404 h 235"/>
              <a:gd name="T104" fmla="*/ 26345 w 252"/>
              <a:gd name="T105" fmla="*/ 6215 h 235"/>
              <a:gd name="T106" fmla="*/ 29703 w 252"/>
              <a:gd name="T107" fmla="*/ 7566 h 235"/>
              <a:gd name="T108" fmla="*/ 33577 w 252"/>
              <a:gd name="T109" fmla="*/ 8647 h 235"/>
              <a:gd name="T110" fmla="*/ 37451 w 252"/>
              <a:gd name="T111" fmla="*/ 9998 h 235"/>
              <a:gd name="T112" fmla="*/ 41067 w 252"/>
              <a:gd name="T113" fmla="*/ 11619 h 235"/>
              <a:gd name="T114" fmla="*/ 44425 w 252"/>
              <a:gd name="T115" fmla="*/ 13240 h 235"/>
              <a:gd name="T116" fmla="*/ 48041 w 252"/>
              <a:gd name="T117" fmla="*/ 14862 h 235"/>
              <a:gd name="T118" fmla="*/ 51141 w 252"/>
              <a:gd name="T119" fmla="*/ 17294 h 235"/>
              <a:gd name="T120" fmla="*/ 54240 w 252"/>
              <a:gd name="T121" fmla="*/ 19455 h 23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52"/>
              <a:gd name="T184" fmla="*/ 0 h 235"/>
              <a:gd name="T185" fmla="*/ 252 w 252"/>
              <a:gd name="T186" fmla="*/ 235 h 235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52" h="235">
                <a:moveTo>
                  <a:pt x="210" y="72"/>
                </a:moveTo>
                <a:lnTo>
                  <a:pt x="222" y="85"/>
                </a:lnTo>
                <a:lnTo>
                  <a:pt x="228" y="100"/>
                </a:lnTo>
                <a:lnTo>
                  <a:pt x="232" y="116"/>
                </a:lnTo>
                <a:lnTo>
                  <a:pt x="232" y="133"/>
                </a:lnTo>
                <a:lnTo>
                  <a:pt x="230" y="147"/>
                </a:lnTo>
                <a:lnTo>
                  <a:pt x="226" y="159"/>
                </a:lnTo>
                <a:lnTo>
                  <a:pt x="218" y="171"/>
                </a:lnTo>
                <a:lnTo>
                  <a:pt x="211" y="180"/>
                </a:lnTo>
                <a:lnTo>
                  <a:pt x="202" y="191"/>
                </a:lnTo>
                <a:lnTo>
                  <a:pt x="192" y="200"/>
                </a:lnTo>
                <a:lnTo>
                  <a:pt x="183" y="209"/>
                </a:lnTo>
                <a:lnTo>
                  <a:pt x="173" y="219"/>
                </a:lnTo>
                <a:lnTo>
                  <a:pt x="171" y="222"/>
                </a:lnTo>
                <a:lnTo>
                  <a:pt x="170" y="225"/>
                </a:lnTo>
                <a:lnTo>
                  <a:pt x="171" y="229"/>
                </a:lnTo>
                <a:lnTo>
                  <a:pt x="173" y="232"/>
                </a:lnTo>
                <a:lnTo>
                  <a:pt x="176" y="234"/>
                </a:lnTo>
                <a:lnTo>
                  <a:pt x="180" y="235"/>
                </a:lnTo>
                <a:lnTo>
                  <a:pt x="184" y="234"/>
                </a:lnTo>
                <a:lnTo>
                  <a:pt x="187" y="232"/>
                </a:lnTo>
                <a:lnTo>
                  <a:pt x="208" y="218"/>
                </a:lnTo>
                <a:lnTo>
                  <a:pt x="225" y="200"/>
                </a:lnTo>
                <a:lnTo>
                  <a:pt x="239" y="178"/>
                </a:lnTo>
                <a:lnTo>
                  <a:pt x="249" y="156"/>
                </a:lnTo>
                <a:lnTo>
                  <a:pt x="252" y="131"/>
                </a:lnTo>
                <a:lnTo>
                  <a:pt x="250" y="108"/>
                </a:lnTo>
                <a:lnTo>
                  <a:pt x="242" y="85"/>
                </a:lnTo>
                <a:lnTo>
                  <a:pt x="225" y="65"/>
                </a:lnTo>
                <a:lnTo>
                  <a:pt x="212" y="54"/>
                </a:lnTo>
                <a:lnTo>
                  <a:pt x="197" y="45"/>
                </a:lnTo>
                <a:lnTo>
                  <a:pt x="181" y="36"/>
                </a:lnTo>
                <a:lnTo>
                  <a:pt x="164" y="29"/>
                </a:lnTo>
                <a:lnTo>
                  <a:pt x="146" y="22"/>
                </a:lnTo>
                <a:lnTo>
                  <a:pt x="127" y="17"/>
                </a:lnTo>
                <a:lnTo>
                  <a:pt x="109" y="12"/>
                </a:lnTo>
                <a:lnTo>
                  <a:pt x="90" y="7"/>
                </a:lnTo>
                <a:lnTo>
                  <a:pt x="73" y="4"/>
                </a:lnTo>
                <a:lnTo>
                  <a:pt x="57" y="2"/>
                </a:lnTo>
                <a:lnTo>
                  <a:pt x="42" y="0"/>
                </a:lnTo>
                <a:lnTo>
                  <a:pt x="28" y="0"/>
                </a:lnTo>
                <a:lnTo>
                  <a:pt x="17" y="0"/>
                </a:lnTo>
                <a:lnTo>
                  <a:pt x="8" y="1"/>
                </a:lnTo>
                <a:lnTo>
                  <a:pt x="3" y="3"/>
                </a:lnTo>
                <a:lnTo>
                  <a:pt x="0" y="5"/>
                </a:lnTo>
                <a:lnTo>
                  <a:pt x="10" y="7"/>
                </a:lnTo>
                <a:lnTo>
                  <a:pt x="22" y="8"/>
                </a:lnTo>
                <a:lnTo>
                  <a:pt x="33" y="11"/>
                </a:lnTo>
                <a:lnTo>
                  <a:pt x="46" y="13"/>
                </a:lnTo>
                <a:lnTo>
                  <a:pt x="60" y="15"/>
                </a:lnTo>
                <a:lnTo>
                  <a:pt x="73" y="17"/>
                </a:lnTo>
                <a:lnTo>
                  <a:pt x="87" y="20"/>
                </a:lnTo>
                <a:lnTo>
                  <a:pt x="102" y="23"/>
                </a:lnTo>
                <a:lnTo>
                  <a:pt x="115" y="28"/>
                </a:lnTo>
                <a:lnTo>
                  <a:pt x="130" y="32"/>
                </a:lnTo>
                <a:lnTo>
                  <a:pt x="145" y="37"/>
                </a:lnTo>
                <a:lnTo>
                  <a:pt x="159" y="43"/>
                </a:lnTo>
                <a:lnTo>
                  <a:pt x="172" y="49"/>
                </a:lnTo>
                <a:lnTo>
                  <a:pt x="186" y="55"/>
                </a:lnTo>
                <a:lnTo>
                  <a:pt x="198" y="64"/>
                </a:lnTo>
                <a:lnTo>
                  <a:pt x="210" y="72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6" name="Freeform 1372"/>
          <p:cNvSpPr>
            <a:spLocks/>
          </p:cNvSpPr>
          <p:nvPr/>
        </p:nvSpPr>
        <p:spPr bwMode="auto">
          <a:xfrm>
            <a:off x="5584825" y="1863725"/>
            <a:ext cx="26988" cy="58738"/>
          </a:xfrm>
          <a:custGeom>
            <a:avLst/>
            <a:gdLst>
              <a:gd name="T0" fmla="*/ 0 w 103"/>
              <a:gd name="T1" fmla="*/ 32039 h 220"/>
              <a:gd name="T2" fmla="*/ 0 w 103"/>
              <a:gd name="T3" fmla="*/ 36845 h 220"/>
              <a:gd name="T4" fmla="*/ 1048 w 103"/>
              <a:gd name="T5" fmla="*/ 41384 h 220"/>
              <a:gd name="T6" fmla="*/ 3144 w 103"/>
              <a:gd name="T7" fmla="*/ 45655 h 220"/>
              <a:gd name="T8" fmla="*/ 5764 w 103"/>
              <a:gd name="T9" fmla="*/ 49393 h 220"/>
              <a:gd name="T10" fmla="*/ 9171 w 103"/>
              <a:gd name="T11" fmla="*/ 52597 h 220"/>
              <a:gd name="T12" fmla="*/ 13101 w 103"/>
              <a:gd name="T13" fmla="*/ 55267 h 220"/>
              <a:gd name="T14" fmla="*/ 17293 w 103"/>
              <a:gd name="T15" fmla="*/ 57403 h 220"/>
              <a:gd name="T16" fmla="*/ 21748 w 103"/>
              <a:gd name="T17" fmla="*/ 58471 h 220"/>
              <a:gd name="T18" fmla="*/ 23320 w 103"/>
              <a:gd name="T19" fmla="*/ 58738 h 220"/>
              <a:gd name="T20" fmla="*/ 24630 w 103"/>
              <a:gd name="T21" fmla="*/ 58204 h 220"/>
              <a:gd name="T22" fmla="*/ 25678 w 103"/>
              <a:gd name="T23" fmla="*/ 57403 h 220"/>
              <a:gd name="T24" fmla="*/ 26202 w 103"/>
              <a:gd name="T25" fmla="*/ 56335 h 220"/>
              <a:gd name="T26" fmla="*/ 26202 w 103"/>
              <a:gd name="T27" fmla="*/ 54733 h 220"/>
              <a:gd name="T28" fmla="*/ 25940 w 103"/>
              <a:gd name="T29" fmla="*/ 53398 h 220"/>
              <a:gd name="T30" fmla="*/ 25154 w 103"/>
              <a:gd name="T31" fmla="*/ 52330 h 220"/>
              <a:gd name="T32" fmla="*/ 23844 w 103"/>
              <a:gd name="T33" fmla="*/ 51529 h 220"/>
              <a:gd name="T34" fmla="*/ 19389 w 103"/>
              <a:gd name="T35" fmla="*/ 49927 h 220"/>
              <a:gd name="T36" fmla="*/ 15197 w 103"/>
              <a:gd name="T37" fmla="*/ 47524 h 220"/>
              <a:gd name="T38" fmla="*/ 11791 w 103"/>
              <a:gd name="T39" fmla="*/ 44587 h 220"/>
              <a:gd name="T40" fmla="*/ 9433 w 103"/>
              <a:gd name="T41" fmla="*/ 41117 h 220"/>
              <a:gd name="T42" fmla="*/ 7861 w 103"/>
              <a:gd name="T43" fmla="*/ 36845 h 220"/>
              <a:gd name="T44" fmla="*/ 7075 w 103"/>
              <a:gd name="T45" fmla="*/ 32306 h 220"/>
              <a:gd name="T46" fmla="*/ 7075 w 103"/>
              <a:gd name="T47" fmla="*/ 27500 h 220"/>
              <a:gd name="T48" fmla="*/ 8385 w 103"/>
              <a:gd name="T49" fmla="*/ 22160 h 220"/>
              <a:gd name="T50" fmla="*/ 10219 w 103"/>
              <a:gd name="T51" fmla="*/ 18422 h 220"/>
              <a:gd name="T52" fmla="*/ 13363 w 103"/>
              <a:gd name="T53" fmla="*/ 14951 h 220"/>
              <a:gd name="T54" fmla="*/ 16507 w 103"/>
              <a:gd name="T55" fmla="*/ 11481 h 220"/>
              <a:gd name="T56" fmla="*/ 20175 w 103"/>
              <a:gd name="T57" fmla="*/ 8277 h 220"/>
              <a:gd name="T58" fmla="*/ 23320 w 103"/>
              <a:gd name="T59" fmla="*/ 5607 h 220"/>
              <a:gd name="T60" fmla="*/ 25678 w 103"/>
              <a:gd name="T61" fmla="*/ 3204 h 220"/>
              <a:gd name="T62" fmla="*/ 26988 w 103"/>
              <a:gd name="T63" fmla="*/ 1335 h 220"/>
              <a:gd name="T64" fmla="*/ 26988 w 103"/>
              <a:gd name="T65" fmla="*/ 0 h 220"/>
              <a:gd name="T66" fmla="*/ 24106 w 103"/>
              <a:gd name="T67" fmla="*/ 1068 h 220"/>
              <a:gd name="T68" fmla="*/ 20175 w 103"/>
              <a:gd name="T69" fmla="*/ 3204 h 220"/>
              <a:gd name="T70" fmla="*/ 15983 w 103"/>
              <a:gd name="T71" fmla="*/ 6675 h 220"/>
              <a:gd name="T72" fmla="*/ 11529 w 103"/>
              <a:gd name="T73" fmla="*/ 10680 h 220"/>
              <a:gd name="T74" fmla="*/ 7599 w 103"/>
              <a:gd name="T75" fmla="*/ 15218 h 220"/>
              <a:gd name="T76" fmla="*/ 4192 w 103"/>
              <a:gd name="T77" fmla="*/ 20558 h 220"/>
              <a:gd name="T78" fmla="*/ 1572 w 103"/>
              <a:gd name="T79" fmla="*/ 26165 h 220"/>
              <a:gd name="T80" fmla="*/ 0 w 103"/>
              <a:gd name="T81" fmla="*/ 32039 h 220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w 103"/>
              <a:gd name="T124" fmla="*/ 0 h 220"/>
              <a:gd name="T125" fmla="*/ 103 w 103"/>
              <a:gd name="T126" fmla="*/ 220 h 220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T123" t="T124" r="T125" b="T126"/>
            <a:pathLst>
              <a:path w="103" h="220">
                <a:moveTo>
                  <a:pt x="0" y="120"/>
                </a:moveTo>
                <a:lnTo>
                  <a:pt x="0" y="138"/>
                </a:lnTo>
                <a:lnTo>
                  <a:pt x="4" y="155"/>
                </a:lnTo>
                <a:lnTo>
                  <a:pt x="12" y="171"/>
                </a:lnTo>
                <a:lnTo>
                  <a:pt x="22" y="185"/>
                </a:lnTo>
                <a:lnTo>
                  <a:pt x="35" y="197"/>
                </a:lnTo>
                <a:lnTo>
                  <a:pt x="50" y="207"/>
                </a:lnTo>
                <a:lnTo>
                  <a:pt x="66" y="215"/>
                </a:lnTo>
                <a:lnTo>
                  <a:pt x="83" y="219"/>
                </a:lnTo>
                <a:lnTo>
                  <a:pt x="89" y="220"/>
                </a:lnTo>
                <a:lnTo>
                  <a:pt x="94" y="218"/>
                </a:lnTo>
                <a:lnTo>
                  <a:pt x="98" y="215"/>
                </a:lnTo>
                <a:lnTo>
                  <a:pt x="100" y="211"/>
                </a:lnTo>
                <a:lnTo>
                  <a:pt x="100" y="205"/>
                </a:lnTo>
                <a:lnTo>
                  <a:pt x="99" y="200"/>
                </a:lnTo>
                <a:lnTo>
                  <a:pt x="96" y="196"/>
                </a:lnTo>
                <a:lnTo>
                  <a:pt x="91" y="193"/>
                </a:lnTo>
                <a:lnTo>
                  <a:pt x="74" y="187"/>
                </a:lnTo>
                <a:lnTo>
                  <a:pt x="58" y="178"/>
                </a:lnTo>
                <a:lnTo>
                  <a:pt x="45" y="167"/>
                </a:lnTo>
                <a:lnTo>
                  <a:pt x="36" y="154"/>
                </a:lnTo>
                <a:lnTo>
                  <a:pt x="30" y="138"/>
                </a:lnTo>
                <a:lnTo>
                  <a:pt x="27" y="121"/>
                </a:lnTo>
                <a:lnTo>
                  <a:pt x="27" y="103"/>
                </a:lnTo>
                <a:lnTo>
                  <a:pt x="32" y="83"/>
                </a:lnTo>
                <a:lnTo>
                  <a:pt x="39" y="69"/>
                </a:lnTo>
                <a:lnTo>
                  <a:pt x="51" y="56"/>
                </a:lnTo>
                <a:lnTo>
                  <a:pt x="63" y="43"/>
                </a:lnTo>
                <a:lnTo>
                  <a:pt x="77" y="31"/>
                </a:lnTo>
                <a:lnTo>
                  <a:pt x="89" y="21"/>
                </a:lnTo>
                <a:lnTo>
                  <a:pt x="98" y="12"/>
                </a:lnTo>
                <a:lnTo>
                  <a:pt x="103" y="5"/>
                </a:lnTo>
                <a:lnTo>
                  <a:pt x="103" y="0"/>
                </a:lnTo>
                <a:lnTo>
                  <a:pt x="92" y="4"/>
                </a:lnTo>
                <a:lnTo>
                  <a:pt x="77" y="12"/>
                </a:lnTo>
                <a:lnTo>
                  <a:pt x="61" y="25"/>
                </a:lnTo>
                <a:lnTo>
                  <a:pt x="44" y="40"/>
                </a:lnTo>
                <a:lnTo>
                  <a:pt x="29" y="57"/>
                </a:lnTo>
                <a:lnTo>
                  <a:pt x="16" y="77"/>
                </a:lnTo>
                <a:lnTo>
                  <a:pt x="6" y="98"/>
                </a:lnTo>
                <a:lnTo>
                  <a:pt x="0" y="120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467" name="Freeform 1373"/>
          <p:cNvSpPr>
            <a:spLocks/>
          </p:cNvSpPr>
          <p:nvPr/>
        </p:nvSpPr>
        <p:spPr bwMode="auto">
          <a:xfrm>
            <a:off x="5764213" y="1827213"/>
            <a:ext cx="57150" cy="74612"/>
          </a:xfrm>
          <a:custGeom>
            <a:avLst/>
            <a:gdLst>
              <a:gd name="T0" fmla="*/ 48318 w 220"/>
              <a:gd name="T1" fmla="*/ 29793 h 288"/>
              <a:gd name="T2" fmla="*/ 50915 w 220"/>
              <a:gd name="T3" fmla="*/ 34456 h 288"/>
              <a:gd name="T4" fmla="*/ 52474 w 220"/>
              <a:gd name="T5" fmla="*/ 39638 h 288"/>
              <a:gd name="T6" fmla="*/ 51695 w 220"/>
              <a:gd name="T7" fmla="*/ 45078 h 288"/>
              <a:gd name="T8" fmla="*/ 48318 w 220"/>
              <a:gd name="T9" fmla="*/ 50259 h 288"/>
              <a:gd name="T10" fmla="*/ 43642 w 220"/>
              <a:gd name="T11" fmla="*/ 55182 h 288"/>
              <a:gd name="T12" fmla="*/ 38446 w 220"/>
              <a:gd name="T13" fmla="*/ 59327 h 288"/>
              <a:gd name="T14" fmla="*/ 32991 w 220"/>
              <a:gd name="T15" fmla="*/ 63731 h 288"/>
              <a:gd name="T16" fmla="*/ 29874 w 220"/>
              <a:gd name="T17" fmla="*/ 66840 h 288"/>
              <a:gd name="T18" fmla="*/ 28575 w 220"/>
              <a:gd name="T19" fmla="*/ 69172 h 288"/>
              <a:gd name="T20" fmla="*/ 27796 w 220"/>
              <a:gd name="T21" fmla="*/ 71503 h 288"/>
              <a:gd name="T22" fmla="*/ 28315 w 220"/>
              <a:gd name="T23" fmla="*/ 73576 h 288"/>
              <a:gd name="T24" fmla="*/ 30393 w 220"/>
              <a:gd name="T25" fmla="*/ 74612 h 288"/>
              <a:gd name="T26" fmla="*/ 32212 w 220"/>
              <a:gd name="T27" fmla="*/ 74353 h 288"/>
              <a:gd name="T28" fmla="*/ 35849 w 220"/>
              <a:gd name="T29" fmla="*/ 70208 h 288"/>
              <a:gd name="T30" fmla="*/ 41823 w 220"/>
              <a:gd name="T31" fmla="*/ 64767 h 288"/>
              <a:gd name="T32" fmla="*/ 48058 w 220"/>
              <a:gd name="T33" fmla="*/ 59327 h 288"/>
              <a:gd name="T34" fmla="*/ 53513 w 220"/>
              <a:gd name="T35" fmla="*/ 52850 h 288"/>
              <a:gd name="T36" fmla="*/ 56890 w 220"/>
              <a:gd name="T37" fmla="*/ 44819 h 288"/>
              <a:gd name="T38" fmla="*/ 56630 w 220"/>
              <a:gd name="T39" fmla="*/ 36529 h 288"/>
              <a:gd name="T40" fmla="*/ 52994 w 220"/>
              <a:gd name="T41" fmla="*/ 28757 h 288"/>
              <a:gd name="T42" fmla="*/ 47279 w 220"/>
              <a:gd name="T43" fmla="*/ 22280 h 288"/>
              <a:gd name="T44" fmla="*/ 41044 w 220"/>
              <a:gd name="T45" fmla="*/ 18135 h 288"/>
              <a:gd name="T46" fmla="*/ 34810 w 220"/>
              <a:gd name="T47" fmla="*/ 14508 h 288"/>
              <a:gd name="T48" fmla="*/ 28315 w 220"/>
              <a:gd name="T49" fmla="*/ 11140 h 288"/>
              <a:gd name="T50" fmla="*/ 21561 w 220"/>
              <a:gd name="T51" fmla="*/ 7513 h 288"/>
              <a:gd name="T52" fmla="*/ 15327 w 220"/>
              <a:gd name="T53" fmla="*/ 4404 h 288"/>
              <a:gd name="T54" fmla="*/ 9352 w 220"/>
              <a:gd name="T55" fmla="*/ 1813 h 288"/>
              <a:gd name="T56" fmla="*/ 4676 w 220"/>
              <a:gd name="T57" fmla="*/ 259 h 288"/>
              <a:gd name="T58" fmla="*/ 1039 w 220"/>
              <a:gd name="T59" fmla="*/ 0 h 288"/>
              <a:gd name="T60" fmla="*/ 2338 w 220"/>
              <a:gd name="T61" fmla="*/ 1813 h 288"/>
              <a:gd name="T62" fmla="*/ 8053 w 220"/>
              <a:gd name="T63" fmla="*/ 4663 h 288"/>
              <a:gd name="T64" fmla="*/ 14028 w 220"/>
              <a:gd name="T65" fmla="*/ 7513 h 288"/>
              <a:gd name="T66" fmla="*/ 20003 w 220"/>
              <a:gd name="T67" fmla="*/ 10363 h 288"/>
              <a:gd name="T68" fmla="*/ 26237 w 220"/>
              <a:gd name="T69" fmla="*/ 13731 h 288"/>
              <a:gd name="T70" fmla="*/ 32212 w 220"/>
              <a:gd name="T71" fmla="*/ 17099 h 288"/>
              <a:gd name="T72" fmla="*/ 38187 w 220"/>
              <a:gd name="T73" fmla="*/ 21244 h 288"/>
              <a:gd name="T74" fmla="*/ 43642 w 220"/>
              <a:gd name="T75" fmla="*/ 25389 h 28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w 220"/>
              <a:gd name="T115" fmla="*/ 0 h 288"/>
              <a:gd name="T116" fmla="*/ 220 w 220"/>
              <a:gd name="T117" fmla="*/ 288 h 288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T114" t="T115" r="T116" b="T117"/>
            <a:pathLst>
              <a:path w="220" h="288">
                <a:moveTo>
                  <a:pt x="179" y="108"/>
                </a:moveTo>
                <a:lnTo>
                  <a:pt x="186" y="115"/>
                </a:lnTo>
                <a:lnTo>
                  <a:pt x="191" y="124"/>
                </a:lnTo>
                <a:lnTo>
                  <a:pt x="196" y="133"/>
                </a:lnTo>
                <a:lnTo>
                  <a:pt x="200" y="143"/>
                </a:lnTo>
                <a:lnTo>
                  <a:pt x="202" y="153"/>
                </a:lnTo>
                <a:lnTo>
                  <a:pt x="201" y="163"/>
                </a:lnTo>
                <a:lnTo>
                  <a:pt x="199" y="174"/>
                </a:lnTo>
                <a:lnTo>
                  <a:pt x="193" y="184"/>
                </a:lnTo>
                <a:lnTo>
                  <a:pt x="186" y="194"/>
                </a:lnTo>
                <a:lnTo>
                  <a:pt x="178" y="204"/>
                </a:lnTo>
                <a:lnTo>
                  <a:pt x="168" y="213"/>
                </a:lnTo>
                <a:lnTo>
                  <a:pt x="159" y="221"/>
                </a:lnTo>
                <a:lnTo>
                  <a:pt x="148" y="229"/>
                </a:lnTo>
                <a:lnTo>
                  <a:pt x="138" y="237"/>
                </a:lnTo>
                <a:lnTo>
                  <a:pt x="127" y="246"/>
                </a:lnTo>
                <a:lnTo>
                  <a:pt x="118" y="255"/>
                </a:lnTo>
                <a:lnTo>
                  <a:pt x="115" y="258"/>
                </a:lnTo>
                <a:lnTo>
                  <a:pt x="112" y="263"/>
                </a:lnTo>
                <a:lnTo>
                  <a:pt x="110" y="267"/>
                </a:lnTo>
                <a:lnTo>
                  <a:pt x="108" y="271"/>
                </a:lnTo>
                <a:lnTo>
                  <a:pt x="107" y="276"/>
                </a:lnTo>
                <a:lnTo>
                  <a:pt x="107" y="280"/>
                </a:lnTo>
                <a:lnTo>
                  <a:pt x="109" y="284"/>
                </a:lnTo>
                <a:lnTo>
                  <a:pt x="112" y="287"/>
                </a:lnTo>
                <a:lnTo>
                  <a:pt x="117" y="288"/>
                </a:lnTo>
                <a:lnTo>
                  <a:pt x="121" y="288"/>
                </a:lnTo>
                <a:lnTo>
                  <a:pt x="124" y="287"/>
                </a:lnTo>
                <a:lnTo>
                  <a:pt x="127" y="284"/>
                </a:lnTo>
                <a:lnTo>
                  <a:pt x="138" y="271"/>
                </a:lnTo>
                <a:lnTo>
                  <a:pt x="149" y="261"/>
                </a:lnTo>
                <a:lnTo>
                  <a:pt x="161" y="250"/>
                </a:lnTo>
                <a:lnTo>
                  <a:pt x="173" y="239"/>
                </a:lnTo>
                <a:lnTo>
                  <a:pt x="185" y="229"/>
                </a:lnTo>
                <a:lnTo>
                  <a:pt x="196" y="217"/>
                </a:lnTo>
                <a:lnTo>
                  <a:pt x="206" y="204"/>
                </a:lnTo>
                <a:lnTo>
                  <a:pt x="213" y="190"/>
                </a:lnTo>
                <a:lnTo>
                  <a:pt x="219" y="173"/>
                </a:lnTo>
                <a:lnTo>
                  <a:pt x="220" y="157"/>
                </a:lnTo>
                <a:lnTo>
                  <a:pt x="218" y="141"/>
                </a:lnTo>
                <a:lnTo>
                  <a:pt x="212" y="125"/>
                </a:lnTo>
                <a:lnTo>
                  <a:pt x="204" y="111"/>
                </a:lnTo>
                <a:lnTo>
                  <a:pt x="194" y="97"/>
                </a:lnTo>
                <a:lnTo>
                  <a:pt x="182" y="86"/>
                </a:lnTo>
                <a:lnTo>
                  <a:pt x="168" y="77"/>
                </a:lnTo>
                <a:lnTo>
                  <a:pt x="158" y="70"/>
                </a:lnTo>
                <a:lnTo>
                  <a:pt x="146" y="64"/>
                </a:lnTo>
                <a:lnTo>
                  <a:pt x="134" y="56"/>
                </a:lnTo>
                <a:lnTo>
                  <a:pt x="122" y="50"/>
                </a:lnTo>
                <a:lnTo>
                  <a:pt x="109" y="43"/>
                </a:lnTo>
                <a:lnTo>
                  <a:pt x="96" y="36"/>
                </a:lnTo>
                <a:lnTo>
                  <a:pt x="83" y="29"/>
                </a:lnTo>
                <a:lnTo>
                  <a:pt x="70" y="22"/>
                </a:lnTo>
                <a:lnTo>
                  <a:pt x="59" y="17"/>
                </a:lnTo>
                <a:lnTo>
                  <a:pt x="47" y="12"/>
                </a:lnTo>
                <a:lnTo>
                  <a:pt x="36" y="7"/>
                </a:lnTo>
                <a:lnTo>
                  <a:pt x="26" y="4"/>
                </a:lnTo>
                <a:lnTo>
                  <a:pt x="18" y="1"/>
                </a:lnTo>
                <a:lnTo>
                  <a:pt x="10" y="0"/>
                </a:lnTo>
                <a:lnTo>
                  <a:pt x="4" y="0"/>
                </a:lnTo>
                <a:lnTo>
                  <a:pt x="0" y="2"/>
                </a:lnTo>
                <a:lnTo>
                  <a:pt x="9" y="7"/>
                </a:lnTo>
                <a:lnTo>
                  <a:pt x="20" y="13"/>
                </a:lnTo>
                <a:lnTo>
                  <a:pt x="31" y="18"/>
                </a:lnTo>
                <a:lnTo>
                  <a:pt x="42" y="23"/>
                </a:lnTo>
                <a:lnTo>
                  <a:pt x="54" y="29"/>
                </a:lnTo>
                <a:lnTo>
                  <a:pt x="65" y="34"/>
                </a:lnTo>
                <a:lnTo>
                  <a:pt x="77" y="40"/>
                </a:lnTo>
                <a:lnTo>
                  <a:pt x="88" y="47"/>
                </a:lnTo>
                <a:lnTo>
                  <a:pt x="101" y="53"/>
                </a:lnTo>
                <a:lnTo>
                  <a:pt x="112" y="60"/>
                </a:lnTo>
                <a:lnTo>
                  <a:pt x="124" y="66"/>
                </a:lnTo>
                <a:lnTo>
                  <a:pt x="136" y="74"/>
                </a:lnTo>
                <a:lnTo>
                  <a:pt x="147" y="82"/>
                </a:lnTo>
                <a:lnTo>
                  <a:pt x="158" y="90"/>
                </a:lnTo>
                <a:lnTo>
                  <a:pt x="168" y="98"/>
                </a:lnTo>
                <a:lnTo>
                  <a:pt x="179" y="108"/>
                </a:lnTo>
                <a:close/>
              </a:path>
            </a:pathLst>
          </a:custGeom>
          <a:solidFill>
            <a:srgbClr val="000000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468" name="Group 1381"/>
          <p:cNvGrpSpPr>
            <a:grpSpLocks/>
          </p:cNvGrpSpPr>
          <p:nvPr/>
        </p:nvGrpSpPr>
        <p:grpSpPr bwMode="auto">
          <a:xfrm>
            <a:off x="5367338" y="3430588"/>
            <a:ext cx="290512" cy="404812"/>
            <a:chOff x="3381" y="2161"/>
            <a:chExt cx="183" cy="255"/>
          </a:xfrm>
        </p:grpSpPr>
        <p:pic>
          <p:nvPicPr>
            <p:cNvPr id="51494" name="Picture 1001" descr="31u_bnrz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34" y="2242"/>
              <a:ext cx="121" cy="17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51495" name="Freeform 1002"/>
            <p:cNvSpPr>
              <a:spLocks/>
            </p:cNvSpPr>
            <p:nvPr/>
          </p:nvSpPr>
          <p:spPr bwMode="auto">
            <a:xfrm>
              <a:off x="3430" y="2174"/>
              <a:ext cx="33" cy="39"/>
            </a:xfrm>
            <a:custGeom>
              <a:avLst/>
              <a:gdLst>
                <a:gd name="T0" fmla="*/ 12 w 199"/>
                <a:gd name="T1" fmla="*/ 5 h 232"/>
                <a:gd name="T2" fmla="*/ 9 w 199"/>
                <a:gd name="T3" fmla="*/ 7 h 232"/>
                <a:gd name="T4" fmla="*/ 7 w 199"/>
                <a:gd name="T5" fmla="*/ 8 h 232"/>
                <a:gd name="T6" fmla="*/ 5 w 199"/>
                <a:gd name="T7" fmla="*/ 11 h 232"/>
                <a:gd name="T8" fmla="*/ 3 w 199"/>
                <a:gd name="T9" fmla="*/ 13 h 232"/>
                <a:gd name="T10" fmla="*/ 2 w 199"/>
                <a:gd name="T11" fmla="*/ 15 h 232"/>
                <a:gd name="T12" fmla="*/ 1 w 199"/>
                <a:gd name="T13" fmla="*/ 18 h 232"/>
                <a:gd name="T14" fmla="*/ 0 w 199"/>
                <a:gd name="T15" fmla="*/ 21 h 232"/>
                <a:gd name="T16" fmla="*/ 0 w 199"/>
                <a:gd name="T17" fmla="*/ 24 h 232"/>
                <a:gd name="T18" fmla="*/ 0 w 199"/>
                <a:gd name="T19" fmla="*/ 28 h 232"/>
                <a:gd name="T20" fmla="*/ 2 w 199"/>
                <a:gd name="T21" fmla="*/ 31 h 232"/>
                <a:gd name="T22" fmla="*/ 4 w 199"/>
                <a:gd name="T23" fmla="*/ 34 h 232"/>
                <a:gd name="T24" fmla="*/ 7 w 199"/>
                <a:gd name="T25" fmla="*/ 36 h 232"/>
                <a:gd name="T26" fmla="*/ 11 w 199"/>
                <a:gd name="T27" fmla="*/ 38 h 232"/>
                <a:gd name="T28" fmla="*/ 15 w 199"/>
                <a:gd name="T29" fmla="*/ 39 h 232"/>
                <a:gd name="T30" fmla="*/ 18 w 199"/>
                <a:gd name="T31" fmla="*/ 39 h 232"/>
                <a:gd name="T32" fmla="*/ 22 w 199"/>
                <a:gd name="T33" fmla="*/ 38 h 232"/>
                <a:gd name="T34" fmla="*/ 23 w 199"/>
                <a:gd name="T35" fmla="*/ 38 h 232"/>
                <a:gd name="T36" fmla="*/ 24 w 199"/>
                <a:gd name="T37" fmla="*/ 38 h 232"/>
                <a:gd name="T38" fmla="*/ 24 w 199"/>
                <a:gd name="T39" fmla="*/ 37 h 232"/>
                <a:gd name="T40" fmla="*/ 25 w 199"/>
                <a:gd name="T41" fmla="*/ 37 h 232"/>
                <a:gd name="T42" fmla="*/ 24 w 199"/>
                <a:gd name="T43" fmla="*/ 36 h 232"/>
                <a:gd name="T44" fmla="*/ 23 w 199"/>
                <a:gd name="T45" fmla="*/ 35 h 232"/>
                <a:gd name="T46" fmla="*/ 22 w 199"/>
                <a:gd name="T47" fmla="*/ 34 h 232"/>
                <a:gd name="T48" fmla="*/ 21 w 199"/>
                <a:gd name="T49" fmla="*/ 34 h 232"/>
                <a:gd name="T50" fmla="*/ 19 w 199"/>
                <a:gd name="T51" fmla="*/ 33 h 232"/>
                <a:gd name="T52" fmla="*/ 17 w 199"/>
                <a:gd name="T53" fmla="*/ 33 h 232"/>
                <a:gd name="T54" fmla="*/ 16 w 199"/>
                <a:gd name="T55" fmla="*/ 32 h 232"/>
                <a:gd name="T56" fmla="*/ 14 w 199"/>
                <a:gd name="T57" fmla="*/ 32 h 232"/>
                <a:gd name="T58" fmla="*/ 12 w 199"/>
                <a:gd name="T59" fmla="*/ 31 h 232"/>
                <a:gd name="T60" fmla="*/ 10 w 199"/>
                <a:gd name="T61" fmla="*/ 31 h 232"/>
                <a:gd name="T62" fmla="*/ 9 w 199"/>
                <a:gd name="T63" fmla="*/ 30 h 232"/>
                <a:gd name="T64" fmla="*/ 7 w 199"/>
                <a:gd name="T65" fmla="*/ 28 h 232"/>
                <a:gd name="T66" fmla="*/ 7 w 199"/>
                <a:gd name="T67" fmla="*/ 22 h 232"/>
                <a:gd name="T68" fmla="*/ 8 w 199"/>
                <a:gd name="T69" fmla="*/ 16 h 232"/>
                <a:gd name="T70" fmla="*/ 11 w 199"/>
                <a:gd name="T71" fmla="*/ 12 h 232"/>
                <a:gd name="T72" fmla="*/ 16 w 199"/>
                <a:gd name="T73" fmla="*/ 8 h 232"/>
                <a:gd name="T74" fmla="*/ 20 w 199"/>
                <a:gd name="T75" fmla="*/ 6 h 232"/>
                <a:gd name="T76" fmla="*/ 25 w 199"/>
                <a:gd name="T77" fmla="*/ 4 h 232"/>
                <a:gd name="T78" fmla="*/ 30 w 199"/>
                <a:gd name="T79" fmla="*/ 2 h 232"/>
                <a:gd name="T80" fmla="*/ 33 w 199"/>
                <a:gd name="T81" fmla="*/ 1 h 232"/>
                <a:gd name="T82" fmla="*/ 31 w 199"/>
                <a:gd name="T83" fmla="*/ 0 h 232"/>
                <a:gd name="T84" fmla="*/ 29 w 199"/>
                <a:gd name="T85" fmla="*/ 0 h 232"/>
                <a:gd name="T86" fmla="*/ 26 w 199"/>
                <a:gd name="T87" fmla="*/ 0 h 232"/>
                <a:gd name="T88" fmla="*/ 23 w 199"/>
                <a:gd name="T89" fmla="*/ 1 h 232"/>
                <a:gd name="T90" fmla="*/ 20 w 199"/>
                <a:gd name="T91" fmla="*/ 2 h 232"/>
                <a:gd name="T92" fmla="*/ 17 w 199"/>
                <a:gd name="T93" fmla="*/ 3 h 232"/>
                <a:gd name="T94" fmla="*/ 14 w 199"/>
                <a:gd name="T95" fmla="*/ 4 h 232"/>
                <a:gd name="T96" fmla="*/ 12 w 199"/>
                <a:gd name="T97" fmla="*/ 5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6" name="Freeform 1003"/>
            <p:cNvSpPr>
              <a:spLocks/>
            </p:cNvSpPr>
            <p:nvPr/>
          </p:nvSpPr>
          <p:spPr bwMode="auto">
            <a:xfrm>
              <a:off x="3486" y="2173"/>
              <a:ext cx="22" cy="30"/>
            </a:xfrm>
            <a:custGeom>
              <a:avLst/>
              <a:gdLst>
                <a:gd name="T0" fmla="*/ 19 w 128"/>
                <a:gd name="T1" fmla="*/ 10 h 180"/>
                <a:gd name="T2" fmla="*/ 19 w 128"/>
                <a:gd name="T3" fmla="*/ 13 h 180"/>
                <a:gd name="T4" fmla="*/ 19 w 128"/>
                <a:gd name="T5" fmla="*/ 16 h 180"/>
                <a:gd name="T6" fmla="*/ 18 w 128"/>
                <a:gd name="T7" fmla="*/ 18 h 180"/>
                <a:gd name="T8" fmla="*/ 16 w 128"/>
                <a:gd name="T9" fmla="*/ 20 h 180"/>
                <a:gd name="T10" fmla="*/ 13 w 128"/>
                <a:gd name="T11" fmla="*/ 22 h 180"/>
                <a:gd name="T12" fmla="*/ 10 w 128"/>
                <a:gd name="T13" fmla="*/ 24 h 180"/>
                <a:gd name="T14" fmla="*/ 8 w 128"/>
                <a:gd name="T15" fmla="*/ 26 h 180"/>
                <a:gd name="T16" fmla="*/ 5 w 128"/>
                <a:gd name="T17" fmla="*/ 27 h 180"/>
                <a:gd name="T18" fmla="*/ 5 w 128"/>
                <a:gd name="T19" fmla="*/ 28 h 180"/>
                <a:gd name="T20" fmla="*/ 5 w 128"/>
                <a:gd name="T21" fmla="*/ 28 h 180"/>
                <a:gd name="T22" fmla="*/ 5 w 128"/>
                <a:gd name="T23" fmla="*/ 29 h 180"/>
                <a:gd name="T24" fmla="*/ 5 w 128"/>
                <a:gd name="T25" fmla="*/ 30 h 180"/>
                <a:gd name="T26" fmla="*/ 6 w 128"/>
                <a:gd name="T27" fmla="*/ 30 h 180"/>
                <a:gd name="T28" fmla="*/ 6 w 128"/>
                <a:gd name="T29" fmla="*/ 30 h 180"/>
                <a:gd name="T30" fmla="*/ 6 w 128"/>
                <a:gd name="T31" fmla="*/ 30 h 180"/>
                <a:gd name="T32" fmla="*/ 7 w 128"/>
                <a:gd name="T33" fmla="*/ 30 h 180"/>
                <a:gd name="T34" fmla="*/ 10 w 128"/>
                <a:gd name="T35" fmla="*/ 28 h 180"/>
                <a:gd name="T36" fmla="*/ 13 w 128"/>
                <a:gd name="T37" fmla="*/ 26 h 180"/>
                <a:gd name="T38" fmla="*/ 16 w 128"/>
                <a:gd name="T39" fmla="*/ 24 h 180"/>
                <a:gd name="T40" fmla="*/ 19 w 128"/>
                <a:gd name="T41" fmla="*/ 22 h 180"/>
                <a:gd name="T42" fmla="*/ 21 w 128"/>
                <a:gd name="T43" fmla="*/ 19 h 180"/>
                <a:gd name="T44" fmla="*/ 22 w 128"/>
                <a:gd name="T45" fmla="*/ 16 h 180"/>
                <a:gd name="T46" fmla="*/ 22 w 128"/>
                <a:gd name="T47" fmla="*/ 13 h 180"/>
                <a:gd name="T48" fmla="*/ 21 w 128"/>
                <a:gd name="T49" fmla="*/ 9 h 180"/>
                <a:gd name="T50" fmla="*/ 19 w 128"/>
                <a:gd name="T51" fmla="*/ 7 h 180"/>
                <a:gd name="T52" fmla="*/ 17 w 128"/>
                <a:gd name="T53" fmla="*/ 4 h 180"/>
                <a:gd name="T54" fmla="*/ 14 w 128"/>
                <a:gd name="T55" fmla="*/ 2 h 180"/>
                <a:gd name="T56" fmla="*/ 10 w 128"/>
                <a:gd name="T57" fmla="*/ 1 h 180"/>
                <a:gd name="T58" fmla="*/ 6 w 128"/>
                <a:gd name="T59" fmla="*/ 0 h 180"/>
                <a:gd name="T60" fmla="*/ 3 w 128"/>
                <a:gd name="T61" fmla="*/ 0 h 180"/>
                <a:gd name="T62" fmla="*/ 1 w 128"/>
                <a:gd name="T63" fmla="*/ 0 h 180"/>
                <a:gd name="T64" fmla="*/ 0 w 128"/>
                <a:gd name="T65" fmla="*/ 1 h 180"/>
                <a:gd name="T66" fmla="*/ 2 w 128"/>
                <a:gd name="T67" fmla="*/ 2 h 180"/>
                <a:gd name="T68" fmla="*/ 5 w 128"/>
                <a:gd name="T69" fmla="*/ 2 h 180"/>
                <a:gd name="T70" fmla="*/ 8 w 128"/>
                <a:gd name="T71" fmla="*/ 3 h 180"/>
                <a:gd name="T72" fmla="*/ 10 w 128"/>
                <a:gd name="T73" fmla="*/ 4 h 180"/>
                <a:gd name="T74" fmla="*/ 13 w 128"/>
                <a:gd name="T75" fmla="*/ 5 h 180"/>
                <a:gd name="T76" fmla="*/ 15 w 128"/>
                <a:gd name="T77" fmla="*/ 6 h 180"/>
                <a:gd name="T78" fmla="*/ 17 w 128"/>
                <a:gd name="T79" fmla="*/ 8 h 180"/>
                <a:gd name="T80" fmla="*/ 19 w 128"/>
                <a:gd name="T81" fmla="*/ 10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7" name="Freeform 1004"/>
            <p:cNvSpPr>
              <a:spLocks/>
            </p:cNvSpPr>
            <p:nvPr/>
          </p:nvSpPr>
          <p:spPr bwMode="auto">
            <a:xfrm>
              <a:off x="3409" y="2166"/>
              <a:ext cx="54" cy="63"/>
            </a:xfrm>
            <a:custGeom>
              <a:avLst/>
              <a:gdLst>
                <a:gd name="T0" fmla="*/ 17 w 322"/>
                <a:gd name="T1" fmla="*/ 12 h 378"/>
                <a:gd name="T2" fmla="*/ 9 w 322"/>
                <a:gd name="T3" fmla="*/ 19 h 378"/>
                <a:gd name="T4" fmla="*/ 3 w 322"/>
                <a:gd name="T5" fmla="*/ 28 h 378"/>
                <a:gd name="T6" fmla="*/ 0 w 322"/>
                <a:gd name="T7" fmla="*/ 38 h 378"/>
                <a:gd name="T8" fmla="*/ 1 w 322"/>
                <a:gd name="T9" fmla="*/ 44 h 378"/>
                <a:gd name="T10" fmla="*/ 2 w 322"/>
                <a:gd name="T11" fmla="*/ 47 h 378"/>
                <a:gd name="T12" fmla="*/ 3 w 322"/>
                <a:gd name="T13" fmla="*/ 50 h 378"/>
                <a:gd name="T14" fmla="*/ 5 w 322"/>
                <a:gd name="T15" fmla="*/ 52 h 378"/>
                <a:gd name="T16" fmla="*/ 9 w 322"/>
                <a:gd name="T17" fmla="*/ 54 h 378"/>
                <a:gd name="T18" fmla="*/ 14 w 322"/>
                <a:gd name="T19" fmla="*/ 56 h 378"/>
                <a:gd name="T20" fmla="*/ 20 w 322"/>
                <a:gd name="T21" fmla="*/ 58 h 378"/>
                <a:gd name="T22" fmla="*/ 25 w 322"/>
                <a:gd name="T23" fmla="*/ 60 h 378"/>
                <a:gd name="T24" fmla="*/ 31 w 322"/>
                <a:gd name="T25" fmla="*/ 61 h 378"/>
                <a:gd name="T26" fmla="*/ 37 w 322"/>
                <a:gd name="T27" fmla="*/ 62 h 378"/>
                <a:gd name="T28" fmla="*/ 43 w 322"/>
                <a:gd name="T29" fmla="*/ 62 h 378"/>
                <a:gd name="T30" fmla="*/ 48 w 322"/>
                <a:gd name="T31" fmla="*/ 63 h 378"/>
                <a:gd name="T32" fmla="*/ 52 w 322"/>
                <a:gd name="T33" fmla="*/ 63 h 378"/>
                <a:gd name="T34" fmla="*/ 54 w 322"/>
                <a:gd name="T35" fmla="*/ 62 h 378"/>
                <a:gd name="T36" fmla="*/ 54 w 322"/>
                <a:gd name="T37" fmla="*/ 60 h 378"/>
                <a:gd name="T38" fmla="*/ 53 w 322"/>
                <a:gd name="T39" fmla="*/ 59 h 378"/>
                <a:gd name="T40" fmla="*/ 49 w 322"/>
                <a:gd name="T41" fmla="*/ 58 h 378"/>
                <a:gd name="T42" fmla="*/ 44 w 322"/>
                <a:gd name="T43" fmla="*/ 57 h 378"/>
                <a:gd name="T44" fmla="*/ 39 w 322"/>
                <a:gd name="T45" fmla="*/ 56 h 378"/>
                <a:gd name="T46" fmla="*/ 34 w 322"/>
                <a:gd name="T47" fmla="*/ 55 h 378"/>
                <a:gd name="T48" fmla="*/ 29 w 322"/>
                <a:gd name="T49" fmla="*/ 54 h 378"/>
                <a:gd name="T50" fmla="*/ 23 w 322"/>
                <a:gd name="T51" fmla="*/ 53 h 378"/>
                <a:gd name="T52" fmla="*/ 18 w 322"/>
                <a:gd name="T53" fmla="*/ 52 h 378"/>
                <a:gd name="T54" fmla="*/ 13 w 322"/>
                <a:gd name="T55" fmla="*/ 50 h 378"/>
                <a:gd name="T56" fmla="*/ 9 w 322"/>
                <a:gd name="T57" fmla="*/ 47 h 378"/>
                <a:gd name="T58" fmla="*/ 6 w 322"/>
                <a:gd name="T59" fmla="*/ 43 h 378"/>
                <a:gd name="T60" fmla="*/ 6 w 322"/>
                <a:gd name="T61" fmla="*/ 39 h 378"/>
                <a:gd name="T62" fmla="*/ 6 w 322"/>
                <a:gd name="T63" fmla="*/ 33 h 378"/>
                <a:gd name="T64" fmla="*/ 9 w 322"/>
                <a:gd name="T65" fmla="*/ 28 h 378"/>
                <a:gd name="T66" fmla="*/ 12 w 322"/>
                <a:gd name="T67" fmla="*/ 23 h 378"/>
                <a:gd name="T68" fmla="*/ 16 w 322"/>
                <a:gd name="T69" fmla="*/ 18 h 378"/>
                <a:gd name="T70" fmla="*/ 21 w 322"/>
                <a:gd name="T71" fmla="*/ 14 h 378"/>
                <a:gd name="T72" fmla="*/ 26 w 322"/>
                <a:gd name="T73" fmla="*/ 9 h 378"/>
                <a:gd name="T74" fmla="*/ 33 w 322"/>
                <a:gd name="T75" fmla="*/ 6 h 378"/>
                <a:gd name="T76" fmla="*/ 40 w 322"/>
                <a:gd name="T77" fmla="*/ 3 h 378"/>
                <a:gd name="T78" fmla="*/ 44 w 322"/>
                <a:gd name="T79" fmla="*/ 1 h 378"/>
                <a:gd name="T80" fmla="*/ 43 w 322"/>
                <a:gd name="T81" fmla="*/ 0 h 378"/>
                <a:gd name="T82" fmla="*/ 37 w 322"/>
                <a:gd name="T83" fmla="*/ 1 h 378"/>
                <a:gd name="T84" fmla="*/ 30 w 322"/>
                <a:gd name="T85" fmla="*/ 3 h 378"/>
                <a:gd name="T86" fmla="*/ 24 w 322"/>
                <a:gd name="T87" fmla="*/ 6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8" name="Freeform 1005"/>
            <p:cNvSpPr>
              <a:spLocks/>
            </p:cNvSpPr>
            <p:nvPr/>
          </p:nvSpPr>
          <p:spPr bwMode="auto">
            <a:xfrm>
              <a:off x="3485" y="2164"/>
              <a:ext cx="47" cy="42"/>
            </a:xfrm>
            <a:custGeom>
              <a:avLst/>
              <a:gdLst>
                <a:gd name="T0" fmla="*/ 39 w 283"/>
                <a:gd name="T1" fmla="*/ 13 h 252"/>
                <a:gd name="T2" fmla="*/ 41 w 283"/>
                <a:gd name="T3" fmla="*/ 15 h 252"/>
                <a:gd name="T4" fmla="*/ 43 w 283"/>
                <a:gd name="T5" fmla="*/ 18 h 252"/>
                <a:gd name="T6" fmla="*/ 43 w 283"/>
                <a:gd name="T7" fmla="*/ 21 h 252"/>
                <a:gd name="T8" fmla="*/ 43 w 283"/>
                <a:gd name="T9" fmla="*/ 24 h 252"/>
                <a:gd name="T10" fmla="*/ 43 w 283"/>
                <a:gd name="T11" fmla="*/ 26 h 252"/>
                <a:gd name="T12" fmla="*/ 42 w 283"/>
                <a:gd name="T13" fmla="*/ 28 h 252"/>
                <a:gd name="T14" fmla="*/ 41 w 283"/>
                <a:gd name="T15" fmla="*/ 31 h 252"/>
                <a:gd name="T16" fmla="*/ 39 w 283"/>
                <a:gd name="T17" fmla="*/ 32 h 252"/>
                <a:gd name="T18" fmla="*/ 37 w 283"/>
                <a:gd name="T19" fmla="*/ 34 h 252"/>
                <a:gd name="T20" fmla="*/ 36 w 283"/>
                <a:gd name="T21" fmla="*/ 36 h 252"/>
                <a:gd name="T22" fmla="*/ 34 w 283"/>
                <a:gd name="T23" fmla="*/ 37 h 252"/>
                <a:gd name="T24" fmla="*/ 32 w 283"/>
                <a:gd name="T25" fmla="*/ 39 h 252"/>
                <a:gd name="T26" fmla="*/ 32 w 283"/>
                <a:gd name="T27" fmla="*/ 40 h 252"/>
                <a:gd name="T28" fmla="*/ 32 w 283"/>
                <a:gd name="T29" fmla="*/ 40 h 252"/>
                <a:gd name="T30" fmla="*/ 32 w 283"/>
                <a:gd name="T31" fmla="*/ 41 h 252"/>
                <a:gd name="T32" fmla="*/ 32 w 283"/>
                <a:gd name="T33" fmla="*/ 41 h 252"/>
                <a:gd name="T34" fmla="*/ 33 w 283"/>
                <a:gd name="T35" fmla="*/ 42 h 252"/>
                <a:gd name="T36" fmla="*/ 34 w 283"/>
                <a:gd name="T37" fmla="*/ 42 h 252"/>
                <a:gd name="T38" fmla="*/ 34 w 283"/>
                <a:gd name="T39" fmla="*/ 42 h 252"/>
                <a:gd name="T40" fmla="*/ 35 w 283"/>
                <a:gd name="T41" fmla="*/ 41 h 252"/>
                <a:gd name="T42" fmla="*/ 39 w 283"/>
                <a:gd name="T43" fmla="*/ 39 h 252"/>
                <a:gd name="T44" fmla="*/ 42 w 283"/>
                <a:gd name="T45" fmla="*/ 36 h 252"/>
                <a:gd name="T46" fmla="*/ 45 w 283"/>
                <a:gd name="T47" fmla="*/ 32 h 252"/>
                <a:gd name="T48" fmla="*/ 46 w 283"/>
                <a:gd name="T49" fmla="*/ 28 h 252"/>
                <a:gd name="T50" fmla="*/ 47 w 283"/>
                <a:gd name="T51" fmla="*/ 24 h 252"/>
                <a:gd name="T52" fmla="*/ 47 w 283"/>
                <a:gd name="T53" fmla="*/ 19 h 252"/>
                <a:gd name="T54" fmla="*/ 45 w 283"/>
                <a:gd name="T55" fmla="*/ 15 h 252"/>
                <a:gd name="T56" fmla="*/ 42 w 283"/>
                <a:gd name="T57" fmla="*/ 12 h 252"/>
                <a:gd name="T58" fmla="*/ 40 w 283"/>
                <a:gd name="T59" fmla="*/ 10 h 252"/>
                <a:gd name="T60" fmla="*/ 37 w 283"/>
                <a:gd name="T61" fmla="*/ 8 h 252"/>
                <a:gd name="T62" fmla="*/ 34 w 283"/>
                <a:gd name="T63" fmla="*/ 7 h 252"/>
                <a:gd name="T64" fmla="*/ 31 w 283"/>
                <a:gd name="T65" fmla="*/ 5 h 252"/>
                <a:gd name="T66" fmla="*/ 27 w 283"/>
                <a:gd name="T67" fmla="*/ 4 h 252"/>
                <a:gd name="T68" fmla="*/ 24 w 283"/>
                <a:gd name="T69" fmla="*/ 3 h 252"/>
                <a:gd name="T70" fmla="*/ 20 w 283"/>
                <a:gd name="T71" fmla="*/ 2 h 252"/>
                <a:gd name="T72" fmla="*/ 17 w 283"/>
                <a:gd name="T73" fmla="*/ 1 h 252"/>
                <a:gd name="T74" fmla="*/ 14 w 283"/>
                <a:gd name="T75" fmla="*/ 1 h 252"/>
                <a:gd name="T76" fmla="*/ 11 w 283"/>
                <a:gd name="T77" fmla="*/ 0 h 252"/>
                <a:gd name="T78" fmla="*/ 8 w 283"/>
                <a:gd name="T79" fmla="*/ 0 h 252"/>
                <a:gd name="T80" fmla="*/ 6 w 283"/>
                <a:gd name="T81" fmla="*/ 0 h 252"/>
                <a:gd name="T82" fmla="*/ 3 w 283"/>
                <a:gd name="T83" fmla="*/ 0 h 252"/>
                <a:gd name="T84" fmla="*/ 2 w 283"/>
                <a:gd name="T85" fmla="*/ 0 h 252"/>
                <a:gd name="T86" fmla="*/ 1 w 283"/>
                <a:gd name="T87" fmla="*/ 0 h 252"/>
                <a:gd name="T88" fmla="*/ 0 w 283"/>
                <a:gd name="T89" fmla="*/ 1 h 252"/>
                <a:gd name="T90" fmla="*/ 2 w 283"/>
                <a:gd name="T91" fmla="*/ 1 h 252"/>
                <a:gd name="T92" fmla="*/ 4 w 283"/>
                <a:gd name="T93" fmla="*/ 1 h 252"/>
                <a:gd name="T94" fmla="*/ 6 w 283"/>
                <a:gd name="T95" fmla="*/ 2 h 252"/>
                <a:gd name="T96" fmla="*/ 9 w 283"/>
                <a:gd name="T97" fmla="*/ 2 h 252"/>
                <a:gd name="T98" fmla="*/ 11 w 283"/>
                <a:gd name="T99" fmla="*/ 3 h 252"/>
                <a:gd name="T100" fmla="*/ 14 w 283"/>
                <a:gd name="T101" fmla="*/ 3 h 252"/>
                <a:gd name="T102" fmla="*/ 16 w 283"/>
                <a:gd name="T103" fmla="*/ 4 h 252"/>
                <a:gd name="T104" fmla="*/ 19 w 283"/>
                <a:gd name="T105" fmla="*/ 4 h 252"/>
                <a:gd name="T106" fmla="*/ 21 w 283"/>
                <a:gd name="T107" fmla="*/ 5 h 252"/>
                <a:gd name="T108" fmla="*/ 24 w 283"/>
                <a:gd name="T109" fmla="*/ 6 h 252"/>
                <a:gd name="T110" fmla="*/ 27 w 283"/>
                <a:gd name="T111" fmla="*/ 7 h 252"/>
                <a:gd name="T112" fmla="*/ 29 w 283"/>
                <a:gd name="T113" fmla="*/ 8 h 252"/>
                <a:gd name="T114" fmla="*/ 32 w 283"/>
                <a:gd name="T115" fmla="*/ 9 h 252"/>
                <a:gd name="T116" fmla="*/ 35 w 283"/>
                <a:gd name="T117" fmla="*/ 10 h 252"/>
                <a:gd name="T118" fmla="*/ 37 w 283"/>
                <a:gd name="T119" fmla="*/ 11 h 252"/>
                <a:gd name="T120" fmla="*/ 39 w 283"/>
                <a:gd name="T121" fmla="*/ 13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99" name="Freeform 1006"/>
            <p:cNvSpPr>
              <a:spLocks/>
            </p:cNvSpPr>
            <p:nvPr/>
          </p:nvSpPr>
          <p:spPr bwMode="auto">
            <a:xfrm>
              <a:off x="3389" y="2184"/>
              <a:ext cx="19" cy="39"/>
            </a:xfrm>
            <a:custGeom>
              <a:avLst/>
              <a:gdLst>
                <a:gd name="T0" fmla="*/ 0 w 114"/>
                <a:gd name="T1" fmla="*/ 21 h 238"/>
                <a:gd name="T2" fmla="*/ 0 w 114"/>
                <a:gd name="T3" fmla="*/ 24 h 238"/>
                <a:gd name="T4" fmla="*/ 1 w 114"/>
                <a:gd name="T5" fmla="*/ 28 h 238"/>
                <a:gd name="T6" fmla="*/ 2 w 114"/>
                <a:gd name="T7" fmla="*/ 30 h 238"/>
                <a:gd name="T8" fmla="*/ 4 w 114"/>
                <a:gd name="T9" fmla="*/ 33 h 238"/>
                <a:gd name="T10" fmla="*/ 6 w 114"/>
                <a:gd name="T11" fmla="*/ 35 h 238"/>
                <a:gd name="T12" fmla="*/ 9 w 114"/>
                <a:gd name="T13" fmla="*/ 37 h 238"/>
                <a:gd name="T14" fmla="*/ 12 w 114"/>
                <a:gd name="T15" fmla="*/ 38 h 238"/>
                <a:gd name="T16" fmla="*/ 15 w 114"/>
                <a:gd name="T17" fmla="*/ 39 h 238"/>
                <a:gd name="T18" fmla="*/ 16 w 114"/>
                <a:gd name="T19" fmla="*/ 39 h 238"/>
                <a:gd name="T20" fmla="*/ 17 w 114"/>
                <a:gd name="T21" fmla="*/ 39 h 238"/>
                <a:gd name="T22" fmla="*/ 18 w 114"/>
                <a:gd name="T23" fmla="*/ 38 h 238"/>
                <a:gd name="T24" fmla="*/ 19 w 114"/>
                <a:gd name="T25" fmla="*/ 37 h 238"/>
                <a:gd name="T26" fmla="*/ 19 w 114"/>
                <a:gd name="T27" fmla="*/ 36 h 238"/>
                <a:gd name="T28" fmla="*/ 18 w 114"/>
                <a:gd name="T29" fmla="*/ 35 h 238"/>
                <a:gd name="T30" fmla="*/ 18 w 114"/>
                <a:gd name="T31" fmla="*/ 35 h 238"/>
                <a:gd name="T32" fmla="*/ 17 w 114"/>
                <a:gd name="T33" fmla="*/ 34 h 238"/>
                <a:gd name="T34" fmla="*/ 14 w 114"/>
                <a:gd name="T35" fmla="*/ 33 h 238"/>
                <a:gd name="T36" fmla="*/ 11 w 114"/>
                <a:gd name="T37" fmla="*/ 32 h 238"/>
                <a:gd name="T38" fmla="*/ 8 w 114"/>
                <a:gd name="T39" fmla="*/ 29 h 238"/>
                <a:gd name="T40" fmla="*/ 7 w 114"/>
                <a:gd name="T41" fmla="*/ 27 h 238"/>
                <a:gd name="T42" fmla="*/ 5 w 114"/>
                <a:gd name="T43" fmla="*/ 24 h 238"/>
                <a:gd name="T44" fmla="*/ 5 w 114"/>
                <a:gd name="T45" fmla="*/ 21 h 238"/>
                <a:gd name="T46" fmla="*/ 5 w 114"/>
                <a:gd name="T47" fmla="*/ 18 h 238"/>
                <a:gd name="T48" fmla="*/ 6 w 114"/>
                <a:gd name="T49" fmla="*/ 15 h 238"/>
                <a:gd name="T50" fmla="*/ 7 w 114"/>
                <a:gd name="T51" fmla="*/ 12 h 238"/>
                <a:gd name="T52" fmla="*/ 9 w 114"/>
                <a:gd name="T53" fmla="*/ 10 h 238"/>
                <a:gd name="T54" fmla="*/ 10 w 114"/>
                <a:gd name="T55" fmla="*/ 8 h 238"/>
                <a:gd name="T56" fmla="*/ 12 w 114"/>
                <a:gd name="T57" fmla="*/ 6 h 238"/>
                <a:gd name="T58" fmla="*/ 14 w 114"/>
                <a:gd name="T59" fmla="*/ 5 h 238"/>
                <a:gd name="T60" fmla="*/ 16 w 114"/>
                <a:gd name="T61" fmla="*/ 3 h 238"/>
                <a:gd name="T62" fmla="*/ 18 w 114"/>
                <a:gd name="T63" fmla="*/ 1 h 238"/>
                <a:gd name="T64" fmla="*/ 19 w 114"/>
                <a:gd name="T65" fmla="*/ 0 h 238"/>
                <a:gd name="T66" fmla="*/ 18 w 114"/>
                <a:gd name="T67" fmla="*/ 0 h 238"/>
                <a:gd name="T68" fmla="*/ 16 w 114"/>
                <a:gd name="T69" fmla="*/ 1 h 238"/>
                <a:gd name="T70" fmla="*/ 13 w 114"/>
                <a:gd name="T71" fmla="*/ 3 h 238"/>
                <a:gd name="T72" fmla="*/ 9 w 114"/>
                <a:gd name="T73" fmla="*/ 6 h 238"/>
                <a:gd name="T74" fmla="*/ 6 w 114"/>
                <a:gd name="T75" fmla="*/ 9 h 238"/>
                <a:gd name="T76" fmla="*/ 3 w 114"/>
                <a:gd name="T77" fmla="*/ 13 h 238"/>
                <a:gd name="T78" fmla="*/ 1 w 114"/>
                <a:gd name="T79" fmla="*/ 17 h 238"/>
                <a:gd name="T80" fmla="*/ 0 w 114"/>
                <a:gd name="T81" fmla="*/ 21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0" name="Freeform 1007"/>
            <p:cNvSpPr>
              <a:spLocks/>
            </p:cNvSpPr>
            <p:nvPr/>
          </p:nvSpPr>
          <p:spPr bwMode="auto">
            <a:xfrm>
              <a:off x="3523" y="2161"/>
              <a:ext cx="41" cy="52"/>
            </a:xfrm>
            <a:custGeom>
              <a:avLst/>
              <a:gdLst>
                <a:gd name="T0" fmla="*/ 35 w 246"/>
                <a:gd name="T1" fmla="*/ 21 h 310"/>
                <a:gd name="T2" fmla="*/ 37 w 246"/>
                <a:gd name="T3" fmla="*/ 24 h 310"/>
                <a:gd name="T4" fmla="*/ 38 w 246"/>
                <a:gd name="T5" fmla="*/ 28 h 310"/>
                <a:gd name="T6" fmla="*/ 37 w 246"/>
                <a:gd name="T7" fmla="*/ 31 h 310"/>
                <a:gd name="T8" fmla="*/ 35 w 246"/>
                <a:gd name="T9" fmla="*/ 35 h 310"/>
                <a:gd name="T10" fmla="*/ 31 w 246"/>
                <a:gd name="T11" fmla="*/ 38 h 310"/>
                <a:gd name="T12" fmla="*/ 28 w 246"/>
                <a:gd name="T13" fmla="*/ 41 h 310"/>
                <a:gd name="T14" fmla="*/ 24 w 246"/>
                <a:gd name="T15" fmla="*/ 44 h 310"/>
                <a:gd name="T16" fmla="*/ 22 w 246"/>
                <a:gd name="T17" fmla="*/ 47 h 310"/>
                <a:gd name="T18" fmla="*/ 21 w 246"/>
                <a:gd name="T19" fmla="*/ 48 h 310"/>
                <a:gd name="T20" fmla="*/ 20 w 246"/>
                <a:gd name="T21" fmla="*/ 50 h 310"/>
                <a:gd name="T22" fmla="*/ 20 w 246"/>
                <a:gd name="T23" fmla="*/ 51 h 310"/>
                <a:gd name="T24" fmla="*/ 22 w 246"/>
                <a:gd name="T25" fmla="*/ 52 h 310"/>
                <a:gd name="T26" fmla="*/ 23 w 246"/>
                <a:gd name="T27" fmla="*/ 52 h 310"/>
                <a:gd name="T28" fmla="*/ 26 w 246"/>
                <a:gd name="T29" fmla="*/ 49 h 310"/>
                <a:gd name="T30" fmla="*/ 30 w 246"/>
                <a:gd name="T31" fmla="*/ 45 h 310"/>
                <a:gd name="T32" fmla="*/ 35 w 246"/>
                <a:gd name="T33" fmla="*/ 41 h 310"/>
                <a:gd name="T34" fmla="*/ 39 w 246"/>
                <a:gd name="T35" fmla="*/ 37 h 310"/>
                <a:gd name="T36" fmla="*/ 41 w 246"/>
                <a:gd name="T37" fmla="*/ 31 h 310"/>
                <a:gd name="T38" fmla="*/ 40 w 246"/>
                <a:gd name="T39" fmla="*/ 26 h 310"/>
                <a:gd name="T40" fmla="*/ 38 w 246"/>
                <a:gd name="T41" fmla="*/ 20 h 310"/>
                <a:gd name="T42" fmla="*/ 34 w 246"/>
                <a:gd name="T43" fmla="*/ 16 h 310"/>
                <a:gd name="T44" fmla="*/ 30 w 246"/>
                <a:gd name="T45" fmla="*/ 12 h 310"/>
                <a:gd name="T46" fmla="*/ 25 w 246"/>
                <a:gd name="T47" fmla="*/ 10 h 310"/>
                <a:gd name="T48" fmla="*/ 21 w 246"/>
                <a:gd name="T49" fmla="*/ 7 h 310"/>
                <a:gd name="T50" fmla="*/ 16 w 246"/>
                <a:gd name="T51" fmla="*/ 5 h 310"/>
                <a:gd name="T52" fmla="*/ 12 w 246"/>
                <a:gd name="T53" fmla="*/ 3 h 310"/>
                <a:gd name="T54" fmla="*/ 8 w 246"/>
                <a:gd name="T55" fmla="*/ 1 h 310"/>
                <a:gd name="T56" fmla="*/ 4 w 246"/>
                <a:gd name="T57" fmla="*/ 0 h 310"/>
                <a:gd name="T58" fmla="*/ 1 w 246"/>
                <a:gd name="T59" fmla="*/ 0 h 310"/>
                <a:gd name="T60" fmla="*/ 1 w 246"/>
                <a:gd name="T61" fmla="*/ 1 h 310"/>
                <a:gd name="T62" fmla="*/ 5 w 246"/>
                <a:gd name="T63" fmla="*/ 2 h 310"/>
                <a:gd name="T64" fmla="*/ 9 w 246"/>
                <a:gd name="T65" fmla="*/ 4 h 310"/>
                <a:gd name="T66" fmla="*/ 13 w 246"/>
                <a:gd name="T67" fmla="*/ 6 h 310"/>
                <a:gd name="T68" fmla="*/ 18 w 246"/>
                <a:gd name="T69" fmla="*/ 9 h 310"/>
                <a:gd name="T70" fmla="*/ 22 w 246"/>
                <a:gd name="T71" fmla="*/ 12 h 310"/>
                <a:gd name="T72" fmla="*/ 27 w 246"/>
                <a:gd name="T73" fmla="*/ 15 h 310"/>
                <a:gd name="T74" fmla="*/ 31 w 246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1" name="Freeform 1008"/>
            <p:cNvSpPr>
              <a:spLocks/>
            </p:cNvSpPr>
            <p:nvPr/>
          </p:nvSpPr>
          <p:spPr bwMode="auto">
            <a:xfrm>
              <a:off x="3478" y="2222"/>
              <a:ext cx="14" cy="31"/>
            </a:xfrm>
            <a:custGeom>
              <a:avLst/>
              <a:gdLst>
                <a:gd name="T0" fmla="*/ 5 w 83"/>
                <a:gd name="T1" fmla="*/ 2 h 187"/>
                <a:gd name="T2" fmla="*/ 5 w 83"/>
                <a:gd name="T3" fmla="*/ 1 h 187"/>
                <a:gd name="T4" fmla="*/ 4 w 83"/>
                <a:gd name="T5" fmla="*/ 0 h 187"/>
                <a:gd name="T6" fmla="*/ 3 w 83"/>
                <a:gd name="T7" fmla="*/ 0 h 187"/>
                <a:gd name="T8" fmla="*/ 2 w 83"/>
                <a:gd name="T9" fmla="*/ 0 h 187"/>
                <a:gd name="T10" fmla="*/ 1 w 83"/>
                <a:gd name="T11" fmla="*/ 0 h 187"/>
                <a:gd name="T12" fmla="*/ 1 w 83"/>
                <a:gd name="T13" fmla="*/ 1 h 187"/>
                <a:gd name="T14" fmla="*/ 0 w 83"/>
                <a:gd name="T15" fmla="*/ 2 h 187"/>
                <a:gd name="T16" fmla="*/ 0 w 83"/>
                <a:gd name="T17" fmla="*/ 3 h 187"/>
                <a:gd name="T18" fmla="*/ 1 w 83"/>
                <a:gd name="T19" fmla="*/ 7 h 187"/>
                <a:gd name="T20" fmla="*/ 3 w 83"/>
                <a:gd name="T21" fmla="*/ 12 h 187"/>
                <a:gd name="T22" fmla="*/ 5 w 83"/>
                <a:gd name="T23" fmla="*/ 17 h 187"/>
                <a:gd name="T24" fmla="*/ 7 w 83"/>
                <a:gd name="T25" fmla="*/ 21 h 187"/>
                <a:gd name="T26" fmla="*/ 9 w 83"/>
                <a:gd name="T27" fmla="*/ 25 h 187"/>
                <a:gd name="T28" fmla="*/ 11 w 83"/>
                <a:gd name="T29" fmla="*/ 28 h 187"/>
                <a:gd name="T30" fmla="*/ 13 w 83"/>
                <a:gd name="T31" fmla="*/ 31 h 187"/>
                <a:gd name="T32" fmla="*/ 14 w 83"/>
                <a:gd name="T33" fmla="*/ 31 h 187"/>
                <a:gd name="T34" fmla="*/ 13 w 83"/>
                <a:gd name="T35" fmla="*/ 29 h 187"/>
                <a:gd name="T36" fmla="*/ 13 w 83"/>
                <a:gd name="T37" fmla="*/ 26 h 187"/>
                <a:gd name="T38" fmla="*/ 11 w 83"/>
                <a:gd name="T39" fmla="*/ 23 h 187"/>
                <a:gd name="T40" fmla="*/ 10 w 83"/>
                <a:gd name="T41" fmla="*/ 19 h 187"/>
                <a:gd name="T42" fmla="*/ 9 w 83"/>
                <a:gd name="T43" fmla="*/ 15 h 187"/>
                <a:gd name="T44" fmla="*/ 7 w 83"/>
                <a:gd name="T45" fmla="*/ 10 h 187"/>
                <a:gd name="T46" fmla="*/ 6 w 83"/>
                <a:gd name="T47" fmla="*/ 6 h 187"/>
                <a:gd name="T48" fmla="*/ 5 w 83"/>
                <a:gd name="T49" fmla="*/ 2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2" name="Freeform 1009"/>
            <p:cNvSpPr>
              <a:spLocks/>
            </p:cNvSpPr>
            <p:nvPr/>
          </p:nvSpPr>
          <p:spPr bwMode="auto">
            <a:xfrm>
              <a:off x="3472" y="2205"/>
              <a:ext cx="7" cy="16"/>
            </a:xfrm>
            <a:custGeom>
              <a:avLst/>
              <a:gdLst>
                <a:gd name="T0" fmla="*/ 4 w 44"/>
                <a:gd name="T1" fmla="*/ 2 h 94"/>
                <a:gd name="T2" fmla="*/ 3 w 44"/>
                <a:gd name="T3" fmla="*/ 1 h 94"/>
                <a:gd name="T4" fmla="*/ 3 w 44"/>
                <a:gd name="T5" fmla="*/ 0 h 94"/>
                <a:gd name="T6" fmla="*/ 2 w 44"/>
                <a:gd name="T7" fmla="*/ 0 h 94"/>
                <a:gd name="T8" fmla="*/ 2 w 44"/>
                <a:gd name="T9" fmla="*/ 0 h 94"/>
                <a:gd name="T10" fmla="*/ 1 w 44"/>
                <a:gd name="T11" fmla="*/ 0 h 94"/>
                <a:gd name="T12" fmla="*/ 0 w 44"/>
                <a:gd name="T13" fmla="*/ 1 h 94"/>
                <a:gd name="T14" fmla="*/ 0 w 44"/>
                <a:gd name="T15" fmla="*/ 1 h 94"/>
                <a:gd name="T16" fmla="*/ 0 w 44"/>
                <a:gd name="T17" fmla="*/ 2 h 94"/>
                <a:gd name="T18" fmla="*/ 0 w 44"/>
                <a:gd name="T19" fmla="*/ 4 h 94"/>
                <a:gd name="T20" fmla="*/ 1 w 44"/>
                <a:gd name="T21" fmla="*/ 6 h 94"/>
                <a:gd name="T22" fmla="*/ 1 w 44"/>
                <a:gd name="T23" fmla="*/ 9 h 94"/>
                <a:gd name="T24" fmla="*/ 2 w 44"/>
                <a:gd name="T25" fmla="*/ 11 h 94"/>
                <a:gd name="T26" fmla="*/ 3 w 44"/>
                <a:gd name="T27" fmla="*/ 13 h 94"/>
                <a:gd name="T28" fmla="*/ 4 w 44"/>
                <a:gd name="T29" fmla="*/ 15 h 94"/>
                <a:gd name="T30" fmla="*/ 6 w 44"/>
                <a:gd name="T31" fmla="*/ 16 h 94"/>
                <a:gd name="T32" fmla="*/ 7 w 44"/>
                <a:gd name="T33" fmla="*/ 16 h 94"/>
                <a:gd name="T34" fmla="*/ 7 w 44"/>
                <a:gd name="T35" fmla="*/ 13 h 94"/>
                <a:gd name="T36" fmla="*/ 6 w 44"/>
                <a:gd name="T37" fmla="*/ 9 h 94"/>
                <a:gd name="T38" fmla="*/ 5 w 44"/>
                <a:gd name="T39" fmla="*/ 5 h 94"/>
                <a:gd name="T40" fmla="*/ 4 w 44"/>
                <a:gd name="T41" fmla="*/ 2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3" name="Freeform 1010"/>
            <p:cNvSpPr>
              <a:spLocks/>
            </p:cNvSpPr>
            <p:nvPr/>
          </p:nvSpPr>
          <p:spPr bwMode="auto">
            <a:xfrm>
              <a:off x="3466" y="2194"/>
              <a:ext cx="6" cy="9"/>
            </a:xfrm>
            <a:custGeom>
              <a:avLst/>
              <a:gdLst>
                <a:gd name="T0" fmla="*/ 3 w 38"/>
                <a:gd name="T1" fmla="*/ 1 h 54"/>
                <a:gd name="T2" fmla="*/ 3 w 38"/>
                <a:gd name="T3" fmla="*/ 1 h 54"/>
                <a:gd name="T4" fmla="*/ 3 w 38"/>
                <a:gd name="T5" fmla="*/ 1 h 54"/>
                <a:gd name="T6" fmla="*/ 3 w 38"/>
                <a:gd name="T7" fmla="*/ 1 h 54"/>
                <a:gd name="T8" fmla="*/ 3 w 38"/>
                <a:gd name="T9" fmla="*/ 1 h 54"/>
                <a:gd name="T10" fmla="*/ 3 w 38"/>
                <a:gd name="T11" fmla="*/ 1 h 54"/>
                <a:gd name="T12" fmla="*/ 2 w 38"/>
                <a:gd name="T13" fmla="*/ 0 h 54"/>
                <a:gd name="T14" fmla="*/ 2 w 38"/>
                <a:gd name="T15" fmla="*/ 0 h 54"/>
                <a:gd name="T16" fmla="*/ 1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1 h 54"/>
                <a:gd name="T24" fmla="*/ 0 w 38"/>
                <a:gd name="T25" fmla="*/ 2 h 54"/>
                <a:gd name="T26" fmla="*/ 0 w 38"/>
                <a:gd name="T27" fmla="*/ 3 h 54"/>
                <a:gd name="T28" fmla="*/ 1 w 38"/>
                <a:gd name="T29" fmla="*/ 4 h 54"/>
                <a:gd name="T30" fmla="*/ 1 w 38"/>
                <a:gd name="T31" fmla="*/ 5 h 54"/>
                <a:gd name="T32" fmla="*/ 2 w 38"/>
                <a:gd name="T33" fmla="*/ 7 h 54"/>
                <a:gd name="T34" fmla="*/ 3 w 38"/>
                <a:gd name="T35" fmla="*/ 8 h 54"/>
                <a:gd name="T36" fmla="*/ 4 w 38"/>
                <a:gd name="T37" fmla="*/ 8 h 54"/>
                <a:gd name="T38" fmla="*/ 5 w 38"/>
                <a:gd name="T39" fmla="*/ 9 h 54"/>
                <a:gd name="T40" fmla="*/ 6 w 38"/>
                <a:gd name="T41" fmla="*/ 9 h 54"/>
                <a:gd name="T42" fmla="*/ 6 w 38"/>
                <a:gd name="T43" fmla="*/ 7 h 54"/>
                <a:gd name="T44" fmla="*/ 5 w 38"/>
                <a:gd name="T45" fmla="*/ 5 h 54"/>
                <a:gd name="T46" fmla="*/ 4 w 38"/>
                <a:gd name="T47" fmla="*/ 3 h 54"/>
                <a:gd name="T48" fmla="*/ 3 w 38"/>
                <a:gd name="T49" fmla="*/ 1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4" name="Freeform 1011"/>
            <p:cNvSpPr>
              <a:spLocks/>
            </p:cNvSpPr>
            <p:nvPr/>
          </p:nvSpPr>
          <p:spPr bwMode="auto">
            <a:xfrm>
              <a:off x="3461" y="2186"/>
              <a:ext cx="8" cy="6"/>
            </a:xfrm>
            <a:custGeom>
              <a:avLst/>
              <a:gdLst>
                <a:gd name="T0" fmla="*/ 6 w 52"/>
                <a:gd name="T1" fmla="*/ 4 h 36"/>
                <a:gd name="T2" fmla="*/ 7 w 52"/>
                <a:gd name="T3" fmla="*/ 4 h 36"/>
                <a:gd name="T4" fmla="*/ 8 w 52"/>
                <a:gd name="T5" fmla="*/ 3 h 36"/>
                <a:gd name="T6" fmla="*/ 8 w 52"/>
                <a:gd name="T7" fmla="*/ 3 h 36"/>
                <a:gd name="T8" fmla="*/ 8 w 52"/>
                <a:gd name="T9" fmla="*/ 2 h 36"/>
                <a:gd name="T10" fmla="*/ 8 w 52"/>
                <a:gd name="T11" fmla="*/ 1 h 36"/>
                <a:gd name="T12" fmla="*/ 7 w 52"/>
                <a:gd name="T13" fmla="*/ 0 h 36"/>
                <a:gd name="T14" fmla="*/ 6 w 52"/>
                <a:gd name="T15" fmla="*/ 0 h 36"/>
                <a:gd name="T16" fmla="*/ 6 w 52"/>
                <a:gd name="T17" fmla="*/ 0 h 36"/>
                <a:gd name="T18" fmla="*/ 5 w 52"/>
                <a:gd name="T19" fmla="*/ 0 h 36"/>
                <a:gd name="T20" fmla="*/ 4 w 52"/>
                <a:gd name="T21" fmla="*/ 0 h 36"/>
                <a:gd name="T22" fmla="*/ 3 w 52"/>
                <a:gd name="T23" fmla="*/ 1 h 36"/>
                <a:gd name="T24" fmla="*/ 2 w 52"/>
                <a:gd name="T25" fmla="*/ 1 h 36"/>
                <a:gd name="T26" fmla="*/ 1 w 52"/>
                <a:gd name="T27" fmla="*/ 2 h 36"/>
                <a:gd name="T28" fmla="*/ 0 w 52"/>
                <a:gd name="T29" fmla="*/ 4 h 36"/>
                <a:gd name="T30" fmla="*/ 0 w 52"/>
                <a:gd name="T31" fmla="*/ 5 h 36"/>
                <a:gd name="T32" fmla="*/ 0 w 52"/>
                <a:gd name="T33" fmla="*/ 5 h 36"/>
                <a:gd name="T34" fmla="*/ 1 w 52"/>
                <a:gd name="T35" fmla="*/ 6 h 36"/>
                <a:gd name="T36" fmla="*/ 1 w 52"/>
                <a:gd name="T37" fmla="*/ 6 h 36"/>
                <a:gd name="T38" fmla="*/ 2 w 52"/>
                <a:gd name="T39" fmla="*/ 6 h 36"/>
                <a:gd name="T40" fmla="*/ 3 w 52"/>
                <a:gd name="T41" fmla="*/ 6 h 36"/>
                <a:gd name="T42" fmla="*/ 4 w 52"/>
                <a:gd name="T43" fmla="*/ 6 h 36"/>
                <a:gd name="T44" fmla="*/ 5 w 52"/>
                <a:gd name="T45" fmla="*/ 5 h 36"/>
                <a:gd name="T46" fmla="*/ 6 w 52"/>
                <a:gd name="T47" fmla="*/ 5 h 36"/>
                <a:gd name="T48" fmla="*/ 6 w 52"/>
                <a:gd name="T49" fmla="*/ 4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5" name="Freeform 1012"/>
            <p:cNvSpPr>
              <a:spLocks/>
            </p:cNvSpPr>
            <p:nvPr/>
          </p:nvSpPr>
          <p:spPr bwMode="auto">
            <a:xfrm>
              <a:off x="3421" y="2176"/>
              <a:ext cx="33" cy="39"/>
            </a:xfrm>
            <a:custGeom>
              <a:avLst/>
              <a:gdLst>
                <a:gd name="T0" fmla="*/ 12 w 198"/>
                <a:gd name="T1" fmla="*/ 6 h 236"/>
                <a:gd name="T2" fmla="*/ 10 w 198"/>
                <a:gd name="T3" fmla="*/ 8 h 236"/>
                <a:gd name="T4" fmla="*/ 8 w 198"/>
                <a:gd name="T5" fmla="*/ 10 h 236"/>
                <a:gd name="T6" fmla="*/ 6 w 198"/>
                <a:gd name="T7" fmla="*/ 12 h 236"/>
                <a:gd name="T8" fmla="*/ 4 w 198"/>
                <a:gd name="T9" fmla="*/ 14 h 236"/>
                <a:gd name="T10" fmla="*/ 2 w 198"/>
                <a:gd name="T11" fmla="*/ 17 h 236"/>
                <a:gd name="T12" fmla="*/ 1 w 198"/>
                <a:gd name="T13" fmla="*/ 19 h 236"/>
                <a:gd name="T14" fmla="*/ 0 w 198"/>
                <a:gd name="T15" fmla="*/ 21 h 236"/>
                <a:gd name="T16" fmla="*/ 0 w 198"/>
                <a:gd name="T17" fmla="*/ 24 h 236"/>
                <a:gd name="T18" fmla="*/ 0 w 198"/>
                <a:gd name="T19" fmla="*/ 28 h 236"/>
                <a:gd name="T20" fmla="*/ 2 w 198"/>
                <a:gd name="T21" fmla="*/ 31 h 236"/>
                <a:gd name="T22" fmla="*/ 4 w 198"/>
                <a:gd name="T23" fmla="*/ 34 h 236"/>
                <a:gd name="T24" fmla="*/ 7 w 198"/>
                <a:gd name="T25" fmla="*/ 36 h 236"/>
                <a:gd name="T26" fmla="*/ 11 w 198"/>
                <a:gd name="T27" fmla="*/ 38 h 236"/>
                <a:gd name="T28" fmla="*/ 15 w 198"/>
                <a:gd name="T29" fmla="*/ 39 h 236"/>
                <a:gd name="T30" fmla="*/ 18 w 198"/>
                <a:gd name="T31" fmla="*/ 39 h 236"/>
                <a:gd name="T32" fmla="*/ 22 w 198"/>
                <a:gd name="T33" fmla="*/ 38 h 236"/>
                <a:gd name="T34" fmla="*/ 23 w 198"/>
                <a:gd name="T35" fmla="*/ 38 h 236"/>
                <a:gd name="T36" fmla="*/ 24 w 198"/>
                <a:gd name="T37" fmla="*/ 38 h 236"/>
                <a:gd name="T38" fmla="*/ 24 w 198"/>
                <a:gd name="T39" fmla="*/ 37 h 236"/>
                <a:gd name="T40" fmla="*/ 24 w 198"/>
                <a:gd name="T41" fmla="*/ 37 h 236"/>
                <a:gd name="T42" fmla="*/ 24 w 198"/>
                <a:gd name="T43" fmla="*/ 36 h 236"/>
                <a:gd name="T44" fmla="*/ 24 w 198"/>
                <a:gd name="T45" fmla="*/ 36 h 236"/>
                <a:gd name="T46" fmla="*/ 23 w 198"/>
                <a:gd name="T47" fmla="*/ 36 h 236"/>
                <a:gd name="T48" fmla="*/ 22 w 198"/>
                <a:gd name="T49" fmla="*/ 36 h 236"/>
                <a:gd name="T50" fmla="*/ 21 w 198"/>
                <a:gd name="T51" fmla="*/ 36 h 236"/>
                <a:gd name="T52" fmla="*/ 20 w 198"/>
                <a:gd name="T53" fmla="*/ 36 h 236"/>
                <a:gd name="T54" fmla="*/ 19 w 198"/>
                <a:gd name="T55" fmla="*/ 36 h 236"/>
                <a:gd name="T56" fmla="*/ 18 w 198"/>
                <a:gd name="T57" fmla="*/ 36 h 236"/>
                <a:gd name="T58" fmla="*/ 16 w 198"/>
                <a:gd name="T59" fmla="*/ 36 h 236"/>
                <a:gd name="T60" fmla="*/ 15 w 198"/>
                <a:gd name="T61" fmla="*/ 36 h 236"/>
                <a:gd name="T62" fmla="*/ 13 w 198"/>
                <a:gd name="T63" fmla="*/ 35 h 236"/>
                <a:gd name="T64" fmla="*/ 10 w 198"/>
                <a:gd name="T65" fmla="*/ 35 h 236"/>
                <a:gd name="T66" fmla="*/ 8 w 198"/>
                <a:gd name="T67" fmla="*/ 34 h 236"/>
                <a:gd name="T68" fmla="*/ 7 w 198"/>
                <a:gd name="T69" fmla="*/ 33 h 236"/>
                <a:gd name="T70" fmla="*/ 5 w 198"/>
                <a:gd name="T71" fmla="*/ 31 h 236"/>
                <a:gd name="T72" fmla="*/ 3 w 198"/>
                <a:gd name="T73" fmla="*/ 29 h 236"/>
                <a:gd name="T74" fmla="*/ 2 w 198"/>
                <a:gd name="T75" fmla="*/ 26 h 236"/>
                <a:gd name="T76" fmla="*/ 3 w 198"/>
                <a:gd name="T77" fmla="*/ 23 h 236"/>
                <a:gd name="T78" fmla="*/ 4 w 198"/>
                <a:gd name="T79" fmla="*/ 20 h 236"/>
                <a:gd name="T80" fmla="*/ 5 w 198"/>
                <a:gd name="T81" fmla="*/ 18 h 236"/>
                <a:gd name="T82" fmla="*/ 7 w 198"/>
                <a:gd name="T83" fmla="*/ 16 h 236"/>
                <a:gd name="T84" fmla="*/ 8 w 198"/>
                <a:gd name="T85" fmla="*/ 14 h 236"/>
                <a:gd name="T86" fmla="*/ 10 w 198"/>
                <a:gd name="T87" fmla="*/ 12 h 236"/>
                <a:gd name="T88" fmla="*/ 13 w 198"/>
                <a:gd name="T89" fmla="*/ 10 h 236"/>
                <a:gd name="T90" fmla="*/ 16 w 198"/>
                <a:gd name="T91" fmla="*/ 8 h 236"/>
                <a:gd name="T92" fmla="*/ 18 w 198"/>
                <a:gd name="T93" fmla="*/ 6 h 236"/>
                <a:gd name="T94" fmla="*/ 21 w 198"/>
                <a:gd name="T95" fmla="*/ 5 h 236"/>
                <a:gd name="T96" fmla="*/ 24 w 198"/>
                <a:gd name="T97" fmla="*/ 4 h 236"/>
                <a:gd name="T98" fmla="*/ 26 w 198"/>
                <a:gd name="T99" fmla="*/ 3 h 236"/>
                <a:gd name="T100" fmla="*/ 29 w 198"/>
                <a:gd name="T101" fmla="*/ 2 h 236"/>
                <a:gd name="T102" fmla="*/ 31 w 198"/>
                <a:gd name="T103" fmla="*/ 2 h 236"/>
                <a:gd name="T104" fmla="*/ 33 w 198"/>
                <a:gd name="T105" fmla="*/ 1 h 236"/>
                <a:gd name="T106" fmla="*/ 32 w 198"/>
                <a:gd name="T107" fmla="*/ 0 h 236"/>
                <a:gd name="T108" fmla="*/ 30 w 198"/>
                <a:gd name="T109" fmla="*/ 0 h 236"/>
                <a:gd name="T110" fmla="*/ 27 w 198"/>
                <a:gd name="T111" fmla="*/ 0 h 236"/>
                <a:gd name="T112" fmla="*/ 24 w 198"/>
                <a:gd name="T113" fmla="*/ 1 h 236"/>
                <a:gd name="T114" fmla="*/ 21 w 198"/>
                <a:gd name="T115" fmla="*/ 2 h 236"/>
                <a:gd name="T116" fmla="*/ 17 w 198"/>
                <a:gd name="T117" fmla="*/ 3 h 236"/>
                <a:gd name="T118" fmla="*/ 15 w 198"/>
                <a:gd name="T119" fmla="*/ 5 h 236"/>
                <a:gd name="T120" fmla="*/ 12 w 198"/>
                <a:gd name="T121" fmla="*/ 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6" name="Freeform 1013"/>
            <p:cNvSpPr>
              <a:spLocks/>
            </p:cNvSpPr>
            <p:nvPr/>
          </p:nvSpPr>
          <p:spPr bwMode="auto">
            <a:xfrm>
              <a:off x="3477" y="2176"/>
              <a:ext cx="22" cy="30"/>
            </a:xfrm>
            <a:custGeom>
              <a:avLst/>
              <a:gdLst>
                <a:gd name="T0" fmla="*/ 19 w 128"/>
                <a:gd name="T1" fmla="*/ 10 h 183"/>
                <a:gd name="T2" fmla="*/ 19 w 128"/>
                <a:gd name="T3" fmla="*/ 13 h 183"/>
                <a:gd name="T4" fmla="*/ 19 w 128"/>
                <a:gd name="T5" fmla="*/ 16 h 183"/>
                <a:gd name="T6" fmla="*/ 17 w 128"/>
                <a:gd name="T7" fmla="*/ 18 h 183"/>
                <a:gd name="T8" fmla="*/ 15 w 128"/>
                <a:gd name="T9" fmla="*/ 20 h 183"/>
                <a:gd name="T10" fmla="*/ 13 w 128"/>
                <a:gd name="T11" fmla="*/ 22 h 183"/>
                <a:gd name="T12" fmla="*/ 10 w 128"/>
                <a:gd name="T13" fmla="*/ 24 h 183"/>
                <a:gd name="T14" fmla="*/ 7 w 128"/>
                <a:gd name="T15" fmla="*/ 26 h 183"/>
                <a:gd name="T16" fmla="*/ 5 w 128"/>
                <a:gd name="T17" fmla="*/ 27 h 183"/>
                <a:gd name="T18" fmla="*/ 5 w 128"/>
                <a:gd name="T19" fmla="*/ 28 h 183"/>
                <a:gd name="T20" fmla="*/ 4 w 128"/>
                <a:gd name="T21" fmla="*/ 28 h 183"/>
                <a:gd name="T22" fmla="*/ 4 w 128"/>
                <a:gd name="T23" fmla="*/ 29 h 183"/>
                <a:gd name="T24" fmla="*/ 5 w 128"/>
                <a:gd name="T25" fmla="*/ 29 h 183"/>
                <a:gd name="T26" fmla="*/ 5 w 128"/>
                <a:gd name="T27" fmla="*/ 30 h 183"/>
                <a:gd name="T28" fmla="*/ 6 w 128"/>
                <a:gd name="T29" fmla="*/ 30 h 183"/>
                <a:gd name="T30" fmla="*/ 6 w 128"/>
                <a:gd name="T31" fmla="*/ 30 h 183"/>
                <a:gd name="T32" fmla="*/ 7 w 128"/>
                <a:gd name="T33" fmla="*/ 30 h 183"/>
                <a:gd name="T34" fmla="*/ 10 w 128"/>
                <a:gd name="T35" fmla="*/ 28 h 183"/>
                <a:gd name="T36" fmla="*/ 13 w 128"/>
                <a:gd name="T37" fmla="*/ 26 h 183"/>
                <a:gd name="T38" fmla="*/ 16 w 128"/>
                <a:gd name="T39" fmla="*/ 24 h 183"/>
                <a:gd name="T40" fmla="*/ 19 w 128"/>
                <a:gd name="T41" fmla="*/ 22 h 183"/>
                <a:gd name="T42" fmla="*/ 20 w 128"/>
                <a:gd name="T43" fmla="*/ 19 h 183"/>
                <a:gd name="T44" fmla="*/ 21 w 128"/>
                <a:gd name="T45" fmla="*/ 16 h 183"/>
                <a:gd name="T46" fmla="*/ 22 w 128"/>
                <a:gd name="T47" fmla="*/ 13 h 183"/>
                <a:gd name="T48" fmla="*/ 21 w 128"/>
                <a:gd name="T49" fmla="*/ 10 h 183"/>
                <a:gd name="T50" fmla="*/ 19 w 128"/>
                <a:gd name="T51" fmla="*/ 7 h 183"/>
                <a:gd name="T52" fmla="*/ 17 w 128"/>
                <a:gd name="T53" fmla="*/ 5 h 183"/>
                <a:gd name="T54" fmla="*/ 14 w 128"/>
                <a:gd name="T55" fmla="*/ 3 h 183"/>
                <a:gd name="T56" fmla="*/ 10 w 128"/>
                <a:gd name="T57" fmla="*/ 1 h 183"/>
                <a:gd name="T58" fmla="*/ 7 w 128"/>
                <a:gd name="T59" fmla="*/ 0 h 183"/>
                <a:gd name="T60" fmla="*/ 4 w 128"/>
                <a:gd name="T61" fmla="*/ 0 h 183"/>
                <a:gd name="T62" fmla="*/ 2 w 128"/>
                <a:gd name="T63" fmla="*/ 0 h 183"/>
                <a:gd name="T64" fmla="*/ 0 w 128"/>
                <a:gd name="T65" fmla="*/ 1 h 183"/>
                <a:gd name="T66" fmla="*/ 3 w 128"/>
                <a:gd name="T67" fmla="*/ 2 h 183"/>
                <a:gd name="T68" fmla="*/ 6 w 128"/>
                <a:gd name="T69" fmla="*/ 2 h 183"/>
                <a:gd name="T70" fmla="*/ 8 w 128"/>
                <a:gd name="T71" fmla="*/ 3 h 183"/>
                <a:gd name="T72" fmla="*/ 11 w 128"/>
                <a:gd name="T73" fmla="*/ 4 h 183"/>
                <a:gd name="T74" fmla="*/ 13 w 128"/>
                <a:gd name="T75" fmla="*/ 5 h 183"/>
                <a:gd name="T76" fmla="*/ 15 w 128"/>
                <a:gd name="T77" fmla="*/ 6 h 183"/>
                <a:gd name="T78" fmla="*/ 17 w 128"/>
                <a:gd name="T79" fmla="*/ 8 h 183"/>
                <a:gd name="T80" fmla="*/ 19 w 128"/>
                <a:gd name="T81" fmla="*/ 10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7" name="Freeform 1014"/>
            <p:cNvSpPr>
              <a:spLocks/>
            </p:cNvSpPr>
            <p:nvPr/>
          </p:nvSpPr>
          <p:spPr bwMode="auto">
            <a:xfrm>
              <a:off x="3400" y="2169"/>
              <a:ext cx="53" cy="63"/>
            </a:xfrm>
            <a:custGeom>
              <a:avLst/>
              <a:gdLst>
                <a:gd name="T0" fmla="*/ 17 w 323"/>
                <a:gd name="T1" fmla="*/ 12 h 379"/>
                <a:gd name="T2" fmla="*/ 9 w 323"/>
                <a:gd name="T3" fmla="*/ 19 h 379"/>
                <a:gd name="T4" fmla="*/ 3 w 323"/>
                <a:gd name="T5" fmla="*/ 28 h 379"/>
                <a:gd name="T6" fmla="*/ 0 w 323"/>
                <a:gd name="T7" fmla="*/ 38 h 379"/>
                <a:gd name="T8" fmla="*/ 1 w 323"/>
                <a:gd name="T9" fmla="*/ 44 h 379"/>
                <a:gd name="T10" fmla="*/ 2 w 323"/>
                <a:gd name="T11" fmla="*/ 47 h 379"/>
                <a:gd name="T12" fmla="*/ 3 w 323"/>
                <a:gd name="T13" fmla="*/ 50 h 379"/>
                <a:gd name="T14" fmla="*/ 6 w 323"/>
                <a:gd name="T15" fmla="*/ 52 h 379"/>
                <a:gd name="T16" fmla="*/ 9 w 323"/>
                <a:gd name="T17" fmla="*/ 54 h 379"/>
                <a:gd name="T18" fmla="*/ 14 w 323"/>
                <a:gd name="T19" fmla="*/ 57 h 379"/>
                <a:gd name="T20" fmla="*/ 20 w 323"/>
                <a:gd name="T21" fmla="*/ 58 h 379"/>
                <a:gd name="T22" fmla="*/ 25 w 323"/>
                <a:gd name="T23" fmla="*/ 60 h 379"/>
                <a:gd name="T24" fmla="*/ 31 w 323"/>
                <a:gd name="T25" fmla="*/ 61 h 379"/>
                <a:gd name="T26" fmla="*/ 36 w 323"/>
                <a:gd name="T27" fmla="*/ 62 h 379"/>
                <a:gd name="T28" fmla="*/ 42 w 323"/>
                <a:gd name="T29" fmla="*/ 62 h 379"/>
                <a:gd name="T30" fmla="*/ 48 w 323"/>
                <a:gd name="T31" fmla="*/ 63 h 379"/>
                <a:gd name="T32" fmla="*/ 51 w 323"/>
                <a:gd name="T33" fmla="*/ 63 h 379"/>
                <a:gd name="T34" fmla="*/ 53 w 323"/>
                <a:gd name="T35" fmla="*/ 62 h 379"/>
                <a:gd name="T36" fmla="*/ 53 w 323"/>
                <a:gd name="T37" fmla="*/ 60 h 379"/>
                <a:gd name="T38" fmla="*/ 52 w 323"/>
                <a:gd name="T39" fmla="*/ 59 h 379"/>
                <a:gd name="T40" fmla="*/ 48 w 323"/>
                <a:gd name="T41" fmla="*/ 58 h 379"/>
                <a:gd name="T42" fmla="*/ 43 w 323"/>
                <a:gd name="T43" fmla="*/ 58 h 379"/>
                <a:gd name="T44" fmla="*/ 38 w 323"/>
                <a:gd name="T45" fmla="*/ 58 h 379"/>
                <a:gd name="T46" fmla="*/ 33 w 323"/>
                <a:gd name="T47" fmla="*/ 57 h 379"/>
                <a:gd name="T48" fmla="*/ 28 w 323"/>
                <a:gd name="T49" fmla="*/ 56 h 379"/>
                <a:gd name="T50" fmla="*/ 22 w 323"/>
                <a:gd name="T51" fmla="*/ 55 h 379"/>
                <a:gd name="T52" fmla="*/ 17 w 323"/>
                <a:gd name="T53" fmla="*/ 53 h 379"/>
                <a:gd name="T54" fmla="*/ 12 w 323"/>
                <a:gd name="T55" fmla="*/ 51 h 379"/>
                <a:gd name="T56" fmla="*/ 8 w 323"/>
                <a:gd name="T57" fmla="*/ 48 h 379"/>
                <a:gd name="T58" fmla="*/ 6 w 323"/>
                <a:gd name="T59" fmla="*/ 45 h 379"/>
                <a:gd name="T60" fmla="*/ 5 w 323"/>
                <a:gd name="T61" fmla="*/ 40 h 379"/>
                <a:gd name="T62" fmla="*/ 6 w 323"/>
                <a:gd name="T63" fmla="*/ 33 h 379"/>
                <a:gd name="T64" fmla="*/ 8 w 323"/>
                <a:gd name="T65" fmla="*/ 27 h 379"/>
                <a:gd name="T66" fmla="*/ 11 w 323"/>
                <a:gd name="T67" fmla="*/ 23 h 379"/>
                <a:gd name="T68" fmla="*/ 15 w 323"/>
                <a:gd name="T69" fmla="*/ 18 h 379"/>
                <a:gd name="T70" fmla="*/ 19 w 323"/>
                <a:gd name="T71" fmla="*/ 15 h 379"/>
                <a:gd name="T72" fmla="*/ 24 w 323"/>
                <a:gd name="T73" fmla="*/ 11 h 379"/>
                <a:gd name="T74" fmla="*/ 30 w 323"/>
                <a:gd name="T75" fmla="*/ 7 h 379"/>
                <a:gd name="T76" fmla="*/ 36 w 323"/>
                <a:gd name="T77" fmla="*/ 4 h 379"/>
                <a:gd name="T78" fmla="*/ 42 w 323"/>
                <a:gd name="T79" fmla="*/ 1 h 379"/>
                <a:gd name="T80" fmla="*/ 42 w 323"/>
                <a:gd name="T81" fmla="*/ 0 h 379"/>
                <a:gd name="T82" fmla="*/ 36 w 323"/>
                <a:gd name="T83" fmla="*/ 1 h 379"/>
                <a:gd name="T84" fmla="*/ 30 w 323"/>
                <a:gd name="T85" fmla="*/ 3 h 379"/>
                <a:gd name="T86" fmla="*/ 23 w 323"/>
                <a:gd name="T87" fmla="*/ 6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8" name="Freeform 1015"/>
            <p:cNvSpPr>
              <a:spLocks/>
            </p:cNvSpPr>
            <p:nvPr/>
          </p:nvSpPr>
          <p:spPr bwMode="auto">
            <a:xfrm>
              <a:off x="3475" y="2167"/>
              <a:ext cx="47" cy="42"/>
            </a:xfrm>
            <a:custGeom>
              <a:avLst/>
              <a:gdLst>
                <a:gd name="T0" fmla="*/ 39 w 282"/>
                <a:gd name="T1" fmla="*/ 13 h 253"/>
                <a:gd name="T2" fmla="*/ 41 w 282"/>
                <a:gd name="T3" fmla="*/ 15 h 253"/>
                <a:gd name="T4" fmla="*/ 42 w 282"/>
                <a:gd name="T5" fmla="*/ 18 h 253"/>
                <a:gd name="T6" fmla="*/ 43 w 282"/>
                <a:gd name="T7" fmla="*/ 21 h 253"/>
                <a:gd name="T8" fmla="*/ 43 w 282"/>
                <a:gd name="T9" fmla="*/ 24 h 253"/>
                <a:gd name="T10" fmla="*/ 43 w 282"/>
                <a:gd name="T11" fmla="*/ 26 h 253"/>
                <a:gd name="T12" fmla="*/ 42 w 282"/>
                <a:gd name="T13" fmla="*/ 28 h 253"/>
                <a:gd name="T14" fmla="*/ 41 w 282"/>
                <a:gd name="T15" fmla="*/ 31 h 253"/>
                <a:gd name="T16" fmla="*/ 39 w 282"/>
                <a:gd name="T17" fmla="*/ 32 h 253"/>
                <a:gd name="T18" fmla="*/ 37 w 282"/>
                <a:gd name="T19" fmla="*/ 34 h 253"/>
                <a:gd name="T20" fmla="*/ 36 w 282"/>
                <a:gd name="T21" fmla="*/ 36 h 253"/>
                <a:gd name="T22" fmla="*/ 34 w 282"/>
                <a:gd name="T23" fmla="*/ 37 h 253"/>
                <a:gd name="T24" fmla="*/ 32 w 282"/>
                <a:gd name="T25" fmla="*/ 39 h 253"/>
                <a:gd name="T26" fmla="*/ 32 w 282"/>
                <a:gd name="T27" fmla="*/ 40 h 253"/>
                <a:gd name="T28" fmla="*/ 32 w 282"/>
                <a:gd name="T29" fmla="*/ 40 h 253"/>
                <a:gd name="T30" fmla="*/ 32 w 282"/>
                <a:gd name="T31" fmla="*/ 41 h 253"/>
                <a:gd name="T32" fmla="*/ 32 w 282"/>
                <a:gd name="T33" fmla="*/ 41 h 253"/>
                <a:gd name="T34" fmla="*/ 33 w 282"/>
                <a:gd name="T35" fmla="*/ 42 h 253"/>
                <a:gd name="T36" fmla="*/ 33 w 282"/>
                <a:gd name="T37" fmla="*/ 42 h 253"/>
                <a:gd name="T38" fmla="*/ 34 w 282"/>
                <a:gd name="T39" fmla="*/ 42 h 253"/>
                <a:gd name="T40" fmla="*/ 35 w 282"/>
                <a:gd name="T41" fmla="*/ 41 h 253"/>
                <a:gd name="T42" fmla="*/ 39 w 282"/>
                <a:gd name="T43" fmla="*/ 39 h 253"/>
                <a:gd name="T44" fmla="*/ 42 w 282"/>
                <a:gd name="T45" fmla="*/ 36 h 253"/>
                <a:gd name="T46" fmla="*/ 45 w 282"/>
                <a:gd name="T47" fmla="*/ 32 h 253"/>
                <a:gd name="T48" fmla="*/ 46 w 282"/>
                <a:gd name="T49" fmla="*/ 28 h 253"/>
                <a:gd name="T50" fmla="*/ 47 w 282"/>
                <a:gd name="T51" fmla="*/ 23 h 253"/>
                <a:gd name="T52" fmla="*/ 47 w 282"/>
                <a:gd name="T53" fmla="*/ 19 h 253"/>
                <a:gd name="T54" fmla="*/ 45 w 282"/>
                <a:gd name="T55" fmla="*/ 15 h 253"/>
                <a:gd name="T56" fmla="*/ 42 w 282"/>
                <a:gd name="T57" fmla="*/ 12 h 253"/>
                <a:gd name="T58" fmla="*/ 39 w 282"/>
                <a:gd name="T59" fmla="*/ 10 h 253"/>
                <a:gd name="T60" fmla="*/ 37 w 282"/>
                <a:gd name="T61" fmla="*/ 8 h 253"/>
                <a:gd name="T62" fmla="*/ 34 w 282"/>
                <a:gd name="T63" fmla="*/ 6 h 253"/>
                <a:gd name="T64" fmla="*/ 30 w 282"/>
                <a:gd name="T65" fmla="*/ 5 h 253"/>
                <a:gd name="T66" fmla="*/ 27 w 282"/>
                <a:gd name="T67" fmla="*/ 4 h 253"/>
                <a:gd name="T68" fmla="*/ 24 w 282"/>
                <a:gd name="T69" fmla="*/ 3 h 253"/>
                <a:gd name="T70" fmla="*/ 20 w 282"/>
                <a:gd name="T71" fmla="*/ 2 h 253"/>
                <a:gd name="T72" fmla="*/ 17 w 282"/>
                <a:gd name="T73" fmla="*/ 1 h 253"/>
                <a:gd name="T74" fmla="*/ 14 w 282"/>
                <a:gd name="T75" fmla="*/ 1 h 253"/>
                <a:gd name="T76" fmla="*/ 10 w 282"/>
                <a:gd name="T77" fmla="*/ 0 h 253"/>
                <a:gd name="T78" fmla="*/ 8 w 282"/>
                <a:gd name="T79" fmla="*/ 0 h 253"/>
                <a:gd name="T80" fmla="*/ 5 w 282"/>
                <a:gd name="T81" fmla="*/ 0 h 253"/>
                <a:gd name="T82" fmla="*/ 3 w 282"/>
                <a:gd name="T83" fmla="*/ 0 h 253"/>
                <a:gd name="T84" fmla="*/ 2 w 282"/>
                <a:gd name="T85" fmla="*/ 0 h 253"/>
                <a:gd name="T86" fmla="*/ 1 w 282"/>
                <a:gd name="T87" fmla="*/ 1 h 253"/>
                <a:gd name="T88" fmla="*/ 0 w 282"/>
                <a:gd name="T89" fmla="*/ 1 h 253"/>
                <a:gd name="T90" fmla="*/ 2 w 282"/>
                <a:gd name="T91" fmla="*/ 1 h 253"/>
                <a:gd name="T92" fmla="*/ 4 w 282"/>
                <a:gd name="T93" fmla="*/ 1 h 253"/>
                <a:gd name="T94" fmla="*/ 6 w 282"/>
                <a:gd name="T95" fmla="*/ 2 h 253"/>
                <a:gd name="T96" fmla="*/ 9 w 282"/>
                <a:gd name="T97" fmla="*/ 2 h 253"/>
                <a:gd name="T98" fmla="*/ 11 w 282"/>
                <a:gd name="T99" fmla="*/ 3 h 253"/>
                <a:gd name="T100" fmla="*/ 14 w 282"/>
                <a:gd name="T101" fmla="*/ 3 h 253"/>
                <a:gd name="T102" fmla="*/ 16 w 282"/>
                <a:gd name="T103" fmla="*/ 4 h 253"/>
                <a:gd name="T104" fmla="*/ 19 w 282"/>
                <a:gd name="T105" fmla="*/ 4 h 253"/>
                <a:gd name="T106" fmla="*/ 22 w 282"/>
                <a:gd name="T107" fmla="*/ 5 h 253"/>
                <a:gd name="T108" fmla="*/ 24 w 282"/>
                <a:gd name="T109" fmla="*/ 6 h 253"/>
                <a:gd name="T110" fmla="*/ 27 w 282"/>
                <a:gd name="T111" fmla="*/ 7 h 253"/>
                <a:gd name="T112" fmla="*/ 29 w 282"/>
                <a:gd name="T113" fmla="*/ 8 h 253"/>
                <a:gd name="T114" fmla="*/ 32 w 282"/>
                <a:gd name="T115" fmla="*/ 9 h 253"/>
                <a:gd name="T116" fmla="*/ 35 w 282"/>
                <a:gd name="T117" fmla="*/ 10 h 253"/>
                <a:gd name="T118" fmla="*/ 37 w 282"/>
                <a:gd name="T119" fmla="*/ 11 h 253"/>
                <a:gd name="T120" fmla="*/ 39 w 282"/>
                <a:gd name="T121" fmla="*/ 13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09" name="Freeform 1016"/>
            <p:cNvSpPr>
              <a:spLocks/>
            </p:cNvSpPr>
            <p:nvPr/>
          </p:nvSpPr>
          <p:spPr bwMode="auto">
            <a:xfrm>
              <a:off x="3381" y="2190"/>
              <a:ext cx="19" cy="39"/>
            </a:xfrm>
            <a:custGeom>
              <a:avLst/>
              <a:gdLst>
                <a:gd name="T0" fmla="*/ 0 w 115"/>
                <a:gd name="T1" fmla="*/ 21 h 236"/>
                <a:gd name="T2" fmla="*/ 0 w 115"/>
                <a:gd name="T3" fmla="*/ 24 h 236"/>
                <a:gd name="T4" fmla="*/ 1 w 115"/>
                <a:gd name="T5" fmla="*/ 27 h 236"/>
                <a:gd name="T6" fmla="*/ 2 w 115"/>
                <a:gd name="T7" fmla="*/ 30 h 236"/>
                <a:gd name="T8" fmla="*/ 4 w 115"/>
                <a:gd name="T9" fmla="*/ 33 h 236"/>
                <a:gd name="T10" fmla="*/ 6 w 115"/>
                <a:gd name="T11" fmla="*/ 35 h 236"/>
                <a:gd name="T12" fmla="*/ 9 w 115"/>
                <a:gd name="T13" fmla="*/ 37 h 236"/>
                <a:gd name="T14" fmla="*/ 12 w 115"/>
                <a:gd name="T15" fmla="*/ 38 h 236"/>
                <a:gd name="T16" fmla="*/ 15 w 115"/>
                <a:gd name="T17" fmla="*/ 39 h 236"/>
                <a:gd name="T18" fmla="*/ 16 w 115"/>
                <a:gd name="T19" fmla="*/ 39 h 236"/>
                <a:gd name="T20" fmla="*/ 17 w 115"/>
                <a:gd name="T21" fmla="*/ 39 h 236"/>
                <a:gd name="T22" fmla="*/ 18 w 115"/>
                <a:gd name="T23" fmla="*/ 38 h 236"/>
                <a:gd name="T24" fmla="*/ 18 w 115"/>
                <a:gd name="T25" fmla="*/ 37 h 236"/>
                <a:gd name="T26" fmla="*/ 18 w 115"/>
                <a:gd name="T27" fmla="*/ 36 h 236"/>
                <a:gd name="T28" fmla="*/ 18 w 115"/>
                <a:gd name="T29" fmla="*/ 36 h 236"/>
                <a:gd name="T30" fmla="*/ 18 w 115"/>
                <a:gd name="T31" fmla="*/ 35 h 236"/>
                <a:gd name="T32" fmla="*/ 17 w 115"/>
                <a:gd name="T33" fmla="*/ 34 h 236"/>
                <a:gd name="T34" fmla="*/ 14 w 115"/>
                <a:gd name="T35" fmla="*/ 33 h 236"/>
                <a:gd name="T36" fmla="*/ 11 w 115"/>
                <a:gd name="T37" fmla="*/ 32 h 236"/>
                <a:gd name="T38" fmla="*/ 8 w 115"/>
                <a:gd name="T39" fmla="*/ 30 h 236"/>
                <a:gd name="T40" fmla="*/ 7 w 115"/>
                <a:gd name="T41" fmla="*/ 27 h 236"/>
                <a:gd name="T42" fmla="*/ 5 w 115"/>
                <a:gd name="T43" fmla="*/ 24 h 236"/>
                <a:gd name="T44" fmla="*/ 5 w 115"/>
                <a:gd name="T45" fmla="*/ 21 h 236"/>
                <a:gd name="T46" fmla="*/ 5 w 115"/>
                <a:gd name="T47" fmla="*/ 18 h 236"/>
                <a:gd name="T48" fmla="*/ 6 w 115"/>
                <a:gd name="T49" fmla="*/ 15 h 236"/>
                <a:gd name="T50" fmla="*/ 7 w 115"/>
                <a:gd name="T51" fmla="*/ 12 h 236"/>
                <a:gd name="T52" fmla="*/ 9 w 115"/>
                <a:gd name="T53" fmla="*/ 10 h 236"/>
                <a:gd name="T54" fmla="*/ 12 w 115"/>
                <a:gd name="T55" fmla="*/ 8 h 236"/>
                <a:gd name="T56" fmla="*/ 14 w 115"/>
                <a:gd name="T57" fmla="*/ 5 h 236"/>
                <a:gd name="T58" fmla="*/ 16 w 115"/>
                <a:gd name="T59" fmla="*/ 4 h 236"/>
                <a:gd name="T60" fmla="*/ 18 w 115"/>
                <a:gd name="T61" fmla="*/ 2 h 236"/>
                <a:gd name="T62" fmla="*/ 19 w 115"/>
                <a:gd name="T63" fmla="*/ 1 h 236"/>
                <a:gd name="T64" fmla="*/ 19 w 115"/>
                <a:gd name="T65" fmla="*/ 0 h 236"/>
                <a:gd name="T66" fmla="*/ 17 w 115"/>
                <a:gd name="T67" fmla="*/ 1 h 236"/>
                <a:gd name="T68" fmla="*/ 14 w 115"/>
                <a:gd name="T69" fmla="*/ 2 h 236"/>
                <a:gd name="T70" fmla="*/ 11 w 115"/>
                <a:gd name="T71" fmla="*/ 4 h 236"/>
                <a:gd name="T72" fmla="*/ 8 w 115"/>
                <a:gd name="T73" fmla="*/ 7 h 236"/>
                <a:gd name="T74" fmla="*/ 5 w 115"/>
                <a:gd name="T75" fmla="*/ 10 h 236"/>
                <a:gd name="T76" fmla="*/ 3 w 115"/>
                <a:gd name="T77" fmla="*/ 14 h 236"/>
                <a:gd name="T78" fmla="*/ 1 w 115"/>
                <a:gd name="T79" fmla="*/ 17 h 236"/>
                <a:gd name="T80" fmla="*/ 0 w 115"/>
                <a:gd name="T81" fmla="*/ 21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10" name="Freeform 1017"/>
            <p:cNvSpPr>
              <a:spLocks/>
            </p:cNvSpPr>
            <p:nvPr/>
          </p:nvSpPr>
          <p:spPr bwMode="auto">
            <a:xfrm>
              <a:off x="3514" y="2164"/>
              <a:ext cx="41" cy="52"/>
            </a:xfrm>
            <a:custGeom>
              <a:avLst/>
              <a:gdLst>
                <a:gd name="T0" fmla="*/ 35 w 245"/>
                <a:gd name="T1" fmla="*/ 21 h 310"/>
                <a:gd name="T2" fmla="*/ 37 w 245"/>
                <a:gd name="T3" fmla="*/ 24 h 310"/>
                <a:gd name="T4" fmla="*/ 38 w 245"/>
                <a:gd name="T5" fmla="*/ 28 h 310"/>
                <a:gd name="T6" fmla="*/ 37 w 245"/>
                <a:gd name="T7" fmla="*/ 31 h 310"/>
                <a:gd name="T8" fmla="*/ 35 w 245"/>
                <a:gd name="T9" fmla="*/ 35 h 310"/>
                <a:gd name="T10" fmla="*/ 31 w 245"/>
                <a:gd name="T11" fmla="*/ 38 h 310"/>
                <a:gd name="T12" fmla="*/ 28 w 245"/>
                <a:gd name="T13" fmla="*/ 41 h 310"/>
                <a:gd name="T14" fmla="*/ 24 w 245"/>
                <a:gd name="T15" fmla="*/ 44 h 310"/>
                <a:gd name="T16" fmla="*/ 21 w 245"/>
                <a:gd name="T17" fmla="*/ 47 h 310"/>
                <a:gd name="T18" fmla="*/ 21 w 245"/>
                <a:gd name="T19" fmla="*/ 48 h 310"/>
                <a:gd name="T20" fmla="*/ 20 w 245"/>
                <a:gd name="T21" fmla="*/ 50 h 310"/>
                <a:gd name="T22" fmla="*/ 20 w 245"/>
                <a:gd name="T23" fmla="*/ 51 h 310"/>
                <a:gd name="T24" fmla="*/ 22 w 245"/>
                <a:gd name="T25" fmla="*/ 52 h 310"/>
                <a:gd name="T26" fmla="*/ 23 w 245"/>
                <a:gd name="T27" fmla="*/ 52 h 310"/>
                <a:gd name="T28" fmla="*/ 26 w 245"/>
                <a:gd name="T29" fmla="*/ 49 h 310"/>
                <a:gd name="T30" fmla="*/ 30 w 245"/>
                <a:gd name="T31" fmla="*/ 45 h 310"/>
                <a:gd name="T32" fmla="*/ 35 w 245"/>
                <a:gd name="T33" fmla="*/ 41 h 310"/>
                <a:gd name="T34" fmla="*/ 38 w 245"/>
                <a:gd name="T35" fmla="*/ 37 h 310"/>
                <a:gd name="T36" fmla="*/ 41 w 245"/>
                <a:gd name="T37" fmla="*/ 31 h 310"/>
                <a:gd name="T38" fmla="*/ 41 w 245"/>
                <a:gd name="T39" fmla="*/ 25 h 310"/>
                <a:gd name="T40" fmla="*/ 38 w 245"/>
                <a:gd name="T41" fmla="*/ 20 h 310"/>
                <a:gd name="T42" fmla="*/ 34 w 245"/>
                <a:gd name="T43" fmla="*/ 16 h 310"/>
                <a:gd name="T44" fmla="*/ 29 w 245"/>
                <a:gd name="T45" fmla="*/ 13 h 310"/>
                <a:gd name="T46" fmla="*/ 25 w 245"/>
                <a:gd name="T47" fmla="*/ 10 h 310"/>
                <a:gd name="T48" fmla="*/ 20 w 245"/>
                <a:gd name="T49" fmla="*/ 8 h 310"/>
                <a:gd name="T50" fmla="*/ 16 w 245"/>
                <a:gd name="T51" fmla="*/ 5 h 310"/>
                <a:gd name="T52" fmla="*/ 11 w 245"/>
                <a:gd name="T53" fmla="*/ 3 h 310"/>
                <a:gd name="T54" fmla="*/ 7 w 245"/>
                <a:gd name="T55" fmla="*/ 1 h 310"/>
                <a:gd name="T56" fmla="*/ 3 w 245"/>
                <a:gd name="T57" fmla="*/ 0 h 310"/>
                <a:gd name="T58" fmla="*/ 1 w 245"/>
                <a:gd name="T59" fmla="*/ 0 h 310"/>
                <a:gd name="T60" fmla="*/ 2 w 245"/>
                <a:gd name="T61" fmla="*/ 1 h 310"/>
                <a:gd name="T62" fmla="*/ 6 w 245"/>
                <a:gd name="T63" fmla="*/ 3 h 310"/>
                <a:gd name="T64" fmla="*/ 10 w 245"/>
                <a:gd name="T65" fmla="*/ 5 h 310"/>
                <a:gd name="T66" fmla="*/ 14 w 245"/>
                <a:gd name="T67" fmla="*/ 7 h 310"/>
                <a:gd name="T68" fmla="*/ 19 w 245"/>
                <a:gd name="T69" fmla="*/ 10 h 310"/>
                <a:gd name="T70" fmla="*/ 23 w 245"/>
                <a:gd name="T71" fmla="*/ 12 h 310"/>
                <a:gd name="T72" fmla="*/ 28 w 245"/>
                <a:gd name="T73" fmla="*/ 15 h 310"/>
                <a:gd name="T74" fmla="*/ 31 w 245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511" name="Group 1374"/>
            <p:cNvGrpSpPr>
              <a:grpSpLocks/>
            </p:cNvGrpSpPr>
            <p:nvPr/>
          </p:nvGrpSpPr>
          <p:grpSpPr bwMode="auto">
            <a:xfrm>
              <a:off x="3429" y="2236"/>
              <a:ext cx="135" cy="180"/>
              <a:chOff x="3774" y="2423"/>
              <a:chExt cx="189" cy="286"/>
            </a:xfrm>
          </p:grpSpPr>
          <p:sp>
            <p:nvSpPr>
              <p:cNvPr id="51512" name="Rectangle 1375"/>
              <p:cNvSpPr>
                <a:spLocks noChangeArrowheads="1"/>
              </p:cNvSpPr>
              <p:nvPr/>
            </p:nvSpPr>
            <p:spPr bwMode="auto">
              <a:xfrm>
                <a:off x="3790" y="2610"/>
                <a:ext cx="153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13" name="Rectangle 1376"/>
              <p:cNvSpPr>
                <a:spLocks noChangeArrowheads="1"/>
              </p:cNvSpPr>
              <p:nvPr/>
            </p:nvSpPr>
            <p:spPr bwMode="auto">
              <a:xfrm>
                <a:off x="3774" y="2653"/>
                <a:ext cx="18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14" name="Rectangle 1377"/>
              <p:cNvSpPr>
                <a:spLocks noChangeArrowheads="1"/>
              </p:cNvSpPr>
              <p:nvPr/>
            </p:nvSpPr>
            <p:spPr bwMode="auto">
              <a:xfrm>
                <a:off x="3808" y="2564"/>
                <a:ext cx="11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15" name="Rectangle 1378"/>
              <p:cNvSpPr>
                <a:spLocks noChangeArrowheads="1"/>
              </p:cNvSpPr>
              <p:nvPr/>
            </p:nvSpPr>
            <p:spPr bwMode="auto">
              <a:xfrm>
                <a:off x="3818" y="2518"/>
                <a:ext cx="97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16" name="Rectangle 1379"/>
              <p:cNvSpPr>
                <a:spLocks noChangeArrowheads="1"/>
              </p:cNvSpPr>
              <p:nvPr/>
            </p:nvSpPr>
            <p:spPr bwMode="auto">
              <a:xfrm>
                <a:off x="3828" y="2472"/>
                <a:ext cx="74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17" name="Rectangle 1380"/>
              <p:cNvSpPr>
                <a:spLocks noChangeArrowheads="1"/>
              </p:cNvSpPr>
              <p:nvPr/>
            </p:nvSpPr>
            <p:spPr bwMode="auto">
              <a:xfrm>
                <a:off x="3839" y="2423"/>
                <a:ext cx="51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1469" name="Line 948"/>
          <p:cNvSpPr>
            <a:spLocks noChangeShapeType="1"/>
          </p:cNvSpPr>
          <p:nvPr/>
        </p:nvSpPr>
        <p:spPr bwMode="auto">
          <a:xfrm flipV="1">
            <a:off x="5597525" y="3663950"/>
            <a:ext cx="168275" cy="31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51470" name="Group 1407"/>
          <p:cNvGrpSpPr>
            <a:grpSpLocks/>
          </p:cNvGrpSpPr>
          <p:nvPr/>
        </p:nvGrpSpPr>
        <p:grpSpPr bwMode="auto">
          <a:xfrm>
            <a:off x="6791325" y="4984750"/>
            <a:ext cx="290513" cy="404813"/>
            <a:chOff x="3901" y="2524"/>
            <a:chExt cx="183" cy="255"/>
          </a:xfrm>
        </p:grpSpPr>
        <p:sp>
          <p:nvSpPr>
            <p:cNvPr id="51471" name="Freeform 1384"/>
            <p:cNvSpPr>
              <a:spLocks/>
            </p:cNvSpPr>
            <p:nvPr/>
          </p:nvSpPr>
          <p:spPr bwMode="auto">
            <a:xfrm>
              <a:off x="3950" y="2537"/>
              <a:ext cx="33" cy="39"/>
            </a:xfrm>
            <a:custGeom>
              <a:avLst/>
              <a:gdLst>
                <a:gd name="T0" fmla="*/ 12 w 199"/>
                <a:gd name="T1" fmla="*/ 5 h 232"/>
                <a:gd name="T2" fmla="*/ 9 w 199"/>
                <a:gd name="T3" fmla="*/ 7 h 232"/>
                <a:gd name="T4" fmla="*/ 7 w 199"/>
                <a:gd name="T5" fmla="*/ 8 h 232"/>
                <a:gd name="T6" fmla="*/ 5 w 199"/>
                <a:gd name="T7" fmla="*/ 11 h 232"/>
                <a:gd name="T8" fmla="*/ 3 w 199"/>
                <a:gd name="T9" fmla="*/ 13 h 232"/>
                <a:gd name="T10" fmla="*/ 2 w 199"/>
                <a:gd name="T11" fmla="*/ 15 h 232"/>
                <a:gd name="T12" fmla="*/ 1 w 199"/>
                <a:gd name="T13" fmla="*/ 18 h 232"/>
                <a:gd name="T14" fmla="*/ 0 w 199"/>
                <a:gd name="T15" fmla="*/ 21 h 232"/>
                <a:gd name="T16" fmla="*/ 0 w 199"/>
                <a:gd name="T17" fmla="*/ 24 h 232"/>
                <a:gd name="T18" fmla="*/ 0 w 199"/>
                <a:gd name="T19" fmla="*/ 28 h 232"/>
                <a:gd name="T20" fmla="*/ 2 w 199"/>
                <a:gd name="T21" fmla="*/ 31 h 232"/>
                <a:gd name="T22" fmla="*/ 4 w 199"/>
                <a:gd name="T23" fmla="*/ 34 h 232"/>
                <a:gd name="T24" fmla="*/ 7 w 199"/>
                <a:gd name="T25" fmla="*/ 36 h 232"/>
                <a:gd name="T26" fmla="*/ 11 w 199"/>
                <a:gd name="T27" fmla="*/ 38 h 232"/>
                <a:gd name="T28" fmla="*/ 15 w 199"/>
                <a:gd name="T29" fmla="*/ 39 h 232"/>
                <a:gd name="T30" fmla="*/ 18 w 199"/>
                <a:gd name="T31" fmla="*/ 39 h 232"/>
                <a:gd name="T32" fmla="*/ 22 w 199"/>
                <a:gd name="T33" fmla="*/ 38 h 232"/>
                <a:gd name="T34" fmla="*/ 23 w 199"/>
                <a:gd name="T35" fmla="*/ 38 h 232"/>
                <a:gd name="T36" fmla="*/ 24 w 199"/>
                <a:gd name="T37" fmla="*/ 38 h 232"/>
                <a:gd name="T38" fmla="*/ 24 w 199"/>
                <a:gd name="T39" fmla="*/ 37 h 232"/>
                <a:gd name="T40" fmla="*/ 25 w 199"/>
                <a:gd name="T41" fmla="*/ 37 h 232"/>
                <a:gd name="T42" fmla="*/ 24 w 199"/>
                <a:gd name="T43" fmla="*/ 36 h 232"/>
                <a:gd name="T44" fmla="*/ 23 w 199"/>
                <a:gd name="T45" fmla="*/ 35 h 232"/>
                <a:gd name="T46" fmla="*/ 22 w 199"/>
                <a:gd name="T47" fmla="*/ 34 h 232"/>
                <a:gd name="T48" fmla="*/ 21 w 199"/>
                <a:gd name="T49" fmla="*/ 34 h 232"/>
                <a:gd name="T50" fmla="*/ 19 w 199"/>
                <a:gd name="T51" fmla="*/ 33 h 232"/>
                <a:gd name="T52" fmla="*/ 17 w 199"/>
                <a:gd name="T53" fmla="*/ 33 h 232"/>
                <a:gd name="T54" fmla="*/ 16 w 199"/>
                <a:gd name="T55" fmla="*/ 32 h 232"/>
                <a:gd name="T56" fmla="*/ 14 w 199"/>
                <a:gd name="T57" fmla="*/ 32 h 232"/>
                <a:gd name="T58" fmla="*/ 12 w 199"/>
                <a:gd name="T59" fmla="*/ 31 h 232"/>
                <a:gd name="T60" fmla="*/ 10 w 199"/>
                <a:gd name="T61" fmla="*/ 31 h 232"/>
                <a:gd name="T62" fmla="*/ 9 w 199"/>
                <a:gd name="T63" fmla="*/ 30 h 232"/>
                <a:gd name="T64" fmla="*/ 7 w 199"/>
                <a:gd name="T65" fmla="*/ 28 h 232"/>
                <a:gd name="T66" fmla="*/ 7 w 199"/>
                <a:gd name="T67" fmla="*/ 22 h 232"/>
                <a:gd name="T68" fmla="*/ 8 w 199"/>
                <a:gd name="T69" fmla="*/ 16 h 232"/>
                <a:gd name="T70" fmla="*/ 11 w 199"/>
                <a:gd name="T71" fmla="*/ 12 h 232"/>
                <a:gd name="T72" fmla="*/ 16 w 199"/>
                <a:gd name="T73" fmla="*/ 8 h 232"/>
                <a:gd name="T74" fmla="*/ 20 w 199"/>
                <a:gd name="T75" fmla="*/ 6 h 232"/>
                <a:gd name="T76" fmla="*/ 25 w 199"/>
                <a:gd name="T77" fmla="*/ 4 h 232"/>
                <a:gd name="T78" fmla="*/ 30 w 199"/>
                <a:gd name="T79" fmla="*/ 2 h 232"/>
                <a:gd name="T80" fmla="*/ 33 w 199"/>
                <a:gd name="T81" fmla="*/ 1 h 232"/>
                <a:gd name="T82" fmla="*/ 31 w 199"/>
                <a:gd name="T83" fmla="*/ 0 h 232"/>
                <a:gd name="T84" fmla="*/ 29 w 199"/>
                <a:gd name="T85" fmla="*/ 0 h 232"/>
                <a:gd name="T86" fmla="*/ 26 w 199"/>
                <a:gd name="T87" fmla="*/ 0 h 232"/>
                <a:gd name="T88" fmla="*/ 23 w 199"/>
                <a:gd name="T89" fmla="*/ 1 h 232"/>
                <a:gd name="T90" fmla="*/ 20 w 199"/>
                <a:gd name="T91" fmla="*/ 2 h 232"/>
                <a:gd name="T92" fmla="*/ 17 w 199"/>
                <a:gd name="T93" fmla="*/ 3 h 232"/>
                <a:gd name="T94" fmla="*/ 14 w 199"/>
                <a:gd name="T95" fmla="*/ 4 h 232"/>
                <a:gd name="T96" fmla="*/ 12 w 199"/>
                <a:gd name="T97" fmla="*/ 5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2" name="Freeform 1385"/>
            <p:cNvSpPr>
              <a:spLocks/>
            </p:cNvSpPr>
            <p:nvPr/>
          </p:nvSpPr>
          <p:spPr bwMode="auto">
            <a:xfrm>
              <a:off x="4006" y="2536"/>
              <a:ext cx="22" cy="30"/>
            </a:xfrm>
            <a:custGeom>
              <a:avLst/>
              <a:gdLst>
                <a:gd name="T0" fmla="*/ 19 w 128"/>
                <a:gd name="T1" fmla="*/ 10 h 180"/>
                <a:gd name="T2" fmla="*/ 19 w 128"/>
                <a:gd name="T3" fmla="*/ 13 h 180"/>
                <a:gd name="T4" fmla="*/ 19 w 128"/>
                <a:gd name="T5" fmla="*/ 16 h 180"/>
                <a:gd name="T6" fmla="*/ 18 w 128"/>
                <a:gd name="T7" fmla="*/ 18 h 180"/>
                <a:gd name="T8" fmla="*/ 16 w 128"/>
                <a:gd name="T9" fmla="*/ 20 h 180"/>
                <a:gd name="T10" fmla="*/ 13 w 128"/>
                <a:gd name="T11" fmla="*/ 22 h 180"/>
                <a:gd name="T12" fmla="*/ 10 w 128"/>
                <a:gd name="T13" fmla="*/ 24 h 180"/>
                <a:gd name="T14" fmla="*/ 8 w 128"/>
                <a:gd name="T15" fmla="*/ 26 h 180"/>
                <a:gd name="T16" fmla="*/ 5 w 128"/>
                <a:gd name="T17" fmla="*/ 27 h 180"/>
                <a:gd name="T18" fmla="*/ 5 w 128"/>
                <a:gd name="T19" fmla="*/ 28 h 180"/>
                <a:gd name="T20" fmla="*/ 5 w 128"/>
                <a:gd name="T21" fmla="*/ 28 h 180"/>
                <a:gd name="T22" fmla="*/ 5 w 128"/>
                <a:gd name="T23" fmla="*/ 29 h 180"/>
                <a:gd name="T24" fmla="*/ 5 w 128"/>
                <a:gd name="T25" fmla="*/ 30 h 180"/>
                <a:gd name="T26" fmla="*/ 6 w 128"/>
                <a:gd name="T27" fmla="*/ 30 h 180"/>
                <a:gd name="T28" fmla="*/ 6 w 128"/>
                <a:gd name="T29" fmla="*/ 30 h 180"/>
                <a:gd name="T30" fmla="*/ 6 w 128"/>
                <a:gd name="T31" fmla="*/ 30 h 180"/>
                <a:gd name="T32" fmla="*/ 7 w 128"/>
                <a:gd name="T33" fmla="*/ 30 h 180"/>
                <a:gd name="T34" fmla="*/ 10 w 128"/>
                <a:gd name="T35" fmla="*/ 28 h 180"/>
                <a:gd name="T36" fmla="*/ 13 w 128"/>
                <a:gd name="T37" fmla="*/ 26 h 180"/>
                <a:gd name="T38" fmla="*/ 16 w 128"/>
                <a:gd name="T39" fmla="*/ 24 h 180"/>
                <a:gd name="T40" fmla="*/ 19 w 128"/>
                <a:gd name="T41" fmla="*/ 22 h 180"/>
                <a:gd name="T42" fmla="*/ 21 w 128"/>
                <a:gd name="T43" fmla="*/ 19 h 180"/>
                <a:gd name="T44" fmla="*/ 22 w 128"/>
                <a:gd name="T45" fmla="*/ 16 h 180"/>
                <a:gd name="T46" fmla="*/ 22 w 128"/>
                <a:gd name="T47" fmla="*/ 13 h 180"/>
                <a:gd name="T48" fmla="*/ 21 w 128"/>
                <a:gd name="T49" fmla="*/ 9 h 180"/>
                <a:gd name="T50" fmla="*/ 19 w 128"/>
                <a:gd name="T51" fmla="*/ 7 h 180"/>
                <a:gd name="T52" fmla="*/ 17 w 128"/>
                <a:gd name="T53" fmla="*/ 4 h 180"/>
                <a:gd name="T54" fmla="*/ 14 w 128"/>
                <a:gd name="T55" fmla="*/ 2 h 180"/>
                <a:gd name="T56" fmla="*/ 10 w 128"/>
                <a:gd name="T57" fmla="*/ 1 h 180"/>
                <a:gd name="T58" fmla="*/ 6 w 128"/>
                <a:gd name="T59" fmla="*/ 0 h 180"/>
                <a:gd name="T60" fmla="*/ 3 w 128"/>
                <a:gd name="T61" fmla="*/ 0 h 180"/>
                <a:gd name="T62" fmla="*/ 1 w 128"/>
                <a:gd name="T63" fmla="*/ 0 h 180"/>
                <a:gd name="T64" fmla="*/ 0 w 128"/>
                <a:gd name="T65" fmla="*/ 1 h 180"/>
                <a:gd name="T66" fmla="*/ 2 w 128"/>
                <a:gd name="T67" fmla="*/ 2 h 180"/>
                <a:gd name="T68" fmla="*/ 5 w 128"/>
                <a:gd name="T69" fmla="*/ 2 h 180"/>
                <a:gd name="T70" fmla="*/ 8 w 128"/>
                <a:gd name="T71" fmla="*/ 3 h 180"/>
                <a:gd name="T72" fmla="*/ 10 w 128"/>
                <a:gd name="T73" fmla="*/ 4 h 180"/>
                <a:gd name="T74" fmla="*/ 13 w 128"/>
                <a:gd name="T75" fmla="*/ 5 h 180"/>
                <a:gd name="T76" fmla="*/ 15 w 128"/>
                <a:gd name="T77" fmla="*/ 6 h 180"/>
                <a:gd name="T78" fmla="*/ 17 w 128"/>
                <a:gd name="T79" fmla="*/ 8 h 180"/>
                <a:gd name="T80" fmla="*/ 19 w 128"/>
                <a:gd name="T81" fmla="*/ 10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3" name="Freeform 1386"/>
            <p:cNvSpPr>
              <a:spLocks/>
            </p:cNvSpPr>
            <p:nvPr/>
          </p:nvSpPr>
          <p:spPr bwMode="auto">
            <a:xfrm>
              <a:off x="3929" y="2529"/>
              <a:ext cx="54" cy="63"/>
            </a:xfrm>
            <a:custGeom>
              <a:avLst/>
              <a:gdLst>
                <a:gd name="T0" fmla="*/ 17 w 322"/>
                <a:gd name="T1" fmla="*/ 12 h 378"/>
                <a:gd name="T2" fmla="*/ 9 w 322"/>
                <a:gd name="T3" fmla="*/ 19 h 378"/>
                <a:gd name="T4" fmla="*/ 3 w 322"/>
                <a:gd name="T5" fmla="*/ 28 h 378"/>
                <a:gd name="T6" fmla="*/ 0 w 322"/>
                <a:gd name="T7" fmla="*/ 38 h 378"/>
                <a:gd name="T8" fmla="*/ 1 w 322"/>
                <a:gd name="T9" fmla="*/ 44 h 378"/>
                <a:gd name="T10" fmla="*/ 2 w 322"/>
                <a:gd name="T11" fmla="*/ 47 h 378"/>
                <a:gd name="T12" fmla="*/ 3 w 322"/>
                <a:gd name="T13" fmla="*/ 50 h 378"/>
                <a:gd name="T14" fmla="*/ 5 w 322"/>
                <a:gd name="T15" fmla="*/ 52 h 378"/>
                <a:gd name="T16" fmla="*/ 9 w 322"/>
                <a:gd name="T17" fmla="*/ 54 h 378"/>
                <a:gd name="T18" fmla="*/ 14 w 322"/>
                <a:gd name="T19" fmla="*/ 56 h 378"/>
                <a:gd name="T20" fmla="*/ 20 w 322"/>
                <a:gd name="T21" fmla="*/ 58 h 378"/>
                <a:gd name="T22" fmla="*/ 25 w 322"/>
                <a:gd name="T23" fmla="*/ 60 h 378"/>
                <a:gd name="T24" fmla="*/ 31 w 322"/>
                <a:gd name="T25" fmla="*/ 61 h 378"/>
                <a:gd name="T26" fmla="*/ 37 w 322"/>
                <a:gd name="T27" fmla="*/ 62 h 378"/>
                <a:gd name="T28" fmla="*/ 43 w 322"/>
                <a:gd name="T29" fmla="*/ 62 h 378"/>
                <a:gd name="T30" fmla="*/ 48 w 322"/>
                <a:gd name="T31" fmla="*/ 63 h 378"/>
                <a:gd name="T32" fmla="*/ 52 w 322"/>
                <a:gd name="T33" fmla="*/ 63 h 378"/>
                <a:gd name="T34" fmla="*/ 54 w 322"/>
                <a:gd name="T35" fmla="*/ 62 h 378"/>
                <a:gd name="T36" fmla="*/ 54 w 322"/>
                <a:gd name="T37" fmla="*/ 60 h 378"/>
                <a:gd name="T38" fmla="*/ 53 w 322"/>
                <a:gd name="T39" fmla="*/ 59 h 378"/>
                <a:gd name="T40" fmla="*/ 49 w 322"/>
                <a:gd name="T41" fmla="*/ 58 h 378"/>
                <a:gd name="T42" fmla="*/ 44 w 322"/>
                <a:gd name="T43" fmla="*/ 57 h 378"/>
                <a:gd name="T44" fmla="*/ 39 w 322"/>
                <a:gd name="T45" fmla="*/ 56 h 378"/>
                <a:gd name="T46" fmla="*/ 34 w 322"/>
                <a:gd name="T47" fmla="*/ 55 h 378"/>
                <a:gd name="T48" fmla="*/ 29 w 322"/>
                <a:gd name="T49" fmla="*/ 54 h 378"/>
                <a:gd name="T50" fmla="*/ 23 w 322"/>
                <a:gd name="T51" fmla="*/ 53 h 378"/>
                <a:gd name="T52" fmla="*/ 18 w 322"/>
                <a:gd name="T53" fmla="*/ 52 h 378"/>
                <a:gd name="T54" fmla="*/ 13 w 322"/>
                <a:gd name="T55" fmla="*/ 50 h 378"/>
                <a:gd name="T56" fmla="*/ 9 w 322"/>
                <a:gd name="T57" fmla="*/ 47 h 378"/>
                <a:gd name="T58" fmla="*/ 6 w 322"/>
                <a:gd name="T59" fmla="*/ 43 h 378"/>
                <a:gd name="T60" fmla="*/ 6 w 322"/>
                <a:gd name="T61" fmla="*/ 39 h 378"/>
                <a:gd name="T62" fmla="*/ 6 w 322"/>
                <a:gd name="T63" fmla="*/ 33 h 378"/>
                <a:gd name="T64" fmla="*/ 9 w 322"/>
                <a:gd name="T65" fmla="*/ 28 h 378"/>
                <a:gd name="T66" fmla="*/ 12 w 322"/>
                <a:gd name="T67" fmla="*/ 23 h 378"/>
                <a:gd name="T68" fmla="*/ 16 w 322"/>
                <a:gd name="T69" fmla="*/ 18 h 378"/>
                <a:gd name="T70" fmla="*/ 21 w 322"/>
                <a:gd name="T71" fmla="*/ 14 h 378"/>
                <a:gd name="T72" fmla="*/ 26 w 322"/>
                <a:gd name="T73" fmla="*/ 9 h 378"/>
                <a:gd name="T74" fmla="*/ 33 w 322"/>
                <a:gd name="T75" fmla="*/ 6 h 378"/>
                <a:gd name="T76" fmla="*/ 40 w 322"/>
                <a:gd name="T77" fmla="*/ 3 h 378"/>
                <a:gd name="T78" fmla="*/ 44 w 322"/>
                <a:gd name="T79" fmla="*/ 1 h 378"/>
                <a:gd name="T80" fmla="*/ 43 w 322"/>
                <a:gd name="T81" fmla="*/ 0 h 378"/>
                <a:gd name="T82" fmla="*/ 37 w 322"/>
                <a:gd name="T83" fmla="*/ 1 h 378"/>
                <a:gd name="T84" fmla="*/ 30 w 322"/>
                <a:gd name="T85" fmla="*/ 3 h 378"/>
                <a:gd name="T86" fmla="*/ 24 w 322"/>
                <a:gd name="T87" fmla="*/ 6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4" name="Freeform 1387"/>
            <p:cNvSpPr>
              <a:spLocks/>
            </p:cNvSpPr>
            <p:nvPr/>
          </p:nvSpPr>
          <p:spPr bwMode="auto">
            <a:xfrm>
              <a:off x="4005" y="2527"/>
              <a:ext cx="47" cy="42"/>
            </a:xfrm>
            <a:custGeom>
              <a:avLst/>
              <a:gdLst>
                <a:gd name="T0" fmla="*/ 39 w 283"/>
                <a:gd name="T1" fmla="*/ 13 h 252"/>
                <a:gd name="T2" fmla="*/ 41 w 283"/>
                <a:gd name="T3" fmla="*/ 15 h 252"/>
                <a:gd name="T4" fmla="*/ 43 w 283"/>
                <a:gd name="T5" fmla="*/ 18 h 252"/>
                <a:gd name="T6" fmla="*/ 43 w 283"/>
                <a:gd name="T7" fmla="*/ 21 h 252"/>
                <a:gd name="T8" fmla="*/ 43 w 283"/>
                <a:gd name="T9" fmla="*/ 24 h 252"/>
                <a:gd name="T10" fmla="*/ 43 w 283"/>
                <a:gd name="T11" fmla="*/ 26 h 252"/>
                <a:gd name="T12" fmla="*/ 42 w 283"/>
                <a:gd name="T13" fmla="*/ 28 h 252"/>
                <a:gd name="T14" fmla="*/ 41 w 283"/>
                <a:gd name="T15" fmla="*/ 31 h 252"/>
                <a:gd name="T16" fmla="*/ 39 w 283"/>
                <a:gd name="T17" fmla="*/ 32 h 252"/>
                <a:gd name="T18" fmla="*/ 37 w 283"/>
                <a:gd name="T19" fmla="*/ 34 h 252"/>
                <a:gd name="T20" fmla="*/ 36 w 283"/>
                <a:gd name="T21" fmla="*/ 36 h 252"/>
                <a:gd name="T22" fmla="*/ 34 w 283"/>
                <a:gd name="T23" fmla="*/ 37 h 252"/>
                <a:gd name="T24" fmla="*/ 32 w 283"/>
                <a:gd name="T25" fmla="*/ 39 h 252"/>
                <a:gd name="T26" fmla="*/ 32 w 283"/>
                <a:gd name="T27" fmla="*/ 40 h 252"/>
                <a:gd name="T28" fmla="*/ 32 w 283"/>
                <a:gd name="T29" fmla="*/ 40 h 252"/>
                <a:gd name="T30" fmla="*/ 32 w 283"/>
                <a:gd name="T31" fmla="*/ 41 h 252"/>
                <a:gd name="T32" fmla="*/ 32 w 283"/>
                <a:gd name="T33" fmla="*/ 41 h 252"/>
                <a:gd name="T34" fmla="*/ 33 w 283"/>
                <a:gd name="T35" fmla="*/ 42 h 252"/>
                <a:gd name="T36" fmla="*/ 34 w 283"/>
                <a:gd name="T37" fmla="*/ 42 h 252"/>
                <a:gd name="T38" fmla="*/ 34 w 283"/>
                <a:gd name="T39" fmla="*/ 42 h 252"/>
                <a:gd name="T40" fmla="*/ 35 w 283"/>
                <a:gd name="T41" fmla="*/ 41 h 252"/>
                <a:gd name="T42" fmla="*/ 39 w 283"/>
                <a:gd name="T43" fmla="*/ 39 h 252"/>
                <a:gd name="T44" fmla="*/ 42 w 283"/>
                <a:gd name="T45" fmla="*/ 36 h 252"/>
                <a:gd name="T46" fmla="*/ 45 w 283"/>
                <a:gd name="T47" fmla="*/ 32 h 252"/>
                <a:gd name="T48" fmla="*/ 46 w 283"/>
                <a:gd name="T49" fmla="*/ 28 h 252"/>
                <a:gd name="T50" fmla="*/ 47 w 283"/>
                <a:gd name="T51" fmla="*/ 24 h 252"/>
                <a:gd name="T52" fmla="*/ 47 w 283"/>
                <a:gd name="T53" fmla="*/ 19 h 252"/>
                <a:gd name="T54" fmla="*/ 45 w 283"/>
                <a:gd name="T55" fmla="*/ 15 h 252"/>
                <a:gd name="T56" fmla="*/ 42 w 283"/>
                <a:gd name="T57" fmla="*/ 12 h 252"/>
                <a:gd name="T58" fmla="*/ 40 w 283"/>
                <a:gd name="T59" fmla="*/ 10 h 252"/>
                <a:gd name="T60" fmla="*/ 37 w 283"/>
                <a:gd name="T61" fmla="*/ 8 h 252"/>
                <a:gd name="T62" fmla="*/ 34 w 283"/>
                <a:gd name="T63" fmla="*/ 7 h 252"/>
                <a:gd name="T64" fmla="*/ 31 w 283"/>
                <a:gd name="T65" fmla="*/ 5 h 252"/>
                <a:gd name="T66" fmla="*/ 27 w 283"/>
                <a:gd name="T67" fmla="*/ 4 h 252"/>
                <a:gd name="T68" fmla="*/ 24 w 283"/>
                <a:gd name="T69" fmla="*/ 3 h 252"/>
                <a:gd name="T70" fmla="*/ 20 w 283"/>
                <a:gd name="T71" fmla="*/ 2 h 252"/>
                <a:gd name="T72" fmla="*/ 17 w 283"/>
                <a:gd name="T73" fmla="*/ 1 h 252"/>
                <a:gd name="T74" fmla="*/ 14 w 283"/>
                <a:gd name="T75" fmla="*/ 1 h 252"/>
                <a:gd name="T76" fmla="*/ 11 w 283"/>
                <a:gd name="T77" fmla="*/ 0 h 252"/>
                <a:gd name="T78" fmla="*/ 8 w 283"/>
                <a:gd name="T79" fmla="*/ 0 h 252"/>
                <a:gd name="T80" fmla="*/ 6 w 283"/>
                <a:gd name="T81" fmla="*/ 0 h 252"/>
                <a:gd name="T82" fmla="*/ 3 w 283"/>
                <a:gd name="T83" fmla="*/ 0 h 252"/>
                <a:gd name="T84" fmla="*/ 2 w 283"/>
                <a:gd name="T85" fmla="*/ 0 h 252"/>
                <a:gd name="T86" fmla="*/ 1 w 283"/>
                <a:gd name="T87" fmla="*/ 0 h 252"/>
                <a:gd name="T88" fmla="*/ 0 w 283"/>
                <a:gd name="T89" fmla="*/ 1 h 252"/>
                <a:gd name="T90" fmla="*/ 2 w 283"/>
                <a:gd name="T91" fmla="*/ 1 h 252"/>
                <a:gd name="T92" fmla="*/ 4 w 283"/>
                <a:gd name="T93" fmla="*/ 1 h 252"/>
                <a:gd name="T94" fmla="*/ 6 w 283"/>
                <a:gd name="T95" fmla="*/ 2 h 252"/>
                <a:gd name="T96" fmla="*/ 9 w 283"/>
                <a:gd name="T97" fmla="*/ 2 h 252"/>
                <a:gd name="T98" fmla="*/ 11 w 283"/>
                <a:gd name="T99" fmla="*/ 3 h 252"/>
                <a:gd name="T100" fmla="*/ 14 w 283"/>
                <a:gd name="T101" fmla="*/ 3 h 252"/>
                <a:gd name="T102" fmla="*/ 16 w 283"/>
                <a:gd name="T103" fmla="*/ 4 h 252"/>
                <a:gd name="T104" fmla="*/ 19 w 283"/>
                <a:gd name="T105" fmla="*/ 4 h 252"/>
                <a:gd name="T106" fmla="*/ 21 w 283"/>
                <a:gd name="T107" fmla="*/ 5 h 252"/>
                <a:gd name="T108" fmla="*/ 24 w 283"/>
                <a:gd name="T109" fmla="*/ 6 h 252"/>
                <a:gd name="T110" fmla="*/ 27 w 283"/>
                <a:gd name="T111" fmla="*/ 7 h 252"/>
                <a:gd name="T112" fmla="*/ 29 w 283"/>
                <a:gd name="T113" fmla="*/ 8 h 252"/>
                <a:gd name="T114" fmla="*/ 32 w 283"/>
                <a:gd name="T115" fmla="*/ 9 h 252"/>
                <a:gd name="T116" fmla="*/ 35 w 283"/>
                <a:gd name="T117" fmla="*/ 10 h 252"/>
                <a:gd name="T118" fmla="*/ 37 w 283"/>
                <a:gd name="T119" fmla="*/ 11 h 252"/>
                <a:gd name="T120" fmla="*/ 39 w 283"/>
                <a:gd name="T121" fmla="*/ 13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5" name="Freeform 1388"/>
            <p:cNvSpPr>
              <a:spLocks/>
            </p:cNvSpPr>
            <p:nvPr/>
          </p:nvSpPr>
          <p:spPr bwMode="auto">
            <a:xfrm>
              <a:off x="3909" y="2547"/>
              <a:ext cx="19" cy="39"/>
            </a:xfrm>
            <a:custGeom>
              <a:avLst/>
              <a:gdLst>
                <a:gd name="T0" fmla="*/ 0 w 114"/>
                <a:gd name="T1" fmla="*/ 21 h 238"/>
                <a:gd name="T2" fmla="*/ 0 w 114"/>
                <a:gd name="T3" fmla="*/ 24 h 238"/>
                <a:gd name="T4" fmla="*/ 1 w 114"/>
                <a:gd name="T5" fmla="*/ 28 h 238"/>
                <a:gd name="T6" fmla="*/ 2 w 114"/>
                <a:gd name="T7" fmla="*/ 30 h 238"/>
                <a:gd name="T8" fmla="*/ 4 w 114"/>
                <a:gd name="T9" fmla="*/ 33 h 238"/>
                <a:gd name="T10" fmla="*/ 6 w 114"/>
                <a:gd name="T11" fmla="*/ 35 h 238"/>
                <a:gd name="T12" fmla="*/ 9 w 114"/>
                <a:gd name="T13" fmla="*/ 37 h 238"/>
                <a:gd name="T14" fmla="*/ 12 w 114"/>
                <a:gd name="T15" fmla="*/ 38 h 238"/>
                <a:gd name="T16" fmla="*/ 15 w 114"/>
                <a:gd name="T17" fmla="*/ 39 h 238"/>
                <a:gd name="T18" fmla="*/ 16 w 114"/>
                <a:gd name="T19" fmla="*/ 39 h 238"/>
                <a:gd name="T20" fmla="*/ 17 w 114"/>
                <a:gd name="T21" fmla="*/ 39 h 238"/>
                <a:gd name="T22" fmla="*/ 18 w 114"/>
                <a:gd name="T23" fmla="*/ 38 h 238"/>
                <a:gd name="T24" fmla="*/ 19 w 114"/>
                <a:gd name="T25" fmla="*/ 37 h 238"/>
                <a:gd name="T26" fmla="*/ 19 w 114"/>
                <a:gd name="T27" fmla="*/ 36 h 238"/>
                <a:gd name="T28" fmla="*/ 18 w 114"/>
                <a:gd name="T29" fmla="*/ 35 h 238"/>
                <a:gd name="T30" fmla="*/ 18 w 114"/>
                <a:gd name="T31" fmla="*/ 35 h 238"/>
                <a:gd name="T32" fmla="*/ 17 w 114"/>
                <a:gd name="T33" fmla="*/ 34 h 238"/>
                <a:gd name="T34" fmla="*/ 14 w 114"/>
                <a:gd name="T35" fmla="*/ 33 h 238"/>
                <a:gd name="T36" fmla="*/ 11 w 114"/>
                <a:gd name="T37" fmla="*/ 32 h 238"/>
                <a:gd name="T38" fmla="*/ 8 w 114"/>
                <a:gd name="T39" fmla="*/ 29 h 238"/>
                <a:gd name="T40" fmla="*/ 7 w 114"/>
                <a:gd name="T41" fmla="*/ 27 h 238"/>
                <a:gd name="T42" fmla="*/ 5 w 114"/>
                <a:gd name="T43" fmla="*/ 24 h 238"/>
                <a:gd name="T44" fmla="*/ 5 w 114"/>
                <a:gd name="T45" fmla="*/ 21 h 238"/>
                <a:gd name="T46" fmla="*/ 5 w 114"/>
                <a:gd name="T47" fmla="*/ 18 h 238"/>
                <a:gd name="T48" fmla="*/ 6 w 114"/>
                <a:gd name="T49" fmla="*/ 15 h 238"/>
                <a:gd name="T50" fmla="*/ 7 w 114"/>
                <a:gd name="T51" fmla="*/ 12 h 238"/>
                <a:gd name="T52" fmla="*/ 9 w 114"/>
                <a:gd name="T53" fmla="*/ 10 h 238"/>
                <a:gd name="T54" fmla="*/ 10 w 114"/>
                <a:gd name="T55" fmla="*/ 8 h 238"/>
                <a:gd name="T56" fmla="*/ 12 w 114"/>
                <a:gd name="T57" fmla="*/ 6 h 238"/>
                <a:gd name="T58" fmla="*/ 14 w 114"/>
                <a:gd name="T59" fmla="*/ 5 h 238"/>
                <a:gd name="T60" fmla="*/ 16 w 114"/>
                <a:gd name="T61" fmla="*/ 3 h 238"/>
                <a:gd name="T62" fmla="*/ 18 w 114"/>
                <a:gd name="T63" fmla="*/ 1 h 238"/>
                <a:gd name="T64" fmla="*/ 19 w 114"/>
                <a:gd name="T65" fmla="*/ 0 h 238"/>
                <a:gd name="T66" fmla="*/ 18 w 114"/>
                <a:gd name="T67" fmla="*/ 0 h 238"/>
                <a:gd name="T68" fmla="*/ 16 w 114"/>
                <a:gd name="T69" fmla="*/ 1 h 238"/>
                <a:gd name="T70" fmla="*/ 13 w 114"/>
                <a:gd name="T71" fmla="*/ 3 h 238"/>
                <a:gd name="T72" fmla="*/ 9 w 114"/>
                <a:gd name="T73" fmla="*/ 6 h 238"/>
                <a:gd name="T74" fmla="*/ 6 w 114"/>
                <a:gd name="T75" fmla="*/ 9 h 238"/>
                <a:gd name="T76" fmla="*/ 3 w 114"/>
                <a:gd name="T77" fmla="*/ 13 h 238"/>
                <a:gd name="T78" fmla="*/ 1 w 114"/>
                <a:gd name="T79" fmla="*/ 17 h 238"/>
                <a:gd name="T80" fmla="*/ 0 w 114"/>
                <a:gd name="T81" fmla="*/ 21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6" name="Freeform 1389"/>
            <p:cNvSpPr>
              <a:spLocks/>
            </p:cNvSpPr>
            <p:nvPr/>
          </p:nvSpPr>
          <p:spPr bwMode="auto">
            <a:xfrm>
              <a:off x="4043" y="2524"/>
              <a:ext cx="41" cy="52"/>
            </a:xfrm>
            <a:custGeom>
              <a:avLst/>
              <a:gdLst>
                <a:gd name="T0" fmla="*/ 35 w 246"/>
                <a:gd name="T1" fmla="*/ 21 h 310"/>
                <a:gd name="T2" fmla="*/ 37 w 246"/>
                <a:gd name="T3" fmla="*/ 24 h 310"/>
                <a:gd name="T4" fmla="*/ 38 w 246"/>
                <a:gd name="T5" fmla="*/ 28 h 310"/>
                <a:gd name="T6" fmla="*/ 37 w 246"/>
                <a:gd name="T7" fmla="*/ 31 h 310"/>
                <a:gd name="T8" fmla="*/ 35 w 246"/>
                <a:gd name="T9" fmla="*/ 35 h 310"/>
                <a:gd name="T10" fmla="*/ 31 w 246"/>
                <a:gd name="T11" fmla="*/ 38 h 310"/>
                <a:gd name="T12" fmla="*/ 28 w 246"/>
                <a:gd name="T13" fmla="*/ 41 h 310"/>
                <a:gd name="T14" fmla="*/ 24 w 246"/>
                <a:gd name="T15" fmla="*/ 44 h 310"/>
                <a:gd name="T16" fmla="*/ 22 w 246"/>
                <a:gd name="T17" fmla="*/ 47 h 310"/>
                <a:gd name="T18" fmla="*/ 21 w 246"/>
                <a:gd name="T19" fmla="*/ 48 h 310"/>
                <a:gd name="T20" fmla="*/ 20 w 246"/>
                <a:gd name="T21" fmla="*/ 50 h 310"/>
                <a:gd name="T22" fmla="*/ 20 w 246"/>
                <a:gd name="T23" fmla="*/ 51 h 310"/>
                <a:gd name="T24" fmla="*/ 22 w 246"/>
                <a:gd name="T25" fmla="*/ 52 h 310"/>
                <a:gd name="T26" fmla="*/ 23 w 246"/>
                <a:gd name="T27" fmla="*/ 52 h 310"/>
                <a:gd name="T28" fmla="*/ 26 w 246"/>
                <a:gd name="T29" fmla="*/ 49 h 310"/>
                <a:gd name="T30" fmla="*/ 30 w 246"/>
                <a:gd name="T31" fmla="*/ 45 h 310"/>
                <a:gd name="T32" fmla="*/ 35 w 246"/>
                <a:gd name="T33" fmla="*/ 41 h 310"/>
                <a:gd name="T34" fmla="*/ 39 w 246"/>
                <a:gd name="T35" fmla="*/ 37 h 310"/>
                <a:gd name="T36" fmla="*/ 41 w 246"/>
                <a:gd name="T37" fmla="*/ 31 h 310"/>
                <a:gd name="T38" fmla="*/ 40 w 246"/>
                <a:gd name="T39" fmla="*/ 26 h 310"/>
                <a:gd name="T40" fmla="*/ 38 w 246"/>
                <a:gd name="T41" fmla="*/ 20 h 310"/>
                <a:gd name="T42" fmla="*/ 34 w 246"/>
                <a:gd name="T43" fmla="*/ 16 h 310"/>
                <a:gd name="T44" fmla="*/ 30 w 246"/>
                <a:gd name="T45" fmla="*/ 12 h 310"/>
                <a:gd name="T46" fmla="*/ 25 w 246"/>
                <a:gd name="T47" fmla="*/ 10 h 310"/>
                <a:gd name="T48" fmla="*/ 21 w 246"/>
                <a:gd name="T49" fmla="*/ 7 h 310"/>
                <a:gd name="T50" fmla="*/ 16 w 246"/>
                <a:gd name="T51" fmla="*/ 5 h 310"/>
                <a:gd name="T52" fmla="*/ 12 w 246"/>
                <a:gd name="T53" fmla="*/ 3 h 310"/>
                <a:gd name="T54" fmla="*/ 8 w 246"/>
                <a:gd name="T55" fmla="*/ 1 h 310"/>
                <a:gd name="T56" fmla="*/ 4 w 246"/>
                <a:gd name="T57" fmla="*/ 0 h 310"/>
                <a:gd name="T58" fmla="*/ 1 w 246"/>
                <a:gd name="T59" fmla="*/ 0 h 310"/>
                <a:gd name="T60" fmla="*/ 1 w 246"/>
                <a:gd name="T61" fmla="*/ 1 h 310"/>
                <a:gd name="T62" fmla="*/ 5 w 246"/>
                <a:gd name="T63" fmla="*/ 2 h 310"/>
                <a:gd name="T64" fmla="*/ 9 w 246"/>
                <a:gd name="T65" fmla="*/ 4 h 310"/>
                <a:gd name="T66" fmla="*/ 13 w 246"/>
                <a:gd name="T67" fmla="*/ 6 h 310"/>
                <a:gd name="T68" fmla="*/ 18 w 246"/>
                <a:gd name="T69" fmla="*/ 9 h 310"/>
                <a:gd name="T70" fmla="*/ 22 w 246"/>
                <a:gd name="T71" fmla="*/ 12 h 310"/>
                <a:gd name="T72" fmla="*/ 27 w 246"/>
                <a:gd name="T73" fmla="*/ 15 h 310"/>
                <a:gd name="T74" fmla="*/ 31 w 246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7" name="Freeform 1390"/>
            <p:cNvSpPr>
              <a:spLocks/>
            </p:cNvSpPr>
            <p:nvPr/>
          </p:nvSpPr>
          <p:spPr bwMode="auto">
            <a:xfrm>
              <a:off x="3998" y="2585"/>
              <a:ext cx="14" cy="31"/>
            </a:xfrm>
            <a:custGeom>
              <a:avLst/>
              <a:gdLst>
                <a:gd name="T0" fmla="*/ 5 w 83"/>
                <a:gd name="T1" fmla="*/ 2 h 187"/>
                <a:gd name="T2" fmla="*/ 5 w 83"/>
                <a:gd name="T3" fmla="*/ 1 h 187"/>
                <a:gd name="T4" fmla="*/ 4 w 83"/>
                <a:gd name="T5" fmla="*/ 0 h 187"/>
                <a:gd name="T6" fmla="*/ 3 w 83"/>
                <a:gd name="T7" fmla="*/ 0 h 187"/>
                <a:gd name="T8" fmla="*/ 2 w 83"/>
                <a:gd name="T9" fmla="*/ 0 h 187"/>
                <a:gd name="T10" fmla="*/ 1 w 83"/>
                <a:gd name="T11" fmla="*/ 0 h 187"/>
                <a:gd name="T12" fmla="*/ 1 w 83"/>
                <a:gd name="T13" fmla="*/ 1 h 187"/>
                <a:gd name="T14" fmla="*/ 0 w 83"/>
                <a:gd name="T15" fmla="*/ 2 h 187"/>
                <a:gd name="T16" fmla="*/ 0 w 83"/>
                <a:gd name="T17" fmla="*/ 3 h 187"/>
                <a:gd name="T18" fmla="*/ 1 w 83"/>
                <a:gd name="T19" fmla="*/ 7 h 187"/>
                <a:gd name="T20" fmla="*/ 3 w 83"/>
                <a:gd name="T21" fmla="*/ 12 h 187"/>
                <a:gd name="T22" fmla="*/ 5 w 83"/>
                <a:gd name="T23" fmla="*/ 17 h 187"/>
                <a:gd name="T24" fmla="*/ 7 w 83"/>
                <a:gd name="T25" fmla="*/ 21 h 187"/>
                <a:gd name="T26" fmla="*/ 9 w 83"/>
                <a:gd name="T27" fmla="*/ 25 h 187"/>
                <a:gd name="T28" fmla="*/ 11 w 83"/>
                <a:gd name="T29" fmla="*/ 28 h 187"/>
                <a:gd name="T30" fmla="*/ 13 w 83"/>
                <a:gd name="T31" fmla="*/ 31 h 187"/>
                <a:gd name="T32" fmla="*/ 14 w 83"/>
                <a:gd name="T33" fmla="*/ 31 h 187"/>
                <a:gd name="T34" fmla="*/ 13 w 83"/>
                <a:gd name="T35" fmla="*/ 29 h 187"/>
                <a:gd name="T36" fmla="*/ 13 w 83"/>
                <a:gd name="T37" fmla="*/ 26 h 187"/>
                <a:gd name="T38" fmla="*/ 11 w 83"/>
                <a:gd name="T39" fmla="*/ 23 h 187"/>
                <a:gd name="T40" fmla="*/ 10 w 83"/>
                <a:gd name="T41" fmla="*/ 19 h 187"/>
                <a:gd name="T42" fmla="*/ 9 w 83"/>
                <a:gd name="T43" fmla="*/ 15 h 187"/>
                <a:gd name="T44" fmla="*/ 7 w 83"/>
                <a:gd name="T45" fmla="*/ 10 h 187"/>
                <a:gd name="T46" fmla="*/ 6 w 83"/>
                <a:gd name="T47" fmla="*/ 6 h 187"/>
                <a:gd name="T48" fmla="*/ 5 w 83"/>
                <a:gd name="T49" fmla="*/ 2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8" name="Freeform 1391"/>
            <p:cNvSpPr>
              <a:spLocks/>
            </p:cNvSpPr>
            <p:nvPr/>
          </p:nvSpPr>
          <p:spPr bwMode="auto">
            <a:xfrm>
              <a:off x="3992" y="2568"/>
              <a:ext cx="7" cy="16"/>
            </a:xfrm>
            <a:custGeom>
              <a:avLst/>
              <a:gdLst>
                <a:gd name="T0" fmla="*/ 4 w 44"/>
                <a:gd name="T1" fmla="*/ 2 h 94"/>
                <a:gd name="T2" fmla="*/ 3 w 44"/>
                <a:gd name="T3" fmla="*/ 1 h 94"/>
                <a:gd name="T4" fmla="*/ 3 w 44"/>
                <a:gd name="T5" fmla="*/ 0 h 94"/>
                <a:gd name="T6" fmla="*/ 2 w 44"/>
                <a:gd name="T7" fmla="*/ 0 h 94"/>
                <a:gd name="T8" fmla="*/ 2 w 44"/>
                <a:gd name="T9" fmla="*/ 0 h 94"/>
                <a:gd name="T10" fmla="*/ 1 w 44"/>
                <a:gd name="T11" fmla="*/ 0 h 94"/>
                <a:gd name="T12" fmla="*/ 0 w 44"/>
                <a:gd name="T13" fmla="*/ 1 h 94"/>
                <a:gd name="T14" fmla="*/ 0 w 44"/>
                <a:gd name="T15" fmla="*/ 1 h 94"/>
                <a:gd name="T16" fmla="*/ 0 w 44"/>
                <a:gd name="T17" fmla="*/ 2 h 94"/>
                <a:gd name="T18" fmla="*/ 0 w 44"/>
                <a:gd name="T19" fmla="*/ 4 h 94"/>
                <a:gd name="T20" fmla="*/ 1 w 44"/>
                <a:gd name="T21" fmla="*/ 6 h 94"/>
                <a:gd name="T22" fmla="*/ 1 w 44"/>
                <a:gd name="T23" fmla="*/ 9 h 94"/>
                <a:gd name="T24" fmla="*/ 2 w 44"/>
                <a:gd name="T25" fmla="*/ 11 h 94"/>
                <a:gd name="T26" fmla="*/ 3 w 44"/>
                <a:gd name="T27" fmla="*/ 13 h 94"/>
                <a:gd name="T28" fmla="*/ 4 w 44"/>
                <a:gd name="T29" fmla="*/ 15 h 94"/>
                <a:gd name="T30" fmla="*/ 6 w 44"/>
                <a:gd name="T31" fmla="*/ 16 h 94"/>
                <a:gd name="T32" fmla="*/ 7 w 44"/>
                <a:gd name="T33" fmla="*/ 16 h 94"/>
                <a:gd name="T34" fmla="*/ 7 w 44"/>
                <a:gd name="T35" fmla="*/ 13 h 94"/>
                <a:gd name="T36" fmla="*/ 6 w 44"/>
                <a:gd name="T37" fmla="*/ 9 h 94"/>
                <a:gd name="T38" fmla="*/ 5 w 44"/>
                <a:gd name="T39" fmla="*/ 5 h 94"/>
                <a:gd name="T40" fmla="*/ 4 w 44"/>
                <a:gd name="T41" fmla="*/ 2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79" name="Freeform 1392"/>
            <p:cNvSpPr>
              <a:spLocks/>
            </p:cNvSpPr>
            <p:nvPr/>
          </p:nvSpPr>
          <p:spPr bwMode="auto">
            <a:xfrm>
              <a:off x="3986" y="2557"/>
              <a:ext cx="6" cy="9"/>
            </a:xfrm>
            <a:custGeom>
              <a:avLst/>
              <a:gdLst>
                <a:gd name="T0" fmla="*/ 3 w 38"/>
                <a:gd name="T1" fmla="*/ 1 h 54"/>
                <a:gd name="T2" fmla="*/ 3 w 38"/>
                <a:gd name="T3" fmla="*/ 1 h 54"/>
                <a:gd name="T4" fmla="*/ 3 w 38"/>
                <a:gd name="T5" fmla="*/ 1 h 54"/>
                <a:gd name="T6" fmla="*/ 3 w 38"/>
                <a:gd name="T7" fmla="*/ 1 h 54"/>
                <a:gd name="T8" fmla="*/ 3 w 38"/>
                <a:gd name="T9" fmla="*/ 1 h 54"/>
                <a:gd name="T10" fmla="*/ 3 w 38"/>
                <a:gd name="T11" fmla="*/ 1 h 54"/>
                <a:gd name="T12" fmla="*/ 2 w 38"/>
                <a:gd name="T13" fmla="*/ 0 h 54"/>
                <a:gd name="T14" fmla="*/ 2 w 38"/>
                <a:gd name="T15" fmla="*/ 0 h 54"/>
                <a:gd name="T16" fmla="*/ 1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1 h 54"/>
                <a:gd name="T24" fmla="*/ 0 w 38"/>
                <a:gd name="T25" fmla="*/ 2 h 54"/>
                <a:gd name="T26" fmla="*/ 0 w 38"/>
                <a:gd name="T27" fmla="*/ 3 h 54"/>
                <a:gd name="T28" fmla="*/ 1 w 38"/>
                <a:gd name="T29" fmla="*/ 4 h 54"/>
                <a:gd name="T30" fmla="*/ 1 w 38"/>
                <a:gd name="T31" fmla="*/ 5 h 54"/>
                <a:gd name="T32" fmla="*/ 2 w 38"/>
                <a:gd name="T33" fmla="*/ 7 h 54"/>
                <a:gd name="T34" fmla="*/ 3 w 38"/>
                <a:gd name="T35" fmla="*/ 8 h 54"/>
                <a:gd name="T36" fmla="*/ 4 w 38"/>
                <a:gd name="T37" fmla="*/ 8 h 54"/>
                <a:gd name="T38" fmla="*/ 5 w 38"/>
                <a:gd name="T39" fmla="*/ 9 h 54"/>
                <a:gd name="T40" fmla="*/ 6 w 38"/>
                <a:gd name="T41" fmla="*/ 9 h 54"/>
                <a:gd name="T42" fmla="*/ 6 w 38"/>
                <a:gd name="T43" fmla="*/ 7 h 54"/>
                <a:gd name="T44" fmla="*/ 5 w 38"/>
                <a:gd name="T45" fmla="*/ 5 h 54"/>
                <a:gd name="T46" fmla="*/ 4 w 38"/>
                <a:gd name="T47" fmla="*/ 3 h 54"/>
                <a:gd name="T48" fmla="*/ 3 w 38"/>
                <a:gd name="T49" fmla="*/ 1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0" name="Freeform 1393"/>
            <p:cNvSpPr>
              <a:spLocks/>
            </p:cNvSpPr>
            <p:nvPr/>
          </p:nvSpPr>
          <p:spPr bwMode="auto">
            <a:xfrm>
              <a:off x="3981" y="2549"/>
              <a:ext cx="8" cy="6"/>
            </a:xfrm>
            <a:custGeom>
              <a:avLst/>
              <a:gdLst>
                <a:gd name="T0" fmla="*/ 6 w 52"/>
                <a:gd name="T1" fmla="*/ 4 h 36"/>
                <a:gd name="T2" fmla="*/ 7 w 52"/>
                <a:gd name="T3" fmla="*/ 4 h 36"/>
                <a:gd name="T4" fmla="*/ 8 w 52"/>
                <a:gd name="T5" fmla="*/ 3 h 36"/>
                <a:gd name="T6" fmla="*/ 8 w 52"/>
                <a:gd name="T7" fmla="*/ 3 h 36"/>
                <a:gd name="T8" fmla="*/ 8 w 52"/>
                <a:gd name="T9" fmla="*/ 2 h 36"/>
                <a:gd name="T10" fmla="*/ 8 w 52"/>
                <a:gd name="T11" fmla="*/ 1 h 36"/>
                <a:gd name="T12" fmla="*/ 7 w 52"/>
                <a:gd name="T13" fmla="*/ 0 h 36"/>
                <a:gd name="T14" fmla="*/ 6 w 52"/>
                <a:gd name="T15" fmla="*/ 0 h 36"/>
                <a:gd name="T16" fmla="*/ 6 w 52"/>
                <a:gd name="T17" fmla="*/ 0 h 36"/>
                <a:gd name="T18" fmla="*/ 5 w 52"/>
                <a:gd name="T19" fmla="*/ 0 h 36"/>
                <a:gd name="T20" fmla="*/ 4 w 52"/>
                <a:gd name="T21" fmla="*/ 0 h 36"/>
                <a:gd name="T22" fmla="*/ 3 w 52"/>
                <a:gd name="T23" fmla="*/ 1 h 36"/>
                <a:gd name="T24" fmla="*/ 2 w 52"/>
                <a:gd name="T25" fmla="*/ 1 h 36"/>
                <a:gd name="T26" fmla="*/ 1 w 52"/>
                <a:gd name="T27" fmla="*/ 2 h 36"/>
                <a:gd name="T28" fmla="*/ 0 w 52"/>
                <a:gd name="T29" fmla="*/ 4 h 36"/>
                <a:gd name="T30" fmla="*/ 0 w 52"/>
                <a:gd name="T31" fmla="*/ 5 h 36"/>
                <a:gd name="T32" fmla="*/ 0 w 52"/>
                <a:gd name="T33" fmla="*/ 5 h 36"/>
                <a:gd name="T34" fmla="*/ 1 w 52"/>
                <a:gd name="T35" fmla="*/ 6 h 36"/>
                <a:gd name="T36" fmla="*/ 1 w 52"/>
                <a:gd name="T37" fmla="*/ 6 h 36"/>
                <a:gd name="T38" fmla="*/ 2 w 52"/>
                <a:gd name="T39" fmla="*/ 6 h 36"/>
                <a:gd name="T40" fmla="*/ 3 w 52"/>
                <a:gd name="T41" fmla="*/ 6 h 36"/>
                <a:gd name="T42" fmla="*/ 4 w 52"/>
                <a:gd name="T43" fmla="*/ 6 h 36"/>
                <a:gd name="T44" fmla="*/ 5 w 52"/>
                <a:gd name="T45" fmla="*/ 5 h 36"/>
                <a:gd name="T46" fmla="*/ 6 w 52"/>
                <a:gd name="T47" fmla="*/ 5 h 36"/>
                <a:gd name="T48" fmla="*/ 6 w 52"/>
                <a:gd name="T49" fmla="*/ 4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1" name="Freeform 1394"/>
            <p:cNvSpPr>
              <a:spLocks/>
            </p:cNvSpPr>
            <p:nvPr/>
          </p:nvSpPr>
          <p:spPr bwMode="auto">
            <a:xfrm>
              <a:off x="3941" y="2539"/>
              <a:ext cx="33" cy="39"/>
            </a:xfrm>
            <a:custGeom>
              <a:avLst/>
              <a:gdLst>
                <a:gd name="T0" fmla="*/ 12 w 198"/>
                <a:gd name="T1" fmla="*/ 6 h 236"/>
                <a:gd name="T2" fmla="*/ 10 w 198"/>
                <a:gd name="T3" fmla="*/ 8 h 236"/>
                <a:gd name="T4" fmla="*/ 8 w 198"/>
                <a:gd name="T5" fmla="*/ 10 h 236"/>
                <a:gd name="T6" fmla="*/ 6 w 198"/>
                <a:gd name="T7" fmla="*/ 12 h 236"/>
                <a:gd name="T8" fmla="*/ 4 w 198"/>
                <a:gd name="T9" fmla="*/ 14 h 236"/>
                <a:gd name="T10" fmla="*/ 2 w 198"/>
                <a:gd name="T11" fmla="*/ 17 h 236"/>
                <a:gd name="T12" fmla="*/ 1 w 198"/>
                <a:gd name="T13" fmla="*/ 19 h 236"/>
                <a:gd name="T14" fmla="*/ 0 w 198"/>
                <a:gd name="T15" fmla="*/ 21 h 236"/>
                <a:gd name="T16" fmla="*/ 0 w 198"/>
                <a:gd name="T17" fmla="*/ 24 h 236"/>
                <a:gd name="T18" fmla="*/ 0 w 198"/>
                <a:gd name="T19" fmla="*/ 28 h 236"/>
                <a:gd name="T20" fmla="*/ 2 w 198"/>
                <a:gd name="T21" fmla="*/ 31 h 236"/>
                <a:gd name="T22" fmla="*/ 4 w 198"/>
                <a:gd name="T23" fmla="*/ 34 h 236"/>
                <a:gd name="T24" fmla="*/ 7 w 198"/>
                <a:gd name="T25" fmla="*/ 36 h 236"/>
                <a:gd name="T26" fmla="*/ 11 w 198"/>
                <a:gd name="T27" fmla="*/ 38 h 236"/>
                <a:gd name="T28" fmla="*/ 15 w 198"/>
                <a:gd name="T29" fmla="*/ 39 h 236"/>
                <a:gd name="T30" fmla="*/ 18 w 198"/>
                <a:gd name="T31" fmla="*/ 39 h 236"/>
                <a:gd name="T32" fmla="*/ 22 w 198"/>
                <a:gd name="T33" fmla="*/ 38 h 236"/>
                <a:gd name="T34" fmla="*/ 23 w 198"/>
                <a:gd name="T35" fmla="*/ 38 h 236"/>
                <a:gd name="T36" fmla="*/ 24 w 198"/>
                <a:gd name="T37" fmla="*/ 38 h 236"/>
                <a:gd name="T38" fmla="*/ 24 w 198"/>
                <a:gd name="T39" fmla="*/ 37 h 236"/>
                <a:gd name="T40" fmla="*/ 24 w 198"/>
                <a:gd name="T41" fmla="*/ 37 h 236"/>
                <a:gd name="T42" fmla="*/ 24 w 198"/>
                <a:gd name="T43" fmla="*/ 36 h 236"/>
                <a:gd name="T44" fmla="*/ 24 w 198"/>
                <a:gd name="T45" fmla="*/ 36 h 236"/>
                <a:gd name="T46" fmla="*/ 23 w 198"/>
                <a:gd name="T47" fmla="*/ 36 h 236"/>
                <a:gd name="T48" fmla="*/ 22 w 198"/>
                <a:gd name="T49" fmla="*/ 36 h 236"/>
                <a:gd name="T50" fmla="*/ 21 w 198"/>
                <a:gd name="T51" fmla="*/ 36 h 236"/>
                <a:gd name="T52" fmla="*/ 20 w 198"/>
                <a:gd name="T53" fmla="*/ 36 h 236"/>
                <a:gd name="T54" fmla="*/ 19 w 198"/>
                <a:gd name="T55" fmla="*/ 36 h 236"/>
                <a:gd name="T56" fmla="*/ 18 w 198"/>
                <a:gd name="T57" fmla="*/ 36 h 236"/>
                <a:gd name="T58" fmla="*/ 16 w 198"/>
                <a:gd name="T59" fmla="*/ 36 h 236"/>
                <a:gd name="T60" fmla="*/ 15 w 198"/>
                <a:gd name="T61" fmla="*/ 36 h 236"/>
                <a:gd name="T62" fmla="*/ 13 w 198"/>
                <a:gd name="T63" fmla="*/ 35 h 236"/>
                <a:gd name="T64" fmla="*/ 10 w 198"/>
                <a:gd name="T65" fmla="*/ 35 h 236"/>
                <a:gd name="T66" fmla="*/ 8 w 198"/>
                <a:gd name="T67" fmla="*/ 34 h 236"/>
                <a:gd name="T68" fmla="*/ 7 w 198"/>
                <a:gd name="T69" fmla="*/ 33 h 236"/>
                <a:gd name="T70" fmla="*/ 5 w 198"/>
                <a:gd name="T71" fmla="*/ 31 h 236"/>
                <a:gd name="T72" fmla="*/ 3 w 198"/>
                <a:gd name="T73" fmla="*/ 29 h 236"/>
                <a:gd name="T74" fmla="*/ 2 w 198"/>
                <a:gd name="T75" fmla="*/ 26 h 236"/>
                <a:gd name="T76" fmla="*/ 3 w 198"/>
                <a:gd name="T77" fmla="*/ 23 h 236"/>
                <a:gd name="T78" fmla="*/ 4 w 198"/>
                <a:gd name="T79" fmla="*/ 20 h 236"/>
                <a:gd name="T80" fmla="*/ 5 w 198"/>
                <a:gd name="T81" fmla="*/ 18 h 236"/>
                <a:gd name="T82" fmla="*/ 7 w 198"/>
                <a:gd name="T83" fmla="*/ 16 h 236"/>
                <a:gd name="T84" fmla="*/ 8 w 198"/>
                <a:gd name="T85" fmla="*/ 14 h 236"/>
                <a:gd name="T86" fmla="*/ 10 w 198"/>
                <a:gd name="T87" fmla="*/ 12 h 236"/>
                <a:gd name="T88" fmla="*/ 13 w 198"/>
                <a:gd name="T89" fmla="*/ 10 h 236"/>
                <a:gd name="T90" fmla="*/ 16 w 198"/>
                <a:gd name="T91" fmla="*/ 8 h 236"/>
                <a:gd name="T92" fmla="*/ 18 w 198"/>
                <a:gd name="T93" fmla="*/ 6 h 236"/>
                <a:gd name="T94" fmla="*/ 21 w 198"/>
                <a:gd name="T95" fmla="*/ 5 h 236"/>
                <a:gd name="T96" fmla="*/ 24 w 198"/>
                <a:gd name="T97" fmla="*/ 4 h 236"/>
                <a:gd name="T98" fmla="*/ 26 w 198"/>
                <a:gd name="T99" fmla="*/ 3 h 236"/>
                <a:gd name="T100" fmla="*/ 29 w 198"/>
                <a:gd name="T101" fmla="*/ 2 h 236"/>
                <a:gd name="T102" fmla="*/ 31 w 198"/>
                <a:gd name="T103" fmla="*/ 2 h 236"/>
                <a:gd name="T104" fmla="*/ 33 w 198"/>
                <a:gd name="T105" fmla="*/ 1 h 236"/>
                <a:gd name="T106" fmla="*/ 32 w 198"/>
                <a:gd name="T107" fmla="*/ 0 h 236"/>
                <a:gd name="T108" fmla="*/ 30 w 198"/>
                <a:gd name="T109" fmla="*/ 0 h 236"/>
                <a:gd name="T110" fmla="*/ 27 w 198"/>
                <a:gd name="T111" fmla="*/ 0 h 236"/>
                <a:gd name="T112" fmla="*/ 24 w 198"/>
                <a:gd name="T113" fmla="*/ 1 h 236"/>
                <a:gd name="T114" fmla="*/ 21 w 198"/>
                <a:gd name="T115" fmla="*/ 2 h 236"/>
                <a:gd name="T116" fmla="*/ 17 w 198"/>
                <a:gd name="T117" fmla="*/ 3 h 236"/>
                <a:gd name="T118" fmla="*/ 15 w 198"/>
                <a:gd name="T119" fmla="*/ 5 h 236"/>
                <a:gd name="T120" fmla="*/ 12 w 198"/>
                <a:gd name="T121" fmla="*/ 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2" name="Freeform 1395"/>
            <p:cNvSpPr>
              <a:spLocks/>
            </p:cNvSpPr>
            <p:nvPr/>
          </p:nvSpPr>
          <p:spPr bwMode="auto">
            <a:xfrm>
              <a:off x="3997" y="2539"/>
              <a:ext cx="22" cy="30"/>
            </a:xfrm>
            <a:custGeom>
              <a:avLst/>
              <a:gdLst>
                <a:gd name="T0" fmla="*/ 19 w 128"/>
                <a:gd name="T1" fmla="*/ 10 h 183"/>
                <a:gd name="T2" fmla="*/ 19 w 128"/>
                <a:gd name="T3" fmla="*/ 13 h 183"/>
                <a:gd name="T4" fmla="*/ 19 w 128"/>
                <a:gd name="T5" fmla="*/ 16 h 183"/>
                <a:gd name="T6" fmla="*/ 17 w 128"/>
                <a:gd name="T7" fmla="*/ 18 h 183"/>
                <a:gd name="T8" fmla="*/ 15 w 128"/>
                <a:gd name="T9" fmla="*/ 20 h 183"/>
                <a:gd name="T10" fmla="*/ 13 w 128"/>
                <a:gd name="T11" fmla="*/ 22 h 183"/>
                <a:gd name="T12" fmla="*/ 10 w 128"/>
                <a:gd name="T13" fmla="*/ 24 h 183"/>
                <a:gd name="T14" fmla="*/ 7 w 128"/>
                <a:gd name="T15" fmla="*/ 26 h 183"/>
                <a:gd name="T16" fmla="*/ 5 w 128"/>
                <a:gd name="T17" fmla="*/ 27 h 183"/>
                <a:gd name="T18" fmla="*/ 5 w 128"/>
                <a:gd name="T19" fmla="*/ 28 h 183"/>
                <a:gd name="T20" fmla="*/ 4 w 128"/>
                <a:gd name="T21" fmla="*/ 28 h 183"/>
                <a:gd name="T22" fmla="*/ 4 w 128"/>
                <a:gd name="T23" fmla="*/ 29 h 183"/>
                <a:gd name="T24" fmla="*/ 5 w 128"/>
                <a:gd name="T25" fmla="*/ 29 h 183"/>
                <a:gd name="T26" fmla="*/ 5 w 128"/>
                <a:gd name="T27" fmla="*/ 30 h 183"/>
                <a:gd name="T28" fmla="*/ 6 w 128"/>
                <a:gd name="T29" fmla="*/ 30 h 183"/>
                <a:gd name="T30" fmla="*/ 6 w 128"/>
                <a:gd name="T31" fmla="*/ 30 h 183"/>
                <a:gd name="T32" fmla="*/ 7 w 128"/>
                <a:gd name="T33" fmla="*/ 30 h 183"/>
                <a:gd name="T34" fmla="*/ 10 w 128"/>
                <a:gd name="T35" fmla="*/ 28 h 183"/>
                <a:gd name="T36" fmla="*/ 13 w 128"/>
                <a:gd name="T37" fmla="*/ 26 h 183"/>
                <a:gd name="T38" fmla="*/ 16 w 128"/>
                <a:gd name="T39" fmla="*/ 24 h 183"/>
                <a:gd name="T40" fmla="*/ 19 w 128"/>
                <a:gd name="T41" fmla="*/ 22 h 183"/>
                <a:gd name="T42" fmla="*/ 20 w 128"/>
                <a:gd name="T43" fmla="*/ 19 h 183"/>
                <a:gd name="T44" fmla="*/ 21 w 128"/>
                <a:gd name="T45" fmla="*/ 16 h 183"/>
                <a:gd name="T46" fmla="*/ 22 w 128"/>
                <a:gd name="T47" fmla="*/ 13 h 183"/>
                <a:gd name="T48" fmla="*/ 21 w 128"/>
                <a:gd name="T49" fmla="*/ 10 h 183"/>
                <a:gd name="T50" fmla="*/ 19 w 128"/>
                <a:gd name="T51" fmla="*/ 7 h 183"/>
                <a:gd name="T52" fmla="*/ 17 w 128"/>
                <a:gd name="T53" fmla="*/ 5 h 183"/>
                <a:gd name="T54" fmla="*/ 14 w 128"/>
                <a:gd name="T55" fmla="*/ 3 h 183"/>
                <a:gd name="T56" fmla="*/ 10 w 128"/>
                <a:gd name="T57" fmla="*/ 1 h 183"/>
                <a:gd name="T58" fmla="*/ 7 w 128"/>
                <a:gd name="T59" fmla="*/ 0 h 183"/>
                <a:gd name="T60" fmla="*/ 4 w 128"/>
                <a:gd name="T61" fmla="*/ 0 h 183"/>
                <a:gd name="T62" fmla="*/ 2 w 128"/>
                <a:gd name="T63" fmla="*/ 0 h 183"/>
                <a:gd name="T64" fmla="*/ 0 w 128"/>
                <a:gd name="T65" fmla="*/ 1 h 183"/>
                <a:gd name="T66" fmla="*/ 3 w 128"/>
                <a:gd name="T67" fmla="*/ 2 h 183"/>
                <a:gd name="T68" fmla="*/ 6 w 128"/>
                <a:gd name="T69" fmla="*/ 2 h 183"/>
                <a:gd name="T70" fmla="*/ 8 w 128"/>
                <a:gd name="T71" fmla="*/ 3 h 183"/>
                <a:gd name="T72" fmla="*/ 11 w 128"/>
                <a:gd name="T73" fmla="*/ 4 h 183"/>
                <a:gd name="T74" fmla="*/ 13 w 128"/>
                <a:gd name="T75" fmla="*/ 5 h 183"/>
                <a:gd name="T76" fmla="*/ 15 w 128"/>
                <a:gd name="T77" fmla="*/ 6 h 183"/>
                <a:gd name="T78" fmla="*/ 17 w 128"/>
                <a:gd name="T79" fmla="*/ 8 h 183"/>
                <a:gd name="T80" fmla="*/ 19 w 128"/>
                <a:gd name="T81" fmla="*/ 10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3" name="Freeform 1396"/>
            <p:cNvSpPr>
              <a:spLocks/>
            </p:cNvSpPr>
            <p:nvPr/>
          </p:nvSpPr>
          <p:spPr bwMode="auto">
            <a:xfrm>
              <a:off x="3920" y="2532"/>
              <a:ext cx="53" cy="63"/>
            </a:xfrm>
            <a:custGeom>
              <a:avLst/>
              <a:gdLst>
                <a:gd name="T0" fmla="*/ 17 w 323"/>
                <a:gd name="T1" fmla="*/ 12 h 379"/>
                <a:gd name="T2" fmla="*/ 9 w 323"/>
                <a:gd name="T3" fmla="*/ 19 h 379"/>
                <a:gd name="T4" fmla="*/ 3 w 323"/>
                <a:gd name="T5" fmla="*/ 28 h 379"/>
                <a:gd name="T6" fmla="*/ 0 w 323"/>
                <a:gd name="T7" fmla="*/ 38 h 379"/>
                <a:gd name="T8" fmla="*/ 1 w 323"/>
                <a:gd name="T9" fmla="*/ 44 h 379"/>
                <a:gd name="T10" fmla="*/ 2 w 323"/>
                <a:gd name="T11" fmla="*/ 47 h 379"/>
                <a:gd name="T12" fmla="*/ 3 w 323"/>
                <a:gd name="T13" fmla="*/ 50 h 379"/>
                <a:gd name="T14" fmla="*/ 6 w 323"/>
                <a:gd name="T15" fmla="*/ 52 h 379"/>
                <a:gd name="T16" fmla="*/ 9 w 323"/>
                <a:gd name="T17" fmla="*/ 54 h 379"/>
                <a:gd name="T18" fmla="*/ 14 w 323"/>
                <a:gd name="T19" fmla="*/ 57 h 379"/>
                <a:gd name="T20" fmla="*/ 20 w 323"/>
                <a:gd name="T21" fmla="*/ 58 h 379"/>
                <a:gd name="T22" fmla="*/ 25 w 323"/>
                <a:gd name="T23" fmla="*/ 60 h 379"/>
                <a:gd name="T24" fmla="*/ 31 w 323"/>
                <a:gd name="T25" fmla="*/ 61 h 379"/>
                <a:gd name="T26" fmla="*/ 36 w 323"/>
                <a:gd name="T27" fmla="*/ 62 h 379"/>
                <a:gd name="T28" fmla="*/ 42 w 323"/>
                <a:gd name="T29" fmla="*/ 62 h 379"/>
                <a:gd name="T30" fmla="*/ 48 w 323"/>
                <a:gd name="T31" fmla="*/ 63 h 379"/>
                <a:gd name="T32" fmla="*/ 51 w 323"/>
                <a:gd name="T33" fmla="*/ 63 h 379"/>
                <a:gd name="T34" fmla="*/ 53 w 323"/>
                <a:gd name="T35" fmla="*/ 62 h 379"/>
                <a:gd name="T36" fmla="*/ 53 w 323"/>
                <a:gd name="T37" fmla="*/ 60 h 379"/>
                <a:gd name="T38" fmla="*/ 52 w 323"/>
                <a:gd name="T39" fmla="*/ 59 h 379"/>
                <a:gd name="T40" fmla="*/ 48 w 323"/>
                <a:gd name="T41" fmla="*/ 58 h 379"/>
                <a:gd name="T42" fmla="*/ 43 w 323"/>
                <a:gd name="T43" fmla="*/ 58 h 379"/>
                <a:gd name="T44" fmla="*/ 38 w 323"/>
                <a:gd name="T45" fmla="*/ 58 h 379"/>
                <a:gd name="T46" fmla="*/ 33 w 323"/>
                <a:gd name="T47" fmla="*/ 57 h 379"/>
                <a:gd name="T48" fmla="*/ 28 w 323"/>
                <a:gd name="T49" fmla="*/ 56 h 379"/>
                <a:gd name="T50" fmla="*/ 22 w 323"/>
                <a:gd name="T51" fmla="*/ 55 h 379"/>
                <a:gd name="T52" fmla="*/ 17 w 323"/>
                <a:gd name="T53" fmla="*/ 53 h 379"/>
                <a:gd name="T54" fmla="*/ 12 w 323"/>
                <a:gd name="T55" fmla="*/ 51 h 379"/>
                <a:gd name="T56" fmla="*/ 8 w 323"/>
                <a:gd name="T57" fmla="*/ 48 h 379"/>
                <a:gd name="T58" fmla="*/ 6 w 323"/>
                <a:gd name="T59" fmla="*/ 45 h 379"/>
                <a:gd name="T60" fmla="*/ 5 w 323"/>
                <a:gd name="T61" fmla="*/ 40 h 379"/>
                <a:gd name="T62" fmla="*/ 6 w 323"/>
                <a:gd name="T63" fmla="*/ 33 h 379"/>
                <a:gd name="T64" fmla="*/ 8 w 323"/>
                <a:gd name="T65" fmla="*/ 27 h 379"/>
                <a:gd name="T66" fmla="*/ 11 w 323"/>
                <a:gd name="T67" fmla="*/ 23 h 379"/>
                <a:gd name="T68" fmla="*/ 15 w 323"/>
                <a:gd name="T69" fmla="*/ 18 h 379"/>
                <a:gd name="T70" fmla="*/ 19 w 323"/>
                <a:gd name="T71" fmla="*/ 15 h 379"/>
                <a:gd name="T72" fmla="*/ 24 w 323"/>
                <a:gd name="T73" fmla="*/ 11 h 379"/>
                <a:gd name="T74" fmla="*/ 30 w 323"/>
                <a:gd name="T75" fmla="*/ 7 h 379"/>
                <a:gd name="T76" fmla="*/ 36 w 323"/>
                <a:gd name="T77" fmla="*/ 4 h 379"/>
                <a:gd name="T78" fmla="*/ 42 w 323"/>
                <a:gd name="T79" fmla="*/ 1 h 379"/>
                <a:gd name="T80" fmla="*/ 42 w 323"/>
                <a:gd name="T81" fmla="*/ 0 h 379"/>
                <a:gd name="T82" fmla="*/ 36 w 323"/>
                <a:gd name="T83" fmla="*/ 1 h 379"/>
                <a:gd name="T84" fmla="*/ 30 w 323"/>
                <a:gd name="T85" fmla="*/ 3 h 379"/>
                <a:gd name="T86" fmla="*/ 23 w 323"/>
                <a:gd name="T87" fmla="*/ 6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4" name="Freeform 1397"/>
            <p:cNvSpPr>
              <a:spLocks/>
            </p:cNvSpPr>
            <p:nvPr/>
          </p:nvSpPr>
          <p:spPr bwMode="auto">
            <a:xfrm>
              <a:off x="3995" y="2530"/>
              <a:ext cx="47" cy="42"/>
            </a:xfrm>
            <a:custGeom>
              <a:avLst/>
              <a:gdLst>
                <a:gd name="T0" fmla="*/ 39 w 282"/>
                <a:gd name="T1" fmla="*/ 13 h 253"/>
                <a:gd name="T2" fmla="*/ 41 w 282"/>
                <a:gd name="T3" fmla="*/ 15 h 253"/>
                <a:gd name="T4" fmla="*/ 42 w 282"/>
                <a:gd name="T5" fmla="*/ 18 h 253"/>
                <a:gd name="T6" fmla="*/ 43 w 282"/>
                <a:gd name="T7" fmla="*/ 21 h 253"/>
                <a:gd name="T8" fmla="*/ 43 w 282"/>
                <a:gd name="T9" fmla="*/ 24 h 253"/>
                <a:gd name="T10" fmla="*/ 43 w 282"/>
                <a:gd name="T11" fmla="*/ 26 h 253"/>
                <a:gd name="T12" fmla="*/ 42 w 282"/>
                <a:gd name="T13" fmla="*/ 28 h 253"/>
                <a:gd name="T14" fmla="*/ 41 w 282"/>
                <a:gd name="T15" fmla="*/ 31 h 253"/>
                <a:gd name="T16" fmla="*/ 39 w 282"/>
                <a:gd name="T17" fmla="*/ 32 h 253"/>
                <a:gd name="T18" fmla="*/ 37 w 282"/>
                <a:gd name="T19" fmla="*/ 34 h 253"/>
                <a:gd name="T20" fmla="*/ 36 w 282"/>
                <a:gd name="T21" fmla="*/ 36 h 253"/>
                <a:gd name="T22" fmla="*/ 34 w 282"/>
                <a:gd name="T23" fmla="*/ 37 h 253"/>
                <a:gd name="T24" fmla="*/ 32 w 282"/>
                <a:gd name="T25" fmla="*/ 39 h 253"/>
                <a:gd name="T26" fmla="*/ 32 w 282"/>
                <a:gd name="T27" fmla="*/ 40 h 253"/>
                <a:gd name="T28" fmla="*/ 32 w 282"/>
                <a:gd name="T29" fmla="*/ 40 h 253"/>
                <a:gd name="T30" fmla="*/ 32 w 282"/>
                <a:gd name="T31" fmla="*/ 41 h 253"/>
                <a:gd name="T32" fmla="*/ 32 w 282"/>
                <a:gd name="T33" fmla="*/ 41 h 253"/>
                <a:gd name="T34" fmla="*/ 33 w 282"/>
                <a:gd name="T35" fmla="*/ 42 h 253"/>
                <a:gd name="T36" fmla="*/ 33 w 282"/>
                <a:gd name="T37" fmla="*/ 42 h 253"/>
                <a:gd name="T38" fmla="*/ 34 w 282"/>
                <a:gd name="T39" fmla="*/ 42 h 253"/>
                <a:gd name="T40" fmla="*/ 35 w 282"/>
                <a:gd name="T41" fmla="*/ 41 h 253"/>
                <a:gd name="T42" fmla="*/ 39 w 282"/>
                <a:gd name="T43" fmla="*/ 39 h 253"/>
                <a:gd name="T44" fmla="*/ 42 w 282"/>
                <a:gd name="T45" fmla="*/ 36 h 253"/>
                <a:gd name="T46" fmla="*/ 45 w 282"/>
                <a:gd name="T47" fmla="*/ 32 h 253"/>
                <a:gd name="T48" fmla="*/ 46 w 282"/>
                <a:gd name="T49" fmla="*/ 28 h 253"/>
                <a:gd name="T50" fmla="*/ 47 w 282"/>
                <a:gd name="T51" fmla="*/ 23 h 253"/>
                <a:gd name="T52" fmla="*/ 47 w 282"/>
                <a:gd name="T53" fmla="*/ 19 h 253"/>
                <a:gd name="T54" fmla="*/ 45 w 282"/>
                <a:gd name="T55" fmla="*/ 15 h 253"/>
                <a:gd name="T56" fmla="*/ 42 w 282"/>
                <a:gd name="T57" fmla="*/ 12 h 253"/>
                <a:gd name="T58" fmla="*/ 39 w 282"/>
                <a:gd name="T59" fmla="*/ 10 h 253"/>
                <a:gd name="T60" fmla="*/ 37 w 282"/>
                <a:gd name="T61" fmla="*/ 8 h 253"/>
                <a:gd name="T62" fmla="*/ 34 w 282"/>
                <a:gd name="T63" fmla="*/ 6 h 253"/>
                <a:gd name="T64" fmla="*/ 30 w 282"/>
                <a:gd name="T65" fmla="*/ 5 h 253"/>
                <a:gd name="T66" fmla="*/ 27 w 282"/>
                <a:gd name="T67" fmla="*/ 4 h 253"/>
                <a:gd name="T68" fmla="*/ 24 w 282"/>
                <a:gd name="T69" fmla="*/ 3 h 253"/>
                <a:gd name="T70" fmla="*/ 20 w 282"/>
                <a:gd name="T71" fmla="*/ 2 h 253"/>
                <a:gd name="T72" fmla="*/ 17 w 282"/>
                <a:gd name="T73" fmla="*/ 1 h 253"/>
                <a:gd name="T74" fmla="*/ 14 w 282"/>
                <a:gd name="T75" fmla="*/ 1 h 253"/>
                <a:gd name="T76" fmla="*/ 10 w 282"/>
                <a:gd name="T77" fmla="*/ 0 h 253"/>
                <a:gd name="T78" fmla="*/ 8 w 282"/>
                <a:gd name="T79" fmla="*/ 0 h 253"/>
                <a:gd name="T80" fmla="*/ 5 w 282"/>
                <a:gd name="T81" fmla="*/ 0 h 253"/>
                <a:gd name="T82" fmla="*/ 3 w 282"/>
                <a:gd name="T83" fmla="*/ 0 h 253"/>
                <a:gd name="T84" fmla="*/ 2 w 282"/>
                <a:gd name="T85" fmla="*/ 0 h 253"/>
                <a:gd name="T86" fmla="*/ 1 w 282"/>
                <a:gd name="T87" fmla="*/ 1 h 253"/>
                <a:gd name="T88" fmla="*/ 0 w 282"/>
                <a:gd name="T89" fmla="*/ 1 h 253"/>
                <a:gd name="T90" fmla="*/ 2 w 282"/>
                <a:gd name="T91" fmla="*/ 1 h 253"/>
                <a:gd name="T92" fmla="*/ 4 w 282"/>
                <a:gd name="T93" fmla="*/ 1 h 253"/>
                <a:gd name="T94" fmla="*/ 6 w 282"/>
                <a:gd name="T95" fmla="*/ 2 h 253"/>
                <a:gd name="T96" fmla="*/ 9 w 282"/>
                <a:gd name="T97" fmla="*/ 2 h 253"/>
                <a:gd name="T98" fmla="*/ 11 w 282"/>
                <a:gd name="T99" fmla="*/ 3 h 253"/>
                <a:gd name="T100" fmla="*/ 14 w 282"/>
                <a:gd name="T101" fmla="*/ 3 h 253"/>
                <a:gd name="T102" fmla="*/ 16 w 282"/>
                <a:gd name="T103" fmla="*/ 4 h 253"/>
                <a:gd name="T104" fmla="*/ 19 w 282"/>
                <a:gd name="T105" fmla="*/ 4 h 253"/>
                <a:gd name="T106" fmla="*/ 22 w 282"/>
                <a:gd name="T107" fmla="*/ 5 h 253"/>
                <a:gd name="T108" fmla="*/ 24 w 282"/>
                <a:gd name="T109" fmla="*/ 6 h 253"/>
                <a:gd name="T110" fmla="*/ 27 w 282"/>
                <a:gd name="T111" fmla="*/ 7 h 253"/>
                <a:gd name="T112" fmla="*/ 29 w 282"/>
                <a:gd name="T113" fmla="*/ 8 h 253"/>
                <a:gd name="T114" fmla="*/ 32 w 282"/>
                <a:gd name="T115" fmla="*/ 9 h 253"/>
                <a:gd name="T116" fmla="*/ 35 w 282"/>
                <a:gd name="T117" fmla="*/ 10 h 253"/>
                <a:gd name="T118" fmla="*/ 37 w 282"/>
                <a:gd name="T119" fmla="*/ 11 h 253"/>
                <a:gd name="T120" fmla="*/ 39 w 282"/>
                <a:gd name="T121" fmla="*/ 13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5" name="Freeform 1398"/>
            <p:cNvSpPr>
              <a:spLocks/>
            </p:cNvSpPr>
            <p:nvPr/>
          </p:nvSpPr>
          <p:spPr bwMode="auto">
            <a:xfrm>
              <a:off x="3901" y="2553"/>
              <a:ext cx="19" cy="39"/>
            </a:xfrm>
            <a:custGeom>
              <a:avLst/>
              <a:gdLst>
                <a:gd name="T0" fmla="*/ 0 w 115"/>
                <a:gd name="T1" fmla="*/ 21 h 236"/>
                <a:gd name="T2" fmla="*/ 0 w 115"/>
                <a:gd name="T3" fmla="*/ 24 h 236"/>
                <a:gd name="T4" fmla="*/ 1 w 115"/>
                <a:gd name="T5" fmla="*/ 27 h 236"/>
                <a:gd name="T6" fmla="*/ 2 w 115"/>
                <a:gd name="T7" fmla="*/ 30 h 236"/>
                <a:gd name="T8" fmla="*/ 4 w 115"/>
                <a:gd name="T9" fmla="*/ 33 h 236"/>
                <a:gd name="T10" fmla="*/ 6 w 115"/>
                <a:gd name="T11" fmla="*/ 35 h 236"/>
                <a:gd name="T12" fmla="*/ 9 w 115"/>
                <a:gd name="T13" fmla="*/ 37 h 236"/>
                <a:gd name="T14" fmla="*/ 12 w 115"/>
                <a:gd name="T15" fmla="*/ 38 h 236"/>
                <a:gd name="T16" fmla="*/ 15 w 115"/>
                <a:gd name="T17" fmla="*/ 39 h 236"/>
                <a:gd name="T18" fmla="*/ 16 w 115"/>
                <a:gd name="T19" fmla="*/ 39 h 236"/>
                <a:gd name="T20" fmla="*/ 17 w 115"/>
                <a:gd name="T21" fmla="*/ 39 h 236"/>
                <a:gd name="T22" fmla="*/ 18 w 115"/>
                <a:gd name="T23" fmla="*/ 38 h 236"/>
                <a:gd name="T24" fmla="*/ 18 w 115"/>
                <a:gd name="T25" fmla="*/ 37 h 236"/>
                <a:gd name="T26" fmla="*/ 18 w 115"/>
                <a:gd name="T27" fmla="*/ 36 h 236"/>
                <a:gd name="T28" fmla="*/ 18 w 115"/>
                <a:gd name="T29" fmla="*/ 36 h 236"/>
                <a:gd name="T30" fmla="*/ 18 w 115"/>
                <a:gd name="T31" fmla="*/ 35 h 236"/>
                <a:gd name="T32" fmla="*/ 17 w 115"/>
                <a:gd name="T33" fmla="*/ 34 h 236"/>
                <a:gd name="T34" fmla="*/ 14 w 115"/>
                <a:gd name="T35" fmla="*/ 33 h 236"/>
                <a:gd name="T36" fmla="*/ 11 w 115"/>
                <a:gd name="T37" fmla="*/ 32 h 236"/>
                <a:gd name="T38" fmla="*/ 8 w 115"/>
                <a:gd name="T39" fmla="*/ 30 h 236"/>
                <a:gd name="T40" fmla="*/ 7 w 115"/>
                <a:gd name="T41" fmla="*/ 27 h 236"/>
                <a:gd name="T42" fmla="*/ 5 w 115"/>
                <a:gd name="T43" fmla="*/ 24 h 236"/>
                <a:gd name="T44" fmla="*/ 5 w 115"/>
                <a:gd name="T45" fmla="*/ 21 h 236"/>
                <a:gd name="T46" fmla="*/ 5 w 115"/>
                <a:gd name="T47" fmla="*/ 18 h 236"/>
                <a:gd name="T48" fmla="*/ 6 w 115"/>
                <a:gd name="T49" fmla="*/ 15 h 236"/>
                <a:gd name="T50" fmla="*/ 7 w 115"/>
                <a:gd name="T51" fmla="*/ 12 h 236"/>
                <a:gd name="T52" fmla="*/ 9 w 115"/>
                <a:gd name="T53" fmla="*/ 10 h 236"/>
                <a:gd name="T54" fmla="*/ 12 w 115"/>
                <a:gd name="T55" fmla="*/ 8 h 236"/>
                <a:gd name="T56" fmla="*/ 14 w 115"/>
                <a:gd name="T57" fmla="*/ 5 h 236"/>
                <a:gd name="T58" fmla="*/ 16 w 115"/>
                <a:gd name="T59" fmla="*/ 4 h 236"/>
                <a:gd name="T60" fmla="*/ 18 w 115"/>
                <a:gd name="T61" fmla="*/ 2 h 236"/>
                <a:gd name="T62" fmla="*/ 19 w 115"/>
                <a:gd name="T63" fmla="*/ 1 h 236"/>
                <a:gd name="T64" fmla="*/ 19 w 115"/>
                <a:gd name="T65" fmla="*/ 0 h 236"/>
                <a:gd name="T66" fmla="*/ 17 w 115"/>
                <a:gd name="T67" fmla="*/ 1 h 236"/>
                <a:gd name="T68" fmla="*/ 14 w 115"/>
                <a:gd name="T69" fmla="*/ 2 h 236"/>
                <a:gd name="T70" fmla="*/ 11 w 115"/>
                <a:gd name="T71" fmla="*/ 4 h 236"/>
                <a:gd name="T72" fmla="*/ 8 w 115"/>
                <a:gd name="T73" fmla="*/ 7 h 236"/>
                <a:gd name="T74" fmla="*/ 5 w 115"/>
                <a:gd name="T75" fmla="*/ 10 h 236"/>
                <a:gd name="T76" fmla="*/ 3 w 115"/>
                <a:gd name="T77" fmla="*/ 14 h 236"/>
                <a:gd name="T78" fmla="*/ 1 w 115"/>
                <a:gd name="T79" fmla="*/ 17 h 236"/>
                <a:gd name="T80" fmla="*/ 0 w 115"/>
                <a:gd name="T81" fmla="*/ 21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86" name="Freeform 1399"/>
            <p:cNvSpPr>
              <a:spLocks/>
            </p:cNvSpPr>
            <p:nvPr/>
          </p:nvSpPr>
          <p:spPr bwMode="auto">
            <a:xfrm>
              <a:off x="4034" y="2527"/>
              <a:ext cx="41" cy="52"/>
            </a:xfrm>
            <a:custGeom>
              <a:avLst/>
              <a:gdLst>
                <a:gd name="T0" fmla="*/ 35 w 245"/>
                <a:gd name="T1" fmla="*/ 21 h 310"/>
                <a:gd name="T2" fmla="*/ 37 w 245"/>
                <a:gd name="T3" fmla="*/ 24 h 310"/>
                <a:gd name="T4" fmla="*/ 38 w 245"/>
                <a:gd name="T5" fmla="*/ 28 h 310"/>
                <a:gd name="T6" fmla="*/ 37 w 245"/>
                <a:gd name="T7" fmla="*/ 31 h 310"/>
                <a:gd name="T8" fmla="*/ 35 w 245"/>
                <a:gd name="T9" fmla="*/ 35 h 310"/>
                <a:gd name="T10" fmla="*/ 31 w 245"/>
                <a:gd name="T11" fmla="*/ 38 h 310"/>
                <a:gd name="T12" fmla="*/ 28 w 245"/>
                <a:gd name="T13" fmla="*/ 41 h 310"/>
                <a:gd name="T14" fmla="*/ 24 w 245"/>
                <a:gd name="T15" fmla="*/ 44 h 310"/>
                <a:gd name="T16" fmla="*/ 21 w 245"/>
                <a:gd name="T17" fmla="*/ 47 h 310"/>
                <a:gd name="T18" fmla="*/ 21 w 245"/>
                <a:gd name="T19" fmla="*/ 48 h 310"/>
                <a:gd name="T20" fmla="*/ 20 w 245"/>
                <a:gd name="T21" fmla="*/ 50 h 310"/>
                <a:gd name="T22" fmla="*/ 20 w 245"/>
                <a:gd name="T23" fmla="*/ 51 h 310"/>
                <a:gd name="T24" fmla="*/ 22 w 245"/>
                <a:gd name="T25" fmla="*/ 52 h 310"/>
                <a:gd name="T26" fmla="*/ 23 w 245"/>
                <a:gd name="T27" fmla="*/ 52 h 310"/>
                <a:gd name="T28" fmla="*/ 26 w 245"/>
                <a:gd name="T29" fmla="*/ 49 h 310"/>
                <a:gd name="T30" fmla="*/ 30 w 245"/>
                <a:gd name="T31" fmla="*/ 45 h 310"/>
                <a:gd name="T32" fmla="*/ 35 w 245"/>
                <a:gd name="T33" fmla="*/ 41 h 310"/>
                <a:gd name="T34" fmla="*/ 38 w 245"/>
                <a:gd name="T35" fmla="*/ 37 h 310"/>
                <a:gd name="T36" fmla="*/ 41 w 245"/>
                <a:gd name="T37" fmla="*/ 31 h 310"/>
                <a:gd name="T38" fmla="*/ 41 w 245"/>
                <a:gd name="T39" fmla="*/ 25 h 310"/>
                <a:gd name="T40" fmla="*/ 38 w 245"/>
                <a:gd name="T41" fmla="*/ 20 h 310"/>
                <a:gd name="T42" fmla="*/ 34 w 245"/>
                <a:gd name="T43" fmla="*/ 16 h 310"/>
                <a:gd name="T44" fmla="*/ 29 w 245"/>
                <a:gd name="T45" fmla="*/ 13 h 310"/>
                <a:gd name="T46" fmla="*/ 25 w 245"/>
                <a:gd name="T47" fmla="*/ 10 h 310"/>
                <a:gd name="T48" fmla="*/ 20 w 245"/>
                <a:gd name="T49" fmla="*/ 8 h 310"/>
                <a:gd name="T50" fmla="*/ 16 w 245"/>
                <a:gd name="T51" fmla="*/ 5 h 310"/>
                <a:gd name="T52" fmla="*/ 11 w 245"/>
                <a:gd name="T53" fmla="*/ 3 h 310"/>
                <a:gd name="T54" fmla="*/ 7 w 245"/>
                <a:gd name="T55" fmla="*/ 1 h 310"/>
                <a:gd name="T56" fmla="*/ 3 w 245"/>
                <a:gd name="T57" fmla="*/ 0 h 310"/>
                <a:gd name="T58" fmla="*/ 1 w 245"/>
                <a:gd name="T59" fmla="*/ 0 h 310"/>
                <a:gd name="T60" fmla="*/ 2 w 245"/>
                <a:gd name="T61" fmla="*/ 1 h 310"/>
                <a:gd name="T62" fmla="*/ 6 w 245"/>
                <a:gd name="T63" fmla="*/ 3 h 310"/>
                <a:gd name="T64" fmla="*/ 10 w 245"/>
                <a:gd name="T65" fmla="*/ 5 h 310"/>
                <a:gd name="T66" fmla="*/ 14 w 245"/>
                <a:gd name="T67" fmla="*/ 7 h 310"/>
                <a:gd name="T68" fmla="*/ 19 w 245"/>
                <a:gd name="T69" fmla="*/ 10 h 310"/>
                <a:gd name="T70" fmla="*/ 23 w 245"/>
                <a:gd name="T71" fmla="*/ 12 h 310"/>
                <a:gd name="T72" fmla="*/ 28 w 245"/>
                <a:gd name="T73" fmla="*/ 15 h 310"/>
                <a:gd name="T74" fmla="*/ 31 w 245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FF33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487" name="Group 1400"/>
            <p:cNvGrpSpPr>
              <a:grpSpLocks/>
            </p:cNvGrpSpPr>
            <p:nvPr/>
          </p:nvGrpSpPr>
          <p:grpSpPr bwMode="auto">
            <a:xfrm>
              <a:off x="3949" y="2599"/>
              <a:ext cx="135" cy="180"/>
              <a:chOff x="3774" y="2423"/>
              <a:chExt cx="189" cy="286"/>
            </a:xfrm>
          </p:grpSpPr>
          <p:sp>
            <p:nvSpPr>
              <p:cNvPr id="51488" name="Rectangle 1401"/>
              <p:cNvSpPr>
                <a:spLocks noChangeArrowheads="1"/>
              </p:cNvSpPr>
              <p:nvPr/>
            </p:nvSpPr>
            <p:spPr bwMode="auto">
              <a:xfrm>
                <a:off x="3790" y="2610"/>
                <a:ext cx="153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89" name="Rectangle 1402"/>
              <p:cNvSpPr>
                <a:spLocks noChangeArrowheads="1"/>
              </p:cNvSpPr>
              <p:nvPr/>
            </p:nvSpPr>
            <p:spPr bwMode="auto">
              <a:xfrm>
                <a:off x="3774" y="2653"/>
                <a:ext cx="18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90" name="Rectangle 1403"/>
              <p:cNvSpPr>
                <a:spLocks noChangeArrowheads="1"/>
              </p:cNvSpPr>
              <p:nvPr/>
            </p:nvSpPr>
            <p:spPr bwMode="auto">
              <a:xfrm>
                <a:off x="3808" y="2564"/>
                <a:ext cx="119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91" name="Rectangle 1404"/>
              <p:cNvSpPr>
                <a:spLocks noChangeArrowheads="1"/>
              </p:cNvSpPr>
              <p:nvPr/>
            </p:nvSpPr>
            <p:spPr bwMode="auto">
              <a:xfrm>
                <a:off x="3818" y="2518"/>
                <a:ext cx="97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92" name="Rectangle 1405"/>
              <p:cNvSpPr>
                <a:spLocks noChangeArrowheads="1"/>
              </p:cNvSpPr>
              <p:nvPr/>
            </p:nvSpPr>
            <p:spPr bwMode="auto">
              <a:xfrm>
                <a:off x="3828" y="2472"/>
                <a:ext cx="74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93" name="Rectangle 1406"/>
              <p:cNvSpPr>
                <a:spLocks noChangeArrowheads="1"/>
              </p:cNvSpPr>
              <p:nvPr/>
            </p:nvSpPr>
            <p:spPr bwMode="auto">
              <a:xfrm>
                <a:off x="3839" y="2423"/>
                <a:ext cx="51" cy="56"/>
              </a:xfrm>
              <a:prstGeom prst="rect">
                <a:avLst/>
              </a:prstGeom>
              <a:solidFill>
                <a:srgbClr val="FF33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Group 42"/>
          <p:cNvGrpSpPr>
            <a:grpSpLocks/>
          </p:cNvGrpSpPr>
          <p:nvPr/>
        </p:nvGrpSpPr>
        <p:grpSpPr bwMode="auto">
          <a:xfrm>
            <a:off x="1169988" y="1319213"/>
            <a:ext cx="6375400" cy="2293937"/>
            <a:chOff x="1182688" y="1198563"/>
            <a:chExt cx="6375400" cy="2293937"/>
          </a:xfrm>
        </p:grpSpPr>
        <p:graphicFrame>
          <p:nvGraphicFramePr>
            <p:cNvPr id="7170" name="Object 2"/>
            <p:cNvGraphicFramePr>
              <a:graphicFrameLocks noChangeAspect="1"/>
            </p:cNvGraphicFramePr>
            <p:nvPr/>
          </p:nvGraphicFramePr>
          <p:xfrm>
            <a:off x="1349375" y="1966913"/>
            <a:ext cx="611188" cy="520700"/>
          </p:xfrm>
          <a:graphic>
            <a:graphicData uri="http://schemas.openxmlformats.org/presentationml/2006/ole">
              <p:oleObj spid="_x0000_s7170" name="Clip" r:id="rId3" imgW="1305000" imgH="1085760" progId="">
                <p:embed/>
              </p:oleObj>
            </a:graphicData>
          </a:graphic>
        </p:graphicFrame>
        <p:sp>
          <p:nvSpPr>
            <p:cNvPr id="7174" name="Rectangle 5"/>
            <p:cNvSpPr>
              <a:spLocks noChangeArrowheads="1"/>
            </p:cNvSpPr>
            <p:nvPr/>
          </p:nvSpPr>
          <p:spPr bwMode="auto">
            <a:xfrm>
              <a:off x="2105025" y="2009775"/>
              <a:ext cx="206375" cy="414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7175" name="Line 7"/>
            <p:cNvSpPr>
              <a:spLocks noChangeShapeType="1"/>
            </p:cNvSpPr>
            <p:nvPr/>
          </p:nvSpPr>
          <p:spPr bwMode="auto">
            <a:xfrm>
              <a:off x="1952625" y="2205038"/>
              <a:ext cx="139700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3043238" y="1387475"/>
              <a:ext cx="2046287" cy="2049463"/>
            </a:xfrm>
            <a:custGeom>
              <a:avLst/>
              <a:gdLst>
                <a:gd name="T0" fmla="*/ 378531 w 1292"/>
                <a:gd name="T1" fmla="*/ 11431 h 1255"/>
                <a:gd name="T2" fmla="*/ 55433 w 1292"/>
                <a:gd name="T3" fmla="*/ 256387 h 1255"/>
                <a:gd name="T4" fmla="*/ 45931 w 1292"/>
                <a:gd name="T5" fmla="*/ 854079 h 1255"/>
                <a:gd name="T6" fmla="*/ 83942 w 1292"/>
                <a:gd name="T7" fmla="*/ 1353789 h 1255"/>
                <a:gd name="T8" fmla="*/ 388034 w 1292"/>
                <a:gd name="T9" fmla="*/ 1422376 h 1255"/>
                <a:gd name="T10" fmla="*/ 1024727 w 1292"/>
                <a:gd name="T11" fmla="*/ 1843700 h 1255"/>
                <a:gd name="T12" fmla="*/ 1575894 w 1292"/>
                <a:gd name="T13" fmla="*/ 2020068 h 1255"/>
                <a:gd name="T14" fmla="*/ 1898992 w 1292"/>
                <a:gd name="T15" fmla="*/ 1667332 h 1255"/>
                <a:gd name="T16" fmla="*/ 2013027 w 1292"/>
                <a:gd name="T17" fmla="*/ 726702 h 1255"/>
                <a:gd name="T18" fmla="*/ 1908495 w 1292"/>
                <a:gd name="T19" fmla="*/ 344571 h 1255"/>
                <a:gd name="T20" fmla="*/ 1186276 w 1292"/>
                <a:gd name="T21" fmla="*/ 187799 h 1255"/>
                <a:gd name="T22" fmla="*/ 378531 w 1292"/>
                <a:gd name="T23" fmla="*/ 11431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2"/>
                <a:gd name="T37" fmla="*/ 0 h 1255"/>
                <a:gd name="T38" fmla="*/ 1292 w 1292"/>
                <a:gd name="T39" fmla="*/ 1255 h 1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3227388" y="1857375"/>
              <a:ext cx="193675" cy="1936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8" name="Oval 11"/>
            <p:cNvSpPr>
              <a:spLocks noChangeArrowheads="1"/>
            </p:cNvSpPr>
            <p:nvPr/>
          </p:nvSpPr>
          <p:spPr bwMode="auto">
            <a:xfrm>
              <a:off x="4543425" y="2163763"/>
              <a:ext cx="193675" cy="1936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9" name="Oval 12"/>
            <p:cNvSpPr>
              <a:spLocks noChangeArrowheads="1"/>
            </p:cNvSpPr>
            <p:nvPr/>
          </p:nvSpPr>
          <p:spPr bwMode="auto">
            <a:xfrm>
              <a:off x="4017963" y="2701925"/>
              <a:ext cx="193675" cy="19367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80" name="Line 14"/>
            <p:cNvSpPr>
              <a:spLocks noChangeShapeType="1"/>
            </p:cNvSpPr>
            <p:nvPr/>
          </p:nvSpPr>
          <p:spPr bwMode="auto">
            <a:xfrm flipV="1">
              <a:off x="2312988" y="1981200"/>
              <a:ext cx="928687" cy="2476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181" name="Line 15"/>
            <p:cNvSpPr>
              <a:spLocks noChangeShapeType="1"/>
            </p:cNvSpPr>
            <p:nvPr/>
          </p:nvSpPr>
          <p:spPr bwMode="auto">
            <a:xfrm>
              <a:off x="3367088" y="2008188"/>
              <a:ext cx="720725" cy="720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182" name="Line 16"/>
            <p:cNvSpPr>
              <a:spLocks noChangeShapeType="1"/>
            </p:cNvSpPr>
            <p:nvPr/>
          </p:nvSpPr>
          <p:spPr bwMode="auto">
            <a:xfrm flipV="1">
              <a:off x="4197350" y="2312988"/>
              <a:ext cx="388938" cy="4032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183" name="Text Box 17"/>
            <p:cNvSpPr txBox="1">
              <a:spLocks noChangeArrowheads="1"/>
            </p:cNvSpPr>
            <p:nvPr/>
          </p:nvSpPr>
          <p:spPr bwMode="auto">
            <a:xfrm>
              <a:off x="3816350" y="1517650"/>
              <a:ext cx="993775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telephone</a:t>
              </a:r>
            </a:p>
            <a:p>
              <a:r>
                <a:rPr lang="en-US" sz="1400"/>
                <a:t>network</a:t>
              </a:r>
            </a:p>
          </p:txBody>
        </p:sp>
        <p:sp>
          <p:nvSpPr>
            <p:cNvPr id="7184" name="Line 19"/>
            <p:cNvSpPr>
              <a:spLocks noChangeShapeType="1"/>
            </p:cNvSpPr>
            <p:nvPr/>
          </p:nvSpPr>
          <p:spPr bwMode="auto">
            <a:xfrm flipV="1">
              <a:off x="4681538" y="2244725"/>
              <a:ext cx="485775" cy="14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185" name="Freeform 20"/>
            <p:cNvSpPr>
              <a:spLocks/>
            </p:cNvSpPr>
            <p:nvPr/>
          </p:nvSpPr>
          <p:spPr bwMode="auto">
            <a:xfrm>
              <a:off x="5511800" y="1443038"/>
              <a:ext cx="2046288" cy="2049462"/>
            </a:xfrm>
            <a:custGeom>
              <a:avLst/>
              <a:gdLst>
                <a:gd name="T0" fmla="*/ 378532 w 1292"/>
                <a:gd name="T1" fmla="*/ 11431 h 1255"/>
                <a:gd name="T2" fmla="*/ 55434 w 1292"/>
                <a:gd name="T3" fmla="*/ 256387 h 1255"/>
                <a:gd name="T4" fmla="*/ 45931 w 1292"/>
                <a:gd name="T5" fmla="*/ 854079 h 1255"/>
                <a:gd name="T6" fmla="*/ 83942 w 1292"/>
                <a:gd name="T7" fmla="*/ 1353788 h 1255"/>
                <a:gd name="T8" fmla="*/ 388034 w 1292"/>
                <a:gd name="T9" fmla="*/ 1422375 h 1255"/>
                <a:gd name="T10" fmla="*/ 1024728 w 1292"/>
                <a:gd name="T11" fmla="*/ 1843699 h 1255"/>
                <a:gd name="T12" fmla="*/ 1575895 w 1292"/>
                <a:gd name="T13" fmla="*/ 2020067 h 1255"/>
                <a:gd name="T14" fmla="*/ 1898993 w 1292"/>
                <a:gd name="T15" fmla="*/ 1667331 h 1255"/>
                <a:gd name="T16" fmla="*/ 2013028 w 1292"/>
                <a:gd name="T17" fmla="*/ 726702 h 1255"/>
                <a:gd name="T18" fmla="*/ 1908496 w 1292"/>
                <a:gd name="T19" fmla="*/ 344571 h 1255"/>
                <a:gd name="T20" fmla="*/ 1186277 w 1292"/>
                <a:gd name="T21" fmla="*/ 187799 h 1255"/>
                <a:gd name="T22" fmla="*/ 378532 w 1292"/>
                <a:gd name="T23" fmla="*/ 11431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2"/>
                <a:gd name="T37" fmla="*/ 0 h 1255"/>
                <a:gd name="T38" fmla="*/ 1292 w 1292"/>
                <a:gd name="T39" fmla="*/ 1255 h 1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7186" name="Group 21"/>
            <p:cNvGrpSpPr>
              <a:grpSpLocks/>
            </p:cNvGrpSpPr>
            <p:nvPr/>
          </p:nvGrpSpPr>
          <p:grpSpPr bwMode="auto">
            <a:xfrm>
              <a:off x="5665788" y="2116138"/>
              <a:ext cx="569912" cy="285750"/>
              <a:chOff x="533" y="321"/>
              <a:chExt cx="359" cy="180"/>
            </a:xfrm>
          </p:grpSpPr>
          <p:grpSp>
            <p:nvGrpSpPr>
              <p:cNvPr id="7195" name="Group 22"/>
              <p:cNvGrpSpPr>
                <a:grpSpLocks/>
              </p:cNvGrpSpPr>
              <p:nvPr/>
            </p:nvGrpSpPr>
            <p:grpSpPr bwMode="auto">
              <a:xfrm>
                <a:off x="533" y="321"/>
                <a:ext cx="359" cy="180"/>
                <a:chOff x="1009" y="655"/>
                <a:chExt cx="359" cy="180"/>
              </a:xfrm>
            </p:grpSpPr>
            <p:sp>
              <p:nvSpPr>
                <p:cNvPr id="7197" name="Oval 23"/>
                <p:cNvSpPr>
                  <a:spLocks noChangeArrowheads="1"/>
                </p:cNvSpPr>
                <p:nvPr/>
              </p:nvSpPr>
              <p:spPr bwMode="auto">
                <a:xfrm>
                  <a:off x="1012" y="735"/>
                  <a:ext cx="356" cy="100"/>
                </a:xfrm>
                <a:prstGeom prst="ellipse">
                  <a:avLst/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98" name="Line 24"/>
                <p:cNvSpPr>
                  <a:spLocks noChangeShapeType="1"/>
                </p:cNvSpPr>
                <p:nvPr/>
              </p:nvSpPr>
              <p:spPr bwMode="auto">
                <a:xfrm>
                  <a:off x="1012" y="727"/>
                  <a:ext cx="0" cy="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99" name="Line 25"/>
                <p:cNvSpPr>
                  <a:spLocks noChangeShapeType="1"/>
                </p:cNvSpPr>
                <p:nvPr/>
              </p:nvSpPr>
              <p:spPr bwMode="auto">
                <a:xfrm>
                  <a:off x="1368" y="727"/>
                  <a:ext cx="0" cy="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00" name="Rectangle 26"/>
                <p:cNvSpPr>
                  <a:spLocks noChangeArrowheads="1"/>
                </p:cNvSpPr>
                <p:nvPr/>
              </p:nvSpPr>
              <p:spPr bwMode="auto">
                <a:xfrm>
                  <a:off x="1012" y="727"/>
                  <a:ext cx="353" cy="61"/>
                </a:xfrm>
                <a:prstGeom prst="rect">
                  <a:avLst/>
                </a:prstGeom>
                <a:solidFill>
                  <a:schemeClr val="hlink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01" name="Oval 27"/>
                <p:cNvSpPr>
                  <a:spLocks noChangeArrowheads="1"/>
                </p:cNvSpPr>
                <p:nvPr/>
              </p:nvSpPr>
              <p:spPr bwMode="auto">
                <a:xfrm>
                  <a:off x="1009" y="655"/>
                  <a:ext cx="356" cy="116"/>
                </a:xfrm>
                <a:prstGeom prst="ellipse">
                  <a:avLst/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7202" name="Group 28"/>
                <p:cNvGrpSpPr>
                  <a:grpSpLocks/>
                </p:cNvGrpSpPr>
                <p:nvPr/>
              </p:nvGrpSpPr>
              <p:grpSpPr bwMode="auto">
                <a:xfrm>
                  <a:off x="1095" y="681"/>
                  <a:ext cx="176" cy="68"/>
                  <a:chOff x="2848" y="848"/>
                  <a:chExt cx="140" cy="98"/>
                </a:xfrm>
              </p:grpSpPr>
              <p:sp>
                <p:nvSpPr>
                  <p:cNvPr id="7207" name="Line 2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08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09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203" name="Group 32"/>
                <p:cNvGrpSpPr>
                  <a:grpSpLocks/>
                </p:cNvGrpSpPr>
                <p:nvPr/>
              </p:nvGrpSpPr>
              <p:grpSpPr bwMode="auto">
                <a:xfrm flipV="1">
                  <a:off x="1095" y="680"/>
                  <a:ext cx="176" cy="68"/>
                  <a:chOff x="2848" y="848"/>
                  <a:chExt cx="140" cy="98"/>
                </a:xfrm>
              </p:grpSpPr>
              <p:sp>
                <p:nvSpPr>
                  <p:cNvPr id="7204" name="Line 3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05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7206" name="Line 35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7196" name="Line 36"/>
              <p:cNvSpPr>
                <a:spLocks noChangeShapeType="1"/>
              </p:cNvSpPr>
              <p:nvPr/>
            </p:nvSpPr>
            <p:spPr bwMode="auto">
              <a:xfrm>
                <a:off x="535" y="368"/>
                <a:ext cx="0" cy="6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187" name="Line 37"/>
            <p:cNvSpPr>
              <a:spLocks noChangeShapeType="1"/>
            </p:cNvSpPr>
            <p:nvPr/>
          </p:nvSpPr>
          <p:spPr bwMode="auto">
            <a:xfrm flipH="1" flipV="1">
              <a:off x="5346700" y="2244725"/>
              <a:ext cx="319088" cy="14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7188" name="Text Box 38"/>
            <p:cNvSpPr txBox="1">
              <a:spLocks noChangeArrowheads="1"/>
            </p:cNvSpPr>
            <p:nvPr/>
          </p:nvSpPr>
          <p:spPr bwMode="auto">
            <a:xfrm>
              <a:off x="6045200" y="1727200"/>
              <a:ext cx="915988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Internet</a:t>
              </a:r>
            </a:p>
          </p:txBody>
        </p:sp>
        <p:sp>
          <p:nvSpPr>
            <p:cNvPr id="7189" name="Text Box 39"/>
            <p:cNvSpPr txBox="1">
              <a:spLocks noChangeArrowheads="1"/>
            </p:cNvSpPr>
            <p:nvPr/>
          </p:nvSpPr>
          <p:spPr bwMode="auto">
            <a:xfrm>
              <a:off x="2070100" y="2500313"/>
              <a:ext cx="755650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home</a:t>
              </a:r>
              <a:br>
                <a:rPr lang="en-US" sz="1400"/>
              </a:br>
              <a:r>
                <a:rPr lang="en-US" sz="1400"/>
                <a:t>dial-up</a:t>
              </a:r>
            </a:p>
            <a:p>
              <a:r>
                <a:rPr lang="en-US" sz="1400"/>
                <a:t>modem</a:t>
              </a:r>
            </a:p>
          </p:txBody>
        </p:sp>
        <p:sp>
          <p:nvSpPr>
            <p:cNvPr id="7190" name="Text Box 40"/>
            <p:cNvSpPr txBox="1">
              <a:spLocks noChangeArrowheads="1"/>
            </p:cNvSpPr>
            <p:nvPr/>
          </p:nvSpPr>
          <p:spPr bwMode="auto">
            <a:xfrm>
              <a:off x="4992688" y="2584450"/>
              <a:ext cx="1065212" cy="730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ISP</a:t>
              </a:r>
              <a:br>
                <a:rPr lang="en-US" sz="1400"/>
              </a:br>
              <a:r>
                <a:rPr lang="en-US" sz="1400"/>
                <a:t>modem</a:t>
              </a:r>
            </a:p>
            <a:p>
              <a:r>
                <a:rPr lang="en-US" sz="1400"/>
                <a:t>(e.g., AOL)</a:t>
              </a:r>
            </a:p>
          </p:txBody>
        </p:sp>
        <p:sp>
          <p:nvSpPr>
            <p:cNvPr id="7191" name="Text Box 41"/>
            <p:cNvSpPr txBox="1">
              <a:spLocks noChangeArrowheads="1"/>
            </p:cNvSpPr>
            <p:nvPr/>
          </p:nvSpPr>
          <p:spPr bwMode="auto">
            <a:xfrm>
              <a:off x="1182688" y="2598738"/>
              <a:ext cx="6159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home</a:t>
              </a:r>
            </a:p>
            <a:p>
              <a:r>
                <a:rPr lang="en-US" sz="1400"/>
                <a:t>PC</a:t>
              </a:r>
            </a:p>
          </p:txBody>
        </p:sp>
        <p:sp>
          <p:nvSpPr>
            <p:cNvPr id="7192" name="Rectangle 44"/>
            <p:cNvSpPr>
              <a:spLocks noChangeArrowheads="1"/>
            </p:cNvSpPr>
            <p:nvPr/>
          </p:nvSpPr>
          <p:spPr bwMode="auto">
            <a:xfrm>
              <a:off x="3019425" y="1677988"/>
              <a:ext cx="623888" cy="54133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dash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93" name="Text Box 45"/>
            <p:cNvSpPr txBox="1">
              <a:spLocks noChangeArrowheads="1"/>
            </p:cNvSpPr>
            <p:nvPr/>
          </p:nvSpPr>
          <p:spPr bwMode="auto">
            <a:xfrm>
              <a:off x="2554288" y="1198563"/>
              <a:ext cx="828675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central </a:t>
              </a:r>
              <a:br>
                <a:rPr lang="en-US" sz="1400"/>
              </a:br>
              <a:r>
                <a:rPr lang="en-US" sz="1400"/>
                <a:t>office</a:t>
              </a:r>
            </a:p>
          </p:txBody>
        </p:sp>
        <p:sp>
          <p:nvSpPr>
            <p:cNvPr id="7194" name="Rectangle 46"/>
            <p:cNvSpPr>
              <a:spLocks noChangeArrowheads="1"/>
            </p:cNvSpPr>
            <p:nvPr/>
          </p:nvSpPr>
          <p:spPr bwMode="auto">
            <a:xfrm>
              <a:off x="5095386" y="2052417"/>
              <a:ext cx="206375" cy="41433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</p:grpSp>
      <p:sp>
        <p:nvSpPr>
          <p:cNvPr id="41" name="Rectangle 3"/>
          <p:cNvSpPr txBox="1">
            <a:spLocks noChangeArrowheads="1"/>
          </p:cNvSpPr>
          <p:nvPr/>
        </p:nvSpPr>
        <p:spPr>
          <a:xfrm>
            <a:off x="717550" y="3867150"/>
            <a:ext cx="7920038" cy="2587625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defRPr/>
            </a:pPr>
            <a:endParaRPr lang="en-US" kern="0" dirty="0">
              <a:latin typeface="+mn-lt"/>
            </a:endParaRPr>
          </a:p>
          <a:p>
            <a:pPr marL="285750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  <a:defRPr/>
            </a:pPr>
            <a:r>
              <a:rPr lang="en-US" kern="0" dirty="0">
                <a:latin typeface="+mn-lt"/>
              </a:rPr>
              <a:t>Uses existing telephony infrastructure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  <a:defRPr/>
            </a:pPr>
            <a:r>
              <a:rPr lang="en-US" kern="0" dirty="0">
                <a:latin typeface="+mn-lt"/>
              </a:rPr>
              <a:t>Home is connected to </a:t>
            </a:r>
            <a:r>
              <a:rPr lang="en-US" kern="0" dirty="0">
                <a:solidFill>
                  <a:srgbClr val="FF0000"/>
                </a:solidFill>
                <a:latin typeface="+mn-lt"/>
              </a:rPr>
              <a:t>central office</a:t>
            </a:r>
          </a:p>
          <a:p>
            <a:pPr marL="285750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  <a:defRPr/>
            </a:pPr>
            <a:r>
              <a:rPr lang="en-US" kern="0" dirty="0">
                <a:latin typeface="+mn-lt"/>
              </a:rPr>
              <a:t>up to 56Kbps direct access to router (often less)</a:t>
            </a:r>
          </a:p>
          <a:p>
            <a:pPr marL="285750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  <a:defRPr/>
            </a:pPr>
            <a:r>
              <a:rPr lang="en-US" kern="0" dirty="0">
                <a:latin typeface="+mn-lt"/>
              </a:rPr>
              <a:t>Can’t surf and phone at same time: not </a:t>
            </a:r>
            <a:r>
              <a:rPr lang="en-US" kern="0" dirty="0">
                <a:solidFill>
                  <a:srgbClr val="FF0000"/>
                </a:solidFill>
                <a:latin typeface="+mn-lt"/>
              </a:rPr>
              <a:t>“always on”</a:t>
            </a:r>
            <a:endParaRPr lang="en-US" sz="2000" kern="0" dirty="0">
              <a:solidFill>
                <a:schemeClr val="accent2"/>
              </a:solidFill>
              <a:latin typeface="+mn-lt"/>
            </a:endParaRPr>
          </a:p>
        </p:txBody>
      </p:sp>
      <p:sp>
        <p:nvSpPr>
          <p:cNvPr id="7173" name="Title 41"/>
          <p:cNvSpPr>
            <a:spLocks noGrp="1"/>
          </p:cNvSpPr>
          <p:nvPr>
            <p:ph type="title"/>
          </p:nvPr>
        </p:nvSpPr>
        <p:spPr>
          <a:xfrm>
            <a:off x="392113" y="0"/>
            <a:ext cx="7772400" cy="1143000"/>
          </a:xfrm>
        </p:spPr>
        <p:txBody>
          <a:bodyPr/>
          <a:lstStyle/>
          <a:p>
            <a:r>
              <a:rPr lang="en-US" smtClean="0"/>
              <a:t>Dial-up Modem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6" name="Group 51"/>
          <p:cNvGrpSpPr>
            <a:grpSpLocks/>
          </p:cNvGrpSpPr>
          <p:nvPr/>
        </p:nvGrpSpPr>
        <p:grpSpPr bwMode="auto">
          <a:xfrm>
            <a:off x="854075" y="1017588"/>
            <a:ext cx="5551488" cy="3759200"/>
            <a:chOff x="738188" y="979488"/>
            <a:chExt cx="5551487" cy="3759200"/>
          </a:xfrm>
        </p:grpSpPr>
        <p:graphicFrame>
          <p:nvGraphicFramePr>
            <p:cNvPr id="8194" name="Object 2"/>
            <p:cNvGraphicFramePr>
              <a:graphicFrameLocks noChangeAspect="1"/>
            </p:cNvGraphicFramePr>
            <p:nvPr/>
          </p:nvGraphicFramePr>
          <p:xfrm>
            <a:off x="768350" y="3381375"/>
            <a:ext cx="611188" cy="520700"/>
          </p:xfrm>
          <a:graphic>
            <a:graphicData uri="http://schemas.openxmlformats.org/presentationml/2006/ole">
              <p:oleObj spid="_x0000_s8194" name="Clip" r:id="rId3" imgW="1305000" imgH="1085760" progId="">
                <p:embed/>
              </p:oleObj>
            </a:graphicData>
          </a:graphic>
        </p:graphicFrame>
        <p:sp>
          <p:nvSpPr>
            <p:cNvPr id="8199" name="Rectangle 3"/>
            <p:cNvSpPr>
              <a:spLocks noChangeArrowheads="1"/>
            </p:cNvSpPr>
            <p:nvPr/>
          </p:nvSpPr>
          <p:spPr bwMode="auto">
            <a:xfrm>
              <a:off x="1731963" y="2867025"/>
              <a:ext cx="288925" cy="6238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grpSp>
          <p:nvGrpSpPr>
            <p:cNvPr id="8200" name="Group 44"/>
            <p:cNvGrpSpPr>
              <a:grpSpLocks/>
            </p:cNvGrpSpPr>
            <p:nvPr/>
          </p:nvGrpSpPr>
          <p:grpSpPr bwMode="auto">
            <a:xfrm>
              <a:off x="4192588" y="2689225"/>
              <a:ext cx="2097087" cy="2049463"/>
              <a:chOff x="1769" y="1380"/>
              <a:chExt cx="1321" cy="1291"/>
            </a:xfrm>
          </p:grpSpPr>
          <p:sp>
            <p:nvSpPr>
              <p:cNvPr id="8236" name="Freeform 5"/>
              <p:cNvSpPr>
                <a:spLocks/>
              </p:cNvSpPr>
              <p:nvPr/>
            </p:nvSpPr>
            <p:spPr bwMode="auto">
              <a:xfrm>
                <a:off x="1769" y="1380"/>
                <a:ext cx="1289" cy="1291"/>
              </a:xfrm>
              <a:custGeom>
                <a:avLst/>
                <a:gdLst>
                  <a:gd name="T0" fmla="*/ 238 w 1292"/>
                  <a:gd name="T1" fmla="*/ 7 h 1255"/>
                  <a:gd name="T2" fmla="*/ 35 w 1292"/>
                  <a:gd name="T3" fmla="*/ 162 h 1255"/>
                  <a:gd name="T4" fmla="*/ 29 w 1292"/>
                  <a:gd name="T5" fmla="*/ 538 h 1255"/>
                  <a:gd name="T6" fmla="*/ 53 w 1292"/>
                  <a:gd name="T7" fmla="*/ 853 h 1255"/>
                  <a:gd name="T8" fmla="*/ 244 w 1292"/>
                  <a:gd name="T9" fmla="*/ 896 h 1255"/>
                  <a:gd name="T10" fmla="*/ 645 w 1292"/>
                  <a:gd name="T11" fmla="*/ 1161 h 1255"/>
                  <a:gd name="T12" fmla="*/ 993 w 1292"/>
                  <a:gd name="T13" fmla="*/ 1272 h 1255"/>
                  <a:gd name="T14" fmla="*/ 1196 w 1292"/>
                  <a:gd name="T15" fmla="*/ 1050 h 1255"/>
                  <a:gd name="T16" fmla="*/ 1268 w 1292"/>
                  <a:gd name="T17" fmla="*/ 458 h 1255"/>
                  <a:gd name="T18" fmla="*/ 1202 w 1292"/>
                  <a:gd name="T19" fmla="*/ 217 h 1255"/>
                  <a:gd name="T20" fmla="*/ 747 w 1292"/>
                  <a:gd name="T21" fmla="*/ 118 h 1255"/>
                  <a:gd name="T22" fmla="*/ 238 w 1292"/>
                  <a:gd name="T23" fmla="*/ 7 h 125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292"/>
                  <a:gd name="T37" fmla="*/ 0 h 1255"/>
                  <a:gd name="T38" fmla="*/ 1292 w 1292"/>
                  <a:gd name="T39" fmla="*/ 1255 h 125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292" h="1255">
                    <a:moveTo>
                      <a:pt x="239" y="7"/>
                    </a:moveTo>
                    <a:cubicBezTo>
                      <a:pt x="120" y="14"/>
                      <a:pt x="70" y="71"/>
                      <a:pt x="35" y="157"/>
                    </a:cubicBezTo>
                    <a:cubicBezTo>
                      <a:pt x="0" y="243"/>
                      <a:pt x="26" y="411"/>
                      <a:pt x="29" y="523"/>
                    </a:cubicBezTo>
                    <a:cubicBezTo>
                      <a:pt x="32" y="635"/>
                      <a:pt x="17" y="771"/>
                      <a:pt x="53" y="829"/>
                    </a:cubicBezTo>
                    <a:cubicBezTo>
                      <a:pt x="89" y="887"/>
                      <a:pt x="146" y="821"/>
                      <a:pt x="245" y="871"/>
                    </a:cubicBezTo>
                    <a:cubicBezTo>
                      <a:pt x="344" y="921"/>
                      <a:pt x="522" y="1068"/>
                      <a:pt x="647" y="1129"/>
                    </a:cubicBezTo>
                    <a:cubicBezTo>
                      <a:pt x="772" y="1190"/>
                      <a:pt x="903" y="1255"/>
                      <a:pt x="995" y="1237"/>
                    </a:cubicBezTo>
                    <a:cubicBezTo>
                      <a:pt x="1087" y="1219"/>
                      <a:pt x="1153" y="1153"/>
                      <a:pt x="1199" y="1021"/>
                    </a:cubicBezTo>
                    <a:cubicBezTo>
                      <a:pt x="1245" y="889"/>
                      <a:pt x="1270" y="580"/>
                      <a:pt x="1271" y="445"/>
                    </a:cubicBezTo>
                    <a:cubicBezTo>
                      <a:pt x="1272" y="310"/>
                      <a:pt x="1292" y="266"/>
                      <a:pt x="1205" y="211"/>
                    </a:cubicBezTo>
                    <a:cubicBezTo>
                      <a:pt x="1118" y="156"/>
                      <a:pt x="908" y="150"/>
                      <a:pt x="749" y="115"/>
                    </a:cubicBezTo>
                    <a:cubicBezTo>
                      <a:pt x="590" y="80"/>
                      <a:pt x="358" y="0"/>
                      <a:pt x="239" y="7"/>
                    </a:cubicBezTo>
                    <a:close/>
                  </a:path>
                </a:pathLst>
              </a:custGeom>
              <a:solidFill>
                <a:srgbClr val="00FFF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37" name="Oval 6"/>
              <p:cNvSpPr>
                <a:spLocks noChangeArrowheads="1"/>
              </p:cNvSpPr>
              <p:nvPr/>
            </p:nvSpPr>
            <p:spPr bwMode="auto">
              <a:xfrm>
                <a:off x="1885" y="1676"/>
                <a:ext cx="122" cy="1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38" name="Oval 7"/>
              <p:cNvSpPr>
                <a:spLocks noChangeArrowheads="1"/>
              </p:cNvSpPr>
              <p:nvPr/>
            </p:nvSpPr>
            <p:spPr bwMode="auto">
              <a:xfrm>
                <a:off x="2714" y="1869"/>
                <a:ext cx="122" cy="1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39" name="Oval 8"/>
              <p:cNvSpPr>
                <a:spLocks noChangeArrowheads="1"/>
              </p:cNvSpPr>
              <p:nvPr/>
            </p:nvSpPr>
            <p:spPr bwMode="auto">
              <a:xfrm>
                <a:off x="2383" y="2208"/>
                <a:ext cx="122" cy="122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40" name="Line 10"/>
              <p:cNvSpPr>
                <a:spLocks noChangeShapeType="1"/>
              </p:cNvSpPr>
              <p:nvPr/>
            </p:nvSpPr>
            <p:spPr bwMode="auto">
              <a:xfrm>
                <a:off x="1973" y="1771"/>
                <a:ext cx="454" cy="4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41" name="Line 11"/>
              <p:cNvSpPr>
                <a:spLocks noChangeShapeType="1"/>
              </p:cNvSpPr>
              <p:nvPr/>
            </p:nvSpPr>
            <p:spPr bwMode="auto">
              <a:xfrm flipV="1">
                <a:off x="2496" y="1963"/>
                <a:ext cx="245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42" name="Text Box 12"/>
              <p:cNvSpPr txBox="1">
                <a:spLocks noChangeArrowheads="1"/>
              </p:cNvSpPr>
              <p:nvPr/>
            </p:nvSpPr>
            <p:spPr bwMode="auto">
              <a:xfrm>
                <a:off x="2063" y="1514"/>
                <a:ext cx="626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400"/>
                  <a:t>telephone</a:t>
                </a:r>
              </a:p>
              <a:p>
                <a:r>
                  <a:rPr lang="en-US" sz="1400"/>
                  <a:t>network</a:t>
                </a:r>
              </a:p>
            </p:txBody>
          </p:sp>
          <p:sp>
            <p:nvSpPr>
              <p:cNvPr id="8243" name="Line 14"/>
              <p:cNvSpPr>
                <a:spLocks noChangeShapeType="1"/>
              </p:cNvSpPr>
              <p:nvPr/>
            </p:nvSpPr>
            <p:spPr bwMode="auto">
              <a:xfrm flipV="1">
                <a:off x="2784" y="1911"/>
                <a:ext cx="306" cy="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8201" name="Text Box 34"/>
            <p:cNvSpPr txBox="1">
              <a:spLocks noChangeArrowheads="1"/>
            </p:cNvSpPr>
            <p:nvPr/>
          </p:nvSpPr>
          <p:spPr bwMode="auto">
            <a:xfrm>
              <a:off x="1585913" y="3511550"/>
              <a:ext cx="7556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DSL</a:t>
              </a:r>
            </a:p>
            <a:p>
              <a:r>
                <a:rPr lang="en-US" sz="1400"/>
                <a:t>modem</a:t>
              </a:r>
            </a:p>
          </p:txBody>
        </p:sp>
        <p:sp>
          <p:nvSpPr>
            <p:cNvPr id="8202" name="Text Box 36"/>
            <p:cNvSpPr txBox="1">
              <a:spLocks noChangeArrowheads="1"/>
            </p:cNvSpPr>
            <p:nvPr/>
          </p:nvSpPr>
          <p:spPr bwMode="auto">
            <a:xfrm>
              <a:off x="738188" y="3983038"/>
              <a:ext cx="6159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home</a:t>
              </a:r>
            </a:p>
            <a:p>
              <a:r>
                <a:rPr lang="en-US" sz="1400"/>
                <a:t>PC</a:t>
              </a:r>
            </a:p>
          </p:txBody>
        </p:sp>
        <p:graphicFrame>
          <p:nvGraphicFramePr>
            <p:cNvPr id="8195" name="Object 3"/>
            <p:cNvGraphicFramePr>
              <a:graphicFrameLocks noChangeAspect="1"/>
            </p:cNvGraphicFramePr>
            <p:nvPr/>
          </p:nvGraphicFramePr>
          <p:xfrm>
            <a:off x="1179513" y="2239963"/>
            <a:ext cx="490537" cy="369887"/>
          </p:xfrm>
          <a:graphic>
            <a:graphicData uri="http://schemas.openxmlformats.org/presentationml/2006/ole">
              <p:oleObj spid="_x0000_s8195" name="Clip" r:id="rId4" imgW="676440" imgH="485640" progId="">
                <p:embed/>
              </p:oleObj>
            </a:graphicData>
          </a:graphic>
        </p:graphicFrame>
        <p:sp>
          <p:nvSpPr>
            <p:cNvPr id="8203" name="Text Box 40"/>
            <p:cNvSpPr txBox="1">
              <a:spLocks noChangeArrowheads="1"/>
            </p:cNvSpPr>
            <p:nvPr/>
          </p:nvSpPr>
          <p:spPr bwMode="auto">
            <a:xfrm>
              <a:off x="1001713" y="1641475"/>
              <a:ext cx="66675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home</a:t>
              </a:r>
            </a:p>
            <a:p>
              <a:r>
                <a:rPr lang="en-US" sz="1400"/>
                <a:t>phone</a:t>
              </a:r>
            </a:p>
          </p:txBody>
        </p:sp>
        <p:sp>
          <p:nvSpPr>
            <p:cNvPr id="8204" name="Line 41"/>
            <p:cNvSpPr>
              <a:spLocks noChangeShapeType="1"/>
            </p:cNvSpPr>
            <p:nvPr/>
          </p:nvSpPr>
          <p:spPr bwMode="auto">
            <a:xfrm>
              <a:off x="1568450" y="2479675"/>
              <a:ext cx="885825" cy="525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5" name="Line 42"/>
            <p:cNvSpPr>
              <a:spLocks noChangeShapeType="1"/>
            </p:cNvSpPr>
            <p:nvPr/>
          </p:nvSpPr>
          <p:spPr bwMode="auto">
            <a:xfrm flipV="1">
              <a:off x="1233488" y="3227388"/>
              <a:ext cx="511175" cy="360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6" name="Rectangle 47"/>
            <p:cNvSpPr>
              <a:spLocks noChangeArrowheads="1"/>
            </p:cNvSpPr>
            <p:nvPr/>
          </p:nvSpPr>
          <p:spPr bwMode="auto">
            <a:xfrm>
              <a:off x="3700463" y="2728913"/>
              <a:ext cx="288925" cy="62388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8207" name="Line 48"/>
            <p:cNvSpPr>
              <a:spLocks noChangeShapeType="1"/>
            </p:cNvSpPr>
            <p:nvPr/>
          </p:nvSpPr>
          <p:spPr bwMode="auto">
            <a:xfrm>
              <a:off x="2438400" y="3089275"/>
              <a:ext cx="12477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08" name="Freeform 52"/>
            <p:cNvSpPr>
              <a:spLocks/>
            </p:cNvSpPr>
            <p:nvPr/>
          </p:nvSpPr>
          <p:spPr bwMode="auto">
            <a:xfrm rot="4873784">
              <a:off x="4356101" y="1041400"/>
              <a:ext cx="1770062" cy="1646237"/>
            </a:xfrm>
            <a:custGeom>
              <a:avLst/>
              <a:gdLst>
                <a:gd name="T0" fmla="*/ 327434 w 1292"/>
                <a:gd name="T1" fmla="*/ 9182 h 1255"/>
                <a:gd name="T2" fmla="*/ 47951 w 1292"/>
                <a:gd name="T3" fmla="*/ 205944 h 1255"/>
                <a:gd name="T4" fmla="*/ 39730 w 1292"/>
                <a:gd name="T5" fmla="*/ 686041 h 1255"/>
                <a:gd name="T6" fmla="*/ 72611 w 1292"/>
                <a:gd name="T7" fmla="*/ 1087435 h 1255"/>
                <a:gd name="T8" fmla="*/ 335654 w 1292"/>
                <a:gd name="T9" fmla="*/ 1142528 h 1255"/>
                <a:gd name="T10" fmla="*/ 886401 w 1292"/>
                <a:gd name="T11" fmla="*/ 1480957 h 1255"/>
                <a:gd name="T12" fmla="*/ 1363167 w 1292"/>
                <a:gd name="T13" fmla="*/ 1622626 h 1255"/>
                <a:gd name="T14" fmla="*/ 1642650 w 1292"/>
                <a:gd name="T15" fmla="*/ 1339289 h 1255"/>
                <a:gd name="T16" fmla="*/ 1741292 w 1292"/>
                <a:gd name="T17" fmla="*/ 583725 h 1255"/>
                <a:gd name="T18" fmla="*/ 1650871 w 1292"/>
                <a:gd name="T19" fmla="*/ 276778 h 1255"/>
                <a:gd name="T20" fmla="*/ 1026143 w 1292"/>
                <a:gd name="T21" fmla="*/ 150850 h 1255"/>
                <a:gd name="T22" fmla="*/ 327434 w 1292"/>
                <a:gd name="T23" fmla="*/ 9182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292"/>
                <a:gd name="T37" fmla="*/ 0 h 1255"/>
                <a:gd name="T38" fmla="*/ 1292 w 1292"/>
                <a:gd name="T39" fmla="*/ 1255 h 125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00FF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9" name="Text Box 53"/>
            <p:cNvSpPr txBox="1">
              <a:spLocks noChangeArrowheads="1"/>
            </p:cNvSpPr>
            <p:nvPr/>
          </p:nvSpPr>
          <p:spPr bwMode="auto">
            <a:xfrm>
              <a:off x="5062538" y="1350963"/>
              <a:ext cx="9159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Internet</a:t>
              </a:r>
            </a:p>
          </p:txBody>
        </p:sp>
        <p:grpSp>
          <p:nvGrpSpPr>
            <p:cNvPr id="8210" name="Group 54"/>
            <p:cNvGrpSpPr>
              <a:grpSpLocks/>
            </p:cNvGrpSpPr>
            <p:nvPr/>
          </p:nvGrpSpPr>
          <p:grpSpPr bwMode="auto">
            <a:xfrm>
              <a:off x="4144963" y="2365375"/>
              <a:ext cx="473075" cy="244475"/>
              <a:chOff x="533" y="321"/>
              <a:chExt cx="359" cy="180"/>
            </a:xfrm>
          </p:grpSpPr>
          <p:grpSp>
            <p:nvGrpSpPr>
              <p:cNvPr id="8221" name="Group 55"/>
              <p:cNvGrpSpPr>
                <a:grpSpLocks/>
              </p:cNvGrpSpPr>
              <p:nvPr/>
            </p:nvGrpSpPr>
            <p:grpSpPr bwMode="auto">
              <a:xfrm>
                <a:off x="533" y="321"/>
                <a:ext cx="359" cy="180"/>
                <a:chOff x="1009" y="655"/>
                <a:chExt cx="359" cy="180"/>
              </a:xfrm>
            </p:grpSpPr>
            <p:sp>
              <p:nvSpPr>
                <p:cNvPr id="8223" name="Oval 56"/>
                <p:cNvSpPr>
                  <a:spLocks noChangeArrowheads="1"/>
                </p:cNvSpPr>
                <p:nvPr/>
              </p:nvSpPr>
              <p:spPr bwMode="auto">
                <a:xfrm>
                  <a:off x="1012" y="735"/>
                  <a:ext cx="356" cy="100"/>
                </a:xfrm>
                <a:prstGeom prst="ellipse">
                  <a:avLst/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4" name="Line 57"/>
                <p:cNvSpPr>
                  <a:spLocks noChangeShapeType="1"/>
                </p:cNvSpPr>
                <p:nvPr/>
              </p:nvSpPr>
              <p:spPr bwMode="auto">
                <a:xfrm>
                  <a:off x="1012" y="727"/>
                  <a:ext cx="0" cy="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5" name="Line 58"/>
                <p:cNvSpPr>
                  <a:spLocks noChangeShapeType="1"/>
                </p:cNvSpPr>
                <p:nvPr/>
              </p:nvSpPr>
              <p:spPr bwMode="auto">
                <a:xfrm>
                  <a:off x="1368" y="727"/>
                  <a:ext cx="0" cy="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6" name="Rectangle 59"/>
                <p:cNvSpPr>
                  <a:spLocks noChangeArrowheads="1"/>
                </p:cNvSpPr>
                <p:nvPr/>
              </p:nvSpPr>
              <p:spPr bwMode="auto">
                <a:xfrm>
                  <a:off x="1012" y="727"/>
                  <a:ext cx="353" cy="61"/>
                </a:xfrm>
                <a:prstGeom prst="rect">
                  <a:avLst/>
                </a:prstGeom>
                <a:solidFill>
                  <a:schemeClr val="hlink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27" name="Oval 60"/>
                <p:cNvSpPr>
                  <a:spLocks noChangeArrowheads="1"/>
                </p:cNvSpPr>
                <p:nvPr/>
              </p:nvSpPr>
              <p:spPr bwMode="auto">
                <a:xfrm>
                  <a:off x="1009" y="655"/>
                  <a:ext cx="356" cy="116"/>
                </a:xfrm>
                <a:prstGeom prst="ellipse">
                  <a:avLst/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8228" name="Group 61"/>
                <p:cNvGrpSpPr>
                  <a:grpSpLocks/>
                </p:cNvGrpSpPr>
                <p:nvPr/>
              </p:nvGrpSpPr>
              <p:grpSpPr bwMode="auto">
                <a:xfrm>
                  <a:off x="1095" y="681"/>
                  <a:ext cx="176" cy="68"/>
                  <a:chOff x="2848" y="848"/>
                  <a:chExt cx="140" cy="98"/>
                </a:xfrm>
              </p:grpSpPr>
              <p:sp>
                <p:nvSpPr>
                  <p:cNvPr id="8233" name="Line 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234" name="Line 63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235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229" name="Group 65"/>
                <p:cNvGrpSpPr>
                  <a:grpSpLocks/>
                </p:cNvGrpSpPr>
                <p:nvPr/>
              </p:nvGrpSpPr>
              <p:grpSpPr bwMode="auto">
                <a:xfrm flipV="1">
                  <a:off x="1095" y="680"/>
                  <a:ext cx="176" cy="68"/>
                  <a:chOff x="2848" y="848"/>
                  <a:chExt cx="140" cy="98"/>
                </a:xfrm>
              </p:grpSpPr>
              <p:sp>
                <p:nvSpPr>
                  <p:cNvPr id="8230" name="Line 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231" name="Line 67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8232" name="Line 68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8222" name="Line 69"/>
              <p:cNvSpPr>
                <a:spLocks noChangeShapeType="1"/>
              </p:cNvSpPr>
              <p:nvPr/>
            </p:nvSpPr>
            <p:spPr bwMode="auto">
              <a:xfrm>
                <a:off x="535" y="368"/>
                <a:ext cx="0" cy="6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211" name="Line 70"/>
            <p:cNvSpPr>
              <a:spLocks noChangeShapeType="1"/>
            </p:cNvSpPr>
            <p:nvPr/>
          </p:nvSpPr>
          <p:spPr bwMode="auto">
            <a:xfrm flipV="1">
              <a:off x="3989388" y="2563813"/>
              <a:ext cx="392112" cy="4429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2" name="Line 71"/>
            <p:cNvSpPr>
              <a:spLocks noChangeShapeType="1"/>
            </p:cNvSpPr>
            <p:nvPr/>
          </p:nvSpPr>
          <p:spPr bwMode="auto">
            <a:xfrm>
              <a:off x="3976688" y="3200400"/>
              <a:ext cx="484187" cy="539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3" name="Text Box 72"/>
            <p:cNvSpPr txBox="1">
              <a:spLocks noChangeArrowheads="1"/>
            </p:cNvSpPr>
            <p:nvPr/>
          </p:nvSpPr>
          <p:spPr bwMode="auto">
            <a:xfrm>
              <a:off x="3425825" y="2493963"/>
              <a:ext cx="730250" cy="274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/>
                <a:t>DSLAM</a:t>
              </a:r>
            </a:p>
          </p:txBody>
        </p:sp>
        <p:sp>
          <p:nvSpPr>
            <p:cNvPr id="8214" name="AutoShape 73"/>
            <p:cNvSpPr>
              <a:spLocks noChangeArrowheads="1"/>
            </p:cNvSpPr>
            <p:nvPr/>
          </p:nvSpPr>
          <p:spPr bwMode="auto">
            <a:xfrm>
              <a:off x="2438400" y="1262063"/>
              <a:ext cx="2009775" cy="930275"/>
            </a:xfrm>
            <a:prstGeom prst="wedgeRoundRectCallout">
              <a:avLst>
                <a:gd name="adj1" fmla="val -27171"/>
                <a:gd name="adj2" fmla="val 136005"/>
                <a:gd name="adj3" fmla="val 16667"/>
              </a:avLst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en-US"/>
            </a:p>
          </p:txBody>
        </p:sp>
        <p:sp>
          <p:nvSpPr>
            <p:cNvPr id="8215" name="Text Box 74"/>
            <p:cNvSpPr txBox="1">
              <a:spLocks noChangeArrowheads="1"/>
            </p:cNvSpPr>
            <p:nvPr/>
          </p:nvSpPr>
          <p:spPr bwMode="auto">
            <a:xfrm>
              <a:off x="2416175" y="1316038"/>
              <a:ext cx="2044700" cy="82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200"/>
                <a:t>Existing phone line:</a:t>
              </a:r>
              <a:br>
                <a:rPr lang="en-US" sz="1200"/>
              </a:br>
              <a:r>
                <a:rPr lang="en-US" sz="1200"/>
                <a:t>0-4KHz phone; 4-50KHz upstream data; 50KHz-1MHz downstream data</a:t>
              </a:r>
            </a:p>
          </p:txBody>
        </p:sp>
        <p:sp>
          <p:nvSpPr>
            <p:cNvPr id="8216" name="Rectangle 76"/>
            <p:cNvSpPr>
              <a:spLocks noChangeArrowheads="1"/>
            </p:cNvSpPr>
            <p:nvPr/>
          </p:nvSpPr>
          <p:spPr bwMode="auto">
            <a:xfrm>
              <a:off x="2273300" y="2951163"/>
              <a:ext cx="207963" cy="23495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17" name="Line 77"/>
            <p:cNvSpPr>
              <a:spLocks noChangeShapeType="1"/>
            </p:cNvSpPr>
            <p:nvPr/>
          </p:nvSpPr>
          <p:spPr bwMode="auto">
            <a:xfrm>
              <a:off x="2008188" y="3089275"/>
              <a:ext cx="2921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218" name="Text Box 78"/>
            <p:cNvSpPr txBox="1">
              <a:spLocks noChangeArrowheads="1"/>
            </p:cNvSpPr>
            <p:nvPr/>
          </p:nvSpPr>
          <p:spPr bwMode="auto">
            <a:xfrm>
              <a:off x="2000250" y="3157538"/>
              <a:ext cx="993775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/>
                <a:t>splitter</a:t>
              </a:r>
            </a:p>
          </p:txBody>
        </p:sp>
        <p:sp>
          <p:nvSpPr>
            <p:cNvPr id="8219" name="Rectangle 80"/>
            <p:cNvSpPr>
              <a:spLocks noChangeArrowheads="1"/>
            </p:cNvSpPr>
            <p:nvPr/>
          </p:nvSpPr>
          <p:spPr bwMode="auto">
            <a:xfrm>
              <a:off x="3406775" y="2287588"/>
              <a:ext cx="1233488" cy="13430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prstDash val="lgDashDot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Text Box 81"/>
            <p:cNvSpPr txBox="1">
              <a:spLocks noChangeArrowheads="1"/>
            </p:cNvSpPr>
            <p:nvPr/>
          </p:nvSpPr>
          <p:spPr bwMode="auto">
            <a:xfrm>
              <a:off x="3316288" y="3638550"/>
              <a:ext cx="776287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central</a:t>
              </a:r>
            </a:p>
            <a:p>
              <a:r>
                <a:rPr lang="en-US" sz="1400"/>
                <a:t>office</a:t>
              </a:r>
            </a:p>
          </p:txBody>
        </p:sp>
      </p:grpSp>
      <p:sp>
        <p:nvSpPr>
          <p:cNvPr id="8197" name="Title 50"/>
          <p:cNvSpPr>
            <a:spLocks noGrp="1"/>
          </p:cNvSpPr>
          <p:nvPr>
            <p:ph type="title"/>
          </p:nvPr>
        </p:nvSpPr>
        <p:spPr>
          <a:xfrm>
            <a:off x="520700" y="0"/>
            <a:ext cx="7772400" cy="1143000"/>
          </a:xfrm>
        </p:spPr>
        <p:txBody>
          <a:bodyPr/>
          <a:lstStyle/>
          <a:p>
            <a:r>
              <a:rPr lang="en-US" smtClean="0"/>
              <a:t>Digital Subscriber Line (DSL)</a:t>
            </a:r>
          </a:p>
        </p:txBody>
      </p:sp>
      <p:sp>
        <p:nvSpPr>
          <p:cNvPr id="8198" name="Rectangle 52"/>
          <p:cNvSpPr>
            <a:spLocks noChangeArrowheads="1"/>
          </p:cNvSpPr>
          <p:nvPr/>
        </p:nvSpPr>
        <p:spPr bwMode="auto">
          <a:xfrm>
            <a:off x="180975" y="4262438"/>
            <a:ext cx="8693150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</a:pPr>
            <a:endParaRPr lang="en-US">
              <a:solidFill>
                <a:srgbClr val="FF0000"/>
              </a:solidFill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Also uses existing telephone infrastruture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up to 1 Mbps upstream (today typically &lt; 256 kbps)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up to 8 Mbps downstream (today typically &lt; 1 Mbps)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dedicated physical line to telephone central office</a:t>
            </a:r>
            <a:endParaRPr lang="en-US" sz="200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222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CE471841-E89E-41BD-B5DE-60F426CA14DE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r>
              <a:rPr lang="en-US" sz="3200" smtClean="0"/>
              <a:t>Residential access: cable modems</a:t>
            </a:r>
            <a:endParaRPr lang="en-US" smtClean="0"/>
          </a:p>
        </p:txBody>
      </p:sp>
      <p:sp>
        <p:nvSpPr>
          <p:cNvPr id="5222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97038"/>
            <a:ext cx="7337425" cy="3976687"/>
          </a:xfrm>
        </p:spPr>
        <p:txBody>
          <a:bodyPr/>
          <a:lstStyle/>
          <a:p>
            <a:r>
              <a:rPr lang="en-US" sz="2400" dirty="0" smtClean="0"/>
              <a:t>Does not use telephone infrastructure</a:t>
            </a:r>
          </a:p>
          <a:p>
            <a:pPr lvl="1"/>
            <a:r>
              <a:rPr lang="en-US" sz="2000" dirty="0" smtClean="0"/>
              <a:t>Instead uses cable TV infrastructure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HFC: hybrid fiber coax</a:t>
            </a:r>
            <a:endParaRPr lang="en-US" sz="2400" dirty="0" smtClean="0"/>
          </a:p>
          <a:p>
            <a:pPr lvl="1"/>
            <a:r>
              <a:rPr lang="en-US" dirty="0" smtClean="0"/>
              <a:t>asymmetric: up to 30Mbps downstream, 2 Mbps upstream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network</a:t>
            </a:r>
            <a:r>
              <a:rPr lang="en-US" sz="2400" dirty="0" smtClean="0"/>
              <a:t> of cable and fiber attaches homes to ISP router</a:t>
            </a:r>
          </a:p>
          <a:p>
            <a:pPr lvl="1"/>
            <a:r>
              <a:rPr lang="en-US" dirty="0" smtClean="0"/>
              <a:t>homes </a:t>
            </a:r>
            <a:r>
              <a:rPr lang="en-US" dirty="0" smtClean="0">
                <a:solidFill>
                  <a:srgbClr val="FF0000"/>
                </a:solidFill>
              </a:rPr>
              <a:t>share access </a:t>
            </a:r>
            <a:r>
              <a:rPr lang="en-US" dirty="0" smtClean="0"/>
              <a:t>to router </a:t>
            </a:r>
          </a:p>
          <a:p>
            <a:pPr lvl="1"/>
            <a:r>
              <a:rPr lang="en-US" dirty="0" smtClean="0"/>
              <a:t>unlike DSL, which has </a:t>
            </a:r>
            <a:r>
              <a:rPr lang="en-US" dirty="0" smtClean="0">
                <a:solidFill>
                  <a:srgbClr val="FF0000"/>
                </a:solidFill>
              </a:rPr>
              <a:t>dedicated access</a:t>
            </a:r>
            <a:endParaRPr lang="en-US" dirty="0" smtClean="0"/>
          </a:p>
          <a:p>
            <a:pPr lvl="1">
              <a:buFont typeface="Wingdings" pitchFamily="2" charset="2"/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21" name="Group 51"/>
          <p:cNvGrpSpPr>
            <a:grpSpLocks/>
          </p:cNvGrpSpPr>
          <p:nvPr/>
        </p:nvGrpSpPr>
        <p:grpSpPr bwMode="auto">
          <a:xfrm>
            <a:off x="1368425" y="1255713"/>
            <a:ext cx="6089650" cy="3444875"/>
            <a:chOff x="1433513" y="1757363"/>
            <a:chExt cx="6089650" cy="3444875"/>
          </a:xfrm>
        </p:grpSpPr>
        <p:graphicFrame>
          <p:nvGraphicFramePr>
            <p:cNvPr id="9218" name="Object 2"/>
            <p:cNvGraphicFramePr>
              <a:graphicFrameLocks noChangeAspect="1"/>
            </p:cNvGraphicFramePr>
            <p:nvPr/>
          </p:nvGraphicFramePr>
          <p:xfrm>
            <a:off x="1433513" y="1757363"/>
            <a:ext cx="611187" cy="520700"/>
          </p:xfrm>
          <a:graphic>
            <a:graphicData uri="http://schemas.openxmlformats.org/presentationml/2006/ole">
              <p:oleObj spid="_x0000_s9218" name="Clip" r:id="rId3" imgW="1305000" imgH="1085760" progId="">
                <p:embed/>
              </p:oleObj>
            </a:graphicData>
          </a:graphic>
        </p:graphicFrame>
        <p:graphicFrame>
          <p:nvGraphicFramePr>
            <p:cNvPr id="9219" name="Object 3"/>
            <p:cNvGraphicFramePr>
              <a:graphicFrameLocks noChangeAspect="1"/>
            </p:cNvGraphicFramePr>
            <p:nvPr/>
          </p:nvGraphicFramePr>
          <p:xfrm>
            <a:off x="1433513" y="2892425"/>
            <a:ext cx="611187" cy="520700"/>
          </p:xfrm>
          <a:graphic>
            <a:graphicData uri="http://schemas.openxmlformats.org/presentationml/2006/ole">
              <p:oleObj spid="_x0000_s9219" name="Clip" r:id="rId4" imgW="1305000" imgH="1085760" progId="">
                <p:embed/>
              </p:oleObj>
            </a:graphicData>
          </a:graphic>
        </p:graphicFrame>
        <p:graphicFrame>
          <p:nvGraphicFramePr>
            <p:cNvPr id="9220" name="Object 4"/>
            <p:cNvGraphicFramePr>
              <a:graphicFrameLocks noChangeAspect="1"/>
            </p:cNvGraphicFramePr>
            <p:nvPr/>
          </p:nvGraphicFramePr>
          <p:xfrm>
            <a:off x="1489075" y="4125913"/>
            <a:ext cx="611188" cy="520700"/>
          </p:xfrm>
          <a:graphic>
            <a:graphicData uri="http://schemas.openxmlformats.org/presentationml/2006/ole">
              <p:oleObj spid="_x0000_s9220" name="Clip" r:id="rId5" imgW="1305000" imgH="1085760" progId="">
                <p:embed/>
              </p:oleObj>
            </a:graphicData>
          </a:graphic>
        </p:graphicFrame>
        <p:sp>
          <p:nvSpPr>
            <p:cNvPr id="9224" name="Line 9"/>
            <p:cNvSpPr>
              <a:spLocks noChangeShapeType="1"/>
            </p:cNvSpPr>
            <p:nvPr/>
          </p:nvSpPr>
          <p:spPr bwMode="auto">
            <a:xfrm>
              <a:off x="3922713" y="303371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25" name="Rectangle 10"/>
            <p:cNvSpPr>
              <a:spLocks noChangeArrowheads="1"/>
            </p:cNvSpPr>
            <p:nvPr/>
          </p:nvSpPr>
          <p:spPr bwMode="auto">
            <a:xfrm>
              <a:off x="3500438" y="3262313"/>
              <a:ext cx="388937" cy="103187"/>
            </a:xfrm>
            <a:prstGeom prst="rect">
              <a:avLst/>
            </a:prstGeom>
            <a:solidFill>
              <a:schemeClr val="hlink"/>
            </a:solidFill>
            <a:ln w="9525">
              <a:miter lim="800000"/>
              <a:headEnd/>
              <a:tailEnd/>
            </a:ln>
            <a:scene3d>
              <a:camera prst="legacyObliqueTopRight"/>
              <a:lightRig rig="legacyFlat3" dir="l"/>
            </a:scene3d>
            <a:sp3d extrusionH="430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grpSp>
          <p:nvGrpSpPr>
            <p:cNvPr id="9226" name="Group 11"/>
            <p:cNvGrpSpPr>
              <a:grpSpLocks/>
            </p:cNvGrpSpPr>
            <p:nvPr/>
          </p:nvGrpSpPr>
          <p:grpSpPr bwMode="auto">
            <a:xfrm>
              <a:off x="3708400" y="3109913"/>
              <a:ext cx="158750" cy="144462"/>
              <a:chOff x="576" y="3456"/>
              <a:chExt cx="288" cy="240"/>
            </a:xfrm>
          </p:grpSpPr>
          <p:sp>
            <p:nvSpPr>
              <p:cNvPr id="9266" name="Line 12"/>
              <p:cNvSpPr>
                <a:spLocks noChangeShapeType="1"/>
              </p:cNvSpPr>
              <p:nvPr/>
            </p:nvSpPr>
            <p:spPr bwMode="auto">
              <a:xfrm>
                <a:off x="624" y="3456"/>
                <a:ext cx="192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9267" name="Line 13"/>
              <p:cNvSpPr>
                <a:spLocks noChangeShapeType="1"/>
              </p:cNvSpPr>
              <p:nvPr/>
            </p:nvSpPr>
            <p:spPr bwMode="auto">
              <a:xfrm flipH="1">
                <a:off x="576" y="3456"/>
                <a:ext cx="288" cy="24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227" name="Group 14"/>
            <p:cNvGrpSpPr>
              <a:grpSpLocks/>
            </p:cNvGrpSpPr>
            <p:nvPr/>
          </p:nvGrpSpPr>
          <p:grpSpPr bwMode="auto">
            <a:xfrm>
              <a:off x="4778375" y="2655888"/>
              <a:ext cx="569913" cy="285750"/>
              <a:chOff x="533" y="321"/>
              <a:chExt cx="359" cy="180"/>
            </a:xfrm>
          </p:grpSpPr>
          <p:grpSp>
            <p:nvGrpSpPr>
              <p:cNvPr id="9251" name="Group 15"/>
              <p:cNvGrpSpPr>
                <a:grpSpLocks/>
              </p:cNvGrpSpPr>
              <p:nvPr/>
            </p:nvGrpSpPr>
            <p:grpSpPr bwMode="auto">
              <a:xfrm>
                <a:off x="533" y="321"/>
                <a:ext cx="359" cy="180"/>
                <a:chOff x="1009" y="655"/>
                <a:chExt cx="359" cy="180"/>
              </a:xfrm>
            </p:grpSpPr>
            <p:sp>
              <p:nvSpPr>
                <p:cNvPr id="9253" name="Oval 16"/>
                <p:cNvSpPr>
                  <a:spLocks noChangeArrowheads="1"/>
                </p:cNvSpPr>
                <p:nvPr/>
              </p:nvSpPr>
              <p:spPr bwMode="auto">
                <a:xfrm>
                  <a:off x="1012" y="735"/>
                  <a:ext cx="356" cy="100"/>
                </a:xfrm>
                <a:prstGeom prst="ellipse">
                  <a:avLst/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4" name="Line 17"/>
                <p:cNvSpPr>
                  <a:spLocks noChangeShapeType="1"/>
                </p:cNvSpPr>
                <p:nvPr/>
              </p:nvSpPr>
              <p:spPr bwMode="auto">
                <a:xfrm>
                  <a:off x="1012" y="727"/>
                  <a:ext cx="0" cy="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5" name="Line 18"/>
                <p:cNvSpPr>
                  <a:spLocks noChangeShapeType="1"/>
                </p:cNvSpPr>
                <p:nvPr/>
              </p:nvSpPr>
              <p:spPr bwMode="auto">
                <a:xfrm>
                  <a:off x="1368" y="727"/>
                  <a:ext cx="0" cy="6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56" name="Rectangle 19"/>
                <p:cNvSpPr>
                  <a:spLocks noChangeArrowheads="1"/>
                </p:cNvSpPr>
                <p:nvPr/>
              </p:nvSpPr>
              <p:spPr bwMode="auto">
                <a:xfrm>
                  <a:off x="1012" y="727"/>
                  <a:ext cx="353" cy="61"/>
                </a:xfrm>
                <a:prstGeom prst="rect">
                  <a:avLst/>
                </a:prstGeom>
                <a:solidFill>
                  <a:schemeClr val="hlink"/>
                </a:solidFill>
                <a:ln w="12700">
                  <a:noFill/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57" name="Oval 20"/>
                <p:cNvSpPr>
                  <a:spLocks noChangeArrowheads="1"/>
                </p:cNvSpPr>
                <p:nvPr/>
              </p:nvSpPr>
              <p:spPr bwMode="auto">
                <a:xfrm>
                  <a:off x="1009" y="655"/>
                  <a:ext cx="356" cy="116"/>
                </a:xfrm>
                <a:prstGeom prst="ellipse">
                  <a:avLst/>
                </a:prstGeom>
                <a:solidFill>
                  <a:schemeClr val="hlink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9258" name="Group 21"/>
                <p:cNvGrpSpPr>
                  <a:grpSpLocks/>
                </p:cNvGrpSpPr>
                <p:nvPr/>
              </p:nvGrpSpPr>
              <p:grpSpPr bwMode="auto">
                <a:xfrm>
                  <a:off x="1095" y="681"/>
                  <a:ext cx="176" cy="68"/>
                  <a:chOff x="2848" y="848"/>
                  <a:chExt cx="140" cy="98"/>
                </a:xfrm>
              </p:grpSpPr>
              <p:sp>
                <p:nvSpPr>
                  <p:cNvPr id="9263" name="Line 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64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65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259" name="Group 25"/>
                <p:cNvGrpSpPr>
                  <a:grpSpLocks/>
                </p:cNvGrpSpPr>
                <p:nvPr/>
              </p:nvGrpSpPr>
              <p:grpSpPr bwMode="auto">
                <a:xfrm flipV="1">
                  <a:off x="1095" y="680"/>
                  <a:ext cx="176" cy="68"/>
                  <a:chOff x="2848" y="848"/>
                  <a:chExt cx="140" cy="98"/>
                </a:xfrm>
              </p:grpSpPr>
              <p:sp>
                <p:nvSpPr>
                  <p:cNvPr id="9260" name="Line 2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61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9262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9252" name="Line 29"/>
              <p:cNvSpPr>
                <a:spLocks noChangeShapeType="1"/>
              </p:cNvSpPr>
              <p:nvPr/>
            </p:nvSpPr>
            <p:spPr bwMode="auto">
              <a:xfrm>
                <a:off x="535" y="368"/>
                <a:ext cx="0" cy="6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9228" name="Group 30"/>
            <p:cNvGrpSpPr>
              <a:grpSpLocks/>
            </p:cNvGrpSpPr>
            <p:nvPr/>
          </p:nvGrpSpPr>
          <p:grpSpPr bwMode="auto">
            <a:xfrm>
              <a:off x="3705225" y="4356100"/>
              <a:ext cx="238125" cy="484188"/>
              <a:chOff x="4180" y="783"/>
              <a:chExt cx="150" cy="307"/>
            </a:xfrm>
          </p:grpSpPr>
          <p:sp>
            <p:nvSpPr>
              <p:cNvPr id="9243" name="AutoShape 31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4" name="Rectangle 32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5" name="Rectangle 33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6" name="AutoShape 34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7" name="Line 35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8" name="Line 36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49" name="Rectangle 37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50" name="Rectangle 38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9229" name="Line 39"/>
            <p:cNvSpPr>
              <a:spLocks noChangeShapeType="1"/>
            </p:cNvSpPr>
            <p:nvPr/>
          </p:nvSpPr>
          <p:spPr bwMode="auto">
            <a:xfrm>
              <a:off x="1911350" y="2092325"/>
              <a:ext cx="1704975" cy="108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30" name="Line 40"/>
            <p:cNvSpPr>
              <a:spLocks noChangeShapeType="1"/>
            </p:cNvSpPr>
            <p:nvPr/>
          </p:nvSpPr>
          <p:spPr bwMode="auto">
            <a:xfrm>
              <a:off x="1966913" y="3062288"/>
              <a:ext cx="1565275" cy="2079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31" name="Line 41"/>
            <p:cNvSpPr>
              <a:spLocks noChangeShapeType="1"/>
            </p:cNvSpPr>
            <p:nvPr/>
          </p:nvSpPr>
          <p:spPr bwMode="auto">
            <a:xfrm flipV="1">
              <a:off x="2051050" y="3352800"/>
              <a:ext cx="1565275" cy="9556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32" name="Line 42"/>
            <p:cNvSpPr>
              <a:spLocks noChangeShapeType="1"/>
            </p:cNvSpPr>
            <p:nvPr/>
          </p:nvSpPr>
          <p:spPr bwMode="auto">
            <a:xfrm flipH="1" flipV="1">
              <a:off x="3795713" y="3379788"/>
              <a:ext cx="41275" cy="10255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33" name="Line 43"/>
            <p:cNvSpPr>
              <a:spLocks noChangeShapeType="1"/>
            </p:cNvSpPr>
            <p:nvPr/>
          </p:nvSpPr>
          <p:spPr bwMode="auto">
            <a:xfrm flipV="1">
              <a:off x="3962400" y="2895600"/>
              <a:ext cx="831850" cy="2778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34" name="Text Box 44"/>
            <p:cNvSpPr txBox="1">
              <a:spLocks noChangeArrowheads="1"/>
            </p:cNvSpPr>
            <p:nvPr/>
          </p:nvSpPr>
          <p:spPr bwMode="auto">
            <a:xfrm>
              <a:off x="2414588" y="2182813"/>
              <a:ext cx="9763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100 Mbps</a:t>
              </a:r>
            </a:p>
          </p:txBody>
        </p:sp>
        <p:sp>
          <p:nvSpPr>
            <p:cNvPr id="9235" name="Text Box 45"/>
            <p:cNvSpPr txBox="1">
              <a:spLocks noChangeArrowheads="1"/>
            </p:cNvSpPr>
            <p:nvPr/>
          </p:nvSpPr>
          <p:spPr bwMode="auto">
            <a:xfrm>
              <a:off x="2038350" y="3154363"/>
              <a:ext cx="9763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100 Mbps</a:t>
              </a:r>
            </a:p>
          </p:txBody>
        </p:sp>
        <p:sp>
          <p:nvSpPr>
            <p:cNvPr id="9236" name="Text Box 46"/>
            <p:cNvSpPr txBox="1">
              <a:spLocks noChangeArrowheads="1"/>
            </p:cNvSpPr>
            <p:nvPr/>
          </p:nvSpPr>
          <p:spPr bwMode="auto">
            <a:xfrm>
              <a:off x="2122488" y="4164013"/>
              <a:ext cx="9763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100 Mbps</a:t>
              </a:r>
            </a:p>
          </p:txBody>
        </p:sp>
        <p:sp>
          <p:nvSpPr>
            <p:cNvPr id="9237" name="Text Box 47"/>
            <p:cNvSpPr txBox="1">
              <a:spLocks noChangeArrowheads="1"/>
            </p:cNvSpPr>
            <p:nvPr/>
          </p:nvSpPr>
          <p:spPr bwMode="auto">
            <a:xfrm>
              <a:off x="3841750" y="3927475"/>
              <a:ext cx="7239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1 Gbps</a:t>
              </a:r>
            </a:p>
          </p:txBody>
        </p:sp>
        <p:sp>
          <p:nvSpPr>
            <p:cNvPr id="9238" name="Text Box 48"/>
            <p:cNvSpPr txBox="1">
              <a:spLocks noChangeArrowheads="1"/>
            </p:cNvSpPr>
            <p:nvPr/>
          </p:nvSpPr>
          <p:spPr bwMode="auto">
            <a:xfrm>
              <a:off x="3468688" y="4897438"/>
              <a:ext cx="722312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server</a:t>
              </a:r>
            </a:p>
          </p:txBody>
        </p:sp>
        <p:sp>
          <p:nvSpPr>
            <p:cNvPr id="9239" name="Text Box 49"/>
            <p:cNvSpPr txBox="1">
              <a:spLocks noChangeArrowheads="1"/>
            </p:cNvSpPr>
            <p:nvPr/>
          </p:nvSpPr>
          <p:spPr bwMode="auto">
            <a:xfrm>
              <a:off x="3398838" y="2611438"/>
              <a:ext cx="9398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Ethernet</a:t>
              </a:r>
            </a:p>
            <a:p>
              <a:r>
                <a:rPr lang="en-US" sz="1400"/>
                <a:t>switch</a:t>
              </a:r>
            </a:p>
          </p:txBody>
        </p:sp>
        <p:sp>
          <p:nvSpPr>
            <p:cNvPr id="9240" name="Text Box 50"/>
            <p:cNvSpPr txBox="1">
              <a:spLocks noChangeArrowheads="1"/>
            </p:cNvSpPr>
            <p:nvPr/>
          </p:nvSpPr>
          <p:spPr bwMode="auto">
            <a:xfrm>
              <a:off x="4286250" y="2195513"/>
              <a:ext cx="1231900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Institutional</a:t>
              </a:r>
            </a:p>
            <a:p>
              <a:r>
                <a:rPr lang="en-US" sz="1400"/>
                <a:t>router</a:t>
              </a:r>
            </a:p>
          </p:txBody>
        </p:sp>
        <p:sp>
          <p:nvSpPr>
            <p:cNvPr id="9241" name="Line 51"/>
            <p:cNvSpPr>
              <a:spLocks noChangeShapeType="1"/>
            </p:cNvSpPr>
            <p:nvPr/>
          </p:nvSpPr>
          <p:spPr bwMode="auto">
            <a:xfrm>
              <a:off x="5319713" y="2825750"/>
              <a:ext cx="6794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9242" name="Text Box 52"/>
            <p:cNvSpPr txBox="1">
              <a:spLocks noChangeArrowheads="1"/>
            </p:cNvSpPr>
            <p:nvPr/>
          </p:nvSpPr>
          <p:spPr bwMode="auto">
            <a:xfrm>
              <a:off x="6045200" y="2528888"/>
              <a:ext cx="1477963" cy="517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/>
                <a:t>To Institution’s</a:t>
              </a:r>
              <a:br>
                <a:rPr lang="en-US" sz="1400"/>
              </a:br>
              <a:r>
                <a:rPr lang="en-US" sz="1400"/>
                <a:t>ISP</a:t>
              </a:r>
            </a:p>
          </p:txBody>
        </p:sp>
      </p:grpSp>
      <p:sp>
        <p:nvSpPr>
          <p:cNvPr id="9222" name="Title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Ethernet Internet access</a:t>
            </a:r>
          </a:p>
        </p:txBody>
      </p:sp>
      <p:sp>
        <p:nvSpPr>
          <p:cNvPr id="9223" name="Content Placeholder 52"/>
          <p:cNvSpPr>
            <a:spLocks noGrp="1"/>
          </p:cNvSpPr>
          <p:nvPr>
            <p:ph idx="1"/>
          </p:nvPr>
        </p:nvSpPr>
        <p:spPr>
          <a:xfrm>
            <a:off x="455613" y="4649788"/>
            <a:ext cx="8043862" cy="1905000"/>
          </a:xfrm>
        </p:spPr>
        <p:txBody>
          <a:bodyPr/>
          <a:lstStyle/>
          <a:p>
            <a:r>
              <a:rPr lang="en-US" sz="2400" smtClean="0"/>
              <a:t>Typically used in companies, universities, etc</a:t>
            </a:r>
          </a:p>
          <a:p>
            <a:pPr marL="342900" lvl="1" indent="-342900">
              <a:buSzPct val="85000"/>
              <a:buFont typeface="Wingdings" pitchFamily="2" charset="2"/>
              <a:buChar char="q"/>
            </a:pPr>
            <a:r>
              <a:rPr lang="en-US" smtClean="0"/>
              <a:t>10 Mbs, 100Mbps, 1Gbps, 10Gbps Ethernet</a:t>
            </a:r>
          </a:p>
          <a:p>
            <a:pPr marL="342900" lvl="1" indent="-342900">
              <a:buSzPct val="85000"/>
              <a:buFont typeface="Wingdings" pitchFamily="2" charset="2"/>
              <a:buChar char="q"/>
            </a:pPr>
            <a:r>
              <a:rPr lang="en-US" smtClean="0"/>
              <a:t>Today, end systems typically connect into Ethernet switch</a:t>
            </a:r>
          </a:p>
          <a:p>
            <a:endParaRPr lang="en-US" sz="24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2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718D8EC-AFBC-4298-BBB7-CCD47E33738A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025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r>
              <a:rPr lang="en-US" sz="3200" smtClean="0"/>
              <a:t>Wireless access networks</a:t>
            </a:r>
            <a:endParaRPr lang="en-US" smtClean="0"/>
          </a:p>
        </p:txBody>
      </p:sp>
      <p:sp>
        <p:nvSpPr>
          <p:cNvPr id="102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3863" y="1322388"/>
            <a:ext cx="4927600" cy="4876800"/>
          </a:xfrm>
        </p:spPr>
        <p:txBody>
          <a:bodyPr/>
          <a:lstStyle/>
          <a:p>
            <a:r>
              <a:rPr lang="en-US" sz="2400" dirty="0" smtClean="0"/>
              <a:t>shared </a:t>
            </a:r>
            <a:r>
              <a:rPr lang="en-US" sz="2400" i="1" dirty="0" smtClean="0"/>
              <a:t>wireless</a:t>
            </a:r>
            <a:r>
              <a:rPr lang="en-US" sz="2400" dirty="0" smtClean="0"/>
              <a:t> access network connects end system to router</a:t>
            </a:r>
          </a:p>
          <a:p>
            <a:pPr lvl="1"/>
            <a:r>
              <a:rPr lang="en-US" sz="2000" dirty="0" smtClean="0"/>
              <a:t>via base station aka “access point”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wireless LANs:</a:t>
            </a:r>
            <a:endParaRPr lang="en-US" sz="2400" dirty="0" smtClean="0"/>
          </a:p>
          <a:p>
            <a:pPr lvl="1"/>
            <a:r>
              <a:rPr lang="en-US" sz="2000" dirty="0" smtClean="0"/>
              <a:t>802.11b/g (</a:t>
            </a:r>
            <a:r>
              <a:rPr lang="en-US" sz="2000" dirty="0" err="1" smtClean="0"/>
              <a:t>WiFi</a:t>
            </a:r>
            <a:r>
              <a:rPr lang="en-US" sz="2000" dirty="0" smtClean="0"/>
              <a:t>): 11 or 54  Mbps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wider-area wireless access</a:t>
            </a:r>
            <a:endParaRPr lang="en-US" sz="2400" dirty="0" smtClean="0"/>
          </a:p>
          <a:p>
            <a:pPr lvl="1"/>
            <a:r>
              <a:rPr lang="en-US" sz="2000" dirty="0" smtClean="0"/>
              <a:t>provided by </a:t>
            </a:r>
            <a:r>
              <a:rPr lang="en-US" sz="2000" dirty="0" err="1" smtClean="0"/>
              <a:t>telco</a:t>
            </a:r>
            <a:r>
              <a:rPr lang="en-US" sz="2000" dirty="0" smtClean="0"/>
              <a:t> operator</a:t>
            </a:r>
          </a:p>
          <a:p>
            <a:pPr lvl="1"/>
            <a:r>
              <a:rPr lang="en-US" sz="2000" dirty="0" smtClean="0"/>
              <a:t>~1Mbps over cellular system (EVDO, HSDPA)</a:t>
            </a:r>
          </a:p>
          <a:p>
            <a:pPr lvl="1"/>
            <a:r>
              <a:rPr lang="en-US" sz="2000" dirty="0" smtClean="0"/>
              <a:t>next up (?): </a:t>
            </a:r>
            <a:r>
              <a:rPr lang="en-US" sz="2000" dirty="0" err="1" smtClean="0"/>
              <a:t>WiMAX</a:t>
            </a:r>
            <a:r>
              <a:rPr lang="en-US" sz="2000" dirty="0" smtClean="0"/>
              <a:t> (10’s Mbps) over wide area</a:t>
            </a:r>
          </a:p>
        </p:txBody>
      </p:sp>
      <p:grpSp>
        <p:nvGrpSpPr>
          <p:cNvPr id="10254" name="Group 5"/>
          <p:cNvGrpSpPr>
            <a:grpSpLocks/>
          </p:cNvGrpSpPr>
          <p:nvPr/>
        </p:nvGrpSpPr>
        <p:grpSpPr bwMode="auto">
          <a:xfrm>
            <a:off x="6221413" y="4048125"/>
            <a:ext cx="622300" cy="793750"/>
            <a:chOff x="3908" y="2375"/>
            <a:chExt cx="392" cy="500"/>
          </a:xfrm>
        </p:grpSpPr>
        <p:graphicFrame>
          <p:nvGraphicFramePr>
            <p:cNvPr id="10248" name="Object 6"/>
            <p:cNvGraphicFramePr>
              <a:graphicFrameLocks noChangeAspect="1"/>
            </p:cNvGraphicFramePr>
            <p:nvPr/>
          </p:nvGraphicFramePr>
          <p:xfrm>
            <a:off x="3908" y="2375"/>
            <a:ext cx="366" cy="441"/>
          </p:xfrm>
          <a:graphic>
            <a:graphicData uri="http://schemas.openxmlformats.org/presentationml/2006/ole">
              <p:oleObj spid="_x0000_s10248" name="Clip" r:id="rId4" imgW="819000" imgH="847800" progId="">
                <p:embed/>
              </p:oleObj>
            </a:graphicData>
          </a:graphic>
        </p:graphicFrame>
        <p:graphicFrame>
          <p:nvGraphicFramePr>
            <p:cNvPr id="10249" name="Object 7"/>
            <p:cNvGraphicFramePr>
              <a:graphicFrameLocks noChangeAspect="1"/>
            </p:cNvGraphicFramePr>
            <p:nvPr/>
          </p:nvGraphicFramePr>
          <p:xfrm>
            <a:off x="3966" y="2506"/>
            <a:ext cx="334" cy="369"/>
          </p:xfrm>
          <a:graphic>
            <a:graphicData uri="http://schemas.openxmlformats.org/presentationml/2006/ole">
              <p:oleObj spid="_x0000_s10249" name="Clip" r:id="rId5" imgW="1266840" imgH="1200240" progId="">
                <p:embed/>
              </p:oleObj>
            </a:graphicData>
          </a:graphic>
        </p:graphicFrame>
      </p:grpSp>
      <p:grpSp>
        <p:nvGrpSpPr>
          <p:cNvPr id="10255" name="Group 8"/>
          <p:cNvGrpSpPr>
            <a:grpSpLocks/>
          </p:cNvGrpSpPr>
          <p:nvPr/>
        </p:nvGrpSpPr>
        <p:grpSpPr bwMode="auto">
          <a:xfrm>
            <a:off x="7377113" y="3962400"/>
            <a:ext cx="622300" cy="793750"/>
            <a:chOff x="2870" y="1518"/>
            <a:chExt cx="292" cy="320"/>
          </a:xfrm>
        </p:grpSpPr>
        <p:graphicFrame>
          <p:nvGraphicFramePr>
            <p:cNvPr id="10246" name="Object 9"/>
            <p:cNvGraphicFramePr>
              <a:graphicFrameLocks noChangeAspect="1"/>
            </p:cNvGraphicFramePr>
            <p:nvPr/>
          </p:nvGraphicFramePr>
          <p:xfrm>
            <a:off x="2870" y="1518"/>
            <a:ext cx="272" cy="282"/>
          </p:xfrm>
          <a:graphic>
            <a:graphicData uri="http://schemas.openxmlformats.org/presentationml/2006/ole">
              <p:oleObj spid="_x0000_s10246" name="Clip" r:id="rId6" imgW="819000" imgH="847800" progId="">
                <p:embed/>
              </p:oleObj>
            </a:graphicData>
          </a:graphic>
        </p:graphicFrame>
        <p:graphicFrame>
          <p:nvGraphicFramePr>
            <p:cNvPr id="10247" name="Object 10"/>
            <p:cNvGraphicFramePr>
              <a:graphicFrameLocks noChangeAspect="1"/>
            </p:cNvGraphicFramePr>
            <p:nvPr/>
          </p:nvGraphicFramePr>
          <p:xfrm>
            <a:off x="2913" y="1602"/>
            <a:ext cx="249" cy="236"/>
          </p:xfrm>
          <a:graphic>
            <a:graphicData uri="http://schemas.openxmlformats.org/presentationml/2006/ole">
              <p:oleObj spid="_x0000_s10247" name="Clip" r:id="rId7" imgW="1266840" imgH="1200240" progId="">
                <p:embed/>
              </p:oleObj>
            </a:graphicData>
          </a:graphic>
        </p:graphicFrame>
      </p:grpSp>
      <p:sp>
        <p:nvSpPr>
          <p:cNvPr id="10256" name="Oval 15"/>
          <p:cNvSpPr>
            <a:spLocks noChangeArrowheads="1"/>
          </p:cNvSpPr>
          <p:nvPr/>
        </p:nvSpPr>
        <p:spPr bwMode="auto">
          <a:xfrm>
            <a:off x="6496050" y="2387600"/>
            <a:ext cx="760413" cy="239713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7" name="Line 16"/>
          <p:cNvSpPr>
            <a:spLocks noChangeShapeType="1"/>
          </p:cNvSpPr>
          <p:nvPr/>
        </p:nvSpPr>
        <p:spPr bwMode="auto">
          <a:xfrm>
            <a:off x="6496050" y="2366963"/>
            <a:ext cx="0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8" name="Line 17"/>
          <p:cNvSpPr>
            <a:spLocks noChangeShapeType="1"/>
          </p:cNvSpPr>
          <p:nvPr/>
        </p:nvSpPr>
        <p:spPr bwMode="auto">
          <a:xfrm>
            <a:off x="7256463" y="2366963"/>
            <a:ext cx="0" cy="149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59" name="Rectangle 18"/>
          <p:cNvSpPr>
            <a:spLocks noChangeArrowheads="1"/>
          </p:cNvSpPr>
          <p:nvPr/>
        </p:nvSpPr>
        <p:spPr bwMode="auto">
          <a:xfrm>
            <a:off x="6496050" y="2366963"/>
            <a:ext cx="754063" cy="146050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0260" name="Oval 19"/>
          <p:cNvSpPr>
            <a:spLocks noChangeArrowheads="1"/>
          </p:cNvSpPr>
          <p:nvPr/>
        </p:nvSpPr>
        <p:spPr bwMode="auto">
          <a:xfrm>
            <a:off x="6489700" y="2193925"/>
            <a:ext cx="760413" cy="2794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61" name="Group 20"/>
          <p:cNvGrpSpPr>
            <a:grpSpLocks/>
          </p:cNvGrpSpPr>
          <p:nvPr/>
        </p:nvGrpSpPr>
        <p:grpSpPr bwMode="auto">
          <a:xfrm>
            <a:off x="6672263" y="2255838"/>
            <a:ext cx="377825" cy="163512"/>
            <a:chOff x="2848" y="848"/>
            <a:chExt cx="140" cy="98"/>
          </a:xfrm>
        </p:grpSpPr>
        <p:sp>
          <p:nvSpPr>
            <p:cNvPr id="10311" name="Line 2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2" name="Line 2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3" name="Line 2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262" name="Group 24"/>
          <p:cNvGrpSpPr>
            <a:grpSpLocks/>
          </p:cNvGrpSpPr>
          <p:nvPr/>
        </p:nvGrpSpPr>
        <p:grpSpPr bwMode="auto">
          <a:xfrm flipV="1">
            <a:off x="6672263" y="2252663"/>
            <a:ext cx="377825" cy="163512"/>
            <a:chOff x="2848" y="848"/>
            <a:chExt cx="140" cy="98"/>
          </a:xfrm>
        </p:grpSpPr>
        <p:sp>
          <p:nvSpPr>
            <p:cNvPr id="10308" name="Line 2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09" name="Line 2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10" name="Line 2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3" name="Line 28"/>
          <p:cNvSpPr>
            <a:spLocks noChangeShapeType="1"/>
          </p:cNvSpPr>
          <p:nvPr/>
        </p:nvSpPr>
        <p:spPr bwMode="auto">
          <a:xfrm flipV="1">
            <a:off x="6886575" y="2619375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0264" name="Group 29"/>
          <p:cNvGrpSpPr>
            <a:grpSpLocks/>
          </p:cNvGrpSpPr>
          <p:nvPr/>
        </p:nvGrpSpPr>
        <p:grpSpPr bwMode="auto">
          <a:xfrm>
            <a:off x="7621588" y="2359025"/>
            <a:ext cx="622300" cy="793750"/>
            <a:chOff x="2870" y="1518"/>
            <a:chExt cx="292" cy="320"/>
          </a:xfrm>
        </p:grpSpPr>
        <p:graphicFrame>
          <p:nvGraphicFramePr>
            <p:cNvPr id="10244" name="Object 30"/>
            <p:cNvGraphicFramePr>
              <a:graphicFrameLocks noChangeAspect="1"/>
            </p:cNvGraphicFramePr>
            <p:nvPr/>
          </p:nvGraphicFramePr>
          <p:xfrm>
            <a:off x="2870" y="1518"/>
            <a:ext cx="272" cy="282"/>
          </p:xfrm>
          <a:graphic>
            <a:graphicData uri="http://schemas.openxmlformats.org/presentationml/2006/ole">
              <p:oleObj spid="_x0000_s10244" name="Clip" r:id="rId8" imgW="819000" imgH="847800" progId="">
                <p:embed/>
              </p:oleObj>
            </a:graphicData>
          </a:graphic>
        </p:graphicFrame>
        <p:graphicFrame>
          <p:nvGraphicFramePr>
            <p:cNvPr id="10245" name="Object 31"/>
            <p:cNvGraphicFramePr>
              <a:graphicFrameLocks noChangeAspect="1"/>
            </p:cNvGraphicFramePr>
            <p:nvPr/>
          </p:nvGraphicFramePr>
          <p:xfrm>
            <a:off x="2913" y="1602"/>
            <a:ext cx="249" cy="236"/>
          </p:xfrm>
          <a:graphic>
            <a:graphicData uri="http://schemas.openxmlformats.org/presentationml/2006/ole">
              <p:oleObj spid="_x0000_s10245" name="Clip" r:id="rId9" imgW="1266840" imgH="1200240" progId="">
                <p:embed/>
              </p:oleObj>
            </a:graphicData>
          </a:graphic>
        </p:graphicFrame>
      </p:grpSp>
      <p:grpSp>
        <p:nvGrpSpPr>
          <p:cNvPr id="10265" name="Group 32"/>
          <p:cNvGrpSpPr>
            <a:grpSpLocks/>
          </p:cNvGrpSpPr>
          <p:nvPr/>
        </p:nvGrpSpPr>
        <p:grpSpPr bwMode="auto">
          <a:xfrm>
            <a:off x="8070850" y="3421063"/>
            <a:ext cx="622300" cy="793750"/>
            <a:chOff x="2870" y="1518"/>
            <a:chExt cx="292" cy="320"/>
          </a:xfrm>
        </p:grpSpPr>
        <p:graphicFrame>
          <p:nvGraphicFramePr>
            <p:cNvPr id="10242" name="Object 33"/>
            <p:cNvGraphicFramePr>
              <a:graphicFrameLocks noChangeAspect="1"/>
            </p:cNvGraphicFramePr>
            <p:nvPr/>
          </p:nvGraphicFramePr>
          <p:xfrm>
            <a:off x="2870" y="1518"/>
            <a:ext cx="272" cy="282"/>
          </p:xfrm>
          <a:graphic>
            <a:graphicData uri="http://schemas.openxmlformats.org/presentationml/2006/ole">
              <p:oleObj spid="_x0000_s10242" name="Clip" r:id="rId10" imgW="819000" imgH="847800" progId="">
                <p:embed/>
              </p:oleObj>
            </a:graphicData>
          </a:graphic>
        </p:graphicFrame>
        <p:graphicFrame>
          <p:nvGraphicFramePr>
            <p:cNvPr id="10243" name="Object 34"/>
            <p:cNvGraphicFramePr>
              <a:graphicFrameLocks noChangeAspect="1"/>
            </p:cNvGraphicFramePr>
            <p:nvPr/>
          </p:nvGraphicFramePr>
          <p:xfrm>
            <a:off x="2913" y="1602"/>
            <a:ext cx="249" cy="236"/>
          </p:xfrm>
          <a:graphic>
            <a:graphicData uri="http://schemas.openxmlformats.org/presentationml/2006/ole">
              <p:oleObj spid="_x0000_s10243" name="Clip" r:id="rId11" imgW="1266840" imgH="1200240" progId="">
                <p:embed/>
              </p:oleObj>
            </a:graphicData>
          </a:graphic>
        </p:graphicFrame>
      </p:grpSp>
      <p:sp>
        <p:nvSpPr>
          <p:cNvPr id="10266" name="Text Box 35"/>
          <p:cNvSpPr txBox="1">
            <a:spLocks noChangeArrowheads="1"/>
          </p:cNvSpPr>
          <p:nvPr/>
        </p:nvSpPr>
        <p:spPr bwMode="auto">
          <a:xfrm>
            <a:off x="5081588" y="2874963"/>
            <a:ext cx="11795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>
                <a:latin typeface="Comic Sans MS" pitchFamily="66" charset="0"/>
              </a:rPr>
              <a:t>base</a:t>
            </a:r>
          </a:p>
          <a:p>
            <a:pPr algn="r"/>
            <a:r>
              <a:rPr lang="en-US">
                <a:latin typeface="Comic Sans MS" pitchFamily="66" charset="0"/>
              </a:rPr>
              <a:t>station</a:t>
            </a:r>
            <a:endParaRPr lang="en-US"/>
          </a:p>
        </p:txBody>
      </p:sp>
      <p:sp>
        <p:nvSpPr>
          <p:cNvPr id="10267" name="Text Box 36"/>
          <p:cNvSpPr txBox="1">
            <a:spLocks noChangeArrowheads="1"/>
          </p:cNvSpPr>
          <p:nvPr/>
        </p:nvSpPr>
        <p:spPr bwMode="auto">
          <a:xfrm>
            <a:off x="7435850" y="4867275"/>
            <a:ext cx="10985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>
                <a:latin typeface="Comic Sans MS" pitchFamily="66" charset="0"/>
              </a:rPr>
              <a:t>mobile</a:t>
            </a:r>
          </a:p>
          <a:p>
            <a:pPr algn="r"/>
            <a:r>
              <a:rPr lang="en-US">
                <a:latin typeface="Comic Sans MS" pitchFamily="66" charset="0"/>
              </a:rPr>
              <a:t>hosts</a:t>
            </a:r>
            <a:endParaRPr lang="en-US"/>
          </a:p>
        </p:txBody>
      </p:sp>
      <p:sp>
        <p:nvSpPr>
          <p:cNvPr id="10268" name="Line 37"/>
          <p:cNvSpPr>
            <a:spLocks noChangeShapeType="1"/>
          </p:cNvSpPr>
          <p:nvPr/>
        </p:nvSpPr>
        <p:spPr bwMode="auto">
          <a:xfrm flipV="1">
            <a:off x="6829425" y="1743075"/>
            <a:ext cx="0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69" name="Text Box 38"/>
          <p:cNvSpPr txBox="1">
            <a:spLocks noChangeArrowheads="1"/>
          </p:cNvSpPr>
          <p:nvPr/>
        </p:nvSpPr>
        <p:spPr bwMode="auto">
          <a:xfrm>
            <a:off x="5410200" y="2162175"/>
            <a:ext cx="1104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>
                <a:latin typeface="Comic Sans MS" pitchFamily="66" charset="0"/>
              </a:rPr>
              <a:t>router</a:t>
            </a:r>
            <a:endParaRPr lang="en-US"/>
          </a:p>
        </p:txBody>
      </p:sp>
      <p:grpSp>
        <p:nvGrpSpPr>
          <p:cNvPr id="10270" name="Group 104"/>
          <p:cNvGrpSpPr>
            <a:grpSpLocks/>
          </p:cNvGrpSpPr>
          <p:nvPr/>
        </p:nvGrpSpPr>
        <p:grpSpPr bwMode="auto">
          <a:xfrm>
            <a:off x="6445250" y="2717800"/>
            <a:ext cx="681038" cy="820738"/>
            <a:chOff x="3221" y="3127"/>
            <a:chExt cx="429" cy="517"/>
          </a:xfrm>
        </p:grpSpPr>
        <p:sp>
          <p:nvSpPr>
            <p:cNvPr id="10271" name="Freeform 66"/>
            <p:cNvSpPr>
              <a:spLocks/>
            </p:cNvSpPr>
            <p:nvPr/>
          </p:nvSpPr>
          <p:spPr bwMode="auto">
            <a:xfrm>
              <a:off x="3336" y="3156"/>
              <a:ext cx="77" cy="85"/>
            </a:xfrm>
            <a:custGeom>
              <a:avLst/>
              <a:gdLst>
                <a:gd name="T0" fmla="*/ 27 w 199"/>
                <a:gd name="T1" fmla="*/ 11 h 232"/>
                <a:gd name="T2" fmla="*/ 21 w 199"/>
                <a:gd name="T3" fmla="*/ 14 h 232"/>
                <a:gd name="T4" fmla="*/ 16 w 199"/>
                <a:gd name="T5" fmla="*/ 18 h 232"/>
                <a:gd name="T6" fmla="*/ 12 w 199"/>
                <a:gd name="T7" fmla="*/ 23 h 232"/>
                <a:gd name="T8" fmla="*/ 8 w 199"/>
                <a:gd name="T9" fmla="*/ 28 h 232"/>
                <a:gd name="T10" fmla="*/ 5 w 199"/>
                <a:gd name="T11" fmla="*/ 33 h 232"/>
                <a:gd name="T12" fmla="*/ 2 w 199"/>
                <a:gd name="T13" fmla="*/ 40 h 232"/>
                <a:gd name="T14" fmla="*/ 1 w 199"/>
                <a:gd name="T15" fmla="*/ 46 h 232"/>
                <a:gd name="T16" fmla="*/ 0 w 199"/>
                <a:gd name="T17" fmla="*/ 52 h 232"/>
                <a:gd name="T18" fmla="*/ 1 w 199"/>
                <a:gd name="T19" fmla="*/ 61 h 232"/>
                <a:gd name="T20" fmla="*/ 5 w 199"/>
                <a:gd name="T21" fmla="*/ 68 h 232"/>
                <a:gd name="T22" fmla="*/ 10 w 199"/>
                <a:gd name="T23" fmla="*/ 74 h 232"/>
                <a:gd name="T24" fmla="*/ 17 w 199"/>
                <a:gd name="T25" fmla="*/ 79 h 232"/>
                <a:gd name="T26" fmla="*/ 26 w 199"/>
                <a:gd name="T27" fmla="*/ 83 h 232"/>
                <a:gd name="T28" fmla="*/ 34 w 199"/>
                <a:gd name="T29" fmla="*/ 84 h 232"/>
                <a:gd name="T30" fmla="*/ 43 w 199"/>
                <a:gd name="T31" fmla="*/ 85 h 232"/>
                <a:gd name="T32" fmla="*/ 52 w 199"/>
                <a:gd name="T33" fmla="*/ 84 h 232"/>
                <a:gd name="T34" fmla="*/ 53 w 199"/>
                <a:gd name="T35" fmla="*/ 84 h 232"/>
                <a:gd name="T36" fmla="*/ 55 w 199"/>
                <a:gd name="T37" fmla="*/ 83 h 232"/>
                <a:gd name="T38" fmla="*/ 57 w 199"/>
                <a:gd name="T39" fmla="*/ 81 h 232"/>
                <a:gd name="T40" fmla="*/ 57 w 199"/>
                <a:gd name="T41" fmla="*/ 80 h 232"/>
                <a:gd name="T42" fmla="*/ 56 w 199"/>
                <a:gd name="T43" fmla="*/ 78 h 232"/>
                <a:gd name="T44" fmla="*/ 55 w 199"/>
                <a:gd name="T45" fmla="*/ 76 h 232"/>
                <a:gd name="T46" fmla="*/ 52 w 199"/>
                <a:gd name="T47" fmla="*/ 74 h 232"/>
                <a:gd name="T48" fmla="*/ 50 w 199"/>
                <a:gd name="T49" fmla="*/ 74 h 232"/>
                <a:gd name="T50" fmla="*/ 45 w 199"/>
                <a:gd name="T51" fmla="*/ 72 h 232"/>
                <a:gd name="T52" fmla="*/ 41 w 199"/>
                <a:gd name="T53" fmla="*/ 71 h 232"/>
                <a:gd name="T54" fmla="*/ 36 w 199"/>
                <a:gd name="T55" fmla="*/ 71 h 232"/>
                <a:gd name="T56" fmla="*/ 32 w 199"/>
                <a:gd name="T57" fmla="*/ 70 h 232"/>
                <a:gd name="T58" fmla="*/ 28 w 199"/>
                <a:gd name="T59" fmla="*/ 69 h 232"/>
                <a:gd name="T60" fmla="*/ 24 w 199"/>
                <a:gd name="T61" fmla="*/ 67 h 232"/>
                <a:gd name="T62" fmla="*/ 21 w 199"/>
                <a:gd name="T63" fmla="*/ 64 h 232"/>
                <a:gd name="T64" fmla="*/ 17 w 199"/>
                <a:gd name="T65" fmla="*/ 61 h 232"/>
                <a:gd name="T66" fmla="*/ 15 w 199"/>
                <a:gd name="T67" fmla="*/ 47 h 232"/>
                <a:gd name="T68" fmla="*/ 19 w 199"/>
                <a:gd name="T69" fmla="*/ 35 h 232"/>
                <a:gd name="T70" fmla="*/ 26 w 199"/>
                <a:gd name="T71" fmla="*/ 26 h 232"/>
                <a:gd name="T72" fmla="*/ 36 w 199"/>
                <a:gd name="T73" fmla="*/ 18 h 232"/>
                <a:gd name="T74" fmla="*/ 47 w 199"/>
                <a:gd name="T75" fmla="*/ 12 h 232"/>
                <a:gd name="T76" fmla="*/ 58 w 199"/>
                <a:gd name="T77" fmla="*/ 8 h 232"/>
                <a:gd name="T78" fmla="*/ 69 w 199"/>
                <a:gd name="T79" fmla="*/ 4 h 232"/>
                <a:gd name="T80" fmla="*/ 77 w 199"/>
                <a:gd name="T81" fmla="*/ 1 h 232"/>
                <a:gd name="T82" fmla="*/ 72 w 199"/>
                <a:gd name="T83" fmla="*/ 0 h 232"/>
                <a:gd name="T84" fmla="*/ 67 w 199"/>
                <a:gd name="T85" fmla="*/ 0 h 232"/>
                <a:gd name="T86" fmla="*/ 60 w 199"/>
                <a:gd name="T87" fmla="*/ 1 h 232"/>
                <a:gd name="T88" fmla="*/ 53 w 199"/>
                <a:gd name="T89" fmla="*/ 1 h 232"/>
                <a:gd name="T90" fmla="*/ 47 w 199"/>
                <a:gd name="T91" fmla="*/ 4 h 232"/>
                <a:gd name="T92" fmla="*/ 40 w 199"/>
                <a:gd name="T93" fmla="*/ 6 h 232"/>
                <a:gd name="T94" fmla="*/ 33 w 199"/>
                <a:gd name="T95" fmla="*/ 8 h 232"/>
                <a:gd name="T96" fmla="*/ 27 w 199"/>
                <a:gd name="T97" fmla="*/ 11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2" name="Freeform 67"/>
            <p:cNvSpPr>
              <a:spLocks/>
            </p:cNvSpPr>
            <p:nvPr/>
          </p:nvSpPr>
          <p:spPr bwMode="auto">
            <a:xfrm>
              <a:off x="3467" y="3153"/>
              <a:ext cx="52" cy="66"/>
            </a:xfrm>
            <a:custGeom>
              <a:avLst/>
              <a:gdLst>
                <a:gd name="T0" fmla="*/ 44 w 128"/>
                <a:gd name="T1" fmla="*/ 22 h 180"/>
                <a:gd name="T2" fmla="*/ 46 w 128"/>
                <a:gd name="T3" fmla="*/ 28 h 180"/>
                <a:gd name="T4" fmla="*/ 45 w 128"/>
                <a:gd name="T5" fmla="*/ 34 h 180"/>
                <a:gd name="T6" fmla="*/ 42 w 128"/>
                <a:gd name="T7" fmla="*/ 40 h 180"/>
                <a:gd name="T8" fmla="*/ 37 w 128"/>
                <a:gd name="T9" fmla="*/ 44 h 180"/>
                <a:gd name="T10" fmla="*/ 31 w 128"/>
                <a:gd name="T11" fmla="*/ 48 h 180"/>
                <a:gd name="T12" fmla="*/ 25 w 128"/>
                <a:gd name="T13" fmla="*/ 53 h 180"/>
                <a:gd name="T14" fmla="*/ 18 w 128"/>
                <a:gd name="T15" fmla="*/ 56 h 180"/>
                <a:gd name="T16" fmla="*/ 12 w 128"/>
                <a:gd name="T17" fmla="*/ 60 h 180"/>
                <a:gd name="T18" fmla="*/ 11 w 128"/>
                <a:gd name="T19" fmla="*/ 62 h 180"/>
                <a:gd name="T20" fmla="*/ 11 w 128"/>
                <a:gd name="T21" fmla="*/ 62 h 180"/>
                <a:gd name="T22" fmla="*/ 11 w 128"/>
                <a:gd name="T23" fmla="*/ 64 h 180"/>
                <a:gd name="T24" fmla="*/ 11 w 128"/>
                <a:gd name="T25" fmla="*/ 65 h 180"/>
                <a:gd name="T26" fmla="*/ 13 w 128"/>
                <a:gd name="T27" fmla="*/ 66 h 180"/>
                <a:gd name="T28" fmla="*/ 14 w 128"/>
                <a:gd name="T29" fmla="*/ 66 h 180"/>
                <a:gd name="T30" fmla="*/ 15 w 128"/>
                <a:gd name="T31" fmla="*/ 66 h 180"/>
                <a:gd name="T32" fmla="*/ 17 w 128"/>
                <a:gd name="T33" fmla="*/ 66 h 180"/>
                <a:gd name="T34" fmla="*/ 24 w 128"/>
                <a:gd name="T35" fmla="*/ 62 h 180"/>
                <a:gd name="T36" fmla="*/ 31 w 128"/>
                <a:gd name="T37" fmla="*/ 58 h 180"/>
                <a:gd name="T38" fmla="*/ 38 w 128"/>
                <a:gd name="T39" fmla="*/ 53 h 180"/>
                <a:gd name="T40" fmla="*/ 44 w 128"/>
                <a:gd name="T41" fmla="*/ 48 h 180"/>
                <a:gd name="T42" fmla="*/ 49 w 128"/>
                <a:gd name="T43" fmla="*/ 42 h 180"/>
                <a:gd name="T44" fmla="*/ 52 w 128"/>
                <a:gd name="T45" fmla="*/ 35 h 180"/>
                <a:gd name="T46" fmla="*/ 52 w 128"/>
                <a:gd name="T47" fmla="*/ 28 h 180"/>
                <a:gd name="T48" fmla="*/ 50 w 128"/>
                <a:gd name="T49" fmla="*/ 20 h 180"/>
                <a:gd name="T50" fmla="*/ 46 w 128"/>
                <a:gd name="T51" fmla="*/ 14 h 180"/>
                <a:gd name="T52" fmla="*/ 39 w 128"/>
                <a:gd name="T53" fmla="*/ 9 h 180"/>
                <a:gd name="T54" fmla="*/ 32 w 128"/>
                <a:gd name="T55" fmla="*/ 5 h 180"/>
                <a:gd name="T56" fmla="*/ 23 w 128"/>
                <a:gd name="T57" fmla="*/ 3 h 180"/>
                <a:gd name="T58" fmla="*/ 15 w 128"/>
                <a:gd name="T59" fmla="*/ 1 h 180"/>
                <a:gd name="T60" fmla="*/ 8 w 128"/>
                <a:gd name="T61" fmla="*/ 0 h 180"/>
                <a:gd name="T62" fmla="*/ 2 w 128"/>
                <a:gd name="T63" fmla="*/ 0 h 180"/>
                <a:gd name="T64" fmla="*/ 0 w 128"/>
                <a:gd name="T65" fmla="*/ 1 h 180"/>
                <a:gd name="T66" fmla="*/ 6 w 128"/>
                <a:gd name="T67" fmla="*/ 3 h 180"/>
                <a:gd name="T68" fmla="*/ 12 w 128"/>
                <a:gd name="T69" fmla="*/ 5 h 180"/>
                <a:gd name="T70" fmla="*/ 19 w 128"/>
                <a:gd name="T71" fmla="*/ 7 h 180"/>
                <a:gd name="T72" fmla="*/ 25 w 128"/>
                <a:gd name="T73" fmla="*/ 8 h 180"/>
                <a:gd name="T74" fmla="*/ 31 w 128"/>
                <a:gd name="T75" fmla="*/ 11 h 180"/>
                <a:gd name="T76" fmla="*/ 36 w 128"/>
                <a:gd name="T77" fmla="*/ 14 h 180"/>
                <a:gd name="T78" fmla="*/ 41 w 128"/>
                <a:gd name="T79" fmla="*/ 17 h 180"/>
                <a:gd name="T80" fmla="*/ 44 w 128"/>
                <a:gd name="T81" fmla="*/ 22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3" name="Freeform 68"/>
            <p:cNvSpPr>
              <a:spLocks/>
            </p:cNvSpPr>
            <p:nvPr/>
          </p:nvSpPr>
          <p:spPr bwMode="auto">
            <a:xfrm>
              <a:off x="3287" y="3138"/>
              <a:ext cx="126" cy="138"/>
            </a:xfrm>
            <a:custGeom>
              <a:avLst/>
              <a:gdLst>
                <a:gd name="T0" fmla="*/ 39 w 322"/>
                <a:gd name="T1" fmla="*/ 26 h 378"/>
                <a:gd name="T2" fmla="*/ 21 w 322"/>
                <a:gd name="T3" fmla="*/ 42 h 378"/>
                <a:gd name="T4" fmla="*/ 7 w 322"/>
                <a:gd name="T5" fmla="*/ 61 h 378"/>
                <a:gd name="T6" fmla="*/ 0 w 322"/>
                <a:gd name="T7" fmla="*/ 83 h 378"/>
                <a:gd name="T8" fmla="*/ 1 w 322"/>
                <a:gd name="T9" fmla="*/ 97 h 378"/>
                <a:gd name="T10" fmla="*/ 4 w 322"/>
                <a:gd name="T11" fmla="*/ 103 h 378"/>
                <a:gd name="T12" fmla="*/ 7 w 322"/>
                <a:gd name="T13" fmla="*/ 108 h 378"/>
                <a:gd name="T14" fmla="*/ 13 w 322"/>
                <a:gd name="T15" fmla="*/ 113 h 378"/>
                <a:gd name="T16" fmla="*/ 22 w 322"/>
                <a:gd name="T17" fmla="*/ 118 h 378"/>
                <a:gd name="T18" fmla="*/ 34 w 322"/>
                <a:gd name="T19" fmla="*/ 123 h 378"/>
                <a:gd name="T20" fmla="*/ 47 w 322"/>
                <a:gd name="T21" fmla="*/ 128 h 378"/>
                <a:gd name="T22" fmla="*/ 59 w 322"/>
                <a:gd name="T23" fmla="*/ 131 h 378"/>
                <a:gd name="T24" fmla="*/ 73 w 322"/>
                <a:gd name="T25" fmla="*/ 134 h 378"/>
                <a:gd name="T26" fmla="*/ 86 w 322"/>
                <a:gd name="T27" fmla="*/ 135 h 378"/>
                <a:gd name="T28" fmla="*/ 99 w 322"/>
                <a:gd name="T29" fmla="*/ 137 h 378"/>
                <a:gd name="T30" fmla="*/ 113 w 322"/>
                <a:gd name="T31" fmla="*/ 137 h 378"/>
                <a:gd name="T32" fmla="*/ 122 w 322"/>
                <a:gd name="T33" fmla="*/ 138 h 378"/>
                <a:gd name="T34" fmla="*/ 125 w 322"/>
                <a:gd name="T35" fmla="*/ 135 h 378"/>
                <a:gd name="T36" fmla="*/ 126 w 322"/>
                <a:gd name="T37" fmla="*/ 131 h 378"/>
                <a:gd name="T38" fmla="*/ 123 w 322"/>
                <a:gd name="T39" fmla="*/ 129 h 378"/>
                <a:gd name="T40" fmla="*/ 115 w 322"/>
                <a:gd name="T41" fmla="*/ 127 h 378"/>
                <a:gd name="T42" fmla="*/ 103 w 322"/>
                <a:gd name="T43" fmla="*/ 124 h 378"/>
                <a:gd name="T44" fmla="*/ 91 w 322"/>
                <a:gd name="T45" fmla="*/ 123 h 378"/>
                <a:gd name="T46" fmla="*/ 78 w 322"/>
                <a:gd name="T47" fmla="*/ 121 h 378"/>
                <a:gd name="T48" fmla="*/ 67 w 322"/>
                <a:gd name="T49" fmla="*/ 119 h 378"/>
                <a:gd name="T50" fmla="*/ 54 w 322"/>
                <a:gd name="T51" fmla="*/ 116 h 378"/>
                <a:gd name="T52" fmla="*/ 43 w 322"/>
                <a:gd name="T53" fmla="*/ 113 h 378"/>
                <a:gd name="T54" fmla="*/ 31 w 322"/>
                <a:gd name="T55" fmla="*/ 108 h 378"/>
                <a:gd name="T56" fmla="*/ 22 w 322"/>
                <a:gd name="T57" fmla="*/ 103 h 378"/>
                <a:gd name="T58" fmla="*/ 15 w 322"/>
                <a:gd name="T59" fmla="*/ 95 h 378"/>
                <a:gd name="T60" fmla="*/ 13 w 322"/>
                <a:gd name="T61" fmla="*/ 85 h 378"/>
                <a:gd name="T62" fmla="*/ 15 w 322"/>
                <a:gd name="T63" fmla="*/ 73 h 378"/>
                <a:gd name="T64" fmla="*/ 20 w 322"/>
                <a:gd name="T65" fmla="*/ 62 h 378"/>
                <a:gd name="T66" fmla="*/ 28 w 322"/>
                <a:gd name="T67" fmla="*/ 50 h 378"/>
                <a:gd name="T68" fmla="*/ 37 w 322"/>
                <a:gd name="T69" fmla="*/ 40 h 378"/>
                <a:gd name="T70" fmla="*/ 48 w 322"/>
                <a:gd name="T71" fmla="*/ 30 h 378"/>
                <a:gd name="T72" fmla="*/ 60 w 322"/>
                <a:gd name="T73" fmla="*/ 21 h 378"/>
                <a:gd name="T74" fmla="*/ 76 w 322"/>
                <a:gd name="T75" fmla="*/ 14 h 378"/>
                <a:gd name="T76" fmla="*/ 93 w 322"/>
                <a:gd name="T77" fmla="*/ 7 h 378"/>
                <a:gd name="T78" fmla="*/ 103 w 322"/>
                <a:gd name="T79" fmla="*/ 3 h 378"/>
                <a:gd name="T80" fmla="*/ 100 w 322"/>
                <a:gd name="T81" fmla="*/ 0 h 378"/>
                <a:gd name="T82" fmla="*/ 86 w 322"/>
                <a:gd name="T83" fmla="*/ 1 h 378"/>
                <a:gd name="T84" fmla="*/ 70 w 322"/>
                <a:gd name="T85" fmla="*/ 7 h 378"/>
                <a:gd name="T86" fmla="*/ 55 w 322"/>
                <a:gd name="T87" fmla="*/ 14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4" name="Freeform 69"/>
            <p:cNvSpPr>
              <a:spLocks/>
            </p:cNvSpPr>
            <p:nvPr/>
          </p:nvSpPr>
          <p:spPr bwMode="auto">
            <a:xfrm>
              <a:off x="3465" y="3134"/>
              <a:ext cx="110" cy="92"/>
            </a:xfrm>
            <a:custGeom>
              <a:avLst/>
              <a:gdLst>
                <a:gd name="T0" fmla="*/ 91 w 283"/>
                <a:gd name="T1" fmla="*/ 28 h 252"/>
                <a:gd name="T2" fmla="*/ 96 w 283"/>
                <a:gd name="T3" fmla="*/ 33 h 252"/>
                <a:gd name="T4" fmla="*/ 100 w 283"/>
                <a:gd name="T5" fmla="*/ 39 h 252"/>
                <a:gd name="T6" fmla="*/ 101 w 283"/>
                <a:gd name="T7" fmla="*/ 45 h 252"/>
                <a:gd name="T8" fmla="*/ 101 w 283"/>
                <a:gd name="T9" fmla="*/ 52 h 252"/>
                <a:gd name="T10" fmla="*/ 100 w 283"/>
                <a:gd name="T11" fmla="*/ 57 h 252"/>
                <a:gd name="T12" fmla="*/ 98 w 283"/>
                <a:gd name="T13" fmla="*/ 62 h 252"/>
                <a:gd name="T14" fmla="*/ 95 w 283"/>
                <a:gd name="T15" fmla="*/ 67 h 252"/>
                <a:gd name="T16" fmla="*/ 92 w 283"/>
                <a:gd name="T17" fmla="*/ 70 h 252"/>
                <a:gd name="T18" fmla="*/ 87 w 283"/>
                <a:gd name="T19" fmla="*/ 74 h 252"/>
                <a:gd name="T20" fmla="*/ 84 w 283"/>
                <a:gd name="T21" fmla="*/ 78 h 252"/>
                <a:gd name="T22" fmla="*/ 79 w 283"/>
                <a:gd name="T23" fmla="*/ 82 h 252"/>
                <a:gd name="T24" fmla="*/ 75 w 283"/>
                <a:gd name="T25" fmla="*/ 85 h 252"/>
                <a:gd name="T26" fmla="*/ 74 w 283"/>
                <a:gd name="T27" fmla="*/ 87 h 252"/>
                <a:gd name="T28" fmla="*/ 74 w 283"/>
                <a:gd name="T29" fmla="*/ 88 h 252"/>
                <a:gd name="T30" fmla="*/ 74 w 283"/>
                <a:gd name="T31" fmla="*/ 89 h 252"/>
                <a:gd name="T32" fmla="*/ 75 w 283"/>
                <a:gd name="T33" fmla="*/ 91 h 252"/>
                <a:gd name="T34" fmla="*/ 77 w 283"/>
                <a:gd name="T35" fmla="*/ 91 h 252"/>
                <a:gd name="T36" fmla="*/ 79 w 283"/>
                <a:gd name="T37" fmla="*/ 92 h 252"/>
                <a:gd name="T38" fmla="*/ 80 w 283"/>
                <a:gd name="T39" fmla="*/ 91 h 252"/>
                <a:gd name="T40" fmla="*/ 81 w 283"/>
                <a:gd name="T41" fmla="*/ 91 h 252"/>
                <a:gd name="T42" fmla="*/ 90 w 283"/>
                <a:gd name="T43" fmla="*/ 85 h 252"/>
                <a:gd name="T44" fmla="*/ 98 w 283"/>
                <a:gd name="T45" fmla="*/ 78 h 252"/>
                <a:gd name="T46" fmla="*/ 104 w 283"/>
                <a:gd name="T47" fmla="*/ 70 h 252"/>
                <a:gd name="T48" fmla="*/ 108 w 283"/>
                <a:gd name="T49" fmla="*/ 61 h 252"/>
                <a:gd name="T50" fmla="*/ 110 w 283"/>
                <a:gd name="T51" fmla="*/ 51 h 252"/>
                <a:gd name="T52" fmla="*/ 109 w 283"/>
                <a:gd name="T53" fmla="*/ 42 h 252"/>
                <a:gd name="T54" fmla="*/ 105 w 283"/>
                <a:gd name="T55" fmla="*/ 33 h 252"/>
                <a:gd name="T56" fmla="*/ 98 w 283"/>
                <a:gd name="T57" fmla="*/ 25 h 252"/>
                <a:gd name="T58" fmla="*/ 93 w 283"/>
                <a:gd name="T59" fmla="*/ 21 h 252"/>
                <a:gd name="T60" fmla="*/ 86 w 283"/>
                <a:gd name="T61" fmla="*/ 18 h 252"/>
                <a:gd name="T62" fmla="*/ 79 w 283"/>
                <a:gd name="T63" fmla="*/ 14 h 252"/>
                <a:gd name="T64" fmla="*/ 72 w 283"/>
                <a:gd name="T65" fmla="*/ 11 h 252"/>
                <a:gd name="T66" fmla="*/ 64 w 283"/>
                <a:gd name="T67" fmla="*/ 8 h 252"/>
                <a:gd name="T68" fmla="*/ 56 w 283"/>
                <a:gd name="T69" fmla="*/ 6 h 252"/>
                <a:gd name="T70" fmla="*/ 48 w 283"/>
                <a:gd name="T71" fmla="*/ 5 h 252"/>
                <a:gd name="T72" fmla="*/ 40 w 283"/>
                <a:gd name="T73" fmla="*/ 3 h 252"/>
                <a:gd name="T74" fmla="*/ 32 w 283"/>
                <a:gd name="T75" fmla="*/ 2 h 252"/>
                <a:gd name="T76" fmla="*/ 26 w 283"/>
                <a:gd name="T77" fmla="*/ 1 h 252"/>
                <a:gd name="T78" fmla="*/ 19 w 283"/>
                <a:gd name="T79" fmla="*/ 0 h 252"/>
                <a:gd name="T80" fmla="*/ 13 w 283"/>
                <a:gd name="T81" fmla="*/ 0 h 252"/>
                <a:gd name="T82" fmla="*/ 8 w 283"/>
                <a:gd name="T83" fmla="*/ 0 h 252"/>
                <a:gd name="T84" fmla="*/ 4 w 283"/>
                <a:gd name="T85" fmla="*/ 0 h 252"/>
                <a:gd name="T86" fmla="*/ 2 w 283"/>
                <a:gd name="T87" fmla="*/ 1 h 252"/>
                <a:gd name="T88" fmla="*/ 0 w 283"/>
                <a:gd name="T89" fmla="*/ 2 h 252"/>
                <a:gd name="T90" fmla="*/ 5 w 283"/>
                <a:gd name="T91" fmla="*/ 3 h 252"/>
                <a:gd name="T92" fmla="*/ 9 w 283"/>
                <a:gd name="T93" fmla="*/ 3 h 252"/>
                <a:gd name="T94" fmla="*/ 15 w 283"/>
                <a:gd name="T95" fmla="*/ 4 h 252"/>
                <a:gd name="T96" fmla="*/ 20 w 283"/>
                <a:gd name="T97" fmla="*/ 5 h 252"/>
                <a:gd name="T98" fmla="*/ 26 w 283"/>
                <a:gd name="T99" fmla="*/ 6 h 252"/>
                <a:gd name="T100" fmla="*/ 32 w 283"/>
                <a:gd name="T101" fmla="*/ 7 h 252"/>
                <a:gd name="T102" fmla="*/ 38 w 283"/>
                <a:gd name="T103" fmla="*/ 8 h 252"/>
                <a:gd name="T104" fmla="*/ 44 w 283"/>
                <a:gd name="T105" fmla="*/ 9 h 252"/>
                <a:gd name="T106" fmla="*/ 50 w 283"/>
                <a:gd name="T107" fmla="*/ 11 h 252"/>
                <a:gd name="T108" fmla="*/ 57 w 283"/>
                <a:gd name="T109" fmla="*/ 12 h 252"/>
                <a:gd name="T110" fmla="*/ 63 w 283"/>
                <a:gd name="T111" fmla="*/ 14 h 252"/>
                <a:gd name="T112" fmla="*/ 69 w 283"/>
                <a:gd name="T113" fmla="*/ 16 h 252"/>
                <a:gd name="T114" fmla="*/ 75 w 283"/>
                <a:gd name="T115" fmla="*/ 19 h 252"/>
                <a:gd name="T116" fmla="*/ 81 w 283"/>
                <a:gd name="T117" fmla="*/ 22 h 252"/>
                <a:gd name="T118" fmla="*/ 86 w 283"/>
                <a:gd name="T119" fmla="*/ 25 h 252"/>
                <a:gd name="T120" fmla="*/ 91 w 283"/>
                <a:gd name="T121" fmla="*/ 28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5" name="Freeform 70"/>
            <p:cNvSpPr>
              <a:spLocks/>
            </p:cNvSpPr>
            <p:nvPr/>
          </p:nvSpPr>
          <p:spPr bwMode="auto">
            <a:xfrm>
              <a:off x="3240" y="3178"/>
              <a:ext cx="44" cy="85"/>
            </a:xfrm>
            <a:custGeom>
              <a:avLst/>
              <a:gdLst>
                <a:gd name="T0" fmla="*/ 0 w 114"/>
                <a:gd name="T1" fmla="*/ 46 h 238"/>
                <a:gd name="T2" fmla="*/ 0 w 114"/>
                <a:gd name="T3" fmla="*/ 53 h 238"/>
                <a:gd name="T4" fmla="*/ 2 w 114"/>
                <a:gd name="T5" fmla="*/ 60 h 238"/>
                <a:gd name="T6" fmla="*/ 5 w 114"/>
                <a:gd name="T7" fmla="*/ 66 h 238"/>
                <a:gd name="T8" fmla="*/ 9 w 114"/>
                <a:gd name="T9" fmla="*/ 71 h 238"/>
                <a:gd name="T10" fmla="*/ 15 w 114"/>
                <a:gd name="T11" fmla="*/ 76 h 238"/>
                <a:gd name="T12" fmla="*/ 21 w 114"/>
                <a:gd name="T13" fmla="*/ 80 h 238"/>
                <a:gd name="T14" fmla="*/ 28 w 114"/>
                <a:gd name="T15" fmla="*/ 83 h 238"/>
                <a:gd name="T16" fmla="*/ 36 w 114"/>
                <a:gd name="T17" fmla="*/ 85 h 238"/>
                <a:gd name="T18" fmla="*/ 38 w 114"/>
                <a:gd name="T19" fmla="*/ 85 h 238"/>
                <a:gd name="T20" fmla="*/ 40 w 114"/>
                <a:gd name="T21" fmla="*/ 84 h 238"/>
                <a:gd name="T22" fmla="*/ 42 w 114"/>
                <a:gd name="T23" fmla="*/ 83 h 238"/>
                <a:gd name="T24" fmla="*/ 43 w 114"/>
                <a:gd name="T25" fmla="*/ 81 h 238"/>
                <a:gd name="T26" fmla="*/ 43 w 114"/>
                <a:gd name="T27" fmla="*/ 79 h 238"/>
                <a:gd name="T28" fmla="*/ 42 w 114"/>
                <a:gd name="T29" fmla="*/ 77 h 238"/>
                <a:gd name="T30" fmla="*/ 41 w 114"/>
                <a:gd name="T31" fmla="*/ 75 h 238"/>
                <a:gd name="T32" fmla="*/ 39 w 114"/>
                <a:gd name="T33" fmla="*/ 75 h 238"/>
                <a:gd name="T34" fmla="*/ 32 w 114"/>
                <a:gd name="T35" fmla="*/ 72 h 238"/>
                <a:gd name="T36" fmla="*/ 25 w 114"/>
                <a:gd name="T37" fmla="*/ 69 h 238"/>
                <a:gd name="T38" fmla="*/ 19 w 114"/>
                <a:gd name="T39" fmla="*/ 64 h 238"/>
                <a:gd name="T40" fmla="*/ 15 w 114"/>
                <a:gd name="T41" fmla="*/ 60 h 238"/>
                <a:gd name="T42" fmla="*/ 12 w 114"/>
                <a:gd name="T43" fmla="*/ 53 h 238"/>
                <a:gd name="T44" fmla="*/ 11 w 114"/>
                <a:gd name="T45" fmla="*/ 47 h 238"/>
                <a:gd name="T46" fmla="*/ 11 w 114"/>
                <a:gd name="T47" fmla="*/ 40 h 238"/>
                <a:gd name="T48" fmla="*/ 14 w 114"/>
                <a:gd name="T49" fmla="*/ 33 h 238"/>
                <a:gd name="T50" fmla="*/ 16 w 114"/>
                <a:gd name="T51" fmla="*/ 27 h 238"/>
                <a:gd name="T52" fmla="*/ 20 w 114"/>
                <a:gd name="T53" fmla="*/ 22 h 238"/>
                <a:gd name="T54" fmla="*/ 24 w 114"/>
                <a:gd name="T55" fmla="*/ 18 h 238"/>
                <a:gd name="T56" fmla="*/ 28 w 114"/>
                <a:gd name="T57" fmla="*/ 14 h 238"/>
                <a:gd name="T58" fmla="*/ 32 w 114"/>
                <a:gd name="T59" fmla="*/ 10 h 238"/>
                <a:gd name="T60" fmla="*/ 37 w 114"/>
                <a:gd name="T61" fmla="*/ 6 h 238"/>
                <a:gd name="T62" fmla="*/ 41 w 114"/>
                <a:gd name="T63" fmla="*/ 3 h 238"/>
                <a:gd name="T64" fmla="*/ 44 w 114"/>
                <a:gd name="T65" fmla="*/ 0 h 238"/>
                <a:gd name="T66" fmla="*/ 41 w 114"/>
                <a:gd name="T67" fmla="*/ 0 h 238"/>
                <a:gd name="T68" fmla="*/ 36 w 114"/>
                <a:gd name="T69" fmla="*/ 2 h 238"/>
                <a:gd name="T70" fmla="*/ 29 w 114"/>
                <a:gd name="T71" fmla="*/ 6 h 238"/>
                <a:gd name="T72" fmla="*/ 22 w 114"/>
                <a:gd name="T73" fmla="*/ 13 h 238"/>
                <a:gd name="T74" fmla="*/ 14 w 114"/>
                <a:gd name="T75" fmla="*/ 20 h 238"/>
                <a:gd name="T76" fmla="*/ 8 w 114"/>
                <a:gd name="T77" fmla="*/ 29 h 238"/>
                <a:gd name="T78" fmla="*/ 3 w 114"/>
                <a:gd name="T79" fmla="*/ 38 h 238"/>
                <a:gd name="T80" fmla="*/ 0 w 114"/>
                <a:gd name="T81" fmla="*/ 46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6" name="Freeform 71"/>
            <p:cNvSpPr>
              <a:spLocks/>
            </p:cNvSpPr>
            <p:nvPr/>
          </p:nvSpPr>
          <p:spPr bwMode="auto">
            <a:xfrm>
              <a:off x="3554" y="3127"/>
              <a:ext cx="96" cy="114"/>
            </a:xfrm>
            <a:custGeom>
              <a:avLst/>
              <a:gdLst>
                <a:gd name="T0" fmla="*/ 81 w 246"/>
                <a:gd name="T1" fmla="*/ 46 h 310"/>
                <a:gd name="T2" fmla="*/ 85 w 246"/>
                <a:gd name="T3" fmla="*/ 53 h 310"/>
                <a:gd name="T4" fmla="*/ 88 w 246"/>
                <a:gd name="T5" fmla="*/ 60 h 310"/>
                <a:gd name="T6" fmla="*/ 86 w 246"/>
                <a:gd name="T7" fmla="*/ 69 h 310"/>
                <a:gd name="T8" fmla="*/ 81 w 246"/>
                <a:gd name="T9" fmla="*/ 77 h 310"/>
                <a:gd name="T10" fmla="*/ 73 w 246"/>
                <a:gd name="T11" fmla="*/ 84 h 310"/>
                <a:gd name="T12" fmla="*/ 65 w 246"/>
                <a:gd name="T13" fmla="*/ 90 h 310"/>
                <a:gd name="T14" fmla="*/ 56 w 246"/>
                <a:gd name="T15" fmla="*/ 97 h 310"/>
                <a:gd name="T16" fmla="*/ 50 w 246"/>
                <a:gd name="T17" fmla="*/ 102 h 310"/>
                <a:gd name="T18" fmla="*/ 48 w 246"/>
                <a:gd name="T19" fmla="*/ 106 h 310"/>
                <a:gd name="T20" fmla="*/ 47 w 246"/>
                <a:gd name="T21" fmla="*/ 109 h 310"/>
                <a:gd name="T22" fmla="*/ 47 w 246"/>
                <a:gd name="T23" fmla="*/ 112 h 310"/>
                <a:gd name="T24" fmla="*/ 51 w 246"/>
                <a:gd name="T25" fmla="*/ 114 h 310"/>
                <a:gd name="T26" fmla="*/ 54 w 246"/>
                <a:gd name="T27" fmla="*/ 114 h 310"/>
                <a:gd name="T28" fmla="*/ 60 w 246"/>
                <a:gd name="T29" fmla="*/ 108 h 310"/>
                <a:gd name="T30" fmla="*/ 70 w 246"/>
                <a:gd name="T31" fmla="*/ 99 h 310"/>
                <a:gd name="T32" fmla="*/ 81 w 246"/>
                <a:gd name="T33" fmla="*/ 90 h 310"/>
                <a:gd name="T34" fmla="*/ 90 w 246"/>
                <a:gd name="T35" fmla="*/ 81 h 310"/>
                <a:gd name="T36" fmla="*/ 96 w 246"/>
                <a:gd name="T37" fmla="*/ 69 h 310"/>
                <a:gd name="T38" fmla="*/ 94 w 246"/>
                <a:gd name="T39" fmla="*/ 56 h 310"/>
                <a:gd name="T40" fmla="*/ 89 w 246"/>
                <a:gd name="T41" fmla="*/ 44 h 310"/>
                <a:gd name="T42" fmla="*/ 78 w 246"/>
                <a:gd name="T43" fmla="*/ 35 h 310"/>
                <a:gd name="T44" fmla="*/ 69 w 246"/>
                <a:gd name="T45" fmla="*/ 27 h 310"/>
                <a:gd name="T46" fmla="*/ 59 w 246"/>
                <a:gd name="T47" fmla="*/ 22 h 310"/>
                <a:gd name="T48" fmla="*/ 49 w 246"/>
                <a:gd name="T49" fmla="*/ 16 h 310"/>
                <a:gd name="T50" fmla="*/ 38 w 246"/>
                <a:gd name="T51" fmla="*/ 10 h 310"/>
                <a:gd name="T52" fmla="*/ 28 w 246"/>
                <a:gd name="T53" fmla="*/ 6 h 310"/>
                <a:gd name="T54" fmla="*/ 18 w 246"/>
                <a:gd name="T55" fmla="*/ 3 h 310"/>
                <a:gd name="T56" fmla="*/ 9 w 246"/>
                <a:gd name="T57" fmla="*/ 0 h 310"/>
                <a:gd name="T58" fmla="*/ 3 w 246"/>
                <a:gd name="T59" fmla="*/ 0 h 310"/>
                <a:gd name="T60" fmla="*/ 3 w 246"/>
                <a:gd name="T61" fmla="*/ 2 h 310"/>
                <a:gd name="T62" fmla="*/ 11 w 246"/>
                <a:gd name="T63" fmla="*/ 5 h 310"/>
                <a:gd name="T64" fmla="*/ 20 w 246"/>
                <a:gd name="T65" fmla="*/ 9 h 310"/>
                <a:gd name="T66" fmla="*/ 30 w 246"/>
                <a:gd name="T67" fmla="*/ 14 h 310"/>
                <a:gd name="T68" fmla="*/ 41 w 246"/>
                <a:gd name="T69" fmla="*/ 19 h 310"/>
                <a:gd name="T70" fmla="*/ 52 w 246"/>
                <a:gd name="T71" fmla="*/ 25 h 310"/>
                <a:gd name="T72" fmla="*/ 64 w 246"/>
                <a:gd name="T73" fmla="*/ 32 h 310"/>
                <a:gd name="T74" fmla="*/ 73 w 246"/>
                <a:gd name="T75" fmla="*/ 39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7" name="Freeform 72"/>
            <p:cNvSpPr>
              <a:spLocks/>
            </p:cNvSpPr>
            <p:nvPr/>
          </p:nvSpPr>
          <p:spPr bwMode="auto">
            <a:xfrm>
              <a:off x="3448" y="3261"/>
              <a:ext cx="33" cy="68"/>
            </a:xfrm>
            <a:custGeom>
              <a:avLst/>
              <a:gdLst>
                <a:gd name="T0" fmla="*/ 12 w 83"/>
                <a:gd name="T1" fmla="*/ 5 h 187"/>
                <a:gd name="T2" fmla="*/ 12 w 83"/>
                <a:gd name="T3" fmla="*/ 3 h 187"/>
                <a:gd name="T4" fmla="*/ 10 w 83"/>
                <a:gd name="T5" fmla="*/ 1 h 187"/>
                <a:gd name="T6" fmla="*/ 8 w 83"/>
                <a:gd name="T7" fmla="*/ 0 h 187"/>
                <a:gd name="T8" fmla="*/ 6 w 83"/>
                <a:gd name="T9" fmla="*/ 0 h 187"/>
                <a:gd name="T10" fmla="*/ 3 w 83"/>
                <a:gd name="T11" fmla="*/ 1 h 187"/>
                <a:gd name="T12" fmla="*/ 1 w 83"/>
                <a:gd name="T13" fmla="*/ 2 h 187"/>
                <a:gd name="T14" fmla="*/ 0 w 83"/>
                <a:gd name="T15" fmla="*/ 4 h 187"/>
                <a:gd name="T16" fmla="*/ 0 w 83"/>
                <a:gd name="T17" fmla="*/ 6 h 187"/>
                <a:gd name="T18" fmla="*/ 2 w 83"/>
                <a:gd name="T19" fmla="*/ 15 h 187"/>
                <a:gd name="T20" fmla="*/ 6 w 83"/>
                <a:gd name="T21" fmla="*/ 26 h 187"/>
                <a:gd name="T22" fmla="*/ 11 w 83"/>
                <a:gd name="T23" fmla="*/ 36 h 187"/>
                <a:gd name="T24" fmla="*/ 16 w 83"/>
                <a:gd name="T25" fmla="*/ 46 h 187"/>
                <a:gd name="T26" fmla="*/ 22 w 83"/>
                <a:gd name="T27" fmla="*/ 55 h 187"/>
                <a:gd name="T28" fmla="*/ 27 w 83"/>
                <a:gd name="T29" fmla="*/ 62 h 187"/>
                <a:gd name="T30" fmla="*/ 31 w 83"/>
                <a:gd name="T31" fmla="*/ 67 h 187"/>
                <a:gd name="T32" fmla="*/ 33 w 83"/>
                <a:gd name="T33" fmla="*/ 68 h 187"/>
                <a:gd name="T34" fmla="*/ 32 w 83"/>
                <a:gd name="T35" fmla="*/ 63 h 187"/>
                <a:gd name="T36" fmla="*/ 30 w 83"/>
                <a:gd name="T37" fmla="*/ 57 h 187"/>
                <a:gd name="T38" fmla="*/ 27 w 83"/>
                <a:gd name="T39" fmla="*/ 50 h 187"/>
                <a:gd name="T40" fmla="*/ 23 w 83"/>
                <a:gd name="T41" fmla="*/ 41 h 187"/>
                <a:gd name="T42" fmla="*/ 20 w 83"/>
                <a:gd name="T43" fmla="*/ 32 h 187"/>
                <a:gd name="T44" fmla="*/ 17 w 83"/>
                <a:gd name="T45" fmla="*/ 23 h 187"/>
                <a:gd name="T46" fmla="*/ 14 w 83"/>
                <a:gd name="T47" fmla="*/ 14 h 187"/>
                <a:gd name="T48" fmla="*/ 12 w 83"/>
                <a:gd name="T49" fmla="*/ 5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8" name="Freeform 73"/>
            <p:cNvSpPr>
              <a:spLocks/>
            </p:cNvSpPr>
            <p:nvPr/>
          </p:nvSpPr>
          <p:spPr bwMode="auto">
            <a:xfrm>
              <a:off x="3434" y="3224"/>
              <a:ext cx="17" cy="35"/>
            </a:xfrm>
            <a:custGeom>
              <a:avLst/>
              <a:gdLst>
                <a:gd name="T0" fmla="*/ 9 w 44"/>
                <a:gd name="T1" fmla="*/ 4 h 94"/>
                <a:gd name="T2" fmla="*/ 8 w 44"/>
                <a:gd name="T3" fmla="*/ 2 h 94"/>
                <a:gd name="T4" fmla="*/ 7 w 44"/>
                <a:gd name="T5" fmla="*/ 1 h 94"/>
                <a:gd name="T6" fmla="*/ 5 w 44"/>
                <a:gd name="T7" fmla="*/ 0 h 94"/>
                <a:gd name="T8" fmla="*/ 4 w 44"/>
                <a:gd name="T9" fmla="*/ 0 h 94"/>
                <a:gd name="T10" fmla="*/ 2 w 44"/>
                <a:gd name="T11" fmla="*/ 0 h 94"/>
                <a:gd name="T12" fmla="*/ 1 w 44"/>
                <a:gd name="T13" fmla="*/ 1 h 94"/>
                <a:gd name="T14" fmla="*/ 0 w 44"/>
                <a:gd name="T15" fmla="*/ 3 h 94"/>
                <a:gd name="T16" fmla="*/ 0 w 44"/>
                <a:gd name="T17" fmla="*/ 4 h 94"/>
                <a:gd name="T18" fmla="*/ 0 w 44"/>
                <a:gd name="T19" fmla="*/ 9 h 94"/>
                <a:gd name="T20" fmla="*/ 2 w 44"/>
                <a:gd name="T21" fmla="*/ 14 h 94"/>
                <a:gd name="T22" fmla="*/ 3 w 44"/>
                <a:gd name="T23" fmla="*/ 19 h 94"/>
                <a:gd name="T24" fmla="*/ 5 w 44"/>
                <a:gd name="T25" fmla="*/ 24 h 94"/>
                <a:gd name="T26" fmla="*/ 8 w 44"/>
                <a:gd name="T27" fmla="*/ 29 h 94"/>
                <a:gd name="T28" fmla="*/ 11 w 44"/>
                <a:gd name="T29" fmla="*/ 32 h 94"/>
                <a:gd name="T30" fmla="*/ 14 w 44"/>
                <a:gd name="T31" fmla="*/ 35 h 94"/>
                <a:gd name="T32" fmla="*/ 16 w 44"/>
                <a:gd name="T33" fmla="*/ 35 h 94"/>
                <a:gd name="T34" fmla="*/ 17 w 44"/>
                <a:gd name="T35" fmla="*/ 28 h 94"/>
                <a:gd name="T36" fmla="*/ 15 w 44"/>
                <a:gd name="T37" fmla="*/ 20 h 94"/>
                <a:gd name="T38" fmla="*/ 12 w 44"/>
                <a:gd name="T39" fmla="*/ 12 h 94"/>
                <a:gd name="T40" fmla="*/ 9 w 44"/>
                <a:gd name="T41" fmla="*/ 4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79" name="Freeform 74"/>
            <p:cNvSpPr>
              <a:spLocks/>
            </p:cNvSpPr>
            <p:nvPr/>
          </p:nvSpPr>
          <p:spPr bwMode="auto">
            <a:xfrm>
              <a:off x="3420" y="3199"/>
              <a:ext cx="14" cy="20"/>
            </a:xfrm>
            <a:custGeom>
              <a:avLst/>
              <a:gdLst>
                <a:gd name="T0" fmla="*/ 7 w 38"/>
                <a:gd name="T1" fmla="*/ 3 h 54"/>
                <a:gd name="T2" fmla="*/ 7 w 38"/>
                <a:gd name="T3" fmla="*/ 3 h 54"/>
                <a:gd name="T4" fmla="*/ 7 w 38"/>
                <a:gd name="T5" fmla="*/ 3 h 54"/>
                <a:gd name="T6" fmla="*/ 7 w 38"/>
                <a:gd name="T7" fmla="*/ 3 h 54"/>
                <a:gd name="T8" fmla="*/ 7 w 38"/>
                <a:gd name="T9" fmla="*/ 3 h 54"/>
                <a:gd name="T10" fmla="*/ 7 w 38"/>
                <a:gd name="T11" fmla="*/ 1 h 54"/>
                <a:gd name="T12" fmla="*/ 6 w 38"/>
                <a:gd name="T13" fmla="*/ 0 h 54"/>
                <a:gd name="T14" fmla="*/ 4 w 38"/>
                <a:gd name="T15" fmla="*/ 0 h 54"/>
                <a:gd name="T16" fmla="*/ 3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3 h 54"/>
                <a:gd name="T24" fmla="*/ 0 w 38"/>
                <a:gd name="T25" fmla="*/ 4 h 54"/>
                <a:gd name="T26" fmla="*/ 0 w 38"/>
                <a:gd name="T27" fmla="*/ 6 h 54"/>
                <a:gd name="T28" fmla="*/ 1 w 38"/>
                <a:gd name="T29" fmla="*/ 9 h 54"/>
                <a:gd name="T30" fmla="*/ 3 w 38"/>
                <a:gd name="T31" fmla="*/ 12 h 54"/>
                <a:gd name="T32" fmla="*/ 5 w 38"/>
                <a:gd name="T33" fmla="*/ 14 h 54"/>
                <a:gd name="T34" fmla="*/ 7 w 38"/>
                <a:gd name="T35" fmla="*/ 17 h 54"/>
                <a:gd name="T36" fmla="*/ 10 w 38"/>
                <a:gd name="T37" fmla="*/ 19 h 54"/>
                <a:gd name="T38" fmla="*/ 12 w 38"/>
                <a:gd name="T39" fmla="*/ 20 h 54"/>
                <a:gd name="T40" fmla="*/ 14 w 38"/>
                <a:gd name="T41" fmla="*/ 20 h 54"/>
                <a:gd name="T42" fmla="*/ 13 w 38"/>
                <a:gd name="T43" fmla="*/ 16 h 54"/>
                <a:gd name="T44" fmla="*/ 12 w 38"/>
                <a:gd name="T45" fmla="*/ 11 h 54"/>
                <a:gd name="T46" fmla="*/ 9 w 38"/>
                <a:gd name="T47" fmla="*/ 6 h 54"/>
                <a:gd name="T48" fmla="*/ 7 w 38"/>
                <a:gd name="T49" fmla="*/ 3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0" name="Freeform 75"/>
            <p:cNvSpPr>
              <a:spLocks/>
            </p:cNvSpPr>
            <p:nvPr/>
          </p:nvSpPr>
          <p:spPr bwMode="auto">
            <a:xfrm>
              <a:off x="3409" y="3182"/>
              <a:ext cx="18" cy="13"/>
            </a:xfrm>
            <a:custGeom>
              <a:avLst/>
              <a:gdLst>
                <a:gd name="T0" fmla="*/ 14 w 52"/>
                <a:gd name="T1" fmla="*/ 10 h 36"/>
                <a:gd name="T2" fmla="*/ 16 w 52"/>
                <a:gd name="T3" fmla="*/ 9 h 36"/>
                <a:gd name="T4" fmla="*/ 18 w 52"/>
                <a:gd name="T5" fmla="*/ 8 h 36"/>
                <a:gd name="T6" fmla="*/ 18 w 52"/>
                <a:gd name="T7" fmla="*/ 6 h 36"/>
                <a:gd name="T8" fmla="*/ 18 w 52"/>
                <a:gd name="T9" fmla="*/ 4 h 36"/>
                <a:gd name="T10" fmla="*/ 17 w 52"/>
                <a:gd name="T11" fmla="*/ 2 h 36"/>
                <a:gd name="T12" fmla="*/ 16 w 52"/>
                <a:gd name="T13" fmla="*/ 1 h 36"/>
                <a:gd name="T14" fmla="*/ 14 w 52"/>
                <a:gd name="T15" fmla="*/ 0 h 36"/>
                <a:gd name="T16" fmla="*/ 12 w 52"/>
                <a:gd name="T17" fmla="*/ 0 h 36"/>
                <a:gd name="T18" fmla="*/ 11 w 52"/>
                <a:gd name="T19" fmla="*/ 0 h 36"/>
                <a:gd name="T20" fmla="*/ 10 w 52"/>
                <a:gd name="T21" fmla="*/ 0 h 36"/>
                <a:gd name="T22" fmla="*/ 7 w 52"/>
                <a:gd name="T23" fmla="*/ 1 h 36"/>
                <a:gd name="T24" fmla="*/ 5 w 52"/>
                <a:gd name="T25" fmla="*/ 3 h 36"/>
                <a:gd name="T26" fmla="*/ 2 w 52"/>
                <a:gd name="T27" fmla="*/ 5 h 36"/>
                <a:gd name="T28" fmla="*/ 1 w 52"/>
                <a:gd name="T29" fmla="*/ 8 h 36"/>
                <a:gd name="T30" fmla="*/ 0 w 52"/>
                <a:gd name="T31" fmla="*/ 10 h 36"/>
                <a:gd name="T32" fmla="*/ 0 w 52"/>
                <a:gd name="T33" fmla="*/ 11 h 36"/>
                <a:gd name="T34" fmla="*/ 1 w 52"/>
                <a:gd name="T35" fmla="*/ 12 h 36"/>
                <a:gd name="T36" fmla="*/ 3 w 52"/>
                <a:gd name="T37" fmla="*/ 13 h 36"/>
                <a:gd name="T38" fmla="*/ 5 w 52"/>
                <a:gd name="T39" fmla="*/ 13 h 36"/>
                <a:gd name="T40" fmla="*/ 6 w 52"/>
                <a:gd name="T41" fmla="*/ 13 h 36"/>
                <a:gd name="T42" fmla="*/ 8 w 52"/>
                <a:gd name="T43" fmla="*/ 12 h 36"/>
                <a:gd name="T44" fmla="*/ 10 w 52"/>
                <a:gd name="T45" fmla="*/ 12 h 36"/>
                <a:gd name="T46" fmla="*/ 12 w 52"/>
                <a:gd name="T47" fmla="*/ 11 h 36"/>
                <a:gd name="T48" fmla="*/ 14 w 52"/>
                <a:gd name="T49" fmla="*/ 1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1" name="Freeform 76"/>
            <p:cNvSpPr>
              <a:spLocks/>
            </p:cNvSpPr>
            <p:nvPr/>
          </p:nvSpPr>
          <p:spPr bwMode="auto">
            <a:xfrm>
              <a:off x="3315" y="3160"/>
              <a:ext cx="77" cy="86"/>
            </a:xfrm>
            <a:custGeom>
              <a:avLst/>
              <a:gdLst>
                <a:gd name="T0" fmla="*/ 28 w 198"/>
                <a:gd name="T1" fmla="*/ 13 h 236"/>
                <a:gd name="T2" fmla="*/ 23 w 198"/>
                <a:gd name="T3" fmla="*/ 17 h 236"/>
                <a:gd name="T4" fmla="*/ 18 w 198"/>
                <a:gd name="T5" fmla="*/ 21 h 236"/>
                <a:gd name="T6" fmla="*/ 13 w 198"/>
                <a:gd name="T7" fmla="*/ 26 h 236"/>
                <a:gd name="T8" fmla="*/ 9 w 198"/>
                <a:gd name="T9" fmla="*/ 31 h 236"/>
                <a:gd name="T10" fmla="*/ 5 w 198"/>
                <a:gd name="T11" fmla="*/ 36 h 236"/>
                <a:gd name="T12" fmla="*/ 3 w 198"/>
                <a:gd name="T13" fmla="*/ 42 h 236"/>
                <a:gd name="T14" fmla="*/ 1 w 198"/>
                <a:gd name="T15" fmla="*/ 47 h 236"/>
                <a:gd name="T16" fmla="*/ 0 w 198"/>
                <a:gd name="T17" fmla="*/ 53 h 236"/>
                <a:gd name="T18" fmla="*/ 1 w 198"/>
                <a:gd name="T19" fmla="*/ 62 h 236"/>
                <a:gd name="T20" fmla="*/ 5 w 198"/>
                <a:gd name="T21" fmla="*/ 69 h 236"/>
                <a:gd name="T22" fmla="*/ 10 w 198"/>
                <a:gd name="T23" fmla="*/ 75 h 236"/>
                <a:gd name="T24" fmla="*/ 17 w 198"/>
                <a:gd name="T25" fmla="*/ 80 h 236"/>
                <a:gd name="T26" fmla="*/ 25 w 198"/>
                <a:gd name="T27" fmla="*/ 83 h 236"/>
                <a:gd name="T28" fmla="*/ 34 w 198"/>
                <a:gd name="T29" fmla="*/ 86 h 236"/>
                <a:gd name="T30" fmla="*/ 43 w 198"/>
                <a:gd name="T31" fmla="*/ 86 h 236"/>
                <a:gd name="T32" fmla="*/ 51 w 198"/>
                <a:gd name="T33" fmla="*/ 85 h 236"/>
                <a:gd name="T34" fmla="*/ 53 w 198"/>
                <a:gd name="T35" fmla="*/ 85 h 236"/>
                <a:gd name="T36" fmla="*/ 55 w 198"/>
                <a:gd name="T37" fmla="*/ 84 h 236"/>
                <a:gd name="T38" fmla="*/ 56 w 198"/>
                <a:gd name="T39" fmla="*/ 82 h 236"/>
                <a:gd name="T40" fmla="*/ 57 w 198"/>
                <a:gd name="T41" fmla="*/ 81 h 236"/>
                <a:gd name="T42" fmla="*/ 56 w 198"/>
                <a:gd name="T43" fmla="*/ 80 h 236"/>
                <a:gd name="T44" fmla="*/ 55 w 198"/>
                <a:gd name="T45" fmla="*/ 80 h 236"/>
                <a:gd name="T46" fmla="*/ 53 w 198"/>
                <a:gd name="T47" fmla="*/ 79 h 236"/>
                <a:gd name="T48" fmla="*/ 51 w 198"/>
                <a:gd name="T49" fmla="*/ 79 h 236"/>
                <a:gd name="T50" fmla="*/ 48 w 198"/>
                <a:gd name="T51" fmla="*/ 79 h 236"/>
                <a:gd name="T52" fmla="*/ 46 w 198"/>
                <a:gd name="T53" fmla="*/ 79 h 236"/>
                <a:gd name="T54" fmla="*/ 44 w 198"/>
                <a:gd name="T55" fmla="*/ 79 h 236"/>
                <a:gd name="T56" fmla="*/ 42 w 198"/>
                <a:gd name="T57" fmla="*/ 79 h 236"/>
                <a:gd name="T58" fmla="*/ 38 w 198"/>
                <a:gd name="T59" fmla="*/ 79 h 236"/>
                <a:gd name="T60" fmla="*/ 34 w 198"/>
                <a:gd name="T61" fmla="*/ 78 h 236"/>
                <a:gd name="T62" fmla="*/ 29 w 198"/>
                <a:gd name="T63" fmla="*/ 78 h 236"/>
                <a:gd name="T64" fmla="*/ 24 w 198"/>
                <a:gd name="T65" fmla="*/ 77 h 236"/>
                <a:gd name="T66" fmla="*/ 20 w 198"/>
                <a:gd name="T67" fmla="*/ 75 h 236"/>
                <a:gd name="T68" fmla="*/ 16 w 198"/>
                <a:gd name="T69" fmla="*/ 73 h 236"/>
                <a:gd name="T70" fmla="*/ 11 w 198"/>
                <a:gd name="T71" fmla="*/ 69 h 236"/>
                <a:gd name="T72" fmla="*/ 7 w 198"/>
                <a:gd name="T73" fmla="*/ 63 h 236"/>
                <a:gd name="T74" fmla="*/ 6 w 198"/>
                <a:gd name="T75" fmla="*/ 57 h 236"/>
                <a:gd name="T76" fmla="*/ 6 w 198"/>
                <a:gd name="T77" fmla="*/ 51 h 236"/>
                <a:gd name="T78" fmla="*/ 8 w 198"/>
                <a:gd name="T79" fmla="*/ 45 h 236"/>
                <a:gd name="T80" fmla="*/ 11 w 198"/>
                <a:gd name="T81" fmla="*/ 40 h 236"/>
                <a:gd name="T82" fmla="*/ 15 w 198"/>
                <a:gd name="T83" fmla="*/ 35 h 236"/>
                <a:gd name="T84" fmla="*/ 19 w 198"/>
                <a:gd name="T85" fmla="*/ 30 h 236"/>
                <a:gd name="T86" fmla="*/ 24 w 198"/>
                <a:gd name="T87" fmla="*/ 26 h 236"/>
                <a:gd name="T88" fmla="*/ 30 w 198"/>
                <a:gd name="T89" fmla="*/ 22 h 236"/>
                <a:gd name="T90" fmla="*/ 37 w 198"/>
                <a:gd name="T91" fmla="*/ 18 h 236"/>
                <a:gd name="T92" fmla="*/ 43 w 198"/>
                <a:gd name="T93" fmla="*/ 14 h 236"/>
                <a:gd name="T94" fmla="*/ 49 w 198"/>
                <a:gd name="T95" fmla="*/ 11 h 236"/>
                <a:gd name="T96" fmla="*/ 55 w 198"/>
                <a:gd name="T97" fmla="*/ 9 h 236"/>
                <a:gd name="T98" fmla="*/ 61 w 198"/>
                <a:gd name="T99" fmla="*/ 7 h 236"/>
                <a:gd name="T100" fmla="*/ 67 w 198"/>
                <a:gd name="T101" fmla="*/ 5 h 236"/>
                <a:gd name="T102" fmla="*/ 72 w 198"/>
                <a:gd name="T103" fmla="*/ 4 h 236"/>
                <a:gd name="T104" fmla="*/ 77 w 198"/>
                <a:gd name="T105" fmla="*/ 3 h 236"/>
                <a:gd name="T106" fmla="*/ 74 w 198"/>
                <a:gd name="T107" fmla="*/ 1 h 236"/>
                <a:gd name="T108" fmla="*/ 69 w 198"/>
                <a:gd name="T109" fmla="*/ 0 h 236"/>
                <a:gd name="T110" fmla="*/ 63 w 198"/>
                <a:gd name="T111" fmla="*/ 1 h 236"/>
                <a:gd name="T112" fmla="*/ 56 w 198"/>
                <a:gd name="T113" fmla="*/ 2 h 236"/>
                <a:gd name="T114" fmla="*/ 48 w 198"/>
                <a:gd name="T115" fmla="*/ 4 h 236"/>
                <a:gd name="T116" fmla="*/ 41 w 198"/>
                <a:gd name="T117" fmla="*/ 7 h 236"/>
                <a:gd name="T118" fmla="*/ 34 w 198"/>
                <a:gd name="T119" fmla="*/ 10 h 236"/>
                <a:gd name="T120" fmla="*/ 28 w 198"/>
                <a:gd name="T121" fmla="*/ 13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2" name="Freeform 77"/>
            <p:cNvSpPr>
              <a:spLocks/>
            </p:cNvSpPr>
            <p:nvPr/>
          </p:nvSpPr>
          <p:spPr bwMode="auto">
            <a:xfrm>
              <a:off x="3446" y="3160"/>
              <a:ext cx="52" cy="66"/>
            </a:xfrm>
            <a:custGeom>
              <a:avLst/>
              <a:gdLst>
                <a:gd name="T0" fmla="*/ 44 w 128"/>
                <a:gd name="T1" fmla="*/ 22 h 183"/>
                <a:gd name="T2" fmla="*/ 45 w 128"/>
                <a:gd name="T3" fmla="*/ 29 h 183"/>
                <a:gd name="T4" fmla="*/ 44 w 128"/>
                <a:gd name="T5" fmla="*/ 35 h 183"/>
                <a:gd name="T6" fmla="*/ 41 w 128"/>
                <a:gd name="T7" fmla="*/ 40 h 183"/>
                <a:gd name="T8" fmla="*/ 36 w 128"/>
                <a:gd name="T9" fmla="*/ 44 h 183"/>
                <a:gd name="T10" fmla="*/ 30 w 128"/>
                <a:gd name="T11" fmla="*/ 48 h 183"/>
                <a:gd name="T12" fmla="*/ 24 w 128"/>
                <a:gd name="T13" fmla="*/ 52 h 183"/>
                <a:gd name="T14" fmla="*/ 17 w 128"/>
                <a:gd name="T15" fmla="*/ 56 h 183"/>
                <a:gd name="T16" fmla="*/ 12 w 128"/>
                <a:gd name="T17" fmla="*/ 60 h 183"/>
                <a:gd name="T18" fmla="*/ 11 w 128"/>
                <a:gd name="T19" fmla="*/ 61 h 183"/>
                <a:gd name="T20" fmla="*/ 11 w 128"/>
                <a:gd name="T21" fmla="*/ 62 h 183"/>
                <a:gd name="T22" fmla="*/ 11 w 128"/>
                <a:gd name="T23" fmla="*/ 63 h 183"/>
                <a:gd name="T24" fmla="*/ 11 w 128"/>
                <a:gd name="T25" fmla="*/ 65 h 183"/>
                <a:gd name="T26" fmla="*/ 12 w 128"/>
                <a:gd name="T27" fmla="*/ 66 h 183"/>
                <a:gd name="T28" fmla="*/ 14 w 128"/>
                <a:gd name="T29" fmla="*/ 66 h 183"/>
                <a:gd name="T30" fmla="*/ 15 w 128"/>
                <a:gd name="T31" fmla="*/ 66 h 183"/>
                <a:gd name="T32" fmla="*/ 17 w 128"/>
                <a:gd name="T33" fmla="*/ 66 h 183"/>
                <a:gd name="T34" fmla="*/ 24 w 128"/>
                <a:gd name="T35" fmla="*/ 62 h 183"/>
                <a:gd name="T36" fmla="*/ 31 w 128"/>
                <a:gd name="T37" fmla="*/ 58 h 183"/>
                <a:gd name="T38" fmla="*/ 37 w 128"/>
                <a:gd name="T39" fmla="*/ 53 h 183"/>
                <a:gd name="T40" fmla="*/ 44 w 128"/>
                <a:gd name="T41" fmla="*/ 48 h 183"/>
                <a:gd name="T42" fmla="*/ 48 w 128"/>
                <a:gd name="T43" fmla="*/ 42 h 183"/>
                <a:gd name="T44" fmla="*/ 51 w 128"/>
                <a:gd name="T45" fmla="*/ 35 h 183"/>
                <a:gd name="T46" fmla="*/ 52 w 128"/>
                <a:gd name="T47" fmla="*/ 28 h 183"/>
                <a:gd name="T48" fmla="*/ 50 w 128"/>
                <a:gd name="T49" fmla="*/ 21 h 183"/>
                <a:gd name="T50" fmla="*/ 45 w 128"/>
                <a:gd name="T51" fmla="*/ 15 h 183"/>
                <a:gd name="T52" fmla="*/ 40 w 128"/>
                <a:gd name="T53" fmla="*/ 10 h 183"/>
                <a:gd name="T54" fmla="*/ 32 w 128"/>
                <a:gd name="T55" fmla="*/ 6 h 183"/>
                <a:gd name="T56" fmla="*/ 25 w 128"/>
                <a:gd name="T57" fmla="*/ 3 h 183"/>
                <a:gd name="T58" fmla="*/ 17 w 128"/>
                <a:gd name="T59" fmla="*/ 1 h 183"/>
                <a:gd name="T60" fmla="*/ 9 w 128"/>
                <a:gd name="T61" fmla="*/ 0 h 183"/>
                <a:gd name="T62" fmla="*/ 4 w 128"/>
                <a:gd name="T63" fmla="*/ 0 h 183"/>
                <a:gd name="T64" fmla="*/ 0 w 128"/>
                <a:gd name="T65" fmla="*/ 2 h 183"/>
                <a:gd name="T66" fmla="*/ 7 w 128"/>
                <a:gd name="T67" fmla="*/ 4 h 183"/>
                <a:gd name="T68" fmla="*/ 13 w 128"/>
                <a:gd name="T69" fmla="*/ 5 h 183"/>
                <a:gd name="T70" fmla="*/ 19 w 128"/>
                <a:gd name="T71" fmla="*/ 6 h 183"/>
                <a:gd name="T72" fmla="*/ 26 w 128"/>
                <a:gd name="T73" fmla="*/ 8 h 183"/>
                <a:gd name="T74" fmla="*/ 31 w 128"/>
                <a:gd name="T75" fmla="*/ 10 h 183"/>
                <a:gd name="T76" fmla="*/ 37 w 128"/>
                <a:gd name="T77" fmla="*/ 13 h 183"/>
                <a:gd name="T78" fmla="*/ 41 w 128"/>
                <a:gd name="T79" fmla="*/ 17 h 183"/>
                <a:gd name="T80" fmla="*/ 44 w 128"/>
                <a:gd name="T81" fmla="*/ 22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3" name="Freeform 78"/>
            <p:cNvSpPr>
              <a:spLocks/>
            </p:cNvSpPr>
            <p:nvPr/>
          </p:nvSpPr>
          <p:spPr bwMode="auto">
            <a:xfrm>
              <a:off x="3266" y="3145"/>
              <a:ext cx="124" cy="138"/>
            </a:xfrm>
            <a:custGeom>
              <a:avLst/>
              <a:gdLst>
                <a:gd name="T0" fmla="*/ 39 w 323"/>
                <a:gd name="T1" fmla="*/ 25 h 379"/>
                <a:gd name="T2" fmla="*/ 21 w 323"/>
                <a:gd name="T3" fmla="*/ 42 h 379"/>
                <a:gd name="T4" fmla="*/ 7 w 323"/>
                <a:gd name="T5" fmla="*/ 61 h 379"/>
                <a:gd name="T6" fmla="*/ 0 w 323"/>
                <a:gd name="T7" fmla="*/ 83 h 379"/>
                <a:gd name="T8" fmla="*/ 2 w 323"/>
                <a:gd name="T9" fmla="*/ 97 h 379"/>
                <a:gd name="T10" fmla="*/ 4 w 323"/>
                <a:gd name="T11" fmla="*/ 103 h 379"/>
                <a:gd name="T12" fmla="*/ 8 w 323"/>
                <a:gd name="T13" fmla="*/ 109 h 379"/>
                <a:gd name="T14" fmla="*/ 13 w 323"/>
                <a:gd name="T15" fmla="*/ 113 h 379"/>
                <a:gd name="T16" fmla="*/ 22 w 323"/>
                <a:gd name="T17" fmla="*/ 118 h 379"/>
                <a:gd name="T18" fmla="*/ 33 w 323"/>
                <a:gd name="T19" fmla="*/ 124 h 379"/>
                <a:gd name="T20" fmla="*/ 46 w 323"/>
                <a:gd name="T21" fmla="*/ 128 h 379"/>
                <a:gd name="T22" fmla="*/ 59 w 323"/>
                <a:gd name="T23" fmla="*/ 131 h 379"/>
                <a:gd name="T24" fmla="*/ 72 w 323"/>
                <a:gd name="T25" fmla="*/ 134 h 379"/>
                <a:gd name="T26" fmla="*/ 85 w 323"/>
                <a:gd name="T27" fmla="*/ 135 h 379"/>
                <a:gd name="T28" fmla="*/ 98 w 323"/>
                <a:gd name="T29" fmla="*/ 137 h 379"/>
                <a:gd name="T30" fmla="*/ 111 w 323"/>
                <a:gd name="T31" fmla="*/ 138 h 379"/>
                <a:gd name="T32" fmla="*/ 120 w 323"/>
                <a:gd name="T33" fmla="*/ 138 h 379"/>
                <a:gd name="T34" fmla="*/ 123 w 323"/>
                <a:gd name="T35" fmla="*/ 135 h 379"/>
                <a:gd name="T36" fmla="*/ 124 w 323"/>
                <a:gd name="T37" fmla="*/ 131 h 379"/>
                <a:gd name="T38" fmla="*/ 121 w 323"/>
                <a:gd name="T39" fmla="*/ 128 h 379"/>
                <a:gd name="T40" fmla="*/ 113 w 323"/>
                <a:gd name="T41" fmla="*/ 128 h 379"/>
                <a:gd name="T42" fmla="*/ 101 w 323"/>
                <a:gd name="T43" fmla="*/ 127 h 379"/>
                <a:gd name="T44" fmla="*/ 89 w 323"/>
                <a:gd name="T45" fmla="*/ 127 h 379"/>
                <a:gd name="T46" fmla="*/ 77 w 323"/>
                <a:gd name="T47" fmla="*/ 125 h 379"/>
                <a:gd name="T48" fmla="*/ 64 w 323"/>
                <a:gd name="T49" fmla="*/ 123 h 379"/>
                <a:gd name="T50" fmla="*/ 52 w 323"/>
                <a:gd name="T51" fmla="*/ 120 h 379"/>
                <a:gd name="T52" fmla="*/ 41 w 323"/>
                <a:gd name="T53" fmla="*/ 117 h 379"/>
                <a:gd name="T54" fmla="*/ 29 w 323"/>
                <a:gd name="T55" fmla="*/ 111 h 379"/>
                <a:gd name="T56" fmla="*/ 20 w 323"/>
                <a:gd name="T57" fmla="*/ 106 h 379"/>
                <a:gd name="T58" fmla="*/ 13 w 323"/>
                <a:gd name="T59" fmla="*/ 98 h 379"/>
                <a:gd name="T60" fmla="*/ 12 w 323"/>
                <a:gd name="T61" fmla="*/ 87 h 379"/>
                <a:gd name="T62" fmla="*/ 15 w 323"/>
                <a:gd name="T63" fmla="*/ 72 h 379"/>
                <a:gd name="T64" fmla="*/ 20 w 323"/>
                <a:gd name="T65" fmla="*/ 60 h 379"/>
                <a:gd name="T66" fmla="*/ 26 w 323"/>
                <a:gd name="T67" fmla="*/ 50 h 379"/>
                <a:gd name="T68" fmla="*/ 34 w 323"/>
                <a:gd name="T69" fmla="*/ 40 h 379"/>
                <a:gd name="T70" fmla="*/ 44 w 323"/>
                <a:gd name="T71" fmla="*/ 32 h 379"/>
                <a:gd name="T72" fmla="*/ 55 w 323"/>
                <a:gd name="T73" fmla="*/ 23 h 379"/>
                <a:gd name="T74" fmla="*/ 69 w 323"/>
                <a:gd name="T75" fmla="*/ 15 h 379"/>
                <a:gd name="T76" fmla="*/ 84 w 323"/>
                <a:gd name="T77" fmla="*/ 8 h 379"/>
                <a:gd name="T78" fmla="*/ 97 w 323"/>
                <a:gd name="T79" fmla="*/ 3 h 379"/>
                <a:gd name="T80" fmla="*/ 98 w 323"/>
                <a:gd name="T81" fmla="*/ 0 h 379"/>
                <a:gd name="T82" fmla="*/ 85 w 323"/>
                <a:gd name="T83" fmla="*/ 2 h 379"/>
                <a:gd name="T84" fmla="*/ 69 w 323"/>
                <a:gd name="T85" fmla="*/ 7 h 379"/>
                <a:gd name="T86" fmla="*/ 55 w 323"/>
                <a:gd name="T87" fmla="*/ 14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4" name="Freeform 79"/>
            <p:cNvSpPr>
              <a:spLocks/>
            </p:cNvSpPr>
            <p:nvPr/>
          </p:nvSpPr>
          <p:spPr bwMode="auto">
            <a:xfrm>
              <a:off x="3441" y="3140"/>
              <a:ext cx="111" cy="92"/>
            </a:xfrm>
            <a:custGeom>
              <a:avLst/>
              <a:gdLst>
                <a:gd name="T0" fmla="*/ 92 w 282"/>
                <a:gd name="T1" fmla="*/ 28 h 253"/>
                <a:gd name="T2" fmla="*/ 98 w 282"/>
                <a:gd name="T3" fmla="*/ 33 h 253"/>
                <a:gd name="T4" fmla="*/ 100 w 282"/>
                <a:gd name="T5" fmla="*/ 39 h 253"/>
                <a:gd name="T6" fmla="*/ 102 w 282"/>
                <a:gd name="T7" fmla="*/ 45 h 253"/>
                <a:gd name="T8" fmla="*/ 102 w 282"/>
                <a:gd name="T9" fmla="*/ 52 h 253"/>
                <a:gd name="T10" fmla="*/ 101 w 282"/>
                <a:gd name="T11" fmla="*/ 58 h 253"/>
                <a:gd name="T12" fmla="*/ 99 w 282"/>
                <a:gd name="T13" fmla="*/ 62 h 253"/>
                <a:gd name="T14" fmla="*/ 96 w 282"/>
                <a:gd name="T15" fmla="*/ 67 h 253"/>
                <a:gd name="T16" fmla="*/ 93 w 282"/>
                <a:gd name="T17" fmla="*/ 71 h 253"/>
                <a:gd name="T18" fmla="*/ 89 w 282"/>
                <a:gd name="T19" fmla="*/ 75 h 253"/>
                <a:gd name="T20" fmla="*/ 85 w 282"/>
                <a:gd name="T21" fmla="*/ 78 h 253"/>
                <a:gd name="T22" fmla="*/ 80 w 282"/>
                <a:gd name="T23" fmla="*/ 82 h 253"/>
                <a:gd name="T24" fmla="*/ 76 w 282"/>
                <a:gd name="T25" fmla="*/ 86 h 253"/>
                <a:gd name="T26" fmla="*/ 75 w 282"/>
                <a:gd name="T27" fmla="*/ 87 h 253"/>
                <a:gd name="T28" fmla="*/ 75 w 282"/>
                <a:gd name="T29" fmla="*/ 88 h 253"/>
                <a:gd name="T30" fmla="*/ 75 w 282"/>
                <a:gd name="T31" fmla="*/ 89 h 253"/>
                <a:gd name="T32" fmla="*/ 76 w 282"/>
                <a:gd name="T33" fmla="*/ 91 h 253"/>
                <a:gd name="T34" fmla="*/ 78 w 282"/>
                <a:gd name="T35" fmla="*/ 92 h 253"/>
                <a:gd name="T36" fmla="*/ 79 w 282"/>
                <a:gd name="T37" fmla="*/ 92 h 253"/>
                <a:gd name="T38" fmla="*/ 81 w 282"/>
                <a:gd name="T39" fmla="*/ 92 h 253"/>
                <a:gd name="T40" fmla="*/ 82 w 282"/>
                <a:gd name="T41" fmla="*/ 91 h 253"/>
                <a:gd name="T42" fmla="*/ 91 w 282"/>
                <a:gd name="T43" fmla="*/ 85 h 253"/>
                <a:gd name="T44" fmla="*/ 99 w 282"/>
                <a:gd name="T45" fmla="*/ 78 h 253"/>
                <a:gd name="T46" fmla="*/ 105 w 282"/>
                <a:gd name="T47" fmla="*/ 70 h 253"/>
                <a:gd name="T48" fmla="*/ 109 w 282"/>
                <a:gd name="T49" fmla="*/ 61 h 253"/>
                <a:gd name="T50" fmla="*/ 111 w 282"/>
                <a:gd name="T51" fmla="*/ 51 h 253"/>
                <a:gd name="T52" fmla="*/ 110 w 282"/>
                <a:gd name="T53" fmla="*/ 42 h 253"/>
                <a:gd name="T54" fmla="*/ 106 w 282"/>
                <a:gd name="T55" fmla="*/ 33 h 253"/>
                <a:gd name="T56" fmla="*/ 99 w 282"/>
                <a:gd name="T57" fmla="*/ 25 h 253"/>
                <a:gd name="T58" fmla="*/ 93 w 282"/>
                <a:gd name="T59" fmla="*/ 21 h 253"/>
                <a:gd name="T60" fmla="*/ 87 w 282"/>
                <a:gd name="T61" fmla="*/ 17 h 253"/>
                <a:gd name="T62" fmla="*/ 80 w 282"/>
                <a:gd name="T63" fmla="*/ 14 h 253"/>
                <a:gd name="T64" fmla="*/ 72 w 282"/>
                <a:gd name="T65" fmla="*/ 11 h 253"/>
                <a:gd name="T66" fmla="*/ 64 w 282"/>
                <a:gd name="T67" fmla="*/ 9 h 253"/>
                <a:gd name="T68" fmla="*/ 56 w 282"/>
                <a:gd name="T69" fmla="*/ 7 h 253"/>
                <a:gd name="T70" fmla="*/ 48 w 282"/>
                <a:gd name="T71" fmla="*/ 5 h 253"/>
                <a:gd name="T72" fmla="*/ 40 w 282"/>
                <a:gd name="T73" fmla="*/ 3 h 253"/>
                <a:gd name="T74" fmla="*/ 32 w 282"/>
                <a:gd name="T75" fmla="*/ 2 h 253"/>
                <a:gd name="T76" fmla="*/ 25 w 282"/>
                <a:gd name="T77" fmla="*/ 1 h 253"/>
                <a:gd name="T78" fmla="*/ 18 w 282"/>
                <a:gd name="T79" fmla="*/ 0 h 253"/>
                <a:gd name="T80" fmla="*/ 13 w 282"/>
                <a:gd name="T81" fmla="*/ 0 h 253"/>
                <a:gd name="T82" fmla="*/ 7 w 282"/>
                <a:gd name="T83" fmla="*/ 0 h 253"/>
                <a:gd name="T84" fmla="*/ 4 w 282"/>
                <a:gd name="T85" fmla="*/ 0 h 253"/>
                <a:gd name="T86" fmla="*/ 2 w 282"/>
                <a:gd name="T87" fmla="*/ 1 h 253"/>
                <a:gd name="T88" fmla="*/ 0 w 282"/>
                <a:gd name="T89" fmla="*/ 2 h 253"/>
                <a:gd name="T90" fmla="*/ 5 w 282"/>
                <a:gd name="T91" fmla="*/ 3 h 253"/>
                <a:gd name="T92" fmla="*/ 10 w 282"/>
                <a:gd name="T93" fmla="*/ 3 h 253"/>
                <a:gd name="T94" fmla="*/ 15 w 282"/>
                <a:gd name="T95" fmla="*/ 4 h 253"/>
                <a:gd name="T96" fmla="*/ 20 w 282"/>
                <a:gd name="T97" fmla="*/ 5 h 253"/>
                <a:gd name="T98" fmla="*/ 26 w 282"/>
                <a:gd name="T99" fmla="*/ 6 h 253"/>
                <a:gd name="T100" fmla="*/ 32 w 282"/>
                <a:gd name="T101" fmla="*/ 7 h 253"/>
                <a:gd name="T102" fmla="*/ 38 w 282"/>
                <a:gd name="T103" fmla="*/ 8 h 253"/>
                <a:gd name="T104" fmla="*/ 45 w 282"/>
                <a:gd name="T105" fmla="*/ 9 h 253"/>
                <a:gd name="T106" fmla="*/ 51 w 282"/>
                <a:gd name="T107" fmla="*/ 11 h 253"/>
                <a:gd name="T108" fmla="*/ 57 w 282"/>
                <a:gd name="T109" fmla="*/ 13 h 253"/>
                <a:gd name="T110" fmla="*/ 64 w 282"/>
                <a:gd name="T111" fmla="*/ 15 h 253"/>
                <a:gd name="T112" fmla="*/ 70 w 282"/>
                <a:gd name="T113" fmla="*/ 17 h 253"/>
                <a:gd name="T114" fmla="*/ 76 w 282"/>
                <a:gd name="T115" fmla="*/ 19 h 253"/>
                <a:gd name="T116" fmla="*/ 82 w 282"/>
                <a:gd name="T117" fmla="*/ 22 h 253"/>
                <a:gd name="T118" fmla="*/ 87 w 282"/>
                <a:gd name="T119" fmla="*/ 25 h 253"/>
                <a:gd name="T120" fmla="*/ 92 w 282"/>
                <a:gd name="T121" fmla="*/ 2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5" name="Freeform 80"/>
            <p:cNvSpPr>
              <a:spLocks/>
            </p:cNvSpPr>
            <p:nvPr/>
          </p:nvSpPr>
          <p:spPr bwMode="auto">
            <a:xfrm>
              <a:off x="3221" y="3191"/>
              <a:ext cx="45" cy="85"/>
            </a:xfrm>
            <a:custGeom>
              <a:avLst/>
              <a:gdLst>
                <a:gd name="T0" fmla="*/ 0 w 115"/>
                <a:gd name="T1" fmla="*/ 46 h 236"/>
                <a:gd name="T2" fmla="*/ 0 w 115"/>
                <a:gd name="T3" fmla="*/ 53 h 236"/>
                <a:gd name="T4" fmla="*/ 2 w 115"/>
                <a:gd name="T5" fmla="*/ 60 h 236"/>
                <a:gd name="T6" fmla="*/ 5 w 115"/>
                <a:gd name="T7" fmla="*/ 66 h 236"/>
                <a:gd name="T8" fmla="*/ 9 w 115"/>
                <a:gd name="T9" fmla="*/ 71 h 236"/>
                <a:gd name="T10" fmla="*/ 15 w 115"/>
                <a:gd name="T11" fmla="*/ 76 h 236"/>
                <a:gd name="T12" fmla="*/ 22 w 115"/>
                <a:gd name="T13" fmla="*/ 80 h 236"/>
                <a:gd name="T14" fmla="*/ 29 w 115"/>
                <a:gd name="T15" fmla="*/ 83 h 236"/>
                <a:gd name="T16" fmla="*/ 36 w 115"/>
                <a:gd name="T17" fmla="*/ 85 h 236"/>
                <a:gd name="T18" fmla="*/ 38 w 115"/>
                <a:gd name="T19" fmla="*/ 85 h 236"/>
                <a:gd name="T20" fmla="*/ 41 w 115"/>
                <a:gd name="T21" fmla="*/ 84 h 236"/>
                <a:gd name="T22" fmla="*/ 43 w 115"/>
                <a:gd name="T23" fmla="*/ 83 h 236"/>
                <a:gd name="T24" fmla="*/ 43 w 115"/>
                <a:gd name="T25" fmla="*/ 81 h 236"/>
                <a:gd name="T26" fmla="*/ 43 w 115"/>
                <a:gd name="T27" fmla="*/ 79 h 236"/>
                <a:gd name="T28" fmla="*/ 43 w 115"/>
                <a:gd name="T29" fmla="*/ 77 h 236"/>
                <a:gd name="T30" fmla="*/ 42 w 115"/>
                <a:gd name="T31" fmla="*/ 76 h 236"/>
                <a:gd name="T32" fmla="*/ 40 w 115"/>
                <a:gd name="T33" fmla="*/ 75 h 236"/>
                <a:gd name="T34" fmla="*/ 32 w 115"/>
                <a:gd name="T35" fmla="*/ 72 h 236"/>
                <a:gd name="T36" fmla="*/ 25 w 115"/>
                <a:gd name="T37" fmla="*/ 69 h 236"/>
                <a:gd name="T38" fmla="*/ 20 w 115"/>
                <a:gd name="T39" fmla="*/ 64 h 236"/>
                <a:gd name="T40" fmla="*/ 16 w 115"/>
                <a:gd name="T41" fmla="*/ 59 h 236"/>
                <a:gd name="T42" fmla="*/ 13 w 115"/>
                <a:gd name="T43" fmla="*/ 53 h 236"/>
                <a:gd name="T44" fmla="*/ 11 w 115"/>
                <a:gd name="T45" fmla="*/ 47 h 236"/>
                <a:gd name="T46" fmla="*/ 11 w 115"/>
                <a:gd name="T47" fmla="*/ 40 h 236"/>
                <a:gd name="T48" fmla="*/ 14 w 115"/>
                <a:gd name="T49" fmla="*/ 32 h 236"/>
                <a:gd name="T50" fmla="*/ 17 w 115"/>
                <a:gd name="T51" fmla="*/ 27 h 236"/>
                <a:gd name="T52" fmla="*/ 22 w 115"/>
                <a:gd name="T53" fmla="*/ 22 h 236"/>
                <a:gd name="T54" fmla="*/ 27 w 115"/>
                <a:gd name="T55" fmla="*/ 17 h 236"/>
                <a:gd name="T56" fmla="*/ 33 w 115"/>
                <a:gd name="T57" fmla="*/ 12 h 236"/>
                <a:gd name="T58" fmla="*/ 38 w 115"/>
                <a:gd name="T59" fmla="*/ 8 h 236"/>
                <a:gd name="T60" fmla="*/ 43 w 115"/>
                <a:gd name="T61" fmla="*/ 4 h 236"/>
                <a:gd name="T62" fmla="*/ 45 w 115"/>
                <a:gd name="T63" fmla="*/ 2 h 236"/>
                <a:gd name="T64" fmla="*/ 45 w 115"/>
                <a:gd name="T65" fmla="*/ 0 h 236"/>
                <a:gd name="T66" fmla="*/ 40 w 115"/>
                <a:gd name="T67" fmla="*/ 1 h 236"/>
                <a:gd name="T68" fmla="*/ 33 w 115"/>
                <a:gd name="T69" fmla="*/ 4 h 236"/>
                <a:gd name="T70" fmla="*/ 27 w 115"/>
                <a:gd name="T71" fmla="*/ 9 h 236"/>
                <a:gd name="T72" fmla="*/ 19 w 115"/>
                <a:gd name="T73" fmla="*/ 15 h 236"/>
                <a:gd name="T74" fmla="*/ 13 w 115"/>
                <a:gd name="T75" fmla="*/ 22 h 236"/>
                <a:gd name="T76" fmla="*/ 7 w 115"/>
                <a:gd name="T77" fmla="*/ 30 h 236"/>
                <a:gd name="T78" fmla="*/ 2 w 115"/>
                <a:gd name="T79" fmla="*/ 38 h 236"/>
                <a:gd name="T80" fmla="*/ 0 w 115"/>
                <a:gd name="T81" fmla="*/ 46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286" name="Freeform 81"/>
            <p:cNvSpPr>
              <a:spLocks/>
            </p:cNvSpPr>
            <p:nvPr/>
          </p:nvSpPr>
          <p:spPr bwMode="auto">
            <a:xfrm>
              <a:off x="3533" y="3134"/>
              <a:ext cx="96" cy="114"/>
            </a:xfrm>
            <a:custGeom>
              <a:avLst/>
              <a:gdLst>
                <a:gd name="T0" fmla="*/ 82 w 245"/>
                <a:gd name="T1" fmla="*/ 46 h 310"/>
                <a:gd name="T2" fmla="*/ 86 w 245"/>
                <a:gd name="T3" fmla="*/ 53 h 310"/>
                <a:gd name="T4" fmla="*/ 89 w 245"/>
                <a:gd name="T5" fmla="*/ 60 h 310"/>
                <a:gd name="T6" fmla="*/ 87 w 245"/>
                <a:gd name="T7" fmla="*/ 69 h 310"/>
                <a:gd name="T8" fmla="*/ 82 w 245"/>
                <a:gd name="T9" fmla="*/ 77 h 310"/>
                <a:gd name="T10" fmla="*/ 74 w 245"/>
                <a:gd name="T11" fmla="*/ 84 h 310"/>
                <a:gd name="T12" fmla="*/ 65 w 245"/>
                <a:gd name="T13" fmla="*/ 90 h 310"/>
                <a:gd name="T14" fmla="*/ 56 w 245"/>
                <a:gd name="T15" fmla="*/ 97 h 310"/>
                <a:gd name="T16" fmla="*/ 50 w 245"/>
                <a:gd name="T17" fmla="*/ 102 h 310"/>
                <a:gd name="T18" fmla="*/ 49 w 245"/>
                <a:gd name="T19" fmla="*/ 106 h 310"/>
                <a:gd name="T20" fmla="*/ 47 w 245"/>
                <a:gd name="T21" fmla="*/ 109 h 310"/>
                <a:gd name="T22" fmla="*/ 48 w 245"/>
                <a:gd name="T23" fmla="*/ 113 h 310"/>
                <a:gd name="T24" fmla="*/ 51 w 245"/>
                <a:gd name="T25" fmla="*/ 114 h 310"/>
                <a:gd name="T26" fmla="*/ 54 w 245"/>
                <a:gd name="T27" fmla="*/ 114 h 310"/>
                <a:gd name="T28" fmla="*/ 60 w 245"/>
                <a:gd name="T29" fmla="*/ 107 h 310"/>
                <a:gd name="T30" fmla="*/ 71 w 245"/>
                <a:gd name="T31" fmla="*/ 99 h 310"/>
                <a:gd name="T32" fmla="*/ 81 w 245"/>
                <a:gd name="T33" fmla="*/ 90 h 310"/>
                <a:gd name="T34" fmla="*/ 90 w 245"/>
                <a:gd name="T35" fmla="*/ 81 h 310"/>
                <a:gd name="T36" fmla="*/ 96 w 245"/>
                <a:gd name="T37" fmla="*/ 68 h 310"/>
                <a:gd name="T38" fmla="*/ 95 w 245"/>
                <a:gd name="T39" fmla="*/ 56 h 310"/>
                <a:gd name="T40" fmla="*/ 89 w 245"/>
                <a:gd name="T41" fmla="*/ 44 h 310"/>
                <a:gd name="T42" fmla="*/ 80 w 245"/>
                <a:gd name="T43" fmla="*/ 34 h 310"/>
                <a:gd name="T44" fmla="*/ 69 w 245"/>
                <a:gd name="T45" fmla="*/ 28 h 310"/>
                <a:gd name="T46" fmla="*/ 59 w 245"/>
                <a:gd name="T47" fmla="*/ 22 h 310"/>
                <a:gd name="T48" fmla="*/ 48 w 245"/>
                <a:gd name="T49" fmla="*/ 17 h 310"/>
                <a:gd name="T50" fmla="*/ 36 w 245"/>
                <a:gd name="T51" fmla="*/ 11 h 310"/>
                <a:gd name="T52" fmla="*/ 26 w 245"/>
                <a:gd name="T53" fmla="*/ 7 h 310"/>
                <a:gd name="T54" fmla="*/ 16 w 245"/>
                <a:gd name="T55" fmla="*/ 3 h 310"/>
                <a:gd name="T56" fmla="*/ 8 w 245"/>
                <a:gd name="T57" fmla="*/ 0 h 310"/>
                <a:gd name="T58" fmla="*/ 2 w 245"/>
                <a:gd name="T59" fmla="*/ 0 h 310"/>
                <a:gd name="T60" fmla="*/ 4 w 245"/>
                <a:gd name="T61" fmla="*/ 3 h 310"/>
                <a:gd name="T62" fmla="*/ 14 w 245"/>
                <a:gd name="T63" fmla="*/ 7 h 310"/>
                <a:gd name="T64" fmla="*/ 24 w 245"/>
                <a:gd name="T65" fmla="*/ 11 h 310"/>
                <a:gd name="T66" fmla="*/ 34 w 245"/>
                <a:gd name="T67" fmla="*/ 16 h 310"/>
                <a:gd name="T68" fmla="*/ 44 w 245"/>
                <a:gd name="T69" fmla="*/ 21 h 310"/>
                <a:gd name="T70" fmla="*/ 54 w 245"/>
                <a:gd name="T71" fmla="*/ 26 h 310"/>
                <a:gd name="T72" fmla="*/ 65 w 245"/>
                <a:gd name="T73" fmla="*/ 32 h 310"/>
                <a:gd name="T74" fmla="*/ 74 w 245"/>
                <a:gd name="T75" fmla="*/ 39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0287" name="Group 82"/>
            <p:cNvGrpSpPr>
              <a:grpSpLocks/>
            </p:cNvGrpSpPr>
            <p:nvPr/>
          </p:nvGrpSpPr>
          <p:grpSpPr bwMode="auto">
            <a:xfrm>
              <a:off x="3334" y="3292"/>
              <a:ext cx="290" cy="352"/>
              <a:chOff x="3774" y="2423"/>
              <a:chExt cx="189" cy="286"/>
            </a:xfrm>
          </p:grpSpPr>
          <p:sp>
            <p:nvSpPr>
              <p:cNvPr id="10302" name="Rectangle 83"/>
              <p:cNvSpPr>
                <a:spLocks noChangeArrowheads="1"/>
              </p:cNvSpPr>
              <p:nvPr/>
            </p:nvSpPr>
            <p:spPr bwMode="auto">
              <a:xfrm>
                <a:off x="3790" y="2610"/>
                <a:ext cx="153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3" name="Rectangle 84"/>
              <p:cNvSpPr>
                <a:spLocks noChangeArrowheads="1"/>
              </p:cNvSpPr>
              <p:nvPr/>
            </p:nvSpPr>
            <p:spPr bwMode="auto">
              <a:xfrm>
                <a:off x="3774" y="2653"/>
                <a:ext cx="189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4" name="Rectangle 85"/>
              <p:cNvSpPr>
                <a:spLocks noChangeArrowheads="1"/>
              </p:cNvSpPr>
              <p:nvPr/>
            </p:nvSpPr>
            <p:spPr bwMode="auto">
              <a:xfrm>
                <a:off x="3808" y="2564"/>
                <a:ext cx="119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5" name="Rectangle 86"/>
              <p:cNvSpPr>
                <a:spLocks noChangeArrowheads="1"/>
              </p:cNvSpPr>
              <p:nvPr/>
            </p:nvSpPr>
            <p:spPr bwMode="auto">
              <a:xfrm>
                <a:off x="3818" y="2518"/>
                <a:ext cx="97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6" name="Rectangle 87"/>
              <p:cNvSpPr>
                <a:spLocks noChangeArrowheads="1"/>
              </p:cNvSpPr>
              <p:nvPr/>
            </p:nvSpPr>
            <p:spPr bwMode="auto">
              <a:xfrm>
                <a:off x="3828" y="2472"/>
                <a:ext cx="74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7" name="Rectangle 88"/>
              <p:cNvSpPr>
                <a:spLocks noChangeArrowheads="1"/>
              </p:cNvSpPr>
              <p:nvPr/>
            </p:nvSpPr>
            <p:spPr bwMode="auto">
              <a:xfrm>
                <a:off x="3839" y="2423"/>
                <a:ext cx="51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88" name="Group 91"/>
            <p:cNvGrpSpPr>
              <a:grpSpLocks/>
            </p:cNvGrpSpPr>
            <p:nvPr/>
          </p:nvGrpSpPr>
          <p:grpSpPr bwMode="auto">
            <a:xfrm>
              <a:off x="3420" y="3341"/>
              <a:ext cx="105" cy="46"/>
              <a:chOff x="3420" y="3341"/>
              <a:chExt cx="105" cy="46"/>
            </a:xfrm>
          </p:grpSpPr>
          <p:sp>
            <p:nvSpPr>
              <p:cNvPr id="10300" name="Rectangle 89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1" name="Rectangle 90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89" name="Group 92"/>
            <p:cNvGrpSpPr>
              <a:grpSpLocks/>
            </p:cNvGrpSpPr>
            <p:nvPr/>
          </p:nvGrpSpPr>
          <p:grpSpPr bwMode="auto">
            <a:xfrm>
              <a:off x="3409" y="3398"/>
              <a:ext cx="135" cy="46"/>
              <a:chOff x="3420" y="3341"/>
              <a:chExt cx="105" cy="46"/>
            </a:xfrm>
          </p:grpSpPr>
          <p:sp>
            <p:nvSpPr>
              <p:cNvPr id="10298" name="Rectangle 93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9" name="Rectangle 94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90" name="Group 95"/>
            <p:cNvGrpSpPr>
              <a:grpSpLocks/>
            </p:cNvGrpSpPr>
            <p:nvPr/>
          </p:nvGrpSpPr>
          <p:grpSpPr bwMode="auto">
            <a:xfrm>
              <a:off x="3392" y="3455"/>
              <a:ext cx="168" cy="46"/>
              <a:chOff x="3420" y="3341"/>
              <a:chExt cx="105" cy="46"/>
            </a:xfrm>
          </p:grpSpPr>
          <p:sp>
            <p:nvSpPr>
              <p:cNvPr id="10296" name="Rectangle 96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7" name="Rectangle 97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0291" name="Group 98"/>
            <p:cNvGrpSpPr>
              <a:grpSpLocks/>
            </p:cNvGrpSpPr>
            <p:nvPr/>
          </p:nvGrpSpPr>
          <p:grpSpPr bwMode="auto">
            <a:xfrm>
              <a:off x="3378" y="3512"/>
              <a:ext cx="203" cy="46"/>
              <a:chOff x="3420" y="3341"/>
              <a:chExt cx="105" cy="46"/>
            </a:xfrm>
          </p:grpSpPr>
          <p:sp>
            <p:nvSpPr>
              <p:cNvPr id="10294" name="Rectangle 99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5" name="Rectangle 100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92" name="Rectangle 102"/>
            <p:cNvSpPr>
              <a:spLocks noChangeArrowheads="1"/>
            </p:cNvSpPr>
            <p:nvPr/>
          </p:nvSpPr>
          <p:spPr bwMode="auto">
            <a:xfrm>
              <a:off x="3363" y="3561"/>
              <a:ext cx="226" cy="3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93" name="Rectangle 103"/>
            <p:cNvSpPr>
              <a:spLocks noChangeArrowheads="1"/>
            </p:cNvSpPr>
            <p:nvPr/>
          </p:nvSpPr>
          <p:spPr bwMode="auto">
            <a:xfrm>
              <a:off x="3382" y="3580"/>
              <a:ext cx="232" cy="3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127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C5796D5-1236-4BF0-AEF5-4B9987D91843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1274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187325"/>
            <a:ext cx="8382000" cy="1143000"/>
          </a:xfrm>
        </p:spPr>
        <p:txBody>
          <a:bodyPr/>
          <a:lstStyle/>
          <a:p>
            <a:r>
              <a:rPr lang="en-US" sz="3200" smtClean="0"/>
              <a:t>Home networks</a:t>
            </a:r>
            <a:endParaRPr lang="en-US" smtClean="0"/>
          </a:p>
        </p:txBody>
      </p:sp>
      <p:sp>
        <p:nvSpPr>
          <p:cNvPr id="112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38150" y="1266825"/>
            <a:ext cx="7770813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Typical home network components: </a:t>
            </a:r>
          </a:p>
          <a:p>
            <a:r>
              <a:rPr lang="en-US" sz="2400" dirty="0" smtClean="0"/>
              <a:t>DSL or cable modem</a:t>
            </a:r>
          </a:p>
          <a:p>
            <a:r>
              <a:rPr lang="en-US" sz="2400" dirty="0" smtClean="0"/>
              <a:t>router/firewall/NAT</a:t>
            </a:r>
          </a:p>
          <a:p>
            <a:r>
              <a:rPr lang="en-US" sz="2400" dirty="0" smtClean="0"/>
              <a:t>Ethernet</a:t>
            </a:r>
          </a:p>
          <a:p>
            <a:r>
              <a:rPr lang="en-US" sz="2400" dirty="0" smtClean="0"/>
              <a:t>wireless access</a:t>
            </a:r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    point</a:t>
            </a:r>
          </a:p>
        </p:txBody>
      </p:sp>
      <p:grpSp>
        <p:nvGrpSpPr>
          <p:cNvPr id="11276" name="Group 4"/>
          <p:cNvGrpSpPr>
            <a:grpSpLocks/>
          </p:cNvGrpSpPr>
          <p:nvPr/>
        </p:nvGrpSpPr>
        <p:grpSpPr bwMode="auto">
          <a:xfrm>
            <a:off x="6753225" y="3371850"/>
            <a:ext cx="622300" cy="793750"/>
            <a:chOff x="3908" y="2375"/>
            <a:chExt cx="392" cy="500"/>
          </a:xfrm>
        </p:grpSpPr>
        <p:graphicFrame>
          <p:nvGraphicFramePr>
            <p:cNvPr id="11270" name="Object 5"/>
            <p:cNvGraphicFramePr>
              <a:graphicFrameLocks noChangeAspect="1"/>
            </p:cNvGraphicFramePr>
            <p:nvPr/>
          </p:nvGraphicFramePr>
          <p:xfrm>
            <a:off x="3908" y="2375"/>
            <a:ext cx="366" cy="441"/>
          </p:xfrm>
          <a:graphic>
            <a:graphicData uri="http://schemas.openxmlformats.org/presentationml/2006/ole">
              <p:oleObj spid="_x0000_s11270" name="Clip" r:id="rId4" imgW="819000" imgH="847800" progId="">
                <p:embed/>
              </p:oleObj>
            </a:graphicData>
          </a:graphic>
        </p:graphicFrame>
        <p:graphicFrame>
          <p:nvGraphicFramePr>
            <p:cNvPr id="11271" name="Object 6"/>
            <p:cNvGraphicFramePr>
              <a:graphicFrameLocks noChangeAspect="1"/>
            </p:cNvGraphicFramePr>
            <p:nvPr/>
          </p:nvGraphicFramePr>
          <p:xfrm>
            <a:off x="3966" y="2506"/>
            <a:ext cx="334" cy="369"/>
          </p:xfrm>
          <a:graphic>
            <a:graphicData uri="http://schemas.openxmlformats.org/presentationml/2006/ole">
              <p:oleObj spid="_x0000_s11271" name="Clip" r:id="rId5" imgW="1266840" imgH="1200240" progId="">
                <p:embed/>
              </p:oleObj>
            </a:graphicData>
          </a:graphic>
        </p:graphicFrame>
      </p:grpSp>
      <p:grpSp>
        <p:nvGrpSpPr>
          <p:cNvPr id="11277" name="Group 7"/>
          <p:cNvGrpSpPr>
            <a:grpSpLocks/>
          </p:cNvGrpSpPr>
          <p:nvPr/>
        </p:nvGrpSpPr>
        <p:grpSpPr bwMode="auto">
          <a:xfrm>
            <a:off x="6800850" y="4330700"/>
            <a:ext cx="622300" cy="793750"/>
            <a:chOff x="2870" y="1518"/>
            <a:chExt cx="292" cy="320"/>
          </a:xfrm>
        </p:grpSpPr>
        <p:graphicFrame>
          <p:nvGraphicFramePr>
            <p:cNvPr id="11268" name="Object 8"/>
            <p:cNvGraphicFramePr>
              <a:graphicFrameLocks noChangeAspect="1"/>
            </p:cNvGraphicFramePr>
            <p:nvPr/>
          </p:nvGraphicFramePr>
          <p:xfrm>
            <a:off x="2870" y="1518"/>
            <a:ext cx="272" cy="282"/>
          </p:xfrm>
          <a:graphic>
            <a:graphicData uri="http://schemas.openxmlformats.org/presentationml/2006/ole">
              <p:oleObj spid="_x0000_s11268" name="Clip" r:id="rId6" imgW="819000" imgH="847800" progId="">
                <p:embed/>
              </p:oleObj>
            </a:graphicData>
          </a:graphic>
        </p:graphicFrame>
        <p:graphicFrame>
          <p:nvGraphicFramePr>
            <p:cNvPr id="11269" name="Object 9"/>
            <p:cNvGraphicFramePr>
              <a:graphicFrameLocks noChangeAspect="1"/>
            </p:cNvGraphicFramePr>
            <p:nvPr/>
          </p:nvGraphicFramePr>
          <p:xfrm>
            <a:off x="2913" y="1602"/>
            <a:ext cx="249" cy="236"/>
          </p:xfrm>
          <a:graphic>
            <a:graphicData uri="http://schemas.openxmlformats.org/presentationml/2006/ole">
              <p:oleObj spid="_x0000_s11269" name="Clip" r:id="rId7" imgW="1266840" imgH="1200240" progId="">
                <p:embed/>
              </p:oleObj>
            </a:graphicData>
          </a:graphic>
        </p:graphicFrame>
      </p:grpSp>
      <p:sp>
        <p:nvSpPr>
          <p:cNvPr id="11278" name="Text Box 13"/>
          <p:cNvSpPr txBox="1">
            <a:spLocks noChangeArrowheads="1"/>
          </p:cNvSpPr>
          <p:nvPr/>
        </p:nvSpPr>
        <p:spPr bwMode="auto">
          <a:xfrm>
            <a:off x="6478588" y="5133975"/>
            <a:ext cx="11477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wireless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access 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point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1279" name="Text Box 14"/>
          <p:cNvSpPr txBox="1">
            <a:spLocks noChangeArrowheads="1"/>
          </p:cNvSpPr>
          <p:nvPr/>
        </p:nvSpPr>
        <p:spPr bwMode="auto">
          <a:xfrm>
            <a:off x="7570788" y="3981450"/>
            <a:ext cx="11477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wireless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laptops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1280" name="Text Box 15"/>
          <p:cNvSpPr txBox="1">
            <a:spLocks noChangeArrowheads="1"/>
          </p:cNvSpPr>
          <p:nvPr/>
        </p:nvSpPr>
        <p:spPr bwMode="auto">
          <a:xfrm>
            <a:off x="3613150" y="4498975"/>
            <a:ext cx="1089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router/</a:t>
            </a:r>
          </a:p>
          <a:p>
            <a:pPr algn="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firewall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1281" name="Freeform 16"/>
          <p:cNvSpPr>
            <a:spLocks/>
          </p:cNvSpPr>
          <p:nvPr/>
        </p:nvSpPr>
        <p:spPr bwMode="auto">
          <a:xfrm>
            <a:off x="4821238" y="4448175"/>
            <a:ext cx="776287" cy="677863"/>
          </a:xfrm>
          <a:custGeom>
            <a:avLst/>
            <a:gdLst>
              <a:gd name="T0" fmla="*/ 776287 w 489"/>
              <a:gd name="T1" fmla="*/ 677863 h 427"/>
              <a:gd name="T2" fmla="*/ 263525 w 489"/>
              <a:gd name="T3" fmla="*/ 677863 h 427"/>
              <a:gd name="T4" fmla="*/ 0 w 489"/>
              <a:gd name="T5" fmla="*/ 0 h 427"/>
              <a:gd name="T6" fmla="*/ 0 60000 65536"/>
              <a:gd name="T7" fmla="*/ 0 60000 65536"/>
              <a:gd name="T8" fmla="*/ 0 60000 65536"/>
              <a:gd name="T9" fmla="*/ 0 w 489"/>
              <a:gd name="T10" fmla="*/ 0 h 427"/>
              <a:gd name="T11" fmla="*/ 489 w 489"/>
              <a:gd name="T12" fmla="*/ 427 h 4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9" h="427">
                <a:moveTo>
                  <a:pt x="489" y="427"/>
                </a:moveTo>
                <a:lnTo>
                  <a:pt x="166" y="427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1266" name="Object 17"/>
          <p:cNvGraphicFramePr>
            <a:graphicFrameLocks noChangeAspect="1"/>
          </p:cNvGraphicFramePr>
          <p:nvPr/>
        </p:nvGraphicFramePr>
        <p:xfrm>
          <a:off x="5526088" y="3222625"/>
          <a:ext cx="598487" cy="579438"/>
        </p:xfrm>
        <a:graphic>
          <a:graphicData uri="http://schemas.openxmlformats.org/presentationml/2006/ole">
            <p:oleObj spid="_x0000_s11266" name="Clip" r:id="rId8" imgW="1305000" imgH="1085760" progId="">
              <p:embed/>
            </p:oleObj>
          </a:graphicData>
        </a:graphic>
      </p:graphicFrame>
      <p:sp>
        <p:nvSpPr>
          <p:cNvPr id="11282" name="Freeform 18"/>
          <p:cNvSpPr>
            <a:spLocks/>
          </p:cNvSpPr>
          <p:nvPr/>
        </p:nvSpPr>
        <p:spPr bwMode="auto">
          <a:xfrm flipV="1">
            <a:off x="5021263" y="4238625"/>
            <a:ext cx="1244600" cy="98425"/>
          </a:xfrm>
          <a:custGeom>
            <a:avLst/>
            <a:gdLst>
              <a:gd name="T0" fmla="*/ 0 w 513"/>
              <a:gd name="T1" fmla="*/ 0 h 1"/>
              <a:gd name="T2" fmla="*/ 1244600 w 513"/>
              <a:gd name="T3" fmla="*/ 0 h 1"/>
              <a:gd name="T4" fmla="*/ 0 60000 65536"/>
              <a:gd name="T5" fmla="*/ 0 60000 65536"/>
              <a:gd name="T6" fmla="*/ 0 w 513"/>
              <a:gd name="T7" fmla="*/ 0 h 1"/>
              <a:gd name="T8" fmla="*/ 513 w 51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3" h="1">
                <a:moveTo>
                  <a:pt x="0" y="0"/>
                </a:moveTo>
                <a:lnTo>
                  <a:pt x="513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1267" name="Object 19"/>
          <p:cNvGraphicFramePr>
            <a:graphicFrameLocks noChangeAspect="1"/>
          </p:cNvGraphicFramePr>
          <p:nvPr/>
        </p:nvGraphicFramePr>
        <p:xfrm>
          <a:off x="5553075" y="4951413"/>
          <a:ext cx="598488" cy="579437"/>
        </p:xfrm>
        <a:graphic>
          <a:graphicData uri="http://schemas.openxmlformats.org/presentationml/2006/ole">
            <p:oleObj spid="_x0000_s11267" name="Clip" r:id="rId9" imgW="1305000" imgH="1085760" progId="">
              <p:embed/>
            </p:oleObj>
          </a:graphicData>
        </a:graphic>
      </p:graphicFrame>
      <p:sp>
        <p:nvSpPr>
          <p:cNvPr id="11283" name="modem"/>
          <p:cNvSpPr>
            <a:spLocks noEditPoints="1" noChangeArrowheads="1"/>
          </p:cNvSpPr>
          <p:nvPr/>
        </p:nvSpPr>
        <p:spPr bwMode="auto">
          <a:xfrm>
            <a:off x="2435225" y="4232275"/>
            <a:ext cx="1033463" cy="207963"/>
          </a:xfrm>
          <a:custGeom>
            <a:avLst/>
            <a:gdLst>
              <a:gd name="T0" fmla="*/ 0 w 21600"/>
              <a:gd name="T1" fmla="*/ 477574 h 21600"/>
              <a:gd name="T2" fmla="*/ 6732534 w 21600"/>
              <a:gd name="T3" fmla="*/ 0 h 21600"/>
              <a:gd name="T4" fmla="*/ 42636230 w 21600"/>
              <a:gd name="T5" fmla="*/ 0 h 21600"/>
              <a:gd name="T6" fmla="*/ 49446558 w 21600"/>
              <a:gd name="T7" fmla="*/ 477574 h 21600"/>
              <a:gd name="T8" fmla="*/ 49446558 w 21600"/>
              <a:gd name="T9" fmla="*/ 2002250 h 21600"/>
              <a:gd name="T10" fmla="*/ 0 w 21600"/>
              <a:gd name="T11" fmla="*/ 2002250 h 21600"/>
              <a:gd name="T12" fmla="*/ 24723303 w 21600"/>
              <a:gd name="T13" fmla="*/ 0 h 21600"/>
              <a:gd name="T14" fmla="*/ 24723303 w 21600"/>
              <a:gd name="T15" fmla="*/ 2002250 h 21600"/>
              <a:gd name="T16" fmla="*/ 0 w 21600"/>
              <a:gd name="T17" fmla="*/ 1239912 h 21600"/>
              <a:gd name="T18" fmla="*/ 49446558 w 21600"/>
              <a:gd name="T19" fmla="*/ 1239912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400 w 21600"/>
              <a:gd name="T31" fmla="*/ 22400 h 21600"/>
              <a:gd name="T32" fmla="*/ 21200 w 21600"/>
              <a:gd name="T33" fmla="*/ 30000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0" y="5152"/>
                </a:moveTo>
                <a:lnTo>
                  <a:pt x="2941" y="0"/>
                </a:lnTo>
                <a:lnTo>
                  <a:pt x="18625" y="0"/>
                </a:lnTo>
                <a:lnTo>
                  <a:pt x="21600" y="5152"/>
                </a:lnTo>
                <a:lnTo>
                  <a:pt x="21600" y="21600"/>
                </a:lnTo>
                <a:lnTo>
                  <a:pt x="0" y="21600"/>
                </a:lnTo>
                <a:lnTo>
                  <a:pt x="0" y="5152"/>
                </a:lnTo>
                <a:close/>
              </a:path>
              <a:path w="21600" h="21600" extrusionOk="0">
                <a:moveTo>
                  <a:pt x="0" y="5251"/>
                </a:moveTo>
                <a:lnTo>
                  <a:pt x="21600" y="5251"/>
                </a:lnTo>
                <a:moveTo>
                  <a:pt x="1961" y="11791"/>
                </a:moveTo>
                <a:lnTo>
                  <a:pt x="1961" y="14268"/>
                </a:lnTo>
                <a:lnTo>
                  <a:pt x="2806" y="14268"/>
                </a:lnTo>
                <a:lnTo>
                  <a:pt x="2806" y="11791"/>
                </a:lnTo>
                <a:lnTo>
                  <a:pt x="1961" y="11791"/>
                </a:lnTo>
                <a:close/>
              </a:path>
              <a:path w="21600" h="21600" extrusionOk="0">
                <a:moveTo>
                  <a:pt x="3685" y="11791"/>
                </a:moveTo>
                <a:lnTo>
                  <a:pt x="3685" y="14268"/>
                </a:lnTo>
                <a:lnTo>
                  <a:pt x="4530" y="14268"/>
                </a:lnTo>
                <a:lnTo>
                  <a:pt x="4530" y="11791"/>
                </a:lnTo>
                <a:lnTo>
                  <a:pt x="3685" y="11791"/>
                </a:lnTo>
                <a:close/>
              </a:path>
              <a:path w="21600" h="21600" extrusionOk="0">
                <a:moveTo>
                  <a:pt x="5408" y="11791"/>
                </a:moveTo>
                <a:lnTo>
                  <a:pt x="5408" y="14268"/>
                </a:lnTo>
                <a:lnTo>
                  <a:pt x="6254" y="14268"/>
                </a:lnTo>
                <a:lnTo>
                  <a:pt x="6254" y="11791"/>
                </a:lnTo>
                <a:lnTo>
                  <a:pt x="5408" y="11791"/>
                </a:lnTo>
                <a:close/>
              </a:path>
              <a:path w="21600" h="21600" extrusionOk="0">
                <a:moveTo>
                  <a:pt x="7132" y="11791"/>
                </a:moveTo>
                <a:lnTo>
                  <a:pt x="7132" y="14268"/>
                </a:lnTo>
                <a:lnTo>
                  <a:pt x="7977" y="14268"/>
                </a:lnTo>
                <a:lnTo>
                  <a:pt x="7977" y="11791"/>
                </a:lnTo>
                <a:lnTo>
                  <a:pt x="7132" y="11791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4" name="Freeform 21"/>
          <p:cNvSpPr>
            <a:spLocks/>
          </p:cNvSpPr>
          <p:nvPr/>
        </p:nvSpPr>
        <p:spPr bwMode="auto">
          <a:xfrm>
            <a:off x="3470275" y="4368800"/>
            <a:ext cx="814388" cy="1588"/>
          </a:xfrm>
          <a:custGeom>
            <a:avLst/>
            <a:gdLst>
              <a:gd name="T0" fmla="*/ 0 w 513"/>
              <a:gd name="T1" fmla="*/ 0 h 1"/>
              <a:gd name="T2" fmla="*/ 814388 w 513"/>
              <a:gd name="T3" fmla="*/ 0 h 1"/>
              <a:gd name="T4" fmla="*/ 0 60000 65536"/>
              <a:gd name="T5" fmla="*/ 0 60000 65536"/>
              <a:gd name="T6" fmla="*/ 0 w 513"/>
              <a:gd name="T7" fmla="*/ 0 h 1"/>
              <a:gd name="T8" fmla="*/ 513 w 513"/>
              <a:gd name="T9" fmla="*/ 1 h 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13" h="1">
                <a:moveTo>
                  <a:pt x="0" y="0"/>
                </a:moveTo>
                <a:lnTo>
                  <a:pt x="513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5" name="Freeform 22"/>
          <p:cNvSpPr>
            <a:spLocks/>
          </p:cNvSpPr>
          <p:nvPr/>
        </p:nvSpPr>
        <p:spPr bwMode="auto">
          <a:xfrm flipV="1">
            <a:off x="4765675" y="3592513"/>
            <a:ext cx="776288" cy="677862"/>
          </a:xfrm>
          <a:custGeom>
            <a:avLst/>
            <a:gdLst>
              <a:gd name="T0" fmla="*/ 776288 w 489"/>
              <a:gd name="T1" fmla="*/ 677862 h 427"/>
              <a:gd name="T2" fmla="*/ 263525 w 489"/>
              <a:gd name="T3" fmla="*/ 677862 h 427"/>
              <a:gd name="T4" fmla="*/ 0 w 489"/>
              <a:gd name="T5" fmla="*/ 0 h 427"/>
              <a:gd name="T6" fmla="*/ 0 60000 65536"/>
              <a:gd name="T7" fmla="*/ 0 60000 65536"/>
              <a:gd name="T8" fmla="*/ 0 60000 65536"/>
              <a:gd name="T9" fmla="*/ 0 w 489"/>
              <a:gd name="T10" fmla="*/ 0 h 427"/>
              <a:gd name="T11" fmla="*/ 489 w 489"/>
              <a:gd name="T12" fmla="*/ 427 h 42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89" h="427">
                <a:moveTo>
                  <a:pt x="489" y="427"/>
                </a:moveTo>
                <a:lnTo>
                  <a:pt x="166" y="427"/>
                </a:lnTo>
                <a:lnTo>
                  <a:pt x="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86" name="Line 23"/>
          <p:cNvSpPr>
            <a:spLocks noChangeShapeType="1"/>
          </p:cNvSpPr>
          <p:nvPr/>
        </p:nvSpPr>
        <p:spPr bwMode="auto">
          <a:xfrm flipH="1" flipV="1">
            <a:off x="6511925" y="4613275"/>
            <a:ext cx="123825" cy="58261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87" name="Text Box 24"/>
          <p:cNvSpPr txBox="1">
            <a:spLocks noChangeArrowheads="1"/>
          </p:cNvSpPr>
          <p:nvPr/>
        </p:nvSpPr>
        <p:spPr bwMode="auto">
          <a:xfrm>
            <a:off x="2428875" y="4484688"/>
            <a:ext cx="1000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cable</a:t>
            </a:r>
          </a:p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modem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1288" name="Line 25"/>
          <p:cNvSpPr>
            <a:spLocks noChangeShapeType="1"/>
          </p:cNvSpPr>
          <p:nvPr/>
        </p:nvSpPr>
        <p:spPr bwMode="auto">
          <a:xfrm>
            <a:off x="1870075" y="4351338"/>
            <a:ext cx="5667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289" name="Text Box 26"/>
          <p:cNvSpPr txBox="1">
            <a:spLocks noChangeArrowheads="1"/>
          </p:cNvSpPr>
          <p:nvPr/>
        </p:nvSpPr>
        <p:spPr bwMode="auto">
          <a:xfrm>
            <a:off x="1108075" y="4348163"/>
            <a:ext cx="11715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to/from</a:t>
            </a:r>
          </a:p>
          <a:p>
            <a:pPr algn="ctr"/>
            <a:r>
              <a:rPr lang="en-US" sz="2000">
                <a:latin typeface="Comic Sans MS" pitchFamily="66" charset="0"/>
              </a:rPr>
              <a:t>cable</a:t>
            </a:r>
          </a:p>
          <a:p>
            <a:pPr algn="ctr"/>
            <a:r>
              <a:rPr lang="en-US" sz="2000">
                <a:latin typeface="Comic Sans MS" pitchFamily="66" charset="0"/>
              </a:rPr>
              <a:t>headend</a:t>
            </a:r>
            <a:endParaRPr lang="en-US" sz="2000"/>
          </a:p>
        </p:txBody>
      </p:sp>
      <p:grpSp>
        <p:nvGrpSpPr>
          <p:cNvPr id="11290" name="Group 27"/>
          <p:cNvGrpSpPr>
            <a:grpSpLocks/>
          </p:cNvGrpSpPr>
          <p:nvPr/>
        </p:nvGrpSpPr>
        <p:grpSpPr bwMode="auto">
          <a:xfrm>
            <a:off x="4246563" y="4146550"/>
            <a:ext cx="766762" cy="433388"/>
            <a:chOff x="3600" y="219"/>
            <a:chExt cx="360" cy="175"/>
          </a:xfrm>
        </p:grpSpPr>
        <p:sp>
          <p:nvSpPr>
            <p:cNvPr id="11333" name="Oval 28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4" name="Line 29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5" name="Line 30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36" name="Rectangle 31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1337" name="Oval 32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338" name="Group 33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11343" name="Line 3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4" name="Line 3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5" name="Line 3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39" name="Group 37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11340" name="Line 38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1" name="Line 39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42" name="Line 40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1291" name="Text Box 41"/>
          <p:cNvSpPr txBox="1">
            <a:spLocks noChangeArrowheads="1"/>
          </p:cNvSpPr>
          <p:nvPr/>
        </p:nvSpPr>
        <p:spPr bwMode="auto">
          <a:xfrm>
            <a:off x="4206875" y="5632450"/>
            <a:ext cx="12620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Ethernet</a:t>
            </a:r>
          </a:p>
          <a:p>
            <a:pPr algn="ctr"/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11292" name="Line 42"/>
          <p:cNvSpPr>
            <a:spLocks noChangeShapeType="1"/>
          </p:cNvSpPr>
          <p:nvPr/>
        </p:nvSpPr>
        <p:spPr bwMode="auto">
          <a:xfrm flipV="1">
            <a:off x="4862513" y="4875213"/>
            <a:ext cx="69850" cy="8191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93" name="Line 43"/>
          <p:cNvSpPr>
            <a:spLocks noChangeShapeType="1"/>
          </p:cNvSpPr>
          <p:nvPr/>
        </p:nvSpPr>
        <p:spPr bwMode="auto">
          <a:xfrm flipV="1">
            <a:off x="4875213" y="3586163"/>
            <a:ext cx="444500" cy="2093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94" name="Line 44"/>
          <p:cNvSpPr>
            <a:spLocks noChangeShapeType="1"/>
          </p:cNvSpPr>
          <p:nvPr/>
        </p:nvSpPr>
        <p:spPr bwMode="auto">
          <a:xfrm flipV="1">
            <a:off x="4860925" y="5124450"/>
            <a:ext cx="347663" cy="52863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11295" name="Group 45"/>
          <p:cNvGrpSpPr>
            <a:grpSpLocks/>
          </p:cNvGrpSpPr>
          <p:nvPr/>
        </p:nvGrpSpPr>
        <p:grpSpPr bwMode="auto">
          <a:xfrm>
            <a:off x="5961063" y="3794125"/>
            <a:ext cx="681037" cy="820738"/>
            <a:chOff x="3221" y="3127"/>
            <a:chExt cx="429" cy="517"/>
          </a:xfrm>
        </p:grpSpPr>
        <p:sp>
          <p:nvSpPr>
            <p:cNvPr id="11296" name="Freeform 46"/>
            <p:cNvSpPr>
              <a:spLocks/>
            </p:cNvSpPr>
            <p:nvPr/>
          </p:nvSpPr>
          <p:spPr bwMode="auto">
            <a:xfrm>
              <a:off x="3336" y="3156"/>
              <a:ext cx="77" cy="85"/>
            </a:xfrm>
            <a:custGeom>
              <a:avLst/>
              <a:gdLst>
                <a:gd name="T0" fmla="*/ 27 w 199"/>
                <a:gd name="T1" fmla="*/ 11 h 232"/>
                <a:gd name="T2" fmla="*/ 21 w 199"/>
                <a:gd name="T3" fmla="*/ 14 h 232"/>
                <a:gd name="T4" fmla="*/ 16 w 199"/>
                <a:gd name="T5" fmla="*/ 18 h 232"/>
                <a:gd name="T6" fmla="*/ 12 w 199"/>
                <a:gd name="T7" fmla="*/ 23 h 232"/>
                <a:gd name="T8" fmla="*/ 8 w 199"/>
                <a:gd name="T9" fmla="*/ 28 h 232"/>
                <a:gd name="T10" fmla="*/ 5 w 199"/>
                <a:gd name="T11" fmla="*/ 33 h 232"/>
                <a:gd name="T12" fmla="*/ 2 w 199"/>
                <a:gd name="T13" fmla="*/ 40 h 232"/>
                <a:gd name="T14" fmla="*/ 1 w 199"/>
                <a:gd name="T15" fmla="*/ 46 h 232"/>
                <a:gd name="T16" fmla="*/ 0 w 199"/>
                <a:gd name="T17" fmla="*/ 52 h 232"/>
                <a:gd name="T18" fmla="*/ 1 w 199"/>
                <a:gd name="T19" fmla="*/ 61 h 232"/>
                <a:gd name="T20" fmla="*/ 5 w 199"/>
                <a:gd name="T21" fmla="*/ 68 h 232"/>
                <a:gd name="T22" fmla="*/ 10 w 199"/>
                <a:gd name="T23" fmla="*/ 74 h 232"/>
                <a:gd name="T24" fmla="*/ 17 w 199"/>
                <a:gd name="T25" fmla="*/ 79 h 232"/>
                <a:gd name="T26" fmla="*/ 26 w 199"/>
                <a:gd name="T27" fmla="*/ 83 h 232"/>
                <a:gd name="T28" fmla="*/ 34 w 199"/>
                <a:gd name="T29" fmla="*/ 84 h 232"/>
                <a:gd name="T30" fmla="*/ 43 w 199"/>
                <a:gd name="T31" fmla="*/ 85 h 232"/>
                <a:gd name="T32" fmla="*/ 52 w 199"/>
                <a:gd name="T33" fmla="*/ 84 h 232"/>
                <a:gd name="T34" fmla="*/ 53 w 199"/>
                <a:gd name="T35" fmla="*/ 84 h 232"/>
                <a:gd name="T36" fmla="*/ 55 w 199"/>
                <a:gd name="T37" fmla="*/ 83 h 232"/>
                <a:gd name="T38" fmla="*/ 57 w 199"/>
                <a:gd name="T39" fmla="*/ 81 h 232"/>
                <a:gd name="T40" fmla="*/ 57 w 199"/>
                <a:gd name="T41" fmla="*/ 80 h 232"/>
                <a:gd name="T42" fmla="*/ 56 w 199"/>
                <a:gd name="T43" fmla="*/ 78 h 232"/>
                <a:gd name="T44" fmla="*/ 55 w 199"/>
                <a:gd name="T45" fmla="*/ 76 h 232"/>
                <a:gd name="T46" fmla="*/ 52 w 199"/>
                <a:gd name="T47" fmla="*/ 74 h 232"/>
                <a:gd name="T48" fmla="*/ 50 w 199"/>
                <a:gd name="T49" fmla="*/ 74 h 232"/>
                <a:gd name="T50" fmla="*/ 45 w 199"/>
                <a:gd name="T51" fmla="*/ 72 h 232"/>
                <a:gd name="T52" fmla="*/ 41 w 199"/>
                <a:gd name="T53" fmla="*/ 71 h 232"/>
                <a:gd name="T54" fmla="*/ 36 w 199"/>
                <a:gd name="T55" fmla="*/ 71 h 232"/>
                <a:gd name="T56" fmla="*/ 32 w 199"/>
                <a:gd name="T57" fmla="*/ 70 h 232"/>
                <a:gd name="T58" fmla="*/ 28 w 199"/>
                <a:gd name="T59" fmla="*/ 69 h 232"/>
                <a:gd name="T60" fmla="*/ 24 w 199"/>
                <a:gd name="T61" fmla="*/ 67 h 232"/>
                <a:gd name="T62" fmla="*/ 21 w 199"/>
                <a:gd name="T63" fmla="*/ 64 h 232"/>
                <a:gd name="T64" fmla="*/ 17 w 199"/>
                <a:gd name="T65" fmla="*/ 61 h 232"/>
                <a:gd name="T66" fmla="*/ 15 w 199"/>
                <a:gd name="T67" fmla="*/ 47 h 232"/>
                <a:gd name="T68" fmla="*/ 19 w 199"/>
                <a:gd name="T69" fmla="*/ 35 h 232"/>
                <a:gd name="T70" fmla="*/ 26 w 199"/>
                <a:gd name="T71" fmla="*/ 26 h 232"/>
                <a:gd name="T72" fmla="*/ 36 w 199"/>
                <a:gd name="T73" fmla="*/ 18 h 232"/>
                <a:gd name="T74" fmla="*/ 47 w 199"/>
                <a:gd name="T75" fmla="*/ 12 h 232"/>
                <a:gd name="T76" fmla="*/ 58 w 199"/>
                <a:gd name="T77" fmla="*/ 8 h 232"/>
                <a:gd name="T78" fmla="*/ 69 w 199"/>
                <a:gd name="T79" fmla="*/ 4 h 232"/>
                <a:gd name="T80" fmla="*/ 77 w 199"/>
                <a:gd name="T81" fmla="*/ 1 h 232"/>
                <a:gd name="T82" fmla="*/ 72 w 199"/>
                <a:gd name="T83" fmla="*/ 0 h 232"/>
                <a:gd name="T84" fmla="*/ 67 w 199"/>
                <a:gd name="T85" fmla="*/ 0 h 232"/>
                <a:gd name="T86" fmla="*/ 60 w 199"/>
                <a:gd name="T87" fmla="*/ 1 h 232"/>
                <a:gd name="T88" fmla="*/ 53 w 199"/>
                <a:gd name="T89" fmla="*/ 1 h 232"/>
                <a:gd name="T90" fmla="*/ 47 w 199"/>
                <a:gd name="T91" fmla="*/ 4 h 232"/>
                <a:gd name="T92" fmla="*/ 40 w 199"/>
                <a:gd name="T93" fmla="*/ 6 h 232"/>
                <a:gd name="T94" fmla="*/ 33 w 199"/>
                <a:gd name="T95" fmla="*/ 8 h 232"/>
                <a:gd name="T96" fmla="*/ 27 w 199"/>
                <a:gd name="T97" fmla="*/ 11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7" name="Freeform 47"/>
            <p:cNvSpPr>
              <a:spLocks/>
            </p:cNvSpPr>
            <p:nvPr/>
          </p:nvSpPr>
          <p:spPr bwMode="auto">
            <a:xfrm>
              <a:off x="3467" y="3153"/>
              <a:ext cx="52" cy="66"/>
            </a:xfrm>
            <a:custGeom>
              <a:avLst/>
              <a:gdLst>
                <a:gd name="T0" fmla="*/ 44 w 128"/>
                <a:gd name="T1" fmla="*/ 22 h 180"/>
                <a:gd name="T2" fmla="*/ 46 w 128"/>
                <a:gd name="T3" fmla="*/ 28 h 180"/>
                <a:gd name="T4" fmla="*/ 45 w 128"/>
                <a:gd name="T5" fmla="*/ 34 h 180"/>
                <a:gd name="T6" fmla="*/ 42 w 128"/>
                <a:gd name="T7" fmla="*/ 40 h 180"/>
                <a:gd name="T8" fmla="*/ 37 w 128"/>
                <a:gd name="T9" fmla="*/ 44 h 180"/>
                <a:gd name="T10" fmla="*/ 31 w 128"/>
                <a:gd name="T11" fmla="*/ 48 h 180"/>
                <a:gd name="T12" fmla="*/ 25 w 128"/>
                <a:gd name="T13" fmla="*/ 53 h 180"/>
                <a:gd name="T14" fmla="*/ 18 w 128"/>
                <a:gd name="T15" fmla="*/ 56 h 180"/>
                <a:gd name="T16" fmla="*/ 12 w 128"/>
                <a:gd name="T17" fmla="*/ 60 h 180"/>
                <a:gd name="T18" fmla="*/ 11 w 128"/>
                <a:gd name="T19" fmla="*/ 62 h 180"/>
                <a:gd name="T20" fmla="*/ 11 w 128"/>
                <a:gd name="T21" fmla="*/ 62 h 180"/>
                <a:gd name="T22" fmla="*/ 11 w 128"/>
                <a:gd name="T23" fmla="*/ 64 h 180"/>
                <a:gd name="T24" fmla="*/ 11 w 128"/>
                <a:gd name="T25" fmla="*/ 65 h 180"/>
                <a:gd name="T26" fmla="*/ 13 w 128"/>
                <a:gd name="T27" fmla="*/ 66 h 180"/>
                <a:gd name="T28" fmla="*/ 14 w 128"/>
                <a:gd name="T29" fmla="*/ 66 h 180"/>
                <a:gd name="T30" fmla="*/ 15 w 128"/>
                <a:gd name="T31" fmla="*/ 66 h 180"/>
                <a:gd name="T32" fmla="*/ 17 w 128"/>
                <a:gd name="T33" fmla="*/ 66 h 180"/>
                <a:gd name="T34" fmla="*/ 24 w 128"/>
                <a:gd name="T35" fmla="*/ 62 h 180"/>
                <a:gd name="T36" fmla="*/ 31 w 128"/>
                <a:gd name="T37" fmla="*/ 58 h 180"/>
                <a:gd name="T38" fmla="*/ 38 w 128"/>
                <a:gd name="T39" fmla="*/ 53 h 180"/>
                <a:gd name="T40" fmla="*/ 44 w 128"/>
                <a:gd name="T41" fmla="*/ 48 h 180"/>
                <a:gd name="T42" fmla="*/ 49 w 128"/>
                <a:gd name="T43" fmla="*/ 42 h 180"/>
                <a:gd name="T44" fmla="*/ 52 w 128"/>
                <a:gd name="T45" fmla="*/ 35 h 180"/>
                <a:gd name="T46" fmla="*/ 52 w 128"/>
                <a:gd name="T47" fmla="*/ 28 h 180"/>
                <a:gd name="T48" fmla="*/ 50 w 128"/>
                <a:gd name="T49" fmla="*/ 20 h 180"/>
                <a:gd name="T50" fmla="*/ 46 w 128"/>
                <a:gd name="T51" fmla="*/ 14 h 180"/>
                <a:gd name="T52" fmla="*/ 39 w 128"/>
                <a:gd name="T53" fmla="*/ 9 h 180"/>
                <a:gd name="T54" fmla="*/ 32 w 128"/>
                <a:gd name="T55" fmla="*/ 5 h 180"/>
                <a:gd name="T56" fmla="*/ 23 w 128"/>
                <a:gd name="T57" fmla="*/ 3 h 180"/>
                <a:gd name="T58" fmla="*/ 15 w 128"/>
                <a:gd name="T59" fmla="*/ 1 h 180"/>
                <a:gd name="T60" fmla="*/ 8 w 128"/>
                <a:gd name="T61" fmla="*/ 0 h 180"/>
                <a:gd name="T62" fmla="*/ 2 w 128"/>
                <a:gd name="T63" fmla="*/ 0 h 180"/>
                <a:gd name="T64" fmla="*/ 0 w 128"/>
                <a:gd name="T65" fmla="*/ 1 h 180"/>
                <a:gd name="T66" fmla="*/ 6 w 128"/>
                <a:gd name="T67" fmla="*/ 3 h 180"/>
                <a:gd name="T68" fmla="*/ 12 w 128"/>
                <a:gd name="T69" fmla="*/ 5 h 180"/>
                <a:gd name="T70" fmla="*/ 19 w 128"/>
                <a:gd name="T71" fmla="*/ 7 h 180"/>
                <a:gd name="T72" fmla="*/ 25 w 128"/>
                <a:gd name="T73" fmla="*/ 8 h 180"/>
                <a:gd name="T74" fmla="*/ 31 w 128"/>
                <a:gd name="T75" fmla="*/ 11 h 180"/>
                <a:gd name="T76" fmla="*/ 36 w 128"/>
                <a:gd name="T77" fmla="*/ 14 h 180"/>
                <a:gd name="T78" fmla="*/ 41 w 128"/>
                <a:gd name="T79" fmla="*/ 17 h 180"/>
                <a:gd name="T80" fmla="*/ 44 w 128"/>
                <a:gd name="T81" fmla="*/ 22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8" name="Freeform 48"/>
            <p:cNvSpPr>
              <a:spLocks/>
            </p:cNvSpPr>
            <p:nvPr/>
          </p:nvSpPr>
          <p:spPr bwMode="auto">
            <a:xfrm>
              <a:off x="3287" y="3138"/>
              <a:ext cx="126" cy="138"/>
            </a:xfrm>
            <a:custGeom>
              <a:avLst/>
              <a:gdLst>
                <a:gd name="T0" fmla="*/ 39 w 322"/>
                <a:gd name="T1" fmla="*/ 26 h 378"/>
                <a:gd name="T2" fmla="*/ 21 w 322"/>
                <a:gd name="T3" fmla="*/ 42 h 378"/>
                <a:gd name="T4" fmla="*/ 7 w 322"/>
                <a:gd name="T5" fmla="*/ 61 h 378"/>
                <a:gd name="T6" fmla="*/ 0 w 322"/>
                <a:gd name="T7" fmla="*/ 83 h 378"/>
                <a:gd name="T8" fmla="*/ 1 w 322"/>
                <a:gd name="T9" fmla="*/ 97 h 378"/>
                <a:gd name="T10" fmla="*/ 4 w 322"/>
                <a:gd name="T11" fmla="*/ 103 h 378"/>
                <a:gd name="T12" fmla="*/ 7 w 322"/>
                <a:gd name="T13" fmla="*/ 108 h 378"/>
                <a:gd name="T14" fmla="*/ 13 w 322"/>
                <a:gd name="T15" fmla="*/ 113 h 378"/>
                <a:gd name="T16" fmla="*/ 22 w 322"/>
                <a:gd name="T17" fmla="*/ 118 h 378"/>
                <a:gd name="T18" fmla="*/ 34 w 322"/>
                <a:gd name="T19" fmla="*/ 123 h 378"/>
                <a:gd name="T20" fmla="*/ 47 w 322"/>
                <a:gd name="T21" fmla="*/ 128 h 378"/>
                <a:gd name="T22" fmla="*/ 59 w 322"/>
                <a:gd name="T23" fmla="*/ 131 h 378"/>
                <a:gd name="T24" fmla="*/ 73 w 322"/>
                <a:gd name="T25" fmla="*/ 134 h 378"/>
                <a:gd name="T26" fmla="*/ 86 w 322"/>
                <a:gd name="T27" fmla="*/ 135 h 378"/>
                <a:gd name="T28" fmla="*/ 99 w 322"/>
                <a:gd name="T29" fmla="*/ 137 h 378"/>
                <a:gd name="T30" fmla="*/ 113 w 322"/>
                <a:gd name="T31" fmla="*/ 137 h 378"/>
                <a:gd name="T32" fmla="*/ 122 w 322"/>
                <a:gd name="T33" fmla="*/ 138 h 378"/>
                <a:gd name="T34" fmla="*/ 125 w 322"/>
                <a:gd name="T35" fmla="*/ 135 h 378"/>
                <a:gd name="T36" fmla="*/ 126 w 322"/>
                <a:gd name="T37" fmla="*/ 131 h 378"/>
                <a:gd name="T38" fmla="*/ 123 w 322"/>
                <a:gd name="T39" fmla="*/ 129 h 378"/>
                <a:gd name="T40" fmla="*/ 115 w 322"/>
                <a:gd name="T41" fmla="*/ 127 h 378"/>
                <a:gd name="T42" fmla="*/ 103 w 322"/>
                <a:gd name="T43" fmla="*/ 124 h 378"/>
                <a:gd name="T44" fmla="*/ 91 w 322"/>
                <a:gd name="T45" fmla="*/ 123 h 378"/>
                <a:gd name="T46" fmla="*/ 78 w 322"/>
                <a:gd name="T47" fmla="*/ 121 h 378"/>
                <a:gd name="T48" fmla="*/ 67 w 322"/>
                <a:gd name="T49" fmla="*/ 119 h 378"/>
                <a:gd name="T50" fmla="*/ 54 w 322"/>
                <a:gd name="T51" fmla="*/ 116 h 378"/>
                <a:gd name="T52" fmla="*/ 43 w 322"/>
                <a:gd name="T53" fmla="*/ 113 h 378"/>
                <a:gd name="T54" fmla="*/ 31 w 322"/>
                <a:gd name="T55" fmla="*/ 108 h 378"/>
                <a:gd name="T56" fmla="*/ 22 w 322"/>
                <a:gd name="T57" fmla="*/ 103 h 378"/>
                <a:gd name="T58" fmla="*/ 15 w 322"/>
                <a:gd name="T59" fmla="*/ 95 h 378"/>
                <a:gd name="T60" fmla="*/ 13 w 322"/>
                <a:gd name="T61" fmla="*/ 85 h 378"/>
                <a:gd name="T62" fmla="*/ 15 w 322"/>
                <a:gd name="T63" fmla="*/ 73 h 378"/>
                <a:gd name="T64" fmla="*/ 20 w 322"/>
                <a:gd name="T65" fmla="*/ 62 h 378"/>
                <a:gd name="T66" fmla="*/ 28 w 322"/>
                <a:gd name="T67" fmla="*/ 50 h 378"/>
                <a:gd name="T68" fmla="*/ 37 w 322"/>
                <a:gd name="T69" fmla="*/ 40 h 378"/>
                <a:gd name="T70" fmla="*/ 48 w 322"/>
                <a:gd name="T71" fmla="*/ 30 h 378"/>
                <a:gd name="T72" fmla="*/ 60 w 322"/>
                <a:gd name="T73" fmla="*/ 21 h 378"/>
                <a:gd name="T74" fmla="*/ 76 w 322"/>
                <a:gd name="T75" fmla="*/ 14 h 378"/>
                <a:gd name="T76" fmla="*/ 93 w 322"/>
                <a:gd name="T77" fmla="*/ 7 h 378"/>
                <a:gd name="T78" fmla="*/ 103 w 322"/>
                <a:gd name="T79" fmla="*/ 3 h 378"/>
                <a:gd name="T80" fmla="*/ 100 w 322"/>
                <a:gd name="T81" fmla="*/ 0 h 378"/>
                <a:gd name="T82" fmla="*/ 86 w 322"/>
                <a:gd name="T83" fmla="*/ 1 h 378"/>
                <a:gd name="T84" fmla="*/ 70 w 322"/>
                <a:gd name="T85" fmla="*/ 7 h 378"/>
                <a:gd name="T86" fmla="*/ 55 w 322"/>
                <a:gd name="T87" fmla="*/ 14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99" name="Freeform 49"/>
            <p:cNvSpPr>
              <a:spLocks/>
            </p:cNvSpPr>
            <p:nvPr/>
          </p:nvSpPr>
          <p:spPr bwMode="auto">
            <a:xfrm>
              <a:off x="3465" y="3134"/>
              <a:ext cx="110" cy="92"/>
            </a:xfrm>
            <a:custGeom>
              <a:avLst/>
              <a:gdLst>
                <a:gd name="T0" fmla="*/ 91 w 283"/>
                <a:gd name="T1" fmla="*/ 28 h 252"/>
                <a:gd name="T2" fmla="*/ 96 w 283"/>
                <a:gd name="T3" fmla="*/ 33 h 252"/>
                <a:gd name="T4" fmla="*/ 100 w 283"/>
                <a:gd name="T5" fmla="*/ 39 h 252"/>
                <a:gd name="T6" fmla="*/ 101 w 283"/>
                <a:gd name="T7" fmla="*/ 45 h 252"/>
                <a:gd name="T8" fmla="*/ 101 w 283"/>
                <a:gd name="T9" fmla="*/ 52 h 252"/>
                <a:gd name="T10" fmla="*/ 100 w 283"/>
                <a:gd name="T11" fmla="*/ 57 h 252"/>
                <a:gd name="T12" fmla="*/ 98 w 283"/>
                <a:gd name="T13" fmla="*/ 62 h 252"/>
                <a:gd name="T14" fmla="*/ 95 w 283"/>
                <a:gd name="T15" fmla="*/ 67 h 252"/>
                <a:gd name="T16" fmla="*/ 92 w 283"/>
                <a:gd name="T17" fmla="*/ 70 h 252"/>
                <a:gd name="T18" fmla="*/ 87 w 283"/>
                <a:gd name="T19" fmla="*/ 74 h 252"/>
                <a:gd name="T20" fmla="*/ 84 w 283"/>
                <a:gd name="T21" fmla="*/ 78 h 252"/>
                <a:gd name="T22" fmla="*/ 79 w 283"/>
                <a:gd name="T23" fmla="*/ 82 h 252"/>
                <a:gd name="T24" fmla="*/ 75 w 283"/>
                <a:gd name="T25" fmla="*/ 85 h 252"/>
                <a:gd name="T26" fmla="*/ 74 w 283"/>
                <a:gd name="T27" fmla="*/ 87 h 252"/>
                <a:gd name="T28" fmla="*/ 74 w 283"/>
                <a:gd name="T29" fmla="*/ 88 h 252"/>
                <a:gd name="T30" fmla="*/ 74 w 283"/>
                <a:gd name="T31" fmla="*/ 89 h 252"/>
                <a:gd name="T32" fmla="*/ 75 w 283"/>
                <a:gd name="T33" fmla="*/ 91 h 252"/>
                <a:gd name="T34" fmla="*/ 77 w 283"/>
                <a:gd name="T35" fmla="*/ 91 h 252"/>
                <a:gd name="T36" fmla="*/ 79 w 283"/>
                <a:gd name="T37" fmla="*/ 92 h 252"/>
                <a:gd name="T38" fmla="*/ 80 w 283"/>
                <a:gd name="T39" fmla="*/ 91 h 252"/>
                <a:gd name="T40" fmla="*/ 81 w 283"/>
                <a:gd name="T41" fmla="*/ 91 h 252"/>
                <a:gd name="T42" fmla="*/ 90 w 283"/>
                <a:gd name="T43" fmla="*/ 85 h 252"/>
                <a:gd name="T44" fmla="*/ 98 w 283"/>
                <a:gd name="T45" fmla="*/ 78 h 252"/>
                <a:gd name="T46" fmla="*/ 104 w 283"/>
                <a:gd name="T47" fmla="*/ 70 h 252"/>
                <a:gd name="T48" fmla="*/ 108 w 283"/>
                <a:gd name="T49" fmla="*/ 61 h 252"/>
                <a:gd name="T50" fmla="*/ 110 w 283"/>
                <a:gd name="T51" fmla="*/ 51 h 252"/>
                <a:gd name="T52" fmla="*/ 109 w 283"/>
                <a:gd name="T53" fmla="*/ 42 h 252"/>
                <a:gd name="T54" fmla="*/ 105 w 283"/>
                <a:gd name="T55" fmla="*/ 33 h 252"/>
                <a:gd name="T56" fmla="*/ 98 w 283"/>
                <a:gd name="T57" fmla="*/ 25 h 252"/>
                <a:gd name="T58" fmla="*/ 93 w 283"/>
                <a:gd name="T59" fmla="*/ 21 h 252"/>
                <a:gd name="T60" fmla="*/ 86 w 283"/>
                <a:gd name="T61" fmla="*/ 18 h 252"/>
                <a:gd name="T62" fmla="*/ 79 w 283"/>
                <a:gd name="T63" fmla="*/ 14 h 252"/>
                <a:gd name="T64" fmla="*/ 72 w 283"/>
                <a:gd name="T65" fmla="*/ 11 h 252"/>
                <a:gd name="T66" fmla="*/ 64 w 283"/>
                <a:gd name="T67" fmla="*/ 8 h 252"/>
                <a:gd name="T68" fmla="*/ 56 w 283"/>
                <a:gd name="T69" fmla="*/ 6 h 252"/>
                <a:gd name="T70" fmla="*/ 48 w 283"/>
                <a:gd name="T71" fmla="*/ 5 h 252"/>
                <a:gd name="T72" fmla="*/ 40 w 283"/>
                <a:gd name="T73" fmla="*/ 3 h 252"/>
                <a:gd name="T74" fmla="*/ 32 w 283"/>
                <a:gd name="T75" fmla="*/ 2 h 252"/>
                <a:gd name="T76" fmla="*/ 26 w 283"/>
                <a:gd name="T77" fmla="*/ 1 h 252"/>
                <a:gd name="T78" fmla="*/ 19 w 283"/>
                <a:gd name="T79" fmla="*/ 0 h 252"/>
                <a:gd name="T80" fmla="*/ 13 w 283"/>
                <a:gd name="T81" fmla="*/ 0 h 252"/>
                <a:gd name="T82" fmla="*/ 8 w 283"/>
                <a:gd name="T83" fmla="*/ 0 h 252"/>
                <a:gd name="T84" fmla="*/ 4 w 283"/>
                <a:gd name="T85" fmla="*/ 0 h 252"/>
                <a:gd name="T86" fmla="*/ 2 w 283"/>
                <a:gd name="T87" fmla="*/ 1 h 252"/>
                <a:gd name="T88" fmla="*/ 0 w 283"/>
                <a:gd name="T89" fmla="*/ 2 h 252"/>
                <a:gd name="T90" fmla="*/ 5 w 283"/>
                <a:gd name="T91" fmla="*/ 3 h 252"/>
                <a:gd name="T92" fmla="*/ 9 w 283"/>
                <a:gd name="T93" fmla="*/ 3 h 252"/>
                <a:gd name="T94" fmla="*/ 15 w 283"/>
                <a:gd name="T95" fmla="*/ 4 h 252"/>
                <a:gd name="T96" fmla="*/ 20 w 283"/>
                <a:gd name="T97" fmla="*/ 5 h 252"/>
                <a:gd name="T98" fmla="*/ 26 w 283"/>
                <a:gd name="T99" fmla="*/ 6 h 252"/>
                <a:gd name="T100" fmla="*/ 32 w 283"/>
                <a:gd name="T101" fmla="*/ 7 h 252"/>
                <a:gd name="T102" fmla="*/ 38 w 283"/>
                <a:gd name="T103" fmla="*/ 8 h 252"/>
                <a:gd name="T104" fmla="*/ 44 w 283"/>
                <a:gd name="T105" fmla="*/ 9 h 252"/>
                <a:gd name="T106" fmla="*/ 50 w 283"/>
                <a:gd name="T107" fmla="*/ 11 h 252"/>
                <a:gd name="T108" fmla="*/ 57 w 283"/>
                <a:gd name="T109" fmla="*/ 12 h 252"/>
                <a:gd name="T110" fmla="*/ 63 w 283"/>
                <a:gd name="T111" fmla="*/ 14 h 252"/>
                <a:gd name="T112" fmla="*/ 69 w 283"/>
                <a:gd name="T113" fmla="*/ 16 h 252"/>
                <a:gd name="T114" fmla="*/ 75 w 283"/>
                <a:gd name="T115" fmla="*/ 19 h 252"/>
                <a:gd name="T116" fmla="*/ 81 w 283"/>
                <a:gd name="T117" fmla="*/ 22 h 252"/>
                <a:gd name="T118" fmla="*/ 86 w 283"/>
                <a:gd name="T119" fmla="*/ 25 h 252"/>
                <a:gd name="T120" fmla="*/ 91 w 283"/>
                <a:gd name="T121" fmla="*/ 28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0" name="Freeform 50"/>
            <p:cNvSpPr>
              <a:spLocks/>
            </p:cNvSpPr>
            <p:nvPr/>
          </p:nvSpPr>
          <p:spPr bwMode="auto">
            <a:xfrm>
              <a:off x="3240" y="3178"/>
              <a:ext cx="44" cy="85"/>
            </a:xfrm>
            <a:custGeom>
              <a:avLst/>
              <a:gdLst>
                <a:gd name="T0" fmla="*/ 0 w 114"/>
                <a:gd name="T1" fmla="*/ 46 h 238"/>
                <a:gd name="T2" fmla="*/ 0 w 114"/>
                <a:gd name="T3" fmla="*/ 53 h 238"/>
                <a:gd name="T4" fmla="*/ 2 w 114"/>
                <a:gd name="T5" fmla="*/ 60 h 238"/>
                <a:gd name="T6" fmla="*/ 5 w 114"/>
                <a:gd name="T7" fmla="*/ 66 h 238"/>
                <a:gd name="T8" fmla="*/ 9 w 114"/>
                <a:gd name="T9" fmla="*/ 71 h 238"/>
                <a:gd name="T10" fmla="*/ 15 w 114"/>
                <a:gd name="T11" fmla="*/ 76 h 238"/>
                <a:gd name="T12" fmla="*/ 21 w 114"/>
                <a:gd name="T13" fmla="*/ 80 h 238"/>
                <a:gd name="T14" fmla="*/ 28 w 114"/>
                <a:gd name="T15" fmla="*/ 83 h 238"/>
                <a:gd name="T16" fmla="*/ 36 w 114"/>
                <a:gd name="T17" fmla="*/ 85 h 238"/>
                <a:gd name="T18" fmla="*/ 38 w 114"/>
                <a:gd name="T19" fmla="*/ 85 h 238"/>
                <a:gd name="T20" fmla="*/ 40 w 114"/>
                <a:gd name="T21" fmla="*/ 84 h 238"/>
                <a:gd name="T22" fmla="*/ 42 w 114"/>
                <a:gd name="T23" fmla="*/ 83 h 238"/>
                <a:gd name="T24" fmla="*/ 43 w 114"/>
                <a:gd name="T25" fmla="*/ 81 h 238"/>
                <a:gd name="T26" fmla="*/ 43 w 114"/>
                <a:gd name="T27" fmla="*/ 79 h 238"/>
                <a:gd name="T28" fmla="*/ 42 w 114"/>
                <a:gd name="T29" fmla="*/ 77 h 238"/>
                <a:gd name="T30" fmla="*/ 41 w 114"/>
                <a:gd name="T31" fmla="*/ 75 h 238"/>
                <a:gd name="T32" fmla="*/ 39 w 114"/>
                <a:gd name="T33" fmla="*/ 75 h 238"/>
                <a:gd name="T34" fmla="*/ 32 w 114"/>
                <a:gd name="T35" fmla="*/ 72 h 238"/>
                <a:gd name="T36" fmla="*/ 25 w 114"/>
                <a:gd name="T37" fmla="*/ 69 h 238"/>
                <a:gd name="T38" fmla="*/ 19 w 114"/>
                <a:gd name="T39" fmla="*/ 64 h 238"/>
                <a:gd name="T40" fmla="*/ 15 w 114"/>
                <a:gd name="T41" fmla="*/ 60 h 238"/>
                <a:gd name="T42" fmla="*/ 12 w 114"/>
                <a:gd name="T43" fmla="*/ 53 h 238"/>
                <a:gd name="T44" fmla="*/ 11 w 114"/>
                <a:gd name="T45" fmla="*/ 47 h 238"/>
                <a:gd name="T46" fmla="*/ 11 w 114"/>
                <a:gd name="T47" fmla="*/ 40 h 238"/>
                <a:gd name="T48" fmla="*/ 14 w 114"/>
                <a:gd name="T49" fmla="*/ 33 h 238"/>
                <a:gd name="T50" fmla="*/ 16 w 114"/>
                <a:gd name="T51" fmla="*/ 27 h 238"/>
                <a:gd name="T52" fmla="*/ 20 w 114"/>
                <a:gd name="T53" fmla="*/ 22 h 238"/>
                <a:gd name="T54" fmla="*/ 24 w 114"/>
                <a:gd name="T55" fmla="*/ 18 h 238"/>
                <a:gd name="T56" fmla="*/ 28 w 114"/>
                <a:gd name="T57" fmla="*/ 14 h 238"/>
                <a:gd name="T58" fmla="*/ 32 w 114"/>
                <a:gd name="T59" fmla="*/ 10 h 238"/>
                <a:gd name="T60" fmla="*/ 37 w 114"/>
                <a:gd name="T61" fmla="*/ 6 h 238"/>
                <a:gd name="T62" fmla="*/ 41 w 114"/>
                <a:gd name="T63" fmla="*/ 3 h 238"/>
                <a:gd name="T64" fmla="*/ 44 w 114"/>
                <a:gd name="T65" fmla="*/ 0 h 238"/>
                <a:gd name="T66" fmla="*/ 41 w 114"/>
                <a:gd name="T67" fmla="*/ 0 h 238"/>
                <a:gd name="T68" fmla="*/ 36 w 114"/>
                <a:gd name="T69" fmla="*/ 2 h 238"/>
                <a:gd name="T70" fmla="*/ 29 w 114"/>
                <a:gd name="T71" fmla="*/ 6 h 238"/>
                <a:gd name="T72" fmla="*/ 22 w 114"/>
                <a:gd name="T73" fmla="*/ 13 h 238"/>
                <a:gd name="T74" fmla="*/ 14 w 114"/>
                <a:gd name="T75" fmla="*/ 20 h 238"/>
                <a:gd name="T76" fmla="*/ 8 w 114"/>
                <a:gd name="T77" fmla="*/ 29 h 238"/>
                <a:gd name="T78" fmla="*/ 3 w 114"/>
                <a:gd name="T79" fmla="*/ 38 h 238"/>
                <a:gd name="T80" fmla="*/ 0 w 114"/>
                <a:gd name="T81" fmla="*/ 46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1" name="Freeform 51"/>
            <p:cNvSpPr>
              <a:spLocks/>
            </p:cNvSpPr>
            <p:nvPr/>
          </p:nvSpPr>
          <p:spPr bwMode="auto">
            <a:xfrm>
              <a:off x="3554" y="3127"/>
              <a:ext cx="96" cy="114"/>
            </a:xfrm>
            <a:custGeom>
              <a:avLst/>
              <a:gdLst>
                <a:gd name="T0" fmla="*/ 81 w 246"/>
                <a:gd name="T1" fmla="*/ 46 h 310"/>
                <a:gd name="T2" fmla="*/ 85 w 246"/>
                <a:gd name="T3" fmla="*/ 53 h 310"/>
                <a:gd name="T4" fmla="*/ 88 w 246"/>
                <a:gd name="T5" fmla="*/ 60 h 310"/>
                <a:gd name="T6" fmla="*/ 86 w 246"/>
                <a:gd name="T7" fmla="*/ 69 h 310"/>
                <a:gd name="T8" fmla="*/ 81 w 246"/>
                <a:gd name="T9" fmla="*/ 77 h 310"/>
                <a:gd name="T10" fmla="*/ 73 w 246"/>
                <a:gd name="T11" fmla="*/ 84 h 310"/>
                <a:gd name="T12" fmla="*/ 65 w 246"/>
                <a:gd name="T13" fmla="*/ 90 h 310"/>
                <a:gd name="T14" fmla="*/ 56 w 246"/>
                <a:gd name="T15" fmla="*/ 97 h 310"/>
                <a:gd name="T16" fmla="*/ 50 w 246"/>
                <a:gd name="T17" fmla="*/ 102 h 310"/>
                <a:gd name="T18" fmla="*/ 48 w 246"/>
                <a:gd name="T19" fmla="*/ 106 h 310"/>
                <a:gd name="T20" fmla="*/ 47 w 246"/>
                <a:gd name="T21" fmla="*/ 109 h 310"/>
                <a:gd name="T22" fmla="*/ 47 w 246"/>
                <a:gd name="T23" fmla="*/ 112 h 310"/>
                <a:gd name="T24" fmla="*/ 51 w 246"/>
                <a:gd name="T25" fmla="*/ 114 h 310"/>
                <a:gd name="T26" fmla="*/ 54 w 246"/>
                <a:gd name="T27" fmla="*/ 114 h 310"/>
                <a:gd name="T28" fmla="*/ 60 w 246"/>
                <a:gd name="T29" fmla="*/ 108 h 310"/>
                <a:gd name="T30" fmla="*/ 70 w 246"/>
                <a:gd name="T31" fmla="*/ 99 h 310"/>
                <a:gd name="T32" fmla="*/ 81 w 246"/>
                <a:gd name="T33" fmla="*/ 90 h 310"/>
                <a:gd name="T34" fmla="*/ 90 w 246"/>
                <a:gd name="T35" fmla="*/ 81 h 310"/>
                <a:gd name="T36" fmla="*/ 96 w 246"/>
                <a:gd name="T37" fmla="*/ 69 h 310"/>
                <a:gd name="T38" fmla="*/ 94 w 246"/>
                <a:gd name="T39" fmla="*/ 56 h 310"/>
                <a:gd name="T40" fmla="*/ 89 w 246"/>
                <a:gd name="T41" fmla="*/ 44 h 310"/>
                <a:gd name="T42" fmla="*/ 78 w 246"/>
                <a:gd name="T43" fmla="*/ 35 h 310"/>
                <a:gd name="T44" fmla="*/ 69 w 246"/>
                <a:gd name="T45" fmla="*/ 27 h 310"/>
                <a:gd name="T46" fmla="*/ 59 w 246"/>
                <a:gd name="T47" fmla="*/ 22 h 310"/>
                <a:gd name="T48" fmla="*/ 49 w 246"/>
                <a:gd name="T49" fmla="*/ 16 h 310"/>
                <a:gd name="T50" fmla="*/ 38 w 246"/>
                <a:gd name="T51" fmla="*/ 10 h 310"/>
                <a:gd name="T52" fmla="*/ 28 w 246"/>
                <a:gd name="T53" fmla="*/ 6 h 310"/>
                <a:gd name="T54" fmla="*/ 18 w 246"/>
                <a:gd name="T55" fmla="*/ 3 h 310"/>
                <a:gd name="T56" fmla="*/ 9 w 246"/>
                <a:gd name="T57" fmla="*/ 0 h 310"/>
                <a:gd name="T58" fmla="*/ 3 w 246"/>
                <a:gd name="T59" fmla="*/ 0 h 310"/>
                <a:gd name="T60" fmla="*/ 3 w 246"/>
                <a:gd name="T61" fmla="*/ 2 h 310"/>
                <a:gd name="T62" fmla="*/ 11 w 246"/>
                <a:gd name="T63" fmla="*/ 5 h 310"/>
                <a:gd name="T64" fmla="*/ 20 w 246"/>
                <a:gd name="T65" fmla="*/ 9 h 310"/>
                <a:gd name="T66" fmla="*/ 30 w 246"/>
                <a:gd name="T67" fmla="*/ 14 h 310"/>
                <a:gd name="T68" fmla="*/ 41 w 246"/>
                <a:gd name="T69" fmla="*/ 19 h 310"/>
                <a:gd name="T70" fmla="*/ 52 w 246"/>
                <a:gd name="T71" fmla="*/ 25 h 310"/>
                <a:gd name="T72" fmla="*/ 64 w 246"/>
                <a:gd name="T73" fmla="*/ 32 h 310"/>
                <a:gd name="T74" fmla="*/ 73 w 246"/>
                <a:gd name="T75" fmla="*/ 39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2" name="Freeform 52"/>
            <p:cNvSpPr>
              <a:spLocks/>
            </p:cNvSpPr>
            <p:nvPr/>
          </p:nvSpPr>
          <p:spPr bwMode="auto">
            <a:xfrm>
              <a:off x="3448" y="3261"/>
              <a:ext cx="33" cy="68"/>
            </a:xfrm>
            <a:custGeom>
              <a:avLst/>
              <a:gdLst>
                <a:gd name="T0" fmla="*/ 12 w 83"/>
                <a:gd name="T1" fmla="*/ 5 h 187"/>
                <a:gd name="T2" fmla="*/ 12 w 83"/>
                <a:gd name="T3" fmla="*/ 3 h 187"/>
                <a:gd name="T4" fmla="*/ 10 w 83"/>
                <a:gd name="T5" fmla="*/ 1 h 187"/>
                <a:gd name="T6" fmla="*/ 8 w 83"/>
                <a:gd name="T7" fmla="*/ 0 h 187"/>
                <a:gd name="T8" fmla="*/ 6 w 83"/>
                <a:gd name="T9" fmla="*/ 0 h 187"/>
                <a:gd name="T10" fmla="*/ 3 w 83"/>
                <a:gd name="T11" fmla="*/ 1 h 187"/>
                <a:gd name="T12" fmla="*/ 1 w 83"/>
                <a:gd name="T13" fmla="*/ 2 h 187"/>
                <a:gd name="T14" fmla="*/ 0 w 83"/>
                <a:gd name="T15" fmla="*/ 4 h 187"/>
                <a:gd name="T16" fmla="*/ 0 w 83"/>
                <a:gd name="T17" fmla="*/ 6 h 187"/>
                <a:gd name="T18" fmla="*/ 2 w 83"/>
                <a:gd name="T19" fmla="*/ 15 h 187"/>
                <a:gd name="T20" fmla="*/ 6 w 83"/>
                <a:gd name="T21" fmla="*/ 26 h 187"/>
                <a:gd name="T22" fmla="*/ 11 w 83"/>
                <a:gd name="T23" fmla="*/ 36 h 187"/>
                <a:gd name="T24" fmla="*/ 16 w 83"/>
                <a:gd name="T25" fmla="*/ 46 h 187"/>
                <a:gd name="T26" fmla="*/ 22 w 83"/>
                <a:gd name="T27" fmla="*/ 55 h 187"/>
                <a:gd name="T28" fmla="*/ 27 w 83"/>
                <a:gd name="T29" fmla="*/ 62 h 187"/>
                <a:gd name="T30" fmla="*/ 31 w 83"/>
                <a:gd name="T31" fmla="*/ 67 h 187"/>
                <a:gd name="T32" fmla="*/ 33 w 83"/>
                <a:gd name="T33" fmla="*/ 68 h 187"/>
                <a:gd name="T34" fmla="*/ 32 w 83"/>
                <a:gd name="T35" fmla="*/ 63 h 187"/>
                <a:gd name="T36" fmla="*/ 30 w 83"/>
                <a:gd name="T37" fmla="*/ 57 h 187"/>
                <a:gd name="T38" fmla="*/ 27 w 83"/>
                <a:gd name="T39" fmla="*/ 50 h 187"/>
                <a:gd name="T40" fmla="*/ 23 w 83"/>
                <a:gd name="T41" fmla="*/ 41 h 187"/>
                <a:gd name="T42" fmla="*/ 20 w 83"/>
                <a:gd name="T43" fmla="*/ 32 h 187"/>
                <a:gd name="T44" fmla="*/ 17 w 83"/>
                <a:gd name="T45" fmla="*/ 23 h 187"/>
                <a:gd name="T46" fmla="*/ 14 w 83"/>
                <a:gd name="T47" fmla="*/ 14 h 187"/>
                <a:gd name="T48" fmla="*/ 12 w 83"/>
                <a:gd name="T49" fmla="*/ 5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3" name="Freeform 53"/>
            <p:cNvSpPr>
              <a:spLocks/>
            </p:cNvSpPr>
            <p:nvPr/>
          </p:nvSpPr>
          <p:spPr bwMode="auto">
            <a:xfrm>
              <a:off x="3434" y="3224"/>
              <a:ext cx="17" cy="35"/>
            </a:xfrm>
            <a:custGeom>
              <a:avLst/>
              <a:gdLst>
                <a:gd name="T0" fmla="*/ 9 w 44"/>
                <a:gd name="T1" fmla="*/ 4 h 94"/>
                <a:gd name="T2" fmla="*/ 8 w 44"/>
                <a:gd name="T3" fmla="*/ 2 h 94"/>
                <a:gd name="T4" fmla="*/ 7 w 44"/>
                <a:gd name="T5" fmla="*/ 1 h 94"/>
                <a:gd name="T6" fmla="*/ 5 w 44"/>
                <a:gd name="T7" fmla="*/ 0 h 94"/>
                <a:gd name="T8" fmla="*/ 4 w 44"/>
                <a:gd name="T9" fmla="*/ 0 h 94"/>
                <a:gd name="T10" fmla="*/ 2 w 44"/>
                <a:gd name="T11" fmla="*/ 0 h 94"/>
                <a:gd name="T12" fmla="*/ 1 w 44"/>
                <a:gd name="T13" fmla="*/ 1 h 94"/>
                <a:gd name="T14" fmla="*/ 0 w 44"/>
                <a:gd name="T15" fmla="*/ 3 h 94"/>
                <a:gd name="T16" fmla="*/ 0 w 44"/>
                <a:gd name="T17" fmla="*/ 4 h 94"/>
                <a:gd name="T18" fmla="*/ 0 w 44"/>
                <a:gd name="T19" fmla="*/ 9 h 94"/>
                <a:gd name="T20" fmla="*/ 2 w 44"/>
                <a:gd name="T21" fmla="*/ 14 h 94"/>
                <a:gd name="T22" fmla="*/ 3 w 44"/>
                <a:gd name="T23" fmla="*/ 19 h 94"/>
                <a:gd name="T24" fmla="*/ 5 w 44"/>
                <a:gd name="T25" fmla="*/ 24 h 94"/>
                <a:gd name="T26" fmla="*/ 8 w 44"/>
                <a:gd name="T27" fmla="*/ 29 h 94"/>
                <a:gd name="T28" fmla="*/ 11 w 44"/>
                <a:gd name="T29" fmla="*/ 32 h 94"/>
                <a:gd name="T30" fmla="*/ 14 w 44"/>
                <a:gd name="T31" fmla="*/ 35 h 94"/>
                <a:gd name="T32" fmla="*/ 16 w 44"/>
                <a:gd name="T33" fmla="*/ 35 h 94"/>
                <a:gd name="T34" fmla="*/ 17 w 44"/>
                <a:gd name="T35" fmla="*/ 28 h 94"/>
                <a:gd name="T36" fmla="*/ 15 w 44"/>
                <a:gd name="T37" fmla="*/ 20 h 94"/>
                <a:gd name="T38" fmla="*/ 12 w 44"/>
                <a:gd name="T39" fmla="*/ 12 h 94"/>
                <a:gd name="T40" fmla="*/ 9 w 44"/>
                <a:gd name="T41" fmla="*/ 4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4" name="Freeform 54"/>
            <p:cNvSpPr>
              <a:spLocks/>
            </p:cNvSpPr>
            <p:nvPr/>
          </p:nvSpPr>
          <p:spPr bwMode="auto">
            <a:xfrm>
              <a:off x="3420" y="3199"/>
              <a:ext cx="14" cy="20"/>
            </a:xfrm>
            <a:custGeom>
              <a:avLst/>
              <a:gdLst>
                <a:gd name="T0" fmla="*/ 7 w 38"/>
                <a:gd name="T1" fmla="*/ 3 h 54"/>
                <a:gd name="T2" fmla="*/ 7 w 38"/>
                <a:gd name="T3" fmla="*/ 3 h 54"/>
                <a:gd name="T4" fmla="*/ 7 w 38"/>
                <a:gd name="T5" fmla="*/ 3 h 54"/>
                <a:gd name="T6" fmla="*/ 7 w 38"/>
                <a:gd name="T7" fmla="*/ 3 h 54"/>
                <a:gd name="T8" fmla="*/ 7 w 38"/>
                <a:gd name="T9" fmla="*/ 3 h 54"/>
                <a:gd name="T10" fmla="*/ 7 w 38"/>
                <a:gd name="T11" fmla="*/ 1 h 54"/>
                <a:gd name="T12" fmla="*/ 6 w 38"/>
                <a:gd name="T13" fmla="*/ 0 h 54"/>
                <a:gd name="T14" fmla="*/ 4 w 38"/>
                <a:gd name="T15" fmla="*/ 0 h 54"/>
                <a:gd name="T16" fmla="*/ 3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3 h 54"/>
                <a:gd name="T24" fmla="*/ 0 w 38"/>
                <a:gd name="T25" fmla="*/ 4 h 54"/>
                <a:gd name="T26" fmla="*/ 0 w 38"/>
                <a:gd name="T27" fmla="*/ 6 h 54"/>
                <a:gd name="T28" fmla="*/ 1 w 38"/>
                <a:gd name="T29" fmla="*/ 9 h 54"/>
                <a:gd name="T30" fmla="*/ 3 w 38"/>
                <a:gd name="T31" fmla="*/ 12 h 54"/>
                <a:gd name="T32" fmla="*/ 5 w 38"/>
                <a:gd name="T33" fmla="*/ 14 h 54"/>
                <a:gd name="T34" fmla="*/ 7 w 38"/>
                <a:gd name="T35" fmla="*/ 17 h 54"/>
                <a:gd name="T36" fmla="*/ 10 w 38"/>
                <a:gd name="T37" fmla="*/ 19 h 54"/>
                <a:gd name="T38" fmla="*/ 12 w 38"/>
                <a:gd name="T39" fmla="*/ 20 h 54"/>
                <a:gd name="T40" fmla="*/ 14 w 38"/>
                <a:gd name="T41" fmla="*/ 20 h 54"/>
                <a:gd name="T42" fmla="*/ 13 w 38"/>
                <a:gd name="T43" fmla="*/ 16 h 54"/>
                <a:gd name="T44" fmla="*/ 12 w 38"/>
                <a:gd name="T45" fmla="*/ 11 h 54"/>
                <a:gd name="T46" fmla="*/ 9 w 38"/>
                <a:gd name="T47" fmla="*/ 6 h 54"/>
                <a:gd name="T48" fmla="*/ 7 w 38"/>
                <a:gd name="T49" fmla="*/ 3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5" name="Freeform 55"/>
            <p:cNvSpPr>
              <a:spLocks/>
            </p:cNvSpPr>
            <p:nvPr/>
          </p:nvSpPr>
          <p:spPr bwMode="auto">
            <a:xfrm>
              <a:off x="3409" y="3182"/>
              <a:ext cx="18" cy="13"/>
            </a:xfrm>
            <a:custGeom>
              <a:avLst/>
              <a:gdLst>
                <a:gd name="T0" fmla="*/ 14 w 52"/>
                <a:gd name="T1" fmla="*/ 10 h 36"/>
                <a:gd name="T2" fmla="*/ 16 w 52"/>
                <a:gd name="T3" fmla="*/ 9 h 36"/>
                <a:gd name="T4" fmla="*/ 18 w 52"/>
                <a:gd name="T5" fmla="*/ 8 h 36"/>
                <a:gd name="T6" fmla="*/ 18 w 52"/>
                <a:gd name="T7" fmla="*/ 6 h 36"/>
                <a:gd name="T8" fmla="*/ 18 w 52"/>
                <a:gd name="T9" fmla="*/ 4 h 36"/>
                <a:gd name="T10" fmla="*/ 17 w 52"/>
                <a:gd name="T11" fmla="*/ 2 h 36"/>
                <a:gd name="T12" fmla="*/ 16 w 52"/>
                <a:gd name="T13" fmla="*/ 1 h 36"/>
                <a:gd name="T14" fmla="*/ 14 w 52"/>
                <a:gd name="T15" fmla="*/ 0 h 36"/>
                <a:gd name="T16" fmla="*/ 12 w 52"/>
                <a:gd name="T17" fmla="*/ 0 h 36"/>
                <a:gd name="T18" fmla="*/ 11 w 52"/>
                <a:gd name="T19" fmla="*/ 0 h 36"/>
                <a:gd name="T20" fmla="*/ 10 w 52"/>
                <a:gd name="T21" fmla="*/ 0 h 36"/>
                <a:gd name="T22" fmla="*/ 7 w 52"/>
                <a:gd name="T23" fmla="*/ 1 h 36"/>
                <a:gd name="T24" fmla="*/ 5 w 52"/>
                <a:gd name="T25" fmla="*/ 3 h 36"/>
                <a:gd name="T26" fmla="*/ 2 w 52"/>
                <a:gd name="T27" fmla="*/ 5 h 36"/>
                <a:gd name="T28" fmla="*/ 1 w 52"/>
                <a:gd name="T29" fmla="*/ 8 h 36"/>
                <a:gd name="T30" fmla="*/ 0 w 52"/>
                <a:gd name="T31" fmla="*/ 10 h 36"/>
                <a:gd name="T32" fmla="*/ 0 w 52"/>
                <a:gd name="T33" fmla="*/ 11 h 36"/>
                <a:gd name="T34" fmla="*/ 1 w 52"/>
                <a:gd name="T35" fmla="*/ 12 h 36"/>
                <a:gd name="T36" fmla="*/ 3 w 52"/>
                <a:gd name="T37" fmla="*/ 13 h 36"/>
                <a:gd name="T38" fmla="*/ 5 w 52"/>
                <a:gd name="T39" fmla="*/ 13 h 36"/>
                <a:gd name="T40" fmla="*/ 6 w 52"/>
                <a:gd name="T41" fmla="*/ 13 h 36"/>
                <a:gd name="T42" fmla="*/ 8 w 52"/>
                <a:gd name="T43" fmla="*/ 12 h 36"/>
                <a:gd name="T44" fmla="*/ 10 w 52"/>
                <a:gd name="T45" fmla="*/ 12 h 36"/>
                <a:gd name="T46" fmla="*/ 12 w 52"/>
                <a:gd name="T47" fmla="*/ 11 h 36"/>
                <a:gd name="T48" fmla="*/ 14 w 52"/>
                <a:gd name="T49" fmla="*/ 10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6" name="Freeform 56"/>
            <p:cNvSpPr>
              <a:spLocks/>
            </p:cNvSpPr>
            <p:nvPr/>
          </p:nvSpPr>
          <p:spPr bwMode="auto">
            <a:xfrm>
              <a:off x="3315" y="3160"/>
              <a:ext cx="77" cy="86"/>
            </a:xfrm>
            <a:custGeom>
              <a:avLst/>
              <a:gdLst>
                <a:gd name="T0" fmla="*/ 28 w 198"/>
                <a:gd name="T1" fmla="*/ 13 h 236"/>
                <a:gd name="T2" fmla="*/ 23 w 198"/>
                <a:gd name="T3" fmla="*/ 17 h 236"/>
                <a:gd name="T4" fmla="*/ 18 w 198"/>
                <a:gd name="T5" fmla="*/ 21 h 236"/>
                <a:gd name="T6" fmla="*/ 13 w 198"/>
                <a:gd name="T7" fmla="*/ 26 h 236"/>
                <a:gd name="T8" fmla="*/ 9 w 198"/>
                <a:gd name="T9" fmla="*/ 31 h 236"/>
                <a:gd name="T10" fmla="*/ 5 w 198"/>
                <a:gd name="T11" fmla="*/ 36 h 236"/>
                <a:gd name="T12" fmla="*/ 3 w 198"/>
                <a:gd name="T13" fmla="*/ 42 h 236"/>
                <a:gd name="T14" fmla="*/ 1 w 198"/>
                <a:gd name="T15" fmla="*/ 47 h 236"/>
                <a:gd name="T16" fmla="*/ 0 w 198"/>
                <a:gd name="T17" fmla="*/ 53 h 236"/>
                <a:gd name="T18" fmla="*/ 1 w 198"/>
                <a:gd name="T19" fmla="*/ 62 h 236"/>
                <a:gd name="T20" fmla="*/ 5 w 198"/>
                <a:gd name="T21" fmla="*/ 69 h 236"/>
                <a:gd name="T22" fmla="*/ 10 w 198"/>
                <a:gd name="T23" fmla="*/ 75 h 236"/>
                <a:gd name="T24" fmla="*/ 17 w 198"/>
                <a:gd name="T25" fmla="*/ 80 h 236"/>
                <a:gd name="T26" fmla="*/ 25 w 198"/>
                <a:gd name="T27" fmla="*/ 83 h 236"/>
                <a:gd name="T28" fmla="*/ 34 w 198"/>
                <a:gd name="T29" fmla="*/ 86 h 236"/>
                <a:gd name="T30" fmla="*/ 43 w 198"/>
                <a:gd name="T31" fmla="*/ 86 h 236"/>
                <a:gd name="T32" fmla="*/ 51 w 198"/>
                <a:gd name="T33" fmla="*/ 85 h 236"/>
                <a:gd name="T34" fmla="*/ 53 w 198"/>
                <a:gd name="T35" fmla="*/ 85 h 236"/>
                <a:gd name="T36" fmla="*/ 55 w 198"/>
                <a:gd name="T37" fmla="*/ 84 h 236"/>
                <a:gd name="T38" fmla="*/ 56 w 198"/>
                <a:gd name="T39" fmla="*/ 82 h 236"/>
                <a:gd name="T40" fmla="*/ 57 w 198"/>
                <a:gd name="T41" fmla="*/ 81 h 236"/>
                <a:gd name="T42" fmla="*/ 56 w 198"/>
                <a:gd name="T43" fmla="*/ 80 h 236"/>
                <a:gd name="T44" fmla="*/ 55 w 198"/>
                <a:gd name="T45" fmla="*/ 80 h 236"/>
                <a:gd name="T46" fmla="*/ 53 w 198"/>
                <a:gd name="T47" fmla="*/ 79 h 236"/>
                <a:gd name="T48" fmla="*/ 51 w 198"/>
                <a:gd name="T49" fmla="*/ 79 h 236"/>
                <a:gd name="T50" fmla="*/ 48 w 198"/>
                <a:gd name="T51" fmla="*/ 79 h 236"/>
                <a:gd name="T52" fmla="*/ 46 w 198"/>
                <a:gd name="T53" fmla="*/ 79 h 236"/>
                <a:gd name="T54" fmla="*/ 44 w 198"/>
                <a:gd name="T55" fmla="*/ 79 h 236"/>
                <a:gd name="T56" fmla="*/ 42 w 198"/>
                <a:gd name="T57" fmla="*/ 79 h 236"/>
                <a:gd name="T58" fmla="*/ 38 w 198"/>
                <a:gd name="T59" fmla="*/ 79 h 236"/>
                <a:gd name="T60" fmla="*/ 34 w 198"/>
                <a:gd name="T61" fmla="*/ 78 h 236"/>
                <a:gd name="T62" fmla="*/ 29 w 198"/>
                <a:gd name="T63" fmla="*/ 78 h 236"/>
                <a:gd name="T64" fmla="*/ 24 w 198"/>
                <a:gd name="T65" fmla="*/ 77 h 236"/>
                <a:gd name="T66" fmla="*/ 20 w 198"/>
                <a:gd name="T67" fmla="*/ 75 h 236"/>
                <a:gd name="T68" fmla="*/ 16 w 198"/>
                <a:gd name="T69" fmla="*/ 73 h 236"/>
                <a:gd name="T70" fmla="*/ 11 w 198"/>
                <a:gd name="T71" fmla="*/ 69 h 236"/>
                <a:gd name="T72" fmla="*/ 7 w 198"/>
                <a:gd name="T73" fmla="*/ 63 h 236"/>
                <a:gd name="T74" fmla="*/ 6 w 198"/>
                <a:gd name="T75" fmla="*/ 57 h 236"/>
                <a:gd name="T76" fmla="*/ 6 w 198"/>
                <a:gd name="T77" fmla="*/ 51 h 236"/>
                <a:gd name="T78" fmla="*/ 8 w 198"/>
                <a:gd name="T79" fmla="*/ 45 h 236"/>
                <a:gd name="T80" fmla="*/ 11 w 198"/>
                <a:gd name="T81" fmla="*/ 40 h 236"/>
                <a:gd name="T82" fmla="*/ 15 w 198"/>
                <a:gd name="T83" fmla="*/ 35 h 236"/>
                <a:gd name="T84" fmla="*/ 19 w 198"/>
                <a:gd name="T85" fmla="*/ 30 h 236"/>
                <a:gd name="T86" fmla="*/ 24 w 198"/>
                <a:gd name="T87" fmla="*/ 26 h 236"/>
                <a:gd name="T88" fmla="*/ 30 w 198"/>
                <a:gd name="T89" fmla="*/ 22 h 236"/>
                <a:gd name="T90" fmla="*/ 37 w 198"/>
                <a:gd name="T91" fmla="*/ 18 h 236"/>
                <a:gd name="T92" fmla="*/ 43 w 198"/>
                <a:gd name="T93" fmla="*/ 14 h 236"/>
                <a:gd name="T94" fmla="*/ 49 w 198"/>
                <a:gd name="T95" fmla="*/ 11 h 236"/>
                <a:gd name="T96" fmla="*/ 55 w 198"/>
                <a:gd name="T97" fmla="*/ 9 h 236"/>
                <a:gd name="T98" fmla="*/ 61 w 198"/>
                <a:gd name="T99" fmla="*/ 7 h 236"/>
                <a:gd name="T100" fmla="*/ 67 w 198"/>
                <a:gd name="T101" fmla="*/ 5 h 236"/>
                <a:gd name="T102" fmla="*/ 72 w 198"/>
                <a:gd name="T103" fmla="*/ 4 h 236"/>
                <a:gd name="T104" fmla="*/ 77 w 198"/>
                <a:gd name="T105" fmla="*/ 3 h 236"/>
                <a:gd name="T106" fmla="*/ 74 w 198"/>
                <a:gd name="T107" fmla="*/ 1 h 236"/>
                <a:gd name="T108" fmla="*/ 69 w 198"/>
                <a:gd name="T109" fmla="*/ 0 h 236"/>
                <a:gd name="T110" fmla="*/ 63 w 198"/>
                <a:gd name="T111" fmla="*/ 1 h 236"/>
                <a:gd name="T112" fmla="*/ 56 w 198"/>
                <a:gd name="T113" fmla="*/ 2 h 236"/>
                <a:gd name="T114" fmla="*/ 48 w 198"/>
                <a:gd name="T115" fmla="*/ 4 h 236"/>
                <a:gd name="T116" fmla="*/ 41 w 198"/>
                <a:gd name="T117" fmla="*/ 7 h 236"/>
                <a:gd name="T118" fmla="*/ 34 w 198"/>
                <a:gd name="T119" fmla="*/ 10 h 236"/>
                <a:gd name="T120" fmla="*/ 28 w 198"/>
                <a:gd name="T121" fmla="*/ 13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7" name="Freeform 57"/>
            <p:cNvSpPr>
              <a:spLocks/>
            </p:cNvSpPr>
            <p:nvPr/>
          </p:nvSpPr>
          <p:spPr bwMode="auto">
            <a:xfrm>
              <a:off x="3446" y="3160"/>
              <a:ext cx="52" cy="66"/>
            </a:xfrm>
            <a:custGeom>
              <a:avLst/>
              <a:gdLst>
                <a:gd name="T0" fmla="*/ 44 w 128"/>
                <a:gd name="T1" fmla="*/ 22 h 183"/>
                <a:gd name="T2" fmla="*/ 45 w 128"/>
                <a:gd name="T3" fmla="*/ 29 h 183"/>
                <a:gd name="T4" fmla="*/ 44 w 128"/>
                <a:gd name="T5" fmla="*/ 35 h 183"/>
                <a:gd name="T6" fmla="*/ 41 w 128"/>
                <a:gd name="T7" fmla="*/ 40 h 183"/>
                <a:gd name="T8" fmla="*/ 36 w 128"/>
                <a:gd name="T9" fmla="*/ 44 h 183"/>
                <a:gd name="T10" fmla="*/ 30 w 128"/>
                <a:gd name="T11" fmla="*/ 48 h 183"/>
                <a:gd name="T12" fmla="*/ 24 w 128"/>
                <a:gd name="T13" fmla="*/ 52 h 183"/>
                <a:gd name="T14" fmla="*/ 17 w 128"/>
                <a:gd name="T15" fmla="*/ 56 h 183"/>
                <a:gd name="T16" fmla="*/ 12 w 128"/>
                <a:gd name="T17" fmla="*/ 60 h 183"/>
                <a:gd name="T18" fmla="*/ 11 w 128"/>
                <a:gd name="T19" fmla="*/ 61 h 183"/>
                <a:gd name="T20" fmla="*/ 11 w 128"/>
                <a:gd name="T21" fmla="*/ 62 h 183"/>
                <a:gd name="T22" fmla="*/ 11 w 128"/>
                <a:gd name="T23" fmla="*/ 63 h 183"/>
                <a:gd name="T24" fmla="*/ 11 w 128"/>
                <a:gd name="T25" fmla="*/ 65 h 183"/>
                <a:gd name="T26" fmla="*/ 12 w 128"/>
                <a:gd name="T27" fmla="*/ 66 h 183"/>
                <a:gd name="T28" fmla="*/ 14 w 128"/>
                <a:gd name="T29" fmla="*/ 66 h 183"/>
                <a:gd name="T30" fmla="*/ 15 w 128"/>
                <a:gd name="T31" fmla="*/ 66 h 183"/>
                <a:gd name="T32" fmla="*/ 17 w 128"/>
                <a:gd name="T33" fmla="*/ 66 h 183"/>
                <a:gd name="T34" fmla="*/ 24 w 128"/>
                <a:gd name="T35" fmla="*/ 62 h 183"/>
                <a:gd name="T36" fmla="*/ 31 w 128"/>
                <a:gd name="T37" fmla="*/ 58 h 183"/>
                <a:gd name="T38" fmla="*/ 37 w 128"/>
                <a:gd name="T39" fmla="*/ 53 h 183"/>
                <a:gd name="T40" fmla="*/ 44 w 128"/>
                <a:gd name="T41" fmla="*/ 48 h 183"/>
                <a:gd name="T42" fmla="*/ 48 w 128"/>
                <a:gd name="T43" fmla="*/ 42 h 183"/>
                <a:gd name="T44" fmla="*/ 51 w 128"/>
                <a:gd name="T45" fmla="*/ 35 h 183"/>
                <a:gd name="T46" fmla="*/ 52 w 128"/>
                <a:gd name="T47" fmla="*/ 28 h 183"/>
                <a:gd name="T48" fmla="*/ 50 w 128"/>
                <a:gd name="T49" fmla="*/ 21 h 183"/>
                <a:gd name="T50" fmla="*/ 45 w 128"/>
                <a:gd name="T51" fmla="*/ 15 h 183"/>
                <a:gd name="T52" fmla="*/ 40 w 128"/>
                <a:gd name="T53" fmla="*/ 10 h 183"/>
                <a:gd name="T54" fmla="*/ 32 w 128"/>
                <a:gd name="T55" fmla="*/ 6 h 183"/>
                <a:gd name="T56" fmla="*/ 25 w 128"/>
                <a:gd name="T57" fmla="*/ 3 h 183"/>
                <a:gd name="T58" fmla="*/ 17 w 128"/>
                <a:gd name="T59" fmla="*/ 1 h 183"/>
                <a:gd name="T60" fmla="*/ 9 w 128"/>
                <a:gd name="T61" fmla="*/ 0 h 183"/>
                <a:gd name="T62" fmla="*/ 4 w 128"/>
                <a:gd name="T63" fmla="*/ 0 h 183"/>
                <a:gd name="T64" fmla="*/ 0 w 128"/>
                <a:gd name="T65" fmla="*/ 2 h 183"/>
                <a:gd name="T66" fmla="*/ 7 w 128"/>
                <a:gd name="T67" fmla="*/ 4 h 183"/>
                <a:gd name="T68" fmla="*/ 13 w 128"/>
                <a:gd name="T69" fmla="*/ 5 h 183"/>
                <a:gd name="T70" fmla="*/ 19 w 128"/>
                <a:gd name="T71" fmla="*/ 6 h 183"/>
                <a:gd name="T72" fmla="*/ 26 w 128"/>
                <a:gd name="T73" fmla="*/ 8 h 183"/>
                <a:gd name="T74" fmla="*/ 31 w 128"/>
                <a:gd name="T75" fmla="*/ 10 h 183"/>
                <a:gd name="T76" fmla="*/ 37 w 128"/>
                <a:gd name="T77" fmla="*/ 13 h 183"/>
                <a:gd name="T78" fmla="*/ 41 w 128"/>
                <a:gd name="T79" fmla="*/ 17 h 183"/>
                <a:gd name="T80" fmla="*/ 44 w 128"/>
                <a:gd name="T81" fmla="*/ 22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8" name="Freeform 58"/>
            <p:cNvSpPr>
              <a:spLocks/>
            </p:cNvSpPr>
            <p:nvPr/>
          </p:nvSpPr>
          <p:spPr bwMode="auto">
            <a:xfrm>
              <a:off x="3266" y="3145"/>
              <a:ext cx="124" cy="138"/>
            </a:xfrm>
            <a:custGeom>
              <a:avLst/>
              <a:gdLst>
                <a:gd name="T0" fmla="*/ 39 w 323"/>
                <a:gd name="T1" fmla="*/ 25 h 379"/>
                <a:gd name="T2" fmla="*/ 21 w 323"/>
                <a:gd name="T3" fmla="*/ 42 h 379"/>
                <a:gd name="T4" fmla="*/ 7 w 323"/>
                <a:gd name="T5" fmla="*/ 61 h 379"/>
                <a:gd name="T6" fmla="*/ 0 w 323"/>
                <a:gd name="T7" fmla="*/ 83 h 379"/>
                <a:gd name="T8" fmla="*/ 2 w 323"/>
                <a:gd name="T9" fmla="*/ 97 h 379"/>
                <a:gd name="T10" fmla="*/ 4 w 323"/>
                <a:gd name="T11" fmla="*/ 103 h 379"/>
                <a:gd name="T12" fmla="*/ 8 w 323"/>
                <a:gd name="T13" fmla="*/ 109 h 379"/>
                <a:gd name="T14" fmla="*/ 13 w 323"/>
                <a:gd name="T15" fmla="*/ 113 h 379"/>
                <a:gd name="T16" fmla="*/ 22 w 323"/>
                <a:gd name="T17" fmla="*/ 118 h 379"/>
                <a:gd name="T18" fmla="*/ 33 w 323"/>
                <a:gd name="T19" fmla="*/ 124 h 379"/>
                <a:gd name="T20" fmla="*/ 46 w 323"/>
                <a:gd name="T21" fmla="*/ 128 h 379"/>
                <a:gd name="T22" fmla="*/ 59 w 323"/>
                <a:gd name="T23" fmla="*/ 131 h 379"/>
                <a:gd name="T24" fmla="*/ 72 w 323"/>
                <a:gd name="T25" fmla="*/ 134 h 379"/>
                <a:gd name="T26" fmla="*/ 85 w 323"/>
                <a:gd name="T27" fmla="*/ 135 h 379"/>
                <a:gd name="T28" fmla="*/ 98 w 323"/>
                <a:gd name="T29" fmla="*/ 137 h 379"/>
                <a:gd name="T30" fmla="*/ 111 w 323"/>
                <a:gd name="T31" fmla="*/ 138 h 379"/>
                <a:gd name="T32" fmla="*/ 120 w 323"/>
                <a:gd name="T33" fmla="*/ 138 h 379"/>
                <a:gd name="T34" fmla="*/ 123 w 323"/>
                <a:gd name="T35" fmla="*/ 135 h 379"/>
                <a:gd name="T36" fmla="*/ 124 w 323"/>
                <a:gd name="T37" fmla="*/ 131 h 379"/>
                <a:gd name="T38" fmla="*/ 121 w 323"/>
                <a:gd name="T39" fmla="*/ 128 h 379"/>
                <a:gd name="T40" fmla="*/ 113 w 323"/>
                <a:gd name="T41" fmla="*/ 128 h 379"/>
                <a:gd name="T42" fmla="*/ 101 w 323"/>
                <a:gd name="T43" fmla="*/ 127 h 379"/>
                <a:gd name="T44" fmla="*/ 89 w 323"/>
                <a:gd name="T45" fmla="*/ 127 h 379"/>
                <a:gd name="T46" fmla="*/ 77 w 323"/>
                <a:gd name="T47" fmla="*/ 125 h 379"/>
                <a:gd name="T48" fmla="*/ 64 w 323"/>
                <a:gd name="T49" fmla="*/ 123 h 379"/>
                <a:gd name="T50" fmla="*/ 52 w 323"/>
                <a:gd name="T51" fmla="*/ 120 h 379"/>
                <a:gd name="T52" fmla="*/ 41 w 323"/>
                <a:gd name="T53" fmla="*/ 117 h 379"/>
                <a:gd name="T54" fmla="*/ 29 w 323"/>
                <a:gd name="T55" fmla="*/ 111 h 379"/>
                <a:gd name="T56" fmla="*/ 20 w 323"/>
                <a:gd name="T57" fmla="*/ 106 h 379"/>
                <a:gd name="T58" fmla="*/ 13 w 323"/>
                <a:gd name="T59" fmla="*/ 98 h 379"/>
                <a:gd name="T60" fmla="*/ 12 w 323"/>
                <a:gd name="T61" fmla="*/ 87 h 379"/>
                <a:gd name="T62" fmla="*/ 15 w 323"/>
                <a:gd name="T63" fmla="*/ 72 h 379"/>
                <a:gd name="T64" fmla="*/ 20 w 323"/>
                <a:gd name="T65" fmla="*/ 60 h 379"/>
                <a:gd name="T66" fmla="*/ 26 w 323"/>
                <a:gd name="T67" fmla="*/ 50 h 379"/>
                <a:gd name="T68" fmla="*/ 34 w 323"/>
                <a:gd name="T69" fmla="*/ 40 h 379"/>
                <a:gd name="T70" fmla="*/ 44 w 323"/>
                <a:gd name="T71" fmla="*/ 32 h 379"/>
                <a:gd name="T72" fmla="*/ 55 w 323"/>
                <a:gd name="T73" fmla="*/ 23 h 379"/>
                <a:gd name="T74" fmla="*/ 69 w 323"/>
                <a:gd name="T75" fmla="*/ 15 h 379"/>
                <a:gd name="T76" fmla="*/ 84 w 323"/>
                <a:gd name="T77" fmla="*/ 8 h 379"/>
                <a:gd name="T78" fmla="*/ 97 w 323"/>
                <a:gd name="T79" fmla="*/ 3 h 379"/>
                <a:gd name="T80" fmla="*/ 98 w 323"/>
                <a:gd name="T81" fmla="*/ 0 h 379"/>
                <a:gd name="T82" fmla="*/ 85 w 323"/>
                <a:gd name="T83" fmla="*/ 2 h 379"/>
                <a:gd name="T84" fmla="*/ 69 w 323"/>
                <a:gd name="T85" fmla="*/ 7 h 379"/>
                <a:gd name="T86" fmla="*/ 55 w 323"/>
                <a:gd name="T87" fmla="*/ 14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09" name="Freeform 59"/>
            <p:cNvSpPr>
              <a:spLocks/>
            </p:cNvSpPr>
            <p:nvPr/>
          </p:nvSpPr>
          <p:spPr bwMode="auto">
            <a:xfrm>
              <a:off x="3441" y="3140"/>
              <a:ext cx="111" cy="92"/>
            </a:xfrm>
            <a:custGeom>
              <a:avLst/>
              <a:gdLst>
                <a:gd name="T0" fmla="*/ 92 w 282"/>
                <a:gd name="T1" fmla="*/ 28 h 253"/>
                <a:gd name="T2" fmla="*/ 98 w 282"/>
                <a:gd name="T3" fmla="*/ 33 h 253"/>
                <a:gd name="T4" fmla="*/ 100 w 282"/>
                <a:gd name="T5" fmla="*/ 39 h 253"/>
                <a:gd name="T6" fmla="*/ 102 w 282"/>
                <a:gd name="T7" fmla="*/ 45 h 253"/>
                <a:gd name="T8" fmla="*/ 102 w 282"/>
                <a:gd name="T9" fmla="*/ 52 h 253"/>
                <a:gd name="T10" fmla="*/ 101 w 282"/>
                <a:gd name="T11" fmla="*/ 58 h 253"/>
                <a:gd name="T12" fmla="*/ 99 w 282"/>
                <a:gd name="T13" fmla="*/ 62 h 253"/>
                <a:gd name="T14" fmla="*/ 96 w 282"/>
                <a:gd name="T15" fmla="*/ 67 h 253"/>
                <a:gd name="T16" fmla="*/ 93 w 282"/>
                <a:gd name="T17" fmla="*/ 71 h 253"/>
                <a:gd name="T18" fmla="*/ 89 w 282"/>
                <a:gd name="T19" fmla="*/ 75 h 253"/>
                <a:gd name="T20" fmla="*/ 85 w 282"/>
                <a:gd name="T21" fmla="*/ 78 h 253"/>
                <a:gd name="T22" fmla="*/ 80 w 282"/>
                <a:gd name="T23" fmla="*/ 82 h 253"/>
                <a:gd name="T24" fmla="*/ 76 w 282"/>
                <a:gd name="T25" fmla="*/ 86 h 253"/>
                <a:gd name="T26" fmla="*/ 75 w 282"/>
                <a:gd name="T27" fmla="*/ 87 h 253"/>
                <a:gd name="T28" fmla="*/ 75 w 282"/>
                <a:gd name="T29" fmla="*/ 88 h 253"/>
                <a:gd name="T30" fmla="*/ 75 w 282"/>
                <a:gd name="T31" fmla="*/ 89 h 253"/>
                <a:gd name="T32" fmla="*/ 76 w 282"/>
                <a:gd name="T33" fmla="*/ 91 h 253"/>
                <a:gd name="T34" fmla="*/ 78 w 282"/>
                <a:gd name="T35" fmla="*/ 92 h 253"/>
                <a:gd name="T36" fmla="*/ 79 w 282"/>
                <a:gd name="T37" fmla="*/ 92 h 253"/>
                <a:gd name="T38" fmla="*/ 81 w 282"/>
                <a:gd name="T39" fmla="*/ 92 h 253"/>
                <a:gd name="T40" fmla="*/ 82 w 282"/>
                <a:gd name="T41" fmla="*/ 91 h 253"/>
                <a:gd name="T42" fmla="*/ 91 w 282"/>
                <a:gd name="T43" fmla="*/ 85 h 253"/>
                <a:gd name="T44" fmla="*/ 99 w 282"/>
                <a:gd name="T45" fmla="*/ 78 h 253"/>
                <a:gd name="T46" fmla="*/ 105 w 282"/>
                <a:gd name="T47" fmla="*/ 70 h 253"/>
                <a:gd name="T48" fmla="*/ 109 w 282"/>
                <a:gd name="T49" fmla="*/ 61 h 253"/>
                <a:gd name="T50" fmla="*/ 111 w 282"/>
                <a:gd name="T51" fmla="*/ 51 h 253"/>
                <a:gd name="T52" fmla="*/ 110 w 282"/>
                <a:gd name="T53" fmla="*/ 42 h 253"/>
                <a:gd name="T54" fmla="*/ 106 w 282"/>
                <a:gd name="T55" fmla="*/ 33 h 253"/>
                <a:gd name="T56" fmla="*/ 99 w 282"/>
                <a:gd name="T57" fmla="*/ 25 h 253"/>
                <a:gd name="T58" fmla="*/ 93 w 282"/>
                <a:gd name="T59" fmla="*/ 21 h 253"/>
                <a:gd name="T60" fmla="*/ 87 w 282"/>
                <a:gd name="T61" fmla="*/ 17 h 253"/>
                <a:gd name="T62" fmla="*/ 80 w 282"/>
                <a:gd name="T63" fmla="*/ 14 h 253"/>
                <a:gd name="T64" fmla="*/ 72 w 282"/>
                <a:gd name="T65" fmla="*/ 11 h 253"/>
                <a:gd name="T66" fmla="*/ 64 w 282"/>
                <a:gd name="T67" fmla="*/ 9 h 253"/>
                <a:gd name="T68" fmla="*/ 56 w 282"/>
                <a:gd name="T69" fmla="*/ 7 h 253"/>
                <a:gd name="T70" fmla="*/ 48 w 282"/>
                <a:gd name="T71" fmla="*/ 5 h 253"/>
                <a:gd name="T72" fmla="*/ 40 w 282"/>
                <a:gd name="T73" fmla="*/ 3 h 253"/>
                <a:gd name="T74" fmla="*/ 32 w 282"/>
                <a:gd name="T75" fmla="*/ 2 h 253"/>
                <a:gd name="T76" fmla="*/ 25 w 282"/>
                <a:gd name="T77" fmla="*/ 1 h 253"/>
                <a:gd name="T78" fmla="*/ 18 w 282"/>
                <a:gd name="T79" fmla="*/ 0 h 253"/>
                <a:gd name="T80" fmla="*/ 13 w 282"/>
                <a:gd name="T81" fmla="*/ 0 h 253"/>
                <a:gd name="T82" fmla="*/ 7 w 282"/>
                <a:gd name="T83" fmla="*/ 0 h 253"/>
                <a:gd name="T84" fmla="*/ 4 w 282"/>
                <a:gd name="T85" fmla="*/ 0 h 253"/>
                <a:gd name="T86" fmla="*/ 2 w 282"/>
                <a:gd name="T87" fmla="*/ 1 h 253"/>
                <a:gd name="T88" fmla="*/ 0 w 282"/>
                <a:gd name="T89" fmla="*/ 2 h 253"/>
                <a:gd name="T90" fmla="*/ 5 w 282"/>
                <a:gd name="T91" fmla="*/ 3 h 253"/>
                <a:gd name="T92" fmla="*/ 10 w 282"/>
                <a:gd name="T93" fmla="*/ 3 h 253"/>
                <a:gd name="T94" fmla="*/ 15 w 282"/>
                <a:gd name="T95" fmla="*/ 4 h 253"/>
                <a:gd name="T96" fmla="*/ 20 w 282"/>
                <a:gd name="T97" fmla="*/ 5 h 253"/>
                <a:gd name="T98" fmla="*/ 26 w 282"/>
                <a:gd name="T99" fmla="*/ 6 h 253"/>
                <a:gd name="T100" fmla="*/ 32 w 282"/>
                <a:gd name="T101" fmla="*/ 7 h 253"/>
                <a:gd name="T102" fmla="*/ 38 w 282"/>
                <a:gd name="T103" fmla="*/ 8 h 253"/>
                <a:gd name="T104" fmla="*/ 45 w 282"/>
                <a:gd name="T105" fmla="*/ 9 h 253"/>
                <a:gd name="T106" fmla="*/ 51 w 282"/>
                <a:gd name="T107" fmla="*/ 11 h 253"/>
                <a:gd name="T108" fmla="*/ 57 w 282"/>
                <a:gd name="T109" fmla="*/ 13 h 253"/>
                <a:gd name="T110" fmla="*/ 64 w 282"/>
                <a:gd name="T111" fmla="*/ 15 h 253"/>
                <a:gd name="T112" fmla="*/ 70 w 282"/>
                <a:gd name="T113" fmla="*/ 17 h 253"/>
                <a:gd name="T114" fmla="*/ 76 w 282"/>
                <a:gd name="T115" fmla="*/ 19 h 253"/>
                <a:gd name="T116" fmla="*/ 82 w 282"/>
                <a:gd name="T117" fmla="*/ 22 h 253"/>
                <a:gd name="T118" fmla="*/ 87 w 282"/>
                <a:gd name="T119" fmla="*/ 25 h 253"/>
                <a:gd name="T120" fmla="*/ 92 w 282"/>
                <a:gd name="T121" fmla="*/ 28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10" name="Freeform 60"/>
            <p:cNvSpPr>
              <a:spLocks/>
            </p:cNvSpPr>
            <p:nvPr/>
          </p:nvSpPr>
          <p:spPr bwMode="auto">
            <a:xfrm>
              <a:off x="3221" y="3191"/>
              <a:ext cx="45" cy="85"/>
            </a:xfrm>
            <a:custGeom>
              <a:avLst/>
              <a:gdLst>
                <a:gd name="T0" fmla="*/ 0 w 115"/>
                <a:gd name="T1" fmla="*/ 46 h 236"/>
                <a:gd name="T2" fmla="*/ 0 w 115"/>
                <a:gd name="T3" fmla="*/ 53 h 236"/>
                <a:gd name="T4" fmla="*/ 2 w 115"/>
                <a:gd name="T5" fmla="*/ 60 h 236"/>
                <a:gd name="T6" fmla="*/ 5 w 115"/>
                <a:gd name="T7" fmla="*/ 66 h 236"/>
                <a:gd name="T8" fmla="*/ 9 w 115"/>
                <a:gd name="T9" fmla="*/ 71 h 236"/>
                <a:gd name="T10" fmla="*/ 15 w 115"/>
                <a:gd name="T11" fmla="*/ 76 h 236"/>
                <a:gd name="T12" fmla="*/ 22 w 115"/>
                <a:gd name="T13" fmla="*/ 80 h 236"/>
                <a:gd name="T14" fmla="*/ 29 w 115"/>
                <a:gd name="T15" fmla="*/ 83 h 236"/>
                <a:gd name="T16" fmla="*/ 36 w 115"/>
                <a:gd name="T17" fmla="*/ 85 h 236"/>
                <a:gd name="T18" fmla="*/ 38 w 115"/>
                <a:gd name="T19" fmla="*/ 85 h 236"/>
                <a:gd name="T20" fmla="*/ 41 w 115"/>
                <a:gd name="T21" fmla="*/ 84 h 236"/>
                <a:gd name="T22" fmla="*/ 43 w 115"/>
                <a:gd name="T23" fmla="*/ 83 h 236"/>
                <a:gd name="T24" fmla="*/ 43 w 115"/>
                <a:gd name="T25" fmla="*/ 81 h 236"/>
                <a:gd name="T26" fmla="*/ 43 w 115"/>
                <a:gd name="T27" fmla="*/ 79 h 236"/>
                <a:gd name="T28" fmla="*/ 43 w 115"/>
                <a:gd name="T29" fmla="*/ 77 h 236"/>
                <a:gd name="T30" fmla="*/ 42 w 115"/>
                <a:gd name="T31" fmla="*/ 76 h 236"/>
                <a:gd name="T32" fmla="*/ 40 w 115"/>
                <a:gd name="T33" fmla="*/ 75 h 236"/>
                <a:gd name="T34" fmla="*/ 32 w 115"/>
                <a:gd name="T35" fmla="*/ 72 h 236"/>
                <a:gd name="T36" fmla="*/ 25 w 115"/>
                <a:gd name="T37" fmla="*/ 69 h 236"/>
                <a:gd name="T38" fmla="*/ 20 w 115"/>
                <a:gd name="T39" fmla="*/ 64 h 236"/>
                <a:gd name="T40" fmla="*/ 16 w 115"/>
                <a:gd name="T41" fmla="*/ 59 h 236"/>
                <a:gd name="T42" fmla="*/ 13 w 115"/>
                <a:gd name="T43" fmla="*/ 53 h 236"/>
                <a:gd name="T44" fmla="*/ 11 w 115"/>
                <a:gd name="T45" fmla="*/ 47 h 236"/>
                <a:gd name="T46" fmla="*/ 11 w 115"/>
                <a:gd name="T47" fmla="*/ 40 h 236"/>
                <a:gd name="T48" fmla="*/ 14 w 115"/>
                <a:gd name="T49" fmla="*/ 32 h 236"/>
                <a:gd name="T50" fmla="*/ 17 w 115"/>
                <a:gd name="T51" fmla="*/ 27 h 236"/>
                <a:gd name="T52" fmla="*/ 22 w 115"/>
                <a:gd name="T53" fmla="*/ 22 h 236"/>
                <a:gd name="T54" fmla="*/ 27 w 115"/>
                <a:gd name="T55" fmla="*/ 17 h 236"/>
                <a:gd name="T56" fmla="*/ 33 w 115"/>
                <a:gd name="T57" fmla="*/ 12 h 236"/>
                <a:gd name="T58" fmla="*/ 38 w 115"/>
                <a:gd name="T59" fmla="*/ 8 h 236"/>
                <a:gd name="T60" fmla="*/ 43 w 115"/>
                <a:gd name="T61" fmla="*/ 4 h 236"/>
                <a:gd name="T62" fmla="*/ 45 w 115"/>
                <a:gd name="T63" fmla="*/ 2 h 236"/>
                <a:gd name="T64" fmla="*/ 45 w 115"/>
                <a:gd name="T65" fmla="*/ 0 h 236"/>
                <a:gd name="T66" fmla="*/ 40 w 115"/>
                <a:gd name="T67" fmla="*/ 1 h 236"/>
                <a:gd name="T68" fmla="*/ 33 w 115"/>
                <a:gd name="T69" fmla="*/ 4 h 236"/>
                <a:gd name="T70" fmla="*/ 27 w 115"/>
                <a:gd name="T71" fmla="*/ 9 h 236"/>
                <a:gd name="T72" fmla="*/ 19 w 115"/>
                <a:gd name="T73" fmla="*/ 15 h 236"/>
                <a:gd name="T74" fmla="*/ 13 w 115"/>
                <a:gd name="T75" fmla="*/ 22 h 236"/>
                <a:gd name="T76" fmla="*/ 7 w 115"/>
                <a:gd name="T77" fmla="*/ 30 h 236"/>
                <a:gd name="T78" fmla="*/ 2 w 115"/>
                <a:gd name="T79" fmla="*/ 38 h 236"/>
                <a:gd name="T80" fmla="*/ 0 w 115"/>
                <a:gd name="T81" fmla="*/ 46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11" name="Freeform 61"/>
            <p:cNvSpPr>
              <a:spLocks/>
            </p:cNvSpPr>
            <p:nvPr/>
          </p:nvSpPr>
          <p:spPr bwMode="auto">
            <a:xfrm>
              <a:off x="3533" y="3134"/>
              <a:ext cx="96" cy="114"/>
            </a:xfrm>
            <a:custGeom>
              <a:avLst/>
              <a:gdLst>
                <a:gd name="T0" fmla="*/ 82 w 245"/>
                <a:gd name="T1" fmla="*/ 46 h 310"/>
                <a:gd name="T2" fmla="*/ 86 w 245"/>
                <a:gd name="T3" fmla="*/ 53 h 310"/>
                <a:gd name="T4" fmla="*/ 89 w 245"/>
                <a:gd name="T5" fmla="*/ 60 h 310"/>
                <a:gd name="T6" fmla="*/ 87 w 245"/>
                <a:gd name="T7" fmla="*/ 69 h 310"/>
                <a:gd name="T8" fmla="*/ 82 w 245"/>
                <a:gd name="T9" fmla="*/ 77 h 310"/>
                <a:gd name="T10" fmla="*/ 74 w 245"/>
                <a:gd name="T11" fmla="*/ 84 h 310"/>
                <a:gd name="T12" fmla="*/ 65 w 245"/>
                <a:gd name="T13" fmla="*/ 90 h 310"/>
                <a:gd name="T14" fmla="*/ 56 w 245"/>
                <a:gd name="T15" fmla="*/ 97 h 310"/>
                <a:gd name="T16" fmla="*/ 50 w 245"/>
                <a:gd name="T17" fmla="*/ 102 h 310"/>
                <a:gd name="T18" fmla="*/ 49 w 245"/>
                <a:gd name="T19" fmla="*/ 106 h 310"/>
                <a:gd name="T20" fmla="*/ 47 w 245"/>
                <a:gd name="T21" fmla="*/ 109 h 310"/>
                <a:gd name="T22" fmla="*/ 48 w 245"/>
                <a:gd name="T23" fmla="*/ 113 h 310"/>
                <a:gd name="T24" fmla="*/ 51 w 245"/>
                <a:gd name="T25" fmla="*/ 114 h 310"/>
                <a:gd name="T26" fmla="*/ 54 w 245"/>
                <a:gd name="T27" fmla="*/ 114 h 310"/>
                <a:gd name="T28" fmla="*/ 60 w 245"/>
                <a:gd name="T29" fmla="*/ 107 h 310"/>
                <a:gd name="T30" fmla="*/ 71 w 245"/>
                <a:gd name="T31" fmla="*/ 99 h 310"/>
                <a:gd name="T32" fmla="*/ 81 w 245"/>
                <a:gd name="T33" fmla="*/ 90 h 310"/>
                <a:gd name="T34" fmla="*/ 90 w 245"/>
                <a:gd name="T35" fmla="*/ 81 h 310"/>
                <a:gd name="T36" fmla="*/ 96 w 245"/>
                <a:gd name="T37" fmla="*/ 68 h 310"/>
                <a:gd name="T38" fmla="*/ 95 w 245"/>
                <a:gd name="T39" fmla="*/ 56 h 310"/>
                <a:gd name="T40" fmla="*/ 89 w 245"/>
                <a:gd name="T41" fmla="*/ 44 h 310"/>
                <a:gd name="T42" fmla="*/ 80 w 245"/>
                <a:gd name="T43" fmla="*/ 34 h 310"/>
                <a:gd name="T44" fmla="*/ 69 w 245"/>
                <a:gd name="T45" fmla="*/ 28 h 310"/>
                <a:gd name="T46" fmla="*/ 59 w 245"/>
                <a:gd name="T47" fmla="*/ 22 h 310"/>
                <a:gd name="T48" fmla="*/ 48 w 245"/>
                <a:gd name="T49" fmla="*/ 17 h 310"/>
                <a:gd name="T50" fmla="*/ 36 w 245"/>
                <a:gd name="T51" fmla="*/ 11 h 310"/>
                <a:gd name="T52" fmla="*/ 26 w 245"/>
                <a:gd name="T53" fmla="*/ 7 h 310"/>
                <a:gd name="T54" fmla="*/ 16 w 245"/>
                <a:gd name="T55" fmla="*/ 3 h 310"/>
                <a:gd name="T56" fmla="*/ 8 w 245"/>
                <a:gd name="T57" fmla="*/ 0 h 310"/>
                <a:gd name="T58" fmla="*/ 2 w 245"/>
                <a:gd name="T59" fmla="*/ 0 h 310"/>
                <a:gd name="T60" fmla="*/ 4 w 245"/>
                <a:gd name="T61" fmla="*/ 3 h 310"/>
                <a:gd name="T62" fmla="*/ 14 w 245"/>
                <a:gd name="T63" fmla="*/ 7 h 310"/>
                <a:gd name="T64" fmla="*/ 24 w 245"/>
                <a:gd name="T65" fmla="*/ 11 h 310"/>
                <a:gd name="T66" fmla="*/ 34 w 245"/>
                <a:gd name="T67" fmla="*/ 16 h 310"/>
                <a:gd name="T68" fmla="*/ 44 w 245"/>
                <a:gd name="T69" fmla="*/ 21 h 310"/>
                <a:gd name="T70" fmla="*/ 54 w 245"/>
                <a:gd name="T71" fmla="*/ 26 h 310"/>
                <a:gd name="T72" fmla="*/ 65 w 245"/>
                <a:gd name="T73" fmla="*/ 32 h 310"/>
                <a:gd name="T74" fmla="*/ 74 w 245"/>
                <a:gd name="T75" fmla="*/ 39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312" name="Group 62"/>
            <p:cNvGrpSpPr>
              <a:grpSpLocks/>
            </p:cNvGrpSpPr>
            <p:nvPr/>
          </p:nvGrpSpPr>
          <p:grpSpPr bwMode="auto">
            <a:xfrm>
              <a:off x="3334" y="3292"/>
              <a:ext cx="290" cy="352"/>
              <a:chOff x="3774" y="2423"/>
              <a:chExt cx="189" cy="286"/>
            </a:xfrm>
          </p:grpSpPr>
          <p:sp>
            <p:nvSpPr>
              <p:cNvPr id="11327" name="Rectangle 63"/>
              <p:cNvSpPr>
                <a:spLocks noChangeArrowheads="1"/>
              </p:cNvSpPr>
              <p:nvPr/>
            </p:nvSpPr>
            <p:spPr bwMode="auto">
              <a:xfrm>
                <a:off x="3790" y="2610"/>
                <a:ext cx="153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28" name="Rectangle 64"/>
              <p:cNvSpPr>
                <a:spLocks noChangeArrowheads="1"/>
              </p:cNvSpPr>
              <p:nvPr/>
            </p:nvSpPr>
            <p:spPr bwMode="auto">
              <a:xfrm>
                <a:off x="3774" y="2653"/>
                <a:ext cx="189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29" name="Rectangle 65"/>
              <p:cNvSpPr>
                <a:spLocks noChangeArrowheads="1"/>
              </p:cNvSpPr>
              <p:nvPr/>
            </p:nvSpPr>
            <p:spPr bwMode="auto">
              <a:xfrm>
                <a:off x="3808" y="2564"/>
                <a:ext cx="119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30" name="Rectangle 66"/>
              <p:cNvSpPr>
                <a:spLocks noChangeArrowheads="1"/>
              </p:cNvSpPr>
              <p:nvPr/>
            </p:nvSpPr>
            <p:spPr bwMode="auto">
              <a:xfrm>
                <a:off x="3818" y="2518"/>
                <a:ext cx="97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31" name="Rectangle 67"/>
              <p:cNvSpPr>
                <a:spLocks noChangeArrowheads="1"/>
              </p:cNvSpPr>
              <p:nvPr/>
            </p:nvSpPr>
            <p:spPr bwMode="auto">
              <a:xfrm>
                <a:off x="3828" y="2472"/>
                <a:ext cx="74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32" name="Rectangle 68"/>
              <p:cNvSpPr>
                <a:spLocks noChangeArrowheads="1"/>
              </p:cNvSpPr>
              <p:nvPr/>
            </p:nvSpPr>
            <p:spPr bwMode="auto">
              <a:xfrm>
                <a:off x="3839" y="2423"/>
                <a:ext cx="51" cy="56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13" name="Group 69"/>
            <p:cNvGrpSpPr>
              <a:grpSpLocks/>
            </p:cNvGrpSpPr>
            <p:nvPr/>
          </p:nvGrpSpPr>
          <p:grpSpPr bwMode="auto">
            <a:xfrm>
              <a:off x="3420" y="3341"/>
              <a:ext cx="105" cy="46"/>
              <a:chOff x="3420" y="3341"/>
              <a:chExt cx="105" cy="46"/>
            </a:xfrm>
          </p:grpSpPr>
          <p:sp>
            <p:nvSpPr>
              <p:cNvPr id="11325" name="Rectangle 70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26" name="Rectangle 71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14" name="Group 72"/>
            <p:cNvGrpSpPr>
              <a:grpSpLocks/>
            </p:cNvGrpSpPr>
            <p:nvPr/>
          </p:nvGrpSpPr>
          <p:grpSpPr bwMode="auto">
            <a:xfrm>
              <a:off x="3409" y="3398"/>
              <a:ext cx="135" cy="46"/>
              <a:chOff x="3420" y="3341"/>
              <a:chExt cx="105" cy="46"/>
            </a:xfrm>
          </p:grpSpPr>
          <p:sp>
            <p:nvSpPr>
              <p:cNvPr id="11323" name="Rectangle 73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24" name="Rectangle 74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15" name="Group 75"/>
            <p:cNvGrpSpPr>
              <a:grpSpLocks/>
            </p:cNvGrpSpPr>
            <p:nvPr/>
          </p:nvGrpSpPr>
          <p:grpSpPr bwMode="auto">
            <a:xfrm>
              <a:off x="3392" y="3455"/>
              <a:ext cx="168" cy="46"/>
              <a:chOff x="3420" y="3341"/>
              <a:chExt cx="105" cy="46"/>
            </a:xfrm>
          </p:grpSpPr>
          <p:sp>
            <p:nvSpPr>
              <p:cNvPr id="11321" name="Rectangle 76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22" name="Rectangle 77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1316" name="Group 78"/>
            <p:cNvGrpSpPr>
              <a:grpSpLocks/>
            </p:cNvGrpSpPr>
            <p:nvPr/>
          </p:nvGrpSpPr>
          <p:grpSpPr bwMode="auto">
            <a:xfrm>
              <a:off x="3378" y="3512"/>
              <a:ext cx="203" cy="46"/>
              <a:chOff x="3420" y="3341"/>
              <a:chExt cx="105" cy="46"/>
            </a:xfrm>
          </p:grpSpPr>
          <p:sp>
            <p:nvSpPr>
              <p:cNvPr id="11319" name="Rectangle 79"/>
              <p:cNvSpPr>
                <a:spLocks noChangeArrowheads="1"/>
              </p:cNvSpPr>
              <p:nvPr/>
            </p:nvSpPr>
            <p:spPr bwMode="auto">
              <a:xfrm>
                <a:off x="3438" y="3341"/>
                <a:ext cx="72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20" name="Rectangle 80"/>
              <p:cNvSpPr>
                <a:spLocks noChangeArrowheads="1"/>
              </p:cNvSpPr>
              <p:nvPr/>
            </p:nvSpPr>
            <p:spPr bwMode="auto">
              <a:xfrm>
                <a:off x="3420" y="3355"/>
                <a:ext cx="105" cy="32"/>
              </a:xfrm>
              <a:prstGeom prst="rect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317" name="Rectangle 81"/>
            <p:cNvSpPr>
              <a:spLocks noChangeArrowheads="1"/>
            </p:cNvSpPr>
            <p:nvPr/>
          </p:nvSpPr>
          <p:spPr bwMode="auto">
            <a:xfrm>
              <a:off x="3363" y="3561"/>
              <a:ext cx="226" cy="3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18" name="Rectangle 82"/>
            <p:cNvSpPr>
              <a:spLocks noChangeArrowheads="1"/>
            </p:cNvSpPr>
            <p:nvPr/>
          </p:nvSpPr>
          <p:spPr bwMode="auto">
            <a:xfrm>
              <a:off x="3382" y="3580"/>
              <a:ext cx="232" cy="3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939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922A7642-4310-4B95-B1BC-357B1471CA19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Physical Media</a:t>
            </a:r>
            <a:endParaRPr lang="en-US" smtClean="0"/>
          </a:p>
        </p:txBody>
      </p:sp>
      <p:sp>
        <p:nvSpPr>
          <p:cNvPr id="5939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4322763" cy="464820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Bit: </a:t>
            </a:r>
            <a:r>
              <a:rPr lang="en-US" sz="2400" smtClean="0"/>
              <a:t>propagates between</a:t>
            </a:r>
            <a:br>
              <a:rPr lang="en-US" sz="2400" smtClean="0"/>
            </a:br>
            <a:r>
              <a:rPr lang="en-US" sz="2400" smtClean="0"/>
              <a:t>transmitter/rcvr pairs</a:t>
            </a:r>
            <a:endParaRPr lang="en-US" sz="2400" smtClean="0">
              <a:solidFill>
                <a:srgbClr val="FF0000"/>
              </a:solidFill>
            </a:endParaRPr>
          </a:p>
          <a:p>
            <a:r>
              <a:rPr lang="en-US" sz="2400" smtClean="0">
                <a:solidFill>
                  <a:srgbClr val="FF0000"/>
                </a:solidFill>
              </a:rPr>
              <a:t>physical link:</a:t>
            </a:r>
            <a:r>
              <a:rPr lang="en-US" sz="2400" smtClean="0"/>
              <a:t> what lies between transmitter &amp; receiver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guided media:</a:t>
            </a:r>
            <a:r>
              <a:rPr lang="en-US" sz="2400" smtClean="0"/>
              <a:t> </a:t>
            </a:r>
          </a:p>
          <a:p>
            <a:pPr lvl="1"/>
            <a:r>
              <a:rPr lang="en-US" sz="2000" smtClean="0"/>
              <a:t>signals propagate in solid media: copper, fiber, coax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unguided media:</a:t>
            </a:r>
            <a:r>
              <a:rPr lang="en-US" sz="2400" smtClean="0"/>
              <a:t> </a:t>
            </a:r>
          </a:p>
          <a:p>
            <a:pPr lvl="1"/>
            <a:r>
              <a:rPr lang="en-US" sz="2000" smtClean="0"/>
              <a:t>signals propagate freely, e.g., radio</a:t>
            </a:r>
          </a:p>
        </p:txBody>
      </p:sp>
      <p:sp>
        <p:nvSpPr>
          <p:cNvPr id="5939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076825" y="1277938"/>
            <a:ext cx="38100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Twisted Pair (TP)</a:t>
            </a:r>
            <a:endParaRPr lang="en-US" sz="2400" smtClean="0"/>
          </a:p>
          <a:p>
            <a:r>
              <a:rPr lang="en-US" sz="2400" smtClean="0"/>
              <a:t>two insulated copper wires</a:t>
            </a:r>
          </a:p>
          <a:p>
            <a:pPr lvl="1"/>
            <a:r>
              <a:rPr lang="en-US" sz="2000" smtClean="0"/>
              <a:t>Category 3: traditional phone wires, 10 Mbps Ethernet</a:t>
            </a:r>
          </a:p>
          <a:p>
            <a:pPr lvl="1"/>
            <a:r>
              <a:rPr lang="en-US" sz="2000" smtClean="0"/>
              <a:t>Category 5: </a:t>
            </a:r>
            <a:br>
              <a:rPr lang="en-US" sz="2000" smtClean="0"/>
            </a:br>
            <a:r>
              <a:rPr lang="en-US" sz="2000" smtClean="0"/>
              <a:t>100Mbps Ethernet</a:t>
            </a:r>
          </a:p>
        </p:txBody>
      </p:sp>
      <p:pic>
        <p:nvPicPr>
          <p:cNvPr id="5939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5038" y="4344988"/>
            <a:ext cx="2276475" cy="170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04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676B245-32EF-497A-8209-EC07E166D16B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6042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r>
              <a:rPr lang="en-US" sz="3200" smtClean="0"/>
              <a:t>Physical Media: coax, fiber</a:t>
            </a:r>
            <a:endParaRPr lang="en-US" smtClean="0"/>
          </a:p>
        </p:txBody>
      </p:sp>
      <p:sp>
        <p:nvSpPr>
          <p:cNvPr id="6042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3962400" cy="43275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mtClean="0">
                <a:solidFill>
                  <a:srgbClr val="FF0000"/>
                </a:solidFill>
              </a:rPr>
              <a:t>Coaxial cable: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en-US" sz="2400" smtClean="0"/>
              <a:t>two concentric copper conductors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bidirectional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baseband: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single channel on cable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legacy Ethernet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broadband: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 multiple channels on cable</a:t>
            </a:r>
          </a:p>
          <a:p>
            <a:pPr lvl="1">
              <a:lnSpc>
                <a:spcPct val="90000"/>
              </a:lnSpc>
            </a:pPr>
            <a:r>
              <a:rPr lang="en-US" sz="2000" smtClean="0"/>
              <a:t> HFC</a:t>
            </a:r>
          </a:p>
        </p:txBody>
      </p:sp>
      <p:pic>
        <p:nvPicPr>
          <p:cNvPr id="60422" name="Picture 4" descr="coa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46188" y="5464175"/>
            <a:ext cx="25019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Rectangle 5"/>
          <p:cNvSpPr>
            <a:spLocks noChangeArrowheads="1"/>
          </p:cNvSpPr>
          <p:nvPr/>
        </p:nvSpPr>
        <p:spPr bwMode="auto">
          <a:xfrm>
            <a:off x="4667250" y="1195388"/>
            <a:ext cx="4230688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Fiber optic cable:</a:t>
            </a:r>
            <a:endParaRPr lang="en-US">
              <a:latin typeface="Comic Sans MS" pitchFamily="66" charset="0"/>
            </a:endParaRP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glass fiber carrying light pulses, each pulse a bit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high-speed operation: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high-speed point-to-point transmission (e.g., 10’s-100’s Gps)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low error rate: repeaters spaced far apart ; immune to electromagnetic noise</a:t>
            </a:r>
          </a:p>
        </p:txBody>
      </p:sp>
      <p:pic>
        <p:nvPicPr>
          <p:cNvPr id="60424" name="Picture 6" descr="f-pic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4488" y="4956175"/>
            <a:ext cx="2371725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246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05BBE789-A1C2-499D-9054-97014F6DF1C3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624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624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1.1 </a:t>
            </a:r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smtClean="0"/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1.2</a:t>
            </a:r>
            <a:r>
              <a:rPr lang="en-US" smtClean="0"/>
              <a:t> Network edge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3300"/>
                </a:solidFill>
              </a:rPr>
              <a:t>1.3 Network core</a:t>
            </a:r>
          </a:p>
          <a:p>
            <a:pPr lvl="2">
              <a:buClr>
                <a:srgbClr val="FF3300"/>
              </a:buClr>
              <a:buSzPct val="90000"/>
              <a:buFont typeface="Wingdings" pitchFamily="2" charset="2"/>
              <a:buChar char="q"/>
            </a:pPr>
            <a:r>
              <a:rPr lang="en-US" smtClean="0">
                <a:solidFill>
                  <a:srgbClr val="FF3300"/>
                </a:solidFill>
              </a:rPr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1.4</a:t>
            </a:r>
            <a:r>
              <a:rPr lang="en-US" smtClean="0"/>
              <a:t> 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1.5</a:t>
            </a:r>
            <a:r>
              <a:rPr lang="en-US" smtClean="0"/>
              <a:t> 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1.6</a:t>
            </a:r>
            <a:r>
              <a:rPr lang="en-US" smtClean="0"/>
              <a:t>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1.7</a:t>
            </a:r>
            <a:r>
              <a:rPr lang="en-US" smtClean="0"/>
              <a:t> History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71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EDD543E7-5A66-46DA-ADC0-365395D3F38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471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0000"/>
                </a:solidFill>
              </a:rPr>
              <a:t>1.1 What </a:t>
            </a:r>
            <a:r>
              <a:rPr lang="en-US" i="1" smtClean="0">
                <a:solidFill>
                  <a:srgbClr val="FF0000"/>
                </a:solidFill>
              </a:rPr>
              <a:t>is</a:t>
            </a:r>
            <a:r>
              <a:rPr lang="en-US" smtClean="0">
                <a:solidFill>
                  <a:srgbClr val="FF0000"/>
                </a:solidFill>
              </a:rPr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1.2</a:t>
            </a:r>
            <a:r>
              <a:rPr lang="en-US" smtClean="0"/>
              <a:t> Network edge</a:t>
            </a:r>
          </a:p>
          <a:p>
            <a:pPr lvl="2">
              <a:buClr>
                <a:srgbClr val="0000FF"/>
              </a:buClr>
              <a:buFont typeface="Wingdings" pitchFamily="2" charset="2"/>
              <a:buChar char="q"/>
            </a:pPr>
            <a:r>
              <a:rPr lang="en-US" smtClean="0"/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1.3</a:t>
            </a:r>
            <a:r>
              <a:rPr lang="en-US" smtClean="0"/>
              <a:t> Network core</a:t>
            </a:r>
          </a:p>
          <a:p>
            <a:pPr lvl="2">
              <a:buClr>
                <a:srgbClr val="0000FF"/>
              </a:buClr>
              <a:buFont typeface="Wingdings" pitchFamily="2" charset="2"/>
              <a:buChar char="q"/>
            </a:pPr>
            <a:r>
              <a:rPr lang="en-US" smtClean="0"/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1.4</a:t>
            </a:r>
            <a:r>
              <a:rPr lang="en-US" smtClean="0"/>
              <a:t> 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0000FF"/>
                </a:solidFill>
              </a:rPr>
              <a:t>1.5</a:t>
            </a:r>
            <a:r>
              <a:rPr lang="en-US" smtClean="0"/>
              <a:t> 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1.6</a:t>
            </a:r>
            <a:r>
              <a:rPr lang="en-US" smtClean="0"/>
              <a:t>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1.7</a:t>
            </a:r>
            <a:r>
              <a:rPr lang="en-US" smtClean="0"/>
              <a:t> History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229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120746D-6405-4EA0-969D-65957D4665F7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Network Core</a:t>
            </a:r>
          </a:p>
        </p:txBody>
      </p:sp>
      <p:sp>
        <p:nvSpPr>
          <p:cNvPr id="122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600200"/>
            <a:ext cx="4191000" cy="4648200"/>
          </a:xfrm>
        </p:spPr>
        <p:txBody>
          <a:bodyPr/>
          <a:lstStyle/>
          <a:p>
            <a:r>
              <a:rPr lang="en-US" sz="2400" smtClean="0"/>
              <a:t>mesh of interconnected routers</a:t>
            </a:r>
          </a:p>
          <a:p>
            <a:r>
              <a:rPr lang="en-US" sz="2400" i="1" u="sng" smtClean="0">
                <a:solidFill>
                  <a:srgbClr val="FF0000"/>
                </a:solidFill>
              </a:rPr>
              <a:t>the</a:t>
            </a:r>
            <a:r>
              <a:rPr lang="en-US" sz="2400" smtClean="0">
                <a:solidFill>
                  <a:srgbClr val="FF0000"/>
                </a:solidFill>
              </a:rPr>
              <a:t> fundamental question:</a:t>
            </a:r>
            <a:r>
              <a:rPr lang="en-US" sz="2400" smtClean="0"/>
              <a:t> how is data transferred through net?</a:t>
            </a:r>
          </a:p>
          <a:p>
            <a:pPr lvl="1"/>
            <a:r>
              <a:rPr lang="en-US" smtClean="0">
                <a:solidFill>
                  <a:srgbClr val="FF0000"/>
                </a:solidFill>
              </a:rPr>
              <a:t>circuit switching:</a:t>
            </a:r>
            <a:r>
              <a:rPr lang="en-US" smtClean="0"/>
              <a:t> dedicated circuit per call: telephone net</a:t>
            </a:r>
          </a:p>
          <a:p>
            <a:pPr lvl="1"/>
            <a:r>
              <a:rPr lang="en-US" smtClean="0">
                <a:solidFill>
                  <a:srgbClr val="FF0000"/>
                </a:solidFill>
              </a:rPr>
              <a:t>packet-switching:</a:t>
            </a:r>
            <a:r>
              <a:rPr lang="en-US" smtClean="0"/>
              <a:t> data sent thru net in discrete “chunks”</a:t>
            </a:r>
            <a:endParaRPr lang="en-US" sz="2000" smtClean="0"/>
          </a:p>
        </p:txBody>
      </p:sp>
      <p:graphicFrame>
        <p:nvGraphicFramePr>
          <p:cNvPr id="12290" name="Rectangle 923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2290" name="Clip" r:id="rId4" imgW="0" imgH="0" progId="">
              <p:embed/>
            </p:oleObj>
          </a:graphicData>
        </a:graphic>
      </p:graphicFrame>
      <p:graphicFrame>
        <p:nvGraphicFramePr>
          <p:cNvPr id="12291" name="Rectangle 924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2291" name="Clip" r:id="rId5" imgW="0" imgH="0" progId="">
              <p:embed/>
            </p:oleObj>
          </a:graphicData>
        </a:graphic>
      </p:graphicFrame>
      <p:sp>
        <p:nvSpPr>
          <p:cNvPr id="12296" name="Freeform 61"/>
          <p:cNvSpPr>
            <a:spLocks/>
          </p:cNvSpPr>
          <p:nvPr/>
        </p:nvSpPr>
        <p:spPr bwMode="auto">
          <a:xfrm>
            <a:off x="6710363" y="3457575"/>
            <a:ext cx="1314450" cy="674688"/>
          </a:xfrm>
          <a:custGeom>
            <a:avLst/>
            <a:gdLst>
              <a:gd name="T0" fmla="*/ 606425 w 828"/>
              <a:gd name="T1" fmla="*/ 47625 h 425"/>
              <a:gd name="T2" fmla="*/ 587375 w 828"/>
              <a:gd name="T3" fmla="*/ 47625 h 425"/>
              <a:gd name="T4" fmla="*/ 200025 w 828"/>
              <a:gd name="T5" fmla="*/ 50800 h 425"/>
              <a:gd name="T6" fmla="*/ 9525 w 828"/>
              <a:gd name="T7" fmla="*/ 200025 h 425"/>
              <a:gd name="T8" fmla="*/ 146050 w 828"/>
              <a:gd name="T9" fmla="*/ 434975 h 425"/>
              <a:gd name="T10" fmla="*/ 463550 w 828"/>
              <a:gd name="T11" fmla="*/ 609600 h 425"/>
              <a:gd name="T12" fmla="*/ 857250 w 828"/>
              <a:gd name="T13" fmla="*/ 660400 h 425"/>
              <a:gd name="T14" fmla="*/ 1108075 w 828"/>
              <a:gd name="T15" fmla="*/ 523875 h 425"/>
              <a:gd name="T16" fmla="*/ 1231900 w 828"/>
              <a:gd name="T17" fmla="*/ 269875 h 425"/>
              <a:gd name="T18" fmla="*/ 1257300 w 828"/>
              <a:gd name="T19" fmla="*/ 34925 h 425"/>
              <a:gd name="T20" fmla="*/ 889000 w 828"/>
              <a:gd name="T21" fmla="*/ 60325 h 425"/>
              <a:gd name="T22" fmla="*/ 606425 w 828"/>
              <a:gd name="T23" fmla="*/ 47625 h 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8"/>
              <a:gd name="T37" fmla="*/ 0 h 425"/>
              <a:gd name="T38" fmla="*/ 828 w 828"/>
              <a:gd name="T39" fmla="*/ 425 h 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Freeform 62"/>
          <p:cNvSpPr>
            <a:spLocks/>
          </p:cNvSpPr>
          <p:nvPr/>
        </p:nvSpPr>
        <p:spPr bwMode="auto">
          <a:xfrm>
            <a:off x="6729413" y="1931988"/>
            <a:ext cx="1730375" cy="1044575"/>
          </a:xfrm>
          <a:custGeom>
            <a:avLst/>
            <a:gdLst>
              <a:gd name="T0" fmla="*/ 959057 w 765"/>
              <a:gd name="T1" fmla="*/ 22758 h 459"/>
              <a:gd name="T2" fmla="*/ 651435 w 765"/>
              <a:gd name="T3" fmla="*/ 159303 h 459"/>
              <a:gd name="T4" fmla="*/ 217145 w 765"/>
              <a:gd name="T5" fmla="*/ 227576 h 459"/>
              <a:gd name="T6" fmla="*/ 31667 w 765"/>
              <a:gd name="T7" fmla="*/ 764656 h 459"/>
              <a:gd name="T8" fmla="*/ 407147 w 765"/>
              <a:gd name="T9" fmla="*/ 1010439 h 459"/>
              <a:gd name="T10" fmla="*/ 782627 w 765"/>
              <a:gd name="T11" fmla="*/ 969475 h 459"/>
              <a:gd name="T12" fmla="*/ 1320966 w 765"/>
              <a:gd name="T13" fmla="*/ 1010439 h 459"/>
              <a:gd name="T14" fmla="*/ 1578826 w 765"/>
              <a:gd name="T15" fmla="*/ 987681 h 459"/>
              <a:gd name="T16" fmla="*/ 1700970 w 765"/>
              <a:gd name="T17" fmla="*/ 846584 h 459"/>
              <a:gd name="T18" fmla="*/ 1696446 w 765"/>
              <a:gd name="T19" fmla="*/ 359571 h 459"/>
              <a:gd name="T20" fmla="*/ 1497396 w 765"/>
              <a:gd name="T21" fmla="*/ 77376 h 459"/>
              <a:gd name="T22" fmla="*/ 959057 w 765"/>
              <a:gd name="T23" fmla="*/ 22758 h 4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65"/>
              <a:gd name="T37" fmla="*/ 0 h 459"/>
              <a:gd name="T38" fmla="*/ 765 w 765"/>
              <a:gd name="T39" fmla="*/ 459 h 4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298" name="Freeform 63"/>
          <p:cNvSpPr>
            <a:spLocks/>
          </p:cNvSpPr>
          <p:nvPr/>
        </p:nvSpPr>
        <p:spPr bwMode="auto">
          <a:xfrm>
            <a:off x="4989513" y="1639888"/>
            <a:ext cx="1644650" cy="1071562"/>
          </a:xfrm>
          <a:custGeom>
            <a:avLst/>
            <a:gdLst>
              <a:gd name="T0" fmla="*/ 1028700 w 1036"/>
              <a:gd name="T1" fmla="*/ 17462 h 675"/>
              <a:gd name="T2" fmla="*/ 619125 w 1036"/>
              <a:gd name="T3" fmla="*/ 84137 h 675"/>
              <a:gd name="T4" fmla="*/ 327025 w 1036"/>
              <a:gd name="T5" fmla="*/ 204787 h 675"/>
              <a:gd name="T6" fmla="*/ 241300 w 1036"/>
              <a:gd name="T7" fmla="*/ 363537 h 675"/>
              <a:gd name="T8" fmla="*/ 34925 w 1036"/>
              <a:gd name="T9" fmla="*/ 471487 h 675"/>
              <a:gd name="T10" fmla="*/ 28575 w 1036"/>
              <a:gd name="T11" fmla="*/ 728662 h 675"/>
              <a:gd name="T12" fmla="*/ 209550 w 1036"/>
              <a:gd name="T13" fmla="*/ 776287 h 675"/>
              <a:gd name="T14" fmla="*/ 727075 w 1036"/>
              <a:gd name="T15" fmla="*/ 776287 h 675"/>
              <a:gd name="T16" fmla="*/ 949325 w 1036"/>
              <a:gd name="T17" fmla="*/ 881062 h 675"/>
              <a:gd name="T18" fmla="*/ 1193800 w 1036"/>
              <a:gd name="T19" fmla="*/ 1042987 h 675"/>
              <a:gd name="T20" fmla="*/ 1381125 w 1036"/>
              <a:gd name="T21" fmla="*/ 1049337 h 675"/>
              <a:gd name="T22" fmla="*/ 1511300 w 1036"/>
              <a:gd name="T23" fmla="*/ 957262 h 675"/>
              <a:gd name="T24" fmla="*/ 1574800 w 1036"/>
              <a:gd name="T25" fmla="*/ 706437 h 675"/>
              <a:gd name="T26" fmla="*/ 1616075 w 1036"/>
              <a:gd name="T27" fmla="*/ 461962 h 675"/>
              <a:gd name="T28" fmla="*/ 1622425 w 1036"/>
              <a:gd name="T29" fmla="*/ 169862 h 675"/>
              <a:gd name="T30" fmla="*/ 1482725 w 1036"/>
              <a:gd name="T31" fmla="*/ 26987 h 675"/>
              <a:gd name="T32" fmla="*/ 1231900 w 1036"/>
              <a:gd name="T33" fmla="*/ 4762 h 675"/>
              <a:gd name="T34" fmla="*/ 1028700 w 1036"/>
              <a:gd name="T35" fmla="*/ 17462 h 6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6"/>
              <a:gd name="T55" fmla="*/ 0 h 675"/>
              <a:gd name="T56" fmla="*/ 1036 w 1036"/>
              <a:gd name="T57" fmla="*/ 675 h 6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299" name="Group 64"/>
          <p:cNvGrpSpPr>
            <a:grpSpLocks/>
          </p:cNvGrpSpPr>
          <p:nvPr/>
        </p:nvGrpSpPr>
        <p:grpSpPr bwMode="auto">
          <a:xfrm>
            <a:off x="5076825" y="2974975"/>
            <a:ext cx="1458913" cy="933450"/>
            <a:chOff x="2889" y="1631"/>
            <a:chExt cx="980" cy="743"/>
          </a:xfrm>
        </p:grpSpPr>
        <p:sp>
          <p:nvSpPr>
            <p:cNvPr id="12920" name="Rectangle 65"/>
            <p:cNvSpPr>
              <a:spLocks noChangeArrowheads="1"/>
            </p:cNvSpPr>
            <p:nvPr/>
          </p:nvSpPr>
          <p:spPr bwMode="auto">
            <a:xfrm>
              <a:off x="3046" y="1841"/>
              <a:ext cx="663" cy="533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21" name="AutoShape 66"/>
            <p:cNvSpPr>
              <a:spLocks noChangeArrowheads="1"/>
            </p:cNvSpPr>
            <p:nvPr/>
          </p:nvSpPr>
          <p:spPr bwMode="auto">
            <a:xfrm>
              <a:off x="2889" y="1631"/>
              <a:ext cx="980" cy="253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CCFF"/>
                </a:solidFill>
              </a:endParaRPr>
            </a:p>
          </p:txBody>
        </p:sp>
      </p:grpSp>
      <p:grpSp>
        <p:nvGrpSpPr>
          <p:cNvPr id="12300" name="Group 67"/>
          <p:cNvGrpSpPr>
            <a:grpSpLocks/>
          </p:cNvGrpSpPr>
          <p:nvPr/>
        </p:nvGrpSpPr>
        <p:grpSpPr bwMode="auto">
          <a:xfrm>
            <a:off x="5778500" y="1831975"/>
            <a:ext cx="336550" cy="531813"/>
            <a:chOff x="3796" y="1043"/>
            <a:chExt cx="865" cy="1237"/>
          </a:xfrm>
        </p:grpSpPr>
        <p:sp>
          <p:nvSpPr>
            <p:cNvPr id="12890" name="Line 68"/>
            <p:cNvSpPr>
              <a:spLocks noChangeShapeType="1"/>
            </p:cNvSpPr>
            <p:nvPr/>
          </p:nvSpPr>
          <p:spPr bwMode="auto">
            <a:xfrm flipH="1">
              <a:off x="3992" y="1481"/>
              <a:ext cx="235" cy="72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1" name="Line 69"/>
            <p:cNvSpPr>
              <a:spLocks noChangeShapeType="1"/>
            </p:cNvSpPr>
            <p:nvPr/>
          </p:nvSpPr>
          <p:spPr bwMode="auto">
            <a:xfrm>
              <a:off x="4227" y="1481"/>
              <a:ext cx="236" cy="7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2" name="Line 70"/>
            <p:cNvSpPr>
              <a:spLocks noChangeShapeType="1"/>
            </p:cNvSpPr>
            <p:nvPr/>
          </p:nvSpPr>
          <p:spPr bwMode="auto">
            <a:xfrm>
              <a:off x="3992" y="2201"/>
              <a:ext cx="235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3" name="Line 71"/>
            <p:cNvSpPr>
              <a:spLocks noChangeShapeType="1"/>
            </p:cNvSpPr>
            <p:nvPr/>
          </p:nvSpPr>
          <p:spPr bwMode="auto">
            <a:xfrm flipH="1">
              <a:off x="4227" y="2201"/>
              <a:ext cx="236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4" name="Line 72"/>
            <p:cNvSpPr>
              <a:spLocks noChangeShapeType="1"/>
            </p:cNvSpPr>
            <p:nvPr/>
          </p:nvSpPr>
          <p:spPr bwMode="auto">
            <a:xfrm>
              <a:off x="4227" y="1497"/>
              <a:ext cx="0" cy="78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5" name="Line 73"/>
            <p:cNvSpPr>
              <a:spLocks noChangeShapeType="1"/>
            </p:cNvSpPr>
            <p:nvPr/>
          </p:nvSpPr>
          <p:spPr bwMode="auto">
            <a:xfrm flipV="1">
              <a:off x="3992" y="2127"/>
              <a:ext cx="235" cy="7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6" name="Line 74"/>
            <p:cNvSpPr>
              <a:spLocks noChangeShapeType="1"/>
            </p:cNvSpPr>
            <p:nvPr/>
          </p:nvSpPr>
          <p:spPr bwMode="auto">
            <a:xfrm flipH="1" flipV="1">
              <a:off x="4227" y="2127"/>
              <a:ext cx="236" cy="7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7" name="Line 75"/>
            <p:cNvSpPr>
              <a:spLocks noChangeShapeType="1"/>
            </p:cNvSpPr>
            <p:nvPr/>
          </p:nvSpPr>
          <p:spPr bwMode="auto">
            <a:xfrm>
              <a:off x="4092" y="1890"/>
              <a:ext cx="135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8" name="Line 76"/>
            <p:cNvSpPr>
              <a:spLocks noChangeShapeType="1"/>
            </p:cNvSpPr>
            <p:nvPr/>
          </p:nvSpPr>
          <p:spPr bwMode="auto">
            <a:xfrm flipV="1">
              <a:off x="4227" y="1890"/>
              <a:ext cx="143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899" name="Line 77"/>
            <p:cNvSpPr>
              <a:spLocks noChangeShapeType="1"/>
            </p:cNvSpPr>
            <p:nvPr/>
          </p:nvSpPr>
          <p:spPr bwMode="auto">
            <a:xfrm>
              <a:off x="4047" y="1996"/>
              <a:ext cx="175" cy="8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900" name="Line 78"/>
            <p:cNvSpPr>
              <a:spLocks noChangeShapeType="1"/>
            </p:cNvSpPr>
            <p:nvPr/>
          </p:nvSpPr>
          <p:spPr bwMode="auto">
            <a:xfrm flipV="1">
              <a:off x="4227" y="2012"/>
              <a:ext cx="176" cy="7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901" name="Line 79"/>
            <p:cNvSpPr>
              <a:spLocks noChangeShapeType="1"/>
            </p:cNvSpPr>
            <p:nvPr/>
          </p:nvSpPr>
          <p:spPr bwMode="auto">
            <a:xfrm flipV="1">
              <a:off x="4227" y="1782"/>
              <a:ext cx="90" cy="2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902" name="Line 80"/>
            <p:cNvSpPr>
              <a:spLocks noChangeShapeType="1"/>
            </p:cNvSpPr>
            <p:nvPr/>
          </p:nvSpPr>
          <p:spPr bwMode="auto">
            <a:xfrm flipV="1">
              <a:off x="4227" y="1632"/>
              <a:ext cx="57" cy="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903" name="Line 81"/>
            <p:cNvSpPr>
              <a:spLocks noChangeShapeType="1"/>
            </p:cNvSpPr>
            <p:nvPr/>
          </p:nvSpPr>
          <p:spPr bwMode="auto">
            <a:xfrm>
              <a:off x="4126" y="1772"/>
              <a:ext cx="109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2904" name="Line 82"/>
            <p:cNvSpPr>
              <a:spLocks noChangeShapeType="1"/>
            </p:cNvSpPr>
            <p:nvPr/>
          </p:nvSpPr>
          <p:spPr bwMode="auto">
            <a:xfrm>
              <a:off x="4175" y="1625"/>
              <a:ext cx="63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12905" name="Group 83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12916" name="Line 84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7" name="Line 85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8" name="Line 86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9" name="Line 87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2906" name="Group 88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12912" name="Line 89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3" name="Line 90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4" name="Line 91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5" name="Line 92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12907" name="Group 93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12908" name="Line 94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09" name="Line 95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0" name="Line 96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2911" name="Line 97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12301" name="Line 100"/>
          <p:cNvSpPr>
            <a:spLocks noChangeShapeType="1"/>
          </p:cNvSpPr>
          <p:nvPr/>
        </p:nvSpPr>
        <p:spPr bwMode="auto">
          <a:xfrm flipH="1">
            <a:off x="5095875" y="2220913"/>
            <a:ext cx="9366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02" name="Line 101"/>
          <p:cNvSpPr>
            <a:spLocks noChangeShapeType="1"/>
          </p:cNvSpPr>
          <p:nvPr/>
        </p:nvSpPr>
        <p:spPr bwMode="auto">
          <a:xfrm flipH="1">
            <a:off x="5062538" y="2190750"/>
            <a:ext cx="152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303" name="Picture 102" descr="imgyjavg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41938" y="1878013"/>
            <a:ext cx="3683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4" name="Oval 107"/>
          <p:cNvSpPr>
            <a:spLocks noChangeArrowheads="1"/>
          </p:cNvSpPr>
          <p:nvPr/>
        </p:nvSpPr>
        <p:spPr bwMode="auto">
          <a:xfrm>
            <a:off x="6835775" y="3652838"/>
            <a:ext cx="358775" cy="95250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5" name="Line 108"/>
          <p:cNvSpPr>
            <a:spLocks noChangeShapeType="1"/>
          </p:cNvSpPr>
          <p:nvPr/>
        </p:nvSpPr>
        <p:spPr bwMode="auto">
          <a:xfrm>
            <a:off x="6835775" y="3644900"/>
            <a:ext cx="0" cy="5873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6" name="Line 109"/>
          <p:cNvSpPr>
            <a:spLocks noChangeShapeType="1"/>
          </p:cNvSpPr>
          <p:nvPr/>
        </p:nvSpPr>
        <p:spPr bwMode="auto">
          <a:xfrm>
            <a:off x="7194550" y="3644900"/>
            <a:ext cx="0" cy="5873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Rectangle 110"/>
          <p:cNvSpPr>
            <a:spLocks noChangeArrowheads="1"/>
          </p:cNvSpPr>
          <p:nvPr/>
        </p:nvSpPr>
        <p:spPr bwMode="auto">
          <a:xfrm>
            <a:off x="6835775" y="3644900"/>
            <a:ext cx="355600" cy="58738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08" name="Oval 111"/>
          <p:cNvSpPr>
            <a:spLocks noChangeArrowheads="1"/>
          </p:cNvSpPr>
          <p:nvPr/>
        </p:nvSpPr>
        <p:spPr bwMode="auto">
          <a:xfrm>
            <a:off x="6832600" y="3576638"/>
            <a:ext cx="358775" cy="111125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09" name="Group 112"/>
          <p:cNvGrpSpPr>
            <a:grpSpLocks/>
          </p:cNvGrpSpPr>
          <p:nvPr/>
        </p:nvGrpSpPr>
        <p:grpSpPr bwMode="auto">
          <a:xfrm>
            <a:off x="6918325" y="3600450"/>
            <a:ext cx="179388" cy="65088"/>
            <a:chOff x="2848" y="848"/>
            <a:chExt cx="140" cy="98"/>
          </a:xfrm>
        </p:grpSpPr>
        <p:sp>
          <p:nvSpPr>
            <p:cNvPr id="12887" name="Line 11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8" name="Line 11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9" name="Line 11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10" name="Group 116"/>
          <p:cNvGrpSpPr>
            <a:grpSpLocks/>
          </p:cNvGrpSpPr>
          <p:nvPr/>
        </p:nvGrpSpPr>
        <p:grpSpPr bwMode="auto">
          <a:xfrm flipV="1">
            <a:off x="6918325" y="3600450"/>
            <a:ext cx="179388" cy="65088"/>
            <a:chOff x="2848" y="848"/>
            <a:chExt cx="140" cy="98"/>
          </a:xfrm>
        </p:grpSpPr>
        <p:sp>
          <p:nvSpPr>
            <p:cNvPr id="12884" name="Line 11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5" name="Line 11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6" name="Line 11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11" name="Oval 205"/>
          <p:cNvSpPr>
            <a:spLocks noChangeArrowheads="1"/>
          </p:cNvSpPr>
          <p:nvPr/>
        </p:nvSpPr>
        <p:spPr bwMode="auto">
          <a:xfrm>
            <a:off x="6086475" y="2498725"/>
            <a:ext cx="346075" cy="87313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2" name="Line 206"/>
          <p:cNvSpPr>
            <a:spLocks noChangeShapeType="1"/>
          </p:cNvSpPr>
          <p:nvPr/>
        </p:nvSpPr>
        <p:spPr bwMode="auto">
          <a:xfrm>
            <a:off x="6086475" y="24907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3" name="Line 207"/>
          <p:cNvSpPr>
            <a:spLocks noChangeShapeType="1"/>
          </p:cNvSpPr>
          <p:nvPr/>
        </p:nvSpPr>
        <p:spPr bwMode="auto">
          <a:xfrm>
            <a:off x="6432550" y="2490788"/>
            <a:ext cx="0" cy="53975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4" name="Rectangle 208"/>
          <p:cNvSpPr>
            <a:spLocks noChangeArrowheads="1"/>
          </p:cNvSpPr>
          <p:nvPr/>
        </p:nvSpPr>
        <p:spPr bwMode="auto">
          <a:xfrm>
            <a:off x="6086475" y="2490788"/>
            <a:ext cx="342900" cy="539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15" name="Oval 209"/>
          <p:cNvSpPr>
            <a:spLocks noChangeArrowheads="1"/>
          </p:cNvSpPr>
          <p:nvPr/>
        </p:nvSpPr>
        <p:spPr bwMode="auto">
          <a:xfrm>
            <a:off x="6083300" y="2427288"/>
            <a:ext cx="346075" cy="103187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16" name="Group 210"/>
          <p:cNvGrpSpPr>
            <a:grpSpLocks/>
          </p:cNvGrpSpPr>
          <p:nvPr/>
        </p:nvGrpSpPr>
        <p:grpSpPr bwMode="auto">
          <a:xfrm>
            <a:off x="6167438" y="2449513"/>
            <a:ext cx="171450" cy="60325"/>
            <a:chOff x="2848" y="848"/>
            <a:chExt cx="140" cy="98"/>
          </a:xfrm>
        </p:grpSpPr>
        <p:sp>
          <p:nvSpPr>
            <p:cNvPr id="12881" name="Line 21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2" name="Line 21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3" name="Line 21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17" name="Group 214"/>
          <p:cNvGrpSpPr>
            <a:grpSpLocks/>
          </p:cNvGrpSpPr>
          <p:nvPr/>
        </p:nvGrpSpPr>
        <p:grpSpPr bwMode="auto">
          <a:xfrm flipV="1">
            <a:off x="6167438" y="2449513"/>
            <a:ext cx="171450" cy="58737"/>
            <a:chOff x="2848" y="848"/>
            <a:chExt cx="140" cy="98"/>
          </a:xfrm>
        </p:grpSpPr>
        <p:sp>
          <p:nvSpPr>
            <p:cNvPr id="12878" name="Line 21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79" name="Line 21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80" name="Line 21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18" name="Oval 219"/>
          <p:cNvSpPr>
            <a:spLocks noChangeArrowheads="1"/>
          </p:cNvSpPr>
          <p:nvPr/>
        </p:nvSpPr>
        <p:spPr bwMode="auto">
          <a:xfrm>
            <a:off x="5780088" y="3648075"/>
            <a:ext cx="346075" cy="87313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9" name="Line 220"/>
          <p:cNvSpPr>
            <a:spLocks noChangeShapeType="1"/>
          </p:cNvSpPr>
          <p:nvPr/>
        </p:nvSpPr>
        <p:spPr bwMode="auto">
          <a:xfrm>
            <a:off x="5780088" y="364013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0" name="Line 221"/>
          <p:cNvSpPr>
            <a:spLocks noChangeShapeType="1"/>
          </p:cNvSpPr>
          <p:nvPr/>
        </p:nvSpPr>
        <p:spPr bwMode="auto">
          <a:xfrm>
            <a:off x="6126163" y="364013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1" name="Rectangle 222"/>
          <p:cNvSpPr>
            <a:spLocks noChangeArrowheads="1"/>
          </p:cNvSpPr>
          <p:nvPr/>
        </p:nvSpPr>
        <p:spPr bwMode="auto">
          <a:xfrm>
            <a:off x="5780088" y="3640138"/>
            <a:ext cx="342900" cy="539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22" name="Oval 223"/>
          <p:cNvSpPr>
            <a:spLocks noChangeArrowheads="1"/>
          </p:cNvSpPr>
          <p:nvPr/>
        </p:nvSpPr>
        <p:spPr bwMode="auto">
          <a:xfrm>
            <a:off x="5776913" y="3576638"/>
            <a:ext cx="346075" cy="103187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23" name="Group 224"/>
          <p:cNvGrpSpPr>
            <a:grpSpLocks/>
          </p:cNvGrpSpPr>
          <p:nvPr/>
        </p:nvGrpSpPr>
        <p:grpSpPr bwMode="auto">
          <a:xfrm>
            <a:off x="5861050" y="3598863"/>
            <a:ext cx="171450" cy="60325"/>
            <a:chOff x="2848" y="848"/>
            <a:chExt cx="140" cy="98"/>
          </a:xfrm>
        </p:grpSpPr>
        <p:sp>
          <p:nvSpPr>
            <p:cNvPr id="12875" name="Line 22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76" name="Line 22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77" name="Line 22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24" name="Group 228"/>
          <p:cNvGrpSpPr>
            <a:grpSpLocks/>
          </p:cNvGrpSpPr>
          <p:nvPr/>
        </p:nvGrpSpPr>
        <p:grpSpPr bwMode="auto">
          <a:xfrm flipV="1">
            <a:off x="5861050" y="3598863"/>
            <a:ext cx="171450" cy="58737"/>
            <a:chOff x="2848" y="848"/>
            <a:chExt cx="140" cy="98"/>
          </a:xfrm>
        </p:grpSpPr>
        <p:sp>
          <p:nvSpPr>
            <p:cNvPr id="12872" name="Line 22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73" name="Line 23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74" name="Line 23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25" name="Line 233"/>
          <p:cNvSpPr>
            <a:spLocks noChangeShapeType="1"/>
          </p:cNvSpPr>
          <p:nvPr/>
        </p:nvSpPr>
        <p:spPr bwMode="auto">
          <a:xfrm>
            <a:off x="7102475" y="3743325"/>
            <a:ext cx="163513" cy="120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6" name="Line 234"/>
          <p:cNvSpPr>
            <a:spLocks noChangeShapeType="1"/>
          </p:cNvSpPr>
          <p:nvPr/>
        </p:nvSpPr>
        <p:spPr bwMode="auto">
          <a:xfrm>
            <a:off x="7199313" y="3663950"/>
            <a:ext cx="2794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7" name="Line 235"/>
          <p:cNvSpPr>
            <a:spLocks noChangeShapeType="1"/>
          </p:cNvSpPr>
          <p:nvPr/>
        </p:nvSpPr>
        <p:spPr bwMode="auto">
          <a:xfrm flipV="1">
            <a:off x="7435850" y="3749675"/>
            <a:ext cx="134938" cy="1047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28" name="Line 236"/>
          <p:cNvSpPr>
            <a:spLocks noChangeShapeType="1"/>
          </p:cNvSpPr>
          <p:nvPr/>
        </p:nvSpPr>
        <p:spPr bwMode="auto">
          <a:xfrm>
            <a:off x="6134100" y="3670300"/>
            <a:ext cx="7016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329" name="Group 240"/>
          <p:cNvGrpSpPr>
            <a:grpSpLocks/>
          </p:cNvGrpSpPr>
          <p:nvPr/>
        </p:nvGrpSpPr>
        <p:grpSpPr bwMode="auto">
          <a:xfrm>
            <a:off x="5426075" y="3509963"/>
            <a:ext cx="220663" cy="307975"/>
            <a:chOff x="2556" y="2689"/>
            <a:chExt cx="183" cy="255"/>
          </a:xfrm>
        </p:grpSpPr>
        <p:pic>
          <p:nvPicPr>
            <p:cNvPr id="12855" name="Picture 241" descr="31u_bnrz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609" y="2770"/>
              <a:ext cx="12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856" name="Freeform 242"/>
            <p:cNvSpPr>
              <a:spLocks/>
            </p:cNvSpPr>
            <p:nvPr/>
          </p:nvSpPr>
          <p:spPr bwMode="auto">
            <a:xfrm>
              <a:off x="2605" y="2702"/>
              <a:ext cx="33" cy="39"/>
            </a:xfrm>
            <a:custGeom>
              <a:avLst/>
              <a:gdLst>
                <a:gd name="T0" fmla="*/ 12 w 199"/>
                <a:gd name="T1" fmla="*/ 5 h 232"/>
                <a:gd name="T2" fmla="*/ 9 w 199"/>
                <a:gd name="T3" fmla="*/ 7 h 232"/>
                <a:gd name="T4" fmla="*/ 7 w 199"/>
                <a:gd name="T5" fmla="*/ 8 h 232"/>
                <a:gd name="T6" fmla="*/ 5 w 199"/>
                <a:gd name="T7" fmla="*/ 11 h 232"/>
                <a:gd name="T8" fmla="*/ 3 w 199"/>
                <a:gd name="T9" fmla="*/ 13 h 232"/>
                <a:gd name="T10" fmla="*/ 2 w 199"/>
                <a:gd name="T11" fmla="*/ 15 h 232"/>
                <a:gd name="T12" fmla="*/ 1 w 199"/>
                <a:gd name="T13" fmla="*/ 18 h 232"/>
                <a:gd name="T14" fmla="*/ 0 w 199"/>
                <a:gd name="T15" fmla="*/ 21 h 232"/>
                <a:gd name="T16" fmla="*/ 0 w 199"/>
                <a:gd name="T17" fmla="*/ 24 h 232"/>
                <a:gd name="T18" fmla="*/ 0 w 199"/>
                <a:gd name="T19" fmla="*/ 28 h 232"/>
                <a:gd name="T20" fmla="*/ 2 w 199"/>
                <a:gd name="T21" fmla="*/ 31 h 232"/>
                <a:gd name="T22" fmla="*/ 4 w 199"/>
                <a:gd name="T23" fmla="*/ 34 h 232"/>
                <a:gd name="T24" fmla="*/ 7 w 199"/>
                <a:gd name="T25" fmla="*/ 36 h 232"/>
                <a:gd name="T26" fmla="*/ 11 w 199"/>
                <a:gd name="T27" fmla="*/ 38 h 232"/>
                <a:gd name="T28" fmla="*/ 15 w 199"/>
                <a:gd name="T29" fmla="*/ 39 h 232"/>
                <a:gd name="T30" fmla="*/ 18 w 199"/>
                <a:gd name="T31" fmla="*/ 39 h 232"/>
                <a:gd name="T32" fmla="*/ 22 w 199"/>
                <a:gd name="T33" fmla="*/ 38 h 232"/>
                <a:gd name="T34" fmla="*/ 23 w 199"/>
                <a:gd name="T35" fmla="*/ 38 h 232"/>
                <a:gd name="T36" fmla="*/ 24 w 199"/>
                <a:gd name="T37" fmla="*/ 38 h 232"/>
                <a:gd name="T38" fmla="*/ 24 w 199"/>
                <a:gd name="T39" fmla="*/ 37 h 232"/>
                <a:gd name="T40" fmla="*/ 25 w 199"/>
                <a:gd name="T41" fmla="*/ 37 h 232"/>
                <a:gd name="T42" fmla="*/ 24 w 199"/>
                <a:gd name="T43" fmla="*/ 36 h 232"/>
                <a:gd name="T44" fmla="*/ 23 w 199"/>
                <a:gd name="T45" fmla="*/ 35 h 232"/>
                <a:gd name="T46" fmla="*/ 22 w 199"/>
                <a:gd name="T47" fmla="*/ 34 h 232"/>
                <a:gd name="T48" fmla="*/ 21 w 199"/>
                <a:gd name="T49" fmla="*/ 34 h 232"/>
                <a:gd name="T50" fmla="*/ 19 w 199"/>
                <a:gd name="T51" fmla="*/ 33 h 232"/>
                <a:gd name="T52" fmla="*/ 17 w 199"/>
                <a:gd name="T53" fmla="*/ 33 h 232"/>
                <a:gd name="T54" fmla="*/ 16 w 199"/>
                <a:gd name="T55" fmla="*/ 32 h 232"/>
                <a:gd name="T56" fmla="*/ 14 w 199"/>
                <a:gd name="T57" fmla="*/ 32 h 232"/>
                <a:gd name="T58" fmla="*/ 12 w 199"/>
                <a:gd name="T59" fmla="*/ 31 h 232"/>
                <a:gd name="T60" fmla="*/ 10 w 199"/>
                <a:gd name="T61" fmla="*/ 31 h 232"/>
                <a:gd name="T62" fmla="*/ 9 w 199"/>
                <a:gd name="T63" fmla="*/ 30 h 232"/>
                <a:gd name="T64" fmla="*/ 7 w 199"/>
                <a:gd name="T65" fmla="*/ 28 h 232"/>
                <a:gd name="T66" fmla="*/ 7 w 199"/>
                <a:gd name="T67" fmla="*/ 22 h 232"/>
                <a:gd name="T68" fmla="*/ 8 w 199"/>
                <a:gd name="T69" fmla="*/ 16 h 232"/>
                <a:gd name="T70" fmla="*/ 11 w 199"/>
                <a:gd name="T71" fmla="*/ 12 h 232"/>
                <a:gd name="T72" fmla="*/ 16 w 199"/>
                <a:gd name="T73" fmla="*/ 8 h 232"/>
                <a:gd name="T74" fmla="*/ 20 w 199"/>
                <a:gd name="T75" fmla="*/ 6 h 232"/>
                <a:gd name="T76" fmla="*/ 25 w 199"/>
                <a:gd name="T77" fmla="*/ 4 h 232"/>
                <a:gd name="T78" fmla="*/ 30 w 199"/>
                <a:gd name="T79" fmla="*/ 2 h 232"/>
                <a:gd name="T80" fmla="*/ 33 w 199"/>
                <a:gd name="T81" fmla="*/ 1 h 232"/>
                <a:gd name="T82" fmla="*/ 31 w 199"/>
                <a:gd name="T83" fmla="*/ 0 h 232"/>
                <a:gd name="T84" fmla="*/ 29 w 199"/>
                <a:gd name="T85" fmla="*/ 0 h 232"/>
                <a:gd name="T86" fmla="*/ 26 w 199"/>
                <a:gd name="T87" fmla="*/ 0 h 232"/>
                <a:gd name="T88" fmla="*/ 23 w 199"/>
                <a:gd name="T89" fmla="*/ 1 h 232"/>
                <a:gd name="T90" fmla="*/ 20 w 199"/>
                <a:gd name="T91" fmla="*/ 2 h 232"/>
                <a:gd name="T92" fmla="*/ 17 w 199"/>
                <a:gd name="T93" fmla="*/ 3 h 232"/>
                <a:gd name="T94" fmla="*/ 14 w 199"/>
                <a:gd name="T95" fmla="*/ 4 h 232"/>
                <a:gd name="T96" fmla="*/ 12 w 199"/>
                <a:gd name="T97" fmla="*/ 5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57" name="Freeform 243"/>
            <p:cNvSpPr>
              <a:spLocks/>
            </p:cNvSpPr>
            <p:nvPr/>
          </p:nvSpPr>
          <p:spPr bwMode="auto">
            <a:xfrm>
              <a:off x="2661" y="2701"/>
              <a:ext cx="22" cy="30"/>
            </a:xfrm>
            <a:custGeom>
              <a:avLst/>
              <a:gdLst>
                <a:gd name="T0" fmla="*/ 19 w 128"/>
                <a:gd name="T1" fmla="*/ 10 h 180"/>
                <a:gd name="T2" fmla="*/ 19 w 128"/>
                <a:gd name="T3" fmla="*/ 13 h 180"/>
                <a:gd name="T4" fmla="*/ 19 w 128"/>
                <a:gd name="T5" fmla="*/ 16 h 180"/>
                <a:gd name="T6" fmla="*/ 18 w 128"/>
                <a:gd name="T7" fmla="*/ 18 h 180"/>
                <a:gd name="T8" fmla="*/ 16 w 128"/>
                <a:gd name="T9" fmla="*/ 20 h 180"/>
                <a:gd name="T10" fmla="*/ 13 w 128"/>
                <a:gd name="T11" fmla="*/ 22 h 180"/>
                <a:gd name="T12" fmla="*/ 10 w 128"/>
                <a:gd name="T13" fmla="*/ 24 h 180"/>
                <a:gd name="T14" fmla="*/ 8 w 128"/>
                <a:gd name="T15" fmla="*/ 26 h 180"/>
                <a:gd name="T16" fmla="*/ 5 w 128"/>
                <a:gd name="T17" fmla="*/ 27 h 180"/>
                <a:gd name="T18" fmla="*/ 5 w 128"/>
                <a:gd name="T19" fmla="*/ 28 h 180"/>
                <a:gd name="T20" fmla="*/ 5 w 128"/>
                <a:gd name="T21" fmla="*/ 28 h 180"/>
                <a:gd name="T22" fmla="*/ 5 w 128"/>
                <a:gd name="T23" fmla="*/ 29 h 180"/>
                <a:gd name="T24" fmla="*/ 5 w 128"/>
                <a:gd name="T25" fmla="*/ 30 h 180"/>
                <a:gd name="T26" fmla="*/ 6 w 128"/>
                <a:gd name="T27" fmla="*/ 30 h 180"/>
                <a:gd name="T28" fmla="*/ 6 w 128"/>
                <a:gd name="T29" fmla="*/ 30 h 180"/>
                <a:gd name="T30" fmla="*/ 6 w 128"/>
                <a:gd name="T31" fmla="*/ 30 h 180"/>
                <a:gd name="T32" fmla="*/ 7 w 128"/>
                <a:gd name="T33" fmla="*/ 30 h 180"/>
                <a:gd name="T34" fmla="*/ 10 w 128"/>
                <a:gd name="T35" fmla="*/ 28 h 180"/>
                <a:gd name="T36" fmla="*/ 13 w 128"/>
                <a:gd name="T37" fmla="*/ 26 h 180"/>
                <a:gd name="T38" fmla="*/ 16 w 128"/>
                <a:gd name="T39" fmla="*/ 24 h 180"/>
                <a:gd name="T40" fmla="*/ 19 w 128"/>
                <a:gd name="T41" fmla="*/ 22 h 180"/>
                <a:gd name="T42" fmla="*/ 21 w 128"/>
                <a:gd name="T43" fmla="*/ 19 h 180"/>
                <a:gd name="T44" fmla="*/ 22 w 128"/>
                <a:gd name="T45" fmla="*/ 16 h 180"/>
                <a:gd name="T46" fmla="*/ 22 w 128"/>
                <a:gd name="T47" fmla="*/ 13 h 180"/>
                <a:gd name="T48" fmla="*/ 21 w 128"/>
                <a:gd name="T49" fmla="*/ 9 h 180"/>
                <a:gd name="T50" fmla="*/ 19 w 128"/>
                <a:gd name="T51" fmla="*/ 7 h 180"/>
                <a:gd name="T52" fmla="*/ 17 w 128"/>
                <a:gd name="T53" fmla="*/ 4 h 180"/>
                <a:gd name="T54" fmla="*/ 14 w 128"/>
                <a:gd name="T55" fmla="*/ 2 h 180"/>
                <a:gd name="T56" fmla="*/ 10 w 128"/>
                <a:gd name="T57" fmla="*/ 1 h 180"/>
                <a:gd name="T58" fmla="*/ 6 w 128"/>
                <a:gd name="T59" fmla="*/ 0 h 180"/>
                <a:gd name="T60" fmla="*/ 3 w 128"/>
                <a:gd name="T61" fmla="*/ 0 h 180"/>
                <a:gd name="T62" fmla="*/ 1 w 128"/>
                <a:gd name="T63" fmla="*/ 0 h 180"/>
                <a:gd name="T64" fmla="*/ 0 w 128"/>
                <a:gd name="T65" fmla="*/ 1 h 180"/>
                <a:gd name="T66" fmla="*/ 2 w 128"/>
                <a:gd name="T67" fmla="*/ 2 h 180"/>
                <a:gd name="T68" fmla="*/ 5 w 128"/>
                <a:gd name="T69" fmla="*/ 2 h 180"/>
                <a:gd name="T70" fmla="*/ 8 w 128"/>
                <a:gd name="T71" fmla="*/ 3 h 180"/>
                <a:gd name="T72" fmla="*/ 10 w 128"/>
                <a:gd name="T73" fmla="*/ 4 h 180"/>
                <a:gd name="T74" fmla="*/ 13 w 128"/>
                <a:gd name="T75" fmla="*/ 5 h 180"/>
                <a:gd name="T76" fmla="*/ 15 w 128"/>
                <a:gd name="T77" fmla="*/ 6 h 180"/>
                <a:gd name="T78" fmla="*/ 17 w 128"/>
                <a:gd name="T79" fmla="*/ 8 h 180"/>
                <a:gd name="T80" fmla="*/ 19 w 128"/>
                <a:gd name="T81" fmla="*/ 10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58" name="Freeform 244"/>
            <p:cNvSpPr>
              <a:spLocks/>
            </p:cNvSpPr>
            <p:nvPr/>
          </p:nvSpPr>
          <p:spPr bwMode="auto">
            <a:xfrm>
              <a:off x="2584" y="2694"/>
              <a:ext cx="54" cy="63"/>
            </a:xfrm>
            <a:custGeom>
              <a:avLst/>
              <a:gdLst>
                <a:gd name="T0" fmla="*/ 17 w 322"/>
                <a:gd name="T1" fmla="*/ 12 h 378"/>
                <a:gd name="T2" fmla="*/ 9 w 322"/>
                <a:gd name="T3" fmla="*/ 19 h 378"/>
                <a:gd name="T4" fmla="*/ 3 w 322"/>
                <a:gd name="T5" fmla="*/ 28 h 378"/>
                <a:gd name="T6" fmla="*/ 0 w 322"/>
                <a:gd name="T7" fmla="*/ 38 h 378"/>
                <a:gd name="T8" fmla="*/ 1 w 322"/>
                <a:gd name="T9" fmla="*/ 44 h 378"/>
                <a:gd name="T10" fmla="*/ 2 w 322"/>
                <a:gd name="T11" fmla="*/ 47 h 378"/>
                <a:gd name="T12" fmla="*/ 3 w 322"/>
                <a:gd name="T13" fmla="*/ 50 h 378"/>
                <a:gd name="T14" fmla="*/ 5 w 322"/>
                <a:gd name="T15" fmla="*/ 52 h 378"/>
                <a:gd name="T16" fmla="*/ 9 w 322"/>
                <a:gd name="T17" fmla="*/ 54 h 378"/>
                <a:gd name="T18" fmla="*/ 14 w 322"/>
                <a:gd name="T19" fmla="*/ 56 h 378"/>
                <a:gd name="T20" fmla="*/ 20 w 322"/>
                <a:gd name="T21" fmla="*/ 58 h 378"/>
                <a:gd name="T22" fmla="*/ 25 w 322"/>
                <a:gd name="T23" fmla="*/ 60 h 378"/>
                <a:gd name="T24" fmla="*/ 31 w 322"/>
                <a:gd name="T25" fmla="*/ 61 h 378"/>
                <a:gd name="T26" fmla="*/ 37 w 322"/>
                <a:gd name="T27" fmla="*/ 62 h 378"/>
                <a:gd name="T28" fmla="*/ 43 w 322"/>
                <a:gd name="T29" fmla="*/ 62 h 378"/>
                <a:gd name="T30" fmla="*/ 48 w 322"/>
                <a:gd name="T31" fmla="*/ 63 h 378"/>
                <a:gd name="T32" fmla="*/ 52 w 322"/>
                <a:gd name="T33" fmla="*/ 63 h 378"/>
                <a:gd name="T34" fmla="*/ 54 w 322"/>
                <a:gd name="T35" fmla="*/ 62 h 378"/>
                <a:gd name="T36" fmla="*/ 54 w 322"/>
                <a:gd name="T37" fmla="*/ 60 h 378"/>
                <a:gd name="T38" fmla="*/ 53 w 322"/>
                <a:gd name="T39" fmla="*/ 59 h 378"/>
                <a:gd name="T40" fmla="*/ 49 w 322"/>
                <a:gd name="T41" fmla="*/ 58 h 378"/>
                <a:gd name="T42" fmla="*/ 44 w 322"/>
                <a:gd name="T43" fmla="*/ 57 h 378"/>
                <a:gd name="T44" fmla="*/ 39 w 322"/>
                <a:gd name="T45" fmla="*/ 56 h 378"/>
                <a:gd name="T46" fmla="*/ 34 w 322"/>
                <a:gd name="T47" fmla="*/ 55 h 378"/>
                <a:gd name="T48" fmla="*/ 29 w 322"/>
                <a:gd name="T49" fmla="*/ 54 h 378"/>
                <a:gd name="T50" fmla="*/ 23 w 322"/>
                <a:gd name="T51" fmla="*/ 53 h 378"/>
                <a:gd name="T52" fmla="*/ 18 w 322"/>
                <a:gd name="T53" fmla="*/ 52 h 378"/>
                <a:gd name="T54" fmla="*/ 13 w 322"/>
                <a:gd name="T55" fmla="*/ 50 h 378"/>
                <a:gd name="T56" fmla="*/ 9 w 322"/>
                <a:gd name="T57" fmla="*/ 47 h 378"/>
                <a:gd name="T58" fmla="*/ 6 w 322"/>
                <a:gd name="T59" fmla="*/ 43 h 378"/>
                <a:gd name="T60" fmla="*/ 6 w 322"/>
                <a:gd name="T61" fmla="*/ 39 h 378"/>
                <a:gd name="T62" fmla="*/ 6 w 322"/>
                <a:gd name="T63" fmla="*/ 33 h 378"/>
                <a:gd name="T64" fmla="*/ 9 w 322"/>
                <a:gd name="T65" fmla="*/ 28 h 378"/>
                <a:gd name="T66" fmla="*/ 12 w 322"/>
                <a:gd name="T67" fmla="*/ 23 h 378"/>
                <a:gd name="T68" fmla="*/ 16 w 322"/>
                <a:gd name="T69" fmla="*/ 18 h 378"/>
                <a:gd name="T70" fmla="*/ 21 w 322"/>
                <a:gd name="T71" fmla="*/ 14 h 378"/>
                <a:gd name="T72" fmla="*/ 26 w 322"/>
                <a:gd name="T73" fmla="*/ 9 h 378"/>
                <a:gd name="T74" fmla="*/ 33 w 322"/>
                <a:gd name="T75" fmla="*/ 6 h 378"/>
                <a:gd name="T76" fmla="*/ 40 w 322"/>
                <a:gd name="T77" fmla="*/ 3 h 378"/>
                <a:gd name="T78" fmla="*/ 44 w 322"/>
                <a:gd name="T79" fmla="*/ 1 h 378"/>
                <a:gd name="T80" fmla="*/ 43 w 322"/>
                <a:gd name="T81" fmla="*/ 0 h 378"/>
                <a:gd name="T82" fmla="*/ 37 w 322"/>
                <a:gd name="T83" fmla="*/ 1 h 378"/>
                <a:gd name="T84" fmla="*/ 30 w 322"/>
                <a:gd name="T85" fmla="*/ 3 h 378"/>
                <a:gd name="T86" fmla="*/ 24 w 322"/>
                <a:gd name="T87" fmla="*/ 6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59" name="Freeform 245"/>
            <p:cNvSpPr>
              <a:spLocks/>
            </p:cNvSpPr>
            <p:nvPr/>
          </p:nvSpPr>
          <p:spPr bwMode="auto">
            <a:xfrm>
              <a:off x="2660" y="2692"/>
              <a:ext cx="47" cy="42"/>
            </a:xfrm>
            <a:custGeom>
              <a:avLst/>
              <a:gdLst>
                <a:gd name="T0" fmla="*/ 39 w 283"/>
                <a:gd name="T1" fmla="*/ 13 h 252"/>
                <a:gd name="T2" fmla="*/ 41 w 283"/>
                <a:gd name="T3" fmla="*/ 15 h 252"/>
                <a:gd name="T4" fmla="*/ 43 w 283"/>
                <a:gd name="T5" fmla="*/ 18 h 252"/>
                <a:gd name="T6" fmla="*/ 43 w 283"/>
                <a:gd name="T7" fmla="*/ 21 h 252"/>
                <a:gd name="T8" fmla="*/ 43 w 283"/>
                <a:gd name="T9" fmla="*/ 24 h 252"/>
                <a:gd name="T10" fmla="*/ 43 w 283"/>
                <a:gd name="T11" fmla="*/ 26 h 252"/>
                <a:gd name="T12" fmla="*/ 42 w 283"/>
                <a:gd name="T13" fmla="*/ 28 h 252"/>
                <a:gd name="T14" fmla="*/ 41 w 283"/>
                <a:gd name="T15" fmla="*/ 31 h 252"/>
                <a:gd name="T16" fmla="*/ 39 w 283"/>
                <a:gd name="T17" fmla="*/ 32 h 252"/>
                <a:gd name="T18" fmla="*/ 37 w 283"/>
                <a:gd name="T19" fmla="*/ 34 h 252"/>
                <a:gd name="T20" fmla="*/ 36 w 283"/>
                <a:gd name="T21" fmla="*/ 36 h 252"/>
                <a:gd name="T22" fmla="*/ 34 w 283"/>
                <a:gd name="T23" fmla="*/ 37 h 252"/>
                <a:gd name="T24" fmla="*/ 32 w 283"/>
                <a:gd name="T25" fmla="*/ 39 h 252"/>
                <a:gd name="T26" fmla="*/ 32 w 283"/>
                <a:gd name="T27" fmla="*/ 40 h 252"/>
                <a:gd name="T28" fmla="*/ 32 w 283"/>
                <a:gd name="T29" fmla="*/ 40 h 252"/>
                <a:gd name="T30" fmla="*/ 32 w 283"/>
                <a:gd name="T31" fmla="*/ 41 h 252"/>
                <a:gd name="T32" fmla="*/ 32 w 283"/>
                <a:gd name="T33" fmla="*/ 41 h 252"/>
                <a:gd name="T34" fmla="*/ 33 w 283"/>
                <a:gd name="T35" fmla="*/ 42 h 252"/>
                <a:gd name="T36" fmla="*/ 34 w 283"/>
                <a:gd name="T37" fmla="*/ 42 h 252"/>
                <a:gd name="T38" fmla="*/ 34 w 283"/>
                <a:gd name="T39" fmla="*/ 42 h 252"/>
                <a:gd name="T40" fmla="*/ 35 w 283"/>
                <a:gd name="T41" fmla="*/ 41 h 252"/>
                <a:gd name="T42" fmla="*/ 39 w 283"/>
                <a:gd name="T43" fmla="*/ 39 h 252"/>
                <a:gd name="T44" fmla="*/ 42 w 283"/>
                <a:gd name="T45" fmla="*/ 36 h 252"/>
                <a:gd name="T46" fmla="*/ 45 w 283"/>
                <a:gd name="T47" fmla="*/ 32 h 252"/>
                <a:gd name="T48" fmla="*/ 46 w 283"/>
                <a:gd name="T49" fmla="*/ 28 h 252"/>
                <a:gd name="T50" fmla="*/ 47 w 283"/>
                <a:gd name="T51" fmla="*/ 24 h 252"/>
                <a:gd name="T52" fmla="*/ 47 w 283"/>
                <a:gd name="T53" fmla="*/ 19 h 252"/>
                <a:gd name="T54" fmla="*/ 45 w 283"/>
                <a:gd name="T55" fmla="*/ 15 h 252"/>
                <a:gd name="T56" fmla="*/ 42 w 283"/>
                <a:gd name="T57" fmla="*/ 12 h 252"/>
                <a:gd name="T58" fmla="*/ 40 w 283"/>
                <a:gd name="T59" fmla="*/ 10 h 252"/>
                <a:gd name="T60" fmla="*/ 37 w 283"/>
                <a:gd name="T61" fmla="*/ 8 h 252"/>
                <a:gd name="T62" fmla="*/ 34 w 283"/>
                <a:gd name="T63" fmla="*/ 7 h 252"/>
                <a:gd name="T64" fmla="*/ 31 w 283"/>
                <a:gd name="T65" fmla="*/ 5 h 252"/>
                <a:gd name="T66" fmla="*/ 27 w 283"/>
                <a:gd name="T67" fmla="*/ 4 h 252"/>
                <a:gd name="T68" fmla="*/ 24 w 283"/>
                <a:gd name="T69" fmla="*/ 3 h 252"/>
                <a:gd name="T70" fmla="*/ 20 w 283"/>
                <a:gd name="T71" fmla="*/ 2 h 252"/>
                <a:gd name="T72" fmla="*/ 17 w 283"/>
                <a:gd name="T73" fmla="*/ 1 h 252"/>
                <a:gd name="T74" fmla="*/ 14 w 283"/>
                <a:gd name="T75" fmla="*/ 1 h 252"/>
                <a:gd name="T76" fmla="*/ 11 w 283"/>
                <a:gd name="T77" fmla="*/ 0 h 252"/>
                <a:gd name="T78" fmla="*/ 8 w 283"/>
                <a:gd name="T79" fmla="*/ 0 h 252"/>
                <a:gd name="T80" fmla="*/ 6 w 283"/>
                <a:gd name="T81" fmla="*/ 0 h 252"/>
                <a:gd name="T82" fmla="*/ 3 w 283"/>
                <a:gd name="T83" fmla="*/ 0 h 252"/>
                <a:gd name="T84" fmla="*/ 2 w 283"/>
                <a:gd name="T85" fmla="*/ 0 h 252"/>
                <a:gd name="T86" fmla="*/ 1 w 283"/>
                <a:gd name="T87" fmla="*/ 0 h 252"/>
                <a:gd name="T88" fmla="*/ 0 w 283"/>
                <a:gd name="T89" fmla="*/ 1 h 252"/>
                <a:gd name="T90" fmla="*/ 2 w 283"/>
                <a:gd name="T91" fmla="*/ 1 h 252"/>
                <a:gd name="T92" fmla="*/ 4 w 283"/>
                <a:gd name="T93" fmla="*/ 1 h 252"/>
                <a:gd name="T94" fmla="*/ 6 w 283"/>
                <a:gd name="T95" fmla="*/ 2 h 252"/>
                <a:gd name="T96" fmla="*/ 9 w 283"/>
                <a:gd name="T97" fmla="*/ 2 h 252"/>
                <a:gd name="T98" fmla="*/ 11 w 283"/>
                <a:gd name="T99" fmla="*/ 3 h 252"/>
                <a:gd name="T100" fmla="*/ 14 w 283"/>
                <a:gd name="T101" fmla="*/ 3 h 252"/>
                <a:gd name="T102" fmla="*/ 16 w 283"/>
                <a:gd name="T103" fmla="*/ 4 h 252"/>
                <a:gd name="T104" fmla="*/ 19 w 283"/>
                <a:gd name="T105" fmla="*/ 4 h 252"/>
                <a:gd name="T106" fmla="*/ 21 w 283"/>
                <a:gd name="T107" fmla="*/ 5 h 252"/>
                <a:gd name="T108" fmla="*/ 24 w 283"/>
                <a:gd name="T109" fmla="*/ 6 h 252"/>
                <a:gd name="T110" fmla="*/ 27 w 283"/>
                <a:gd name="T111" fmla="*/ 7 h 252"/>
                <a:gd name="T112" fmla="*/ 29 w 283"/>
                <a:gd name="T113" fmla="*/ 8 h 252"/>
                <a:gd name="T114" fmla="*/ 32 w 283"/>
                <a:gd name="T115" fmla="*/ 9 h 252"/>
                <a:gd name="T116" fmla="*/ 35 w 283"/>
                <a:gd name="T117" fmla="*/ 10 h 252"/>
                <a:gd name="T118" fmla="*/ 37 w 283"/>
                <a:gd name="T119" fmla="*/ 11 h 252"/>
                <a:gd name="T120" fmla="*/ 39 w 283"/>
                <a:gd name="T121" fmla="*/ 13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0" name="Freeform 246"/>
            <p:cNvSpPr>
              <a:spLocks/>
            </p:cNvSpPr>
            <p:nvPr/>
          </p:nvSpPr>
          <p:spPr bwMode="auto">
            <a:xfrm>
              <a:off x="2564" y="2712"/>
              <a:ext cx="19" cy="39"/>
            </a:xfrm>
            <a:custGeom>
              <a:avLst/>
              <a:gdLst>
                <a:gd name="T0" fmla="*/ 0 w 114"/>
                <a:gd name="T1" fmla="*/ 21 h 238"/>
                <a:gd name="T2" fmla="*/ 0 w 114"/>
                <a:gd name="T3" fmla="*/ 24 h 238"/>
                <a:gd name="T4" fmla="*/ 1 w 114"/>
                <a:gd name="T5" fmla="*/ 28 h 238"/>
                <a:gd name="T6" fmla="*/ 2 w 114"/>
                <a:gd name="T7" fmla="*/ 30 h 238"/>
                <a:gd name="T8" fmla="*/ 4 w 114"/>
                <a:gd name="T9" fmla="*/ 33 h 238"/>
                <a:gd name="T10" fmla="*/ 6 w 114"/>
                <a:gd name="T11" fmla="*/ 35 h 238"/>
                <a:gd name="T12" fmla="*/ 9 w 114"/>
                <a:gd name="T13" fmla="*/ 37 h 238"/>
                <a:gd name="T14" fmla="*/ 12 w 114"/>
                <a:gd name="T15" fmla="*/ 38 h 238"/>
                <a:gd name="T16" fmla="*/ 15 w 114"/>
                <a:gd name="T17" fmla="*/ 39 h 238"/>
                <a:gd name="T18" fmla="*/ 16 w 114"/>
                <a:gd name="T19" fmla="*/ 39 h 238"/>
                <a:gd name="T20" fmla="*/ 17 w 114"/>
                <a:gd name="T21" fmla="*/ 39 h 238"/>
                <a:gd name="T22" fmla="*/ 18 w 114"/>
                <a:gd name="T23" fmla="*/ 38 h 238"/>
                <a:gd name="T24" fmla="*/ 19 w 114"/>
                <a:gd name="T25" fmla="*/ 37 h 238"/>
                <a:gd name="T26" fmla="*/ 19 w 114"/>
                <a:gd name="T27" fmla="*/ 36 h 238"/>
                <a:gd name="T28" fmla="*/ 18 w 114"/>
                <a:gd name="T29" fmla="*/ 35 h 238"/>
                <a:gd name="T30" fmla="*/ 18 w 114"/>
                <a:gd name="T31" fmla="*/ 35 h 238"/>
                <a:gd name="T32" fmla="*/ 17 w 114"/>
                <a:gd name="T33" fmla="*/ 34 h 238"/>
                <a:gd name="T34" fmla="*/ 14 w 114"/>
                <a:gd name="T35" fmla="*/ 33 h 238"/>
                <a:gd name="T36" fmla="*/ 11 w 114"/>
                <a:gd name="T37" fmla="*/ 32 h 238"/>
                <a:gd name="T38" fmla="*/ 8 w 114"/>
                <a:gd name="T39" fmla="*/ 29 h 238"/>
                <a:gd name="T40" fmla="*/ 7 w 114"/>
                <a:gd name="T41" fmla="*/ 27 h 238"/>
                <a:gd name="T42" fmla="*/ 5 w 114"/>
                <a:gd name="T43" fmla="*/ 24 h 238"/>
                <a:gd name="T44" fmla="*/ 5 w 114"/>
                <a:gd name="T45" fmla="*/ 21 h 238"/>
                <a:gd name="T46" fmla="*/ 5 w 114"/>
                <a:gd name="T47" fmla="*/ 18 h 238"/>
                <a:gd name="T48" fmla="*/ 6 w 114"/>
                <a:gd name="T49" fmla="*/ 15 h 238"/>
                <a:gd name="T50" fmla="*/ 7 w 114"/>
                <a:gd name="T51" fmla="*/ 12 h 238"/>
                <a:gd name="T52" fmla="*/ 9 w 114"/>
                <a:gd name="T53" fmla="*/ 10 h 238"/>
                <a:gd name="T54" fmla="*/ 10 w 114"/>
                <a:gd name="T55" fmla="*/ 8 h 238"/>
                <a:gd name="T56" fmla="*/ 12 w 114"/>
                <a:gd name="T57" fmla="*/ 6 h 238"/>
                <a:gd name="T58" fmla="*/ 14 w 114"/>
                <a:gd name="T59" fmla="*/ 5 h 238"/>
                <a:gd name="T60" fmla="*/ 16 w 114"/>
                <a:gd name="T61" fmla="*/ 3 h 238"/>
                <a:gd name="T62" fmla="*/ 18 w 114"/>
                <a:gd name="T63" fmla="*/ 1 h 238"/>
                <a:gd name="T64" fmla="*/ 19 w 114"/>
                <a:gd name="T65" fmla="*/ 0 h 238"/>
                <a:gd name="T66" fmla="*/ 18 w 114"/>
                <a:gd name="T67" fmla="*/ 0 h 238"/>
                <a:gd name="T68" fmla="*/ 16 w 114"/>
                <a:gd name="T69" fmla="*/ 1 h 238"/>
                <a:gd name="T70" fmla="*/ 13 w 114"/>
                <a:gd name="T71" fmla="*/ 3 h 238"/>
                <a:gd name="T72" fmla="*/ 9 w 114"/>
                <a:gd name="T73" fmla="*/ 6 h 238"/>
                <a:gd name="T74" fmla="*/ 6 w 114"/>
                <a:gd name="T75" fmla="*/ 9 h 238"/>
                <a:gd name="T76" fmla="*/ 3 w 114"/>
                <a:gd name="T77" fmla="*/ 13 h 238"/>
                <a:gd name="T78" fmla="*/ 1 w 114"/>
                <a:gd name="T79" fmla="*/ 17 h 238"/>
                <a:gd name="T80" fmla="*/ 0 w 114"/>
                <a:gd name="T81" fmla="*/ 21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1" name="Freeform 247"/>
            <p:cNvSpPr>
              <a:spLocks/>
            </p:cNvSpPr>
            <p:nvPr/>
          </p:nvSpPr>
          <p:spPr bwMode="auto">
            <a:xfrm>
              <a:off x="2698" y="2689"/>
              <a:ext cx="41" cy="52"/>
            </a:xfrm>
            <a:custGeom>
              <a:avLst/>
              <a:gdLst>
                <a:gd name="T0" fmla="*/ 35 w 246"/>
                <a:gd name="T1" fmla="*/ 21 h 310"/>
                <a:gd name="T2" fmla="*/ 37 w 246"/>
                <a:gd name="T3" fmla="*/ 24 h 310"/>
                <a:gd name="T4" fmla="*/ 38 w 246"/>
                <a:gd name="T5" fmla="*/ 28 h 310"/>
                <a:gd name="T6" fmla="*/ 37 w 246"/>
                <a:gd name="T7" fmla="*/ 31 h 310"/>
                <a:gd name="T8" fmla="*/ 35 w 246"/>
                <a:gd name="T9" fmla="*/ 35 h 310"/>
                <a:gd name="T10" fmla="*/ 31 w 246"/>
                <a:gd name="T11" fmla="*/ 38 h 310"/>
                <a:gd name="T12" fmla="*/ 28 w 246"/>
                <a:gd name="T13" fmla="*/ 41 h 310"/>
                <a:gd name="T14" fmla="*/ 24 w 246"/>
                <a:gd name="T15" fmla="*/ 44 h 310"/>
                <a:gd name="T16" fmla="*/ 22 w 246"/>
                <a:gd name="T17" fmla="*/ 47 h 310"/>
                <a:gd name="T18" fmla="*/ 21 w 246"/>
                <a:gd name="T19" fmla="*/ 48 h 310"/>
                <a:gd name="T20" fmla="*/ 20 w 246"/>
                <a:gd name="T21" fmla="*/ 50 h 310"/>
                <a:gd name="T22" fmla="*/ 20 w 246"/>
                <a:gd name="T23" fmla="*/ 51 h 310"/>
                <a:gd name="T24" fmla="*/ 22 w 246"/>
                <a:gd name="T25" fmla="*/ 52 h 310"/>
                <a:gd name="T26" fmla="*/ 23 w 246"/>
                <a:gd name="T27" fmla="*/ 52 h 310"/>
                <a:gd name="T28" fmla="*/ 26 w 246"/>
                <a:gd name="T29" fmla="*/ 49 h 310"/>
                <a:gd name="T30" fmla="*/ 30 w 246"/>
                <a:gd name="T31" fmla="*/ 45 h 310"/>
                <a:gd name="T32" fmla="*/ 35 w 246"/>
                <a:gd name="T33" fmla="*/ 41 h 310"/>
                <a:gd name="T34" fmla="*/ 39 w 246"/>
                <a:gd name="T35" fmla="*/ 37 h 310"/>
                <a:gd name="T36" fmla="*/ 41 w 246"/>
                <a:gd name="T37" fmla="*/ 31 h 310"/>
                <a:gd name="T38" fmla="*/ 40 w 246"/>
                <a:gd name="T39" fmla="*/ 26 h 310"/>
                <a:gd name="T40" fmla="*/ 38 w 246"/>
                <a:gd name="T41" fmla="*/ 20 h 310"/>
                <a:gd name="T42" fmla="*/ 34 w 246"/>
                <a:gd name="T43" fmla="*/ 16 h 310"/>
                <a:gd name="T44" fmla="*/ 30 w 246"/>
                <a:gd name="T45" fmla="*/ 12 h 310"/>
                <a:gd name="T46" fmla="*/ 25 w 246"/>
                <a:gd name="T47" fmla="*/ 10 h 310"/>
                <a:gd name="T48" fmla="*/ 21 w 246"/>
                <a:gd name="T49" fmla="*/ 7 h 310"/>
                <a:gd name="T50" fmla="*/ 16 w 246"/>
                <a:gd name="T51" fmla="*/ 5 h 310"/>
                <a:gd name="T52" fmla="*/ 12 w 246"/>
                <a:gd name="T53" fmla="*/ 3 h 310"/>
                <a:gd name="T54" fmla="*/ 8 w 246"/>
                <a:gd name="T55" fmla="*/ 1 h 310"/>
                <a:gd name="T56" fmla="*/ 4 w 246"/>
                <a:gd name="T57" fmla="*/ 0 h 310"/>
                <a:gd name="T58" fmla="*/ 1 w 246"/>
                <a:gd name="T59" fmla="*/ 0 h 310"/>
                <a:gd name="T60" fmla="*/ 1 w 246"/>
                <a:gd name="T61" fmla="*/ 1 h 310"/>
                <a:gd name="T62" fmla="*/ 5 w 246"/>
                <a:gd name="T63" fmla="*/ 2 h 310"/>
                <a:gd name="T64" fmla="*/ 9 w 246"/>
                <a:gd name="T65" fmla="*/ 4 h 310"/>
                <a:gd name="T66" fmla="*/ 13 w 246"/>
                <a:gd name="T67" fmla="*/ 6 h 310"/>
                <a:gd name="T68" fmla="*/ 18 w 246"/>
                <a:gd name="T69" fmla="*/ 9 h 310"/>
                <a:gd name="T70" fmla="*/ 22 w 246"/>
                <a:gd name="T71" fmla="*/ 12 h 310"/>
                <a:gd name="T72" fmla="*/ 27 w 246"/>
                <a:gd name="T73" fmla="*/ 15 h 310"/>
                <a:gd name="T74" fmla="*/ 31 w 246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2" name="Freeform 248"/>
            <p:cNvSpPr>
              <a:spLocks/>
            </p:cNvSpPr>
            <p:nvPr/>
          </p:nvSpPr>
          <p:spPr bwMode="auto">
            <a:xfrm>
              <a:off x="2653" y="2750"/>
              <a:ext cx="14" cy="31"/>
            </a:xfrm>
            <a:custGeom>
              <a:avLst/>
              <a:gdLst>
                <a:gd name="T0" fmla="*/ 5 w 83"/>
                <a:gd name="T1" fmla="*/ 2 h 187"/>
                <a:gd name="T2" fmla="*/ 5 w 83"/>
                <a:gd name="T3" fmla="*/ 1 h 187"/>
                <a:gd name="T4" fmla="*/ 4 w 83"/>
                <a:gd name="T5" fmla="*/ 0 h 187"/>
                <a:gd name="T6" fmla="*/ 3 w 83"/>
                <a:gd name="T7" fmla="*/ 0 h 187"/>
                <a:gd name="T8" fmla="*/ 2 w 83"/>
                <a:gd name="T9" fmla="*/ 0 h 187"/>
                <a:gd name="T10" fmla="*/ 1 w 83"/>
                <a:gd name="T11" fmla="*/ 0 h 187"/>
                <a:gd name="T12" fmla="*/ 1 w 83"/>
                <a:gd name="T13" fmla="*/ 1 h 187"/>
                <a:gd name="T14" fmla="*/ 0 w 83"/>
                <a:gd name="T15" fmla="*/ 2 h 187"/>
                <a:gd name="T16" fmla="*/ 0 w 83"/>
                <a:gd name="T17" fmla="*/ 3 h 187"/>
                <a:gd name="T18" fmla="*/ 1 w 83"/>
                <a:gd name="T19" fmla="*/ 7 h 187"/>
                <a:gd name="T20" fmla="*/ 3 w 83"/>
                <a:gd name="T21" fmla="*/ 12 h 187"/>
                <a:gd name="T22" fmla="*/ 5 w 83"/>
                <a:gd name="T23" fmla="*/ 17 h 187"/>
                <a:gd name="T24" fmla="*/ 7 w 83"/>
                <a:gd name="T25" fmla="*/ 21 h 187"/>
                <a:gd name="T26" fmla="*/ 9 w 83"/>
                <a:gd name="T27" fmla="*/ 25 h 187"/>
                <a:gd name="T28" fmla="*/ 11 w 83"/>
                <a:gd name="T29" fmla="*/ 28 h 187"/>
                <a:gd name="T30" fmla="*/ 13 w 83"/>
                <a:gd name="T31" fmla="*/ 31 h 187"/>
                <a:gd name="T32" fmla="*/ 14 w 83"/>
                <a:gd name="T33" fmla="*/ 31 h 187"/>
                <a:gd name="T34" fmla="*/ 13 w 83"/>
                <a:gd name="T35" fmla="*/ 29 h 187"/>
                <a:gd name="T36" fmla="*/ 13 w 83"/>
                <a:gd name="T37" fmla="*/ 26 h 187"/>
                <a:gd name="T38" fmla="*/ 11 w 83"/>
                <a:gd name="T39" fmla="*/ 23 h 187"/>
                <a:gd name="T40" fmla="*/ 10 w 83"/>
                <a:gd name="T41" fmla="*/ 19 h 187"/>
                <a:gd name="T42" fmla="*/ 9 w 83"/>
                <a:gd name="T43" fmla="*/ 15 h 187"/>
                <a:gd name="T44" fmla="*/ 7 w 83"/>
                <a:gd name="T45" fmla="*/ 10 h 187"/>
                <a:gd name="T46" fmla="*/ 6 w 83"/>
                <a:gd name="T47" fmla="*/ 6 h 187"/>
                <a:gd name="T48" fmla="*/ 5 w 83"/>
                <a:gd name="T49" fmla="*/ 2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3" name="Freeform 249"/>
            <p:cNvSpPr>
              <a:spLocks/>
            </p:cNvSpPr>
            <p:nvPr/>
          </p:nvSpPr>
          <p:spPr bwMode="auto">
            <a:xfrm>
              <a:off x="2647" y="2733"/>
              <a:ext cx="7" cy="16"/>
            </a:xfrm>
            <a:custGeom>
              <a:avLst/>
              <a:gdLst>
                <a:gd name="T0" fmla="*/ 4 w 44"/>
                <a:gd name="T1" fmla="*/ 2 h 94"/>
                <a:gd name="T2" fmla="*/ 3 w 44"/>
                <a:gd name="T3" fmla="*/ 1 h 94"/>
                <a:gd name="T4" fmla="*/ 3 w 44"/>
                <a:gd name="T5" fmla="*/ 0 h 94"/>
                <a:gd name="T6" fmla="*/ 2 w 44"/>
                <a:gd name="T7" fmla="*/ 0 h 94"/>
                <a:gd name="T8" fmla="*/ 2 w 44"/>
                <a:gd name="T9" fmla="*/ 0 h 94"/>
                <a:gd name="T10" fmla="*/ 1 w 44"/>
                <a:gd name="T11" fmla="*/ 0 h 94"/>
                <a:gd name="T12" fmla="*/ 0 w 44"/>
                <a:gd name="T13" fmla="*/ 1 h 94"/>
                <a:gd name="T14" fmla="*/ 0 w 44"/>
                <a:gd name="T15" fmla="*/ 1 h 94"/>
                <a:gd name="T16" fmla="*/ 0 w 44"/>
                <a:gd name="T17" fmla="*/ 2 h 94"/>
                <a:gd name="T18" fmla="*/ 0 w 44"/>
                <a:gd name="T19" fmla="*/ 4 h 94"/>
                <a:gd name="T20" fmla="*/ 1 w 44"/>
                <a:gd name="T21" fmla="*/ 6 h 94"/>
                <a:gd name="T22" fmla="*/ 1 w 44"/>
                <a:gd name="T23" fmla="*/ 9 h 94"/>
                <a:gd name="T24" fmla="*/ 2 w 44"/>
                <a:gd name="T25" fmla="*/ 11 h 94"/>
                <a:gd name="T26" fmla="*/ 3 w 44"/>
                <a:gd name="T27" fmla="*/ 13 h 94"/>
                <a:gd name="T28" fmla="*/ 4 w 44"/>
                <a:gd name="T29" fmla="*/ 15 h 94"/>
                <a:gd name="T30" fmla="*/ 6 w 44"/>
                <a:gd name="T31" fmla="*/ 16 h 94"/>
                <a:gd name="T32" fmla="*/ 7 w 44"/>
                <a:gd name="T33" fmla="*/ 16 h 94"/>
                <a:gd name="T34" fmla="*/ 7 w 44"/>
                <a:gd name="T35" fmla="*/ 13 h 94"/>
                <a:gd name="T36" fmla="*/ 6 w 44"/>
                <a:gd name="T37" fmla="*/ 9 h 94"/>
                <a:gd name="T38" fmla="*/ 5 w 44"/>
                <a:gd name="T39" fmla="*/ 5 h 94"/>
                <a:gd name="T40" fmla="*/ 4 w 44"/>
                <a:gd name="T41" fmla="*/ 2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4" name="Freeform 250"/>
            <p:cNvSpPr>
              <a:spLocks/>
            </p:cNvSpPr>
            <p:nvPr/>
          </p:nvSpPr>
          <p:spPr bwMode="auto">
            <a:xfrm>
              <a:off x="2641" y="2722"/>
              <a:ext cx="6" cy="9"/>
            </a:xfrm>
            <a:custGeom>
              <a:avLst/>
              <a:gdLst>
                <a:gd name="T0" fmla="*/ 3 w 38"/>
                <a:gd name="T1" fmla="*/ 1 h 54"/>
                <a:gd name="T2" fmla="*/ 3 w 38"/>
                <a:gd name="T3" fmla="*/ 1 h 54"/>
                <a:gd name="T4" fmla="*/ 3 w 38"/>
                <a:gd name="T5" fmla="*/ 1 h 54"/>
                <a:gd name="T6" fmla="*/ 3 w 38"/>
                <a:gd name="T7" fmla="*/ 1 h 54"/>
                <a:gd name="T8" fmla="*/ 3 w 38"/>
                <a:gd name="T9" fmla="*/ 1 h 54"/>
                <a:gd name="T10" fmla="*/ 3 w 38"/>
                <a:gd name="T11" fmla="*/ 1 h 54"/>
                <a:gd name="T12" fmla="*/ 2 w 38"/>
                <a:gd name="T13" fmla="*/ 0 h 54"/>
                <a:gd name="T14" fmla="*/ 2 w 38"/>
                <a:gd name="T15" fmla="*/ 0 h 54"/>
                <a:gd name="T16" fmla="*/ 1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1 h 54"/>
                <a:gd name="T24" fmla="*/ 0 w 38"/>
                <a:gd name="T25" fmla="*/ 2 h 54"/>
                <a:gd name="T26" fmla="*/ 0 w 38"/>
                <a:gd name="T27" fmla="*/ 3 h 54"/>
                <a:gd name="T28" fmla="*/ 1 w 38"/>
                <a:gd name="T29" fmla="*/ 4 h 54"/>
                <a:gd name="T30" fmla="*/ 1 w 38"/>
                <a:gd name="T31" fmla="*/ 5 h 54"/>
                <a:gd name="T32" fmla="*/ 2 w 38"/>
                <a:gd name="T33" fmla="*/ 7 h 54"/>
                <a:gd name="T34" fmla="*/ 3 w 38"/>
                <a:gd name="T35" fmla="*/ 8 h 54"/>
                <a:gd name="T36" fmla="*/ 4 w 38"/>
                <a:gd name="T37" fmla="*/ 8 h 54"/>
                <a:gd name="T38" fmla="*/ 5 w 38"/>
                <a:gd name="T39" fmla="*/ 9 h 54"/>
                <a:gd name="T40" fmla="*/ 6 w 38"/>
                <a:gd name="T41" fmla="*/ 9 h 54"/>
                <a:gd name="T42" fmla="*/ 6 w 38"/>
                <a:gd name="T43" fmla="*/ 7 h 54"/>
                <a:gd name="T44" fmla="*/ 5 w 38"/>
                <a:gd name="T45" fmla="*/ 5 h 54"/>
                <a:gd name="T46" fmla="*/ 4 w 38"/>
                <a:gd name="T47" fmla="*/ 3 h 54"/>
                <a:gd name="T48" fmla="*/ 3 w 38"/>
                <a:gd name="T49" fmla="*/ 1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5" name="Freeform 251"/>
            <p:cNvSpPr>
              <a:spLocks/>
            </p:cNvSpPr>
            <p:nvPr/>
          </p:nvSpPr>
          <p:spPr bwMode="auto">
            <a:xfrm>
              <a:off x="2636" y="2714"/>
              <a:ext cx="8" cy="6"/>
            </a:xfrm>
            <a:custGeom>
              <a:avLst/>
              <a:gdLst>
                <a:gd name="T0" fmla="*/ 6 w 52"/>
                <a:gd name="T1" fmla="*/ 4 h 36"/>
                <a:gd name="T2" fmla="*/ 7 w 52"/>
                <a:gd name="T3" fmla="*/ 4 h 36"/>
                <a:gd name="T4" fmla="*/ 8 w 52"/>
                <a:gd name="T5" fmla="*/ 3 h 36"/>
                <a:gd name="T6" fmla="*/ 8 w 52"/>
                <a:gd name="T7" fmla="*/ 3 h 36"/>
                <a:gd name="T8" fmla="*/ 8 w 52"/>
                <a:gd name="T9" fmla="*/ 2 h 36"/>
                <a:gd name="T10" fmla="*/ 8 w 52"/>
                <a:gd name="T11" fmla="*/ 1 h 36"/>
                <a:gd name="T12" fmla="*/ 7 w 52"/>
                <a:gd name="T13" fmla="*/ 0 h 36"/>
                <a:gd name="T14" fmla="*/ 6 w 52"/>
                <a:gd name="T15" fmla="*/ 0 h 36"/>
                <a:gd name="T16" fmla="*/ 6 w 52"/>
                <a:gd name="T17" fmla="*/ 0 h 36"/>
                <a:gd name="T18" fmla="*/ 5 w 52"/>
                <a:gd name="T19" fmla="*/ 0 h 36"/>
                <a:gd name="T20" fmla="*/ 4 w 52"/>
                <a:gd name="T21" fmla="*/ 0 h 36"/>
                <a:gd name="T22" fmla="*/ 3 w 52"/>
                <a:gd name="T23" fmla="*/ 1 h 36"/>
                <a:gd name="T24" fmla="*/ 2 w 52"/>
                <a:gd name="T25" fmla="*/ 1 h 36"/>
                <a:gd name="T26" fmla="*/ 1 w 52"/>
                <a:gd name="T27" fmla="*/ 2 h 36"/>
                <a:gd name="T28" fmla="*/ 0 w 52"/>
                <a:gd name="T29" fmla="*/ 4 h 36"/>
                <a:gd name="T30" fmla="*/ 0 w 52"/>
                <a:gd name="T31" fmla="*/ 5 h 36"/>
                <a:gd name="T32" fmla="*/ 0 w 52"/>
                <a:gd name="T33" fmla="*/ 5 h 36"/>
                <a:gd name="T34" fmla="*/ 1 w 52"/>
                <a:gd name="T35" fmla="*/ 6 h 36"/>
                <a:gd name="T36" fmla="*/ 1 w 52"/>
                <a:gd name="T37" fmla="*/ 6 h 36"/>
                <a:gd name="T38" fmla="*/ 2 w 52"/>
                <a:gd name="T39" fmla="*/ 6 h 36"/>
                <a:gd name="T40" fmla="*/ 3 w 52"/>
                <a:gd name="T41" fmla="*/ 6 h 36"/>
                <a:gd name="T42" fmla="*/ 4 w 52"/>
                <a:gd name="T43" fmla="*/ 6 h 36"/>
                <a:gd name="T44" fmla="*/ 5 w 52"/>
                <a:gd name="T45" fmla="*/ 5 h 36"/>
                <a:gd name="T46" fmla="*/ 6 w 52"/>
                <a:gd name="T47" fmla="*/ 5 h 36"/>
                <a:gd name="T48" fmla="*/ 6 w 52"/>
                <a:gd name="T49" fmla="*/ 4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6" name="Freeform 252"/>
            <p:cNvSpPr>
              <a:spLocks/>
            </p:cNvSpPr>
            <p:nvPr/>
          </p:nvSpPr>
          <p:spPr bwMode="auto">
            <a:xfrm>
              <a:off x="2596" y="2704"/>
              <a:ext cx="33" cy="39"/>
            </a:xfrm>
            <a:custGeom>
              <a:avLst/>
              <a:gdLst>
                <a:gd name="T0" fmla="*/ 12 w 198"/>
                <a:gd name="T1" fmla="*/ 6 h 236"/>
                <a:gd name="T2" fmla="*/ 10 w 198"/>
                <a:gd name="T3" fmla="*/ 8 h 236"/>
                <a:gd name="T4" fmla="*/ 8 w 198"/>
                <a:gd name="T5" fmla="*/ 10 h 236"/>
                <a:gd name="T6" fmla="*/ 6 w 198"/>
                <a:gd name="T7" fmla="*/ 12 h 236"/>
                <a:gd name="T8" fmla="*/ 4 w 198"/>
                <a:gd name="T9" fmla="*/ 14 h 236"/>
                <a:gd name="T10" fmla="*/ 2 w 198"/>
                <a:gd name="T11" fmla="*/ 17 h 236"/>
                <a:gd name="T12" fmla="*/ 1 w 198"/>
                <a:gd name="T13" fmla="*/ 19 h 236"/>
                <a:gd name="T14" fmla="*/ 0 w 198"/>
                <a:gd name="T15" fmla="*/ 21 h 236"/>
                <a:gd name="T16" fmla="*/ 0 w 198"/>
                <a:gd name="T17" fmla="*/ 24 h 236"/>
                <a:gd name="T18" fmla="*/ 0 w 198"/>
                <a:gd name="T19" fmla="*/ 28 h 236"/>
                <a:gd name="T20" fmla="*/ 2 w 198"/>
                <a:gd name="T21" fmla="*/ 31 h 236"/>
                <a:gd name="T22" fmla="*/ 4 w 198"/>
                <a:gd name="T23" fmla="*/ 34 h 236"/>
                <a:gd name="T24" fmla="*/ 7 w 198"/>
                <a:gd name="T25" fmla="*/ 36 h 236"/>
                <a:gd name="T26" fmla="*/ 11 w 198"/>
                <a:gd name="T27" fmla="*/ 38 h 236"/>
                <a:gd name="T28" fmla="*/ 15 w 198"/>
                <a:gd name="T29" fmla="*/ 39 h 236"/>
                <a:gd name="T30" fmla="*/ 18 w 198"/>
                <a:gd name="T31" fmla="*/ 39 h 236"/>
                <a:gd name="T32" fmla="*/ 22 w 198"/>
                <a:gd name="T33" fmla="*/ 38 h 236"/>
                <a:gd name="T34" fmla="*/ 23 w 198"/>
                <a:gd name="T35" fmla="*/ 38 h 236"/>
                <a:gd name="T36" fmla="*/ 24 w 198"/>
                <a:gd name="T37" fmla="*/ 38 h 236"/>
                <a:gd name="T38" fmla="*/ 24 w 198"/>
                <a:gd name="T39" fmla="*/ 37 h 236"/>
                <a:gd name="T40" fmla="*/ 24 w 198"/>
                <a:gd name="T41" fmla="*/ 37 h 236"/>
                <a:gd name="T42" fmla="*/ 24 w 198"/>
                <a:gd name="T43" fmla="*/ 36 h 236"/>
                <a:gd name="T44" fmla="*/ 24 w 198"/>
                <a:gd name="T45" fmla="*/ 36 h 236"/>
                <a:gd name="T46" fmla="*/ 23 w 198"/>
                <a:gd name="T47" fmla="*/ 36 h 236"/>
                <a:gd name="T48" fmla="*/ 22 w 198"/>
                <a:gd name="T49" fmla="*/ 36 h 236"/>
                <a:gd name="T50" fmla="*/ 21 w 198"/>
                <a:gd name="T51" fmla="*/ 36 h 236"/>
                <a:gd name="T52" fmla="*/ 20 w 198"/>
                <a:gd name="T53" fmla="*/ 36 h 236"/>
                <a:gd name="T54" fmla="*/ 19 w 198"/>
                <a:gd name="T55" fmla="*/ 36 h 236"/>
                <a:gd name="T56" fmla="*/ 18 w 198"/>
                <a:gd name="T57" fmla="*/ 36 h 236"/>
                <a:gd name="T58" fmla="*/ 16 w 198"/>
                <a:gd name="T59" fmla="*/ 36 h 236"/>
                <a:gd name="T60" fmla="*/ 15 w 198"/>
                <a:gd name="T61" fmla="*/ 36 h 236"/>
                <a:gd name="T62" fmla="*/ 13 w 198"/>
                <a:gd name="T63" fmla="*/ 35 h 236"/>
                <a:gd name="T64" fmla="*/ 10 w 198"/>
                <a:gd name="T65" fmla="*/ 35 h 236"/>
                <a:gd name="T66" fmla="*/ 8 w 198"/>
                <a:gd name="T67" fmla="*/ 34 h 236"/>
                <a:gd name="T68" fmla="*/ 7 w 198"/>
                <a:gd name="T69" fmla="*/ 33 h 236"/>
                <a:gd name="T70" fmla="*/ 5 w 198"/>
                <a:gd name="T71" fmla="*/ 31 h 236"/>
                <a:gd name="T72" fmla="*/ 3 w 198"/>
                <a:gd name="T73" fmla="*/ 29 h 236"/>
                <a:gd name="T74" fmla="*/ 2 w 198"/>
                <a:gd name="T75" fmla="*/ 26 h 236"/>
                <a:gd name="T76" fmla="*/ 3 w 198"/>
                <a:gd name="T77" fmla="*/ 23 h 236"/>
                <a:gd name="T78" fmla="*/ 4 w 198"/>
                <a:gd name="T79" fmla="*/ 20 h 236"/>
                <a:gd name="T80" fmla="*/ 5 w 198"/>
                <a:gd name="T81" fmla="*/ 18 h 236"/>
                <a:gd name="T82" fmla="*/ 7 w 198"/>
                <a:gd name="T83" fmla="*/ 16 h 236"/>
                <a:gd name="T84" fmla="*/ 8 w 198"/>
                <a:gd name="T85" fmla="*/ 14 h 236"/>
                <a:gd name="T86" fmla="*/ 10 w 198"/>
                <a:gd name="T87" fmla="*/ 12 h 236"/>
                <a:gd name="T88" fmla="*/ 13 w 198"/>
                <a:gd name="T89" fmla="*/ 10 h 236"/>
                <a:gd name="T90" fmla="*/ 16 w 198"/>
                <a:gd name="T91" fmla="*/ 8 h 236"/>
                <a:gd name="T92" fmla="*/ 18 w 198"/>
                <a:gd name="T93" fmla="*/ 6 h 236"/>
                <a:gd name="T94" fmla="*/ 21 w 198"/>
                <a:gd name="T95" fmla="*/ 5 h 236"/>
                <a:gd name="T96" fmla="*/ 24 w 198"/>
                <a:gd name="T97" fmla="*/ 4 h 236"/>
                <a:gd name="T98" fmla="*/ 26 w 198"/>
                <a:gd name="T99" fmla="*/ 3 h 236"/>
                <a:gd name="T100" fmla="*/ 29 w 198"/>
                <a:gd name="T101" fmla="*/ 2 h 236"/>
                <a:gd name="T102" fmla="*/ 31 w 198"/>
                <a:gd name="T103" fmla="*/ 2 h 236"/>
                <a:gd name="T104" fmla="*/ 33 w 198"/>
                <a:gd name="T105" fmla="*/ 1 h 236"/>
                <a:gd name="T106" fmla="*/ 32 w 198"/>
                <a:gd name="T107" fmla="*/ 0 h 236"/>
                <a:gd name="T108" fmla="*/ 30 w 198"/>
                <a:gd name="T109" fmla="*/ 0 h 236"/>
                <a:gd name="T110" fmla="*/ 27 w 198"/>
                <a:gd name="T111" fmla="*/ 0 h 236"/>
                <a:gd name="T112" fmla="*/ 24 w 198"/>
                <a:gd name="T113" fmla="*/ 1 h 236"/>
                <a:gd name="T114" fmla="*/ 21 w 198"/>
                <a:gd name="T115" fmla="*/ 2 h 236"/>
                <a:gd name="T116" fmla="*/ 17 w 198"/>
                <a:gd name="T117" fmla="*/ 3 h 236"/>
                <a:gd name="T118" fmla="*/ 15 w 198"/>
                <a:gd name="T119" fmla="*/ 5 h 236"/>
                <a:gd name="T120" fmla="*/ 12 w 198"/>
                <a:gd name="T121" fmla="*/ 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7" name="Freeform 253"/>
            <p:cNvSpPr>
              <a:spLocks/>
            </p:cNvSpPr>
            <p:nvPr/>
          </p:nvSpPr>
          <p:spPr bwMode="auto">
            <a:xfrm>
              <a:off x="2652" y="2704"/>
              <a:ext cx="22" cy="30"/>
            </a:xfrm>
            <a:custGeom>
              <a:avLst/>
              <a:gdLst>
                <a:gd name="T0" fmla="*/ 19 w 128"/>
                <a:gd name="T1" fmla="*/ 10 h 183"/>
                <a:gd name="T2" fmla="*/ 19 w 128"/>
                <a:gd name="T3" fmla="*/ 13 h 183"/>
                <a:gd name="T4" fmla="*/ 19 w 128"/>
                <a:gd name="T5" fmla="*/ 16 h 183"/>
                <a:gd name="T6" fmla="*/ 17 w 128"/>
                <a:gd name="T7" fmla="*/ 18 h 183"/>
                <a:gd name="T8" fmla="*/ 15 w 128"/>
                <a:gd name="T9" fmla="*/ 20 h 183"/>
                <a:gd name="T10" fmla="*/ 13 w 128"/>
                <a:gd name="T11" fmla="*/ 22 h 183"/>
                <a:gd name="T12" fmla="*/ 10 w 128"/>
                <a:gd name="T13" fmla="*/ 24 h 183"/>
                <a:gd name="T14" fmla="*/ 7 w 128"/>
                <a:gd name="T15" fmla="*/ 26 h 183"/>
                <a:gd name="T16" fmla="*/ 5 w 128"/>
                <a:gd name="T17" fmla="*/ 27 h 183"/>
                <a:gd name="T18" fmla="*/ 5 w 128"/>
                <a:gd name="T19" fmla="*/ 28 h 183"/>
                <a:gd name="T20" fmla="*/ 4 w 128"/>
                <a:gd name="T21" fmla="*/ 28 h 183"/>
                <a:gd name="T22" fmla="*/ 4 w 128"/>
                <a:gd name="T23" fmla="*/ 29 h 183"/>
                <a:gd name="T24" fmla="*/ 5 w 128"/>
                <a:gd name="T25" fmla="*/ 29 h 183"/>
                <a:gd name="T26" fmla="*/ 5 w 128"/>
                <a:gd name="T27" fmla="*/ 30 h 183"/>
                <a:gd name="T28" fmla="*/ 6 w 128"/>
                <a:gd name="T29" fmla="*/ 30 h 183"/>
                <a:gd name="T30" fmla="*/ 6 w 128"/>
                <a:gd name="T31" fmla="*/ 30 h 183"/>
                <a:gd name="T32" fmla="*/ 7 w 128"/>
                <a:gd name="T33" fmla="*/ 30 h 183"/>
                <a:gd name="T34" fmla="*/ 10 w 128"/>
                <a:gd name="T35" fmla="*/ 28 h 183"/>
                <a:gd name="T36" fmla="*/ 13 w 128"/>
                <a:gd name="T37" fmla="*/ 26 h 183"/>
                <a:gd name="T38" fmla="*/ 16 w 128"/>
                <a:gd name="T39" fmla="*/ 24 h 183"/>
                <a:gd name="T40" fmla="*/ 19 w 128"/>
                <a:gd name="T41" fmla="*/ 22 h 183"/>
                <a:gd name="T42" fmla="*/ 20 w 128"/>
                <a:gd name="T43" fmla="*/ 19 h 183"/>
                <a:gd name="T44" fmla="*/ 21 w 128"/>
                <a:gd name="T45" fmla="*/ 16 h 183"/>
                <a:gd name="T46" fmla="*/ 22 w 128"/>
                <a:gd name="T47" fmla="*/ 13 h 183"/>
                <a:gd name="T48" fmla="*/ 21 w 128"/>
                <a:gd name="T49" fmla="*/ 10 h 183"/>
                <a:gd name="T50" fmla="*/ 19 w 128"/>
                <a:gd name="T51" fmla="*/ 7 h 183"/>
                <a:gd name="T52" fmla="*/ 17 w 128"/>
                <a:gd name="T53" fmla="*/ 5 h 183"/>
                <a:gd name="T54" fmla="*/ 14 w 128"/>
                <a:gd name="T55" fmla="*/ 3 h 183"/>
                <a:gd name="T56" fmla="*/ 10 w 128"/>
                <a:gd name="T57" fmla="*/ 1 h 183"/>
                <a:gd name="T58" fmla="*/ 7 w 128"/>
                <a:gd name="T59" fmla="*/ 0 h 183"/>
                <a:gd name="T60" fmla="*/ 4 w 128"/>
                <a:gd name="T61" fmla="*/ 0 h 183"/>
                <a:gd name="T62" fmla="*/ 2 w 128"/>
                <a:gd name="T63" fmla="*/ 0 h 183"/>
                <a:gd name="T64" fmla="*/ 0 w 128"/>
                <a:gd name="T65" fmla="*/ 1 h 183"/>
                <a:gd name="T66" fmla="*/ 3 w 128"/>
                <a:gd name="T67" fmla="*/ 2 h 183"/>
                <a:gd name="T68" fmla="*/ 6 w 128"/>
                <a:gd name="T69" fmla="*/ 2 h 183"/>
                <a:gd name="T70" fmla="*/ 8 w 128"/>
                <a:gd name="T71" fmla="*/ 3 h 183"/>
                <a:gd name="T72" fmla="*/ 11 w 128"/>
                <a:gd name="T73" fmla="*/ 4 h 183"/>
                <a:gd name="T74" fmla="*/ 13 w 128"/>
                <a:gd name="T75" fmla="*/ 5 h 183"/>
                <a:gd name="T76" fmla="*/ 15 w 128"/>
                <a:gd name="T77" fmla="*/ 6 h 183"/>
                <a:gd name="T78" fmla="*/ 17 w 128"/>
                <a:gd name="T79" fmla="*/ 8 h 183"/>
                <a:gd name="T80" fmla="*/ 19 w 128"/>
                <a:gd name="T81" fmla="*/ 10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8" name="Freeform 254"/>
            <p:cNvSpPr>
              <a:spLocks/>
            </p:cNvSpPr>
            <p:nvPr/>
          </p:nvSpPr>
          <p:spPr bwMode="auto">
            <a:xfrm>
              <a:off x="2575" y="2697"/>
              <a:ext cx="53" cy="63"/>
            </a:xfrm>
            <a:custGeom>
              <a:avLst/>
              <a:gdLst>
                <a:gd name="T0" fmla="*/ 17 w 323"/>
                <a:gd name="T1" fmla="*/ 12 h 379"/>
                <a:gd name="T2" fmla="*/ 9 w 323"/>
                <a:gd name="T3" fmla="*/ 19 h 379"/>
                <a:gd name="T4" fmla="*/ 3 w 323"/>
                <a:gd name="T5" fmla="*/ 28 h 379"/>
                <a:gd name="T6" fmla="*/ 0 w 323"/>
                <a:gd name="T7" fmla="*/ 38 h 379"/>
                <a:gd name="T8" fmla="*/ 1 w 323"/>
                <a:gd name="T9" fmla="*/ 44 h 379"/>
                <a:gd name="T10" fmla="*/ 2 w 323"/>
                <a:gd name="T11" fmla="*/ 47 h 379"/>
                <a:gd name="T12" fmla="*/ 3 w 323"/>
                <a:gd name="T13" fmla="*/ 50 h 379"/>
                <a:gd name="T14" fmla="*/ 6 w 323"/>
                <a:gd name="T15" fmla="*/ 52 h 379"/>
                <a:gd name="T16" fmla="*/ 9 w 323"/>
                <a:gd name="T17" fmla="*/ 54 h 379"/>
                <a:gd name="T18" fmla="*/ 14 w 323"/>
                <a:gd name="T19" fmla="*/ 57 h 379"/>
                <a:gd name="T20" fmla="*/ 20 w 323"/>
                <a:gd name="T21" fmla="*/ 58 h 379"/>
                <a:gd name="T22" fmla="*/ 25 w 323"/>
                <a:gd name="T23" fmla="*/ 60 h 379"/>
                <a:gd name="T24" fmla="*/ 31 w 323"/>
                <a:gd name="T25" fmla="*/ 61 h 379"/>
                <a:gd name="T26" fmla="*/ 36 w 323"/>
                <a:gd name="T27" fmla="*/ 62 h 379"/>
                <a:gd name="T28" fmla="*/ 42 w 323"/>
                <a:gd name="T29" fmla="*/ 62 h 379"/>
                <a:gd name="T30" fmla="*/ 48 w 323"/>
                <a:gd name="T31" fmla="*/ 63 h 379"/>
                <a:gd name="T32" fmla="*/ 51 w 323"/>
                <a:gd name="T33" fmla="*/ 63 h 379"/>
                <a:gd name="T34" fmla="*/ 53 w 323"/>
                <a:gd name="T35" fmla="*/ 62 h 379"/>
                <a:gd name="T36" fmla="*/ 53 w 323"/>
                <a:gd name="T37" fmla="*/ 60 h 379"/>
                <a:gd name="T38" fmla="*/ 52 w 323"/>
                <a:gd name="T39" fmla="*/ 59 h 379"/>
                <a:gd name="T40" fmla="*/ 48 w 323"/>
                <a:gd name="T41" fmla="*/ 58 h 379"/>
                <a:gd name="T42" fmla="*/ 43 w 323"/>
                <a:gd name="T43" fmla="*/ 58 h 379"/>
                <a:gd name="T44" fmla="*/ 38 w 323"/>
                <a:gd name="T45" fmla="*/ 58 h 379"/>
                <a:gd name="T46" fmla="*/ 33 w 323"/>
                <a:gd name="T47" fmla="*/ 57 h 379"/>
                <a:gd name="T48" fmla="*/ 28 w 323"/>
                <a:gd name="T49" fmla="*/ 56 h 379"/>
                <a:gd name="T50" fmla="*/ 22 w 323"/>
                <a:gd name="T51" fmla="*/ 55 h 379"/>
                <a:gd name="T52" fmla="*/ 17 w 323"/>
                <a:gd name="T53" fmla="*/ 53 h 379"/>
                <a:gd name="T54" fmla="*/ 12 w 323"/>
                <a:gd name="T55" fmla="*/ 51 h 379"/>
                <a:gd name="T56" fmla="*/ 8 w 323"/>
                <a:gd name="T57" fmla="*/ 48 h 379"/>
                <a:gd name="T58" fmla="*/ 6 w 323"/>
                <a:gd name="T59" fmla="*/ 45 h 379"/>
                <a:gd name="T60" fmla="*/ 5 w 323"/>
                <a:gd name="T61" fmla="*/ 40 h 379"/>
                <a:gd name="T62" fmla="*/ 6 w 323"/>
                <a:gd name="T63" fmla="*/ 33 h 379"/>
                <a:gd name="T64" fmla="*/ 8 w 323"/>
                <a:gd name="T65" fmla="*/ 27 h 379"/>
                <a:gd name="T66" fmla="*/ 11 w 323"/>
                <a:gd name="T67" fmla="*/ 23 h 379"/>
                <a:gd name="T68" fmla="*/ 15 w 323"/>
                <a:gd name="T69" fmla="*/ 18 h 379"/>
                <a:gd name="T70" fmla="*/ 19 w 323"/>
                <a:gd name="T71" fmla="*/ 15 h 379"/>
                <a:gd name="T72" fmla="*/ 24 w 323"/>
                <a:gd name="T73" fmla="*/ 11 h 379"/>
                <a:gd name="T74" fmla="*/ 30 w 323"/>
                <a:gd name="T75" fmla="*/ 7 h 379"/>
                <a:gd name="T76" fmla="*/ 36 w 323"/>
                <a:gd name="T77" fmla="*/ 4 h 379"/>
                <a:gd name="T78" fmla="*/ 42 w 323"/>
                <a:gd name="T79" fmla="*/ 1 h 379"/>
                <a:gd name="T80" fmla="*/ 42 w 323"/>
                <a:gd name="T81" fmla="*/ 0 h 379"/>
                <a:gd name="T82" fmla="*/ 36 w 323"/>
                <a:gd name="T83" fmla="*/ 1 h 379"/>
                <a:gd name="T84" fmla="*/ 30 w 323"/>
                <a:gd name="T85" fmla="*/ 3 h 379"/>
                <a:gd name="T86" fmla="*/ 23 w 323"/>
                <a:gd name="T87" fmla="*/ 6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69" name="Freeform 255"/>
            <p:cNvSpPr>
              <a:spLocks/>
            </p:cNvSpPr>
            <p:nvPr/>
          </p:nvSpPr>
          <p:spPr bwMode="auto">
            <a:xfrm>
              <a:off x="2650" y="2695"/>
              <a:ext cx="47" cy="42"/>
            </a:xfrm>
            <a:custGeom>
              <a:avLst/>
              <a:gdLst>
                <a:gd name="T0" fmla="*/ 39 w 282"/>
                <a:gd name="T1" fmla="*/ 13 h 253"/>
                <a:gd name="T2" fmla="*/ 41 w 282"/>
                <a:gd name="T3" fmla="*/ 15 h 253"/>
                <a:gd name="T4" fmla="*/ 42 w 282"/>
                <a:gd name="T5" fmla="*/ 18 h 253"/>
                <a:gd name="T6" fmla="*/ 43 w 282"/>
                <a:gd name="T7" fmla="*/ 21 h 253"/>
                <a:gd name="T8" fmla="*/ 43 w 282"/>
                <a:gd name="T9" fmla="*/ 24 h 253"/>
                <a:gd name="T10" fmla="*/ 43 w 282"/>
                <a:gd name="T11" fmla="*/ 26 h 253"/>
                <a:gd name="T12" fmla="*/ 42 w 282"/>
                <a:gd name="T13" fmla="*/ 28 h 253"/>
                <a:gd name="T14" fmla="*/ 41 w 282"/>
                <a:gd name="T15" fmla="*/ 31 h 253"/>
                <a:gd name="T16" fmla="*/ 39 w 282"/>
                <a:gd name="T17" fmla="*/ 32 h 253"/>
                <a:gd name="T18" fmla="*/ 37 w 282"/>
                <a:gd name="T19" fmla="*/ 34 h 253"/>
                <a:gd name="T20" fmla="*/ 36 w 282"/>
                <a:gd name="T21" fmla="*/ 36 h 253"/>
                <a:gd name="T22" fmla="*/ 34 w 282"/>
                <a:gd name="T23" fmla="*/ 37 h 253"/>
                <a:gd name="T24" fmla="*/ 32 w 282"/>
                <a:gd name="T25" fmla="*/ 39 h 253"/>
                <a:gd name="T26" fmla="*/ 32 w 282"/>
                <a:gd name="T27" fmla="*/ 40 h 253"/>
                <a:gd name="T28" fmla="*/ 32 w 282"/>
                <a:gd name="T29" fmla="*/ 40 h 253"/>
                <a:gd name="T30" fmla="*/ 32 w 282"/>
                <a:gd name="T31" fmla="*/ 41 h 253"/>
                <a:gd name="T32" fmla="*/ 32 w 282"/>
                <a:gd name="T33" fmla="*/ 41 h 253"/>
                <a:gd name="T34" fmla="*/ 33 w 282"/>
                <a:gd name="T35" fmla="*/ 42 h 253"/>
                <a:gd name="T36" fmla="*/ 33 w 282"/>
                <a:gd name="T37" fmla="*/ 42 h 253"/>
                <a:gd name="T38" fmla="*/ 34 w 282"/>
                <a:gd name="T39" fmla="*/ 42 h 253"/>
                <a:gd name="T40" fmla="*/ 35 w 282"/>
                <a:gd name="T41" fmla="*/ 41 h 253"/>
                <a:gd name="T42" fmla="*/ 39 w 282"/>
                <a:gd name="T43" fmla="*/ 39 h 253"/>
                <a:gd name="T44" fmla="*/ 42 w 282"/>
                <a:gd name="T45" fmla="*/ 36 h 253"/>
                <a:gd name="T46" fmla="*/ 45 w 282"/>
                <a:gd name="T47" fmla="*/ 32 h 253"/>
                <a:gd name="T48" fmla="*/ 46 w 282"/>
                <a:gd name="T49" fmla="*/ 28 h 253"/>
                <a:gd name="T50" fmla="*/ 47 w 282"/>
                <a:gd name="T51" fmla="*/ 23 h 253"/>
                <a:gd name="T52" fmla="*/ 47 w 282"/>
                <a:gd name="T53" fmla="*/ 19 h 253"/>
                <a:gd name="T54" fmla="*/ 45 w 282"/>
                <a:gd name="T55" fmla="*/ 15 h 253"/>
                <a:gd name="T56" fmla="*/ 42 w 282"/>
                <a:gd name="T57" fmla="*/ 12 h 253"/>
                <a:gd name="T58" fmla="*/ 39 w 282"/>
                <a:gd name="T59" fmla="*/ 10 h 253"/>
                <a:gd name="T60" fmla="*/ 37 w 282"/>
                <a:gd name="T61" fmla="*/ 8 h 253"/>
                <a:gd name="T62" fmla="*/ 34 w 282"/>
                <a:gd name="T63" fmla="*/ 6 h 253"/>
                <a:gd name="T64" fmla="*/ 30 w 282"/>
                <a:gd name="T65" fmla="*/ 5 h 253"/>
                <a:gd name="T66" fmla="*/ 27 w 282"/>
                <a:gd name="T67" fmla="*/ 4 h 253"/>
                <a:gd name="T68" fmla="*/ 24 w 282"/>
                <a:gd name="T69" fmla="*/ 3 h 253"/>
                <a:gd name="T70" fmla="*/ 20 w 282"/>
                <a:gd name="T71" fmla="*/ 2 h 253"/>
                <a:gd name="T72" fmla="*/ 17 w 282"/>
                <a:gd name="T73" fmla="*/ 1 h 253"/>
                <a:gd name="T74" fmla="*/ 14 w 282"/>
                <a:gd name="T75" fmla="*/ 1 h 253"/>
                <a:gd name="T76" fmla="*/ 10 w 282"/>
                <a:gd name="T77" fmla="*/ 0 h 253"/>
                <a:gd name="T78" fmla="*/ 8 w 282"/>
                <a:gd name="T79" fmla="*/ 0 h 253"/>
                <a:gd name="T80" fmla="*/ 5 w 282"/>
                <a:gd name="T81" fmla="*/ 0 h 253"/>
                <a:gd name="T82" fmla="*/ 3 w 282"/>
                <a:gd name="T83" fmla="*/ 0 h 253"/>
                <a:gd name="T84" fmla="*/ 2 w 282"/>
                <a:gd name="T85" fmla="*/ 0 h 253"/>
                <a:gd name="T86" fmla="*/ 1 w 282"/>
                <a:gd name="T87" fmla="*/ 1 h 253"/>
                <a:gd name="T88" fmla="*/ 0 w 282"/>
                <a:gd name="T89" fmla="*/ 1 h 253"/>
                <a:gd name="T90" fmla="*/ 2 w 282"/>
                <a:gd name="T91" fmla="*/ 1 h 253"/>
                <a:gd name="T92" fmla="*/ 4 w 282"/>
                <a:gd name="T93" fmla="*/ 1 h 253"/>
                <a:gd name="T94" fmla="*/ 6 w 282"/>
                <a:gd name="T95" fmla="*/ 2 h 253"/>
                <a:gd name="T96" fmla="*/ 9 w 282"/>
                <a:gd name="T97" fmla="*/ 2 h 253"/>
                <a:gd name="T98" fmla="*/ 11 w 282"/>
                <a:gd name="T99" fmla="*/ 3 h 253"/>
                <a:gd name="T100" fmla="*/ 14 w 282"/>
                <a:gd name="T101" fmla="*/ 3 h 253"/>
                <a:gd name="T102" fmla="*/ 16 w 282"/>
                <a:gd name="T103" fmla="*/ 4 h 253"/>
                <a:gd name="T104" fmla="*/ 19 w 282"/>
                <a:gd name="T105" fmla="*/ 4 h 253"/>
                <a:gd name="T106" fmla="*/ 22 w 282"/>
                <a:gd name="T107" fmla="*/ 5 h 253"/>
                <a:gd name="T108" fmla="*/ 24 w 282"/>
                <a:gd name="T109" fmla="*/ 6 h 253"/>
                <a:gd name="T110" fmla="*/ 27 w 282"/>
                <a:gd name="T111" fmla="*/ 7 h 253"/>
                <a:gd name="T112" fmla="*/ 29 w 282"/>
                <a:gd name="T113" fmla="*/ 8 h 253"/>
                <a:gd name="T114" fmla="*/ 32 w 282"/>
                <a:gd name="T115" fmla="*/ 9 h 253"/>
                <a:gd name="T116" fmla="*/ 35 w 282"/>
                <a:gd name="T117" fmla="*/ 10 h 253"/>
                <a:gd name="T118" fmla="*/ 37 w 282"/>
                <a:gd name="T119" fmla="*/ 11 h 253"/>
                <a:gd name="T120" fmla="*/ 39 w 282"/>
                <a:gd name="T121" fmla="*/ 13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70" name="Freeform 256"/>
            <p:cNvSpPr>
              <a:spLocks/>
            </p:cNvSpPr>
            <p:nvPr/>
          </p:nvSpPr>
          <p:spPr bwMode="auto">
            <a:xfrm>
              <a:off x="2556" y="2718"/>
              <a:ext cx="19" cy="39"/>
            </a:xfrm>
            <a:custGeom>
              <a:avLst/>
              <a:gdLst>
                <a:gd name="T0" fmla="*/ 0 w 115"/>
                <a:gd name="T1" fmla="*/ 21 h 236"/>
                <a:gd name="T2" fmla="*/ 0 w 115"/>
                <a:gd name="T3" fmla="*/ 24 h 236"/>
                <a:gd name="T4" fmla="*/ 1 w 115"/>
                <a:gd name="T5" fmla="*/ 27 h 236"/>
                <a:gd name="T6" fmla="*/ 2 w 115"/>
                <a:gd name="T7" fmla="*/ 30 h 236"/>
                <a:gd name="T8" fmla="*/ 4 w 115"/>
                <a:gd name="T9" fmla="*/ 33 h 236"/>
                <a:gd name="T10" fmla="*/ 6 w 115"/>
                <a:gd name="T11" fmla="*/ 35 h 236"/>
                <a:gd name="T12" fmla="*/ 9 w 115"/>
                <a:gd name="T13" fmla="*/ 37 h 236"/>
                <a:gd name="T14" fmla="*/ 12 w 115"/>
                <a:gd name="T15" fmla="*/ 38 h 236"/>
                <a:gd name="T16" fmla="*/ 15 w 115"/>
                <a:gd name="T17" fmla="*/ 39 h 236"/>
                <a:gd name="T18" fmla="*/ 16 w 115"/>
                <a:gd name="T19" fmla="*/ 39 h 236"/>
                <a:gd name="T20" fmla="*/ 17 w 115"/>
                <a:gd name="T21" fmla="*/ 39 h 236"/>
                <a:gd name="T22" fmla="*/ 18 w 115"/>
                <a:gd name="T23" fmla="*/ 38 h 236"/>
                <a:gd name="T24" fmla="*/ 18 w 115"/>
                <a:gd name="T25" fmla="*/ 37 h 236"/>
                <a:gd name="T26" fmla="*/ 18 w 115"/>
                <a:gd name="T27" fmla="*/ 36 h 236"/>
                <a:gd name="T28" fmla="*/ 18 w 115"/>
                <a:gd name="T29" fmla="*/ 36 h 236"/>
                <a:gd name="T30" fmla="*/ 18 w 115"/>
                <a:gd name="T31" fmla="*/ 35 h 236"/>
                <a:gd name="T32" fmla="*/ 17 w 115"/>
                <a:gd name="T33" fmla="*/ 34 h 236"/>
                <a:gd name="T34" fmla="*/ 14 w 115"/>
                <a:gd name="T35" fmla="*/ 33 h 236"/>
                <a:gd name="T36" fmla="*/ 11 w 115"/>
                <a:gd name="T37" fmla="*/ 32 h 236"/>
                <a:gd name="T38" fmla="*/ 8 w 115"/>
                <a:gd name="T39" fmla="*/ 30 h 236"/>
                <a:gd name="T40" fmla="*/ 7 w 115"/>
                <a:gd name="T41" fmla="*/ 27 h 236"/>
                <a:gd name="T42" fmla="*/ 5 w 115"/>
                <a:gd name="T43" fmla="*/ 24 h 236"/>
                <a:gd name="T44" fmla="*/ 5 w 115"/>
                <a:gd name="T45" fmla="*/ 21 h 236"/>
                <a:gd name="T46" fmla="*/ 5 w 115"/>
                <a:gd name="T47" fmla="*/ 18 h 236"/>
                <a:gd name="T48" fmla="*/ 6 w 115"/>
                <a:gd name="T49" fmla="*/ 15 h 236"/>
                <a:gd name="T50" fmla="*/ 7 w 115"/>
                <a:gd name="T51" fmla="*/ 12 h 236"/>
                <a:gd name="T52" fmla="*/ 9 w 115"/>
                <a:gd name="T53" fmla="*/ 10 h 236"/>
                <a:gd name="T54" fmla="*/ 12 w 115"/>
                <a:gd name="T55" fmla="*/ 8 h 236"/>
                <a:gd name="T56" fmla="*/ 14 w 115"/>
                <a:gd name="T57" fmla="*/ 5 h 236"/>
                <a:gd name="T58" fmla="*/ 16 w 115"/>
                <a:gd name="T59" fmla="*/ 4 h 236"/>
                <a:gd name="T60" fmla="*/ 18 w 115"/>
                <a:gd name="T61" fmla="*/ 2 h 236"/>
                <a:gd name="T62" fmla="*/ 19 w 115"/>
                <a:gd name="T63" fmla="*/ 1 h 236"/>
                <a:gd name="T64" fmla="*/ 19 w 115"/>
                <a:gd name="T65" fmla="*/ 0 h 236"/>
                <a:gd name="T66" fmla="*/ 17 w 115"/>
                <a:gd name="T67" fmla="*/ 1 h 236"/>
                <a:gd name="T68" fmla="*/ 14 w 115"/>
                <a:gd name="T69" fmla="*/ 2 h 236"/>
                <a:gd name="T70" fmla="*/ 11 w 115"/>
                <a:gd name="T71" fmla="*/ 4 h 236"/>
                <a:gd name="T72" fmla="*/ 8 w 115"/>
                <a:gd name="T73" fmla="*/ 7 h 236"/>
                <a:gd name="T74" fmla="*/ 5 w 115"/>
                <a:gd name="T75" fmla="*/ 10 h 236"/>
                <a:gd name="T76" fmla="*/ 3 w 115"/>
                <a:gd name="T77" fmla="*/ 14 h 236"/>
                <a:gd name="T78" fmla="*/ 1 w 115"/>
                <a:gd name="T79" fmla="*/ 17 h 236"/>
                <a:gd name="T80" fmla="*/ 0 w 115"/>
                <a:gd name="T81" fmla="*/ 21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871" name="Freeform 257"/>
            <p:cNvSpPr>
              <a:spLocks/>
            </p:cNvSpPr>
            <p:nvPr/>
          </p:nvSpPr>
          <p:spPr bwMode="auto">
            <a:xfrm>
              <a:off x="2689" y="2692"/>
              <a:ext cx="41" cy="52"/>
            </a:xfrm>
            <a:custGeom>
              <a:avLst/>
              <a:gdLst>
                <a:gd name="T0" fmla="*/ 35 w 245"/>
                <a:gd name="T1" fmla="*/ 21 h 310"/>
                <a:gd name="T2" fmla="*/ 37 w 245"/>
                <a:gd name="T3" fmla="*/ 24 h 310"/>
                <a:gd name="T4" fmla="*/ 38 w 245"/>
                <a:gd name="T5" fmla="*/ 28 h 310"/>
                <a:gd name="T6" fmla="*/ 37 w 245"/>
                <a:gd name="T7" fmla="*/ 31 h 310"/>
                <a:gd name="T8" fmla="*/ 35 w 245"/>
                <a:gd name="T9" fmla="*/ 35 h 310"/>
                <a:gd name="T10" fmla="*/ 31 w 245"/>
                <a:gd name="T11" fmla="*/ 38 h 310"/>
                <a:gd name="T12" fmla="*/ 28 w 245"/>
                <a:gd name="T13" fmla="*/ 41 h 310"/>
                <a:gd name="T14" fmla="*/ 24 w 245"/>
                <a:gd name="T15" fmla="*/ 44 h 310"/>
                <a:gd name="T16" fmla="*/ 21 w 245"/>
                <a:gd name="T17" fmla="*/ 47 h 310"/>
                <a:gd name="T18" fmla="*/ 21 w 245"/>
                <a:gd name="T19" fmla="*/ 48 h 310"/>
                <a:gd name="T20" fmla="*/ 20 w 245"/>
                <a:gd name="T21" fmla="*/ 50 h 310"/>
                <a:gd name="T22" fmla="*/ 20 w 245"/>
                <a:gd name="T23" fmla="*/ 51 h 310"/>
                <a:gd name="T24" fmla="*/ 22 w 245"/>
                <a:gd name="T25" fmla="*/ 52 h 310"/>
                <a:gd name="T26" fmla="*/ 23 w 245"/>
                <a:gd name="T27" fmla="*/ 52 h 310"/>
                <a:gd name="T28" fmla="*/ 26 w 245"/>
                <a:gd name="T29" fmla="*/ 49 h 310"/>
                <a:gd name="T30" fmla="*/ 30 w 245"/>
                <a:gd name="T31" fmla="*/ 45 h 310"/>
                <a:gd name="T32" fmla="*/ 35 w 245"/>
                <a:gd name="T33" fmla="*/ 41 h 310"/>
                <a:gd name="T34" fmla="*/ 38 w 245"/>
                <a:gd name="T35" fmla="*/ 37 h 310"/>
                <a:gd name="T36" fmla="*/ 41 w 245"/>
                <a:gd name="T37" fmla="*/ 31 h 310"/>
                <a:gd name="T38" fmla="*/ 41 w 245"/>
                <a:gd name="T39" fmla="*/ 25 h 310"/>
                <a:gd name="T40" fmla="*/ 38 w 245"/>
                <a:gd name="T41" fmla="*/ 20 h 310"/>
                <a:gd name="T42" fmla="*/ 34 w 245"/>
                <a:gd name="T43" fmla="*/ 16 h 310"/>
                <a:gd name="T44" fmla="*/ 29 w 245"/>
                <a:gd name="T45" fmla="*/ 13 h 310"/>
                <a:gd name="T46" fmla="*/ 25 w 245"/>
                <a:gd name="T47" fmla="*/ 10 h 310"/>
                <a:gd name="T48" fmla="*/ 20 w 245"/>
                <a:gd name="T49" fmla="*/ 8 h 310"/>
                <a:gd name="T50" fmla="*/ 16 w 245"/>
                <a:gd name="T51" fmla="*/ 5 h 310"/>
                <a:gd name="T52" fmla="*/ 11 w 245"/>
                <a:gd name="T53" fmla="*/ 3 h 310"/>
                <a:gd name="T54" fmla="*/ 7 w 245"/>
                <a:gd name="T55" fmla="*/ 1 h 310"/>
                <a:gd name="T56" fmla="*/ 3 w 245"/>
                <a:gd name="T57" fmla="*/ 0 h 310"/>
                <a:gd name="T58" fmla="*/ 1 w 245"/>
                <a:gd name="T59" fmla="*/ 0 h 310"/>
                <a:gd name="T60" fmla="*/ 2 w 245"/>
                <a:gd name="T61" fmla="*/ 1 h 310"/>
                <a:gd name="T62" fmla="*/ 6 w 245"/>
                <a:gd name="T63" fmla="*/ 3 h 310"/>
                <a:gd name="T64" fmla="*/ 10 w 245"/>
                <a:gd name="T65" fmla="*/ 5 h 310"/>
                <a:gd name="T66" fmla="*/ 14 w 245"/>
                <a:gd name="T67" fmla="*/ 7 h 310"/>
                <a:gd name="T68" fmla="*/ 19 w 245"/>
                <a:gd name="T69" fmla="*/ 10 h 310"/>
                <a:gd name="T70" fmla="*/ 23 w 245"/>
                <a:gd name="T71" fmla="*/ 12 h 310"/>
                <a:gd name="T72" fmla="*/ 28 w 245"/>
                <a:gd name="T73" fmla="*/ 15 h 310"/>
                <a:gd name="T74" fmla="*/ 31 w 245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30" name="Line 259"/>
          <p:cNvSpPr>
            <a:spLocks noChangeShapeType="1"/>
          </p:cNvSpPr>
          <p:nvPr/>
        </p:nvSpPr>
        <p:spPr bwMode="auto">
          <a:xfrm>
            <a:off x="6429375" y="2517775"/>
            <a:ext cx="509588" cy="31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1" name="Line 260"/>
          <p:cNvSpPr>
            <a:spLocks noChangeShapeType="1"/>
          </p:cNvSpPr>
          <p:nvPr/>
        </p:nvSpPr>
        <p:spPr bwMode="auto">
          <a:xfrm>
            <a:off x="5995988" y="2346325"/>
            <a:ext cx="152400" cy="825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2" name="Freeform 261"/>
          <p:cNvSpPr>
            <a:spLocks/>
          </p:cNvSpPr>
          <p:nvPr/>
        </p:nvSpPr>
        <p:spPr bwMode="auto">
          <a:xfrm>
            <a:off x="5314950" y="4352925"/>
            <a:ext cx="2979738" cy="1455738"/>
          </a:xfrm>
          <a:custGeom>
            <a:avLst/>
            <a:gdLst>
              <a:gd name="T0" fmla="*/ 1411288 w 1877"/>
              <a:gd name="T1" fmla="*/ 36513 h 917"/>
              <a:gd name="T2" fmla="*/ 1098550 w 1877"/>
              <a:gd name="T3" fmla="*/ 173038 h 917"/>
              <a:gd name="T4" fmla="*/ 658813 w 1877"/>
              <a:gd name="T5" fmla="*/ 144463 h 917"/>
              <a:gd name="T6" fmla="*/ 177800 w 1877"/>
              <a:gd name="T7" fmla="*/ 269875 h 917"/>
              <a:gd name="T8" fmla="*/ 79375 w 1877"/>
              <a:gd name="T9" fmla="*/ 560388 h 917"/>
              <a:gd name="T10" fmla="*/ 22225 w 1877"/>
              <a:gd name="T11" fmla="*/ 838200 h 917"/>
              <a:gd name="T12" fmla="*/ 220663 w 1877"/>
              <a:gd name="T13" fmla="*/ 1031875 h 917"/>
              <a:gd name="T14" fmla="*/ 801688 w 1877"/>
              <a:gd name="T15" fmla="*/ 1239838 h 917"/>
              <a:gd name="T16" fmla="*/ 1481138 w 1877"/>
              <a:gd name="T17" fmla="*/ 1406525 h 917"/>
              <a:gd name="T18" fmla="*/ 2174876 w 1877"/>
              <a:gd name="T19" fmla="*/ 1430338 h 917"/>
              <a:gd name="T20" fmla="*/ 2660651 w 1877"/>
              <a:gd name="T21" fmla="*/ 1258888 h 917"/>
              <a:gd name="T22" fmla="*/ 2952751 w 1877"/>
              <a:gd name="T23" fmla="*/ 990600 h 917"/>
              <a:gd name="T24" fmla="*/ 2819401 w 1877"/>
              <a:gd name="T25" fmla="*/ 347663 h 917"/>
              <a:gd name="T26" fmla="*/ 2386013 w 1877"/>
              <a:gd name="T27" fmla="*/ 158750 h 917"/>
              <a:gd name="T28" fmla="*/ 1905001 w 1877"/>
              <a:gd name="T29" fmla="*/ 20638 h 917"/>
              <a:gd name="T30" fmla="*/ 1411288 w 1877"/>
              <a:gd name="T31" fmla="*/ 3651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33" name="Line 262"/>
          <p:cNvSpPr>
            <a:spLocks noChangeShapeType="1"/>
          </p:cNvSpPr>
          <p:nvPr/>
        </p:nvSpPr>
        <p:spPr bwMode="auto">
          <a:xfrm rot="-5400000">
            <a:off x="7551737" y="5089526"/>
            <a:ext cx="523875" cy="1397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34" name="Group 590"/>
          <p:cNvGrpSpPr>
            <a:grpSpLocks/>
          </p:cNvGrpSpPr>
          <p:nvPr/>
        </p:nvGrpSpPr>
        <p:grpSpPr bwMode="auto">
          <a:xfrm>
            <a:off x="7464425" y="5226050"/>
            <a:ext cx="198438" cy="365125"/>
            <a:chOff x="4702" y="3292"/>
            <a:chExt cx="125" cy="230"/>
          </a:xfrm>
        </p:grpSpPr>
        <p:sp>
          <p:nvSpPr>
            <p:cNvPr id="12847" name="AutoShape 264"/>
            <p:cNvSpPr>
              <a:spLocks noChangeArrowheads="1"/>
            </p:cNvSpPr>
            <p:nvPr/>
          </p:nvSpPr>
          <p:spPr bwMode="auto">
            <a:xfrm>
              <a:off x="4702" y="3469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8" name="Rectangle 265"/>
            <p:cNvSpPr>
              <a:spLocks noChangeArrowheads="1"/>
            </p:cNvSpPr>
            <p:nvPr/>
          </p:nvSpPr>
          <p:spPr bwMode="auto">
            <a:xfrm>
              <a:off x="4765" y="3293"/>
              <a:ext cx="58" cy="17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9" name="Rectangle 266"/>
            <p:cNvSpPr>
              <a:spLocks noChangeArrowheads="1"/>
            </p:cNvSpPr>
            <p:nvPr/>
          </p:nvSpPr>
          <p:spPr bwMode="auto">
            <a:xfrm>
              <a:off x="4703" y="3344"/>
              <a:ext cx="79" cy="177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50" name="AutoShape 267"/>
            <p:cNvSpPr>
              <a:spLocks noChangeArrowheads="1"/>
            </p:cNvSpPr>
            <p:nvPr/>
          </p:nvSpPr>
          <p:spPr bwMode="auto">
            <a:xfrm>
              <a:off x="4702" y="3292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51" name="Line 268"/>
            <p:cNvSpPr>
              <a:spLocks noChangeShapeType="1"/>
            </p:cNvSpPr>
            <p:nvPr/>
          </p:nvSpPr>
          <p:spPr bwMode="auto">
            <a:xfrm>
              <a:off x="4827" y="3296"/>
              <a:ext cx="0" cy="17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52" name="Line 269"/>
            <p:cNvSpPr>
              <a:spLocks noChangeShapeType="1"/>
            </p:cNvSpPr>
            <p:nvPr/>
          </p:nvSpPr>
          <p:spPr bwMode="auto">
            <a:xfrm flipH="1">
              <a:off x="4782" y="3469"/>
              <a:ext cx="45" cy="5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53" name="Rectangle 270"/>
            <p:cNvSpPr>
              <a:spLocks noChangeArrowheads="1"/>
            </p:cNvSpPr>
            <p:nvPr/>
          </p:nvSpPr>
          <p:spPr bwMode="auto">
            <a:xfrm>
              <a:off x="4713" y="3367"/>
              <a:ext cx="52" cy="10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54" name="Rectangle 271"/>
            <p:cNvSpPr>
              <a:spLocks noChangeArrowheads="1"/>
            </p:cNvSpPr>
            <p:nvPr/>
          </p:nvSpPr>
          <p:spPr bwMode="auto">
            <a:xfrm>
              <a:off x="4720" y="3398"/>
              <a:ext cx="40" cy="3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35" name="Line 272"/>
          <p:cNvSpPr>
            <a:spLocks noChangeShapeType="1"/>
          </p:cNvSpPr>
          <p:nvPr/>
        </p:nvSpPr>
        <p:spPr bwMode="auto">
          <a:xfrm rot="5400000" flipV="1">
            <a:off x="7697788" y="5370513"/>
            <a:ext cx="3175" cy="85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36" name="Line 273"/>
          <p:cNvSpPr>
            <a:spLocks noChangeShapeType="1"/>
          </p:cNvSpPr>
          <p:nvPr/>
        </p:nvSpPr>
        <p:spPr bwMode="auto">
          <a:xfrm rot="-5400000">
            <a:off x="7883525" y="5046663"/>
            <a:ext cx="0" cy="1143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37" name="Oval 275"/>
          <p:cNvSpPr>
            <a:spLocks noChangeArrowheads="1"/>
          </p:cNvSpPr>
          <p:nvPr/>
        </p:nvSpPr>
        <p:spPr bwMode="auto">
          <a:xfrm>
            <a:off x="7467600" y="4860925"/>
            <a:ext cx="496888" cy="130175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38" name="Line 276"/>
          <p:cNvSpPr>
            <a:spLocks noChangeShapeType="1"/>
          </p:cNvSpPr>
          <p:nvPr/>
        </p:nvSpPr>
        <p:spPr bwMode="auto">
          <a:xfrm>
            <a:off x="7467600" y="4849813"/>
            <a:ext cx="0" cy="8096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39" name="Line 277"/>
          <p:cNvSpPr>
            <a:spLocks noChangeShapeType="1"/>
          </p:cNvSpPr>
          <p:nvPr/>
        </p:nvSpPr>
        <p:spPr bwMode="auto">
          <a:xfrm>
            <a:off x="7964488" y="4849813"/>
            <a:ext cx="0" cy="8096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0" name="Rectangle 278"/>
          <p:cNvSpPr>
            <a:spLocks noChangeArrowheads="1"/>
          </p:cNvSpPr>
          <p:nvPr/>
        </p:nvSpPr>
        <p:spPr bwMode="auto">
          <a:xfrm>
            <a:off x="7467600" y="4849813"/>
            <a:ext cx="492125" cy="793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41" name="Oval 279"/>
          <p:cNvSpPr>
            <a:spLocks noChangeArrowheads="1"/>
          </p:cNvSpPr>
          <p:nvPr/>
        </p:nvSpPr>
        <p:spPr bwMode="auto">
          <a:xfrm>
            <a:off x="7462838" y="4756150"/>
            <a:ext cx="496887" cy="152400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42" name="Group 280"/>
          <p:cNvGrpSpPr>
            <a:grpSpLocks/>
          </p:cNvGrpSpPr>
          <p:nvPr/>
        </p:nvGrpSpPr>
        <p:grpSpPr bwMode="auto">
          <a:xfrm>
            <a:off x="7581900" y="4789488"/>
            <a:ext cx="247650" cy="88900"/>
            <a:chOff x="2848" y="848"/>
            <a:chExt cx="140" cy="98"/>
          </a:xfrm>
        </p:grpSpPr>
        <p:sp>
          <p:nvSpPr>
            <p:cNvPr id="12844" name="Line 28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5" name="Line 28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6" name="Line 28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43" name="Group 284"/>
          <p:cNvGrpSpPr>
            <a:grpSpLocks/>
          </p:cNvGrpSpPr>
          <p:nvPr/>
        </p:nvGrpSpPr>
        <p:grpSpPr bwMode="auto">
          <a:xfrm flipV="1">
            <a:off x="7581900" y="4787900"/>
            <a:ext cx="247650" cy="88900"/>
            <a:chOff x="2848" y="848"/>
            <a:chExt cx="140" cy="98"/>
          </a:xfrm>
        </p:grpSpPr>
        <p:sp>
          <p:nvSpPr>
            <p:cNvPr id="12841" name="Line 28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2" name="Line 28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3" name="Line 28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44" name="Oval 289"/>
          <p:cNvSpPr>
            <a:spLocks noChangeArrowheads="1"/>
          </p:cNvSpPr>
          <p:nvPr/>
        </p:nvSpPr>
        <p:spPr bwMode="auto">
          <a:xfrm>
            <a:off x="6657975" y="4584700"/>
            <a:ext cx="490538" cy="130175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5" name="Line 291"/>
          <p:cNvSpPr>
            <a:spLocks noChangeShapeType="1"/>
          </p:cNvSpPr>
          <p:nvPr/>
        </p:nvSpPr>
        <p:spPr bwMode="auto">
          <a:xfrm>
            <a:off x="7148513" y="4573588"/>
            <a:ext cx="0" cy="8096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46" name="Rectangle 292"/>
          <p:cNvSpPr>
            <a:spLocks noChangeArrowheads="1"/>
          </p:cNvSpPr>
          <p:nvPr/>
        </p:nvSpPr>
        <p:spPr bwMode="auto">
          <a:xfrm>
            <a:off x="6651625" y="4573588"/>
            <a:ext cx="492125" cy="793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47" name="Oval 293"/>
          <p:cNvSpPr>
            <a:spLocks noChangeArrowheads="1"/>
          </p:cNvSpPr>
          <p:nvPr/>
        </p:nvSpPr>
        <p:spPr bwMode="auto">
          <a:xfrm>
            <a:off x="6646863" y="4479925"/>
            <a:ext cx="496887" cy="152400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48" name="Group 294"/>
          <p:cNvGrpSpPr>
            <a:grpSpLocks/>
          </p:cNvGrpSpPr>
          <p:nvPr/>
        </p:nvGrpSpPr>
        <p:grpSpPr bwMode="auto">
          <a:xfrm>
            <a:off x="6765925" y="4513263"/>
            <a:ext cx="247650" cy="88900"/>
            <a:chOff x="2848" y="848"/>
            <a:chExt cx="140" cy="98"/>
          </a:xfrm>
        </p:grpSpPr>
        <p:sp>
          <p:nvSpPr>
            <p:cNvPr id="12838" name="Line 29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9" name="Line 29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40" name="Line 29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49" name="Group 298"/>
          <p:cNvGrpSpPr>
            <a:grpSpLocks/>
          </p:cNvGrpSpPr>
          <p:nvPr/>
        </p:nvGrpSpPr>
        <p:grpSpPr bwMode="auto">
          <a:xfrm flipV="1">
            <a:off x="6765925" y="4511675"/>
            <a:ext cx="247650" cy="88900"/>
            <a:chOff x="2848" y="848"/>
            <a:chExt cx="140" cy="98"/>
          </a:xfrm>
        </p:grpSpPr>
        <p:sp>
          <p:nvSpPr>
            <p:cNvPr id="12835" name="Line 29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6" name="Line 30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7" name="Line 30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50" name="Oval 303"/>
          <p:cNvSpPr>
            <a:spLocks noChangeArrowheads="1"/>
          </p:cNvSpPr>
          <p:nvPr/>
        </p:nvSpPr>
        <p:spPr bwMode="auto">
          <a:xfrm>
            <a:off x="5986463" y="4889500"/>
            <a:ext cx="496887" cy="130175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51" name="Line 304"/>
          <p:cNvSpPr>
            <a:spLocks noChangeShapeType="1"/>
          </p:cNvSpPr>
          <p:nvPr/>
        </p:nvSpPr>
        <p:spPr bwMode="auto">
          <a:xfrm>
            <a:off x="5986463" y="4878388"/>
            <a:ext cx="0" cy="8096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52" name="Line 305"/>
          <p:cNvSpPr>
            <a:spLocks noChangeShapeType="1"/>
          </p:cNvSpPr>
          <p:nvPr/>
        </p:nvSpPr>
        <p:spPr bwMode="auto">
          <a:xfrm>
            <a:off x="6483350" y="4878388"/>
            <a:ext cx="0" cy="80962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53" name="Rectangle 306"/>
          <p:cNvSpPr>
            <a:spLocks noChangeArrowheads="1"/>
          </p:cNvSpPr>
          <p:nvPr/>
        </p:nvSpPr>
        <p:spPr bwMode="auto">
          <a:xfrm>
            <a:off x="5986463" y="4878388"/>
            <a:ext cx="492125" cy="793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54" name="Oval 307"/>
          <p:cNvSpPr>
            <a:spLocks noChangeArrowheads="1"/>
          </p:cNvSpPr>
          <p:nvPr/>
        </p:nvSpPr>
        <p:spPr bwMode="auto">
          <a:xfrm>
            <a:off x="5981700" y="4784725"/>
            <a:ext cx="496888" cy="152400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55" name="Group 308"/>
          <p:cNvGrpSpPr>
            <a:grpSpLocks/>
          </p:cNvGrpSpPr>
          <p:nvPr/>
        </p:nvGrpSpPr>
        <p:grpSpPr bwMode="auto">
          <a:xfrm>
            <a:off x="6100763" y="4818063"/>
            <a:ext cx="247650" cy="88900"/>
            <a:chOff x="2848" y="848"/>
            <a:chExt cx="140" cy="98"/>
          </a:xfrm>
        </p:grpSpPr>
        <p:sp>
          <p:nvSpPr>
            <p:cNvPr id="12832" name="Line 30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3" name="Line 31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4" name="Line 31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56" name="Group 312"/>
          <p:cNvGrpSpPr>
            <a:grpSpLocks/>
          </p:cNvGrpSpPr>
          <p:nvPr/>
        </p:nvGrpSpPr>
        <p:grpSpPr bwMode="auto">
          <a:xfrm flipV="1">
            <a:off x="6100763" y="4816475"/>
            <a:ext cx="247650" cy="88900"/>
            <a:chOff x="2848" y="848"/>
            <a:chExt cx="140" cy="98"/>
          </a:xfrm>
        </p:grpSpPr>
        <p:sp>
          <p:nvSpPr>
            <p:cNvPr id="12829" name="Line 31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0" name="Line 31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31" name="Line 31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57" name="Line 316"/>
          <p:cNvSpPr>
            <a:spLocks noChangeShapeType="1"/>
          </p:cNvSpPr>
          <p:nvPr/>
        </p:nvSpPr>
        <p:spPr bwMode="auto">
          <a:xfrm>
            <a:off x="7096125" y="4691063"/>
            <a:ext cx="376238" cy="1206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58" name="Line 317"/>
          <p:cNvSpPr>
            <a:spLocks noChangeShapeType="1"/>
          </p:cNvSpPr>
          <p:nvPr/>
        </p:nvSpPr>
        <p:spPr bwMode="auto">
          <a:xfrm flipV="1">
            <a:off x="6443663" y="4703763"/>
            <a:ext cx="277812" cy="1095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59" name="Line 318"/>
          <p:cNvSpPr>
            <a:spLocks noChangeShapeType="1"/>
          </p:cNvSpPr>
          <p:nvPr/>
        </p:nvSpPr>
        <p:spPr bwMode="auto">
          <a:xfrm flipV="1">
            <a:off x="6486525" y="4906963"/>
            <a:ext cx="97155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0" name="Line 319"/>
          <p:cNvSpPr>
            <a:spLocks noChangeShapeType="1"/>
          </p:cNvSpPr>
          <p:nvPr/>
        </p:nvSpPr>
        <p:spPr bwMode="auto">
          <a:xfrm flipH="1">
            <a:off x="5781675" y="4652963"/>
            <a:ext cx="254000" cy="4699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1" name="Line 320"/>
          <p:cNvSpPr>
            <a:spLocks noChangeShapeType="1"/>
          </p:cNvSpPr>
          <p:nvPr/>
        </p:nvSpPr>
        <p:spPr bwMode="auto">
          <a:xfrm>
            <a:off x="5807075" y="4703763"/>
            <a:ext cx="1968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2" name="Line 321"/>
          <p:cNvSpPr>
            <a:spLocks noChangeShapeType="1"/>
          </p:cNvSpPr>
          <p:nvPr/>
        </p:nvSpPr>
        <p:spPr bwMode="auto">
          <a:xfrm>
            <a:off x="5667375" y="5040313"/>
            <a:ext cx="153988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3" name="Line 322"/>
          <p:cNvSpPr>
            <a:spLocks noChangeShapeType="1"/>
          </p:cNvSpPr>
          <p:nvPr/>
        </p:nvSpPr>
        <p:spPr bwMode="auto">
          <a:xfrm>
            <a:off x="5919788" y="5119688"/>
            <a:ext cx="4905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4" name="Line 323"/>
          <p:cNvSpPr>
            <a:spLocks noChangeShapeType="1"/>
          </p:cNvSpPr>
          <p:nvPr/>
        </p:nvSpPr>
        <p:spPr bwMode="auto">
          <a:xfrm flipH="1">
            <a:off x="6159500" y="5027613"/>
            <a:ext cx="53975" cy="857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5" name="Line 324"/>
          <p:cNvSpPr>
            <a:spLocks noChangeShapeType="1"/>
          </p:cNvSpPr>
          <p:nvPr/>
        </p:nvSpPr>
        <p:spPr bwMode="auto">
          <a:xfrm>
            <a:off x="5972175" y="5116513"/>
            <a:ext cx="1588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6" name="Line 325"/>
          <p:cNvSpPr>
            <a:spLocks noChangeShapeType="1"/>
          </p:cNvSpPr>
          <p:nvPr/>
        </p:nvSpPr>
        <p:spPr bwMode="auto">
          <a:xfrm flipH="1" flipV="1">
            <a:off x="6369050" y="5124450"/>
            <a:ext cx="0" cy="76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7" name="Line 354"/>
          <p:cNvSpPr>
            <a:spLocks noChangeShapeType="1"/>
          </p:cNvSpPr>
          <p:nvPr/>
        </p:nvSpPr>
        <p:spPr bwMode="auto">
          <a:xfrm>
            <a:off x="6450013" y="4983163"/>
            <a:ext cx="503237" cy="2698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8" name="Line 355"/>
          <p:cNvSpPr>
            <a:spLocks noChangeShapeType="1"/>
          </p:cNvSpPr>
          <p:nvPr/>
        </p:nvSpPr>
        <p:spPr bwMode="auto">
          <a:xfrm>
            <a:off x="5899150" y="4918075"/>
            <a:ext cx="79375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69" name="Line 365"/>
          <p:cNvSpPr>
            <a:spLocks noChangeShapeType="1"/>
          </p:cNvSpPr>
          <p:nvPr/>
        </p:nvSpPr>
        <p:spPr bwMode="auto">
          <a:xfrm flipH="1">
            <a:off x="5988050" y="3440113"/>
            <a:ext cx="3175" cy="134937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0" name="Line 366"/>
          <p:cNvSpPr>
            <a:spLocks noChangeShapeType="1"/>
          </p:cNvSpPr>
          <p:nvPr/>
        </p:nvSpPr>
        <p:spPr bwMode="auto">
          <a:xfrm flipV="1">
            <a:off x="7285038" y="2422525"/>
            <a:ext cx="123825" cy="87313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1" name="Line 367"/>
          <p:cNvSpPr>
            <a:spLocks noChangeShapeType="1"/>
          </p:cNvSpPr>
          <p:nvPr/>
        </p:nvSpPr>
        <p:spPr bwMode="auto">
          <a:xfrm>
            <a:off x="7112000" y="2595563"/>
            <a:ext cx="0" cy="984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2" name="Line 368"/>
          <p:cNvSpPr>
            <a:spLocks noChangeShapeType="1"/>
          </p:cNvSpPr>
          <p:nvPr/>
        </p:nvSpPr>
        <p:spPr bwMode="auto">
          <a:xfrm flipV="1">
            <a:off x="7296150" y="2492375"/>
            <a:ext cx="263525" cy="2889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3" name="Line 369"/>
          <p:cNvSpPr>
            <a:spLocks noChangeShapeType="1"/>
          </p:cNvSpPr>
          <p:nvPr/>
        </p:nvSpPr>
        <p:spPr bwMode="auto">
          <a:xfrm>
            <a:off x="7648575" y="2490788"/>
            <a:ext cx="0" cy="1968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4" name="Line 370"/>
          <p:cNvSpPr>
            <a:spLocks noChangeShapeType="1"/>
          </p:cNvSpPr>
          <p:nvPr/>
        </p:nvSpPr>
        <p:spPr bwMode="auto">
          <a:xfrm>
            <a:off x="7302500" y="2797175"/>
            <a:ext cx="188913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5" name="Line 371"/>
          <p:cNvSpPr>
            <a:spLocks noChangeShapeType="1"/>
          </p:cNvSpPr>
          <p:nvPr/>
        </p:nvSpPr>
        <p:spPr bwMode="auto">
          <a:xfrm flipV="1">
            <a:off x="5597525" y="3663950"/>
            <a:ext cx="168275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6" name="Line 372"/>
          <p:cNvSpPr>
            <a:spLocks noChangeShapeType="1"/>
          </p:cNvSpPr>
          <p:nvPr/>
        </p:nvSpPr>
        <p:spPr bwMode="auto">
          <a:xfrm flipV="1">
            <a:off x="7716838" y="2190750"/>
            <a:ext cx="238125" cy="1682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7" name="Line 373"/>
          <p:cNvSpPr>
            <a:spLocks noChangeShapeType="1"/>
          </p:cNvSpPr>
          <p:nvPr/>
        </p:nvSpPr>
        <p:spPr bwMode="auto">
          <a:xfrm>
            <a:off x="7848600" y="2787650"/>
            <a:ext cx="18573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8" name="Line 374"/>
          <p:cNvSpPr>
            <a:spLocks noChangeShapeType="1"/>
          </p:cNvSpPr>
          <p:nvPr/>
        </p:nvSpPr>
        <p:spPr bwMode="auto">
          <a:xfrm flipH="1">
            <a:off x="7002463" y="2863850"/>
            <a:ext cx="98425" cy="70485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79" name="Line 375"/>
          <p:cNvSpPr>
            <a:spLocks noChangeShapeType="1"/>
          </p:cNvSpPr>
          <p:nvPr/>
        </p:nvSpPr>
        <p:spPr bwMode="auto">
          <a:xfrm flipH="1">
            <a:off x="7593013" y="2863850"/>
            <a:ext cx="111125" cy="72707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380" name="Oval 378"/>
          <p:cNvSpPr>
            <a:spLocks noChangeArrowheads="1"/>
          </p:cNvSpPr>
          <p:nvPr/>
        </p:nvSpPr>
        <p:spPr bwMode="auto">
          <a:xfrm>
            <a:off x="6937375" y="2498725"/>
            <a:ext cx="346075" cy="87313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81" name="Line 379"/>
          <p:cNvSpPr>
            <a:spLocks noChangeShapeType="1"/>
          </p:cNvSpPr>
          <p:nvPr/>
        </p:nvSpPr>
        <p:spPr bwMode="auto">
          <a:xfrm>
            <a:off x="6937375" y="24907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82" name="Line 380"/>
          <p:cNvSpPr>
            <a:spLocks noChangeShapeType="1"/>
          </p:cNvSpPr>
          <p:nvPr/>
        </p:nvSpPr>
        <p:spPr bwMode="auto">
          <a:xfrm>
            <a:off x="7283450" y="24907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83" name="Rectangle 381"/>
          <p:cNvSpPr>
            <a:spLocks noChangeArrowheads="1"/>
          </p:cNvSpPr>
          <p:nvPr/>
        </p:nvSpPr>
        <p:spPr bwMode="auto">
          <a:xfrm>
            <a:off x="6937375" y="2490788"/>
            <a:ext cx="342900" cy="539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84" name="Oval 382"/>
          <p:cNvSpPr>
            <a:spLocks noChangeArrowheads="1"/>
          </p:cNvSpPr>
          <p:nvPr/>
        </p:nvSpPr>
        <p:spPr bwMode="auto">
          <a:xfrm>
            <a:off x="6934200" y="2427288"/>
            <a:ext cx="346075" cy="103187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85" name="Group 383"/>
          <p:cNvGrpSpPr>
            <a:grpSpLocks/>
          </p:cNvGrpSpPr>
          <p:nvPr/>
        </p:nvGrpSpPr>
        <p:grpSpPr bwMode="auto">
          <a:xfrm>
            <a:off x="7018338" y="2449513"/>
            <a:ext cx="171450" cy="60325"/>
            <a:chOff x="2848" y="848"/>
            <a:chExt cx="140" cy="98"/>
          </a:xfrm>
        </p:grpSpPr>
        <p:sp>
          <p:nvSpPr>
            <p:cNvPr id="12826" name="Line 38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7" name="Line 38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8" name="Line 38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86" name="Group 387"/>
          <p:cNvGrpSpPr>
            <a:grpSpLocks/>
          </p:cNvGrpSpPr>
          <p:nvPr/>
        </p:nvGrpSpPr>
        <p:grpSpPr bwMode="auto">
          <a:xfrm flipV="1">
            <a:off x="7018338" y="2449513"/>
            <a:ext cx="171450" cy="58737"/>
            <a:chOff x="2848" y="848"/>
            <a:chExt cx="140" cy="98"/>
          </a:xfrm>
        </p:grpSpPr>
        <p:sp>
          <p:nvSpPr>
            <p:cNvPr id="12823" name="Line 38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4" name="Line 38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5" name="Line 39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87" name="Oval 392"/>
          <p:cNvSpPr>
            <a:spLocks noChangeArrowheads="1"/>
          </p:cNvSpPr>
          <p:nvPr/>
        </p:nvSpPr>
        <p:spPr bwMode="auto">
          <a:xfrm>
            <a:off x="7410450" y="2400300"/>
            <a:ext cx="346075" cy="87313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88" name="Line 393"/>
          <p:cNvSpPr>
            <a:spLocks noChangeShapeType="1"/>
          </p:cNvSpPr>
          <p:nvPr/>
        </p:nvSpPr>
        <p:spPr bwMode="auto">
          <a:xfrm>
            <a:off x="7410450" y="2392363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89" name="Line 394"/>
          <p:cNvSpPr>
            <a:spLocks noChangeShapeType="1"/>
          </p:cNvSpPr>
          <p:nvPr/>
        </p:nvSpPr>
        <p:spPr bwMode="auto">
          <a:xfrm>
            <a:off x="7756525" y="2392363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90" name="Rectangle 395"/>
          <p:cNvSpPr>
            <a:spLocks noChangeArrowheads="1"/>
          </p:cNvSpPr>
          <p:nvPr/>
        </p:nvSpPr>
        <p:spPr bwMode="auto">
          <a:xfrm>
            <a:off x="7410450" y="2392363"/>
            <a:ext cx="342900" cy="539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91" name="Oval 396"/>
          <p:cNvSpPr>
            <a:spLocks noChangeArrowheads="1"/>
          </p:cNvSpPr>
          <p:nvPr/>
        </p:nvSpPr>
        <p:spPr bwMode="auto">
          <a:xfrm>
            <a:off x="7407275" y="2328863"/>
            <a:ext cx="346075" cy="103187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92" name="Group 397"/>
          <p:cNvGrpSpPr>
            <a:grpSpLocks/>
          </p:cNvGrpSpPr>
          <p:nvPr/>
        </p:nvGrpSpPr>
        <p:grpSpPr bwMode="auto">
          <a:xfrm>
            <a:off x="7491413" y="2351088"/>
            <a:ext cx="171450" cy="60325"/>
            <a:chOff x="2848" y="848"/>
            <a:chExt cx="140" cy="98"/>
          </a:xfrm>
        </p:grpSpPr>
        <p:sp>
          <p:nvSpPr>
            <p:cNvPr id="12820" name="Line 39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1" name="Line 39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22" name="Line 40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393" name="Group 401"/>
          <p:cNvGrpSpPr>
            <a:grpSpLocks/>
          </p:cNvGrpSpPr>
          <p:nvPr/>
        </p:nvGrpSpPr>
        <p:grpSpPr bwMode="auto">
          <a:xfrm flipV="1">
            <a:off x="7491413" y="2351088"/>
            <a:ext cx="171450" cy="58737"/>
            <a:chOff x="2848" y="848"/>
            <a:chExt cx="140" cy="98"/>
          </a:xfrm>
        </p:grpSpPr>
        <p:sp>
          <p:nvSpPr>
            <p:cNvPr id="12817" name="Line 40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8" name="Line 40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9" name="Line 40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94" name="Oval 406"/>
          <p:cNvSpPr>
            <a:spLocks noChangeArrowheads="1"/>
          </p:cNvSpPr>
          <p:nvPr/>
        </p:nvSpPr>
        <p:spPr bwMode="auto">
          <a:xfrm>
            <a:off x="7497763" y="2778125"/>
            <a:ext cx="346075" cy="87313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95" name="Line 407"/>
          <p:cNvSpPr>
            <a:spLocks noChangeShapeType="1"/>
          </p:cNvSpPr>
          <p:nvPr/>
        </p:nvSpPr>
        <p:spPr bwMode="auto">
          <a:xfrm>
            <a:off x="7497763" y="27701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96" name="Line 408"/>
          <p:cNvSpPr>
            <a:spLocks noChangeShapeType="1"/>
          </p:cNvSpPr>
          <p:nvPr/>
        </p:nvSpPr>
        <p:spPr bwMode="auto">
          <a:xfrm>
            <a:off x="7843838" y="27701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97" name="Rectangle 409"/>
          <p:cNvSpPr>
            <a:spLocks noChangeArrowheads="1"/>
          </p:cNvSpPr>
          <p:nvPr/>
        </p:nvSpPr>
        <p:spPr bwMode="auto">
          <a:xfrm>
            <a:off x="7497763" y="2770188"/>
            <a:ext cx="342900" cy="539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398" name="Oval 410"/>
          <p:cNvSpPr>
            <a:spLocks noChangeArrowheads="1"/>
          </p:cNvSpPr>
          <p:nvPr/>
        </p:nvSpPr>
        <p:spPr bwMode="auto">
          <a:xfrm>
            <a:off x="7494588" y="2706688"/>
            <a:ext cx="346075" cy="103187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399" name="Group 411"/>
          <p:cNvGrpSpPr>
            <a:grpSpLocks/>
          </p:cNvGrpSpPr>
          <p:nvPr/>
        </p:nvGrpSpPr>
        <p:grpSpPr bwMode="auto">
          <a:xfrm>
            <a:off x="7578725" y="2728913"/>
            <a:ext cx="171450" cy="60325"/>
            <a:chOff x="2848" y="848"/>
            <a:chExt cx="140" cy="98"/>
          </a:xfrm>
        </p:grpSpPr>
        <p:sp>
          <p:nvSpPr>
            <p:cNvPr id="12814" name="Line 41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5" name="Line 41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6" name="Line 41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00" name="Group 415"/>
          <p:cNvGrpSpPr>
            <a:grpSpLocks/>
          </p:cNvGrpSpPr>
          <p:nvPr/>
        </p:nvGrpSpPr>
        <p:grpSpPr bwMode="auto">
          <a:xfrm flipV="1">
            <a:off x="7578725" y="2728913"/>
            <a:ext cx="171450" cy="58737"/>
            <a:chOff x="2848" y="848"/>
            <a:chExt cx="140" cy="98"/>
          </a:xfrm>
        </p:grpSpPr>
        <p:sp>
          <p:nvSpPr>
            <p:cNvPr id="12811" name="Line 416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2" name="Line 417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3" name="Line 418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01" name="Oval 434"/>
          <p:cNvSpPr>
            <a:spLocks noChangeArrowheads="1"/>
          </p:cNvSpPr>
          <p:nvPr/>
        </p:nvSpPr>
        <p:spPr bwMode="auto">
          <a:xfrm>
            <a:off x="6946900" y="2765425"/>
            <a:ext cx="346075" cy="87313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02" name="Line 435"/>
          <p:cNvSpPr>
            <a:spLocks noChangeShapeType="1"/>
          </p:cNvSpPr>
          <p:nvPr/>
        </p:nvSpPr>
        <p:spPr bwMode="auto">
          <a:xfrm>
            <a:off x="6946900" y="27574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03" name="Line 436"/>
          <p:cNvSpPr>
            <a:spLocks noChangeShapeType="1"/>
          </p:cNvSpPr>
          <p:nvPr/>
        </p:nvSpPr>
        <p:spPr bwMode="auto">
          <a:xfrm>
            <a:off x="7292975" y="2757488"/>
            <a:ext cx="0" cy="5397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04" name="Rectangle 437"/>
          <p:cNvSpPr>
            <a:spLocks noChangeArrowheads="1"/>
          </p:cNvSpPr>
          <p:nvPr/>
        </p:nvSpPr>
        <p:spPr bwMode="auto">
          <a:xfrm>
            <a:off x="6946900" y="2757488"/>
            <a:ext cx="342900" cy="53975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405" name="Oval 438"/>
          <p:cNvSpPr>
            <a:spLocks noChangeArrowheads="1"/>
          </p:cNvSpPr>
          <p:nvPr/>
        </p:nvSpPr>
        <p:spPr bwMode="auto">
          <a:xfrm>
            <a:off x="6943725" y="2693988"/>
            <a:ext cx="346075" cy="103187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406" name="Group 439"/>
          <p:cNvGrpSpPr>
            <a:grpSpLocks/>
          </p:cNvGrpSpPr>
          <p:nvPr/>
        </p:nvGrpSpPr>
        <p:grpSpPr bwMode="auto">
          <a:xfrm>
            <a:off x="7027863" y="2716213"/>
            <a:ext cx="171450" cy="60325"/>
            <a:chOff x="2848" y="848"/>
            <a:chExt cx="140" cy="98"/>
          </a:xfrm>
        </p:grpSpPr>
        <p:sp>
          <p:nvSpPr>
            <p:cNvPr id="12808" name="Line 440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9" name="Line 441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10" name="Line 442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07" name="Group 443"/>
          <p:cNvGrpSpPr>
            <a:grpSpLocks/>
          </p:cNvGrpSpPr>
          <p:nvPr/>
        </p:nvGrpSpPr>
        <p:grpSpPr bwMode="auto">
          <a:xfrm flipV="1">
            <a:off x="7027863" y="2716213"/>
            <a:ext cx="171450" cy="58737"/>
            <a:chOff x="2848" y="848"/>
            <a:chExt cx="140" cy="98"/>
          </a:xfrm>
        </p:grpSpPr>
        <p:sp>
          <p:nvSpPr>
            <p:cNvPr id="12805" name="Line 44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6" name="Line 44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7" name="Line 44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08" name="Oval 448"/>
          <p:cNvSpPr>
            <a:spLocks noChangeArrowheads="1"/>
          </p:cNvSpPr>
          <p:nvPr/>
        </p:nvSpPr>
        <p:spPr bwMode="auto">
          <a:xfrm>
            <a:off x="7469188" y="3654425"/>
            <a:ext cx="358775" cy="95250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09" name="Line 449"/>
          <p:cNvSpPr>
            <a:spLocks noChangeShapeType="1"/>
          </p:cNvSpPr>
          <p:nvPr/>
        </p:nvSpPr>
        <p:spPr bwMode="auto">
          <a:xfrm>
            <a:off x="7469188" y="3646488"/>
            <a:ext cx="0" cy="58737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10" name="Line 450"/>
          <p:cNvSpPr>
            <a:spLocks noChangeShapeType="1"/>
          </p:cNvSpPr>
          <p:nvPr/>
        </p:nvSpPr>
        <p:spPr bwMode="auto">
          <a:xfrm>
            <a:off x="7827963" y="3646488"/>
            <a:ext cx="0" cy="58737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11" name="Rectangle 451"/>
          <p:cNvSpPr>
            <a:spLocks noChangeArrowheads="1"/>
          </p:cNvSpPr>
          <p:nvPr/>
        </p:nvSpPr>
        <p:spPr bwMode="auto">
          <a:xfrm>
            <a:off x="7469188" y="3646488"/>
            <a:ext cx="355600" cy="58737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412" name="Oval 452"/>
          <p:cNvSpPr>
            <a:spLocks noChangeArrowheads="1"/>
          </p:cNvSpPr>
          <p:nvPr/>
        </p:nvSpPr>
        <p:spPr bwMode="auto">
          <a:xfrm>
            <a:off x="7466013" y="3578225"/>
            <a:ext cx="358775" cy="111125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413" name="Group 453"/>
          <p:cNvGrpSpPr>
            <a:grpSpLocks/>
          </p:cNvGrpSpPr>
          <p:nvPr/>
        </p:nvGrpSpPr>
        <p:grpSpPr bwMode="auto">
          <a:xfrm>
            <a:off x="7551738" y="3602038"/>
            <a:ext cx="179387" cy="65087"/>
            <a:chOff x="2848" y="848"/>
            <a:chExt cx="140" cy="98"/>
          </a:xfrm>
        </p:grpSpPr>
        <p:sp>
          <p:nvSpPr>
            <p:cNvPr id="12802" name="Line 454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3" name="Line 455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4" name="Line 456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14" name="Group 457"/>
          <p:cNvGrpSpPr>
            <a:grpSpLocks/>
          </p:cNvGrpSpPr>
          <p:nvPr/>
        </p:nvGrpSpPr>
        <p:grpSpPr bwMode="auto">
          <a:xfrm flipV="1">
            <a:off x="7551738" y="3602038"/>
            <a:ext cx="179387" cy="65087"/>
            <a:chOff x="2848" y="848"/>
            <a:chExt cx="140" cy="98"/>
          </a:xfrm>
        </p:grpSpPr>
        <p:sp>
          <p:nvSpPr>
            <p:cNvPr id="12799" name="Line 45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0" name="Line 45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01" name="Line 46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15" name="Oval 462"/>
          <p:cNvSpPr>
            <a:spLocks noChangeArrowheads="1"/>
          </p:cNvSpPr>
          <p:nvPr/>
        </p:nvSpPr>
        <p:spPr bwMode="auto">
          <a:xfrm>
            <a:off x="7172325" y="3929063"/>
            <a:ext cx="358775" cy="95250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16" name="Line 463"/>
          <p:cNvSpPr>
            <a:spLocks noChangeShapeType="1"/>
          </p:cNvSpPr>
          <p:nvPr/>
        </p:nvSpPr>
        <p:spPr bwMode="auto">
          <a:xfrm>
            <a:off x="7172325" y="3921125"/>
            <a:ext cx="0" cy="58738"/>
          </a:xfrm>
          <a:prstGeom prst="line">
            <a:avLst/>
          </a:prstGeom>
          <a:noFill/>
          <a:ln w="1270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17" name="Line 464"/>
          <p:cNvSpPr>
            <a:spLocks noChangeShapeType="1"/>
          </p:cNvSpPr>
          <p:nvPr/>
        </p:nvSpPr>
        <p:spPr bwMode="auto">
          <a:xfrm>
            <a:off x="7531100" y="3921125"/>
            <a:ext cx="0" cy="58738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418" name="Rectangle 465"/>
          <p:cNvSpPr>
            <a:spLocks noChangeArrowheads="1"/>
          </p:cNvSpPr>
          <p:nvPr/>
        </p:nvSpPr>
        <p:spPr bwMode="auto">
          <a:xfrm>
            <a:off x="7178675" y="3921125"/>
            <a:ext cx="349250" cy="58738"/>
          </a:xfrm>
          <a:prstGeom prst="rect">
            <a:avLst/>
          </a:prstGeom>
          <a:solidFill>
            <a:srgbClr val="FFCC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2419" name="Oval 466"/>
          <p:cNvSpPr>
            <a:spLocks noChangeArrowheads="1"/>
          </p:cNvSpPr>
          <p:nvPr/>
        </p:nvSpPr>
        <p:spPr bwMode="auto">
          <a:xfrm>
            <a:off x="7169150" y="3852863"/>
            <a:ext cx="358775" cy="111125"/>
          </a:xfrm>
          <a:prstGeom prst="ellipse">
            <a:avLst/>
          </a:prstGeom>
          <a:solidFill>
            <a:srgbClr val="FFCCFF"/>
          </a:solidFill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420" name="Group 467"/>
          <p:cNvGrpSpPr>
            <a:grpSpLocks/>
          </p:cNvGrpSpPr>
          <p:nvPr/>
        </p:nvGrpSpPr>
        <p:grpSpPr bwMode="auto">
          <a:xfrm>
            <a:off x="7254875" y="3876675"/>
            <a:ext cx="179388" cy="65088"/>
            <a:chOff x="2848" y="848"/>
            <a:chExt cx="140" cy="98"/>
          </a:xfrm>
        </p:grpSpPr>
        <p:sp>
          <p:nvSpPr>
            <p:cNvPr id="12796" name="Line 468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7" name="Line 469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8" name="Line 470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21" name="Group 471"/>
          <p:cNvGrpSpPr>
            <a:grpSpLocks/>
          </p:cNvGrpSpPr>
          <p:nvPr/>
        </p:nvGrpSpPr>
        <p:grpSpPr bwMode="auto">
          <a:xfrm flipV="1">
            <a:off x="7254875" y="3876675"/>
            <a:ext cx="179388" cy="65088"/>
            <a:chOff x="2848" y="848"/>
            <a:chExt cx="140" cy="98"/>
          </a:xfrm>
        </p:grpSpPr>
        <p:sp>
          <p:nvSpPr>
            <p:cNvPr id="12793" name="Line 472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4" name="Line 473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5" name="Line 474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22" name="Line 232"/>
          <p:cNvSpPr>
            <a:spLocks noChangeShapeType="1"/>
          </p:cNvSpPr>
          <p:nvPr/>
        </p:nvSpPr>
        <p:spPr bwMode="auto">
          <a:xfrm flipV="1">
            <a:off x="6942138" y="4005263"/>
            <a:ext cx="263525" cy="482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2423" name="Group 517"/>
          <p:cNvGrpSpPr>
            <a:grpSpLocks/>
          </p:cNvGrpSpPr>
          <p:nvPr/>
        </p:nvGrpSpPr>
        <p:grpSpPr bwMode="auto">
          <a:xfrm>
            <a:off x="5481638" y="3602038"/>
            <a:ext cx="173037" cy="219075"/>
            <a:chOff x="3774" y="2423"/>
            <a:chExt cx="189" cy="286"/>
          </a:xfrm>
        </p:grpSpPr>
        <p:sp>
          <p:nvSpPr>
            <p:cNvPr id="12787" name="Rectangle 511"/>
            <p:cNvSpPr>
              <a:spLocks noChangeArrowheads="1"/>
            </p:cNvSpPr>
            <p:nvPr/>
          </p:nvSpPr>
          <p:spPr bwMode="auto">
            <a:xfrm>
              <a:off x="3790" y="2610"/>
              <a:ext cx="153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88" name="Rectangle 512"/>
            <p:cNvSpPr>
              <a:spLocks noChangeArrowheads="1"/>
            </p:cNvSpPr>
            <p:nvPr/>
          </p:nvSpPr>
          <p:spPr bwMode="auto">
            <a:xfrm>
              <a:off x="3774" y="2653"/>
              <a:ext cx="189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89" name="Rectangle 513"/>
            <p:cNvSpPr>
              <a:spLocks noChangeArrowheads="1"/>
            </p:cNvSpPr>
            <p:nvPr/>
          </p:nvSpPr>
          <p:spPr bwMode="auto">
            <a:xfrm>
              <a:off x="3808" y="2564"/>
              <a:ext cx="119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0" name="Rectangle 514"/>
            <p:cNvSpPr>
              <a:spLocks noChangeArrowheads="1"/>
            </p:cNvSpPr>
            <p:nvPr/>
          </p:nvSpPr>
          <p:spPr bwMode="auto">
            <a:xfrm>
              <a:off x="3818" y="2518"/>
              <a:ext cx="97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1" name="Rectangle 515"/>
            <p:cNvSpPr>
              <a:spLocks noChangeArrowheads="1"/>
            </p:cNvSpPr>
            <p:nvPr/>
          </p:nvSpPr>
          <p:spPr bwMode="auto">
            <a:xfrm>
              <a:off x="3828" y="2472"/>
              <a:ext cx="74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92" name="Rectangle 516"/>
            <p:cNvSpPr>
              <a:spLocks noChangeArrowheads="1"/>
            </p:cNvSpPr>
            <p:nvPr/>
          </p:nvSpPr>
          <p:spPr bwMode="auto">
            <a:xfrm>
              <a:off x="3839" y="2423"/>
              <a:ext cx="51" cy="56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24" name="Group 805"/>
          <p:cNvGrpSpPr>
            <a:grpSpLocks/>
          </p:cNvGrpSpPr>
          <p:nvPr/>
        </p:nvGrpSpPr>
        <p:grpSpPr bwMode="auto">
          <a:xfrm>
            <a:off x="6810375" y="4968875"/>
            <a:ext cx="293688" cy="411163"/>
            <a:chOff x="4290" y="3130"/>
            <a:chExt cx="185" cy="259"/>
          </a:xfrm>
        </p:grpSpPr>
        <p:pic>
          <p:nvPicPr>
            <p:cNvPr id="12768" name="Picture 337" descr="31u_bnrz[1]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769" name="Freeform 343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>
                <a:gd name="T0" fmla="*/ 35 w 246"/>
                <a:gd name="T1" fmla="*/ 21 h 310"/>
                <a:gd name="T2" fmla="*/ 37 w 246"/>
                <a:gd name="T3" fmla="*/ 24 h 310"/>
                <a:gd name="T4" fmla="*/ 38 w 246"/>
                <a:gd name="T5" fmla="*/ 28 h 310"/>
                <a:gd name="T6" fmla="*/ 37 w 246"/>
                <a:gd name="T7" fmla="*/ 31 h 310"/>
                <a:gd name="T8" fmla="*/ 35 w 246"/>
                <a:gd name="T9" fmla="*/ 35 h 310"/>
                <a:gd name="T10" fmla="*/ 31 w 246"/>
                <a:gd name="T11" fmla="*/ 38 h 310"/>
                <a:gd name="T12" fmla="*/ 28 w 246"/>
                <a:gd name="T13" fmla="*/ 41 h 310"/>
                <a:gd name="T14" fmla="*/ 24 w 246"/>
                <a:gd name="T15" fmla="*/ 44 h 310"/>
                <a:gd name="T16" fmla="*/ 22 w 246"/>
                <a:gd name="T17" fmla="*/ 47 h 310"/>
                <a:gd name="T18" fmla="*/ 21 w 246"/>
                <a:gd name="T19" fmla="*/ 48 h 310"/>
                <a:gd name="T20" fmla="*/ 20 w 246"/>
                <a:gd name="T21" fmla="*/ 50 h 310"/>
                <a:gd name="T22" fmla="*/ 20 w 246"/>
                <a:gd name="T23" fmla="*/ 51 h 310"/>
                <a:gd name="T24" fmla="*/ 22 w 246"/>
                <a:gd name="T25" fmla="*/ 52 h 310"/>
                <a:gd name="T26" fmla="*/ 23 w 246"/>
                <a:gd name="T27" fmla="*/ 52 h 310"/>
                <a:gd name="T28" fmla="*/ 26 w 246"/>
                <a:gd name="T29" fmla="*/ 49 h 310"/>
                <a:gd name="T30" fmla="*/ 30 w 246"/>
                <a:gd name="T31" fmla="*/ 45 h 310"/>
                <a:gd name="T32" fmla="*/ 35 w 246"/>
                <a:gd name="T33" fmla="*/ 41 h 310"/>
                <a:gd name="T34" fmla="*/ 39 w 246"/>
                <a:gd name="T35" fmla="*/ 37 h 310"/>
                <a:gd name="T36" fmla="*/ 41 w 246"/>
                <a:gd name="T37" fmla="*/ 31 h 310"/>
                <a:gd name="T38" fmla="*/ 40 w 246"/>
                <a:gd name="T39" fmla="*/ 26 h 310"/>
                <a:gd name="T40" fmla="*/ 38 w 246"/>
                <a:gd name="T41" fmla="*/ 20 h 310"/>
                <a:gd name="T42" fmla="*/ 34 w 246"/>
                <a:gd name="T43" fmla="*/ 16 h 310"/>
                <a:gd name="T44" fmla="*/ 30 w 246"/>
                <a:gd name="T45" fmla="*/ 12 h 310"/>
                <a:gd name="T46" fmla="*/ 25 w 246"/>
                <a:gd name="T47" fmla="*/ 10 h 310"/>
                <a:gd name="T48" fmla="*/ 21 w 246"/>
                <a:gd name="T49" fmla="*/ 7 h 310"/>
                <a:gd name="T50" fmla="*/ 16 w 246"/>
                <a:gd name="T51" fmla="*/ 5 h 310"/>
                <a:gd name="T52" fmla="*/ 12 w 246"/>
                <a:gd name="T53" fmla="*/ 3 h 310"/>
                <a:gd name="T54" fmla="*/ 8 w 246"/>
                <a:gd name="T55" fmla="*/ 1 h 310"/>
                <a:gd name="T56" fmla="*/ 4 w 246"/>
                <a:gd name="T57" fmla="*/ 0 h 310"/>
                <a:gd name="T58" fmla="*/ 1 w 246"/>
                <a:gd name="T59" fmla="*/ 0 h 310"/>
                <a:gd name="T60" fmla="*/ 1 w 246"/>
                <a:gd name="T61" fmla="*/ 1 h 310"/>
                <a:gd name="T62" fmla="*/ 5 w 246"/>
                <a:gd name="T63" fmla="*/ 2 h 310"/>
                <a:gd name="T64" fmla="*/ 9 w 246"/>
                <a:gd name="T65" fmla="*/ 4 h 310"/>
                <a:gd name="T66" fmla="*/ 13 w 246"/>
                <a:gd name="T67" fmla="*/ 6 h 310"/>
                <a:gd name="T68" fmla="*/ 18 w 246"/>
                <a:gd name="T69" fmla="*/ 9 h 310"/>
                <a:gd name="T70" fmla="*/ 22 w 246"/>
                <a:gd name="T71" fmla="*/ 12 h 310"/>
                <a:gd name="T72" fmla="*/ 27 w 246"/>
                <a:gd name="T73" fmla="*/ 15 h 310"/>
                <a:gd name="T74" fmla="*/ 31 w 246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0" name="Freeform 344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>
                <a:gd name="T0" fmla="*/ 5 w 83"/>
                <a:gd name="T1" fmla="*/ 2 h 187"/>
                <a:gd name="T2" fmla="*/ 5 w 83"/>
                <a:gd name="T3" fmla="*/ 1 h 187"/>
                <a:gd name="T4" fmla="*/ 4 w 83"/>
                <a:gd name="T5" fmla="*/ 0 h 187"/>
                <a:gd name="T6" fmla="*/ 3 w 83"/>
                <a:gd name="T7" fmla="*/ 0 h 187"/>
                <a:gd name="T8" fmla="*/ 2 w 83"/>
                <a:gd name="T9" fmla="*/ 0 h 187"/>
                <a:gd name="T10" fmla="*/ 1 w 83"/>
                <a:gd name="T11" fmla="*/ 0 h 187"/>
                <a:gd name="T12" fmla="*/ 1 w 83"/>
                <a:gd name="T13" fmla="*/ 1 h 187"/>
                <a:gd name="T14" fmla="*/ 0 w 83"/>
                <a:gd name="T15" fmla="*/ 2 h 187"/>
                <a:gd name="T16" fmla="*/ 0 w 83"/>
                <a:gd name="T17" fmla="*/ 3 h 187"/>
                <a:gd name="T18" fmla="*/ 1 w 83"/>
                <a:gd name="T19" fmla="*/ 7 h 187"/>
                <a:gd name="T20" fmla="*/ 3 w 83"/>
                <a:gd name="T21" fmla="*/ 12 h 187"/>
                <a:gd name="T22" fmla="*/ 5 w 83"/>
                <a:gd name="T23" fmla="*/ 17 h 187"/>
                <a:gd name="T24" fmla="*/ 7 w 83"/>
                <a:gd name="T25" fmla="*/ 21 h 187"/>
                <a:gd name="T26" fmla="*/ 9 w 83"/>
                <a:gd name="T27" fmla="*/ 25 h 187"/>
                <a:gd name="T28" fmla="*/ 11 w 83"/>
                <a:gd name="T29" fmla="*/ 28 h 187"/>
                <a:gd name="T30" fmla="*/ 13 w 83"/>
                <a:gd name="T31" fmla="*/ 31 h 187"/>
                <a:gd name="T32" fmla="*/ 14 w 83"/>
                <a:gd name="T33" fmla="*/ 31 h 187"/>
                <a:gd name="T34" fmla="*/ 13 w 83"/>
                <a:gd name="T35" fmla="*/ 29 h 187"/>
                <a:gd name="T36" fmla="*/ 13 w 83"/>
                <a:gd name="T37" fmla="*/ 26 h 187"/>
                <a:gd name="T38" fmla="*/ 11 w 83"/>
                <a:gd name="T39" fmla="*/ 23 h 187"/>
                <a:gd name="T40" fmla="*/ 10 w 83"/>
                <a:gd name="T41" fmla="*/ 19 h 187"/>
                <a:gd name="T42" fmla="*/ 9 w 83"/>
                <a:gd name="T43" fmla="*/ 15 h 187"/>
                <a:gd name="T44" fmla="*/ 7 w 83"/>
                <a:gd name="T45" fmla="*/ 10 h 187"/>
                <a:gd name="T46" fmla="*/ 6 w 83"/>
                <a:gd name="T47" fmla="*/ 6 h 187"/>
                <a:gd name="T48" fmla="*/ 5 w 83"/>
                <a:gd name="T49" fmla="*/ 2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1" name="Freeform 345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>
                <a:gd name="T0" fmla="*/ 4 w 44"/>
                <a:gd name="T1" fmla="*/ 2 h 94"/>
                <a:gd name="T2" fmla="*/ 3 w 44"/>
                <a:gd name="T3" fmla="*/ 1 h 94"/>
                <a:gd name="T4" fmla="*/ 3 w 44"/>
                <a:gd name="T5" fmla="*/ 0 h 94"/>
                <a:gd name="T6" fmla="*/ 2 w 44"/>
                <a:gd name="T7" fmla="*/ 0 h 94"/>
                <a:gd name="T8" fmla="*/ 2 w 44"/>
                <a:gd name="T9" fmla="*/ 0 h 94"/>
                <a:gd name="T10" fmla="*/ 1 w 44"/>
                <a:gd name="T11" fmla="*/ 0 h 94"/>
                <a:gd name="T12" fmla="*/ 0 w 44"/>
                <a:gd name="T13" fmla="*/ 1 h 94"/>
                <a:gd name="T14" fmla="*/ 0 w 44"/>
                <a:gd name="T15" fmla="*/ 1 h 94"/>
                <a:gd name="T16" fmla="*/ 0 w 44"/>
                <a:gd name="T17" fmla="*/ 2 h 94"/>
                <a:gd name="T18" fmla="*/ 0 w 44"/>
                <a:gd name="T19" fmla="*/ 4 h 94"/>
                <a:gd name="T20" fmla="*/ 1 w 44"/>
                <a:gd name="T21" fmla="*/ 6 h 94"/>
                <a:gd name="T22" fmla="*/ 1 w 44"/>
                <a:gd name="T23" fmla="*/ 9 h 94"/>
                <a:gd name="T24" fmla="*/ 2 w 44"/>
                <a:gd name="T25" fmla="*/ 11 h 94"/>
                <a:gd name="T26" fmla="*/ 3 w 44"/>
                <a:gd name="T27" fmla="*/ 13 h 94"/>
                <a:gd name="T28" fmla="*/ 4 w 44"/>
                <a:gd name="T29" fmla="*/ 15 h 94"/>
                <a:gd name="T30" fmla="*/ 6 w 44"/>
                <a:gd name="T31" fmla="*/ 16 h 94"/>
                <a:gd name="T32" fmla="*/ 7 w 44"/>
                <a:gd name="T33" fmla="*/ 16 h 94"/>
                <a:gd name="T34" fmla="*/ 7 w 44"/>
                <a:gd name="T35" fmla="*/ 13 h 94"/>
                <a:gd name="T36" fmla="*/ 6 w 44"/>
                <a:gd name="T37" fmla="*/ 9 h 94"/>
                <a:gd name="T38" fmla="*/ 5 w 44"/>
                <a:gd name="T39" fmla="*/ 5 h 94"/>
                <a:gd name="T40" fmla="*/ 4 w 44"/>
                <a:gd name="T41" fmla="*/ 2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2" name="Freeform 346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>
                <a:gd name="T0" fmla="*/ 3 w 38"/>
                <a:gd name="T1" fmla="*/ 1 h 54"/>
                <a:gd name="T2" fmla="*/ 3 w 38"/>
                <a:gd name="T3" fmla="*/ 1 h 54"/>
                <a:gd name="T4" fmla="*/ 3 w 38"/>
                <a:gd name="T5" fmla="*/ 1 h 54"/>
                <a:gd name="T6" fmla="*/ 3 w 38"/>
                <a:gd name="T7" fmla="*/ 1 h 54"/>
                <a:gd name="T8" fmla="*/ 3 w 38"/>
                <a:gd name="T9" fmla="*/ 1 h 54"/>
                <a:gd name="T10" fmla="*/ 3 w 38"/>
                <a:gd name="T11" fmla="*/ 1 h 54"/>
                <a:gd name="T12" fmla="*/ 2 w 38"/>
                <a:gd name="T13" fmla="*/ 0 h 54"/>
                <a:gd name="T14" fmla="*/ 2 w 38"/>
                <a:gd name="T15" fmla="*/ 0 h 54"/>
                <a:gd name="T16" fmla="*/ 1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1 h 54"/>
                <a:gd name="T24" fmla="*/ 0 w 38"/>
                <a:gd name="T25" fmla="*/ 2 h 54"/>
                <a:gd name="T26" fmla="*/ 0 w 38"/>
                <a:gd name="T27" fmla="*/ 3 h 54"/>
                <a:gd name="T28" fmla="*/ 1 w 38"/>
                <a:gd name="T29" fmla="*/ 4 h 54"/>
                <a:gd name="T30" fmla="*/ 1 w 38"/>
                <a:gd name="T31" fmla="*/ 5 h 54"/>
                <a:gd name="T32" fmla="*/ 2 w 38"/>
                <a:gd name="T33" fmla="*/ 7 h 54"/>
                <a:gd name="T34" fmla="*/ 3 w 38"/>
                <a:gd name="T35" fmla="*/ 8 h 54"/>
                <a:gd name="T36" fmla="*/ 4 w 38"/>
                <a:gd name="T37" fmla="*/ 8 h 54"/>
                <a:gd name="T38" fmla="*/ 5 w 38"/>
                <a:gd name="T39" fmla="*/ 9 h 54"/>
                <a:gd name="T40" fmla="*/ 6 w 38"/>
                <a:gd name="T41" fmla="*/ 9 h 54"/>
                <a:gd name="T42" fmla="*/ 6 w 38"/>
                <a:gd name="T43" fmla="*/ 7 h 54"/>
                <a:gd name="T44" fmla="*/ 5 w 38"/>
                <a:gd name="T45" fmla="*/ 5 h 54"/>
                <a:gd name="T46" fmla="*/ 4 w 38"/>
                <a:gd name="T47" fmla="*/ 3 h 54"/>
                <a:gd name="T48" fmla="*/ 3 w 38"/>
                <a:gd name="T49" fmla="*/ 1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3" name="Freeform 347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>
                <a:gd name="T0" fmla="*/ 6 w 52"/>
                <a:gd name="T1" fmla="*/ 4 h 36"/>
                <a:gd name="T2" fmla="*/ 7 w 52"/>
                <a:gd name="T3" fmla="*/ 4 h 36"/>
                <a:gd name="T4" fmla="*/ 8 w 52"/>
                <a:gd name="T5" fmla="*/ 3 h 36"/>
                <a:gd name="T6" fmla="*/ 8 w 52"/>
                <a:gd name="T7" fmla="*/ 3 h 36"/>
                <a:gd name="T8" fmla="*/ 8 w 52"/>
                <a:gd name="T9" fmla="*/ 2 h 36"/>
                <a:gd name="T10" fmla="*/ 8 w 52"/>
                <a:gd name="T11" fmla="*/ 1 h 36"/>
                <a:gd name="T12" fmla="*/ 7 w 52"/>
                <a:gd name="T13" fmla="*/ 0 h 36"/>
                <a:gd name="T14" fmla="*/ 6 w 52"/>
                <a:gd name="T15" fmla="*/ 0 h 36"/>
                <a:gd name="T16" fmla="*/ 6 w 52"/>
                <a:gd name="T17" fmla="*/ 0 h 36"/>
                <a:gd name="T18" fmla="*/ 5 w 52"/>
                <a:gd name="T19" fmla="*/ 0 h 36"/>
                <a:gd name="T20" fmla="*/ 4 w 52"/>
                <a:gd name="T21" fmla="*/ 0 h 36"/>
                <a:gd name="T22" fmla="*/ 3 w 52"/>
                <a:gd name="T23" fmla="*/ 1 h 36"/>
                <a:gd name="T24" fmla="*/ 2 w 52"/>
                <a:gd name="T25" fmla="*/ 1 h 36"/>
                <a:gd name="T26" fmla="*/ 1 w 52"/>
                <a:gd name="T27" fmla="*/ 2 h 36"/>
                <a:gd name="T28" fmla="*/ 0 w 52"/>
                <a:gd name="T29" fmla="*/ 4 h 36"/>
                <a:gd name="T30" fmla="*/ 0 w 52"/>
                <a:gd name="T31" fmla="*/ 5 h 36"/>
                <a:gd name="T32" fmla="*/ 0 w 52"/>
                <a:gd name="T33" fmla="*/ 5 h 36"/>
                <a:gd name="T34" fmla="*/ 1 w 52"/>
                <a:gd name="T35" fmla="*/ 6 h 36"/>
                <a:gd name="T36" fmla="*/ 1 w 52"/>
                <a:gd name="T37" fmla="*/ 6 h 36"/>
                <a:gd name="T38" fmla="*/ 2 w 52"/>
                <a:gd name="T39" fmla="*/ 6 h 36"/>
                <a:gd name="T40" fmla="*/ 3 w 52"/>
                <a:gd name="T41" fmla="*/ 6 h 36"/>
                <a:gd name="T42" fmla="*/ 4 w 52"/>
                <a:gd name="T43" fmla="*/ 6 h 36"/>
                <a:gd name="T44" fmla="*/ 5 w 52"/>
                <a:gd name="T45" fmla="*/ 5 h 36"/>
                <a:gd name="T46" fmla="*/ 6 w 52"/>
                <a:gd name="T47" fmla="*/ 5 h 36"/>
                <a:gd name="T48" fmla="*/ 6 w 52"/>
                <a:gd name="T49" fmla="*/ 4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4" name="Freeform 348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>
                <a:gd name="T0" fmla="*/ 12 w 198"/>
                <a:gd name="T1" fmla="*/ 6 h 236"/>
                <a:gd name="T2" fmla="*/ 10 w 198"/>
                <a:gd name="T3" fmla="*/ 8 h 236"/>
                <a:gd name="T4" fmla="*/ 8 w 198"/>
                <a:gd name="T5" fmla="*/ 10 h 236"/>
                <a:gd name="T6" fmla="*/ 6 w 198"/>
                <a:gd name="T7" fmla="*/ 12 h 236"/>
                <a:gd name="T8" fmla="*/ 4 w 198"/>
                <a:gd name="T9" fmla="*/ 14 h 236"/>
                <a:gd name="T10" fmla="*/ 2 w 198"/>
                <a:gd name="T11" fmla="*/ 17 h 236"/>
                <a:gd name="T12" fmla="*/ 1 w 198"/>
                <a:gd name="T13" fmla="*/ 19 h 236"/>
                <a:gd name="T14" fmla="*/ 0 w 198"/>
                <a:gd name="T15" fmla="*/ 21 h 236"/>
                <a:gd name="T16" fmla="*/ 0 w 198"/>
                <a:gd name="T17" fmla="*/ 24 h 236"/>
                <a:gd name="T18" fmla="*/ 0 w 198"/>
                <a:gd name="T19" fmla="*/ 28 h 236"/>
                <a:gd name="T20" fmla="*/ 2 w 198"/>
                <a:gd name="T21" fmla="*/ 31 h 236"/>
                <a:gd name="T22" fmla="*/ 4 w 198"/>
                <a:gd name="T23" fmla="*/ 34 h 236"/>
                <a:gd name="T24" fmla="*/ 7 w 198"/>
                <a:gd name="T25" fmla="*/ 36 h 236"/>
                <a:gd name="T26" fmla="*/ 11 w 198"/>
                <a:gd name="T27" fmla="*/ 38 h 236"/>
                <a:gd name="T28" fmla="*/ 15 w 198"/>
                <a:gd name="T29" fmla="*/ 39 h 236"/>
                <a:gd name="T30" fmla="*/ 18 w 198"/>
                <a:gd name="T31" fmla="*/ 39 h 236"/>
                <a:gd name="T32" fmla="*/ 22 w 198"/>
                <a:gd name="T33" fmla="*/ 38 h 236"/>
                <a:gd name="T34" fmla="*/ 23 w 198"/>
                <a:gd name="T35" fmla="*/ 38 h 236"/>
                <a:gd name="T36" fmla="*/ 24 w 198"/>
                <a:gd name="T37" fmla="*/ 38 h 236"/>
                <a:gd name="T38" fmla="*/ 24 w 198"/>
                <a:gd name="T39" fmla="*/ 37 h 236"/>
                <a:gd name="T40" fmla="*/ 24 w 198"/>
                <a:gd name="T41" fmla="*/ 37 h 236"/>
                <a:gd name="T42" fmla="*/ 24 w 198"/>
                <a:gd name="T43" fmla="*/ 36 h 236"/>
                <a:gd name="T44" fmla="*/ 24 w 198"/>
                <a:gd name="T45" fmla="*/ 36 h 236"/>
                <a:gd name="T46" fmla="*/ 23 w 198"/>
                <a:gd name="T47" fmla="*/ 36 h 236"/>
                <a:gd name="T48" fmla="*/ 22 w 198"/>
                <a:gd name="T49" fmla="*/ 36 h 236"/>
                <a:gd name="T50" fmla="*/ 21 w 198"/>
                <a:gd name="T51" fmla="*/ 36 h 236"/>
                <a:gd name="T52" fmla="*/ 20 w 198"/>
                <a:gd name="T53" fmla="*/ 36 h 236"/>
                <a:gd name="T54" fmla="*/ 19 w 198"/>
                <a:gd name="T55" fmla="*/ 36 h 236"/>
                <a:gd name="T56" fmla="*/ 18 w 198"/>
                <a:gd name="T57" fmla="*/ 36 h 236"/>
                <a:gd name="T58" fmla="*/ 16 w 198"/>
                <a:gd name="T59" fmla="*/ 36 h 236"/>
                <a:gd name="T60" fmla="*/ 15 w 198"/>
                <a:gd name="T61" fmla="*/ 36 h 236"/>
                <a:gd name="T62" fmla="*/ 13 w 198"/>
                <a:gd name="T63" fmla="*/ 35 h 236"/>
                <a:gd name="T64" fmla="*/ 10 w 198"/>
                <a:gd name="T65" fmla="*/ 35 h 236"/>
                <a:gd name="T66" fmla="*/ 8 w 198"/>
                <a:gd name="T67" fmla="*/ 34 h 236"/>
                <a:gd name="T68" fmla="*/ 7 w 198"/>
                <a:gd name="T69" fmla="*/ 33 h 236"/>
                <a:gd name="T70" fmla="*/ 5 w 198"/>
                <a:gd name="T71" fmla="*/ 31 h 236"/>
                <a:gd name="T72" fmla="*/ 3 w 198"/>
                <a:gd name="T73" fmla="*/ 29 h 236"/>
                <a:gd name="T74" fmla="*/ 2 w 198"/>
                <a:gd name="T75" fmla="*/ 26 h 236"/>
                <a:gd name="T76" fmla="*/ 3 w 198"/>
                <a:gd name="T77" fmla="*/ 23 h 236"/>
                <a:gd name="T78" fmla="*/ 4 w 198"/>
                <a:gd name="T79" fmla="*/ 20 h 236"/>
                <a:gd name="T80" fmla="*/ 5 w 198"/>
                <a:gd name="T81" fmla="*/ 18 h 236"/>
                <a:gd name="T82" fmla="*/ 7 w 198"/>
                <a:gd name="T83" fmla="*/ 16 h 236"/>
                <a:gd name="T84" fmla="*/ 8 w 198"/>
                <a:gd name="T85" fmla="*/ 14 h 236"/>
                <a:gd name="T86" fmla="*/ 10 w 198"/>
                <a:gd name="T87" fmla="*/ 12 h 236"/>
                <a:gd name="T88" fmla="*/ 13 w 198"/>
                <a:gd name="T89" fmla="*/ 10 h 236"/>
                <a:gd name="T90" fmla="*/ 16 w 198"/>
                <a:gd name="T91" fmla="*/ 8 h 236"/>
                <a:gd name="T92" fmla="*/ 18 w 198"/>
                <a:gd name="T93" fmla="*/ 6 h 236"/>
                <a:gd name="T94" fmla="*/ 21 w 198"/>
                <a:gd name="T95" fmla="*/ 5 h 236"/>
                <a:gd name="T96" fmla="*/ 24 w 198"/>
                <a:gd name="T97" fmla="*/ 4 h 236"/>
                <a:gd name="T98" fmla="*/ 26 w 198"/>
                <a:gd name="T99" fmla="*/ 3 h 236"/>
                <a:gd name="T100" fmla="*/ 29 w 198"/>
                <a:gd name="T101" fmla="*/ 2 h 236"/>
                <a:gd name="T102" fmla="*/ 31 w 198"/>
                <a:gd name="T103" fmla="*/ 2 h 236"/>
                <a:gd name="T104" fmla="*/ 33 w 198"/>
                <a:gd name="T105" fmla="*/ 1 h 236"/>
                <a:gd name="T106" fmla="*/ 32 w 198"/>
                <a:gd name="T107" fmla="*/ 0 h 236"/>
                <a:gd name="T108" fmla="*/ 30 w 198"/>
                <a:gd name="T109" fmla="*/ 0 h 236"/>
                <a:gd name="T110" fmla="*/ 27 w 198"/>
                <a:gd name="T111" fmla="*/ 0 h 236"/>
                <a:gd name="T112" fmla="*/ 24 w 198"/>
                <a:gd name="T113" fmla="*/ 1 h 236"/>
                <a:gd name="T114" fmla="*/ 21 w 198"/>
                <a:gd name="T115" fmla="*/ 2 h 236"/>
                <a:gd name="T116" fmla="*/ 17 w 198"/>
                <a:gd name="T117" fmla="*/ 3 h 236"/>
                <a:gd name="T118" fmla="*/ 15 w 198"/>
                <a:gd name="T119" fmla="*/ 5 h 236"/>
                <a:gd name="T120" fmla="*/ 12 w 198"/>
                <a:gd name="T121" fmla="*/ 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5" name="Freeform 349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>
                <a:gd name="T0" fmla="*/ 19 w 128"/>
                <a:gd name="T1" fmla="*/ 10 h 183"/>
                <a:gd name="T2" fmla="*/ 19 w 128"/>
                <a:gd name="T3" fmla="*/ 13 h 183"/>
                <a:gd name="T4" fmla="*/ 19 w 128"/>
                <a:gd name="T5" fmla="*/ 16 h 183"/>
                <a:gd name="T6" fmla="*/ 17 w 128"/>
                <a:gd name="T7" fmla="*/ 18 h 183"/>
                <a:gd name="T8" fmla="*/ 15 w 128"/>
                <a:gd name="T9" fmla="*/ 20 h 183"/>
                <a:gd name="T10" fmla="*/ 13 w 128"/>
                <a:gd name="T11" fmla="*/ 22 h 183"/>
                <a:gd name="T12" fmla="*/ 10 w 128"/>
                <a:gd name="T13" fmla="*/ 24 h 183"/>
                <a:gd name="T14" fmla="*/ 7 w 128"/>
                <a:gd name="T15" fmla="*/ 26 h 183"/>
                <a:gd name="T16" fmla="*/ 5 w 128"/>
                <a:gd name="T17" fmla="*/ 27 h 183"/>
                <a:gd name="T18" fmla="*/ 5 w 128"/>
                <a:gd name="T19" fmla="*/ 28 h 183"/>
                <a:gd name="T20" fmla="*/ 4 w 128"/>
                <a:gd name="T21" fmla="*/ 28 h 183"/>
                <a:gd name="T22" fmla="*/ 4 w 128"/>
                <a:gd name="T23" fmla="*/ 29 h 183"/>
                <a:gd name="T24" fmla="*/ 5 w 128"/>
                <a:gd name="T25" fmla="*/ 29 h 183"/>
                <a:gd name="T26" fmla="*/ 5 w 128"/>
                <a:gd name="T27" fmla="*/ 30 h 183"/>
                <a:gd name="T28" fmla="*/ 6 w 128"/>
                <a:gd name="T29" fmla="*/ 30 h 183"/>
                <a:gd name="T30" fmla="*/ 6 w 128"/>
                <a:gd name="T31" fmla="*/ 30 h 183"/>
                <a:gd name="T32" fmla="*/ 7 w 128"/>
                <a:gd name="T33" fmla="*/ 30 h 183"/>
                <a:gd name="T34" fmla="*/ 10 w 128"/>
                <a:gd name="T35" fmla="*/ 28 h 183"/>
                <a:gd name="T36" fmla="*/ 13 w 128"/>
                <a:gd name="T37" fmla="*/ 26 h 183"/>
                <a:gd name="T38" fmla="*/ 16 w 128"/>
                <a:gd name="T39" fmla="*/ 24 h 183"/>
                <a:gd name="T40" fmla="*/ 19 w 128"/>
                <a:gd name="T41" fmla="*/ 22 h 183"/>
                <a:gd name="T42" fmla="*/ 20 w 128"/>
                <a:gd name="T43" fmla="*/ 19 h 183"/>
                <a:gd name="T44" fmla="*/ 21 w 128"/>
                <a:gd name="T45" fmla="*/ 16 h 183"/>
                <a:gd name="T46" fmla="*/ 22 w 128"/>
                <a:gd name="T47" fmla="*/ 13 h 183"/>
                <a:gd name="T48" fmla="*/ 21 w 128"/>
                <a:gd name="T49" fmla="*/ 10 h 183"/>
                <a:gd name="T50" fmla="*/ 19 w 128"/>
                <a:gd name="T51" fmla="*/ 7 h 183"/>
                <a:gd name="T52" fmla="*/ 17 w 128"/>
                <a:gd name="T53" fmla="*/ 5 h 183"/>
                <a:gd name="T54" fmla="*/ 14 w 128"/>
                <a:gd name="T55" fmla="*/ 3 h 183"/>
                <a:gd name="T56" fmla="*/ 10 w 128"/>
                <a:gd name="T57" fmla="*/ 1 h 183"/>
                <a:gd name="T58" fmla="*/ 7 w 128"/>
                <a:gd name="T59" fmla="*/ 0 h 183"/>
                <a:gd name="T60" fmla="*/ 4 w 128"/>
                <a:gd name="T61" fmla="*/ 0 h 183"/>
                <a:gd name="T62" fmla="*/ 2 w 128"/>
                <a:gd name="T63" fmla="*/ 0 h 183"/>
                <a:gd name="T64" fmla="*/ 0 w 128"/>
                <a:gd name="T65" fmla="*/ 1 h 183"/>
                <a:gd name="T66" fmla="*/ 3 w 128"/>
                <a:gd name="T67" fmla="*/ 2 h 183"/>
                <a:gd name="T68" fmla="*/ 6 w 128"/>
                <a:gd name="T69" fmla="*/ 2 h 183"/>
                <a:gd name="T70" fmla="*/ 8 w 128"/>
                <a:gd name="T71" fmla="*/ 3 h 183"/>
                <a:gd name="T72" fmla="*/ 11 w 128"/>
                <a:gd name="T73" fmla="*/ 4 h 183"/>
                <a:gd name="T74" fmla="*/ 13 w 128"/>
                <a:gd name="T75" fmla="*/ 5 h 183"/>
                <a:gd name="T76" fmla="*/ 15 w 128"/>
                <a:gd name="T77" fmla="*/ 6 h 183"/>
                <a:gd name="T78" fmla="*/ 17 w 128"/>
                <a:gd name="T79" fmla="*/ 8 h 183"/>
                <a:gd name="T80" fmla="*/ 19 w 128"/>
                <a:gd name="T81" fmla="*/ 10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6" name="Freeform 350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>
                <a:gd name="T0" fmla="*/ 17 w 323"/>
                <a:gd name="T1" fmla="*/ 12 h 379"/>
                <a:gd name="T2" fmla="*/ 9 w 323"/>
                <a:gd name="T3" fmla="*/ 19 h 379"/>
                <a:gd name="T4" fmla="*/ 3 w 323"/>
                <a:gd name="T5" fmla="*/ 28 h 379"/>
                <a:gd name="T6" fmla="*/ 0 w 323"/>
                <a:gd name="T7" fmla="*/ 38 h 379"/>
                <a:gd name="T8" fmla="*/ 1 w 323"/>
                <a:gd name="T9" fmla="*/ 44 h 379"/>
                <a:gd name="T10" fmla="*/ 2 w 323"/>
                <a:gd name="T11" fmla="*/ 47 h 379"/>
                <a:gd name="T12" fmla="*/ 3 w 323"/>
                <a:gd name="T13" fmla="*/ 50 h 379"/>
                <a:gd name="T14" fmla="*/ 6 w 323"/>
                <a:gd name="T15" fmla="*/ 52 h 379"/>
                <a:gd name="T16" fmla="*/ 9 w 323"/>
                <a:gd name="T17" fmla="*/ 54 h 379"/>
                <a:gd name="T18" fmla="*/ 14 w 323"/>
                <a:gd name="T19" fmla="*/ 57 h 379"/>
                <a:gd name="T20" fmla="*/ 20 w 323"/>
                <a:gd name="T21" fmla="*/ 58 h 379"/>
                <a:gd name="T22" fmla="*/ 25 w 323"/>
                <a:gd name="T23" fmla="*/ 60 h 379"/>
                <a:gd name="T24" fmla="*/ 31 w 323"/>
                <a:gd name="T25" fmla="*/ 61 h 379"/>
                <a:gd name="T26" fmla="*/ 36 w 323"/>
                <a:gd name="T27" fmla="*/ 62 h 379"/>
                <a:gd name="T28" fmla="*/ 42 w 323"/>
                <a:gd name="T29" fmla="*/ 62 h 379"/>
                <a:gd name="T30" fmla="*/ 48 w 323"/>
                <a:gd name="T31" fmla="*/ 63 h 379"/>
                <a:gd name="T32" fmla="*/ 51 w 323"/>
                <a:gd name="T33" fmla="*/ 63 h 379"/>
                <a:gd name="T34" fmla="*/ 53 w 323"/>
                <a:gd name="T35" fmla="*/ 62 h 379"/>
                <a:gd name="T36" fmla="*/ 53 w 323"/>
                <a:gd name="T37" fmla="*/ 60 h 379"/>
                <a:gd name="T38" fmla="*/ 52 w 323"/>
                <a:gd name="T39" fmla="*/ 59 h 379"/>
                <a:gd name="T40" fmla="*/ 48 w 323"/>
                <a:gd name="T41" fmla="*/ 58 h 379"/>
                <a:gd name="T42" fmla="*/ 43 w 323"/>
                <a:gd name="T43" fmla="*/ 58 h 379"/>
                <a:gd name="T44" fmla="*/ 38 w 323"/>
                <a:gd name="T45" fmla="*/ 58 h 379"/>
                <a:gd name="T46" fmla="*/ 33 w 323"/>
                <a:gd name="T47" fmla="*/ 57 h 379"/>
                <a:gd name="T48" fmla="*/ 28 w 323"/>
                <a:gd name="T49" fmla="*/ 56 h 379"/>
                <a:gd name="T50" fmla="*/ 22 w 323"/>
                <a:gd name="T51" fmla="*/ 55 h 379"/>
                <a:gd name="T52" fmla="*/ 17 w 323"/>
                <a:gd name="T53" fmla="*/ 53 h 379"/>
                <a:gd name="T54" fmla="*/ 12 w 323"/>
                <a:gd name="T55" fmla="*/ 51 h 379"/>
                <a:gd name="T56" fmla="*/ 8 w 323"/>
                <a:gd name="T57" fmla="*/ 48 h 379"/>
                <a:gd name="T58" fmla="*/ 6 w 323"/>
                <a:gd name="T59" fmla="*/ 45 h 379"/>
                <a:gd name="T60" fmla="*/ 5 w 323"/>
                <a:gd name="T61" fmla="*/ 40 h 379"/>
                <a:gd name="T62" fmla="*/ 6 w 323"/>
                <a:gd name="T63" fmla="*/ 33 h 379"/>
                <a:gd name="T64" fmla="*/ 8 w 323"/>
                <a:gd name="T65" fmla="*/ 27 h 379"/>
                <a:gd name="T66" fmla="*/ 11 w 323"/>
                <a:gd name="T67" fmla="*/ 23 h 379"/>
                <a:gd name="T68" fmla="*/ 15 w 323"/>
                <a:gd name="T69" fmla="*/ 18 h 379"/>
                <a:gd name="T70" fmla="*/ 19 w 323"/>
                <a:gd name="T71" fmla="*/ 15 h 379"/>
                <a:gd name="T72" fmla="*/ 24 w 323"/>
                <a:gd name="T73" fmla="*/ 11 h 379"/>
                <a:gd name="T74" fmla="*/ 30 w 323"/>
                <a:gd name="T75" fmla="*/ 7 h 379"/>
                <a:gd name="T76" fmla="*/ 36 w 323"/>
                <a:gd name="T77" fmla="*/ 4 h 379"/>
                <a:gd name="T78" fmla="*/ 42 w 323"/>
                <a:gd name="T79" fmla="*/ 1 h 379"/>
                <a:gd name="T80" fmla="*/ 42 w 323"/>
                <a:gd name="T81" fmla="*/ 0 h 379"/>
                <a:gd name="T82" fmla="*/ 36 w 323"/>
                <a:gd name="T83" fmla="*/ 1 h 379"/>
                <a:gd name="T84" fmla="*/ 30 w 323"/>
                <a:gd name="T85" fmla="*/ 3 h 379"/>
                <a:gd name="T86" fmla="*/ 23 w 323"/>
                <a:gd name="T87" fmla="*/ 6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7" name="Freeform 351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>
                <a:gd name="T0" fmla="*/ 39 w 282"/>
                <a:gd name="T1" fmla="*/ 13 h 253"/>
                <a:gd name="T2" fmla="*/ 41 w 282"/>
                <a:gd name="T3" fmla="*/ 15 h 253"/>
                <a:gd name="T4" fmla="*/ 42 w 282"/>
                <a:gd name="T5" fmla="*/ 18 h 253"/>
                <a:gd name="T6" fmla="*/ 43 w 282"/>
                <a:gd name="T7" fmla="*/ 21 h 253"/>
                <a:gd name="T8" fmla="*/ 43 w 282"/>
                <a:gd name="T9" fmla="*/ 24 h 253"/>
                <a:gd name="T10" fmla="*/ 43 w 282"/>
                <a:gd name="T11" fmla="*/ 26 h 253"/>
                <a:gd name="T12" fmla="*/ 42 w 282"/>
                <a:gd name="T13" fmla="*/ 28 h 253"/>
                <a:gd name="T14" fmla="*/ 41 w 282"/>
                <a:gd name="T15" fmla="*/ 31 h 253"/>
                <a:gd name="T16" fmla="*/ 39 w 282"/>
                <a:gd name="T17" fmla="*/ 32 h 253"/>
                <a:gd name="T18" fmla="*/ 37 w 282"/>
                <a:gd name="T19" fmla="*/ 34 h 253"/>
                <a:gd name="T20" fmla="*/ 36 w 282"/>
                <a:gd name="T21" fmla="*/ 36 h 253"/>
                <a:gd name="T22" fmla="*/ 34 w 282"/>
                <a:gd name="T23" fmla="*/ 37 h 253"/>
                <a:gd name="T24" fmla="*/ 32 w 282"/>
                <a:gd name="T25" fmla="*/ 39 h 253"/>
                <a:gd name="T26" fmla="*/ 32 w 282"/>
                <a:gd name="T27" fmla="*/ 40 h 253"/>
                <a:gd name="T28" fmla="*/ 32 w 282"/>
                <a:gd name="T29" fmla="*/ 40 h 253"/>
                <a:gd name="T30" fmla="*/ 32 w 282"/>
                <a:gd name="T31" fmla="*/ 41 h 253"/>
                <a:gd name="T32" fmla="*/ 32 w 282"/>
                <a:gd name="T33" fmla="*/ 41 h 253"/>
                <a:gd name="T34" fmla="*/ 33 w 282"/>
                <a:gd name="T35" fmla="*/ 42 h 253"/>
                <a:gd name="T36" fmla="*/ 33 w 282"/>
                <a:gd name="T37" fmla="*/ 42 h 253"/>
                <a:gd name="T38" fmla="*/ 34 w 282"/>
                <a:gd name="T39" fmla="*/ 42 h 253"/>
                <a:gd name="T40" fmla="*/ 35 w 282"/>
                <a:gd name="T41" fmla="*/ 41 h 253"/>
                <a:gd name="T42" fmla="*/ 39 w 282"/>
                <a:gd name="T43" fmla="*/ 39 h 253"/>
                <a:gd name="T44" fmla="*/ 42 w 282"/>
                <a:gd name="T45" fmla="*/ 36 h 253"/>
                <a:gd name="T46" fmla="*/ 45 w 282"/>
                <a:gd name="T47" fmla="*/ 32 h 253"/>
                <a:gd name="T48" fmla="*/ 46 w 282"/>
                <a:gd name="T49" fmla="*/ 28 h 253"/>
                <a:gd name="T50" fmla="*/ 47 w 282"/>
                <a:gd name="T51" fmla="*/ 23 h 253"/>
                <a:gd name="T52" fmla="*/ 47 w 282"/>
                <a:gd name="T53" fmla="*/ 19 h 253"/>
                <a:gd name="T54" fmla="*/ 45 w 282"/>
                <a:gd name="T55" fmla="*/ 15 h 253"/>
                <a:gd name="T56" fmla="*/ 42 w 282"/>
                <a:gd name="T57" fmla="*/ 12 h 253"/>
                <a:gd name="T58" fmla="*/ 39 w 282"/>
                <a:gd name="T59" fmla="*/ 10 h 253"/>
                <a:gd name="T60" fmla="*/ 37 w 282"/>
                <a:gd name="T61" fmla="*/ 8 h 253"/>
                <a:gd name="T62" fmla="*/ 34 w 282"/>
                <a:gd name="T63" fmla="*/ 6 h 253"/>
                <a:gd name="T64" fmla="*/ 30 w 282"/>
                <a:gd name="T65" fmla="*/ 5 h 253"/>
                <a:gd name="T66" fmla="*/ 27 w 282"/>
                <a:gd name="T67" fmla="*/ 4 h 253"/>
                <a:gd name="T68" fmla="*/ 24 w 282"/>
                <a:gd name="T69" fmla="*/ 3 h 253"/>
                <a:gd name="T70" fmla="*/ 20 w 282"/>
                <a:gd name="T71" fmla="*/ 2 h 253"/>
                <a:gd name="T72" fmla="*/ 17 w 282"/>
                <a:gd name="T73" fmla="*/ 1 h 253"/>
                <a:gd name="T74" fmla="*/ 14 w 282"/>
                <a:gd name="T75" fmla="*/ 1 h 253"/>
                <a:gd name="T76" fmla="*/ 10 w 282"/>
                <a:gd name="T77" fmla="*/ 0 h 253"/>
                <a:gd name="T78" fmla="*/ 8 w 282"/>
                <a:gd name="T79" fmla="*/ 0 h 253"/>
                <a:gd name="T80" fmla="*/ 5 w 282"/>
                <a:gd name="T81" fmla="*/ 0 h 253"/>
                <a:gd name="T82" fmla="*/ 3 w 282"/>
                <a:gd name="T83" fmla="*/ 0 h 253"/>
                <a:gd name="T84" fmla="*/ 2 w 282"/>
                <a:gd name="T85" fmla="*/ 0 h 253"/>
                <a:gd name="T86" fmla="*/ 1 w 282"/>
                <a:gd name="T87" fmla="*/ 1 h 253"/>
                <a:gd name="T88" fmla="*/ 0 w 282"/>
                <a:gd name="T89" fmla="*/ 1 h 253"/>
                <a:gd name="T90" fmla="*/ 2 w 282"/>
                <a:gd name="T91" fmla="*/ 1 h 253"/>
                <a:gd name="T92" fmla="*/ 4 w 282"/>
                <a:gd name="T93" fmla="*/ 1 h 253"/>
                <a:gd name="T94" fmla="*/ 6 w 282"/>
                <a:gd name="T95" fmla="*/ 2 h 253"/>
                <a:gd name="T96" fmla="*/ 9 w 282"/>
                <a:gd name="T97" fmla="*/ 2 h 253"/>
                <a:gd name="T98" fmla="*/ 11 w 282"/>
                <a:gd name="T99" fmla="*/ 3 h 253"/>
                <a:gd name="T100" fmla="*/ 14 w 282"/>
                <a:gd name="T101" fmla="*/ 3 h 253"/>
                <a:gd name="T102" fmla="*/ 16 w 282"/>
                <a:gd name="T103" fmla="*/ 4 h 253"/>
                <a:gd name="T104" fmla="*/ 19 w 282"/>
                <a:gd name="T105" fmla="*/ 4 h 253"/>
                <a:gd name="T106" fmla="*/ 22 w 282"/>
                <a:gd name="T107" fmla="*/ 5 h 253"/>
                <a:gd name="T108" fmla="*/ 24 w 282"/>
                <a:gd name="T109" fmla="*/ 6 h 253"/>
                <a:gd name="T110" fmla="*/ 27 w 282"/>
                <a:gd name="T111" fmla="*/ 7 h 253"/>
                <a:gd name="T112" fmla="*/ 29 w 282"/>
                <a:gd name="T113" fmla="*/ 8 h 253"/>
                <a:gd name="T114" fmla="*/ 32 w 282"/>
                <a:gd name="T115" fmla="*/ 9 h 253"/>
                <a:gd name="T116" fmla="*/ 35 w 282"/>
                <a:gd name="T117" fmla="*/ 10 h 253"/>
                <a:gd name="T118" fmla="*/ 37 w 282"/>
                <a:gd name="T119" fmla="*/ 11 h 253"/>
                <a:gd name="T120" fmla="*/ 39 w 282"/>
                <a:gd name="T121" fmla="*/ 13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8" name="Freeform 352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>
                <a:gd name="T0" fmla="*/ 0 w 115"/>
                <a:gd name="T1" fmla="*/ 21 h 236"/>
                <a:gd name="T2" fmla="*/ 0 w 115"/>
                <a:gd name="T3" fmla="*/ 24 h 236"/>
                <a:gd name="T4" fmla="*/ 1 w 115"/>
                <a:gd name="T5" fmla="*/ 27 h 236"/>
                <a:gd name="T6" fmla="*/ 2 w 115"/>
                <a:gd name="T7" fmla="*/ 30 h 236"/>
                <a:gd name="T8" fmla="*/ 4 w 115"/>
                <a:gd name="T9" fmla="*/ 33 h 236"/>
                <a:gd name="T10" fmla="*/ 6 w 115"/>
                <a:gd name="T11" fmla="*/ 35 h 236"/>
                <a:gd name="T12" fmla="*/ 9 w 115"/>
                <a:gd name="T13" fmla="*/ 37 h 236"/>
                <a:gd name="T14" fmla="*/ 12 w 115"/>
                <a:gd name="T15" fmla="*/ 38 h 236"/>
                <a:gd name="T16" fmla="*/ 15 w 115"/>
                <a:gd name="T17" fmla="*/ 39 h 236"/>
                <a:gd name="T18" fmla="*/ 16 w 115"/>
                <a:gd name="T19" fmla="*/ 39 h 236"/>
                <a:gd name="T20" fmla="*/ 17 w 115"/>
                <a:gd name="T21" fmla="*/ 39 h 236"/>
                <a:gd name="T22" fmla="*/ 18 w 115"/>
                <a:gd name="T23" fmla="*/ 38 h 236"/>
                <a:gd name="T24" fmla="*/ 18 w 115"/>
                <a:gd name="T25" fmla="*/ 37 h 236"/>
                <a:gd name="T26" fmla="*/ 18 w 115"/>
                <a:gd name="T27" fmla="*/ 36 h 236"/>
                <a:gd name="T28" fmla="*/ 18 w 115"/>
                <a:gd name="T29" fmla="*/ 36 h 236"/>
                <a:gd name="T30" fmla="*/ 18 w 115"/>
                <a:gd name="T31" fmla="*/ 35 h 236"/>
                <a:gd name="T32" fmla="*/ 17 w 115"/>
                <a:gd name="T33" fmla="*/ 34 h 236"/>
                <a:gd name="T34" fmla="*/ 14 w 115"/>
                <a:gd name="T35" fmla="*/ 33 h 236"/>
                <a:gd name="T36" fmla="*/ 11 w 115"/>
                <a:gd name="T37" fmla="*/ 32 h 236"/>
                <a:gd name="T38" fmla="*/ 8 w 115"/>
                <a:gd name="T39" fmla="*/ 30 h 236"/>
                <a:gd name="T40" fmla="*/ 7 w 115"/>
                <a:gd name="T41" fmla="*/ 27 h 236"/>
                <a:gd name="T42" fmla="*/ 5 w 115"/>
                <a:gd name="T43" fmla="*/ 24 h 236"/>
                <a:gd name="T44" fmla="*/ 5 w 115"/>
                <a:gd name="T45" fmla="*/ 21 h 236"/>
                <a:gd name="T46" fmla="*/ 5 w 115"/>
                <a:gd name="T47" fmla="*/ 18 h 236"/>
                <a:gd name="T48" fmla="*/ 6 w 115"/>
                <a:gd name="T49" fmla="*/ 15 h 236"/>
                <a:gd name="T50" fmla="*/ 7 w 115"/>
                <a:gd name="T51" fmla="*/ 12 h 236"/>
                <a:gd name="T52" fmla="*/ 9 w 115"/>
                <a:gd name="T53" fmla="*/ 10 h 236"/>
                <a:gd name="T54" fmla="*/ 12 w 115"/>
                <a:gd name="T55" fmla="*/ 8 h 236"/>
                <a:gd name="T56" fmla="*/ 14 w 115"/>
                <a:gd name="T57" fmla="*/ 5 h 236"/>
                <a:gd name="T58" fmla="*/ 16 w 115"/>
                <a:gd name="T59" fmla="*/ 4 h 236"/>
                <a:gd name="T60" fmla="*/ 18 w 115"/>
                <a:gd name="T61" fmla="*/ 2 h 236"/>
                <a:gd name="T62" fmla="*/ 19 w 115"/>
                <a:gd name="T63" fmla="*/ 1 h 236"/>
                <a:gd name="T64" fmla="*/ 19 w 115"/>
                <a:gd name="T65" fmla="*/ 0 h 236"/>
                <a:gd name="T66" fmla="*/ 17 w 115"/>
                <a:gd name="T67" fmla="*/ 1 h 236"/>
                <a:gd name="T68" fmla="*/ 14 w 115"/>
                <a:gd name="T69" fmla="*/ 2 h 236"/>
                <a:gd name="T70" fmla="*/ 11 w 115"/>
                <a:gd name="T71" fmla="*/ 4 h 236"/>
                <a:gd name="T72" fmla="*/ 8 w 115"/>
                <a:gd name="T73" fmla="*/ 7 h 236"/>
                <a:gd name="T74" fmla="*/ 5 w 115"/>
                <a:gd name="T75" fmla="*/ 10 h 236"/>
                <a:gd name="T76" fmla="*/ 3 w 115"/>
                <a:gd name="T77" fmla="*/ 14 h 236"/>
                <a:gd name="T78" fmla="*/ 1 w 115"/>
                <a:gd name="T79" fmla="*/ 17 h 236"/>
                <a:gd name="T80" fmla="*/ 0 w 115"/>
                <a:gd name="T81" fmla="*/ 21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79" name="Freeform 353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>
                <a:gd name="T0" fmla="*/ 35 w 245"/>
                <a:gd name="T1" fmla="*/ 21 h 310"/>
                <a:gd name="T2" fmla="*/ 37 w 245"/>
                <a:gd name="T3" fmla="*/ 24 h 310"/>
                <a:gd name="T4" fmla="*/ 38 w 245"/>
                <a:gd name="T5" fmla="*/ 28 h 310"/>
                <a:gd name="T6" fmla="*/ 37 w 245"/>
                <a:gd name="T7" fmla="*/ 31 h 310"/>
                <a:gd name="T8" fmla="*/ 35 w 245"/>
                <a:gd name="T9" fmla="*/ 35 h 310"/>
                <a:gd name="T10" fmla="*/ 31 w 245"/>
                <a:gd name="T11" fmla="*/ 38 h 310"/>
                <a:gd name="T12" fmla="*/ 28 w 245"/>
                <a:gd name="T13" fmla="*/ 41 h 310"/>
                <a:gd name="T14" fmla="*/ 24 w 245"/>
                <a:gd name="T15" fmla="*/ 44 h 310"/>
                <a:gd name="T16" fmla="*/ 21 w 245"/>
                <a:gd name="T17" fmla="*/ 47 h 310"/>
                <a:gd name="T18" fmla="*/ 21 w 245"/>
                <a:gd name="T19" fmla="*/ 48 h 310"/>
                <a:gd name="T20" fmla="*/ 20 w 245"/>
                <a:gd name="T21" fmla="*/ 50 h 310"/>
                <a:gd name="T22" fmla="*/ 20 w 245"/>
                <a:gd name="T23" fmla="*/ 51 h 310"/>
                <a:gd name="T24" fmla="*/ 22 w 245"/>
                <a:gd name="T25" fmla="*/ 52 h 310"/>
                <a:gd name="T26" fmla="*/ 23 w 245"/>
                <a:gd name="T27" fmla="*/ 52 h 310"/>
                <a:gd name="T28" fmla="*/ 26 w 245"/>
                <a:gd name="T29" fmla="*/ 49 h 310"/>
                <a:gd name="T30" fmla="*/ 30 w 245"/>
                <a:gd name="T31" fmla="*/ 45 h 310"/>
                <a:gd name="T32" fmla="*/ 35 w 245"/>
                <a:gd name="T33" fmla="*/ 41 h 310"/>
                <a:gd name="T34" fmla="*/ 38 w 245"/>
                <a:gd name="T35" fmla="*/ 37 h 310"/>
                <a:gd name="T36" fmla="*/ 41 w 245"/>
                <a:gd name="T37" fmla="*/ 31 h 310"/>
                <a:gd name="T38" fmla="*/ 41 w 245"/>
                <a:gd name="T39" fmla="*/ 25 h 310"/>
                <a:gd name="T40" fmla="*/ 38 w 245"/>
                <a:gd name="T41" fmla="*/ 20 h 310"/>
                <a:gd name="T42" fmla="*/ 34 w 245"/>
                <a:gd name="T43" fmla="*/ 16 h 310"/>
                <a:gd name="T44" fmla="*/ 29 w 245"/>
                <a:gd name="T45" fmla="*/ 13 h 310"/>
                <a:gd name="T46" fmla="*/ 25 w 245"/>
                <a:gd name="T47" fmla="*/ 10 h 310"/>
                <a:gd name="T48" fmla="*/ 20 w 245"/>
                <a:gd name="T49" fmla="*/ 8 h 310"/>
                <a:gd name="T50" fmla="*/ 16 w 245"/>
                <a:gd name="T51" fmla="*/ 5 h 310"/>
                <a:gd name="T52" fmla="*/ 11 w 245"/>
                <a:gd name="T53" fmla="*/ 3 h 310"/>
                <a:gd name="T54" fmla="*/ 7 w 245"/>
                <a:gd name="T55" fmla="*/ 1 h 310"/>
                <a:gd name="T56" fmla="*/ 3 w 245"/>
                <a:gd name="T57" fmla="*/ 0 h 310"/>
                <a:gd name="T58" fmla="*/ 1 w 245"/>
                <a:gd name="T59" fmla="*/ 0 h 310"/>
                <a:gd name="T60" fmla="*/ 2 w 245"/>
                <a:gd name="T61" fmla="*/ 1 h 310"/>
                <a:gd name="T62" fmla="*/ 6 w 245"/>
                <a:gd name="T63" fmla="*/ 3 h 310"/>
                <a:gd name="T64" fmla="*/ 10 w 245"/>
                <a:gd name="T65" fmla="*/ 5 h 310"/>
                <a:gd name="T66" fmla="*/ 14 w 245"/>
                <a:gd name="T67" fmla="*/ 7 h 310"/>
                <a:gd name="T68" fmla="*/ 19 w 245"/>
                <a:gd name="T69" fmla="*/ 10 h 310"/>
                <a:gd name="T70" fmla="*/ 23 w 245"/>
                <a:gd name="T71" fmla="*/ 12 h 310"/>
                <a:gd name="T72" fmla="*/ 28 w 245"/>
                <a:gd name="T73" fmla="*/ 15 h 310"/>
                <a:gd name="T74" fmla="*/ 31 w 245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2780" name="Group 518"/>
            <p:cNvGrpSpPr>
              <a:grpSpLocks/>
            </p:cNvGrpSpPr>
            <p:nvPr/>
          </p:nvGrpSpPr>
          <p:grpSpPr bwMode="auto">
            <a:xfrm>
              <a:off x="4332" y="3207"/>
              <a:ext cx="143" cy="182"/>
              <a:chOff x="3774" y="2423"/>
              <a:chExt cx="189" cy="286"/>
            </a:xfrm>
          </p:grpSpPr>
          <p:sp>
            <p:nvSpPr>
              <p:cNvPr id="12781" name="Rectangle 519"/>
              <p:cNvSpPr>
                <a:spLocks noChangeArrowheads="1"/>
              </p:cNvSpPr>
              <p:nvPr/>
            </p:nvSpPr>
            <p:spPr bwMode="auto">
              <a:xfrm>
                <a:off x="3790" y="2610"/>
                <a:ext cx="153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82" name="Rectangle 520"/>
              <p:cNvSpPr>
                <a:spLocks noChangeArrowheads="1"/>
              </p:cNvSpPr>
              <p:nvPr/>
            </p:nvSpPr>
            <p:spPr bwMode="auto">
              <a:xfrm>
                <a:off x="3774" y="2653"/>
                <a:ext cx="189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83" name="Rectangle 521"/>
              <p:cNvSpPr>
                <a:spLocks noChangeArrowheads="1"/>
              </p:cNvSpPr>
              <p:nvPr/>
            </p:nvSpPr>
            <p:spPr bwMode="auto">
              <a:xfrm>
                <a:off x="3808" y="2564"/>
                <a:ext cx="119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84" name="Rectangle 522"/>
              <p:cNvSpPr>
                <a:spLocks noChangeArrowheads="1"/>
              </p:cNvSpPr>
              <p:nvPr/>
            </p:nvSpPr>
            <p:spPr bwMode="auto">
              <a:xfrm>
                <a:off x="3818" y="2518"/>
                <a:ext cx="97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85" name="Rectangle 523"/>
              <p:cNvSpPr>
                <a:spLocks noChangeArrowheads="1"/>
              </p:cNvSpPr>
              <p:nvPr/>
            </p:nvSpPr>
            <p:spPr bwMode="auto">
              <a:xfrm>
                <a:off x="3828" y="2472"/>
                <a:ext cx="74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86" name="Rectangle 524"/>
              <p:cNvSpPr>
                <a:spLocks noChangeArrowheads="1"/>
              </p:cNvSpPr>
              <p:nvPr/>
            </p:nvSpPr>
            <p:spPr bwMode="auto">
              <a:xfrm>
                <a:off x="3839" y="2423"/>
                <a:ext cx="51" cy="5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425" name="Group 591"/>
          <p:cNvGrpSpPr>
            <a:grpSpLocks/>
          </p:cNvGrpSpPr>
          <p:nvPr/>
        </p:nvGrpSpPr>
        <p:grpSpPr bwMode="auto">
          <a:xfrm>
            <a:off x="7926388" y="4949825"/>
            <a:ext cx="198437" cy="365125"/>
            <a:chOff x="4702" y="3292"/>
            <a:chExt cx="125" cy="230"/>
          </a:xfrm>
        </p:grpSpPr>
        <p:sp>
          <p:nvSpPr>
            <p:cNvPr id="12760" name="AutoShape 592"/>
            <p:cNvSpPr>
              <a:spLocks noChangeArrowheads="1"/>
            </p:cNvSpPr>
            <p:nvPr/>
          </p:nvSpPr>
          <p:spPr bwMode="auto">
            <a:xfrm>
              <a:off x="4702" y="3469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1" name="Rectangle 593"/>
            <p:cNvSpPr>
              <a:spLocks noChangeArrowheads="1"/>
            </p:cNvSpPr>
            <p:nvPr/>
          </p:nvSpPr>
          <p:spPr bwMode="auto">
            <a:xfrm>
              <a:off x="4765" y="3293"/>
              <a:ext cx="58" cy="17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2" name="Rectangle 594"/>
            <p:cNvSpPr>
              <a:spLocks noChangeArrowheads="1"/>
            </p:cNvSpPr>
            <p:nvPr/>
          </p:nvSpPr>
          <p:spPr bwMode="auto">
            <a:xfrm>
              <a:off x="4703" y="3344"/>
              <a:ext cx="79" cy="177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3" name="AutoShape 595"/>
            <p:cNvSpPr>
              <a:spLocks noChangeArrowheads="1"/>
            </p:cNvSpPr>
            <p:nvPr/>
          </p:nvSpPr>
          <p:spPr bwMode="auto">
            <a:xfrm>
              <a:off x="4702" y="3292"/>
              <a:ext cx="125" cy="53"/>
            </a:xfrm>
            <a:prstGeom prst="parallelogram">
              <a:avLst>
                <a:gd name="adj" fmla="val 90856"/>
              </a:avLst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4" name="Line 596"/>
            <p:cNvSpPr>
              <a:spLocks noChangeShapeType="1"/>
            </p:cNvSpPr>
            <p:nvPr/>
          </p:nvSpPr>
          <p:spPr bwMode="auto">
            <a:xfrm>
              <a:off x="4827" y="3296"/>
              <a:ext cx="0" cy="17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5" name="Line 597"/>
            <p:cNvSpPr>
              <a:spLocks noChangeShapeType="1"/>
            </p:cNvSpPr>
            <p:nvPr/>
          </p:nvSpPr>
          <p:spPr bwMode="auto">
            <a:xfrm flipH="1">
              <a:off x="4782" y="3469"/>
              <a:ext cx="45" cy="5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6" name="Rectangle 598"/>
            <p:cNvSpPr>
              <a:spLocks noChangeArrowheads="1"/>
            </p:cNvSpPr>
            <p:nvPr/>
          </p:nvSpPr>
          <p:spPr bwMode="auto">
            <a:xfrm>
              <a:off x="4713" y="3367"/>
              <a:ext cx="52" cy="102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67" name="Rectangle 599"/>
            <p:cNvSpPr>
              <a:spLocks noChangeArrowheads="1"/>
            </p:cNvSpPr>
            <p:nvPr/>
          </p:nvSpPr>
          <p:spPr bwMode="auto">
            <a:xfrm>
              <a:off x="4720" y="3398"/>
              <a:ext cx="40" cy="36"/>
            </a:xfrm>
            <a:prstGeom prst="rect">
              <a:avLst/>
            </a:prstGeom>
            <a:solidFill>
              <a:schemeClr val="folHlink"/>
            </a:solidFill>
            <a:ln w="9525">
              <a:solidFill>
                <a:schemeClr val="bg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426" name="Group 609"/>
          <p:cNvGrpSpPr>
            <a:grpSpLocks/>
          </p:cNvGrpSpPr>
          <p:nvPr/>
        </p:nvGrpSpPr>
        <p:grpSpPr bwMode="auto">
          <a:xfrm>
            <a:off x="7104063" y="5305425"/>
            <a:ext cx="273050" cy="341313"/>
            <a:chOff x="4475" y="3342"/>
            <a:chExt cx="172" cy="215"/>
          </a:xfrm>
        </p:grpSpPr>
        <p:sp>
          <p:nvSpPr>
            <p:cNvPr id="12729" name="AutoShape 475"/>
            <p:cNvSpPr>
              <a:spLocks noChangeAspect="1" noChangeArrowheads="1" noTextEdit="1"/>
            </p:cNvSpPr>
            <p:nvPr/>
          </p:nvSpPr>
          <p:spPr bwMode="auto">
            <a:xfrm>
              <a:off x="4500" y="3398"/>
              <a:ext cx="147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0" name="Freeform 477"/>
            <p:cNvSpPr>
              <a:spLocks/>
            </p:cNvSpPr>
            <p:nvPr/>
          </p:nvSpPr>
          <p:spPr bwMode="auto">
            <a:xfrm>
              <a:off x="4501" y="3398"/>
              <a:ext cx="146" cy="159"/>
            </a:xfrm>
            <a:custGeom>
              <a:avLst/>
              <a:gdLst>
                <a:gd name="T0" fmla="*/ 50 w 1894"/>
                <a:gd name="T1" fmla="*/ 0 h 1904"/>
                <a:gd name="T2" fmla="*/ 51 w 1894"/>
                <a:gd name="T3" fmla="*/ 0 h 1904"/>
                <a:gd name="T4" fmla="*/ 54 w 1894"/>
                <a:gd name="T5" fmla="*/ 0 h 1904"/>
                <a:gd name="T6" fmla="*/ 57 w 1894"/>
                <a:gd name="T7" fmla="*/ 0 h 1904"/>
                <a:gd name="T8" fmla="*/ 62 w 1894"/>
                <a:gd name="T9" fmla="*/ 1 h 1904"/>
                <a:gd name="T10" fmla="*/ 67 w 1894"/>
                <a:gd name="T11" fmla="*/ 1 h 1904"/>
                <a:gd name="T12" fmla="*/ 73 w 1894"/>
                <a:gd name="T13" fmla="*/ 1 h 1904"/>
                <a:gd name="T14" fmla="*/ 79 w 1894"/>
                <a:gd name="T15" fmla="*/ 2 h 1904"/>
                <a:gd name="T16" fmla="*/ 86 w 1894"/>
                <a:gd name="T17" fmla="*/ 3 h 1904"/>
                <a:gd name="T18" fmla="*/ 94 w 1894"/>
                <a:gd name="T19" fmla="*/ 5 h 1904"/>
                <a:gd name="T20" fmla="*/ 101 w 1894"/>
                <a:gd name="T21" fmla="*/ 6 h 1904"/>
                <a:gd name="T22" fmla="*/ 109 w 1894"/>
                <a:gd name="T23" fmla="*/ 8 h 1904"/>
                <a:gd name="T24" fmla="*/ 118 w 1894"/>
                <a:gd name="T25" fmla="*/ 10 h 1904"/>
                <a:gd name="T26" fmla="*/ 126 w 1894"/>
                <a:gd name="T27" fmla="*/ 13 h 1904"/>
                <a:gd name="T28" fmla="*/ 134 w 1894"/>
                <a:gd name="T29" fmla="*/ 16 h 1904"/>
                <a:gd name="T30" fmla="*/ 142 w 1894"/>
                <a:gd name="T31" fmla="*/ 20 h 1904"/>
                <a:gd name="T32" fmla="*/ 133 w 1894"/>
                <a:gd name="T33" fmla="*/ 95 h 1904"/>
                <a:gd name="T34" fmla="*/ 134 w 1894"/>
                <a:gd name="T35" fmla="*/ 96 h 1904"/>
                <a:gd name="T36" fmla="*/ 136 w 1894"/>
                <a:gd name="T37" fmla="*/ 98 h 1904"/>
                <a:gd name="T38" fmla="*/ 137 w 1894"/>
                <a:gd name="T39" fmla="*/ 103 h 1904"/>
                <a:gd name="T40" fmla="*/ 136 w 1894"/>
                <a:gd name="T41" fmla="*/ 112 h 1904"/>
                <a:gd name="T42" fmla="*/ 110 w 1894"/>
                <a:gd name="T43" fmla="*/ 147 h 1904"/>
                <a:gd name="T44" fmla="*/ 102 w 1894"/>
                <a:gd name="T45" fmla="*/ 159 h 1904"/>
                <a:gd name="T46" fmla="*/ 101 w 1894"/>
                <a:gd name="T47" fmla="*/ 159 h 1904"/>
                <a:gd name="T48" fmla="*/ 98 w 1894"/>
                <a:gd name="T49" fmla="*/ 158 h 1904"/>
                <a:gd name="T50" fmla="*/ 94 w 1894"/>
                <a:gd name="T51" fmla="*/ 158 h 1904"/>
                <a:gd name="T52" fmla="*/ 90 w 1894"/>
                <a:gd name="T53" fmla="*/ 157 h 1904"/>
                <a:gd name="T54" fmla="*/ 84 w 1894"/>
                <a:gd name="T55" fmla="*/ 156 h 1904"/>
                <a:gd name="T56" fmla="*/ 78 w 1894"/>
                <a:gd name="T57" fmla="*/ 155 h 1904"/>
                <a:gd name="T58" fmla="*/ 71 w 1894"/>
                <a:gd name="T59" fmla="*/ 153 h 1904"/>
                <a:gd name="T60" fmla="*/ 63 w 1894"/>
                <a:gd name="T61" fmla="*/ 151 h 1904"/>
                <a:gd name="T62" fmla="*/ 55 w 1894"/>
                <a:gd name="T63" fmla="*/ 149 h 1904"/>
                <a:gd name="T64" fmla="*/ 47 w 1894"/>
                <a:gd name="T65" fmla="*/ 147 h 1904"/>
                <a:gd name="T66" fmla="*/ 39 w 1894"/>
                <a:gd name="T67" fmla="*/ 144 h 1904"/>
                <a:gd name="T68" fmla="*/ 30 w 1894"/>
                <a:gd name="T69" fmla="*/ 140 h 1904"/>
                <a:gd name="T70" fmla="*/ 22 w 1894"/>
                <a:gd name="T71" fmla="*/ 137 h 1904"/>
                <a:gd name="T72" fmla="*/ 13 w 1894"/>
                <a:gd name="T73" fmla="*/ 132 h 1904"/>
                <a:gd name="T74" fmla="*/ 5 w 1894"/>
                <a:gd name="T75" fmla="*/ 128 h 1904"/>
                <a:gd name="T76" fmla="*/ 1 w 1894"/>
                <a:gd name="T77" fmla="*/ 125 h 1904"/>
                <a:gd name="T78" fmla="*/ 1 w 1894"/>
                <a:gd name="T79" fmla="*/ 122 h 1904"/>
                <a:gd name="T80" fmla="*/ 0 w 1894"/>
                <a:gd name="T81" fmla="*/ 117 h 1904"/>
                <a:gd name="T82" fmla="*/ 0 w 1894"/>
                <a:gd name="T83" fmla="*/ 112 h 1904"/>
                <a:gd name="T84" fmla="*/ 30 w 1894"/>
                <a:gd name="T85" fmla="*/ 81 h 1904"/>
                <a:gd name="T86" fmla="*/ 30 w 1894"/>
                <a:gd name="T87" fmla="*/ 80 h 1904"/>
                <a:gd name="T88" fmla="*/ 30 w 1894"/>
                <a:gd name="T89" fmla="*/ 77 h 1904"/>
                <a:gd name="T90" fmla="*/ 32 w 1894"/>
                <a:gd name="T91" fmla="*/ 72 h 1904"/>
                <a:gd name="T92" fmla="*/ 36 w 1894"/>
                <a:gd name="T93" fmla="*/ 68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1" name="Freeform 482"/>
            <p:cNvSpPr>
              <a:spLocks/>
            </p:cNvSpPr>
            <p:nvPr/>
          </p:nvSpPr>
          <p:spPr bwMode="auto">
            <a:xfrm>
              <a:off x="4519" y="3499"/>
              <a:ext cx="85" cy="27"/>
            </a:xfrm>
            <a:custGeom>
              <a:avLst/>
              <a:gdLst>
                <a:gd name="T0" fmla="*/ 3 w 1106"/>
                <a:gd name="T1" fmla="*/ 0 h 331"/>
                <a:gd name="T2" fmla="*/ 85 w 1106"/>
                <a:gd name="T3" fmla="*/ 23 h 331"/>
                <a:gd name="T4" fmla="*/ 82 w 1106"/>
                <a:gd name="T5" fmla="*/ 27 h 331"/>
                <a:gd name="T6" fmla="*/ 0 w 1106"/>
                <a:gd name="T7" fmla="*/ 3 h 331"/>
                <a:gd name="T8" fmla="*/ 3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2" name="Freeform 485"/>
            <p:cNvSpPr>
              <a:spLocks/>
            </p:cNvSpPr>
            <p:nvPr/>
          </p:nvSpPr>
          <p:spPr bwMode="auto">
            <a:xfrm>
              <a:off x="4505" y="3511"/>
              <a:ext cx="99" cy="42"/>
            </a:xfrm>
            <a:custGeom>
              <a:avLst/>
              <a:gdLst>
                <a:gd name="T0" fmla="*/ 99 w 1285"/>
                <a:gd name="T1" fmla="*/ 33 h 505"/>
                <a:gd name="T2" fmla="*/ 97 w 1285"/>
                <a:gd name="T3" fmla="*/ 32 h 505"/>
                <a:gd name="T4" fmla="*/ 95 w 1285"/>
                <a:gd name="T5" fmla="*/ 32 h 505"/>
                <a:gd name="T6" fmla="*/ 91 w 1285"/>
                <a:gd name="T7" fmla="*/ 31 h 505"/>
                <a:gd name="T8" fmla="*/ 87 w 1285"/>
                <a:gd name="T9" fmla="*/ 31 h 505"/>
                <a:gd name="T10" fmla="*/ 81 w 1285"/>
                <a:gd name="T11" fmla="*/ 30 h 505"/>
                <a:gd name="T12" fmla="*/ 75 w 1285"/>
                <a:gd name="T13" fmla="*/ 28 h 505"/>
                <a:gd name="T14" fmla="*/ 68 w 1285"/>
                <a:gd name="T15" fmla="*/ 27 h 505"/>
                <a:gd name="T16" fmla="*/ 60 w 1285"/>
                <a:gd name="T17" fmla="*/ 25 h 505"/>
                <a:gd name="T18" fmla="*/ 53 w 1285"/>
                <a:gd name="T19" fmla="*/ 23 h 505"/>
                <a:gd name="T20" fmla="*/ 45 w 1285"/>
                <a:gd name="T21" fmla="*/ 20 h 505"/>
                <a:gd name="T22" fmla="*/ 36 w 1285"/>
                <a:gd name="T23" fmla="*/ 17 h 505"/>
                <a:gd name="T24" fmla="*/ 28 w 1285"/>
                <a:gd name="T25" fmla="*/ 14 h 505"/>
                <a:gd name="T26" fmla="*/ 20 w 1285"/>
                <a:gd name="T27" fmla="*/ 11 h 505"/>
                <a:gd name="T28" fmla="*/ 12 w 1285"/>
                <a:gd name="T29" fmla="*/ 7 h 505"/>
                <a:gd name="T30" fmla="*/ 4 w 1285"/>
                <a:gd name="T31" fmla="*/ 2 h 505"/>
                <a:gd name="T32" fmla="*/ 0 w 1285"/>
                <a:gd name="T33" fmla="*/ 0 h 505"/>
                <a:gd name="T34" fmla="*/ 0 w 1285"/>
                <a:gd name="T35" fmla="*/ 3 h 505"/>
                <a:gd name="T36" fmla="*/ 0 w 1285"/>
                <a:gd name="T37" fmla="*/ 6 h 505"/>
                <a:gd name="T38" fmla="*/ 1 w 1285"/>
                <a:gd name="T39" fmla="*/ 10 h 505"/>
                <a:gd name="T40" fmla="*/ 1 w 1285"/>
                <a:gd name="T41" fmla="*/ 12 h 505"/>
                <a:gd name="T42" fmla="*/ 2 w 1285"/>
                <a:gd name="T43" fmla="*/ 12 h 505"/>
                <a:gd name="T44" fmla="*/ 4 w 1285"/>
                <a:gd name="T45" fmla="*/ 13 h 505"/>
                <a:gd name="T46" fmla="*/ 6 w 1285"/>
                <a:gd name="T47" fmla="*/ 14 h 505"/>
                <a:gd name="T48" fmla="*/ 9 w 1285"/>
                <a:gd name="T49" fmla="*/ 16 h 505"/>
                <a:gd name="T50" fmla="*/ 12 w 1285"/>
                <a:gd name="T51" fmla="*/ 18 h 505"/>
                <a:gd name="T52" fmla="*/ 17 w 1285"/>
                <a:gd name="T53" fmla="*/ 20 h 505"/>
                <a:gd name="T54" fmla="*/ 22 w 1285"/>
                <a:gd name="T55" fmla="*/ 22 h 505"/>
                <a:gd name="T56" fmla="*/ 28 w 1285"/>
                <a:gd name="T57" fmla="*/ 25 h 505"/>
                <a:gd name="T58" fmla="*/ 34 w 1285"/>
                <a:gd name="T59" fmla="*/ 27 h 505"/>
                <a:gd name="T60" fmla="*/ 42 w 1285"/>
                <a:gd name="T61" fmla="*/ 30 h 505"/>
                <a:gd name="T62" fmla="*/ 50 w 1285"/>
                <a:gd name="T63" fmla="*/ 32 h 505"/>
                <a:gd name="T64" fmla="*/ 59 w 1285"/>
                <a:gd name="T65" fmla="*/ 35 h 505"/>
                <a:gd name="T66" fmla="*/ 69 w 1285"/>
                <a:gd name="T67" fmla="*/ 37 h 505"/>
                <a:gd name="T68" fmla="*/ 79 w 1285"/>
                <a:gd name="T69" fmla="*/ 39 h 505"/>
                <a:gd name="T70" fmla="*/ 91 w 1285"/>
                <a:gd name="T71" fmla="*/ 41 h 505"/>
                <a:gd name="T72" fmla="*/ 97 w 1285"/>
                <a:gd name="T73" fmla="*/ 42 h 505"/>
                <a:gd name="T74" fmla="*/ 97 w 1285"/>
                <a:gd name="T75" fmla="*/ 41 h 505"/>
                <a:gd name="T76" fmla="*/ 98 w 1285"/>
                <a:gd name="T77" fmla="*/ 38 h 505"/>
                <a:gd name="T78" fmla="*/ 99 w 1285"/>
                <a:gd name="T79" fmla="*/ 3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3" name="AutoShape 525"/>
            <p:cNvSpPr>
              <a:spLocks noChangeAspect="1" noChangeArrowheads="1" noTextEdit="1"/>
            </p:cNvSpPr>
            <p:nvPr/>
          </p:nvSpPr>
          <p:spPr bwMode="auto">
            <a:xfrm>
              <a:off x="4475" y="3342"/>
              <a:ext cx="160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4" name="Freeform 542"/>
            <p:cNvSpPr>
              <a:spLocks/>
            </p:cNvSpPr>
            <p:nvPr/>
          </p:nvSpPr>
          <p:spPr bwMode="auto">
            <a:xfrm>
              <a:off x="4508" y="3354"/>
              <a:ext cx="23" cy="31"/>
            </a:xfrm>
            <a:custGeom>
              <a:avLst/>
              <a:gdLst>
                <a:gd name="T0" fmla="*/ 8 w 179"/>
                <a:gd name="T1" fmla="*/ 4 h 216"/>
                <a:gd name="T2" fmla="*/ 6 w 179"/>
                <a:gd name="T3" fmla="*/ 5 h 216"/>
                <a:gd name="T4" fmla="*/ 5 w 179"/>
                <a:gd name="T5" fmla="*/ 7 h 216"/>
                <a:gd name="T6" fmla="*/ 3 w 179"/>
                <a:gd name="T7" fmla="*/ 8 h 216"/>
                <a:gd name="T8" fmla="*/ 2 w 179"/>
                <a:gd name="T9" fmla="*/ 10 h 216"/>
                <a:gd name="T10" fmla="*/ 1 w 179"/>
                <a:gd name="T11" fmla="*/ 12 h 216"/>
                <a:gd name="T12" fmla="*/ 1 w 179"/>
                <a:gd name="T13" fmla="*/ 14 h 216"/>
                <a:gd name="T14" fmla="*/ 0 w 179"/>
                <a:gd name="T15" fmla="*/ 17 h 216"/>
                <a:gd name="T16" fmla="*/ 0 w 179"/>
                <a:gd name="T17" fmla="*/ 19 h 216"/>
                <a:gd name="T18" fmla="*/ 0 w 179"/>
                <a:gd name="T19" fmla="*/ 22 h 216"/>
                <a:gd name="T20" fmla="*/ 1 w 179"/>
                <a:gd name="T21" fmla="*/ 25 h 216"/>
                <a:gd name="T22" fmla="*/ 3 w 179"/>
                <a:gd name="T23" fmla="*/ 27 h 216"/>
                <a:gd name="T24" fmla="*/ 5 w 179"/>
                <a:gd name="T25" fmla="*/ 29 h 216"/>
                <a:gd name="T26" fmla="*/ 8 w 179"/>
                <a:gd name="T27" fmla="*/ 30 h 216"/>
                <a:gd name="T28" fmla="*/ 10 w 179"/>
                <a:gd name="T29" fmla="*/ 31 h 216"/>
                <a:gd name="T30" fmla="*/ 13 w 179"/>
                <a:gd name="T31" fmla="*/ 31 h 216"/>
                <a:gd name="T32" fmla="*/ 15 w 179"/>
                <a:gd name="T33" fmla="*/ 31 h 216"/>
                <a:gd name="T34" fmla="*/ 16 w 179"/>
                <a:gd name="T35" fmla="*/ 31 h 216"/>
                <a:gd name="T36" fmla="*/ 16 w 179"/>
                <a:gd name="T37" fmla="*/ 30 h 216"/>
                <a:gd name="T38" fmla="*/ 17 w 179"/>
                <a:gd name="T39" fmla="*/ 30 h 216"/>
                <a:gd name="T40" fmla="*/ 17 w 179"/>
                <a:gd name="T41" fmla="*/ 29 h 216"/>
                <a:gd name="T42" fmla="*/ 17 w 179"/>
                <a:gd name="T43" fmla="*/ 28 h 216"/>
                <a:gd name="T44" fmla="*/ 16 w 179"/>
                <a:gd name="T45" fmla="*/ 28 h 216"/>
                <a:gd name="T46" fmla="*/ 16 w 179"/>
                <a:gd name="T47" fmla="*/ 27 h 216"/>
                <a:gd name="T48" fmla="*/ 15 w 179"/>
                <a:gd name="T49" fmla="*/ 27 h 216"/>
                <a:gd name="T50" fmla="*/ 13 w 179"/>
                <a:gd name="T51" fmla="*/ 26 h 216"/>
                <a:gd name="T52" fmla="*/ 12 w 179"/>
                <a:gd name="T53" fmla="*/ 26 h 216"/>
                <a:gd name="T54" fmla="*/ 11 w 179"/>
                <a:gd name="T55" fmla="*/ 26 h 216"/>
                <a:gd name="T56" fmla="*/ 10 w 179"/>
                <a:gd name="T57" fmla="*/ 26 h 216"/>
                <a:gd name="T58" fmla="*/ 8 w 179"/>
                <a:gd name="T59" fmla="*/ 25 h 216"/>
                <a:gd name="T60" fmla="*/ 7 w 179"/>
                <a:gd name="T61" fmla="*/ 24 h 216"/>
                <a:gd name="T62" fmla="*/ 6 w 179"/>
                <a:gd name="T63" fmla="*/ 24 h 216"/>
                <a:gd name="T64" fmla="*/ 5 w 179"/>
                <a:gd name="T65" fmla="*/ 22 h 216"/>
                <a:gd name="T66" fmla="*/ 5 w 179"/>
                <a:gd name="T67" fmla="*/ 17 h 216"/>
                <a:gd name="T68" fmla="*/ 6 w 179"/>
                <a:gd name="T69" fmla="*/ 13 h 216"/>
                <a:gd name="T70" fmla="*/ 8 w 179"/>
                <a:gd name="T71" fmla="*/ 10 h 216"/>
                <a:gd name="T72" fmla="*/ 11 w 179"/>
                <a:gd name="T73" fmla="*/ 7 h 216"/>
                <a:gd name="T74" fmla="*/ 14 w 179"/>
                <a:gd name="T75" fmla="*/ 5 h 216"/>
                <a:gd name="T76" fmla="*/ 17 w 179"/>
                <a:gd name="T77" fmla="*/ 3 h 216"/>
                <a:gd name="T78" fmla="*/ 21 w 179"/>
                <a:gd name="T79" fmla="*/ 2 h 216"/>
                <a:gd name="T80" fmla="*/ 23 w 179"/>
                <a:gd name="T81" fmla="*/ 1 h 216"/>
                <a:gd name="T82" fmla="*/ 21 w 179"/>
                <a:gd name="T83" fmla="*/ 0 h 216"/>
                <a:gd name="T84" fmla="*/ 20 w 179"/>
                <a:gd name="T85" fmla="*/ 0 h 216"/>
                <a:gd name="T86" fmla="*/ 18 w 179"/>
                <a:gd name="T87" fmla="*/ 0 h 216"/>
                <a:gd name="T88" fmla="*/ 16 w 179"/>
                <a:gd name="T89" fmla="*/ 1 h 216"/>
                <a:gd name="T90" fmla="*/ 14 w 179"/>
                <a:gd name="T91" fmla="*/ 1 h 216"/>
                <a:gd name="T92" fmla="*/ 12 w 179"/>
                <a:gd name="T93" fmla="*/ 2 h 216"/>
                <a:gd name="T94" fmla="*/ 10 w 179"/>
                <a:gd name="T95" fmla="*/ 3 h 216"/>
                <a:gd name="T96" fmla="*/ 8 w 179"/>
                <a:gd name="T97" fmla="*/ 4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5" name="Freeform 543"/>
            <p:cNvSpPr>
              <a:spLocks/>
            </p:cNvSpPr>
            <p:nvPr/>
          </p:nvSpPr>
          <p:spPr bwMode="auto">
            <a:xfrm>
              <a:off x="4547" y="3353"/>
              <a:ext cx="14" cy="24"/>
            </a:xfrm>
            <a:custGeom>
              <a:avLst/>
              <a:gdLst>
                <a:gd name="T0" fmla="*/ 12 w 114"/>
                <a:gd name="T1" fmla="*/ 8 h 168"/>
                <a:gd name="T2" fmla="*/ 12 w 114"/>
                <a:gd name="T3" fmla="*/ 10 h 168"/>
                <a:gd name="T4" fmla="*/ 12 w 114"/>
                <a:gd name="T5" fmla="*/ 13 h 168"/>
                <a:gd name="T6" fmla="*/ 11 w 114"/>
                <a:gd name="T7" fmla="*/ 14 h 168"/>
                <a:gd name="T8" fmla="*/ 10 w 114"/>
                <a:gd name="T9" fmla="*/ 16 h 168"/>
                <a:gd name="T10" fmla="*/ 8 w 114"/>
                <a:gd name="T11" fmla="*/ 18 h 168"/>
                <a:gd name="T12" fmla="*/ 7 w 114"/>
                <a:gd name="T13" fmla="*/ 19 h 168"/>
                <a:gd name="T14" fmla="*/ 5 w 114"/>
                <a:gd name="T15" fmla="*/ 20 h 168"/>
                <a:gd name="T16" fmla="*/ 3 w 114"/>
                <a:gd name="T17" fmla="*/ 22 h 168"/>
                <a:gd name="T18" fmla="*/ 3 w 114"/>
                <a:gd name="T19" fmla="*/ 22 h 168"/>
                <a:gd name="T20" fmla="*/ 3 w 114"/>
                <a:gd name="T21" fmla="*/ 23 h 168"/>
                <a:gd name="T22" fmla="*/ 3 w 114"/>
                <a:gd name="T23" fmla="*/ 23 h 168"/>
                <a:gd name="T24" fmla="*/ 3 w 114"/>
                <a:gd name="T25" fmla="*/ 24 h 168"/>
                <a:gd name="T26" fmla="*/ 3 w 114"/>
                <a:gd name="T27" fmla="*/ 24 h 168"/>
                <a:gd name="T28" fmla="*/ 4 w 114"/>
                <a:gd name="T29" fmla="*/ 24 h 168"/>
                <a:gd name="T30" fmla="*/ 4 w 114"/>
                <a:gd name="T31" fmla="*/ 24 h 168"/>
                <a:gd name="T32" fmla="*/ 5 w 114"/>
                <a:gd name="T33" fmla="*/ 24 h 168"/>
                <a:gd name="T34" fmla="*/ 7 w 114"/>
                <a:gd name="T35" fmla="*/ 22 h 168"/>
                <a:gd name="T36" fmla="*/ 8 w 114"/>
                <a:gd name="T37" fmla="*/ 21 h 168"/>
                <a:gd name="T38" fmla="*/ 10 w 114"/>
                <a:gd name="T39" fmla="*/ 19 h 168"/>
                <a:gd name="T40" fmla="*/ 12 w 114"/>
                <a:gd name="T41" fmla="*/ 17 h 168"/>
                <a:gd name="T42" fmla="*/ 13 w 114"/>
                <a:gd name="T43" fmla="*/ 15 h 168"/>
                <a:gd name="T44" fmla="*/ 14 w 114"/>
                <a:gd name="T45" fmla="*/ 13 h 168"/>
                <a:gd name="T46" fmla="*/ 14 w 114"/>
                <a:gd name="T47" fmla="*/ 10 h 168"/>
                <a:gd name="T48" fmla="*/ 14 w 114"/>
                <a:gd name="T49" fmla="*/ 7 h 168"/>
                <a:gd name="T50" fmla="*/ 12 w 114"/>
                <a:gd name="T51" fmla="*/ 5 h 168"/>
                <a:gd name="T52" fmla="*/ 11 w 114"/>
                <a:gd name="T53" fmla="*/ 3 h 168"/>
                <a:gd name="T54" fmla="*/ 9 w 114"/>
                <a:gd name="T55" fmla="*/ 2 h 168"/>
                <a:gd name="T56" fmla="*/ 6 w 114"/>
                <a:gd name="T57" fmla="*/ 1 h 168"/>
                <a:gd name="T58" fmla="*/ 4 w 114"/>
                <a:gd name="T59" fmla="*/ 0 h 168"/>
                <a:gd name="T60" fmla="*/ 2 w 114"/>
                <a:gd name="T61" fmla="*/ 0 h 168"/>
                <a:gd name="T62" fmla="*/ 1 w 114"/>
                <a:gd name="T63" fmla="*/ 0 h 168"/>
                <a:gd name="T64" fmla="*/ 0 w 114"/>
                <a:gd name="T65" fmla="*/ 0 h 168"/>
                <a:gd name="T66" fmla="*/ 1 w 114"/>
                <a:gd name="T67" fmla="*/ 1 h 168"/>
                <a:gd name="T68" fmla="*/ 3 w 114"/>
                <a:gd name="T69" fmla="*/ 2 h 168"/>
                <a:gd name="T70" fmla="*/ 5 w 114"/>
                <a:gd name="T71" fmla="*/ 2 h 168"/>
                <a:gd name="T72" fmla="*/ 7 w 114"/>
                <a:gd name="T73" fmla="*/ 3 h 168"/>
                <a:gd name="T74" fmla="*/ 8 w 114"/>
                <a:gd name="T75" fmla="*/ 4 h 168"/>
                <a:gd name="T76" fmla="*/ 10 w 114"/>
                <a:gd name="T77" fmla="*/ 5 h 168"/>
                <a:gd name="T78" fmla="*/ 11 w 114"/>
                <a:gd name="T79" fmla="*/ 6 h 168"/>
                <a:gd name="T80" fmla="*/ 12 w 114"/>
                <a:gd name="T81" fmla="*/ 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6" name="Freeform 544"/>
            <p:cNvSpPr>
              <a:spLocks/>
            </p:cNvSpPr>
            <p:nvPr/>
          </p:nvSpPr>
          <p:spPr bwMode="auto">
            <a:xfrm>
              <a:off x="4494" y="3348"/>
              <a:ext cx="37" cy="50"/>
            </a:xfrm>
            <a:custGeom>
              <a:avLst/>
              <a:gdLst>
                <a:gd name="T0" fmla="*/ 12 w 289"/>
                <a:gd name="T1" fmla="*/ 9 h 351"/>
                <a:gd name="T2" fmla="*/ 6 w 289"/>
                <a:gd name="T3" fmla="*/ 15 h 351"/>
                <a:gd name="T4" fmla="*/ 2 w 289"/>
                <a:gd name="T5" fmla="*/ 22 h 351"/>
                <a:gd name="T6" fmla="*/ 0 w 289"/>
                <a:gd name="T7" fmla="*/ 30 h 351"/>
                <a:gd name="T8" fmla="*/ 0 w 289"/>
                <a:gd name="T9" fmla="*/ 35 h 351"/>
                <a:gd name="T10" fmla="*/ 1 w 289"/>
                <a:gd name="T11" fmla="*/ 37 h 351"/>
                <a:gd name="T12" fmla="*/ 2 w 289"/>
                <a:gd name="T13" fmla="*/ 39 h 351"/>
                <a:gd name="T14" fmla="*/ 4 w 289"/>
                <a:gd name="T15" fmla="*/ 41 h 351"/>
                <a:gd name="T16" fmla="*/ 6 w 289"/>
                <a:gd name="T17" fmla="*/ 43 h 351"/>
                <a:gd name="T18" fmla="*/ 10 w 289"/>
                <a:gd name="T19" fmla="*/ 45 h 351"/>
                <a:gd name="T20" fmla="*/ 14 w 289"/>
                <a:gd name="T21" fmla="*/ 46 h 351"/>
                <a:gd name="T22" fmla="*/ 17 w 289"/>
                <a:gd name="T23" fmla="*/ 48 h 351"/>
                <a:gd name="T24" fmla="*/ 21 w 289"/>
                <a:gd name="T25" fmla="*/ 49 h 351"/>
                <a:gd name="T26" fmla="*/ 25 w 289"/>
                <a:gd name="T27" fmla="*/ 49 h 351"/>
                <a:gd name="T28" fmla="*/ 29 w 289"/>
                <a:gd name="T29" fmla="*/ 50 h 351"/>
                <a:gd name="T30" fmla="*/ 33 w 289"/>
                <a:gd name="T31" fmla="*/ 50 h 351"/>
                <a:gd name="T32" fmla="*/ 36 w 289"/>
                <a:gd name="T33" fmla="*/ 50 h 351"/>
                <a:gd name="T34" fmla="*/ 37 w 289"/>
                <a:gd name="T35" fmla="*/ 49 h 351"/>
                <a:gd name="T36" fmla="*/ 37 w 289"/>
                <a:gd name="T37" fmla="*/ 48 h 351"/>
                <a:gd name="T38" fmla="*/ 36 w 289"/>
                <a:gd name="T39" fmla="*/ 47 h 351"/>
                <a:gd name="T40" fmla="*/ 34 w 289"/>
                <a:gd name="T41" fmla="*/ 46 h 351"/>
                <a:gd name="T42" fmla="*/ 30 w 289"/>
                <a:gd name="T43" fmla="*/ 45 h 351"/>
                <a:gd name="T44" fmla="*/ 27 w 289"/>
                <a:gd name="T45" fmla="*/ 45 h 351"/>
                <a:gd name="T46" fmla="*/ 23 w 289"/>
                <a:gd name="T47" fmla="*/ 44 h 351"/>
                <a:gd name="T48" fmla="*/ 19 w 289"/>
                <a:gd name="T49" fmla="*/ 43 h 351"/>
                <a:gd name="T50" fmla="*/ 16 w 289"/>
                <a:gd name="T51" fmla="*/ 42 h 351"/>
                <a:gd name="T52" fmla="*/ 13 w 289"/>
                <a:gd name="T53" fmla="*/ 41 h 351"/>
                <a:gd name="T54" fmla="*/ 9 w 289"/>
                <a:gd name="T55" fmla="*/ 39 h 351"/>
                <a:gd name="T56" fmla="*/ 6 w 289"/>
                <a:gd name="T57" fmla="*/ 37 h 351"/>
                <a:gd name="T58" fmla="*/ 4 w 289"/>
                <a:gd name="T59" fmla="*/ 34 h 351"/>
                <a:gd name="T60" fmla="*/ 4 w 289"/>
                <a:gd name="T61" fmla="*/ 31 h 351"/>
                <a:gd name="T62" fmla="*/ 4 w 289"/>
                <a:gd name="T63" fmla="*/ 26 h 351"/>
                <a:gd name="T64" fmla="*/ 6 w 289"/>
                <a:gd name="T65" fmla="*/ 23 h 351"/>
                <a:gd name="T66" fmla="*/ 8 w 289"/>
                <a:gd name="T67" fmla="*/ 18 h 351"/>
                <a:gd name="T68" fmla="*/ 11 w 289"/>
                <a:gd name="T69" fmla="*/ 15 h 351"/>
                <a:gd name="T70" fmla="*/ 14 w 289"/>
                <a:gd name="T71" fmla="*/ 11 h 351"/>
                <a:gd name="T72" fmla="*/ 18 w 289"/>
                <a:gd name="T73" fmla="*/ 8 h 351"/>
                <a:gd name="T74" fmla="*/ 22 w 289"/>
                <a:gd name="T75" fmla="*/ 5 h 351"/>
                <a:gd name="T76" fmla="*/ 27 w 289"/>
                <a:gd name="T77" fmla="*/ 3 h 351"/>
                <a:gd name="T78" fmla="*/ 30 w 289"/>
                <a:gd name="T79" fmla="*/ 1 h 351"/>
                <a:gd name="T80" fmla="*/ 29 w 289"/>
                <a:gd name="T81" fmla="*/ 0 h 351"/>
                <a:gd name="T82" fmla="*/ 25 w 289"/>
                <a:gd name="T83" fmla="*/ 1 h 351"/>
                <a:gd name="T84" fmla="*/ 21 w 289"/>
                <a:gd name="T85" fmla="*/ 2 h 351"/>
                <a:gd name="T86" fmla="*/ 16 w 289"/>
                <a:gd name="T87" fmla="*/ 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7" name="Freeform 545"/>
            <p:cNvSpPr>
              <a:spLocks/>
            </p:cNvSpPr>
            <p:nvPr/>
          </p:nvSpPr>
          <p:spPr bwMode="auto">
            <a:xfrm>
              <a:off x="4545" y="3346"/>
              <a:ext cx="32" cy="34"/>
            </a:xfrm>
            <a:custGeom>
              <a:avLst/>
              <a:gdLst>
                <a:gd name="T0" fmla="*/ 26 w 254"/>
                <a:gd name="T1" fmla="*/ 10 h 234"/>
                <a:gd name="T2" fmla="*/ 28 w 254"/>
                <a:gd name="T3" fmla="*/ 12 h 234"/>
                <a:gd name="T4" fmla="*/ 29 w 254"/>
                <a:gd name="T5" fmla="*/ 14 h 234"/>
                <a:gd name="T6" fmla="*/ 29 w 254"/>
                <a:gd name="T7" fmla="*/ 17 h 234"/>
                <a:gd name="T8" fmla="*/ 29 w 254"/>
                <a:gd name="T9" fmla="*/ 19 h 234"/>
                <a:gd name="T10" fmla="*/ 29 w 254"/>
                <a:gd name="T11" fmla="*/ 21 h 234"/>
                <a:gd name="T12" fmla="*/ 28 w 254"/>
                <a:gd name="T13" fmla="*/ 23 h 234"/>
                <a:gd name="T14" fmla="*/ 28 w 254"/>
                <a:gd name="T15" fmla="*/ 25 h 234"/>
                <a:gd name="T16" fmla="*/ 27 w 254"/>
                <a:gd name="T17" fmla="*/ 26 h 234"/>
                <a:gd name="T18" fmla="*/ 25 w 254"/>
                <a:gd name="T19" fmla="*/ 28 h 234"/>
                <a:gd name="T20" fmla="*/ 24 w 254"/>
                <a:gd name="T21" fmla="*/ 29 h 234"/>
                <a:gd name="T22" fmla="*/ 23 w 254"/>
                <a:gd name="T23" fmla="*/ 30 h 234"/>
                <a:gd name="T24" fmla="*/ 22 w 254"/>
                <a:gd name="T25" fmla="*/ 32 h 234"/>
                <a:gd name="T26" fmla="*/ 22 w 254"/>
                <a:gd name="T27" fmla="*/ 32 h 234"/>
                <a:gd name="T28" fmla="*/ 22 w 254"/>
                <a:gd name="T29" fmla="*/ 33 h 234"/>
                <a:gd name="T30" fmla="*/ 22 w 254"/>
                <a:gd name="T31" fmla="*/ 33 h 234"/>
                <a:gd name="T32" fmla="*/ 22 w 254"/>
                <a:gd name="T33" fmla="*/ 34 h 234"/>
                <a:gd name="T34" fmla="*/ 22 w 254"/>
                <a:gd name="T35" fmla="*/ 34 h 234"/>
                <a:gd name="T36" fmla="*/ 23 w 254"/>
                <a:gd name="T37" fmla="*/ 34 h 234"/>
                <a:gd name="T38" fmla="*/ 23 w 254"/>
                <a:gd name="T39" fmla="*/ 34 h 234"/>
                <a:gd name="T40" fmla="*/ 24 w 254"/>
                <a:gd name="T41" fmla="*/ 34 h 234"/>
                <a:gd name="T42" fmla="*/ 26 w 254"/>
                <a:gd name="T43" fmla="*/ 32 h 234"/>
                <a:gd name="T44" fmla="*/ 28 w 254"/>
                <a:gd name="T45" fmla="*/ 29 h 234"/>
                <a:gd name="T46" fmla="*/ 30 w 254"/>
                <a:gd name="T47" fmla="*/ 26 h 234"/>
                <a:gd name="T48" fmla="*/ 31 w 254"/>
                <a:gd name="T49" fmla="*/ 23 h 234"/>
                <a:gd name="T50" fmla="*/ 32 w 254"/>
                <a:gd name="T51" fmla="*/ 19 h 234"/>
                <a:gd name="T52" fmla="*/ 32 w 254"/>
                <a:gd name="T53" fmla="*/ 16 h 234"/>
                <a:gd name="T54" fmla="*/ 31 w 254"/>
                <a:gd name="T55" fmla="*/ 12 h 234"/>
                <a:gd name="T56" fmla="*/ 28 w 254"/>
                <a:gd name="T57" fmla="*/ 9 h 234"/>
                <a:gd name="T58" fmla="*/ 27 w 254"/>
                <a:gd name="T59" fmla="*/ 8 h 234"/>
                <a:gd name="T60" fmla="*/ 25 w 254"/>
                <a:gd name="T61" fmla="*/ 7 h 234"/>
                <a:gd name="T62" fmla="*/ 23 w 254"/>
                <a:gd name="T63" fmla="*/ 5 h 234"/>
                <a:gd name="T64" fmla="*/ 21 w 254"/>
                <a:gd name="T65" fmla="*/ 4 h 234"/>
                <a:gd name="T66" fmla="*/ 19 w 254"/>
                <a:gd name="T67" fmla="*/ 3 h 234"/>
                <a:gd name="T68" fmla="*/ 16 w 254"/>
                <a:gd name="T69" fmla="*/ 2 h 234"/>
                <a:gd name="T70" fmla="*/ 14 w 254"/>
                <a:gd name="T71" fmla="*/ 2 h 234"/>
                <a:gd name="T72" fmla="*/ 12 w 254"/>
                <a:gd name="T73" fmla="*/ 1 h 234"/>
                <a:gd name="T74" fmla="*/ 9 w 254"/>
                <a:gd name="T75" fmla="*/ 1 h 234"/>
                <a:gd name="T76" fmla="*/ 7 w 254"/>
                <a:gd name="T77" fmla="*/ 0 h 234"/>
                <a:gd name="T78" fmla="*/ 5 w 254"/>
                <a:gd name="T79" fmla="*/ 0 h 234"/>
                <a:gd name="T80" fmla="*/ 4 w 254"/>
                <a:gd name="T81" fmla="*/ 0 h 234"/>
                <a:gd name="T82" fmla="*/ 2 w 254"/>
                <a:gd name="T83" fmla="*/ 0 h 234"/>
                <a:gd name="T84" fmla="*/ 1 w 254"/>
                <a:gd name="T85" fmla="*/ 0 h 234"/>
                <a:gd name="T86" fmla="*/ 0 w 254"/>
                <a:gd name="T87" fmla="*/ 0 h 234"/>
                <a:gd name="T88" fmla="*/ 0 w 254"/>
                <a:gd name="T89" fmla="*/ 1 h 234"/>
                <a:gd name="T90" fmla="*/ 1 w 254"/>
                <a:gd name="T91" fmla="*/ 1 h 234"/>
                <a:gd name="T92" fmla="*/ 3 w 254"/>
                <a:gd name="T93" fmla="*/ 1 h 234"/>
                <a:gd name="T94" fmla="*/ 4 w 254"/>
                <a:gd name="T95" fmla="*/ 1 h 234"/>
                <a:gd name="T96" fmla="*/ 6 w 254"/>
                <a:gd name="T97" fmla="*/ 2 h 234"/>
                <a:gd name="T98" fmla="*/ 7 w 254"/>
                <a:gd name="T99" fmla="*/ 2 h 234"/>
                <a:gd name="T100" fmla="*/ 9 w 254"/>
                <a:gd name="T101" fmla="*/ 2 h 234"/>
                <a:gd name="T102" fmla="*/ 11 w 254"/>
                <a:gd name="T103" fmla="*/ 3 h 234"/>
                <a:gd name="T104" fmla="*/ 13 w 254"/>
                <a:gd name="T105" fmla="*/ 3 h 234"/>
                <a:gd name="T106" fmla="*/ 15 w 254"/>
                <a:gd name="T107" fmla="*/ 4 h 234"/>
                <a:gd name="T108" fmla="*/ 17 w 254"/>
                <a:gd name="T109" fmla="*/ 5 h 234"/>
                <a:gd name="T110" fmla="*/ 18 w 254"/>
                <a:gd name="T111" fmla="*/ 5 h 234"/>
                <a:gd name="T112" fmla="*/ 20 w 254"/>
                <a:gd name="T113" fmla="*/ 6 h 234"/>
                <a:gd name="T114" fmla="*/ 22 w 254"/>
                <a:gd name="T115" fmla="*/ 7 h 234"/>
                <a:gd name="T116" fmla="*/ 23 w 254"/>
                <a:gd name="T117" fmla="*/ 8 h 234"/>
                <a:gd name="T118" fmla="*/ 25 w 254"/>
                <a:gd name="T119" fmla="*/ 9 h 234"/>
                <a:gd name="T120" fmla="*/ 26 w 254"/>
                <a:gd name="T121" fmla="*/ 10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8" name="Freeform 546"/>
            <p:cNvSpPr>
              <a:spLocks/>
            </p:cNvSpPr>
            <p:nvPr/>
          </p:nvSpPr>
          <p:spPr bwMode="auto">
            <a:xfrm>
              <a:off x="4481" y="3362"/>
              <a:ext cx="13" cy="31"/>
            </a:xfrm>
            <a:custGeom>
              <a:avLst/>
              <a:gdLst>
                <a:gd name="T0" fmla="*/ 0 w 103"/>
                <a:gd name="T1" fmla="*/ 17 h 221"/>
                <a:gd name="T2" fmla="*/ 0 w 103"/>
                <a:gd name="T3" fmla="*/ 19 h 221"/>
                <a:gd name="T4" fmla="*/ 1 w 103"/>
                <a:gd name="T5" fmla="*/ 22 h 221"/>
                <a:gd name="T6" fmla="*/ 2 w 103"/>
                <a:gd name="T7" fmla="*/ 24 h 221"/>
                <a:gd name="T8" fmla="*/ 3 w 103"/>
                <a:gd name="T9" fmla="*/ 26 h 221"/>
                <a:gd name="T10" fmla="*/ 4 w 103"/>
                <a:gd name="T11" fmla="*/ 28 h 221"/>
                <a:gd name="T12" fmla="*/ 6 w 103"/>
                <a:gd name="T13" fmla="*/ 29 h 221"/>
                <a:gd name="T14" fmla="*/ 8 w 103"/>
                <a:gd name="T15" fmla="*/ 30 h 221"/>
                <a:gd name="T16" fmla="*/ 10 w 103"/>
                <a:gd name="T17" fmla="*/ 31 h 221"/>
                <a:gd name="T18" fmla="*/ 11 w 103"/>
                <a:gd name="T19" fmla="*/ 31 h 221"/>
                <a:gd name="T20" fmla="*/ 12 w 103"/>
                <a:gd name="T21" fmla="*/ 31 h 221"/>
                <a:gd name="T22" fmla="*/ 12 w 103"/>
                <a:gd name="T23" fmla="*/ 30 h 221"/>
                <a:gd name="T24" fmla="*/ 13 w 103"/>
                <a:gd name="T25" fmla="*/ 30 h 221"/>
                <a:gd name="T26" fmla="*/ 13 w 103"/>
                <a:gd name="T27" fmla="*/ 29 h 221"/>
                <a:gd name="T28" fmla="*/ 12 w 103"/>
                <a:gd name="T29" fmla="*/ 28 h 221"/>
                <a:gd name="T30" fmla="*/ 12 w 103"/>
                <a:gd name="T31" fmla="*/ 27 h 221"/>
                <a:gd name="T32" fmla="*/ 11 w 103"/>
                <a:gd name="T33" fmla="*/ 27 h 221"/>
                <a:gd name="T34" fmla="*/ 9 w 103"/>
                <a:gd name="T35" fmla="*/ 26 h 221"/>
                <a:gd name="T36" fmla="*/ 7 w 103"/>
                <a:gd name="T37" fmla="*/ 25 h 221"/>
                <a:gd name="T38" fmla="*/ 6 w 103"/>
                <a:gd name="T39" fmla="*/ 24 h 221"/>
                <a:gd name="T40" fmla="*/ 5 w 103"/>
                <a:gd name="T41" fmla="*/ 22 h 221"/>
                <a:gd name="T42" fmla="*/ 4 w 103"/>
                <a:gd name="T43" fmla="*/ 19 h 221"/>
                <a:gd name="T44" fmla="*/ 3 w 103"/>
                <a:gd name="T45" fmla="*/ 17 h 221"/>
                <a:gd name="T46" fmla="*/ 3 w 103"/>
                <a:gd name="T47" fmla="*/ 14 h 221"/>
                <a:gd name="T48" fmla="*/ 4 w 103"/>
                <a:gd name="T49" fmla="*/ 12 h 221"/>
                <a:gd name="T50" fmla="*/ 5 w 103"/>
                <a:gd name="T51" fmla="*/ 10 h 221"/>
                <a:gd name="T52" fmla="*/ 6 w 103"/>
                <a:gd name="T53" fmla="*/ 8 h 221"/>
                <a:gd name="T54" fmla="*/ 7 w 103"/>
                <a:gd name="T55" fmla="*/ 6 h 221"/>
                <a:gd name="T56" fmla="*/ 8 w 103"/>
                <a:gd name="T57" fmla="*/ 5 h 221"/>
                <a:gd name="T58" fmla="*/ 10 w 103"/>
                <a:gd name="T59" fmla="*/ 4 h 221"/>
                <a:gd name="T60" fmla="*/ 11 w 103"/>
                <a:gd name="T61" fmla="*/ 2 h 221"/>
                <a:gd name="T62" fmla="*/ 12 w 103"/>
                <a:gd name="T63" fmla="*/ 1 h 221"/>
                <a:gd name="T64" fmla="*/ 13 w 103"/>
                <a:gd name="T65" fmla="*/ 0 h 221"/>
                <a:gd name="T66" fmla="*/ 12 w 103"/>
                <a:gd name="T67" fmla="*/ 0 h 221"/>
                <a:gd name="T68" fmla="*/ 11 w 103"/>
                <a:gd name="T69" fmla="*/ 1 h 221"/>
                <a:gd name="T70" fmla="*/ 9 w 103"/>
                <a:gd name="T71" fmla="*/ 2 h 221"/>
                <a:gd name="T72" fmla="*/ 6 w 103"/>
                <a:gd name="T73" fmla="*/ 5 h 221"/>
                <a:gd name="T74" fmla="*/ 4 w 103"/>
                <a:gd name="T75" fmla="*/ 7 h 221"/>
                <a:gd name="T76" fmla="*/ 2 w 103"/>
                <a:gd name="T77" fmla="*/ 11 h 221"/>
                <a:gd name="T78" fmla="*/ 1 w 103"/>
                <a:gd name="T79" fmla="*/ 14 h 221"/>
                <a:gd name="T80" fmla="*/ 0 w 103"/>
                <a:gd name="T81" fmla="*/ 17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39" name="Freeform 547"/>
            <p:cNvSpPr>
              <a:spLocks/>
            </p:cNvSpPr>
            <p:nvPr/>
          </p:nvSpPr>
          <p:spPr bwMode="auto">
            <a:xfrm>
              <a:off x="4571" y="3344"/>
              <a:ext cx="28" cy="41"/>
            </a:xfrm>
            <a:custGeom>
              <a:avLst/>
              <a:gdLst>
                <a:gd name="T0" fmla="*/ 24 w 221"/>
                <a:gd name="T1" fmla="*/ 16 h 288"/>
                <a:gd name="T2" fmla="*/ 25 w 221"/>
                <a:gd name="T3" fmla="*/ 19 h 288"/>
                <a:gd name="T4" fmla="*/ 26 w 221"/>
                <a:gd name="T5" fmla="*/ 22 h 288"/>
                <a:gd name="T6" fmla="*/ 25 w 221"/>
                <a:gd name="T7" fmla="*/ 25 h 288"/>
                <a:gd name="T8" fmla="*/ 24 w 221"/>
                <a:gd name="T9" fmla="*/ 28 h 288"/>
                <a:gd name="T10" fmla="*/ 22 w 221"/>
                <a:gd name="T11" fmla="*/ 30 h 288"/>
                <a:gd name="T12" fmla="*/ 19 w 221"/>
                <a:gd name="T13" fmla="*/ 33 h 288"/>
                <a:gd name="T14" fmla="*/ 16 w 221"/>
                <a:gd name="T15" fmla="*/ 35 h 288"/>
                <a:gd name="T16" fmla="*/ 15 w 221"/>
                <a:gd name="T17" fmla="*/ 37 h 288"/>
                <a:gd name="T18" fmla="*/ 14 w 221"/>
                <a:gd name="T19" fmla="*/ 38 h 288"/>
                <a:gd name="T20" fmla="*/ 14 w 221"/>
                <a:gd name="T21" fmla="*/ 39 h 288"/>
                <a:gd name="T22" fmla="*/ 14 w 221"/>
                <a:gd name="T23" fmla="*/ 40 h 288"/>
                <a:gd name="T24" fmla="*/ 15 w 221"/>
                <a:gd name="T25" fmla="*/ 41 h 288"/>
                <a:gd name="T26" fmla="*/ 16 w 221"/>
                <a:gd name="T27" fmla="*/ 41 h 288"/>
                <a:gd name="T28" fmla="*/ 18 w 221"/>
                <a:gd name="T29" fmla="*/ 39 h 288"/>
                <a:gd name="T30" fmla="*/ 21 w 221"/>
                <a:gd name="T31" fmla="*/ 36 h 288"/>
                <a:gd name="T32" fmla="*/ 24 w 221"/>
                <a:gd name="T33" fmla="*/ 33 h 288"/>
                <a:gd name="T34" fmla="*/ 26 w 221"/>
                <a:gd name="T35" fmla="*/ 29 h 288"/>
                <a:gd name="T36" fmla="*/ 28 w 221"/>
                <a:gd name="T37" fmla="*/ 25 h 288"/>
                <a:gd name="T38" fmla="*/ 28 w 221"/>
                <a:gd name="T39" fmla="*/ 20 h 288"/>
                <a:gd name="T40" fmla="*/ 26 w 221"/>
                <a:gd name="T41" fmla="*/ 16 h 288"/>
                <a:gd name="T42" fmla="*/ 23 w 221"/>
                <a:gd name="T43" fmla="*/ 12 h 288"/>
                <a:gd name="T44" fmla="*/ 20 w 221"/>
                <a:gd name="T45" fmla="*/ 10 h 288"/>
                <a:gd name="T46" fmla="*/ 17 w 221"/>
                <a:gd name="T47" fmla="*/ 8 h 288"/>
                <a:gd name="T48" fmla="*/ 14 w 221"/>
                <a:gd name="T49" fmla="*/ 6 h 288"/>
                <a:gd name="T50" fmla="*/ 11 w 221"/>
                <a:gd name="T51" fmla="*/ 4 h 288"/>
                <a:gd name="T52" fmla="*/ 8 w 221"/>
                <a:gd name="T53" fmla="*/ 2 h 288"/>
                <a:gd name="T54" fmla="*/ 5 w 221"/>
                <a:gd name="T55" fmla="*/ 1 h 288"/>
                <a:gd name="T56" fmla="*/ 3 w 221"/>
                <a:gd name="T57" fmla="*/ 0 h 288"/>
                <a:gd name="T58" fmla="*/ 1 w 221"/>
                <a:gd name="T59" fmla="*/ 0 h 288"/>
                <a:gd name="T60" fmla="*/ 1 w 221"/>
                <a:gd name="T61" fmla="*/ 1 h 288"/>
                <a:gd name="T62" fmla="*/ 3 w 221"/>
                <a:gd name="T63" fmla="*/ 2 h 288"/>
                <a:gd name="T64" fmla="*/ 6 w 221"/>
                <a:gd name="T65" fmla="*/ 3 h 288"/>
                <a:gd name="T66" fmla="*/ 9 w 221"/>
                <a:gd name="T67" fmla="*/ 5 h 288"/>
                <a:gd name="T68" fmla="*/ 12 w 221"/>
                <a:gd name="T69" fmla="*/ 7 h 288"/>
                <a:gd name="T70" fmla="*/ 15 w 221"/>
                <a:gd name="T71" fmla="*/ 9 h 288"/>
                <a:gd name="T72" fmla="*/ 18 w 221"/>
                <a:gd name="T73" fmla="*/ 12 h 288"/>
                <a:gd name="T74" fmla="*/ 21 w 221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0" name="Freeform 551"/>
            <p:cNvSpPr>
              <a:spLocks/>
            </p:cNvSpPr>
            <p:nvPr/>
          </p:nvSpPr>
          <p:spPr bwMode="auto">
            <a:xfrm>
              <a:off x="4541" y="3392"/>
              <a:ext cx="9" cy="25"/>
            </a:xfrm>
            <a:custGeom>
              <a:avLst/>
              <a:gdLst>
                <a:gd name="T0" fmla="*/ 3 w 74"/>
                <a:gd name="T1" fmla="*/ 2 h 174"/>
                <a:gd name="T2" fmla="*/ 3 w 74"/>
                <a:gd name="T3" fmla="*/ 1 h 174"/>
                <a:gd name="T4" fmla="*/ 3 w 74"/>
                <a:gd name="T5" fmla="*/ 0 h 174"/>
                <a:gd name="T6" fmla="*/ 2 w 74"/>
                <a:gd name="T7" fmla="*/ 0 h 174"/>
                <a:gd name="T8" fmla="*/ 1 w 74"/>
                <a:gd name="T9" fmla="*/ 0 h 174"/>
                <a:gd name="T10" fmla="*/ 1 w 74"/>
                <a:gd name="T11" fmla="*/ 0 h 174"/>
                <a:gd name="T12" fmla="*/ 0 w 74"/>
                <a:gd name="T13" fmla="*/ 1 h 174"/>
                <a:gd name="T14" fmla="*/ 0 w 74"/>
                <a:gd name="T15" fmla="*/ 1 h 174"/>
                <a:gd name="T16" fmla="*/ 0 w 74"/>
                <a:gd name="T17" fmla="*/ 2 h 174"/>
                <a:gd name="T18" fmla="*/ 1 w 74"/>
                <a:gd name="T19" fmla="*/ 6 h 174"/>
                <a:gd name="T20" fmla="*/ 2 w 74"/>
                <a:gd name="T21" fmla="*/ 9 h 174"/>
                <a:gd name="T22" fmla="*/ 3 w 74"/>
                <a:gd name="T23" fmla="*/ 13 h 174"/>
                <a:gd name="T24" fmla="*/ 4 w 74"/>
                <a:gd name="T25" fmla="*/ 17 h 174"/>
                <a:gd name="T26" fmla="*/ 6 w 74"/>
                <a:gd name="T27" fmla="*/ 20 h 174"/>
                <a:gd name="T28" fmla="*/ 7 w 74"/>
                <a:gd name="T29" fmla="*/ 23 h 174"/>
                <a:gd name="T30" fmla="*/ 8 w 74"/>
                <a:gd name="T31" fmla="*/ 25 h 174"/>
                <a:gd name="T32" fmla="*/ 9 w 74"/>
                <a:gd name="T33" fmla="*/ 25 h 174"/>
                <a:gd name="T34" fmla="*/ 9 w 74"/>
                <a:gd name="T35" fmla="*/ 23 h 174"/>
                <a:gd name="T36" fmla="*/ 8 w 74"/>
                <a:gd name="T37" fmla="*/ 21 h 174"/>
                <a:gd name="T38" fmla="*/ 7 w 74"/>
                <a:gd name="T39" fmla="*/ 18 h 174"/>
                <a:gd name="T40" fmla="*/ 6 w 74"/>
                <a:gd name="T41" fmla="*/ 15 h 174"/>
                <a:gd name="T42" fmla="*/ 6 w 74"/>
                <a:gd name="T43" fmla="*/ 12 h 174"/>
                <a:gd name="T44" fmla="*/ 5 w 74"/>
                <a:gd name="T45" fmla="*/ 8 h 174"/>
                <a:gd name="T46" fmla="*/ 4 w 74"/>
                <a:gd name="T47" fmla="*/ 5 h 174"/>
                <a:gd name="T48" fmla="*/ 3 w 74"/>
                <a:gd name="T49" fmla="*/ 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1" name="Freeform 552"/>
            <p:cNvSpPr>
              <a:spLocks/>
            </p:cNvSpPr>
            <p:nvPr/>
          </p:nvSpPr>
          <p:spPr bwMode="auto">
            <a:xfrm>
              <a:off x="4537" y="3379"/>
              <a:ext cx="5" cy="12"/>
            </a:xfrm>
            <a:custGeom>
              <a:avLst/>
              <a:gdLst>
                <a:gd name="T0" fmla="*/ 3 w 39"/>
                <a:gd name="T1" fmla="*/ 1 h 87"/>
                <a:gd name="T2" fmla="*/ 2 w 39"/>
                <a:gd name="T3" fmla="*/ 1 h 87"/>
                <a:gd name="T4" fmla="*/ 2 w 39"/>
                <a:gd name="T5" fmla="*/ 0 h 87"/>
                <a:gd name="T6" fmla="*/ 2 w 39"/>
                <a:gd name="T7" fmla="*/ 0 h 87"/>
                <a:gd name="T8" fmla="*/ 1 w 39"/>
                <a:gd name="T9" fmla="*/ 0 h 87"/>
                <a:gd name="T10" fmla="*/ 1 w 39"/>
                <a:gd name="T11" fmla="*/ 0 h 87"/>
                <a:gd name="T12" fmla="*/ 0 w 39"/>
                <a:gd name="T13" fmla="*/ 0 h 87"/>
                <a:gd name="T14" fmla="*/ 0 w 39"/>
                <a:gd name="T15" fmla="*/ 1 h 87"/>
                <a:gd name="T16" fmla="*/ 0 w 39"/>
                <a:gd name="T17" fmla="*/ 1 h 87"/>
                <a:gd name="T18" fmla="*/ 0 w 39"/>
                <a:gd name="T19" fmla="*/ 3 h 87"/>
                <a:gd name="T20" fmla="*/ 0 w 39"/>
                <a:gd name="T21" fmla="*/ 5 h 87"/>
                <a:gd name="T22" fmla="*/ 1 w 39"/>
                <a:gd name="T23" fmla="*/ 7 h 87"/>
                <a:gd name="T24" fmla="*/ 2 w 39"/>
                <a:gd name="T25" fmla="*/ 8 h 87"/>
                <a:gd name="T26" fmla="*/ 2 w 39"/>
                <a:gd name="T27" fmla="*/ 10 h 87"/>
                <a:gd name="T28" fmla="*/ 3 w 39"/>
                <a:gd name="T29" fmla="*/ 11 h 87"/>
                <a:gd name="T30" fmla="*/ 4 w 39"/>
                <a:gd name="T31" fmla="*/ 12 h 87"/>
                <a:gd name="T32" fmla="*/ 5 w 39"/>
                <a:gd name="T33" fmla="*/ 12 h 87"/>
                <a:gd name="T34" fmla="*/ 5 w 39"/>
                <a:gd name="T35" fmla="*/ 10 h 87"/>
                <a:gd name="T36" fmla="*/ 4 w 39"/>
                <a:gd name="T37" fmla="*/ 7 h 87"/>
                <a:gd name="T38" fmla="*/ 3 w 39"/>
                <a:gd name="T39" fmla="*/ 4 h 87"/>
                <a:gd name="T40" fmla="*/ 3 w 39"/>
                <a:gd name="T41" fmla="*/ 1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2" name="Freeform 553"/>
            <p:cNvSpPr>
              <a:spLocks/>
            </p:cNvSpPr>
            <p:nvPr/>
          </p:nvSpPr>
          <p:spPr bwMode="auto">
            <a:xfrm>
              <a:off x="4533" y="3370"/>
              <a:ext cx="4" cy="7"/>
            </a:xfrm>
            <a:custGeom>
              <a:avLst/>
              <a:gdLst>
                <a:gd name="T0" fmla="*/ 2 w 34"/>
                <a:gd name="T1" fmla="*/ 1 h 51"/>
                <a:gd name="T2" fmla="*/ 2 w 34"/>
                <a:gd name="T3" fmla="*/ 1 h 51"/>
                <a:gd name="T4" fmla="*/ 2 w 34"/>
                <a:gd name="T5" fmla="*/ 1 h 51"/>
                <a:gd name="T6" fmla="*/ 2 w 34"/>
                <a:gd name="T7" fmla="*/ 1 h 51"/>
                <a:gd name="T8" fmla="*/ 2 w 34"/>
                <a:gd name="T9" fmla="*/ 1 h 51"/>
                <a:gd name="T10" fmla="*/ 2 w 34"/>
                <a:gd name="T11" fmla="*/ 1 h 51"/>
                <a:gd name="T12" fmla="*/ 2 w 34"/>
                <a:gd name="T13" fmla="*/ 0 h 51"/>
                <a:gd name="T14" fmla="*/ 1 w 34"/>
                <a:gd name="T15" fmla="*/ 0 h 51"/>
                <a:gd name="T16" fmla="*/ 1 w 34"/>
                <a:gd name="T17" fmla="*/ 0 h 51"/>
                <a:gd name="T18" fmla="*/ 0 w 34"/>
                <a:gd name="T19" fmla="*/ 0 h 51"/>
                <a:gd name="T20" fmla="*/ 0 w 34"/>
                <a:gd name="T21" fmla="*/ 1 h 51"/>
                <a:gd name="T22" fmla="*/ 0 w 34"/>
                <a:gd name="T23" fmla="*/ 1 h 51"/>
                <a:gd name="T24" fmla="*/ 0 w 34"/>
                <a:gd name="T25" fmla="*/ 2 h 51"/>
                <a:gd name="T26" fmla="*/ 0 w 34"/>
                <a:gd name="T27" fmla="*/ 2 h 51"/>
                <a:gd name="T28" fmla="*/ 0 w 34"/>
                <a:gd name="T29" fmla="*/ 3 h 51"/>
                <a:gd name="T30" fmla="*/ 1 w 34"/>
                <a:gd name="T31" fmla="*/ 4 h 51"/>
                <a:gd name="T32" fmla="*/ 2 w 34"/>
                <a:gd name="T33" fmla="*/ 5 h 51"/>
                <a:gd name="T34" fmla="*/ 2 w 34"/>
                <a:gd name="T35" fmla="*/ 6 h 51"/>
                <a:gd name="T36" fmla="*/ 3 w 34"/>
                <a:gd name="T37" fmla="*/ 6 h 51"/>
                <a:gd name="T38" fmla="*/ 4 w 34"/>
                <a:gd name="T39" fmla="*/ 7 h 51"/>
                <a:gd name="T40" fmla="*/ 4 w 34"/>
                <a:gd name="T41" fmla="*/ 7 h 51"/>
                <a:gd name="T42" fmla="*/ 4 w 34"/>
                <a:gd name="T43" fmla="*/ 5 h 51"/>
                <a:gd name="T44" fmla="*/ 3 w 34"/>
                <a:gd name="T45" fmla="*/ 4 h 51"/>
                <a:gd name="T46" fmla="*/ 3 w 34"/>
                <a:gd name="T47" fmla="*/ 2 h 51"/>
                <a:gd name="T48" fmla="*/ 2 w 34"/>
                <a:gd name="T49" fmla="*/ 1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3" name="Freeform 554"/>
            <p:cNvSpPr>
              <a:spLocks/>
            </p:cNvSpPr>
            <p:nvPr/>
          </p:nvSpPr>
          <p:spPr bwMode="auto">
            <a:xfrm>
              <a:off x="4529" y="3364"/>
              <a:ext cx="6" cy="4"/>
            </a:xfrm>
            <a:custGeom>
              <a:avLst/>
              <a:gdLst>
                <a:gd name="T0" fmla="*/ 5 w 46"/>
                <a:gd name="T1" fmla="*/ 3 h 33"/>
                <a:gd name="T2" fmla="*/ 5 w 46"/>
                <a:gd name="T3" fmla="*/ 3 h 33"/>
                <a:gd name="T4" fmla="*/ 6 w 46"/>
                <a:gd name="T5" fmla="*/ 2 h 33"/>
                <a:gd name="T6" fmla="*/ 6 w 46"/>
                <a:gd name="T7" fmla="*/ 2 h 33"/>
                <a:gd name="T8" fmla="*/ 6 w 46"/>
                <a:gd name="T9" fmla="*/ 1 h 33"/>
                <a:gd name="T10" fmla="*/ 6 w 46"/>
                <a:gd name="T11" fmla="*/ 1 h 33"/>
                <a:gd name="T12" fmla="*/ 5 w 46"/>
                <a:gd name="T13" fmla="*/ 0 h 33"/>
                <a:gd name="T14" fmla="*/ 5 w 46"/>
                <a:gd name="T15" fmla="*/ 0 h 33"/>
                <a:gd name="T16" fmla="*/ 4 w 46"/>
                <a:gd name="T17" fmla="*/ 0 h 33"/>
                <a:gd name="T18" fmla="*/ 4 w 46"/>
                <a:gd name="T19" fmla="*/ 0 h 33"/>
                <a:gd name="T20" fmla="*/ 3 w 46"/>
                <a:gd name="T21" fmla="*/ 0 h 33"/>
                <a:gd name="T22" fmla="*/ 2 w 46"/>
                <a:gd name="T23" fmla="*/ 0 h 33"/>
                <a:gd name="T24" fmla="*/ 2 w 46"/>
                <a:gd name="T25" fmla="*/ 1 h 33"/>
                <a:gd name="T26" fmla="*/ 1 w 46"/>
                <a:gd name="T27" fmla="*/ 2 h 33"/>
                <a:gd name="T28" fmla="*/ 0 w 46"/>
                <a:gd name="T29" fmla="*/ 2 h 33"/>
                <a:gd name="T30" fmla="*/ 0 w 46"/>
                <a:gd name="T31" fmla="*/ 3 h 33"/>
                <a:gd name="T32" fmla="*/ 0 w 46"/>
                <a:gd name="T33" fmla="*/ 4 h 33"/>
                <a:gd name="T34" fmla="*/ 0 w 46"/>
                <a:gd name="T35" fmla="*/ 4 h 33"/>
                <a:gd name="T36" fmla="*/ 1 w 46"/>
                <a:gd name="T37" fmla="*/ 4 h 33"/>
                <a:gd name="T38" fmla="*/ 2 w 46"/>
                <a:gd name="T39" fmla="*/ 4 h 33"/>
                <a:gd name="T40" fmla="*/ 2 w 46"/>
                <a:gd name="T41" fmla="*/ 4 h 33"/>
                <a:gd name="T42" fmla="*/ 3 w 46"/>
                <a:gd name="T43" fmla="*/ 4 h 33"/>
                <a:gd name="T44" fmla="*/ 3 w 46"/>
                <a:gd name="T45" fmla="*/ 4 h 33"/>
                <a:gd name="T46" fmla="*/ 4 w 46"/>
                <a:gd name="T47" fmla="*/ 3 h 33"/>
                <a:gd name="T48" fmla="*/ 5 w 46"/>
                <a:gd name="T49" fmla="*/ 3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4" name="Freeform 583"/>
            <p:cNvSpPr>
              <a:spLocks/>
            </p:cNvSpPr>
            <p:nvPr/>
          </p:nvSpPr>
          <p:spPr bwMode="auto">
            <a:xfrm>
              <a:off x="4502" y="3356"/>
              <a:ext cx="23" cy="31"/>
            </a:xfrm>
            <a:custGeom>
              <a:avLst/>
              <a:gdLst>
                <a:gd name="T0" fmla="*/ 8 w 177"/>
                <a:gd name="T1" fmla="*/ 5 h 219"/>
                <a:gd name="T2" fmla="*/ 7 w 177"/>
                <a:gd name="T3" fmla="*/ 6 h 219"/>
                <a:gd name="T4" fmla="*/ 5 w 177"/>
                <a:gd name="T5" fmla="*/ 8 h 219"/>
                <a:gd name="T6" fmla="*/ 4 w 177"/>
                <a:gd name="T7" fmla="*/ 9 h 219"/>
                <a:gd name="T8" fmla="*/ 3 w 177"/>
                <a:gd name="T9" fmla="*/ 11 h 219"/>
                <a:gd name="T10" fmla="*/ 2 w 177"/>
                <a:gd name="T11" fmla="*/ 13 h 219"/>
                <a:gd name="T12" fmla="*/ 1 w 177"/>
                <a:gd name="T13" fmla="*/ 15 h 219"/>
                <a:gd name="T14" fmla="*/ 0 w 177"/>
                <a:gd name="T15" fmla="*/ 17 h 219"/>
                <a:gd name="T16" fmla="*/ 0 w 177"/>
                <a:gd name="T17" fmla="*/ 19 h 219"/>
                <a:gd name="T18" fmla="*/ 0 w 177"/>
                <a:gd name="T19" fmla="*/ 22 h 219"/>
                <a:gd name="T20" fmla="*/ 1 w 177"/>
                <a:gd name="T21" fmla="*/ 25 h 219"/>
                <a:gd name="T22" fmla="*/ 3 w 177"/>
                <a:gd name="T23" fmla="*/ 27 h 219"/>
                <a:gd name="T24" fmla="*/ 5 w 177"/>
                <a:gd name="T25" fmla="*/ 29 h 219"/>
                <a:gd name="T26" fmla="*/ 7 w 177"/>
                <a:gd name="T27" fmla="*/ 30 h 219"/>
                <a:gd name="T28" fmla="*/ 10 w 177"/>
                <a:gd name="T29" fmla="*/ 31 h 219"/>
                <a:gd name="T30" fmla="*/ 13 w 177"/>
                <a:gd name="T31" fmla="*/ 31 h 219"/>
                <a:gd name="T32" fmla="*/ 15 w 177"/>
                <a:gd name="T33" fmla="*/ 31 h 219"/>
                <a:gd name="T34" fmla="*/ 16 w 177"/>
                <a:gd name="T35" fmla="*/ 31 h 219"/>
                <a:gd name="T36" fmla="*/ 17 w 177"/>
                <a:gd name="T37" fmla="*/ 30 h 219"/>
                <a:gd name="T38" fmla="*/ 17 w 177"/>
                <a:gd name="T39" fmla="*/ 30 h 219"/>
                <a:gd name="T40" fmla="*/ 17 w 177"/>
                <a:gd name="T41" fmla="*/ 29 h 219"/>
                <a:gd name="T42" fmla="*/ 17 w 177"/>
                <a:gd name="T43" fmla="*/ 29 h 219"/>
                <a:gd name="T44" fmla="*/ 17 w 177"/>
                <a:gd name="T45" fmla="*/ 29 h 219"/>
                <a:gd name="T46" fmla="*/ 16 w 177"/>
                <a:gd name="T47" fmla="*/ 29 h 219"/>
                <a:gd name="T48" fmla="*/ 15 w 177"/>
                <a:gd name="T49" fmla="*/ 29 h 219"/>
                <a:gd name="T50" fmla="*/ 14 w 177"/>
                <a:gd name="T51" fmla="*/ 29 h 219"/>
                <a:gd name="T52" fmla="*/ 14 w 177"/>
                <a:gd name="T53" fmla="*/ 29 h 219"/>
                <a:gd name="T54" fmla="*/ 13 w 177"/>
                <a:gd name="T55" fmla="*/ 29 h 219"/>
                <a:gd name="T56" fmla="*/ 13 w 177"/>
                <a:gd name="T57" fmla="*/ 29 h 219"/>
                <a:gd name="T58" fmla="*/ 11 w 177"/>
                <a:gd name="T59" fmla="*/ 28 h 219"/>
                <a:gd name="T60" fmla="*/ 10 w 177"/>
                <a:gd name="T61" fmla="*/ 28 h 219"/>
                <a:gd name="T62" fmla="*/ 9 w 177"/>
                <a:gd name="T63" fmla="*/ 28 h 219"/>
                <a:gd name="T64" fmla="*/ 7 w 177"/>
                <a:gd name="T65" fmla="*/ 28 h 219"/>
                <a:gd name="T66" fmla="*/ 6 w 177"/>
                <a:gd name="T67" fmla="*/ 27 h 219"/>
                <a:gd name="T68" fmla="*/ 5 w 177"/>
                <a:gd name="T69" fmla="*/ 26 h 219"/>
                <a:gd name="T70" fmla="*/ 3 w 177"/>
                <a:gd name="T71" fmla="*/ 25 h 219"/>
                <a:gd name="T72" fmla="*/ 2 w 177"/>
                <a:gd name="T73" fmla="*/ 23 h 219"/>
                <a:gd name="T74" fmla="*/ 2 w 177"/>
                <a:gd name="T75" fmla="*/ 21 h 219"/>
                <a:gd name="T76" fmla="*/ 2 w 177"/>
                <a:gd name="T77" fmla="*/ 19 h 219"/>
                <a:gd name="T78" fmla="*/ 2 w 177"/>
                <a:gd name="T79" fmla="*/ 16 h 219"/>
                <a:gd name="T80" fmla="*/ 3 w 177"/>
                <a:gd name="T81" fmla="*/ 14 h 219"/>
                <a:gd name="T82" fmla="*/ 4 w 177"/>
                <a:gd name="T83" fmla="*/ 13 h 219"/>
                <a:gd name="T84" fmla="*/ 6 w 177"/>
                <a:gd name="T85" fmla="*/ 11 h 219"/>
                <a:gd name="T86" fmla="*/ 7 w 177"/>
                <a:gd name="T87" fmla="*/ 9 h 219"/>
                <a:gd name="T88" fmla="*/ 9 w 177"/>
                <a:gd name="T89" fmla="*/ 8 h 219"/>
                <a:gd name="T90" fmla="*/ 11 w 177"/>
                <a:gd name="T91" fmla="*/ 6 h 219"/>
                <a:gd name="T92" fmla="*/ 13 w 177"/>
                <a:gd name="T93" fmla="*/ 5 h 219"/>
                <a:gd name="T94" fmla="*/ 15 w 177"/>
                <a:gd name="T95" fmla="*/ 4 h 219"/>
                <a:gd name="T96" fmla="*/ 17 w 177"/>
                <a:gd name="T97" fmla="*/ 3 h 219"/>
                <a:gd name="T98" fmla="*/ 18 w 177"/>
                <a:gd name="T99" fmla="*/ 2 h 219"/>
                <a:gd name="T100" fmla="*/ 20 w 177"/>
                <a:gd name="T101" fmla="*/ 2 h 219"/>
                <a:gd name="T102" fmla="*/ 22 w 177"/>
                <a:gd name="T103" fmla="*/ 1 h 219"/>
                <a:gd name="T104" fmla="*/ 23 w 177"/>
                <a:gd name="T105" fmla="*/ 1 h 219"/>
                <a:gd name="T106" fmla="*/ 22 w 177"/>
                <a:gd name="T107" fmla="*/ 0 h 219"/>
                <a:gd name="T108" fmla="*/ 21 w 177"/>
                <a:gd name="T109" fmla="*/ 0 h 219"/>
                <a:gd name="T110" fmla="*/ 19 w 177"/>
                <a:gd name="T111" fmla="*/ 0 h 219"/>
                <a:gd name="T112" fmla="*/ 17 w 177"/>
                <a:gd name="T113" fmla="*/ 1 h 219"/>
                <a:gd name="T114" fmla="*/ 14 w 177"/>
                <a:gd name="T115" fmla="*/ 2 h 219"/>
                <a:gd name="T116" fmla="*/ 12 w 177"/>
                <a:gd name="T117" fmla="*/ 2 h 219"/>
                <a:gd name="T118" fmla="*/ 10 w 177"/>
                <a:gd name="T119" fmla="*/ 4 h 219"/>
                <a:gd name="T120" fmla="*/ 8 w 177"/>
                <a:gd name="T121" fmla="*/ 5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5" name="Freeform 584"/>
            <p:cNvSpPr>
              <a:spLocks/>
            </p:cNvSpPr>
            <p:nvPr/>
          </p:nvSpPr>
          <p:spPr bwMode="auto">
            <a:xfrm>
              <a:off x="4540" y="3355"/>
              <a:ext cx="15" cy="25"/>
            </a:xfrm>
            <a:custGeom>
              <a:avLst/>
              <a:gdLst>
                <a:gd name="T0" fmla="*/ 13 w 115"/>
                <a:gd name="T1" fmla="*/ 8 h 170"/>
                <a:gd name="T2" fmla="*/ 13 w 115"/>
                <a:gd name="T3" fmla="*/ 11 h 170"/>
                <a:gd name="T4" fmla="*/ 13 w 115"/>
                <a:gd name="T5" fmla="*/ 13 h 170"/>
                <a:gd name="T6" fmla="*/ 12 w 115"/>
                <a:gd name="T7" fmla="*/ 15 h 170"/>
                <a:gd name="T8" fmla="*/ 10 w 115"/>
                <a:gd name="T9" fmla="*/ 17 h 170"/>
                <a:gd name="T10" fmla="*/ 9 w 115"/>
                <a:gd name="T11" fmla="*/ 18 h 170"/>
                <a:gd name="T12" fmla="*/ 7 w 115"/>
                <a:gd name="T13" fmla="*/ 20 h 170"/>
                <a:gd name="T14" fmla="*/ 5 w 115"/>
                <a:gd name="T15" fmla="*/ 21 h 170"/>
                <a:gd name="T16" fmla="*/ 4 w 115"/>
                <a:gd name="T17" fmla="*/ 23 h 170"/>
                <a:gd name="T18" fmla="*/ 3 w 115"/>
                <a:gd name="T19" fmla="*/ 23 h 170"/>
                <a:gd name="T20" fmla="*/ 3 w 115"/>
                <a:gd name="T21" fmla="*/ 24 h 170"/>
                <a:gd name="T22" fmla="*/ 3 w 115"/>
                <a:gd name="T23" fmla="*/ 24 h 170"/>
                <a:gd name="T24" fmla="*/ 3 w 115"/>
                <a:gd name="T25" fmla="*/ 25 h 170"/>
                <a:gd name="T26" fmla="*/ 4 w 115"/>
                <a:gd name="T27" fmla="*/ 25 h 170"/>
                <a:gd name="T28" fmla="*/ 4 w 115"/>
                <a:gd name="T29" fmla="*/ 25 h 170"/>
                <a:gd name="T30" fmla="*/ 4 w 115"/>
                <a:gd name="T31" fmla="*/ 25 h 170"/>
                <a:gd name="T32" fmla="*/ 5 w 115"/>
                <a:gd name="T33" fmla="*/ 25 h 170"/>
                <a:gd name="T34" fmla="*/ 7 w 115"/>
                <a:gd name="T35" fmla="*/ 23 h 170"/>
                <a:gd name="T36" fmla="*/ 9 w 115"/>
                <a:gd name="T37" fmla="*/ 22 h 170"/>
                <a:gd name="T38" fmla="*/ 11 w 115"/>
                <a:gd name="T39" fmla="*/ 20 h 170"/>
                <a:gd name="T40" fmla="*/ 13 w 115"/>
                <a:gd name="T41" fmla="*/ 18 h 170"/>
                <a:gd name="T42" fmla="*/ 14 w 115"/>
                <a:gd name="T43" fmla="*/ 16 h 170"/>
                <a:gd name="T44" fmla="*/ 15 w 115"/>
                <a:gd name="T45" fmla="*/ 13 h 170"/>
                <a:gd name="T46" fmla="*/ 15 w 115"/>
                <a:gd name="T47" fmla="*/ 11 h 170"/>
                <a:gd name="T48" fmla="*/ 14 w 115"/>
                <a:gd name="T49" fmla="*/ 8 h 170"/>
                <a:gd name="T50" fmla="*/ 13 w 115"/>
                <a:gd name="T51" fmla="*/ 6 h 170"/>
                <a:gd name="T52" fmla="*/ 12 w 115"/>
                <a:gd name="T53" fmla="*/ 4 h 170"/>
                <a:gd name="T54" fmla="*/ 9 w 115"/>
                <a:gd name="T55" fmla="*/ 2 h 170"/>
                <a:gd name="T56" fmla="*/ 7 w 115"/>
                <a:gd name="T57" fmla="*/ 1 h 170"/>
                <a:gd name="T58" fmla="*/ 5 w 115"/>
                <a:gd name="T59" fmla="*/ 0 h 170"/>
                <a:gd name="T60" fmla="*/ 3 w 115"/>
                <a:gd name="T61" fmla="*/ 0 h 170"/>
                <a:gd name="T62" fmla="*/ 1 w 115"/>
                <a:gd name="T63" fmla="*/ 0 h 170"/>
                <a:gd name="T64" fmla="*/ 0 w 115"/>
                <a:gd name="T65" fmla="*/ 1 h 170"/>
                <a:gd name="T66" fmla="*/ 2 w 115"/>
                <a:gd name="T67" fmla="*/ 1 h 170"/>
                <a:gd name="T68" fmla="*/ 4 w 115"/>
                <a:gd name="T69" fmla="*/ 2 h 170"/>
                <a:gd name="T70" fmla="*/ 6 w 115"/>
                <a:gd name="T71" fmla="*/ 2 h 170"/>
                <a:gd name="T72" fmla="*/ 7 w 115"/>
                <a:gd name="T73" fmla="*/ 3 h 170"/>
                <a:gd name="T74" fmla="*/ 9 w 115"/>
                <a:gd name="T75" fmla="*/ 4 h 170"/>
                <a:gd name="T76" fmla="*/ 11 w 115"/>
                <a:gd name="T77" fmla="*/ 5 h 170"/>
                <a:gd name="T78" fmla="*/ 12 w 115"/>
                <a:gd name="T79" fmla="*/ 6 h 170"/>
                <a:gd name="T80" fmla="*/ 13 w 115"/>
                <a:gd name="T81" fmla="*/ 8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6" name="Freeform 585"/>
            <p:cNvSpPr>
              <a:spLocks/>
            </p:cNvSpPr>
            <p:nvPr/>
          </p:nvSpPr>
          <p:spPr bwMode="auto">
            <a:xfrm>
              <a:off x="4488" y="3350"/>
              <a:ext cx="36" cy="50"/>
            </a:xfrm>
            <a:custGeom>
              <a:avLst/>
              <a:gdLst>
                <a:gd name="T0" fmla="*/ 11 w 289"/>
                <a:gd name="T1" fmla="*/ 9 h 352"/>
                <a:gd name="T2" fmla="*/ 6 w 289"/>
                <a:gd name="T3" fmla="*/ 15 h 352"/>
                <a:gd name="T4" fmla="*/ 2 w 289"/>
                <a:gd name="T5" fmla="*/ 22 h 352"/>
                <a:gd name="T6" fmla="*/ 0 w 289"/>
                <a:gd name="T7" fmla="*/ 30 h 352"/>
                <a:gd name="T8" fmla="*/ 0 w 289"/>
                <a:gd name="T9" fmla="*/ 35 h 352"/>
                <a:gd name="T10" fmla="*/ 1 w 289"/>
                <a:gd name="T11" fmla="*/ 38 h 352"/>
                <a:gd name="T12" fmla="*/ 2 w 289"/>
                <a:gd name="T13" fmla="*/ 39 h 352"/>
                <a:gd name="T14" fmla="*/ 4 w 289"/>
                <a:gd name="T15" fmla="*/ 41 h 352"/>
                <a:gd name="T16" fmla="*/ 6 w 289"/>
                <a:gd name="T17" fmla="*/ 43 h 352"/>
                <a:gd name="T18" fmla="*/ 10 w 289"/>
                <a:gd name="T19" fmla="*/ 45 h 352"/>
                <a:gd name="T20" fmla="*/ 13 w 289"/>
                <a:gd name="T21" fmla="*/ 46 h 352"/>
                <a:gd name="T22" fmla="*/ 17 w 289"/>
                <a:gd name="T23" fmla="*/ 48 h 352"/>
                <a:gd name="T24" fmla="*/ 21 w 289"/>
                <a:gd name="T25" fmla="*/ 49 h 352"/>
                <a:gd name="T26" fmla="*/ 25 w 289"/>
                <a:gd name="T27" fmla="*/ 49 h 352"/>
                <a:gd name="T28" fmla="*/ 29 w 289"/>
                <a:gd name="T29" fmla="*/ 50 h 352"/>
                <a:gd name="T30" fmla="*/ 32 w 289"/>
                <a:gd name="T31" fmla="*/ 50 h 352"/>
                <a:gd name="T32" fmla="*/ 35 w 289"/>
                <a:gd name="T33" fmla="*/ 50 h 352"/>
                <a:gd name="T34" fmla="*/ 36 w 289"/>
                <a:gd name="T35" fmla="*/ 49 h 352"/>
                <a:gd name="T36" fmla="*/ 36 w 289"/>
                <a:gd name="T37" fmla="*/ 48 h 352"/>
                <a:gd name="T38" fmla="*/ 35 w 289"/>
                <a:gd name="T39" fmla="*/ 47 h 352"/>
                <a:gd name="T40" fmla="*/ 33 w 289"/>
                <a:gd name="T41" fmla="*/ 46 h 352"/>
                <a:gd name="T42" fmla="*/ 29 w 289"/>
                <a:gd name="T43" fmla="*/ 46 h 352"/>
                <a:gd name="T44" fmla="*/ 26 w 289"/>
                <a:gd name="T45" fmla="*/ 46 h 352"/>
                <a:gd name="T46" fmla="*/ 22 w 289"/>
                <a:gd name="T47" fmla="*/ 45 h 352"/>
                <a:gd name="T48" fmla="*/ 19 w 289"/>
                <a:gd name="T49" fmla="*/ 45 h 352"/>
                <a:gd name="T50" fmla="*/ 15 w 289"/>
                <a:gd name="T51" fmla="*/ 43 h 352"/>
                <a:gd name="T52" fmla="*/ 12 w 289"/>
                <a:gd name="T53" fmla="*/ 42 h 352"/>
                <a:gd name="T54" fmla="*/ 8 w 289"/>
                <a:gd name="T55" fmla="*/ 40 h 352"/>
                <a:gd name="T56" fmla="*/ 6 w 289"/>
                <a:gd name="T57" fmla="*/ 38 h 352"/>
                <a:gd name="T58" fmla="*/ 4 w 289"/>
                <a:gd name="T59" fmla="*/ 36 h 352"/>
                <a:gd name="T60" fmla="*/ 3 w 289"/>
                <a:gd name="T61" fmla="*/ 32 h 352"/>
                <a:gd name="T62" fmla="*/ 4 w 289"/>
                <a:gd name="T63" fmla="*/ 26 h 352"/>
                <a:gd name="T64" fmla="*/ 6 w 289"/>
                <a:gd name="T65" fmla="*/ 22 h 352"/>
                <a:gd name="T66" fmla="*/ 8 w 289"/>
                <a:gd name="T67" fmla="*/ 18 h 352"/>
                <a:gd name="T68" fmla="*/ 10 w 289"/>
                <a:gd name="T69" fmla="*/ 15 h 352"/>
                <a:gd name="T70" fmla="*/ 13 w 289"/>
                <a:gd name="T71" fmla="*/ 12 h 352"/>
                <a:gd name="T72" fmla="*/ 16 w 289"/>
                <a:gd name="T73" fmla="*/ 8 h 352"/>
                <a:gd name="T74" fmla="*/ 20 w 289"/>
                <a:gd name="T75" fmla="*/ 5 h 352"/>
                <a:gd name="T76" fmla="*/ 25 w 289"/>
                <a:gd name="T77" fmla="*/ 3 h 352"/>
                <a:gd name="T78" fmla="*/ 28 w 289"/>
                <a:gd name="T79" fmla="*/ 1 h 352"/>
                <a:gd name="T80" fmla="*/ 28 w 289"/>
                <a:gd name="T81" fmla="*/ 0 h 352"/>
                <a:gd name="T82" fmla="*/ 25 w 289"/>
                <a:gd name="T83" fmla="*/ 1 h 352"/>
                <a:gd name="T84" fmla="*/ 20 w 289"/>
                <a:gd name="T85" fmla="*/ 3 h 352"/>
                <a:gd name="T86" fmla="*/ 16 w 289"/>
                <a:gd name="T87" fmla="*/ 5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7" name="Freeform 586"/>
            <p:cNvSpPr>
              <a:spLocks/>
            </p:cNvSpPr>
            <p:nvPr/>
          </p:nvSpPr>
          <p:spPr bwMode="auto">
            <a:xfrm>
              <a:off x="4539" y="3348"/>
              <a:ext cx="32" cy="34"/>
            </a:xfrm>
            <a:custGeom>
              <a:avLst/>
              <a:gdLst>
                <a:gd name="T0" fmla="*/ 27 w 252"/>
                <a:gd name="T1" fmla="*/ 10 h 235"/>
                <a:gd name="T2" fmla="*/ 28 w 252"/>
                <a:gd name="T3" fmla="*/ 12 h 235"/>
                <a:gd name="T4" fmla="*/ 29 w 252"/>
                <a:gd name="T5" fmla="*/ 14 h 235"/>
                <a:gd name="T6" fmla="*/ 29 w 252"/>
                <a:gd name="T7" fmla="*/ 17 h 235"/>
                <a:gd name="T8" fmla="*/ 29 w 252"/>
                <a:gd name="T9" fmla="*/ 19 h 235"/>
                <a:gd name="T10" fmla="*/ 29 w 252"/>
                <a:gd name="T11" fmla="*/ 21 h 235"/>
                <a:gd name="T12" fmla="*/ 29 w 252"/>
                <a:gd name="T13" fmla="*/ 23 h 235"/>
                <a:gd name="T14" fmla="*/ 28 w 252"/>
                <a:gd name="T15" fmla="*/ 25 h 235"/>
                <a:gd name="T16" fmla="*/ 27 w 252"/>
                <a:gd name="T17" fmla="*/ 26 h 235"/>
                <a:gd name="T18" fmla="*/ 26 w 252"/>
                <a:gd name="T19" fmla="*/ 28 h 235"/>
                <a:gd name="T20" fmla="*/ 24 w 252"/>
                <a:gd name="T21" fmla="*/ 29 h 235"/>
                <a:gd name="T22" fmla="*/ 23 w 252"/>
                <a:gd name="T23" fmla="*/ 30 h 235"/>
                <a:gd name="T24" fmla="*/ 22 w 252"/>
                <a:gd name="T25" fmla="*/ 32 h 235"/>
                <a:gd name="T26" fmla="*/ 22 w 252"/>
                <a:gd name="T27" fmla="*/ 32 h 235"/>
                <a:gd name="T28" fmla="*/ 22 w 252"/>
                <a:gd name="T29" fmla="*/ 33 h 235"/>
                <a:gd name="T30" fmla="*/ 22 w 252"/>
                <a:gd name="T31" fmla="*/ 33 h 235"/>
                <a:gd name="T32" fmla="*/ 22 w 252"/>
                <a:gd name="T33" fmla="*/ 34 h 235"/>
                <a:gd name="T34" fmla="*/ 22 w 252"/>
                <a:gd name="T35" fmla="*/ 34 h 235"/>
                <a:gd name="T36" fmla="*/ 23 w 252"/>
                <a:gd name="T37" fmla="*/ 34 h 235"/>
                <a:gd name="T38" fmla="*/ 23 w 252"/>
                <a:gd name="T39" fmla="*/ 34 h 235"/>
                <a:gd name="T40" fmla="*/ 24 w 252"/>
                <a:gd name="T41" fmla="*/ 34 h 235"/>
                <a:gd name="T42" fmla="*/ 26 w 252"/>
                <a:gd name="T43" fmla="*/ 32 h 235"/>
                <a:gd name="T44" fmla="*/ 29 w 252"/>
                <a:gd name="T45" fmla="*/ 29 h 235"/>
                <a:gd name="T46" fmla="*/ 30 w 252"/>
                <a:gd name="T47" fmla="*/ 26 h 235"/>
                <a:gd name="T48" fmla="*/ 32 w 252"/>
                <a:gd name="T49" fmla="*/ 23 h 235"/>
                <a:gd name="T50" fmla="*/ 32 w 252"/>
                <a:gd name="T51" fmla="*/ 19 h 235"/>
                <a:gd name="T52" fmla="*/ 32 w 252"/>
                <a:gd name="T53" fmla="*/ 16 h 235"/>
                <a:gd name="T54" fmla="*/ 31 w 252"/>
                <a:gd name="T55" fmla="*/ 12 h 235"/>
                <a:gd name="T56" fmla="*/ 29 w 252"/>
                <a:gd name="T57" fmla="*/ 9 h 235"/>
                <a:gd name="T58" fmla="*/ 27 w 252"/>
                <a:gd name="T59" fmla="*/ 8 h 235"/>
                <a:gd name="T60" fmla="*/ 25 w 252"/>
                <a:gd name="T61" fmla="*/ 7 h 235"/>
                <a:gd name="T62" fmla="*/ 23 w 252"/>
                <a:gd name="T63" fmla="*/ 5 h 235"/>
                <a:gd name="T64" fmla="*/ 21 w 252"/>
                <a:gd name="T65" fmla="*/ 4 h 235"/>
                <a:gd name="T66" fmla="*/ 19 w 252"/>
                <a:gd name="T67" fmla="*/ 3 h 235"/>
                <a:gd name="T68" fmla="*/ 16 w 252"/>
                <a:gd name="T69" fmla="*/ 2 h 235"/>
                <a:gd name="T70" fmla="*/ 14 w 252"/>
                <a:gd name="T71" fmla="*/ 2 h 235"/>
                <a:gd name="T72" fmla="*/ 11 w 252"/>
                <a:gd name="T73" fmla="*/ 1 h 235"/>
                <a:gd name="T74" fmla="*/ 9 w 252"/>
                <a:gd name="T75" fmla="*/ 1 h 235"/>
                <a:gd name="T76" fmla="*/ 7 w 252"/>
                <a:gd name="T77" fmla="*/ 0 h 235"/>
                <a:gd name="T78" fmla="*/ 5 w 252"/>
                <a:gd name="T79" fmla="*/ 0 h 235"/>
                <a:gd name="T80" fmla="*/ 4 w 252"/>
                <a:gd name="T81" fmla="*/ 0 h 235"/>
                <a:gd name="T82" fmla="*/ 2 w 252"/>
                <a:gd name="T83" fmla="*/ 0 h 235"/>
                <a:gd name="T84" fmla="*/ 1 w 252"/>
                <a:gd name="T85" fmla="*/ 0 h 235"/>
                <a:gd name="T86" fmla="*/ 0 w 252"/>
                <a:gd name="T87" fmla="*/ 0 h 235"/>
                <a:gd name="T88" fmla="*/ 0 w 252"/>
                <a:gd name="T89" fmla="*/ 1 h 235"/>
                <a:gd name="T90" fmla="*/ 1 w 252"/>
                <a:gd name="T91" fmla="*/ 1 h 235"/>
                <a:gd name="T92" fmla="*/ 3 w 252"/>
                <a:gd name="T93" fmla="*/ 1 h 235"/>
                <a:gd name="T94" fmla="*/ 4 w 252"/>
                <a:gd name="T95" fmla="*/ 2 h 235"/>
                <a:gd name="T96" fmla="*/ 6 w 252"/>
                <a:gd name="T97" fmla="*/ 2 h 235"/>
                <a:gd name="T98" fmla="*/ 8 w 252"/>
                <a:gd name="T99" fmla="*/ 2 h 235"/>
                <a:gd name="T100" fmla="*/ 9 w 252"/>
                <a:gd name="T101" fmla="*/ 2 h 235"/>
                <a:gd name="T102" fmla="*/ 11 w 252"/>
                <a:gd name="T103" fmla="*/ 3 h 235"/>
                <a:gd name="T104" fmla="*/ 13 w 252"/>
                <a:gd name="T105" fmla="*/ 3 h 235"/>
                <a:gd name="T106" fmla="*/ 15 w 252"/>
                <a:gd name="T107" fmla="*/ 4 h 235"/>
                <a:gd name="T108" fmla="*/ 17 w 252"/>
                <a:gd name="T109" fmla="*/ 5 h 235"/>
                <a:gd name="T110" fmla="*/ 18 w 252"/>
                <a:gd name="T111" fmla="*/ 5 h 235"/>
                <a:gd name="T112" fmla="*/ 20 w 252"/>
                <a:gd name="T113" fmla="*/ 6 h 235"/>
                <a:gd name="T114" fmla="*/ 22 w 252"/>
                <a:gd name="T115" fmla="*/ 7 h 235"/>
                <a:gd name="T116" fmla="*/ 24 w 252"/>
                <a:gd name="T117" fmla="*/ 8 h 235"/>
                <a:gd name="T118" fmla="*/ 25 w 252"/>
                <a:gd name="T119" fmla="*/ 9 h 235"/>
                <a:gd name="T120" fmla="*/ 27 w 252"/>
                <a:gd name="T121" fmla="*/ 10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8" name="Freeform 587"/>
            <p:cNvSpPr>
              <a:spLocks/>
            </p:cNvSpPr>
            <p:nvPr/>
          </p:nvSpPr>
          <p:spPr bwMode="auto">
            <a:xfrm>
              <a:off x="4476" y="3366"/>
              <a:ext cx="13" cy="32"/>
            </a:xfrm>
            <a:custGeom>
              <a:avLst/>
              <a:gdLst>
                <a:gd name="T0" fmla="*/ 0 w 103"/>
                <a:gd name="T1" fmla="*/ 17 h 220"/>
                <a:gd name="T2" fmla="*/ 0 w 103"/>
                <a:gd name="T3" fmla="*/ 20 h 220"/>
                <a:gd name="T4" fmla="*/ 1 w 103"/>
                <a:gd name="T5" fmla="*/ 23 h 220"/>
                <a:gd name="T6" fmla="*/ 2 w 103"/>
                <a:gd name="T7" fmla="*/ 25 h 220"/>
                <a:gd name="T8" fmla="*/ 3 w 103"/>
                <a:gd name="T9" fmla="*/ 27 h 220"/>
                <a:gd name="T10" fmla="*/ 4 w 103"/>
                <a:gd name="T11" fmla="*/ 29 h 220"/>
                <a:gd name="T12" fmla="*/ 6 w 103"/>
                <a:gd name="T13" fmla="*/ 30 h 220"/>
                <a:gd name="T14" fmla="*/ 8 w 103"/>
                <a:gd name="T15" fmla="*/ 31 h 220"/>
                <a:gd name="T16" fmla="*/ 10 w 103"/>
                <a:gd name="T17" fmla="*/ 32 h 220"/>
                <a:gd name="T18" fmla="*/ 11 w 103"/>
                <a:gd name="T19" fmla="*/ 32 h 220"/>
                <a:gd name="T20" fmla="*/ 12 w 103"/>
                <a:gd name="T21" fmla="*/ 32 h 220"/>
                <a:gd name="T22" fmla="*/ 12 w 103"/>
                <a:gd name="T23" fmla="*/ 31 h 220"/>
                <a:gd name="T24" fmla="*/ 13 w 103"/>
                <a:gd name="T25" fmla="*/ 31 h 220"/>
                <a:gd name="T26" fmla="*/ 13 w 103"/>
                <a:gd name="T27" fmla="*/ 30 h 220"/>
                <a:gd name="T28" fmla="*/ 12 w 103"/>
                <a:gd name="T29" fmla="*/ 29 h 220"/>
                <a:gd name="T30" fmla="*/ 12 w 103"/>
                <a:gd name="T31" fmla="*/ 29 h 220"/>
                <a:gd name="T32" fmla="*/ 11 w 103"/>
                <a:gd name="T33" fmla="*/ 28 h 220"/>
                <a:gd name="T34" fmla="*/ 9 w 103"/>
                <a:gd name="T35" fmla="*/ 27 h 220"/>
                <a:gd name="T36" fmla="*/ 7 w 103"/>
                <a:gd name="T37" fmla="*/ 26 h 220"/>
                <a:gd name="T38" fmla="*/ 6 w 103"/>
                <a:gd name="T39" fmla="*/ 24 h 220"/>
                <a:gd name="T40" fmla="*/ 5 w 103"/>
                <a:gd name="T41" fmla="*/ 22 h 220"/>
                <a:gd name="T42" fmla="*/ 4 w 103"/>
                <a:gd name="T43" fmla="*/ 20 h 220"/>
                <a:gd name="T44" fmla="*/ 3 w 103"/>
                <a:gd name="T45" fmla="*/ 18 h 220"/>
                <a:gd name="T46" fmla="*/ 3 w 103"/>
                <a:gd name="T47" fmla="*/ 15 h 220"/>
                <a:gd name="T48" fmla="*/ 4 w 103"/>
                <a:gd name="T49" fmla="*/ 12 h 220"/>
                <a:gd name="T50" fmla="*/ 5 w 103"/>
                <a:gd name="T51" fmla="*/ 10 h 220"/>
                <a:gd name="T52" fmla="*/ 6 w 103"/>
                <a:gd name="T53" fmla="*/ 8 h 220"/>
                <a:gd name="T54" fmla="*/ 8 w 103"/>
                <a:gd name="T55" fmla="*/ 6 h 220"/>
                <a:gd name="T56" fmla="*/ 10 w 103"/>
                <a:gd name="T57" fmla="*/ 5 h 220"/>
                <a:gd name="T58" fmla="*/ 11 w 103"/>
                <a:gd name="T59" fmla="*/ 3 h 220"/>
                <a:gd name="T60" fmla="*/ 12 w 103"/>
                <a:gd name="T61" fmla="*/ 2 h 220"/>
                <a:gd name="T62" fmla="*/ 13 w 103"/>
                <a:gd name="T63" fmla="*/ 1 h 220"/>
                <a:gd name="T64" fmla="*/ 13 w 103"/>
                <a:gd name="T65" fmla="*/ 0 h 220"/>
                <a:gd name="T66" fmla="*/ 12 w 103"/>
                <a:gd name="T67" fmla="*/ 1 h 220"/>
                <a:gd name="T68" fmla="*/ 10 w 103"/>
                <a:gd name="T69" fmla="*/ 2 h 220"/>
                <a:gd name="T70" fmla="*/ 8 w 103"/>
                <a:gd name="T71" fmla="*/ 4 h 220"/>
                <a:gd name="T72" fmla="*/ 6 w 103"/>
                <a:gd name="T73" fmla="*/ 6 h 220"/>
                <a:gd name="T74" fmla="*/ 4 w 103"/>
                <a:gd name="T75" fmla="*/ 8 h 220"/>
                <a:gd name="T76" fmla="*/ 2 w 103"/>
                <a:gd name="T77" fmla="*/ 11 h 220"/>
                <a:gd name="T78" fmla="*/ 1 w 103"/>
                <a:gd name="T79" fmla="*/ 14 h 220"/>
                <a:gd name="T80" fmla="*/ 0 w 103"/>
                <a:gd name="T81" fmla="*/ 17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49" name="Freeform 588"/>
            <p:cNvSpPr>
              <a:spLocks/>
            </p:cNvSpPr>
            <p:nvPr/>
          </p:nvSpPr>
          <p:spPr bwMode="auto">
            <a:xfrm>
              <a:off x="4565" y="3346"/>
              <a:ext cx="28" cy="41"/>
            </a:xfrm>
            <a:custGeom>
              <a:avLst/>
              <a:gdLst>
                <a:gd name="T0" fmla="*/ 24 w 220"/>
                <a:gd name="T1" fmla="*/ 16 h 288"/>
                <a:gd name="T2" fmla="*/ 25 w 220"/>
                <a:gd name="T3" fmla="*/ 19 h 288"/>
                <a:gd name="T4" fmla="*/ 26 w 220"/>
                <a:gd name="T5" fmla="*/ 22 h 288"/>
                <a:gd name="T6" fmla="*/ 25 w 220"/>
                <a:gd name="T7" fmla="*/ 25 h 288"/>
                <a:gd name="T8" fmla="*/ 24 w 220"/>
                <a:gd name="T9" fmla="*/ 28 h 288"/>
                <a:gd name="T10" fmla="*/ 21 w 220"/>
                <a:gd name="T11" fmla="*/ 30 h 288"/>
                <a:gd name="T12" fmla="*/ 19 w 220"/>
                <a:gd name="T13" fmla="*/ 33 h 288"/>
                <a:gd name="T14" fmla="*/ 16 w 220"/>
                <a:gd name="T15" fmla="*/ 35 h 288"/>
                <a:gd name="T16" fmla="*/ 15 w 220"/>
                <a:gd name="T17" fmla="*/ 37 h 288"/>
                <a:gd name="T18" fmla="*/ 14 w 220"/>
                <a:gd name="T19" fmla="*/ 38 h 288"/>
                <a:gd name="T20" fmla="*/ 14 w 220"/>
                <a:gd name="T21" fmla="*/ 39 h 288"/>
                <a:gd name="T22" fmla="*/ 14 w 220"/>
                <a:gd name="T23" fmla="*/ 40 h 288"/>
                <a:gd name="T24" fmla="*/ 15 w 220"/>
                <a:gd name="T25" fmla="*/ 41 h 288"/>
                <a:gd name="T26" fmla="*/ 16 w 220"/>
                <a:gd name="T27" fmla="*/ 41 h 288"/>
                <a:gd name="T28" fmla="*/ 18 w 220"/>
                <a:gd name="T29" fmla="*/ 39 h 288"/>
                <a:gd name="T30" fmla="*/ 20 w 220"/>
                <a:gd name="T31" fmla="*/ 36 h 288"/>
                <a:gd name="T32" fmla="*/ 24 w 220"/>
                <a:gd name="T33" fmla="*/ 33 h 288"/>
                <a:gd name="T34" fmla="*/ 26 w 220"/>
                <a:gd name="T35" fmla="*/ 29 h 288"/>
                <a:gd name="T36" fmla="*/ 28 w 220"/>
                <a:gd name="T37" fmla="*/ 25 h 288"/>
                <a:gd name="T38" fmla="*/ 28 w 220"/>
                <a:gd name="T39" fmla="*/ 20 h 288"/>
                <a:gd name="T40" fmla="*/ 26 w 220"/>
                <a:gd name="T41" fmla="*/ 16 h 288"/>
                <a:gd name="T42" fmla="*/ 23 w 220"/>
                <a:gd name="T43" fmla="*/ 12 h 288"/>
                <a:gd name="T44" fmla="*/ 20 w 220"/>
                <a:gd name="T45" fmla="*/ 10 h 288"/>
                <a:gd name="T46" fmla="*/ 17 w 220"/>
                <a:gd name="T47" fmla="*/ 8 h 288"/>
                <a:gd name="T48" fmla="*/ 14 w 220"/>
                <a:gd name="T49" fmla="*/ 6 h 288"/>
                <a:gd name="T50" fmla="*/ 11 w 220"/>
                <a:gd name="T51" fmla="*/ 4 h 288"/>
                <a:gd name="T52" fmla="*/ 8 w 220"/>
                <a:gd name="T53" fmla="*/ 2 h 288"/>
                <a:gd name="T54" fmla="*/ 5 w 220"/>
                <a:gd name="T55" fmla="*/ 1 h 288"/>
                <a:gd name="T56" fmla="*/ 2 w 220"/>
                <a:gd name="T57" fmla="*/ 0 h 288"/>
                <a:gd name="T58" fmla="*/ 1 w 220"/>
                <a:gd name="T59" fmla="*/ 0 h 288"/>
                <a:gd name="T60" fmla="*/ 1 w 220"/>
                <a:gd name="T61" fmla="*/ 1 h 288"/>
                <a:gd name="T62" fmla="*/ 4 w 220"/>
                <a:gd name="T63" fmla="*/ 3 h 288"/>
                <a:gd name="T64" fmla="*/ 7 w 220"/>
                <a:gd name="T65" fmla="*/ 4 h 288"/>
                <a:gd name="T66" fmla="*/ 10 w 220"/>
                <a:gd name="T67" fmla="*/ 6 h 288"/>
                <a:gd name="T68" fmla="*/ 13 w 220"/>
                <a:gd name="T69" fmla="*/ 8 h 288"/>
                <a:gd name="T70" fmla="*/ 16 w 220"/>
                <a:gd name="T71" fmla="*/ 9 h 288"/>
                <a:gd name="T72" fmla="*/ 19 w 220"/>
                <a:gd name="T73" fmla="*/ 12 h 288"/>
                <a:gd name="T74" fmla="*/ 21 w 220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0" name="Freeform 496"/>
            <p:cNvSpPr>
              <a:spLocks/>
            </p:cNvSpPr>
            <p:nvPr/>
          </p:nvSpPr>
          <p:spPr bwMode="auto">
            <a:xfrm>
              <a:off x="4538" y="3409"/>
              <a:ext cx="107" cy="71"/>
            </a:xfrm>
            <a:custGeom>
              <a:avLst/>
              <a:gdLst>
                <a:gd name="T0" fmla="*/ 14 w 1070"/>
                <a:gd name="T1" fmla="*/ 0 h 844"/>
                <a:gd name="T2" fmla="*/ 107 w 1070"/>
                <a:gd name="T3" fmla="*/ 16 h 844"/>
                <a:gd name="T4" fmla="*/ 92 w 1070"/>
                <a:gd name="T5" fmla="*/ 71 h 844"/>
                <a:gd name="T6" fmla="*/ 0 w 1070"/>
                <a:gd name="T7" fmla="*/ 52 h 844"/>
                <a:gd name="T8" fmla="*/ 14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1" name="Freeform 589"/>
            <p:cNvSpPr>
              <a:spLocks/>
            </p:cNvSpPr>
            <p:nvPr/>
          </p:nvSpPr>
          <p:spPr bwMode="auto">
            <a:xfrm>
              <a:off x="4547" y="3411"/>
              <a:ext cx="82" cy="28"/>
            </a:xfrm>
            <a:custGeom>
              <a:avLst/>
              <a:gdLst>
                <a:gd name="T0" fmla="*/ 10 w 819"/>
                <a:gd name="T1" fmla="*/ 0 h 333"/>
                <a:gd name="T2" fmla="*/ 82 w 819"/>
                <a:gd name="T3" fmla="*/ 12 h 333"/>
                <a:gd name="T4" fmla="*/ 17 w 819"/>
                <a:gd name="T5" fmla="*/ 8 h 333"/>
                <a:gd name="T6" fmla="*/ 0 w 819"/>
                <a:gd name="T7" fmla="*/ 28 h 333"/>
                <a:gd name="T8" fmla="*/ 10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2" name="Freeform 600"/>
            <p:cNvSpPr>
              <a:spLocks/>
            </p:cNvSpPr>
            <p:nvPr/>
          </p:nvSpPr>
          <p:spPr bwMode="auto">
            <a:xfrm>
              <a:off x="4527" y="3494"/>
              <a:ext cx="108" cy="26"/>
            </a:xfrm>
            <a:custGeom>
              <a:avLst/>
              <a:gdLst>
                <a:gd name="T0" fmla="*/ 3 w 1083"/>
                <a:gd name="T1" fmla="*/ 0 h 306"/>
                <a:gd name="T2" fmla="*/ 108 w 1083"/>
                <a:gd name="T3" fmla="*/ 22 h 306"/>
                <a:gd name="T4" fmla="*/ 105 w 1083"/>
                <a:gd name="T5" fmla="*/ 26 h 306"/>
                <a:gd name="T6" fmla="*/ 0 w 1083"/>
                <a:gd name="T7" fmla="*/ 2 h 306"/>
                <a:gd name="T8" fmla="*/ 3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3" name="Freeform 601"/>
            <p:cNvSpPr>
              <a:spLocks/>
            </p:cNvSpPr>
            <p:nvPr/>
          </p:nvSpPr>
          <p:spPr bwMode="auto">
            <a:xfrm>
              <a:off x="4517" y="3502"/>
              <a:ext cx="109" cy="26"/>
            </a:xfrm>
            <a:custGeom>
              <a:avLst/>
              <a:gdLst>
                <a:gd name="T0" fmla="*/ 4 w 1088"/>
                <a:gd name="T1" fmla="*/ 0 h 311"/>
                <a:gd name="T2" fmla="*/ 109 w 1088"/>
                <a:gd name="T3" fmla="*/ 22 h 311"/>
                <a:gd name="T4" fmla="*/ 106 w 1088"/>
                <a:gd name="T5" fmla="*/ 26 h 311"/>
                <a:gd name="T6" fmla="*/ 0 w 1088"/>
                <a:gd name="T7" fmla="*/ 3 h 311"/>
                <a:gd name="T8" fmla="*/ 4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4" name="Freeform 602"/>
            <p:cNvSpPr>
              <a:spLocks/>
            </p:cNvSpPr>
            <p:nvPr/>
          </p:nvSpPr>
          <p:spPr bwMode="auto">
            <a:xfrm>
              <a:off x="4534" y="3526"/>
              <a:ext cx="16" cy="6"/>
            </a:xfrm>
            <a:custGeom>
              <a:avLst/>
              <a:gdLst>
                <a:gd name="T0" fmla="*/ 2 w 164"/>
                <a:gd name="T1" fmla="*/ 0 h 72"/>
                <a:gd name="T2" fmla="*/ 2 w 164"/>
                <a:gd name="T3" fmla="*/ 0 h 72"/>
                <a:gd name="T4" fmla="*/ 3 w 164"/>
                <a:gd name="T5" fmla="*/ 0 h 72"/>
                <a:gd name="T6" fmla="*/ 5 w 164"/>
                <a:gd name="T7" fmla="*/ 0 h 72"/>
                <a:gd name="T8" fmla="*/ 8 w 164"/>
                <a:gd name="T9" fmla="*/ 0 h 72"/>
                <a:gd name="T10" fmla="*/ 10 w 164"/>
                <a:gd name="T11" fmla="*/ 1 h 72"/>
                <a:gd name="T12" fmla="*/ 12 w 164"/>
                <a:gd name="T13" fmla="*/ 1 h 72"/>
                <a:gd name="T14" fmla="*/ 15 w 164"/>
                <a:gd name="T15" fmla="*/ 3 h 72"/>
                <a:gd name="T16" fmla="*/ 16 w 164"/>
                <a:gd name="T17" fmla="*/ 4 h 72"/>
                <a:gd name="T18" fmla="*/ 16 w 164"/>
                <a:gd name="T19" fmla="*/ 4 h 72"/>
                <a:gd name="T20" fmla="*/ 16 w 164"/>
                <a:gd name="T21" fmla="*/ 5 h 72"/>
                <a:gd name="T22" fmla="*/ 16 w 164"/>
                <a:gd name="T23" fmla="*/ 5 h 72"/>
                <a:gd name="T24" fmla="*/ 16 w 164"/>
                <a:gd name="T25" fmla="*/ 6 h 72"/>
                <a:gd name="T26" fmla="*/ 15 w 164"/>
                <a:gd name="T27" fmla="*/ 6 h 72"/>
                <a:gd name="T28" fmla="*/ 15 w 164"/>
                <a:gd name="T29" fmla="*/ 6 h 72"/>
                <a:gd name="T30" fmla="*/ 13 w 164"/>
                <a:gd name="T31" fmla="*/ 6 h 72"/>
                <a:gd name="T32" fmla="*/ 12 w 164"/>
                <a:gd name="T33" fmla="*/ 5 h 72"/>
                <a:gd name="T34" fmla="*/ 12 w 164"/>
                <a:gd name="T35" fmla="*/ 5 h 72"/>
                <a:gd name="T36" fmla="*/ 12 w 164"/>
                <a:gd name="T37" fmla="*/ 5 h 72"/>
                <a:gd name="T38" fmla="*/ 12 w 164"/>
                <a:gd name="T39" fmla="*/ 4 h 72"/>
                <a:gd name="T40" fmla="*/ 11 w 164"/>
                <a:gd name="T41" fmla="*/ 4 h 72"/>
                <a:gd name="T42" fmla="*/ 10 w 164"/>
                <a:gd name="T43" fmla="*/ 3 h 72"/>
                <a:gd name="T44" fmla="*/ 8 w 164"/>
                <a:gd name="T45" fmla="*/ 3 h 72"/>
                <a:gd name="T46" fmla="*/ 5 w 164"/>
                <a:gd name="T47" fmla="*/ 2 h 72"/>
                <a:gd name="T48" fmla="*/ 2 w 164"/>
                <a:gd name="T49" fmla="*/ 2 h 72"/>
                <a:gd name="T50" fmla="*/ 2 w 164"/>
                <a:gd name="T51" fmla="*/ 2 h 72"/>
                <a:gd name="T52" fmla="*/ 1 w 164"/>
                <a:gd name="T53" fmla="*/ 2 h 72"/>
                <a:gd name="T54" fmla="*/ 1 w 164"/>
                <a:gd name="T55" fmla="*/ 2 h 72"/>
                <a:gd name="T56" fmla="*/ 0 w 164"/>
                <a:gd name="T57" fmla="*/ 2 h 72"/>
                <a:gd name="T58" fmla="*/ 0 w 164"/>
                <a:gd name="T59" fmla="*/ 2 h 72"/>
                <a:gd name="T60" fmla="*/ 0 w 164"/>
                <a:gd name="T61" fmla="*/ 1 h 72"/>
                <a:gd name="T62" fmla="*/ 0 w 164"/>
                <a:gd name="T63" fmla="*/ 1 h 72"/>
                <a:gd name="T64" fmla="*/ 2 w 164"/>
                <a:gd name="T65" fmla="*/ 0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5" name="Freeform 604"/>
            <p:cNvSpPr>
              <a:spLocks/>
            </p:cNvSpPr>
            <p:nvPr/>
          </p:nvSpPr>
          <p:spPr bwMode="auto">
            <a:xfrm>
              <a:off x="4537" y="3483"/>
              <a:ext cx="15" cy="9"/>
            </a:xfrm>
            <a:custGeom>
              <a:avLst/>
              <a:gdLst>
                <a:gd name="T0" fmla="*/ 5 w 146"/>
                <a:gd name="T1" fmla="*/ 0 h 109"/>
                <a:gd name="T2" fmla="*/ 4 w 146"/>
                <a:gd name="T3" fmla="*/ 0 h 109"/>
                <a:gd name="T4" fmla="*/ 4 w 146"/>
                <a:gd name="T5" fmla="*/ 0 h 109"/>
                <a:gd name="T6" fmla="*/ 3 w 146"/>
                <a:gd name="T7" fmla="*/ 1 h 109"/>
                <a:gd name="T8" fmla="*/ 2 w 146"/>
                <a:gd name="T9" fmla="*/ 1 h 109"/>
                <a:gd name="T10" fmla="*/ 1 w 146"/>
                <a:gd name="T11" fmla="*/ 2 h 109"/>
                <a:gd name="T12" fmla="*/ 0 w 146"/>
                <a:gd name="T13" fmla="*/ 3 h 109"/>
                <a:gd name="T14" fmla="*/ 0 w 146"/>
                <a:gd name="T15" fmla="*/ 5 h 109"/>
                <a:gd name="T16" fmla="*/ 1 w 146"/>
                <a:gd name="T17" fmla="*/ 7 h 109"/>
                <a:gd name="T18" fmla="*/ 9 w 146"/>
                <a:gd name="T19" fmla="*/ 9 h 109"/>
                <a:gd name="T20" fmla="*/ 9 w 146"/>
                <a:gd name="T21" fmla="*/ 9 h 109"/>
                <a:gd name="T22" fmla="*/ 9 w 146"/>
                <a:gd name="T23" fmla="*/ 8 h 109"/>
                <a:gd name="T24" fmla="*/ 9 w 146"/>
                <a:gd name="T25" fmla="*/ 6 h 109"/>
                <a:gd name="T26" fmla="*/ 9 w 146"/>
                <a:gd name="T27" fmla="*/ 5 h 109"/>
                <a:gd name="T28" fmla="*/ 10 w 146"/>
                <a:gd name="T29" fmla="*/ 3 h 109"/>
                <a:gd name="T30" fmla="*/ 11 w 146"/>
                <a:gd name="T31" fmla="*/ 2 h 109"/>
                <a:gd name="T32" fmla="*/ 12 w 146"/>
                <a:gd name="T33" fmla="*/ 2 h 109"/>
                <a:gd name="T34" fmla="*/ 15 w 146"/>
                <a:gd name="T35" fmla="*/ 2 h 109"/>
                <a:gd name="T36" fmla="*/ 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6" name="Freeform 605"/>
            <p:cNvSpPr>
              <a:spLocks/>
            </p:cNvSpPr>
            <p:nvPr/>
          </p:nvSpPr>
          <p:spPr bwMode="auto">
            <a:xfrm>
              <a:off x="4620" y="3499"/>
              <a:ext cx="15" cy="9"/>
            </a:xfrm>
            <a:custGeom>
              <a:avLst/>
              <a:gdLst>
                <a:gd name="T0" fmla="*/ 5 w 146"/>
                <a:gd name="T1" fmla="*/ 0 h 107"/>
                <a:gd name="T2" fmla="*/ 4 w 146"/>
                <a:gd name="T3" fmla="*/ 0 h 107"/>
                <a:gd name="T4" fmla="*/ 4 w 146"/>
                <a:gd name="T5" fmla="*/ 0 h 107"/>
                <a:gd name="T6" fmla="*/ 3 w 146"/>
                <a:gd name="T7" fmla="*/ 1 h 107"/>
                <a:gd name="T8" fmla="*/ 2 w 146"/>
                <a:gd name="T9" fmla="*/ 1 h 107"/>
                <a:gd name="T10" fmla="*/ 1 w 146"/>
                <a:gd name="T11" fmla="*/ 2 h 107"/>
                <a:gd name="T12" fmla="*/ 0 w 146"/>
                <a:gd name="T13" fmla="*/ 3 h 107"/>
                <a:gd name="T14" fmla="*/ 0 w 146"/>
                <a:gd name="T15" fmla="*/ 5 h 107"/>
                <a:gd name="T16" fmla="*/ 1 w 146"/>
                <a:gd name="T17" fmla="*/ 7 h 107"/>
                <a:gd name="T18" fmla="*/ 9 w 146"/>
                <a:gd name="T19" fmla="*/ 9 h 107"/>
                <a:gd name="T20" fmla="*/ 9 w 146"/>
                <a:gd name="T21" fmla="*/ 9 h 107"/>
                <a:gd name="T22" fmla="*/ 9 w 146"/>
                <a:gd name="T23" fmla="*/ 8 h 107"/>
                <a:gd name="T24" fmla="*/ 9 w 146"/>
                <a:gd name="T25" fmla="*/ 6 h 107"/>
                <a:gd name="T26" fmla="*/ 9 w 146"/>
                <a:gd name="T27" fmla="*/ 5 h 107"/>
                <a:gd name="T28" fmla="*/ 9 w 146"/>
                <a:gd name="T29" fmla="*/ 3 h 107"/>
                <a:gd name="T30" fmla="*/ 11 w 146"/>
                <a:gd name="T31" fmla="*/ 2 h 107"/>
                <a:gd name="T32" fmla="*/ 12 w 146"/>
                <a:gd name="T33" fmla="*/ 2 h 107"/>
                <a:gd name="T34" fmla="*/ 15 w 146"/>
                <a:gd name="T35" fmla="*/ 2 h 107"/>
                <a:gd name="T36" fmla="*/ 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7" name="Freeform 606"/>
            <p:cNvSpPr>
              <a:spLocks/>
            </p:cNvSpPr>
            <p:nvPr/>
          </p:nvSpPr>
          <p:spPr bwMode="auto">
            <a:xfrm>
              <a:off x="4553" y="3485"/>
              <a:ext cx="63" cy="16"/>
            </a:xfrm>
            <a:custGeom>
              <a:avLst/>
              <a:gdLst>
                <a:gd name="T0" fmla="*/ 0 w 629"/>
                <a:gd name="T1" fmla="*/ 4 h 182"/>
                <a:gd name="T2" fmla="*/ 60 w 629"/>
                <a:gd name="T3" fmla="*/ 16 h 182"/>
                <a:gd name="T4" fmla="*/ 63 w 629"/>
                <a:gd name="T5" fmla="*/ 12 h 182"/>
                <a:gd name="T6" fmla="*/ 3 w 629"/>
                <a:gd name="T7" fmla="*/ 0 h 182"/>
                <a:gd name="T8" fmla="*/ 0 w 629"/>
                <a:gd name="T9" fmla="*/ 4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8" name="Freeform 607"/>
            <p:cNvSpPr>
              <a:spLocks/>
            </p:cNvSpPr>
            <p:nvPr/>
          </p:nvSpPr>
          <p:spPr bwMode="auto">
            <a:xfrm>
              <a:off x="4553" y="349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59" name="Freeform 608"/>
            <p:cNvSpPr>
              <a:spLocks/>
            </p:cNvSpPr>
            <p:nvPr/>
          </p:nvSpPr>
          <p:spPr bwMode="auto">
            <a:xfrm>
              <a:off x="4553" y="348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27" name="Group 610"/>
          <p:cNvGrpSpPr>
            <a:grpSpLocks/>
          </p:cNvGrpSpPr>
          <p:nvPr/>
        </p:nvGrpSpPr>
        <p:grpSpPr bwMode="auto">
          <a:xfrm>
            <a:off x="6646863" y="5322888"/>
            <a:ext cx="273050" cy="341312"/>
            <a:chOff x="4475" y="3342"/>
            <a:chExt cx="172" cy="215"/>
          </a:xfrm>
        </p:grpSpPr>
        <p:sp>
          <p:nvSpPr>
            <p:cNvPr id="12698" name="AutoShape 611"/>
            <p:cNvSpPr>
              <a:spLocks noChangeAspect="1" noChangeArrowheads="1" noTextEdit="1"/>
            </p:cNvSpPr>
            <p:nvPr/>
          </p:nvSpPr>
          <p:spPr bwMode="auto">
            <a:xfrm>
              <a:off x="4500" y="3398"/>
              <a:ext cx="147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9" name="Freeform 612"/>
            <p:cNvSpPr>
              <a:spLocks/>
            </p:cNvSpPr>
            <p:nvPr/>
          </p:nvSpPr>
          <p:spPr bwMode="auto">
            <a:xfrm>
              <a:off x="4501" y="3398"/>
              <a:ext cx="146" cy="159"/>
            </a:xfrm>
            <a:custGeom>
              <a:avLst/>
              <a:gdLst>
                <a:gd name="T0" fmla="*/ 50 w 1894"/>
                <a:gd name="T1" fmla="*/ 0 h 1904"/>
                <a:gd name="T2" fmla="*/ 51 w 1894"/>
                <a:gd name="T3" fmla="*/ 0 h 1904"/>
                <a:gd name="T4" fmla="*/ 54 w 1894"/>
                <a:gd name="T5" fmla="*/ 0 h 1904"/>
                <a:gd name="T6" fmla="*/ 57 w 1894"/>
                <a:gd name="T7" fmla="*/ 0 h 1904"/>
                <a:gd name="T8" fmla="*/ 62 w 1894"/>
                <a:gd name="T9" fmla="*/ 1 h 1904"/>
                <a:gd name="T10" fmla="*/ 67 w 1894"/>
                <a:gd name="T11" fmla="*/ 1 h 1904"/>
                <a:gd name="T12" fmla="*/ 73 w 1894"/>
                <a:gd name="T13" fmla="*/ 1 h 1904"/>
                <a:gd name="T14" fmla="*/ 79 w 1894"/>
                <a:gd name="T15" fmla="*/ 2 h 1904"/>
                <a:gd name="T16" fmla="*/ 86 w 1894"/>
                <a:gd name="T17" fmla="*/ 3 h 1904"/>
                <a:gd name="T18" fmla="*/ 94 w 1894"/>
                <a:gd name="T19" fmla="*/ 5 h 1904"/>
                <a:gd name="T20" fmla="*/ 101 w 1894"/>
                <a:gd name="T21" fmla="*/ 6 h 1904"/>
                <a:gd name="T22" fmla="*/ 109 w 1894"/>
                <a:gd name="T23" fmla="*/ 8 h 1904"/>
                <a:gd name="T24" fmla="*/ 118 w 1894"/>
                <a:gd name="T25" fmla="*/ 10 h 1904"/>
                <a:gd name="T26" fmla="*/ 126 w 1894"/>
                <a:gd name="T27" fmla="*/ 13 h 1904"/>
                <a:gd name="T28" fmla="*/ 134 w 1894"/>
                <a:gd name="T29" fmla="*/ 16 h 1904"/>
                <a:gd name="T30" fmla="*/ 142 w 1894"/>
                <a:gd name="T31" fmla="*/ 20 h 1904"/>
                <a:gd name="T32" fmla="*/ 133 w 1894"/>
                <a:gd name="T33" fmla="*/ 95 h 1904"/>
                <a:gd name="T34" fmla="*/ 134 w 1894"/>
                <a:gd name="T35" fmla="*/ 96 h 1904"/>
                <a:gd name="T36" fmla="*/ 136 w 1894"/>
                <a:gd name="T37" fmla="*/ 98 h 1904"/>
                <a:gd name="T38" fmla="*/ 137 w 1894"/>
                <a:gd name="T39" fmla="*/ 103 h 1904"/>
                <a:gd name="T40" fmla="*/ 136 w 1894"/>
                <a:gd name="T41" fmla="*/ 112 h 1904"/>
                <a:gd name="T42" fmla="*/ 110 w 1894"/>
                <a:gd name="T43" fmla="*/ 147 h 1904"/>
                <a:gd name="T44" fmla="*/ 102 w 1894"/>
                <a:gd name="T45" fmla="*/ 159 h 1904"/>
                <a:gd name="T46" fmla="*/ 101 w 1894"/>
                <a:gd name="T47" fmla="*/ 159 h 1904"/>
                <a:gd name="T48" fmla="*/ 98 w 1894"/>
                <a:gd name="T49" fmla="*/ 158 h 1904"/>
                <a:gd name="T50" fmla="*/ 94 w 1894"/>
                <a:gd name="T51" fmla="*/ 158 h 1904"/>
                <a:gd name="T52" fmla="*/ 90 w 1894"/>
                <a:gd name="T53" fmla="*/ 157 h 1904"/>
                <a:gd name="T54" fmla="*/ 84 w 1894"/>
                <a:gd name="T55" fmla="*/ 156 h 1904"/>
                <a:gd name="T56" fmla="*/ 78 w 1894"/>
                <a:gd name="T57" fmla="*/ 155 h 1904"/>
                <a:gd name="T58" fmla="*/ 71 w 1894"/>
                <a:gd name="T59" fmla="*/ 153 h 1904"/>
                <a:gd name="T60" fmla="*/ 63 w 1894"/>
                <a:gd name="T61" fmla="*/ 151 h 1904"/>
                <a:gd name="T62" fmla="*/ 55 w 1894"/>
                <a:gd name="T63" fmla="*/ 149 h 1904"/>
                <a:gd name="T64" fmla="*/ 47 w 1894"/>
                <a:gd name="T65" fmla="*/ 147 h 1904"/>
                <a:gd name="T66" fmla="*/ 39 w 1894"/>
                <a:gd name="T67" fmla="*/ 144 h 1904"/>
                <a:gd name="T68" fmla="*/ 30 w 1894"/>
                <a:gd name="T69" fmla="*/ 140 h 1904"/>
                <a:gd name="T70" fmla="*/ 22 w 1894"/>
                <a:gd name="T71" fmla="*/ 137 h 1904"/>
                <a:gd name="T72" fmla="*/ 13 w 1894"/>
                <a:gd name="T73" fmla="*/ 132 h 1904"/>
                <a:gd name="T74" fmla="*/ 5 w 1894"/>
                <a:gd name="T75" fmla="*/ 128 h 1904"/>
                <a:gd name="T76" fmla="*/ 1 w 1894"/>
                <a:gd name="T77" fmla="*/ 125 h 1904"/>
                <a:gd name="T78" fmla="*/ 1 w 1894"/>
                <a:gd name="T79" fmla="*/ 122 h 1904"/>
                <a:gd name="T80" fmla="*/ 0 w 1894"/>
                <a:gd name="T81" fmla="*/ 117 h 1904"/>
                <a:gd name="T82" fmla="*/ 0 w 1894"/>
                <a:gd name="T83" fmla="*/ 112 h 1904"/>
                <a:gd name="T84" fmla="*/ 30 w 1894"/>
                <a:gd name="T85" fmla="*/ 81 h 1904"/>
                <a:gd name="T86" fmla="*/ 30 w 1894"/>
                <a:gd name="T87" fmla="*/ 80 h 1904"/>
                <a:gd name="T88" fmla="*/ 30 w 1894"/>
                <a:gd name="T89" fmla="*/ 77 h 1904"/>
                <a:gd name="T90" fmla="*/ 32 w 1894"/>
                <a:gd name="T91" fmla="*/ 72 h 1904"/>
                <a:gd name="T92" fmla="*/ 36 w 1894"/>
                <a:gd name="T93" fmla="*/ 68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0" name="Freeform 613"/>
            <p:cNvSpPr>
              <a:spLocks/>
            </p:cNvSpPr>
            <p:nvPr/>
          </p:nvSpPr>
          <p:spPr bwMode="auto">
            <a:xfrm>
              <a:off x="4519" y="3499"/>
              <a:ext cx="85" cy="27"/>
            </a:xfrm>
            <a:custGeom>
              <a:avLst/>
              <a:gdLst>
                <a:gd name="T0" fmla="*/ 3 w 1106"/>
                <a:gd name="T1" fmla="*/ 0 h 331"/>
                <a:gd name="T2" fmla="*/ 85 w 1106"/>
                <a:gd name="T3" fmla="*/ 23 h 331"/>
                <a:gd name="T4" fmla="*/ 82 w 1106"/>
                <a:gd name="T5" fmla="*/ 27 h 331"/>
                <a:gd name="T6" fmla="*/ 0 w 1106"/>
                <a:gd name="T7" fmla="*/ 3 h 331"/>
                <a:gd name="T8" fmla="*/ 3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1" name="Freeform 614"/>
            <p:cNvSpPr>
              <a:spLocks/>
            </p:cNvSpPr>
            <p:nvPr/>
          </p:nvSpPr>
          <p:spPr bwMode="auto">
            <a:xfrm>
              <a:off x="4505" y="3511"/>
              <a:ext cx="99" cy="42"/>
            </a:xfrm>
            <a:custGeom>
              <a:avLst/>
              <a:gdLst>
                <a:gd name="T0" fmla="*/ 99 w 1285"/>
                <a:gd name="T1" fmla="*/ 33 h 505"/>
                <a:gd name="T2" fmla="*/ 97 w 1285"/>
                <a:gd name="T3" fmla="*/ 32 h 505"/>
                <a:gd name="T4" fmla="*/ 95 w 1285"/>
                <a:gd name="T5" fmla="*/ 32 h 505"/>
                <a:gd name="T6" fmla="*/ 91 w 1285"/>
                <a:gd name="T7" fmla="*/ 31 h 505"/>
                <a:gd name="T8" fmla="*/ 87 w 1285"/>
                <a:gd name="T9" fmla="*/ 31 h 505"/>
                <a:gd name="T10" fmla="*/ 81 w 1285"/>
                <a:gd name="T11" fmla="*/ 30 h 505"/>
                <a:gd name="T12" fmla="*/ 75 w 1285"/>
                <a:gd name="T13" fmla="*/ 28 h 505"/>
                <a:gd name="T14" fmla="*/ 68 w 1285"/>
                <a:gd name="T15" fmla="*/ 27 h 505"/>
                <a:gd name="T16" fmla="*/ 60 w 1285"/>
                <a:gd name="T17" fmla="*/ 25 h 505"/>
                <a:gd name="T18" fmla="*/ 53 w 1285"/>
                <a:gd name="T19" fmla="*/ 23 h 505"/>
                <a:gd name="T20" fmla="*/ 45 w 1285"/>
                <a:gd name="T21" fmla="*/ 20 h 505"/>
                <a:gd name="T22" fmla="*/ 36 w 1285"/>
                <a:gd name="T23" fmla="*/ 17 h 505"/>
                <a:gd name="T24" fmla="*/ 28 w 1285"/>
                <a:gd name="T25" fmla="*/ 14 h 505"/>
                <a:gd name="T26" fmla="*/ 20 w 1285"/>
                <a:gd name="T27" fmla="*/ 11 h 505"/>
                <a:gd name="T28" fmla="*/ 12 w 1285"/>
                <a:gd name="T29" fmla="*/ 7 h 505"/>
                <a:gd name="T30" fmla="*/ 4 w 1285"/>
                <a:gd name="T31" fmla="*/ 2 h 505"/>
                <a:gd name="T32" fmla="*/ 0 w 1285"/>
                <a:gd name="T33" fmla="*/ 0 h 505"/>
                <a:gd name="T34" fmla="*/ 0 w 1285"/>
                <a:gd name="T35" fmla="*/ 3 h 505"/>
                <a:gd name="T36" fmla="*/ 0 w 1285"/>
                <a:gd name="T37" fmla="*/ 6 h 505"/>
                <a:gd name="T38" fmla="*/ 1 w 1285"/>
                <a:gd name="T39" fmla="*/ 10 h 505"/>
                <a:gd name="T40" fmla="*/ 1 w 1285"/>
                <a:gd name="T41" fmla="*/ 12 h 505"/>
                <a:gd name="T42" fmla="*/ 2 w 1285"/>
                <a:gd name="T43" fmla="*/ 12 h 505"/>
                <a:gd name="T44" fmla="*/ 4 w 1285"/>
                <a:gd name="T45" fmla="*/ 13 h 505"/>
                <a:gd name="T46" fmla="*/ 6 w 1285"/>
                <a:gd name="T47" fmla="*/ 14 h 505"/>
                <a:gd name="T48" fmla="*/ 9 w 1285"/>
                <a:gd name="T49" fmla="*/ 16 h 505"/>
                <a:gd name="T50" fmla="*/ 12 w 1285"/>
                <a:gd name="T51" fmla="*/ 18 h 505"/>
                <a:gd name="T52" fmla="*/ 17 w 1285"/>
                <a:gd name="T53" fmla="*/ 20 h 505"/>
                <a:gd name="T54" fmla="*/ 22 w 1285"/>
                <a:gd name="T55" fmla="*/ 22 h 505"/>
                <a:gd name="T56" fmla="*/ 28 w 1285"/>
                <a:gd name="T57" fmla="*/ 25 h 505"/>
                <a:gd name="T58" fmla="*/ 34 w 1285"/>
                <a:gd name="T59" fmla="*/ 27 h 505"/>
                <a:gd name="T60" fmla="*/ 42 w 1285"/>
                <a:gd name="T61" fmla="*/ 30 h 505"/>
                <a:gd name="T62" fmla="*/ 50 w 1285"/>
                <a:gd name="T63" fmla="*/ 32 h 505"/>
                <a:gd name="T64" fmla="*/ 59 w 1285"/>
                <a:gd name="T65" fmla="*/ 35 h 505"/>
                <a:gd name="T66" fmla="*/ 69 w 1285"/>
                <a:gd name="T67" fmla="*/ 37 h 505"/>
                <a:gd name="T68" fmla="*/ 79 w 1285"/>
                <a:gd name="T69" fmla="*/ 39 h 505"/>
                <a:gd name="T70" fmla="*/ 91 w 1285"/>
                <a:gd name="T71" fmla="*/ 41 h 505"/>
                <a:gd name="T72" fmla="*/ 97 w 1285"/>
                <a:gd name="T73" fmla="*/ 42 h 505"/>
                <a:gd name="T74" fmla="*/ 97 w 1285"/>
                <a:gd name="T75" fmla="*/ 41 h 505"/>
                <a:gd name="T76" fmla="*/ 98 w 1285"/>
                <a:gd name="T77" fmla="*/ 38 h 505"/>
                <a:gd name="T78" fmla="*/ 99 w 1285"/>
                <a:gd name="T79" fmla="*/ 3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2" name="AutoShape 615"/>
            <p:cNvSpPr>
              <a:spLocks noChangeAspect="1" noChangeArrowheads="1" noTextEdit="1"/>
            </p:cNvSpPr>
            <p:nvPr/>
          </p:nvSpPr>
          <p:spPr bwMode="auto">
            <a:xfrm>
              <a:off x="4475" y="3342"/>
              <a:ext cx="160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3" name="Freeform 616"/>
            <p:cNvSpPr>
              <a:spLocks/>
            </p:cNvSpPr>
            <p:nvPr/>
          </p:nvSpPr>
          <p:spPr bwMode="auto">
            <a:xfrm>
              <a:off x="4508" y="3354"/>
              <a:ext cx="23" cy="31"/>
            </a:xfrm>
            <a:custGeom>
              <a:avLst/>
              <a:gdLst>
                <a:gd name="T0" fmla="*/ 8 w 179"/>
                <a:gd name="T1" fmla="*/ 4 h 216"/>
                <a:gd name="T2" fmla="*/ 6 w 179"/>
                <a:gd name="T3" fmla="*/ 5 h 216"/>
                <a:gd name="T4" fmla="*/ 5 w 179"/>
                <a:gd name="T5" fmla="*/ 7 h 216"/>
                <a:gd name="T6" fmla="*/ 3 w 179"/>
                <a:gd name="T7" fmla="*/ 8 h 216"/>
                <a:gd name="T8" fmla="*/ 2 w 179"/>
                <a:gd name="T9" fmla="*/ 10 h 216"/>
                <a:gd name="T10" fmla="*/ 1 w 179"/>
                <a:gd name="T11" fmla="*/ 12 h 216"/>
                <a:gd name="T12" fmla="*/ 1 w 179"/>
                <a:gd name="T13" fmla="*/ 14 h 216"/>
                <a:gd name="T14" fmla="*/ 0 w 179"/>
                <a:gd name="T15" fmla="*/ 17 h 216"/>
                <a:gd name="T16" fmla="*/ 0 w 179"/>
                <a:gd name="T17" fmla="*/ 19 h 216"/>
                <a:gd name="T18" fmla="*/ 0 w 179"/>
                <a:gd name="T19" fmla="*/ 22 h 216"/>
                <a:gd name="T20" fmla="*/ 1 w 179"/>
                <a:gd name="T21" fmla="*/ 25 h 216"/>
                <a:gd name="T22" fmla="*/ 3 w 179"/>
                <a:gd name="T23" fmla="*/ 27 h 216"/>
                <a:gd name="T24" fmla="*/ 5 w 179"/>
                <a:gd name="T25" fmla="*/ 29 h 216"/>
                <a:gd name="T26" fmla="*/ 8 w 179"/>
                <a:gd name="T27" fmla="*/ 30 h 216"/>
                <a:gd name="T28" fmla="*/ 10 w 179"/>
                <a:gd name="T29" fmla="*/ 31 h 216"/>
                <a:gd name="T30" fmla="*/ 13 w 179"/>
                <a:gd name="T31" fmla="*/ 31 h 216"/>
                <a:gd name="T32" fmla="*/ 15 w 179"/>
                <a:gd name="T33" fmla="*/ 31 h 216"/>
                <a:gd name="T34" fmla="*/ 16 w 179"/>
                <a:gd name="T35" fmla="*/ 31 h 216"/>
                <a:gd name="T36" fmla="*/ 16 w 179"/>
                <a:gd name="T37" fmla="*/ 30 h 216"/>
                <a:gd name="T38" fmla="*/ 17 w 179"/>
                <a:gd name="T39" fmla="*/ 30 h 216"/>
                <a:gd name="T40" fmla="*/ 17 w 179"/>
                <a:gd name="T41" fmla="*/ 29 h 216"/>
                <a:gd name="T42" fmla="*/ 17 w 179"/>
                <a:gd name="T43" fmla="*/ 28 h 216"/>
                <a:gd name="T44" fmla="*/ 16 w 179"/>
                <a:gd name="T45" fmla="*/ 28 h 216"/>
                <a:gd name="T46" fmla="*/ 16 w 179"/>
                <a:gd name="T47" fmla="*/ 27 h 216"/>
                <a:gd name="T48" fmla="*/ 15 w 179"/>
                <a:gd name="T49" fmla="*/ 27 h 216"/>
                <a:gd name="T50" fmla="*/ 13 w 179"/>
                <a:gd name="T51" fmla="*/ 26 h 216"/>
                <a:gd name="T52" fmla="*/ 12 w 179"/>
                <a:gd name="T53" fmla="*/ 26 h 216"/>
                <a:gd name="T54" fmla="*/ 11 w 179"/>
                <a:gd name="T55" fmla="*/ 26 h 216"/>
                <a:gd name="T56" fmla="*/ 10 w 179"/>
                <a:gd name="T57" fmla="*/ 26 h 216"/>
                <a:gd name="T58" fmla="*/ 8 w 179"/>
                <a:gd name="T59" fmla="*/ 25 h 216"/>
                <a:gd name="T60" fmla="*/ 7 w 179"/>
                <a:gd name="T61" fmla="*/ 24 h 216"/>
                <a:gd name="T62" fmla="*/ 6 w 179"/>
                <a:gd name="T63" fmla="*/ 24 h 216"/>
                <a:gd name="T64" fmla="*/ 5 w 179"/>
                <a:gd name="T65" fmla="*/ 22 h 216"/>
                <a:gd name="T66" fmla="*/ 5 w 179"/>
                <a:gd name="T67" fmla="*/ 17 h 216"/>
                <a:gd name="T68" fmla="*/ 6 w 179"/>
                <a:gd name="T69" fmla="*/ 13 h 216"/>
                <a:gd name="T70" fmla="*/ 8 w 179"/>
                <a:gd name="T71" fmla="*/ 10 h 216"/>
                <a:gd name="T72" fmla="*/ 11 w 179"/>
                <a:gd name="T73" fmla="*/ 7 h 216"/>
                <a:gd name="T74" fmla="*/ 14 w 179"/>
                <a:gd name="T75" fmla="*/ 5 h 216"/>
                <a:gd name="T76" fmla="*/ 17 w 179"/>
                <a:gd name="T77" fmla="*/ 3 h 216"/>
                <a:gd name="T78" fmla="*/ 21 w 179"/>
                <a:gd name="T79" fmla="*/ 2 h 216"/>
                <a:gd name="T80" fmla="*/ 23 w 179"/>
                <a:gd name="T81" fmla="*/ 1 h 216"/>
                <a:gd name="T82" fmla="*/ 21 w 179"/>
                <a:gd name="T83" fmla="*/ 0 h 216"/>
                <a:gd name="T84" fmla="*/ 20 w 179"/>
                <a:gd name="T85" fmla="*/ 0 h 216"/>
                <a:gd name="T86" fmla="*/ 18 w 179"/>
                <a:gd name="T87" fmla="*/ 0 h 216"/>
                <a:gd name="T88" fmla="*/ 16 w 179"/>
                <a:gd name="T89" fmla="*/ 1 h 216"/>
                <a:gd name="T90" fmla="*/ 14 w 179"/>
                <a:gd name="T91" fmla="*/ 1 h 216"/>
                <a:gd name="T92" fmla="*/ 12 w 179"/>
                <a:gd name="T93" fmla="*/ 2 h 216"/>
                <a:gd name="T94" fmla="*/ 10 w 179"/>
                <a:gd name="T95" fmla="*/ 3 h 216"/>
                <a:gd name="T96" fmla="*/ 8 w 179"/>
                <a:gd name="T97" fmla="*/ 4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4" name="Freeform 617"/>
            <p:cNvSpPr>
              <a:spLocks/>
            </p:cNvSpPr>
            <p:nvPr/>
          </p:nvSpPr>
          <p:spPr bwMode="auto">
            <a:xfrm>
              <a:off x="4547" y="3353"/>
              <a:ext cx="14" cy="24"/>
            </a:xfrm>
            <a:custGeom>
              <a:avLst/>
              <a:gdLst>
                <a:gd name="T0" fmla="*/ 12 w 114"/>
                <a:gd name="T1" fmla="*/ 8 h 168"/>
                <a:gd name="T2" fmla="*/ 12 w 114"/>
                <a:gd name="T3" fmla="*/ 10 h 168"/>
                <a:gd name="T4" fmla="*/ 12 w 114"/>
                <a:gd name="T5" fmla="*/ 13 h 168"/>
                <a:gd name="T6" fmla="*/ 11 w 114"/>
                <a:gd name="T7" fmla="*/ 14 h 168"/>
                <a:gd name="T8" fmla="*/ 10 w 114"/>
                <a:gd name="T9" fmla="*/ 16 h 168"/>
                <a:gd name="T10" fmla="*/ 8 w 114"/>
                <a:gd name="T11" fmla="*/ 18 h 168"/>
                <a:gd name="T12" fmla="*/ 7 w 114"/>
                <a:gd name="T13" fmla="*/ 19 h 168"/>
                <a:gd name="T14" fmla="*/ 5 w 114"/>
                <a:gd name="T15" fmla="*/ 20 h 168"/>
                <a:gd name="T16" fmla="*/ 3 w 114"/>
                <a:gd name="T17" fmla="*/ 22 h 168"/>
                <a:gd name="T18" fmla="*/ 3 w 114"/>
                <a:gd name="T19" fmla="*/ 22 h 168"/>
                <a:gd name="T20" fmla="*/ 3 w 114"/>
                <a:gd name="T21" fmla="*/ 23 h 168"/>
                <a:gd name="T22" fmla="*/ 3 w 114"/>
                <a:gd name="T23" fmla="*/ 23 h 168"/>
                <a:gd name="T24" fmla="*/ 3 w 114"/>
                <a:gd name="T25" fmla="*/ 24 h 168"/>
                <a:gd name="T26" fmla="*/ 3 w 114"/>
                <a:gd name="T27" fmla="*/ 24 h 168"/>
                <a:gd name="T28" fmla="*/ 4 w 114"/>
                <a:gd name="T29" fmla="*/ 24 h 168"/>
                <a:gd name="T30" fmla="*/ 4 w 114"/>
                <a:gd name="T31" fmla="*/ 24 h 168"/>
                <a:gd name="T32" fmla="*/ 5 w 114"/>
                <a:gd name="T33" fmla="*/ 24 h 168"/>
                <a:gd name="T34" fmla="*/ 7 w 114"/>
                <a:gd name="T35" fmla="*/ 22 h 168"/>
                <a:gd name="T36" fmla="*/ 8 w 114"/>
                <a:gd name="T37" fmla="*/ 21 h 168"/>
                <a:gd name="T38" fmla="*/ 10 w 114"/>
                <a:gd name="T39" fmla="*/ 19 h 168"/>
                <a:gd name="T40" fmla="*/ 12 w 114"/>
                <a:gd name="T41" fmla="*/ 17 h 168"/>
                <a:gd name="T42" fmla="*/ 13 w 114"/>
                <a:gd name="T43" fmla="*/ 15 h 168"/>
                <a:gd name="T44" fmla="*/ 14 w 114"/>
                <a:gd name="T45" fmla="*/ 13 h 168"/>
                <a:gd name="T46" fmla="*/ 14 w 114"/>
                <a:gd name="T47" fmla="*/ 10 h 168"/>
                <a:gd name="T48" fmla="*/ 14 w 114"/>
                <a:gd name="T49" fmla="*/ 7 h 168"/>
                <a:gd name="T50" fmla="*/ 12 w 114"/>
                <a:gd name="T51" fmla="*/ 5 h 168"/>
                <a:gd name="T52" fmla="*/ 11 w 114"/>
                <a:gd name="T53" fmla="*/ 3 h 168"/>
                <a:gd name="T54" fmla="*/ 9 w 114"/>
                <a:gd name="T55" fmla="*/ 2 h 168"/>
                <a:gd name="T56" fmla="*/ 6 w 114"/>
                <a:gd name="T57" fmla="*/ 1 h 168"/>
                <a:gd name="T58" fmla="*/ 4 w 114"/>
                <a:gd name="T59" fmla="*/ 0 h 168"/>
                <a:gd name="T60" fmla="*/ 2 w 114"/>
                <a:gd name="T61" fmla="*/ 0 h 168"/>
                <a:gd name="T62" fmla="*/ 1 w 114"/>
                <a:gd name="T63" fmla="*/ 0 h 168"/>
                <a:gd name="T64" fmla="*/ 0 w 114"/>
                <a:gd name="T65" fmla="*/ 0 h 168"/>
                <a:gd name="T66" fmla="*/ 1 w 114"/>
                <a:gd name="T67" fmla="*/ 1 h 168"/>
                <a:gd name="T68" fmla="*/ 3 w 114"/>
                <a:gd name="T69" fmla="*/ 2 h 168"/>
                <a:gd name="T70" fmla="*/ 5 w 114"/>
                <a:gd name="T71" fmla="*/ 2 h 168"/>
                <a:gd name="T72" fmla="*/ 7 w 114"/>
                <a:gd name="T73" fmla="*/ 3 h 168"/>
                <a:gd name="T74" fmla="*/ 8 w 114"/>
                <a:gd name="T75" fmla="*/ 4 h 168"/>
                <a:gd name="T76" fmla="*/ 10 w 114"/>
                <a:gd name="T77" fmla="*/ 5 h 168"/>
                <a:gd name="T78" fmla="*/ 11 w 114"/>
                <a:gd name="T79" fmla="*/ 6 h 168"/>
                <a:gd name="T80" fmla="*/ 12 w 114"/>
                <a:gd name="T81" fmla="*/ 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5" name="Freeform 618"/>
            <p:cNvSpPr>
              <a:spLocks/>
            </p:cNvSpPr>
            <p:nvPr/>
          </p:nvSpPr>
          <p:spPr bwMode="auto">
            <a:xfrm>
              <a:off x="4494" y="3348"/>
              <a:ext cx="37" cy="50"/>
            </a:xfrm>
            <a:custGeom>
              <a:avLst/>
              <a:gdLst>
                <a:gd name="T0" fmla="*/ 12 w 289"/>
                <a:gd name="T1" fmla="*/ 9 h 351"/>
                <a:gd name="T2" fmla="*/ 6 w 289"/>
                <a:gd name="T3" fmla="*/ 15 h 351"/>
                <a:gd name="T4" fmla="*/ 2 w 289"/>
                <a:gd name="T5" fmla="*/ 22 h 351"/>
                <a:gd name="T6" fmla="*/ 0 w 289"/>
                <a:gd name="T7" fmla="*/ 30 h 351"/>
                <a:gd name="T8" fmla="*/ 0 w 289"/>
                <a:gd name="T9" fmla="*/ 35 h 351"/>
                <a:gd name="T10" fmla="*/ 1 w 289"/>
                <a:gd name="T11" fmla="*/ 37 h 351"/>
                <a:gd name="T12" fmla="*/ 2 w 289"/>
                <a:gd name="T13" fmla="*/ 39 h 351"/>
                <a:gd name="T14" fmla="*/ 4 w 289"/>
                <a:gd name="T15" fmla="*/ 41 h 351"/>
                <a:gd name="T16" fmla="*/ 6 w 289"/>
                <a:gd name="T17" fmla="*/ 43 h 351"/>
                <a:gd name="T18" fmla="*/ 10 w 289"/>
                <a:gd name="T19" fmla="*/ 45 h 351"/>
                <a:gd name="T20" fmla="*/ 14 w 289"/>
                <a:gd name="T21" fmla="*/ 46 h 351"/>
                <a:gd name="T22" fmla="*/ 17 w 289"/>
                <a:gd name="T23" fmla="*/ 48 h 351"/>
                <a:gd name="T24" fmla="*/ 21 w 289"/>
                <a:gd name="T25" fmla="*/ 49 h 351"/>
                <a:gd name="T26" fmla="*/ 25 w 289"/>
                <a:gd name="T27" fmla="*/ 49 h 351"/>
                <a:gd name="T28" fmla="*/ 29 w 289"/>
                <a:gd name="T29" fmla="*/ 50 h 351"/>
                <a:gd name="T30" fmla="*/ 33 w 289"/>
                <a:gd name="T31" fmla="*/ 50 h 351"/>
                <a:gd name="T32" fmla="*/ 36 w 289"/>
                <a:gd name="T33" fmla="*/ 50 h 351"/>
                <a:gd name="T34" fmla="*/ 37 w 289"/>
                <a:gd name="T35" fmla="*/ 49 h 351"/>
                <a:gd name="T36" fmla="*/ 37 w 289"/>
                <a:gd name="T37" fmla="*/ 48 h 351"/>
                <a:gd name="T38" fmla="*/ 36 w 289"/>
                <a:gd name="T39" fmla="*/ 47 h 351"/>
                <a:gd name="T40" fmla="*/ 34 w 289"/>
                <a:gd name="T41" fmla="*/ 46 h 351"/>
                <a:gd name="T42" fmla="*/ 30 w 289"/>
                <a:gd name="T43" fmla="*/ 45 h 351"/>
                <a:gd name="T44" fmla="*/ 27 w 289"/>
                <a:gd name="T45" fmla="*/ 45 h 351"/>
                <a:gd name="T46" fmla="*/ 23 w 289"/>
                <a:gd name="T47" fmla="*/ 44 h 351"/>
                <a:gd name="T48" fmla="*/ 19 w 289"/>
                <a:gd name="T49" fmla="*/ 43 h 351"/>
                <a:gd name="T50" fmla="*/ 16 w 289"/>
                <a:gd name="T51" fmla="*/ 42 h 351"/>
                <a:gd name="T52" fmla="*/ 13 w 289"/>
                <a:gd name="T53" fmla="*/ 41 h 351"/>
                <a:gd name="T54" fmla="*/ 9 w 289"/>
                <a:gd name="T55" fmla="*/ 39 h 351"/>
                <a:gd name="T56" fmla="*/ 6 w 289"/>
                <a:gd name="T57" fmla="*/ 37 h 351"/>
                <a:gd name="T58" fmla="*/ 4 w 289"/>
                <a:gd name="T59" fmla="*/ 34 h 351"/>
                <a:gd name="T60" fmla="*/ 4 w 289"/>
                <a:gd name="T61" fmla="*/ 31 h 351"/>
                <a:gd name="T62" fmla="*/ 4 w 289"/>
                <a:gd name="T63" fmla="*/ 26 h 351"/>
                <a:gd name="T64" fmla="*/ 6 w 289"/>
                <a:gd name="T65" fmla="*/ 23 h 351"/>
                <a:gd name="T66" fmla="*/ 8 w 289"/>
                <a:gd name="T67" fmla="*/ 18 h 351"/>
                <a:gd name="T68" fmla="*/ 11 w 289"/>
                <a:gd name="T69" fmla="*/ 15 h 351"/>
                <a:gd name="T70" fmla="*/ 14 w 289"/>
                <a:gd name="T71" fmla="*/ 11 h 351"/>
                <a:gd name="T72" fmla="*/ 18 w 289"/>
                <a:gd name="T73" fmla="*/ 8 h 351"/>
                <a:gd name="T74" fmla="*/ 22 w 289"/>
                <a:gd name="T75" fmla="*/ 5 h 351"/>
                <a:gd name="T76" fmla="*/ 27 w 289"/>
                <a:gd name="T77" fmla="*/ 3 h 351"/>
                <a:gd name="T78" fmla="*/ 30 w 289"/>
                <a:gd name="T79" fmla="*/ 1 h 351"/>
                <a:gd name="T80" fmla="*/ 29 w 289"/>
                <a:gd name="T81" fmla="*/ 0 h 351"/>
                <a:gd name="T82" fmla="*/ 25 w 289"/>
                <a:gd name="T83" fmla="*/ 1 h 351"/>
                <a:gd name="T84" fmla="*/ 21 w 289"/>
                <a:gd name="T85" fmla="*/ 2 h 351"/>
                <a:gd name="T86" fmla="*/ 16 w 289"/>
                <a:gd name="T87" fmla="*/ 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6" name="Freeform 619"/>
            <p:cNvSpPr>
              <a:spLocks/>
            </p:cNvSpPr>
            <p:nvPr/>
          </p:nvSpPr>
          <p:spPr bwMode="auto">
            <a:xfrm>
              <a:off x="4545" y="3346"/>
              <a:ext cx="32" cy="34"/>
            </a:xfrm>
            <a:custGeom>
              <a:avLst/>
              <a:gdLst>
                <a:gd name="T0" fmla="*/ 26 w 254"/>
                <a:gd name="T1" fmla="*/ 10 h 234"/>
                <a:gd name="T2" fmla="*/ 28 w 254"/>
                <a:gd name="T3" fmla="*/ 12 h 234"/>
                <a:gd name="T4" fmla="*/ 29 w 254"/>
                <a:gd name="T5" fmla="*/ 14 h 234"/>
                <a:gd name="T6" fmla="*/ 29 w 254"/>
                <a:gd name="T7" fmla="*/ 17 h 234"/>
                <a:gd name="T8" fmla="*/ 29 w 254"/>
                <a:gd name="T9" fmla="*/ 19 h 234"/>
                <a:gd name="T10" fmla="*/ 29 w 254"/>
                <a:gd name="T11" fmla="*/ 21 h 234"/>
                <a:gd name="T12" fmla="*/ 28 w 254"/>
                <a:gd name="T13" fmla="*/ 23 h 234"/>
                <a:gd name="T14" fmla="*/ 28 w 254"/>
                <a:gd name="T15" fmla="*/ 25 h 234"/>
                <a:gd name="T16" fmla="*/ 27 w 254"/>
                <a:gd name="T17" fmla="*/ 26 h 234"/>
                <a:gd name="T18" fmla="*/ 25 w 254"/>
                <a:gd name="T19" fmla="*/ 28 h 234"/>
                <a:gd name="T20" fmla="*/ 24 w 254"/>
                <a:gd name="T21" fmla="*/ 29 h 234"/>
                <a:gd name="T22" fmla="*/ 23 w 254"/>
                <a:gd name="T23" fmla="*/ 30 h 234"/>
                <a:gd name="T24" fmla="*/ 22 w 254"/>
                <a:gd name="T25" fmla="*/ 32 h 234"/>
                <a:gd name="T26" fmla="*/ 22 w 254"/>
                <a:gd name="T27" fmla="*/ 32 h 234"/>
                <a:gd name="T28" fmla="*/ 22 w 254"/>
                <a:gd name="T29" fmla="*/ 33 h 234"/>
                <a:gd name="T30" fmla="*/ 22 w 254"/>
                <a:gd name="T31" fmla="*/ 33 h 234"/>
                <a:gd name="T32" fmla="*/ 22 w 254"/>
                <a:gd name="T33" fmla="*/ 34 h 234"/>
                <a:gd name="T34" fmla="*/ 22 w 254"/>
                <a:gd name="T35" fmla="*/ 34 h 234"/>
                <a:gd name="T36" fmla="*/ 23 w 254"/>
                <a:gd name="T37" fmla="*/ 34 h 234"/>
                <a:gd name="T38" fmla="*/ 23 w 254"/>
                <a:gd name="T39" fmla="*/ 34 h 234"/>
                <a:gd name="T40" fmla="*/ 24 w 254"/>
                <a:gd name="T41" fmla="*/ 34 h 234"/>
                <a:gd name="T42" fmla="*/ 26 w 254"/>
                <a:gd name="T43" fmla="*/ 32 h 234"/>
                <a:gd name="T44" fmla="*/ 28 w 254"/>
                <a:gd name="T45" fmla="*/ 29 h 234"/>
                <a:gd name="T46" fmla="*/ 30 w 254"/>
                <a:gd name="T47" fmla="*/ 26 h 234"/>
                <a:gd name="T48" fmla="*/ 31 w 254"/>
                <a:gd name="T49" fmla="*/ 23 h 234"/>
                <a:gd name="T50" fmla="*/ 32 w 254"/>
                <a:gd name="T51" fmla="*/ 19 h 234"/>
                <a:gd name="T52" fmla="*/ 32 w 254"/>
                <a:gd name="T53" fmla="*/ 16 h 234"/>
                <a:gd name="T54" fmla="*/ 31 w 254"/>
                <a:gd name="T55" fmla="*/ 12 h 234"/>
                <a:gd name="T56" fmla="*/ 28 w 254"/>
                <a:gd name="T57" fmla="*/ 9 h 234"/>
                <a:gd name="T58" fmla="*/ 27 w 254"/>
                <a:gd name="T59" fmla="*/ 8 h 234"/>
                <a:gd name="T60" fmla="*/ 25 w 254"/>
                <a:gd name="T61" fmla="*/ 7 h 234"/>
                <a:gd name="T62" fmla="*/ 23 w 254"/>
                <a:gd name="T63" fmla="*/ 5 h 234"/>
                <a:gd name="T64" fmla="*/ 21 w 254"/>
                <a:gd name="T65" fmla="*/ 4 h 234"/>
                <a:gd name="T66" fmla="*/ 19 w 254"/>
                <a:gd name="T67" fmla="*/ 3 h 234"/>
                <a:gd name="T68" fmla="*/ 16 w 254"/>
                <a:gd name="T69" fmla="*/ 2 h 234"/>
                <a:gd name="T70" fmla="*/ 14 w 254"/>
                <a:gd name="T71" fmla="*/ 2 h 234"/>
                <a:gd name="T72" fmla="*/ 12 w 254"/>
                <a:gd name="T73" fmla="*/ 1 h 234"/>
                <a:gd name="T74" fmla="*/ 9 w 254"/>
                <a:gd name="T75" fmla="*/ 1 h 234"/>
                <a:gd name="T76" fmla="*/ 7 w 254"/>
                <a:gd name="T77" fmla="*/ 0 h 234"/>
                <a:gd name="T78" fmla="*/ 5 w 254"/>
                <a:gd name="T79" fmla="*/ 0 h 234"/>
                <a:gd name="T80" fmla="*/ 4 w 254"/>
                <a:gd name="T81" fmla="*/ 0 h 234"/>
                <a:gd name="T82" fmla="*/ 2 w 254"/>
                <a:gd name="T83" fmla="*/ 0 h 234"/>
                <a:gd name="T84" fmla="*/ 1 w 254"/>
                <a:gd name="T85" fmla="*/ 0 h 234"/>
                <a:gd name="T86" fmla="*/ 0 w 254"/>
                <a:gd name="T87" fmla="*/ 0 h 234"/>
                <a:gd name="T88" fmla="*/ 0 w 254"/>
                <a:gd name="T89" fmla="*/ 1 h 234"/>
                <a:gd name="T90" fmla="*/ 1 w 254"/>
                <a:gd name="T91" fmla="*/ 1 h 234"/>
                <a:gd name="T92" fmla="*/ 3 w 254"/>
                <a:gd name="T93" fmla="*/ 1 h 234"/>
                <a:gd name="T94" fmla="*/ 4 w 254"/>
                <a:gd name="T95" fmla="*/ 1 h 234"/>
                <a:gd name="T96" fmla="*/ 6 w 254"/>
                <a:gd name="T97" fmla="*/ 2 h 234"/>
                <a:gd name="T98" fmla="*/ 7 w 254"/>
                <a:gd name="T99" fmla="*/ 2 h 234"/>
                <a:gd name="T100" fmla="*/ 9 w 254"/>
                <a:gd name="T101" fmla="*/ 2 h 234"/>
                <a:gd name="T102" fmla="*/ 11 w 254"/>
                <a:gd name="T103" fmla="*/ 3 h 234"/>
                <a:gd name="T104" fmla="*/ 13 w 254"/>
                <a:gd name="T105" fmla="*/ 3 h 234"/>
                <a:gd name="T106" fmla="*/ 15 w 254"/>
                <a:gd name="T107" fmla="*/ 4 h 234"/>
                <a:gd name="T108" fmla="*/ 17 w 254"/>
                <a:gd name="T109" fmla="*/ 5 h 234"/>
                <a:gd name="T110" fmla="*/ 18 w 254"/>
                <a:gd name="T111" fmla="*/ 5 h 234"/>
                <a:gd name="T112" fmla="*/ 20 w 254"/>
                <a:gd name="T113" fmla="*/ 6 h 234"/>
                <a:gd name="T114" fmla="*/ 22 w 254"/>
                <a:gd name="T115" fmla="*/ 7 h 234"/>
                <a:gd name="T116" fmla="*/ 23 w 254"/>
                <a:gd name="T117" fmla="*/ 8 h 234"/>
                <a:gd name="T118" fmla="*/ 25 w 254"/>
                <a:gd name="T119" fmla="*/ 9 h 234"/>
                <a:gd name="T120" fmla="*/ 26 w 254"/>
                <a:gd name="T121" fmla="*/ 10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7" name="Freeform 620"/>
            <p:cNvSpPr>
              <a:spLocks/>
            </p:cNvSpPr>
            <p:nvPr/>
          </p:nvSpPr>
          <p:spPr bwMode="auto">
            <a:xfrm>
              <a:off x="4481" y="3362"/>
              <a:ext cx="13" cy="31"/>
            </a:xfrm>
            <a:custGeom>
              <a:avLst/>
              <a:gdLst>
                <a:gd name="T0" fmla="*/ 0 w 103"/>
                <a:gd name="T1" fmla="*/ 17 h 221"/>
                <a:gd name="T2" fmla="*/ 0 w 103"/>
                <a:gd name="T3" fmla="*/ 19 h 221"/>
                <a:gd name="T4" fmla="*/ 1 w 103"/>
                <a:gd name="T5" fmla="*/ 22 h 221"/>
                <a:gd name="T6" fmla="*/ 2 w 103"/>
                <a:gd name="T7" fmla="*/ 24 h 221"/>
                <a:gd name="T8" fmla="*/ 3 w 103"/>
                <a:gd name="T9" fmla="*/ 26 h 221"/>
                <a:gd name="T10" fmla="*/ 4 w 103"/>
                <a:gd name="T11" fmla="*/ 28 h 221"/>
                <a:gd name="T12" fmla="*/ 6 w 103"/>
                <a:gd name="T13" fmla="*/ 29 h 221"/>
                <a:gd name="T14" fmla="*/ 8 w 103"/>
                <a:gd name="T15" fmla="*/ 30 h 221"/>
                <a:gd name="T16" fmla="*/ 10 w 103"/>
                <a:gd name="T17" fmla="*/ 31 h 221"/>
                <a:gd name="T18" fmla="*/ 11 w 103"/>
                <a:gd name="T19" fmla="*/ 31 h 221"/>
                <a:gd name="T20" fmla="*/ 12 w 103"/>
                <a:gd name="T21" fmla="*/ 31 h 221"/>
                <a:gd name="T22" fmla="*/ 12 w 103"/>
                <a:gd name="T23" fmla="*/ 30 h 221"/>
                <a:gd name="T24" fmla="*/ 13 w 103"/>
                <a:gd name="T25" fmla="*/ 30 h 221"/>
                <a:gd name="T26" fmla="*/ 13 w 103"/>
                <a:gd name="T27" fmla="*/ 29 h 221"/>
                <a:gd name="T28" fmla="*/ 12 w 103"/>
                <a:gd name="T29" fmla="*/ 28 h 221"/>
                <a:gd name="T30" fmla="*/ 12 w 103"/>
                <a:gd name="T31" fmla="*/ 27 h 221"/>
                <a:gd name="T32" fmla="*/ 11 w 103"/>
                <a:gd name="T33" fmla="*/ 27 h 221"/>
                <a:gd name="T34" fmla="*/ 9 w 103"/>
                <a:gd name="T35" fmla="*/ 26 h 221"/>
                <a:gd name="T36" fmla="*/ 7 w 103"/>
                <a:gd name="T37" fmla="*/ 25 h 221"/>
                <a:gd name="T38" fmla="*/ 6 w 103"/>
                <a:gd name="T39" fmla="*/ 24 h 221"/>
                <a:gd name="T40" fmla="*/ 5 w 103"/>
                <a:gd name="T41" fmla="*/ 22 h 221"/>
                <a:gd name="T42" fmla="*/ 4 w 103"/>
                <a:gd name="T43" fmla="*/ 19 h 221"/>
                <a:gd name="T44" fmla="*/ 3 w 103"/>
                <a:gd name="T45" fmla="*/ 17 h 221"/>
                <a:gd name="T46" fmla="*/ 3 w 103"/>
                <a:gd name="T47" fmla="*/ 14 h 221"/>
                <a:gd name="T48" fmla="*/ 4 w 103"/>
                <a:gd name="T49" fmla="*/ 12 h 221"/>
                <a:gd name="T50" fmla="*/ 5 w 103"/>
                <a:gd name="T51" fmla="*/ 10 h 221"/>
                <a:gd name="T52" fmla="*/ 6 w 103"/>
                <a:gd name="T53" fmla="*/ 8 h 221"/>
                <a:gd name="T54" fmla="*/ 7 w 103"/>
                <a:gd name="T55" fmla="*/ 6 h 221"/>
                <a:gd name="T56" fmla="*/ 8 w 103"/>
                <a:gd name="T57" fmla="*/ 5 h 221"/>
                <a:gd name="T58" fmla="*/ 10 w 103"/>
                <a:gd name="T59" fmla="*/ 4 h 221"/>
                <a:gd name="T60" fmla="*/ 11 w 103"/>
                <a:gd name="T61" fmla="*/ 2 h 221"/>
                <a:gd name="T62" fmla="*/ 12 w 103"/>
                <a:gd name="T63" fmla="*/ 1 h 221"/>
                <a:gd name="T64" fmla="*/ 13 w 103"/>
                <a:gd name="T65" fmla="*/ 0 h 221"/>
                <a:gd name="T66" fmla="*/ 12 w 103"/>
                <a:gd name="T67" fmla="*/ 0 h 221"/>
                <a:gd name="T68" fmla="*/ 11 w 103"/>
                <a:gd name="T69" fmla="*/ 1 h 221"/>
                <a:gd name="T70" fmla="*/ 9 w 103"/>
                <a:gd name="T71" fmla="*/ 2 h 221"/>
                <a:gd name="T72" fmla="*/ 6 w 103"/>
                <a:gd name="T73" fmla="*/ 5 h 221"/>
                <a:gd name="T74" fmla="*/ 4 w 103"/>
                <a:gd name="T75" fmla="*/ 7 h 221"/>
                <a:gd name="T76" fmla="*/ 2 w 103"/>
                <a:gd name="T77" fmla="*/ 11 h 221"/>
                <a:gd name="T78" fmla="*/ 1 w 103"/>
                <a:gd name="T79" fmla="*/ 14 h 221"/>
                <a:gd name="T80" fmla="*/ 0 w 103"/>
                <a:gd name="T81" fmla="*/ 17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8" name="Freeform 621"/>
            <p:cNvSpPr>
              <a:spLocks/>
            </p:cNvSpPr>
            <p:nvPr/>
          </p:nvSpPr>
          <p:spPr bwMode="auto">
            <a:xfrm>
              <a:off x="4571" y="3344"/>
              <a:ext cx="28" cy="41"/>
            </a:xfrm>
            <a:custGeom>
              <a:avLst/>
              <a:gdLst>
                <a:gd name="T0" fmla="*/ 24 w 221"/>
                <a:gd name="T1" fmla="*/ 16 h 288"/>
                <a:gd name="T2" fmla="*/ 25 w 221"/>
                <a:gd name="T3" fmla="*/ 19 h 288"/>
                <a:gd name="T4" fmla="*/ 26 w 221"/>
                <a:gd name="T5" fmla="*/ 22 h 288"/>
                <a:gd name="T6" fmla="*/ 25 w 221"/>
                <a:gd name="T7" fmla="*/ 25 h 288"/>
                <a:gd name="T8" fmla="*/ 24 w 221"/>
                <a:gd name="T9" fmla="*/ 28 h 288"/>
                <a:gd name="T10" fmla="*/ 22 w 221"/>
                <a:gd name="T11" fmla="*/ 30 h 288"/>
                <a:gd name="T12" fmla="*/ 19 w 221"/>
                <a:gd name="T13" fmla="*/ 33 h 288"/>
                <a:gd name="T14" fmla="*/ 16 w 221"/>
                <a:gd name="T15" fmla="*/ 35 h 288"/>
                <a:gd name="T16" fmla="*/ 15 w 221"/>
                <a:gd name="T17" fmla="*/ 37 h 288"/>
                <a:gd name="T18" fmla="*/ 14 w 221"/>
                <a:gd name="T19" fmla="*/ 38 h 288"/>
                <a:gd name="T20" fmla="*/ 14 w 221"/>
                <a:gd name="T21" fmla="*/ 39 h 288"/>
                <a:gd name="T22" fmla="*/ 14 w 221"/>
                <a:gd name="T23" fmla="*/ 40 h 288"/>
                <a:gd name="T24" fmla="*/ 15 w 221"/>
                <a:gd name="T25" fmla="*/ 41 h 288"/>
                <a:gd name="T26" fmla="*/ 16 w 221"/>
                <a:gd name="T27" fmla="*/ 41 h 288"/>
                <a:gd name="T28" fmla="*/ 18 w 221"/>
                <a:gd name="T29" fmla="*/ 39 h 288"/>
                <a:gd name="T30" fmla="*/ 21 w 221"/>
                <a:gd name="T31" fmla="*/ 36 h 288"/>
                <a:gd name="T32" fmla="*/ 24 w 221"/>
                <a:gd name="T33" fmla="*/ 33 h 288"/>
                <a:gd name="T34" fmla="*/ 26 w 221"/>
                <a:gd name="T35" fmla="*/ 29 h 288"/>
                <a:gd name="T36" fmla="*/ 28 w 221"/>
                <a:gd name="T37" fmla="*/ 25 h 288"/>
                <a:gd name="T38" fmla="*/ 28 w 221"/>
                <a:gd name="T39" fmla="*/ 20 h 288"/>
                <a:gd name="T40" fmla="*/ 26 w 221"/>
                <a:gd name="T41" fmla="*/ 16 h 288"/>
                <a:gd name="T42" fmla="*/ 23 w 221"/>
                <a:gd name="T43" fmla="*/ 12 h 288"/>
                <a:gd name="T44" fmla="*/ 20 w 221"/>
                <a:gd name="T45" fmla="*/ 10 h 288"/>
                <a:gd name="T46" fmla="*/ 17 w 221"/>
                <a:gd name="T47" fmla="*/ 8 h 288"/>
                <a:gd name="T48" fmla="*/ 14 w 221"/>
                <a:gd name="T49" fmla="*/ 6 h 288"/>
                <a:gd name="T50" fmla="*/ 11 w 221"/>
                <a:gd name="T51" fmla="*/ 4 h 288"/>
                <a:gd name="T52" fmla="*/ 8 w 221"/>
                <a:gd name="T53" fmla="*/ 2 h 288"/>
                <a:gd name="T54" fmla="*/ 5 w 221"/>
                <a:gd name="T55" fmla="*/ 1 h 288"/>
                <a:gd name="T56" fmla="*/ 3 w 221"/>
                <a:gd name="T57" fmla="*/ 0 h 288"/>
                <a:gd name="T58" fmla="*/ 1 w 221"/>
                <a:gd name="T59" fmla="*/ 0 h 288"/>
                <a:gd name="T60" fmla="*/ 1 w 221"/>
                <a:gd name="T61" fmla="*/ 1 h 288"/>
                <a:gd name="T62" fmla="*/ 3 w 221"/>
                <a:gd name="T63" fmla="*/ 2 h 288"/>
                <a:gd name="T64" fmla="*/ 6 w 221"/>
                <a:gd name="T65" fmla="*/ 3 h 288"/>
                <a:gd name="T66" fmla="*/ 9 w 221"/>
                <a:gd name="T67" fmla="*/ 5 h 288"/>
                <a:gd name="T68" fmla="*/ 12 w 221"/>
                <a:gd name="T69" fmla="*/ 7 h 288"/>
                <a:gd name="T70" fmla="*/ 15 w 221"/>
                <a:gd name="T71" fmla="*/ 9 h 288"/>
                <a:gd name="T72" fmla="*/ 18 w 221"/>
                <a:gd name="T73" fmla="*/ 12 h 288"/>
                <a:gd name="T74" fmla="*/ 21 w 221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09" name="Freeform 622"/>
            <p:cNvSpPr>
              <a:spLocks/>
            </p:cNvSpPr>
            <p:nvPr/>
          </p:nvSpPr>
          <p:spPr bwMode="auto">
            <a:xfrm>
              <a:off x="4541" y="3392"/>
              <a:ext cx="9" cy="25"/>
            </a:xfrm>
            <a:custGeom>
              <a:avLst/>
              <a:gdLst>
                <a:gd name="T0" fmla="*/ 3 w 74"/>
                <a:gd name="T1" fmla="*/ 2 h 174"/>
                <a:gd name="T2" fmla="*/ 3 w 74"/>
                <a:gd name="T3" fmla="*/ 1 h 174"/>
                <a:gd name="T4" fmla="*/ 3 w 74"/>
                <a:gd name="T5" fmla="*/ 0 h 174"/>
                <a:gd name="T6" fmla="*/ 2 w 74"/>
                <a:gd name="T7" fmla="*/ 0 h 174"/>
                <a:gd name="T8" fmla="*/ 1 w 74"/>
                <a:gd name="T9" fmla="*/ 0 h 174"/>
                <a:gd name="T10" fmla="*/ 1 w 74"/>
                <a:gd name="T11" fmla="*/ 0 h 174"/>
                <a:gd name="T12" fmla="*/ 0 w 74"/>
                <a:gd name="T13" fmla="*/ 1 h 174"/>
                <a:gd name="T14" fmla="*/ 0 w 74"/>
                <a:gd name="T15" fmla="*/ 1 h 174"/>
                <a:gd name="T16" fmla="*/ 0 w 74"/>
                <a:gd name="T17" fmla="*/ 2 h 174"/>
                <a:gd name="T18" fmla="*/ 1 w 74"/>
                <a:gd name="T19" fmla="*/ 6 h 174"/>
                <a:gd name="T20" fmla="*/ 2 w 74"/>
                <a:gd name="T21" fmla="*/ 9 h 174"/>
                <a:gd name="T22" fmla="*/ 3 w 74"/>
                <a:gd name="T23" fmla="*/ 13 h 174"/>
                <a:gd name="T24" fmla="*/ 4 w 74"/>
                <a:gd name="T25" fmla="*/ 17 h 174"/>
                <a:gd name="T26" fmla="*/ 6 w 74"/>
                <a:gd name="T27" fmla="*/ 20 h 174"/>
                <a:gd name="T28" fmla="*/ 7 w 74"/>
                <a:gd name="T29" fmla="*/ 23 h 174"/>
                <a:gd name="T30" fmla="*/ 8 w 74"/>
                <a:gd name="T31" fmla="*/ 25 h 174"/>
                <a:gd name="T32" fmla="*/ 9 w 74"/>
                <a:gd name="T33" fmla="*/ 25 h 174"/>
                <a:gd name="T34" fmla="*/ 9 w 74"/>
                <a:gd name="T35" fmla="*/ 23 h 174"/>
                <a:gd name="T36" fmla="*/ 8 w 74"/>
                <a:gd name="T37" fmla="*/ 21 h 174"/>
                <a:gd name="T38" fmla="*/ 7 w 74"/>
                <a:gd name="T39" fmla="*/ 18 h 174"/>
                <a:gd name="T40" fmla="*/ 6 w 74"/>
                <a:gd name="T41" fmla="*/ 15 h 174"/>
                <a:gd name="T42" fmla="*/ 6 w 74"/>
                <a:gd name="T43" fmla="*/ 12 h 174"/>
                <a:gd name="T44" fmla="*/ 5 w 74"/>
                <a:gd name="T45" fmla="*/ 8 h 174"/>
                <a:gd name="T46" fmla="*/ 4 w 74"/>
                <a:gd name="T47" fmla="*/ 5 h 174"/>
                <a:gd name="T48" fmla="*/ 3 w 74"/>
                <a:gd name="T49" fmla="*/ 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0" name="Freeform 623"/>
            <p:cNvSpPr>
              <a:spLocks/>
            </p:cNvSpPr>
            <p:nvPr/>
          </p:nvSpPr>
          <p:spPr bwMode="auto">
            <a:xfrm>
              <a:off x="4537" y="3379"/>
              <a:ext cx="5" cy="12"/>
            </a:xfrm>
            <a:custGeom>
              <a:avLst/>
              <a:gdLst>
                <a:gd name="T0" fmla="*/ 3 w 39"/>
                <a:gd name="T1" fmla="*/ 1 h 87"/>
                <a:gd name="T2" fmla="*/ 2 w 39"/>
                <a:gd name="T3" fmla="*/ 1 h 87"/>
                <a:gd name="T4" fmla="*/ 2 w 39"/>
                <a:gd name="T5" fmla="*/ 0 h 87"/>
                <a:gd name="T6" fmla="*/ 2 w 39"/>
                <a:gd name="T7" fmla="*/ 0 h 87"/>
                <a:gd name="T8" fmla="*/ 1 w 39"/>
                <a:gd name="T9" fmla="*/ 0 h 87"/>
                <a:gd name="T10" fmla="*/ 1 w 39"/>
                <a:gd name="T11" fmla="*/ 0 h 87"/>
                <a:gd name="T12" fmla="*/ 0 w 39"/>
                <a:gd name="T13" fmla="*/ 0 h 87"/>
                <a:gd name="T14" fmla="*/ 0 w 39"/>
                <a:gd name="T15" fmla="*/ 1 h 87"/>
                <a:gd name="T16" fmla="*/ 0 w 39"/>
                <a:gd name="T17" fmla="*/ 1 h 87"/>
                <a:gd name="T18" fmla="*/ 0 w 39"/>
                <a:gd name="T19" fmla="*/ 3 h 87"/>
                <a:gd name="T20" fmla="*/ 0 w 39"/>
                <a:gd name="T21" fmla="*/ 5 h 87"/>
                <a:gd name="T22" fmla="*/ 1 w 39"/>
                <a:gd name="T23" fmla="*/ 7 h 87"/>
                <a:gd name="T24" fmla="*/ 2 w 39"/>
                <a:gd name="T25" fmla="*/ 8 h 87"/>
                <a:gd name="T26" fmla="*/ 2 w 39"/>
                <a:gd name="T27" fmla="*/ 10 h 87"/>
                <a:gd name="T28" fmla="*/ 3 w 39"/>
                <a:gd name="T29" fmla="*/ 11 h 87"/>
                <a:gd name="T30" fmla="*/ 4 w 39"/>
                <a:gd name="T31" fmla="*/ 12 h 87"/>
                <a:gd name="T32" fmla="*/ 5 w 39"/>
                <a:gd name="T33" fmla="*/ 12 h 87"/>
                <a:gd name="T34" fmla="*/ 5 w 39"/>
                <a:gd name="T35" fmla="*/ 10 h 87"/>
                <a:gd name="T36" fmla="*/ 4 w 39"/>
                <a:gd name="T37" fmla="*/ 7 h 87"/>
                <a:gd name="T38" fmla="*/ 3 w 39"/>
                <a:gd name="T39" fmla="*/ 4 h 87"/>
                <a:gd name="T40" fmla="*/ 3 w 39"/>
                <a:gd name="T41" fmla="*/ 1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1" name="Freeform 624"/>
            <p:cNvSpPr>
              <a:spLocks/>
            </p:cNvSpPr>
            <p:nvPr/>
          </p:nvSpPr>
          <p:spPr bwMode="auto">
            <a:xfrm>
              <a:off x="4533" y="3370"/>
              <a:ext cx="4" cy="7"/>
            </a:xfrm>
            <a:custGeom>
              <a:avLst/>
              <a:gdLst>
                <a:gd name="T0" fmla="*/ 2 w 34"/>
                <a:gd name="T1" fmla="*/ 1 h 51"/>
                <a:gd name="T2" fmla="*/ 2 w 34"/>
                <a:gd name="T3" fmla="*/ 1 h 51"/>
                <a:gd name="T4" fmla="*/ 2 w 34"/>
                <a:gd name="T5" fmla="*/ 1 h 51"/>
                <a:gd name="T6" fmla="*/ 2 w 34"/>
                <a:gd name="T7" fmla="*/ 1 h 51"/>
                <a:gd name="T8" fmla="*/ 2 w 34"/>
                <a:gd name="T9" fmla="*/ 1 h 51"/>
                <a:gd name="T10" fmla="*/ 2 w 34"/>
                <a:gd name="T11" fmla="*/ 1 h 51"/>
                <a:gd name="T12" fmla="*/ 2 w 34"/>
                <a:gd name="T13" fmla="*/ 0 h 51"/>
                <a:gd name="T14" fmla="*/ 1 w 34"/>
                <a:gd name="T15" fmla="*/ 0 h 51"/>
                <a:gd name="T16" fmla="*/ 1 w 34"/>
                <a:gd name="T17" fmla="*/ 0 h 51"/>
                <a:gd name="T18" fmla="*/ 0 w 34"/>
                <a:gd name="T19" fmla="*/ 0 h 51"/>
                <a:gd name="T20" fmla="*/ 0 w 34"/>
                <a:gd name="T21" fmla="*/ 1 h 51"/>
                <a:gd name="T22" fmla="*/ 0 w 34"/>
                <a:gd name="T23" fmla="*/ 1 h 51"/>
                <a:gd name="T24" fmla="*/ 0 w 34"/>
                <a:gd name="T25" fmla="*/ 2 h 51"/>
                <a:gd name="T26" fmla="*/ 0 w 34"/>
                <a:gd name="T27" fmla="*/ 2 h 51"/>
                <a:gd name="T28" fmla="*/ 0 w 34"/>
                <a:gd name="T29" fmla="*/ 3 h 51"/>
                <a:gd name="T30" fmla="*/ 1 w 34"/>
                <a:gd name="T31" fmla="*/ 4 h 51"/>
                <a:gd name="T32" fmla="*/ 2 w 34"/>
                <a:gd name="T33" fmla="*/ 5 h 51"/>
                <a:gd name="T34" fmla="*/ 2 w 34"/>
                <a:gd name="T35" fmla="*/ 6 h 51"/>
                <a:gd name="T36" fmla="*/ 3 w 34"/>
                <a:gd name="T37" fmla="*/ 6 h 51"/>
                <a:gd name="T38" fmla="*/ 4 w 34"/>
                <a:gd name="T39" fmla="*/ 7 h 51"/>
                <a:gd name="T40" fmla="*/ 4 w 34"/>
                <a:gd name="T41" fmla="*/ 7 h 51"/>
                <a:gd name="T42" fmla="*/ 4 w 34"/>
                <a:gd name="T43" fmla="*/ 5 h 51"/>
                <a:gd name="T44" fmla="*/ 3 w 34"/>
                <a:gd name="T45" fmla="*/ 4 h 51"/>
                <a:gd name="T46" fmla="*/ 3 w 34"/>
                <a:gd name="T47" fmla="*/ 2 h 51"/>
                <a:gd name="T48" fmla="*/ 2 w 34"/>
                <a:gd name="T49" fmla="*/ 1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2" name="Freeform 625"/>
            <p:cNvSpPr>
              <a:spLocks/>
            </p:cNvSpPr>
            <p:nvPr/>
          </p:nvSpPr>
          <p:spPr bwMode="auto">
            <a:xfrm>
              <a:off x="4529" y="3364"/>
              <a:ext cx="6" cy="4"/>
            </a:xfrm>
            <a:custGeom>
              <a:avLst/>
              <a:gdLst>
                <a:gd name="T0" fmla="*/ 5 w 46"/>
                <a:gd name="T1" fmla="*/ 3 h 33"/>
                <a:gd name="T2" fmla="*/ 5 w 46"/>
                <a:gd name="T3" fmla="*/ 3 h 33"/>
                <a:gd name="T4" fmla="*/ 6 w 46"/>
                <a:gd name="T5" fmla="*/ 2 h 33"/>
                <a:gd name="T6" fmla="*/ 6 w 46"/>
                <a:gd name="T7" fmla="*/ 2 h 33"/>
                <a:gd name="T8" fmla="*/ 6 w 46"/>
                <a:gd name="T9" fmla="*/ 1 h 33"/>
                <a:gd name="T10" fmla="*/ 6 w 46"/>
                <a:gd name="T11" fmla="*/ 1 h 33"/>
                <a:gd name="T12" fmla="*/ 5 w 46"/>
                <a:gd name="T13" fmla="*/ 0 h 33"/>
                <a:gd name="T14" fmla="*/ 5 w 46"/>
                <a:gd name="T15" fmla="*/ 0 h 33"/>
                <a:gd name="T16" fmla="*/ 4 w 46"/>
                <a:gd name="T17" fmla="*/ 0 h 33"/>
                <a:gd name="T18" fmla="*/ 4 w 46"/>
                <a:gd name="T19" fmla="*/ 0 h 33"/>
                <a:gd name="T20" fmla="*/ 3 w 46"/>
                <a:gd name="T21" fmla="*/ 0 h 33"/>
                <a:gd name="T22" fmla="*/ 2 w 46"/>
                <a:gd name="T23" fmla="*/ 0 h 33"/>
                <a:gd name="T24" fmla="*/ 2 w 46"/>
                <a:gd name="T25" fmla="*/ 1 h 33"/>
                <a:gd name="T26" fmla="*/ 1 w 46"/>
                <a:gd name="T27" fmla="*/ 2 h 33"/>
                <a:gd name="T28" fmla="*/ 0 w 46"/>
                <a:gd name="T29" fmla="*/ 2 h 33"/>
                <a:gd name="T30" fmla="*/ 0 w 46"/>
                <a:gd name="T31" fmla="*/ 3 h 33"/>
                <a:gd name="T32" fmla="*/ 0 w 46"/>
                <a:gd name="T33" fmla="*/ 4 h 33"/>
                <a:gd name="T34" fmla="*/ 0 w 46"/>
                <a:gd name="T35" fmla="*/ 4 h 33"/>
                <a:gd name="T36" fmla="*/ 1 w 46"/>
                <a:gd name="T37" fmla="*/ 4 h 33"/>
                <a:gd name="T38" fmla="*/ 2 w 46"/>
                <a:gd name="T39" fmla="*/ 4 h 33"/>
                <a:gd name="T40" fmla="*/ 2 w 46"/>
                <a:gd name="T41" fmla="*/ 4 h 33"/>
                <a:gd name="T42" fmla="*/ 3 w 46"/>
                <a:gd name="T43" fmla="*/ 4 h 33"/>
                <a:gd name="T44" fmla="*/ 3 w 46"/>
                <a:gd name="T45" fmla="*/ 4 h 33"/>
                <a:gd name="T46" fmla="*/ 4 w 46"/>
                <a:gd name="T47" fmla="*/ 3 h 33"/>
                <a:gd name="T48" fmla="*/ 5 w 46"/>
                <a:gd name="T49" fmla="*/ 3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3" name="Freeform 626"/>
            <p:cNvSpPr>
              <a:spLocks/>
            </p:cNvSpPr>
            <p:nvPr/>
          </p:nvSpPr>
          <p:spPr bwMode="auto">
            <a:xfrm>
              <a:off x="4502" y="3356"/>
              <a:ext cx="23" cy="31"/>
            </a:xfrm>
            <a:custGeom>
              <a:avLst/>
              <a:gdLst>
                <a:gd name="T0" fmla="*/ 8 w 177"/>
                <a:gd name="T1" fmla="*/ 5 h 219"/>
                <a:gd name="T2" fmla="*/ 7 w 177"/>
                <a:gd name="T3" fmla="*/ 6 h 219"/>
                <a:gd name="T4" fmla="*/ 5 w 177"/>
                <a:gd name="T5" fmla="*/ 8 h 219"/>
                <a:gd name="T6" fmla="*/ 4 w 177"/>
                <a:gd name="T7" fmla="*/ 9 h 219"/>
                <a:gd name="T8" fmla="*/ 3 w 177"/>
                <a:gd name="T9" fmla="*/ 11 h 219"/>
                <a:gd name="T10" fmla="*/ 2 w 177"/>
                <a:gd name="T11" fmla="*/ 13 h 219"/>
                <a:gd name="T12" fmla="*/ 1 w 177"/>
                <a:gd name="T13" fmla="*/ 15 h 219"/>
                <a:gd name="T14" fmla="*/ 0 w 177"/>
                <a:gd name="T15" fmla="*/ 17 h 219"/>
                <a:gd name="T16" fmla="*/ 0 w 177"/>
                <a:gd name="T17" fmla="*/ 19 h 219"/>
                <a:gd name="T18" fmla="*/ 0 w 177"/>
                <a:gd name="T19" fmla="*/ 22 h 219"/>
                <a:gd name="T20" fmla="*/ 1 w 177"/>
                <a:gd name="T21" fmla="*/ 25 h 219"/>
                <a:gd name="T22" fmla="*/ 3 w 177"/>
                <a:gd name="T23" fmla="*/ 27 h 219"/>
                <a:gd name="T24" fmla="*/ 5 w 177"/>
                <a:gd name="T25" fmla="*/ 29 h 219"/>
                <a:gd name="T26" fmla="*/ 7 w 177"/>
                <a:gd name="T27" fmla="*/ 30 h 219"/>
                <a:gd name="T28" fmla="*/ 10 w 177"/>
                <a:gd name="T29" fmla="*/ 31 h 219"/>
                <a:gd name="T30" fmla="*/ 13 w 177"/>
                <a:gd name="T31" fmla="*/ 31 h 219"/>
                <a:gd name="T32" fmla="*/ 15 w 177"/>
                <a:gd name="T33" fmla="*/ 31 h 219"/>
                <a:gd name="T34" fmla="*/ 16 w 177"/>
                <a:gd name="T35" fmla="*/ 31 h 219"/>
                <a:gd name="T36" fmla="*/ 17 w 177"/>
                <a:gd name="T37" fmla="*/ 30 h 219"/>
                <a:gd name="T38" fmla="*/ 17 w 177"/>
                <a:gd name="T39" fmla="*/ 30 h 219"/>
                <a:gd name="T40" fmla="*/ 17 w 177"/>
                <a:gd name="T41" fmla="*/ 29 h 219"/>
                <a:gd name="T42" fmla="*/ 17 w 177"/>
                <a:gd name="T43" fmla="*/ 29 h 219"/>
                <a:gd name="T44" fmla="*/ 17 w 177"/>
                <a:gd name="T45" fmla="*/ 29 h 219"/>
                <a:gd name="T46" fmla="*/ 16 w 177"/>
                <a:gd name="T47" fmla="*/ 29 h 219"/>
                <a:gd name="T48" fmla="*/ 15 w 177"/>
                <a:gd name="T49" fmla="*/ 29 h 219"/>
                <a:gd name="T50" fmla="*/ 14 w 177"/>
                <a:gd name="T51" fmla="*/ 29 h 219"/>
                <a:gd name="T52" fmla="*/ 14 w 177"/>
                <a:gd name="T53" fmla="*/ 29 h 219"/>
                <a:gd name="T54" fmla="*/ 13 w 177"/>
                <a:gd name="T55" fmla="*/ 29 h 219"/>
                <a:gd name="T56" fmla="*/ 13 w 177"/>
                <a:gd name="T57" fmla="*/ 29 h 219"/>
                <a:gd name="T58" fmla="*/ 11 w 177"/>
                <a:gd name="T59" fmla="*/ 28 h 219"/>
                <a:gd name="T60" fmla="*/ 10 w 177"/>
                <a:gd name="T61" fmla="*/ 28 h 219"/>
                <a:gd name="T62" fmla="*/ 9 w 177"/>
                <a:gd name="T63" fmla="*/ 28 h 219"/>
                <a:gd name="T64" fmla="*/ 7 w 177"/>
                <a:gd name="T65" fmla="*/ 28 h 219"/>
                <a:gd name="T66" fmla="*/ 6 w 177"/>
                <a:gd name="T67" fmla="*/ 27 h 219"/>
                <a:gd name="T68" fmla="*/ 5 w 177"/>
                <a:gd name="T69" fmla="*/ 26 h 219"/>
                <a:gd name="T70" fmla="*/ 3 w 177"/>
                <a:gd name="T71" fmla="*/ 25 h 219"/>
                <a:gd name="T72" fmla="*/ 2 w 177"/>
                <a:gd name="T73" fmla="*/ 23 h 219"/>
                <a:gd name="T74" fmla="*/ 2 w 177"/>
                <a:gd name="T75" fmla="*/ 21 h 219"/>
                <a:gd name="T76" fmla="*/ 2 w 177"/>
                <a:gd name="T77" fmla="*/ 19 h 219"/>
                <a:gd name="T78" fmla="*/ 2 w 177"/>
                <a:gd name="T79" fmla="*/ 16 h 219"/>
                <a:gd name="T80" fmla="*/ 3 w 177"/>
                <a:gd name="T81" fmla="*/ 14 h 219"/>
                <a:gd name="T82" fmla="*/ 4 w 177"/>
                <a:gd name="T83" fmla="*/ 13 h 219"/>
                <a:gd name="T84" fmla="*/ 6 w 177"/>
                <a:gd name="T85" fmla="*/ 11 h 219"/>
                <a:gd name="T86" fmla="*/ 7 w 177"/>
                <a:gd name="T87" fmla="*/ 9 h 219"/>
                <a:gd name="T88" fmla="*/ 9 w 177"/>
                <a:gd name="T89" fmla="*/ 8 h 219"/>
                <a:gd name="T90" fmla="*/ 11 w 177"/>
                <a:gd name="T91" fmla="*/ 6 h 219"/>
                <a:gd name="T92" fmla="*/ 13 w 177"/>
                <a:gd name="T93" fmla="*/ 5 h 219"/>
                <a:gd name="T94" fmla="*/ 15 w 177"/>
                <a:gd name="T95" fmla="*/ 4 h 219"/>
                <a:gd name="T96" fmla="*/ 17 w 177"/>
                <a:gd name="T97" fmla="*/ 3 h 219"/>
                <a:gd name="T98" fmla="*/ 18 w 177"/>
                <a:gd name="T99" fmla="*/ 2 h 219"/>
                <a:gd name="T100" fmla="*/ 20 w 177"/>
                <a:gd name="T101" fmla="*/ 2 h 219"/>
                <a:gd name="T102" fmla="*/ 22 w 177"/>
                <a:gd name="T103" fmla="*/ 1 h 219"/>
                <a:gd name="T104" fmla="*/ 23 w 177"/>
                <a:gd name="T105" fmla="*/ 1 h 219"/>
                <a:gd name="T106" fmla="*/ 22 w 177"/>
                <a:gd name="T107" fmla="*/ 0 h 219"/>
                <a:gd name="T108" fmla="*/ 21 w 177"/>
                <a:gd name="T109" fmla="*/ 0 h 219"/>
                <a:gd name="T110" fmla="*/ 19 w 177"/>
                <a:gd name="T111" fmla="*/ 0 h 219"/>
                <a:gd name="T112" fmla="*/ 17 w 177"/>
                <a:gd name="T113" fmla="*/ 1 h 219"/>
                <a:gd name="T114" fmla="*/ 14 w 177"/>
                <a:gd name="T115" fmla="*/ 2 h 219"/>
                <a:gd name="T116" fmla="*/ 12 w 177"/>
                <a:gd name="T117" fmla="*/ 2 h 219"/>
                <a:gd name="T118" fmla="*/ 10 w 177"/>
                <a:gd name="T119" fmla="*/ 4 h 219"/>
                <a:gd name="T120" fmla="*/ 8 w 177"/>
                <a:gd name="T121" fmla="*/ 5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4" name="Freeform 627"/>
            <p:cNvSpPr>
              <a:spLocks/>
            </p:cNvSpPr>
            <p:nvPr/>
          </p:nvSpPr>
          <p:spPr bwMode="auto">
            <a:xfrm>
              <a:off x="4540" y="3355"/>
              <a:ext cx="15" cy="25"/>
            </a:xfrm>
            <a:custGeom>
              <a:avLst/>
              <a:gdLst>
                <a:gd name="T0" fmla="*/ 13 w 115"/>
                <a:gd name="T1" fmla="*/ 8 h 170"/>
                <a:gd name="T2" fmla="*/ 13 w 115"/>
                <a:gd name="T3" fmla="*/ 11 h 170"/>
                <a:gd name="T4" fmla="*/ 13 w 115"/>
                <a:gd name="T5" fmla="*/ 13 h 170"/>
                <a:gd name="T6" fmla="*/ 12 w 115"/>
                <a:gd name="T7" fmla="*/ 15 h 170"/>
                <a:gd name="T8" fmla="*/ 10 w 115"/>
                <a:gd name="T9" fmla="*/ 17 h 170"/>
                <a:gd name="T10" fmla="*/ 9 w 115"/>
                <a:gd name="T11" fmla="*/ 18 h 170"/>
                <a:gd name="T12" fmla="*/ 7 w 115"/>
                <a:gd name="T13" fmla="*/ 20 h 170"/>
                <a:gd name="T14" fmla="*/ 5 w 115"/>
                <a:gd name="T15" fmla="*/ 21 h 170"/>
                <a:gd name="T16" fmla="*/ 4 w 115"/>
                <a:gd name="T17" fmla="*/ 23 h 170"/>
                <a:gd name="T18" fmla="*/ 3 w 115"/>
                <a:gd name="T19" fmla="*/ 23 h 170"/>
                <a:gd name="T20" fmla="*/ 3 w 115"/>
                <a:gd name="T21" fmla="*/ 24 h 170"/>
                <a:gd name="T22" fmla="*/ 3 w 115"/>
                <a:gd name="T23" fmla="*/ 24 h 170"/>
                <a:gd name="T24" fmla="*/ 3 w 115"/>
                <a:gd name="T25" fmla="*/ 25 h 170"/>
                <a:gd name="T26" fmla="*/ 4 w 115"/>
                <a:gd name="T27" fmla="*/ 25 h 170"/>
                <a:gd name="T28" fmla="*/ 4 w 115"/>
                <a:gd name="T29" fmla="*/ 25 h 170"/>
                <a:gd name="T30" fmla="*/ 4 w 115"/>
                <a:gd name="T31" fmla="*/ 25 h 170"/>
                <a:gd name="T32" fmla="*/ 5 w 115"/>
                <a:gd name="T33" fmla="*/ 25 h 170"/>
                <a:gd name="T34" fmla="*/ 7 w 115"/>
                <a:gd name="T35" fmla="*/ 23 h 170"/>
                <a:gd name="T36" fmla="*/ 9 w 115"/>
                <a:gd name="T37" fmla="*/ 22 h 170"/>
                <a:gd name="T38" fmla="*/ 11 w 115"/>
                <a:gd name="T39" fmla="*/ 20 h 170"/>
                <a:gd name="T40" fmla="*/ 13 w 115"/>
                <a:gd name="T41" fmla="*/ 18 h 170"/>
                <a:gd name="T42" fmla="*/ 14 w 115"/>
                <a:gd name="T43" fmla="*/ 16 h 170"/>
                <a:gd name="T44" fmla="*/ 15 w 115"/>
                <a:gd name="T45" fmla="*/ 13 h 170"/>
                <a:gd name="T46" fmla="*/ 15 w 115"/>
                <a:gd name="T47" fmla="*/ 11 h 170"/>
                <a:gd name="T48" fmla="*/ 14 w 115"/>
                <a:gd name="T49" fmla="*/ 8 h 170"/>
                <a:gd name="T50" fmla="*/ 13 w 115"/>
                <a:gd name="T51" fmla="*/ 6 h 170"/>
                <a:gd name="T52" fmla="*/ 12 w 115"/>
                <a:gd name="T53" fmla="*/ 4 h 170"/>
                <a:gd name="T54" fmla="*/ 9 w 115"/>
                <a:gd name="T55" fmla="*/ 2 h 170"/>
                <a:gd name="T56" fmla="*/ 7 w 115"/>
                <a:gd name="T57" fmla="*/ 1 h 170"/>
                <a:gd name="T58" fmla="*/ 5 w 115"/>
                <a:gd name="T59" fmla="*/ 0 h 170"/>
                <a:gd name="T60" fmla="*/ 3 w 115"/>
                <a:gd name="T61" fmla="*/ 0 h 170"/>
                <a:gd name="T62" fmla="*/ 1 w 115"/>
                <a:gd name="T63" fmla="*/ 0 h 170"/>
                <a:gd name="T64" fmla="*/ 0 w 115"/>
                <a:gd name="T65" fmla="*/ 1 h 170"/>
                <a:gd name="T66" fmla="*/ 2 w 115"/>
                <a:gd name="T67" fmla="*/ 1 h 170"/>
                <a:gd name="T68" fmla="*/ 4 w 115"/>
                <a:gd name="T69" fmla="*/ 2 h 170"/>
                <a:gd name="T70" fmla="*/ 6 w 115"/>
                <a:gd name="T71" fmla="*/ 2 h 170"/>
                <a:gd name="T72" fmla="*/ 7 w 115"/>
                <a:gd name="T73" fmla="*/ 3 h 170"/>
                <a:gd name="T74" fmla="*/ 9 w 115"/>
                <a:gd name="T75" fmla="*/ 4 h 170"/>
                <a:gd name="T76" fmla="*/ 11 w 115"/>
                <a:gd name="T77" fmla="*/ 5 h 170"/>
                <a:gd name="T78" fmla="*/ 12 w 115"/>
                <a:gd name="T79" fmla="*/ 6 h 170"/>
                <a:gd name="T80" fmla="*/ 13 w 115"/>
                <a:gd name="T81" fmla="*/ 8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5" name="Freeform 628"/>
            <p:cNvSpPr>
              <a:spLocks/>
            </p:cNvSpPr>
            <p:nvPr/>
          </p:nvSpPr>
          <p:spPr bwMode="auto">
            <a:xfrm>
              <a:off x="4488" y="3350"/>
              <a:ext cx="36" cy="50"/>
            </a:xfrm>
            <a:custGeom>
              <a:avLst/>
              <a:gdLst>
                <a:gd name="T0" fmla="*/ 11 w 289"/>
                <a:gd name="T1" fmla="*/ 9 h 352"/>
                <a:gd name="T2" fmla="*/ 6 w 289"/>
                <a:gd name="T3" fmla="*/ 15 h 352"/>
                <a:gd name="T4" fmla="*/ 2 w 289"/>
                <a:gd name="T5" fmla="*/ 22 h 352"/>
                <a:gd name="T6" fmla="*/ 0 w 289"/>
                <a:gd name="T7" fmla="*/ 30 h 352"/>
                <a:gd name="T8" fmla="*/ 0 w 289"/>
                <a:gd name="T9" fmla="*/ 35 h 352"/>
                <a:gd name="T10" fmla="*/ 1 w 289"/>
                <a:gd name="T11" fmla="*/ 38 h 352"/>
                <a:gd name="T12" fmla="*/ 2 w 289"/>
                <a:gd name="T13" fmla="*/ 39 h 352"/>
                <a:gd name="T14" fmla="*/ 4 w 289"/>
                <a:gd name="T15" fmla="*/ 41 h 352"/>
                <a:gd name="T16" fmla="*/ 6 w 289"/>
                <a:gd name="T17" fmla="*/ 43 h 352"/>
                <a:gd name="T18" fmla="*/ 10 w 289"/>
                <a:gd name="T19" fmla="*/ 45 h 352"/>
                <a:gd name="T20" fmla="*/ 13 w 289"/>
                <a:gd name="T21" fmla="*/ 46 h 352"/>
                <a:gd name="T22" fmla="*/ 17 w 289"/>
                <a:gd name="T23" fmla="*/ 48 h 352"/>
                <a:gd name="T24" fmla="*/ 21 w 289"/>
                <a:gd name="T25" fmla="*/ 49 h 352"/>
                <a:gd name="T26" fmla="*/ 25 w 289"/>
                <a:gd name="T27" fmla="*/ 49 h 352"/>
                <a:gd name="T28" fmla="*/ 29 w 289"/>
                <a:gd name="T29" fmla="*/ 50 h 352"/>
                <a:gd name="T30" fmla="*/ 32 w 289"/>
                <a:gd name="T31" fmla="*/ 50 h 352"/>
                <a:gd name="T32" fmla="*/ 35 w 289"/>
                <a:gd name="T33" fmla="*/ 50 h 352"/>
                <a:gd name="T34" fmla="*/ 36 w 289"/>
                <a:gd name="T35" fmla="*/ 49 h 352"/>
                <a:gd name="T36" fmla="*/ 36 w 289"/>
                <a:gd name="T37" fmla="*/ 48 h 352"/>
                <a:gd name="T38" fmla="*/ 35 w 289"/>
                <a:gd name="T39" fmla="*/ 47 h 352"/>
                <a:gd name="T40" fmla="*/ 33 w 289"/>
                <a:gd name="T41" fmla="*/ 46 h 352"/>
                <a:gd name="T42" fmla="*/ 29 w 289"/>
                <a:gd name="T43" fmla="*/ 46 h 352"/>
                <a:gd name="T44" fmla="*/ 26 w 289"/>
                <a:gd name="T45" fmla="*/ 46 h 352"/>
                <a:gd name="T46" fmla="*/ 22 w 289"/>
                <a:gd name="T47" fmla="*/ 45 h 352"/>
                <a:gd name="T48" fmla="*/ 19 w 289"/>
                <a:gd name="T49" fmla="*/ 45 h 352"/>
                <a:gd name="T50" fmla="*/ 15 w 289"/>
                <a:gd name="T51" fmla="*/ 43 h 352"/>
                <a:gd name="T52" fmla="*/ 12 w 289"/>
                <a:gd name="T53" fmla="*/ 42 h 352"/>
                <a:gd name="T54" fmla="*/ 8 w 289"/>
                <a:gd name="T55" fmla="*/ 40 h 352"/>
                <a:gd name="T56" fmla="*/ 6 w 289"/>
                <a:gd name="T57" fmla="*/ 38 h 352"/>
                <a:gd name="T58" fmla="*/ 4 w 289"/>
                <a:gd name="T59" fmla="*/ 36 h 352"/>
                <a:gd name="T60" fmla="*/ 3 w 289"/>
                <a:gd name="T61" fmla="*/ 32 h 352"/>
                <a:gd name="T62" fmla="*/ 4 w 289"/>
                <a:gd name="T63" fmla="*/ 26 h 352"/>
                <a:gd name="T64" fmla="*/ 6 w 289"/>
                <a:gd name="T65" fmla="*/ 22 h 352"/>
                <a:gd name="T66" fmla="*/ 8 w 289"/>
                <a:gd name="T67" fmla="*/ 18 h 352"/>
                <a:gd name="T68" fmla="*/ 10 w 289"/>
                <a:gd name="T69" fmla="*/ 15 h 352"/>
                <a:gd name="T70" fmla="*/ 13 w 289"/>
                <a:gd name="T71" fmla="*/ 12 h 352"/>
                <a:gd name="T72" fmla="*/ 16 w 289"/>
                <a:gd name="T73" fmla="*/ 8 h 352"/>
                <a:gd name="T74" fmla="*/ 20 w 289"/>
                <a:gd name="T75" fmla="*/ 5 h 352"/>
                <a:gd name="T76" fmla="*/ 25 w 289"/>
                <a:gd name="T77" fmla="*/ 3 h 352"/>
                <a:gd name="T78" fmla="*/ 28 w 289"/>
                <a:gd name="T79" fmla="*/ 1 h 352"/>
                <a:gd name="T80" fmla="*/ 28 w 289"/>
                <a:gd name="T81" fmla="*/ 0 h 352"/>
                <a:gd name="T82" fmla="*/ 25 w 289"/>
                <a:gd name="T83" fmla="*/ 1 h 352"/>
                <a:gd name="T84" fmla="*/ 20 w 289"/>
                <a:gd name="T85" fmla="*/ 3 h 352"/>
                <a:gd name="T86" fmla="*/ 16 w 289"/>
                <a:gd name="T87" fmla="*/ 5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6" name="Freeform 629"/>
            <p:cNvSpPr>
              <a:spLocks/>
            </p:cNvSpPr>
            <p:nvPr/>
          </p:nvSpPr>
          <p:spPr bwMode="auto">
            <a:xfrm>
              <a:off x="4539" y="3348"/>
              <a:ext cx="32" cy="34"/>
            </a:xfrm>
            <a:custGeom>
              <a:avLst/>
              <a:gdLst>
                <a:gd name="T0" fmla="*/ 27 w 252"/>
                <a:gd name="T1" fmla="*/ 10 h 235"/>
                <a:gd name="T2" fmla="*/ 28 w 252"/>
                <a:gd name="T3" fmla="*/ 12 h 235"/>
                <a:gd name="T4" fmla="*/ 29 w 252"/>
                <a:gd name="T5" fmla="*/ 14 h 235"/>
                <a:gd name="T6" fmla="*/ 29 w 252"/>
                <a:gd name="T7" fmla="*/ 17 h 235"/>
                <a:gd name="T8" fmla="*/ 29 w 252"/>
                <a:gd name="T9" fmla="*/ 19 h 235"/>
                <a:gd name="T10" fmla="*/ 29 w 252"/>
                <a:gd name="T11" fmla="*/ 21 h 235"/>
                <a:gd name="T12" fmla="*/ 29 w 252"/>
                <a:gd name="T13" fmla="*/ 23 h 235"/>
                <a:gd name="T14" fmla="*/ 28 w 252"/>
                <a:gd name="T15" fmla="*/ 25 h 235"/>
                <a:gd name="T16" fmla="*/ 27 w 252"/>
                <a:gd name="T17" fmla="*/ 26 h 235"/>
                <a:gd name="T18" fmla="*/ 26 w 252"/>
                <a:gd name="T19" fmla="*/ 28 h 235"/>
                <a:gd name="T20" fmla="*/ 24 w 252"/>
                <a:gd name="T21" fmla="*/ 29 h 235"/>
                <a:gd name="T22" fmla="*/ 23 w 252"/>
                <a:gd name="T23" fmla="*/ 30 h 235"/>
                <a:gd name="T24" fmla="*/ 22 w 252"/>
                <a:gd name="T25" fmla="*/ 32 h 235"/>
                <a:gd name="T26" fmla="*/ 22 w 252"/>
                <a:gd name="T27" fmla="*/ 32 h 235"/>
                <a:gd name="T28" fmla="*/ 22 w 252"/>
                <a:gd name="T29" fmla="*/ 33 h 235"/>
                <a:gd name="T30" fmla="*/ 22 w 252"/>
                <a:gd name="T31" fmla="*/ 33 h 235"/>
                <a:gd name="T32" fmla="*/ 22 w 252"/>
                <a:gd name="T33" fmla="*/ 34 h 235"/>
                <a:gd name="T34" fmla="*/ 22 w 252"/>
                <a:gd name="T35" fmla="*/ 34 h 235"/>
                <a:gd name="T36" fmla="*/ 23 w 252"/>
                <a:gd name="T37" fmla="*/ 34 h 235"/>
                <a:gd name="T38" fmla="*/ 23 w 252"/>
                <a:gd name="T39" fmla="*/ 34 h 235"/>
                <a:gd name="T40" fmla="*/ 24 w 252"/>
                <a:gd name="T41" fmla="*/ 34 h 235"/>
                <a:gd name="T42" fmla="*/ 26 w 252"/>
                <a:gd name="T43" fmla="*/ 32 h 235"/>
                <a:gd name="T44" fmla="*/ 29 w 252"/>
                <a:gd name="T45" fmla="*/ 29 h 235"/>
                <a:gd name="T46" fmla="*/ 30 w 252"/>
                <a:gd name="T47" fmla="*/ 26 h 235"/>
                <a:gd name="T48" fmla="*/ 32 w 252"/>
                <a:gd name="T49" fmla="*/ 23 h 235"/>
                <a:gd name="T50" fmla="*/ 32 w 252"/>
                <a:gd name="T51" fmla="*/ 19 h 235"/>
                <a:gd name="T52" fmla="*/ 32 w 252"/>
                <a:gd name="T53" fmla="*/ 16 h 235"/>
                <a:gd name="T54" fmla="*/ 31 w 252"/>
                <a:gd name="T55" fmla="*/ 12 h 235"/>
                <a:gd name="T56" fmla="*/ 29 w 252"/>
                <a:gd name="T57" fmla="*/ 9 h 235"/>
                <a:gd name="T58" fmla="*/ 27 w 252"/>
                <a:gd name="T59" fmla="*/ 8 h 235"/>
                <a:gd name="T60" fmla="*/ 25 w 252"/>
                <a:gd name="T61" fmla="*/ 7 h 235"/>
                <a:gd name="T62" fmla="*/ 23 w 252"/>
                <a:gd name="T63" fmla="*/ 5 h 235"/>
                <a:gd name="T64" fmla="*/ 21 w 252"/>
                <a:gd name="T65" fmla="*/ 4 h 235"/>
                <a:gd name="T66" fmla="*/ 19 w 252"/>
                <a:gd name="T67" fmla="*/ 3 h 235"/>
                <a:gd name="T68" fmla="*/ 16 w 252"/>
                <a:gd name="T69" fmla="*/ 2 h 235"/>
                <a:gd name="T70" fmla="*/ 14 w 252"/>
                <a:gd name="T71" fmla="*/ 2 h 235"/>
                <a:gd name="T72" fmla="*/ 11 w 252"/>
                <a:gd name="T73" fmla="*/ 1 h 235"/>
                <a:gd name="T74" fmla="*/ 9 w 252"/>
                <a:gd name="T75" fmla="*/ 1 h 235"/>
                <a:gd name="T76" fmla="*/ 7 w 252"/>
                <a:gd name="T77" fmla="*/ 0 h 235"/>
                <a:gd name="T78" fmla="*/ 5 w 252"/>
                <a:gd name="T79" fmla="*/ 0 h 235"/>
                <a:gd name="T80" fmla="*/ 4 w 252"/>
                <a:gd name="T81" fmla="*/ 0 h 235"/>
                <a:gd name="T82" fmla="*/ 2 w 252"/>
                <a:gd name="T83" fmla="*/ 0 h 235"/>
                <a:gd name="T84" fmla="*/ 1 w 252"/>
                <a:gd name="T85" fmla="*/ 0 h 235"/>
                <a:gd name="T86" fmla="*/ 0 w 252"/>
                <a:gd name="T87" fmla="*/ 0 h 235"/>
                <a:gd name="T88" fmla="*/ 0 w 252"/>
                <a:gd name="T89" fmla="*/ 1 h 235"/>
                <a:gd name="T90" fmla="*/ 1 w 252"/>
                <a:gd name="T91" fmla="*/ 1 h 235"/>
                <a:gd name="T92" fmla="*/ 3 w 252"/>
                <a:gd name="T93" fmla="*/ 1 h 235"/>
                <a:gd name="T94" fmla="*/ 4 w 252"/>
                <a:gd name="T95" fmla="*/ 2 h 235"/>
                <a:gd name="T96" fmla="*/ 6 w 252"/>
                <a:gd name="T97" fmla="*/ 2 h 235"/>
                <a:gd name="T98" fmla="*/ 8 w 252"/>
                <a:gd name="T99" fmla="*/ 2 h 235"/>
                <a:gd name="T100" fmla="*/ 9 w 252"/>
                <a:gd name="T101" fmla="*/ 2 h 235"/>
                <a:gd name="T102" fmla="*/ 11 w 252"/>
                <a:gd name="T103" fmla="*/ 3 h 235"/>
                <a:gd name="T104" fmla="*/ 13 w 252"/>
                <a:gd name="T105" fmla="*/ 3 h 235"/>
                <a:gd name="T106" fmla="*/ 15 w 252"/>
                <a:gd name="T107" fmla="*/ 4 h 235"/>
                <a:gd name="T108" fmla="*/ 17 w 252"/>
                <a:gd name="T109" fmla="*/ 5 h 235"/>
                <a:gd name="T110" fmla="*/ 18 w 252"/>
                <a:gd name="T111" fmla="*/ 5 h 235"/>
                <a:gd name="T112" fmla="*/ 20 w 252"/>
                <a:gd name="T113" fmla="*/ 6 h 235"/>
                <a:gd name="T114" fmla="*/ 22 w 252"/>
                <a:gd name="T115" fmla="*/ 7 h 235"/>
                <a:gd name="T116" fmla="*/ 24 w 252"/>
                <a:gd name="T117" fmla="*/ 8 h 235"/>
                <a:gd name="T118" fmla="*/ 25 w 252"/>
                <a:gd name="T119" fmla="*/ 9 h 235"/>
                <a:gd name="T120" fmla="*/ 27 w 252"/>
                <a:gd name="T121" fmla="*/ 10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7" name="Freeform 630"/>
            <p:cNvSpPr>
              <a:spLocks/>
            </p:cNvSpPr>
            <p:nvPr/>
          </p:nvSpPr>
          <p:spPr bwMode="auto">
            <a:xfrm>
              <a:off x="4476" y="3366"/>
              <a:ext cx="13" cy="32"/>
            </a:xfrm>
            <a:custGeom>
              <a:avLst/>
              <a:gdLst>
                <a:gd name="T0" fmla="*/ 0 w 103"/>
                <a:gd name="T1" fmla="*/ 17 h 220"/>
                <a:gd name="T2" fmla="*/ 0 w 103"/>
                <a:gd name="T3" fmla="*/ 20 h 220"/>
                <a:gd name="T4" fmla="*/ 1 w 103"/>
                <a:gd name="T5" fmla="*/ 23 h 220"/>
                <a:gd name="T6" fmla="*/ 2 w 103"/>
                <a:gd name="T7" fmla="*/ 25 h 220"/>
                <a:gd name="T8" fmla="*/ 3 w 103"/>
                <a:gd name="T9" fmla="*/ 27 h 220"/>
                <a:gd name="T10" fmla="*/ 4 w 103"/>
                <a:gd name="T11" fmla="*/ 29 h 220"/>
                <a:gd name="T12" fmla="*/ 6 w 103"/>
                <a:gd name="T13" fmla="*/ 30 h 220"/>
                <a:gd name="T14" fmla="*/ 8 w 103"/>
                <a:gd name="T15" fmla="*/ 31 h 220"/>
                <a:gd name="T16" fmla="*/ 10 w 103"/>
                <a:gd name="T17" fmla="*/ 32 h 220"/>
                <a:gd name="T18" fmla="*/ 11 w 103"/>
                <a:gd name="T19" fmla="*/ 32 h 220"/>
                <a:gd name="T20" fmla="*/ 12 w 103"/>
                <a:gd name="T21" fmla="*/ 32 h 220"/>
                <a:gd name="T22" fmla="*/ 12 w 103"/>
                <a:gd name="T23" fmla="*/ 31 h 220"/>
                <a:gd name="T24" fmla="*/ 13 w 103"/>
                <a:gd name="T25" fmla="*/ 31 h 220"/>
                <a:gd name="T26" fmla="*/ 13 w 103"/>
                <a:gd name="T27" fmla="*/ 30 h 220"/>
                <a:gd name="T28" fmla="*/ 12 w 103"/>
                <a:gd name="T29" fmla="*/ 29 h 220"/>
                <a:gd name="T30" fmla="*/ 12 w 103"/>
                <a:gd name="T31" fmla="*/ 29 h 220"/>
                <a:gd name="T32" fmla="*/ 11 w 103"/>
                <a:gd name="T33" fmla="*/ 28 h 220"/>
                <a:gd name="T34" fmla="*/ 9 w 103"/>
                <a:gd name="T35" fmla="*/ 27 h 220"/>
                <a:gd name="T36" fmla="*/ 7 w 103"/>
                <a:gd name="T37" fmla="*/ 26 h 220"/>
                <a:gd name="T38" fmla="*/ 6 w 103"/>
                <a:gd name="T39" fmla="*/ 24 h 220"/>
                <a:gd name="T40" fmla="*/ 5 w 103"/>
                <a:gd name="T41" fmla="*/ 22 h 220"/>
                <a:gd name="T42" fmla="*/ 4 w 103"/>
                <a:gd name="T43" fmla="*/ 20 h 220"/>
                <a:gd name="T44" fmla="*/ 3 w 103"/>
                <a:gd name="T45" fmla="*/ 18 h 220"/>
                <a:gd name="T46" fmla="*/ 3 w 103"/>
                <a:gd name="T47" fmla="*/ 15 h 220"/>
                <a:gd name="T48" fmla="*/ 4 w 103"/>
                <a:gd name="T49" fmla="*/ 12 h 220"/>
                <a:gd name="T50" fmla="*/ 5 w 103"/>
                <a:gd name="T51" fmla="*/ 10 h 220"/>
                <a:gd name="T52" fmla="*/ 6 w 103"/>
                <a:gd name="T53" fmla="*/ 8 h 220"/>
                <a:gd name="T54" fmla="*/ 8 w 103"/>
                <a:gd name="T55" fmla="*/ 6 h 220"/>
                <a:gd name="T56" fmla="*/ 10 w 103"/>
                <a:gd name="T57" fmla="*/ 5 h 220"/>
                <a:gd name="T58" fmla="*/ 11 w 103"/>
                <a:gd name="T59" fmla="*/ 3 h 220"/>
                <a:gd name="T60" fmla="*/ 12 w 103"/>
                <a:gd name="T61" fmla="*/ 2 h 220"/>
                <a:gd name="T62" fmla="*/ 13 w 103"/>
                <a:gd name="T63" fmla="*/ 1 h 220"/>
                <a:gd name="T64" fmla="*/ 13 w 103"/>
                <a:gd name="T65" fmla="*/ 0 h 220"/>
                <a:gd name="T66" fmla="*/ 12 w 103"/>
                <a:gd name="T67" fmla="*/ 1 h 220"/>
                <a:gd name="T68" fmla="*/ 10 w 103"/>
                <a:gd name="T69" fmla="*/ 2 h 220"/>
                <a:gd name="T70" fmla="*/ 8 w 103"/>
                <a:gd name="T71" fmla="*/ 4 h 220"/>
                <a:gd name="T72" fmla="*/ 6 w 103"/>
                <a:gd name="T73" fmla="*/ 6 h 220"/>
                <a:gd name="T74" fmla="*/ 4 w 103"/>
                <a:gd name="T75" fmla="*/ 8 h 220"/>
                <a:gd name="T76" fmla="*/ 2 w 103"/>
                <a:gd name="T77" fmla="*/ 11 h 220"/>
                <a:gd name="T78" fmla="*/ 1 w 103"/>
                <a:gd name="T79" fmla="*/ 14 h 220"/>
                <a:gd name="T80" fmla="*/ 0 w 103"/>
                <a:gd name="T81" fmla="*/ 17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8" name="Freeform 631"/>
            <p:cNvSpPr>
              <a:spLocks/>
            </p:cNvSpPr>
            <p:nvPr/>
          </p:nvSpPr>
          <p:spPr bwMode="auto">
            <a:xfrm>
              <a:off x="4565" y="3346"/>
              <a:ext cx="28" cy="41"/>
            </a:xfrm>
            <a:custGeom>
              <a:avLst/>
              <a:gdLst>
                <a:gd name="T0" fmla="*/ 24 w 220"/>
                <a:gd name="T1" fmla="*/ 16 h 288"/>
                <a:gd name="T2" fmla="*/ 25 w 220"/>
                <a:gd name="T3" fmla="*/ 19 h 288"/>
                <a:gd name="T4" fmla="*/ 26 w 220"/>
                <a:gd name="T5" fmla="*/ 22 h 288"/>
                <a:gd name="T6" fmla="*/ 25 w 220"/>
                <a:gd name="T7" fmla="*/ 25 h 288"/>
                <a:gd name="T8" fmla="*/ 24 w 220"/>
                <a:gd name="T9" fmla="*/ 28 h 288"/>
                <a:gd name="T10" fmla="*/ 21 w 220"/>
                <a:gd name="T11" fmla="*/ 30 h 288"/>
                <a:gd name="T12" fmla="*/ 19 w 220"/>
                <a:gd name="T13" fmla="*/ 33 h 288"/>
                <a:gd name="T14" fmla="*/ 16 w 220"/>
                <a:gd name="T15" fmla="*/ 35 h 288"/>
                <a:gd name="T16" fmla="*/ 15 w 220"/>
                <a:gd name="T17" fmla="*/ 37 h 288"/>
                <a:gd name="T18" fmla="*/ 14 w 220"/>
                <a:gd name="T19" fmla="*/ 38 h 288"/>
                <a:gd name="T20" fmla="*/ 14 w 220"/>
                <a:gd name="T21" fmla="*/ 39 h 288"/>
                <a:gd name="T22" fmla="*/ 14 w 220"/>
                <a:gd name="T23" fmla="*/ 40 h 288"/>
                <a:gd name="T24" fmla="*/ 15 w 220"/>
                <a:gd name="T25" fmla="*/ 41 h 288"/>
                <a:gd name="T26" fmla="*/ 16 w 220"/>
                <a:gd name="T27" fmla="*/ 41 h 288"/>
                <a:gd name="T28" fmla="*/ 18 w 220"/>
                <a:gd name="T29" fmla="*/ 39 h 288"/>
                <a:gd name="T30" fmla="*/ 20 w 220"/>
                <a:gd name="T31" fmla="*/ 36 h 288"/>
                <a:gd name="T32" fmla="*/ 24 w 220"/>
                <a:gd name="T33" fmla="*/ 33 h 288"/>
                <a:gd name="T34" fmla="*/ 26 w 220"/>
                <a:gd name="T35" fmla="*/ 29 h 288"/>
                <a:gd name="T36" fmla="*/ 28 w 220"/>
                <a:gd name="T37" fmla="*/ 25 h 288"/>
                <a:gd name="T38" fmla="*/ 28 w 220"/>
                <a:gd name="T39" fmla="*/ 20 h 288"/>
                <a:gd name="T40" fmla="*/ 26 w 220"/>
                <a:gd name="T41" fmla="*/ 16 h 288"/>
                <a:gd name="T42" fmla="*/ 23 w 220"/>
                <a:gd name="T43" fmla="*/ 12 h 288"/>
                <a:gd name="T44" fmla="*/ 20 w 220"/>
                <a:gd name="T45" fmla="*/ 10 h 288"/>
                <a:gd name="T46" fmla="*/ 17 w 220"/>
                <a:gd name="T47" fmla="*/ 8 h 288"/>
                <a:gd name="T48" fmla="*/ 14 w 220"/>
                <a:gd name="T49" fmla="*/ 6 h 288"/>
                <a:gd name="T50" fmla="*/ 11 w 220"/>
                <a:gd name="T51" fmla="*/ 4 h 288"/>
                <a:gd name="T52" fmla="*/ 8 w 220"/>
                <a:gd name="T53" fmla="*/ 2 h 288"/>
                <a:gd name="T54" fmla="*/ 5 w 220"/>
                <a:gd name="T55" fmla="*/ 1 h 288"/>
                <a:gd name="T56" fmla="*/ 2 w 220"/>
                <a:gd name="T57" fmla="*/ 0 h 288"/>
                <a:gd name="T58" fmla="*/ 1 w 220"/>
                <a:gd name="T59" fmla="*/ 0 h 288"/>
                <a:gd name="T60" fmla="*/ 1 w 220"/>
                <a:gd name="T61" fmla="*/ 1 h 288"/>
                <a:gd name="T62" fmla="*/ 4 w 220"/>
                <a:gd name="T63" fmla="*/ 3 h 288"/>
                <a:gd name="T64" fmla="*/ 7 w 220"/>
                <a:gd name="T65" fmla="*/ 4 h 288"/>
                <a:gd name="T66" fmla="*/ 10 w 220"/>
                <a:gd name="T67" fmla="*/ 6 h 288"/>
                <a:gd name="T68" fmla="*/ 13 w 220"/>
                <a:gd name="T69" fmla="*/ 8 h 288"/>
                <a:gd name="T70" fmla="*/ 16 w 220"/>
                <a:gd name="T71" fmla="*/ 9 h 288"/>
                <a:gd name="T72" fmla="*/ 19 w 220"/>
                <a:gd name="T73" fmla="*/ 12 h 288"/>
                <a:gd name="T74" fmla="*/ 21 w 220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19" name="Freeform 632"/>
            <p:cNvSpPr>
              <a:spLocks/>
            </p:cNvSpPr>
            <p:nvPr/>
          </p:nvSpPr>
          <p:spPr bwMode="auto">
            <a:xfrm>
              <a:off x="4538" y="3409"/>
              <a:ext cx="107" cy="71"/>
            </a:xfrm>
            <a:custGeom>
              <a:avLst/>
              <a:gdLst>
                <a:gd name="T0" fmla="*/ 14 w 1070"/>
                <a:gd name="T1" fmla="*/ 0 h 844"/>
                <a:gd name="T2" fmla="*/ 107 w 1070"/>
                <a:gd name="T3" fmla="*/ 16 h 844"/>
                <a:gd name="T4" fmla="*/ 92 w 1070"/>
                <a:gd name="T5" fmla="*/ 71 h 844"/>
                <a:gd name="T6" fmla="*/ 0 w 1070"/>
                <a:gd name="T7" fmla="*/ 52 h 844"/>
                <a:gd name="T8" fmla="*/ 14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0" name="Freeform 633"/>
            <p:cNvSpPr>
              <a:spLocks/>
            </p:cNvSpPr>
            <p:nvPr/>
          </p:nvSpPr>
          <p:spPr bwMode="auto">
            <a:xfrm>
              <a:off x="4547" y="3411"/>
              <a:ext cx="82" cy="28"/>
            </a:xfrm>
            <a:custGeom>
              <a:avLst/>
              <a:gdLst>
                <a:gd name="T0" fmla="*/ 10 w 819"/>
                <a:gd name="T1" fmla="*/ 0 h 333"/>
                <a:gd name="T2" fmla="*/ 82 w 819"/>
                <a:gd name="T3" fmla="*/ 12 h 333"/>
                <a:gd name="T4" fmla="*/ 17 w 819"/>
                <a:gd name="T5" fmla="*/ 8 h 333"/>
                <a:gd name="T6" fmla="*/ 0 w 819"/>
                <a:gd name="T7" fmla="*/ 28 h 333"/>
                <a:gd name="T8" fmla="*/ 10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1" name="Freeform 634"/>
            <p:cNvSpPr>
              <a:spLocks/>
            </p:cNvSpPr>
            <p:nvPr/>
          </p:nvSpPr>
          <p:spPr bwMode="auto">
            <a:xfrm>
              <a:off x="4527" y="3494"/>
              <a:ext cx="108" cy="26"/>
            </a:xfrm>
            <a:custGeom>
              <a:avLst/>
              <a:gdLst>
                <a:gd name="T0" fmla="*/ 3 w 1083"/>
                <a:gd name="T1" fmla="*/ 0 h 306"/>
                <a:gd name="T2" fmla="*/ 108 w 1083"/>
                <a:gd name="T3" fmla="*/ 22 h 306"/>
                <a:gd name="T4" fmla="*/ 105 w 1083"/>
                <a:gd name="T5" fmla="*/ 26 h 306"/>
                <a:gd name="T6" fmla="*/ 0 w 1083"/>
                <a:gd name="T7" fmla="*/ 2 h 306"/>
                <a:gd name="T8" fmla="*/ 3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2" name="Freeform 635"/>
            <p:cNvSpPr>
              <a:spLocks/>
            </p:cNvSpPr>
            <p:nvPr/>
          </p:nvSpPr>
          <p:spPr bwMode="auto">
            <a:xfrm>
              <a:off x="4517" y="3502"/>
              <a:ext cx="109" cy="26"/>
            </a:xfrm>
            <a:custGeom>
              <a:avLst/>
              <a:gdLst>
                <a:gd name="T0" fmla="*/ 4 w 1088"/>
                <a:gd name="T1" fmla="*/ 0 h 311"/>
                <a:gd name="T2" fmla="*/ 109 w 1088"/>
                <a:gd name="T3" fmla="*/ 22 h 311"/>
                <a:gd name="T4" fmla="*/ 106 w 1088"/>
                <a:gd name="T5" fmla="*/ 26 h 311"/>
                <a:gd name="T6" fmla="*/ 0 w 1088"/>
                <a:gd name="T7" fmla="*/ 3 h 311"/>
                <a:gd name="T8" fmla="*/ 4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3" name="Freeform 636"/>
            <p:cNvSpPr>
              <a:spLocks/>
            </p:cNvSpPr>
            <p:nvPr/>
          </p:nvSpPr>
          <p:spPr bwMode="auto">
            <a:xfrm>
              <a:off x="4534" y="3526"/>
              <a:ext cx="16" cy="6"/>
            </a:xfrm>
            <a:custGeom>
              <a:avLst/>
              <a:gdLst>
                <a:gd name="T0" fmla="*/ 2 w 164"/>
                <a:gd name="T1" fmla="*/ 0 h 72"/>
                <a:gd name="T2" fmla="*/ 2 w 164"/>
                <a:gd name="T3" fmla="*/ 0 h 72"/>
                <a:gd name="T4" fmla="*/ 3 w 164"/>
                <a:gd name="T5" fmla="*/ 0 h 72"/>
                <a:gd name="T6" fmla="*/ 5 w 164"/>
                <a:gd name="T7" fmla="*/ 0 h 72"/>
                <a:gd name="T8" fmla="*/ 8 w 164"/>
                <a:gd name="T9" fmla="*/ 0 h 72"/>
                <a:gd name="T10" fmla="*/ 10 w 164"/>
                <a:gd name="T11" fmla="*/ 1 h 72"/>
                <a:gd name="T12" fmla="*/ 12 w 164"/>
                <a:gd name="T13" fmla="*/ 1 h 72"/>
                <a:gd name="T14" fmla="*/ 15 w 164"/>
                <a:gd name="T15" fmla="*/ 3 h 72"/>
                <a:gd name="T16" fmla="*/ 16 w 164"/>
                <a:gd name="T17" fmla="*/ 4 h 72"/>
                <a:gd name="T18" fmla="*/ 16 w 164"/>
                <a:gd name="T19" fmla="*/ 4 h 72"/>
                <a:gd name="T20" fmla="*/ 16 w 164"/>
                <a:gd name="T21" fmla="*/ 5 h 72"/>
                <a:gd name="T22" fmla="*/ 16 w 164"/>
                <a:gd name="T23" fmla="*/ 5 h 72"/>
                <a:gd name="T24" fmla="*/ 16 w 164"/>
                <a:gd name="T25" fmla="*/ 6 h 72"/>
                <a:gd name="T26" fmla="*/ 15 w 164"/>
                <a:gd name="T27" fmla="*/ 6 h 72"/>
                <a:gd name="T28" fmla="*/ 15 w 164"/>
                <a:gd name="T29" fmla="*/ 6 h 72"/>
                <a:gd name="T30" fmla="*/ 13 w 164"/>
                <a:gd name="T31" fmla="*/ 6 h 72"/>
                <a:gd name="T32" fmla="*/ 12 w 164"/>
                <a:gd name="T33" fmla="*/ 5 h 72"/>
                <a:gd name="T34" fmla="*/ 12 w 164"/>
                <a:gd name="T35" fmla="*/ 5 h 72"/>
                <a:gd name="T36" fmla="*/ 12 w 164"/>
                <a:gd name="T37" fmla="*/ 5 h 72"/>
                <a:gd name="T38" fmla="*/ 12 w 164"/>
                <a:gd name="T39" fmla="*/ 4 h 72"/>
                <a:gd name="T40" fmla="*/ 11 w 164"/>
                <a:gd name="T41" fmla="*/ 4 h 72"/>
                <a:gd name="T42" fmla="*/ 10 w 164"/>
                <a:gd name="T43" fmla="*/ 3 h 72"/>
                <a:gd name="T44" fmla="*/ 8 w 164"/>
                <a:gd name="T45" fmla="*/ 3 h 72"/>
                <a:gd name="T46" fmla="*/ 5 w 164"/>
                <a:gd name="T47" fmla="*/ 2 h 72"/>
                <a:gd name="T48" fmla="*/ 2 w 164"/>
                <a:gd name="T49" fmla="*/ 2 h 72"/>
                <a:gd name="T50" fmla="*/ 2 w 164"/>
                <a:gd name="T51" fmla="*/ 2 h 72"/>
                <a:gd name="T52" fmla="*/ 1 w 164"/>
                <a:gd name="T53" fmla="*/ 2 h 72"/>
                <a:gd name="T54" fmla="*/ 1 w 164"/>
                <a:gd name="T55" fmla="*/ 2 h 72"/>
                <a:gd name="T56" fmla="*/ 0 w 164"/>
                <a:gd name="T57" fmla="*/ 2 h 72"/>
                <a:gd name="T58" fmla="*/ 0 w 164"/>
                <a:gd name="T59" fmla="*/ 2 h 72"/>
                <a:gd name="T60" fmla="*/ 0 w 164"/>
                <a:gd name="T61" fmla="*/ 1 h 72"/>
                <a:gd name="T62" fmla="*/ 0 w 164"/>
                <a:gd name="T63" fmla="*/ 1 h 72"/>
                <a:gd name="T64" fmla="*/ 2 w 164"/>
                <a:gd name="T65" fmla="*/ 0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4" name="Freeform 637"/>
            <p:cNvSpPr>
              <a:spLocks/>
            </p:cNvSpPr>
            <p:nvPr/>
          </p:nvSpPr>
          <p:spPr bwMode="auto">
            <a:xfrm>
              <a:off x="4537" y="3483"/>
              <a:ext cx="15" cy="9"/>
            </a:xfrm>
            <a:custGeom>
              <a:avLst/>
              <a:gdLst>
                <a:gd name="T0" fmla="*/ 5 w 146"/>
                <a:gd name="T1" fmla="*/ 0 h 109"/>
                <a:gd name="T2" fmla="*/ 4 w 146"/>
                <a:gd name="T3" fmla="*/ 0 h 109"/>
                <a:gd name="T4" fmla="*/ 4 w 146"/>
                <a:gd name="T5" fmla="*/ 0 h 109"/>
                <a:gd name="T6" fmla="*/ 3 w 146"/>
                <a:gd name="T7" fmla="*/ 1 h 109"/>
                <a:gd name="T8" fmla="*/ 2 w 146"/>
                <a:gd name="T9" fmla="*/ 1 h 109"/>
                <a:gd name="T10" fmla="*/ 1 w 146"/>
                <a:gd name="T11" fmla="*/ 2 h 109"/>
                <a:gd name="T12" fmla="*/ 0 w 146"/>
                <a:gd name="T13" fmla="*/ 3 h 109"/>
                <a:gd name="T14" fmla="*/ 0 w 146"/>
                <a:gd name="T15" fmla="*/ 5 h 109"/>
                <a:gd name="T16" fmla="*/ 1 w 146"/>
                <a:gd name="T17" fmla="*/ 7 h 109"/>
                <a:gd name="T18" fmla="*/ 9 w 146"/>
                <a:gd name="T19" fmla="*/ 9 h 109"/>
                <a:gd name="T20" fmla="*/ 9 w 146"/>
                <a:gd name="T21" fmla="*/ 9 h 109"/>
                <a:gd name="T22" fmla="*/ 9 w 146"/>
                <a:gd name="T23" fmla="*/ 8 h 109"/>
                <a:gd name="T24" fmla="*/ 9 w 146"/>
                <a:gd name="T25" fmla="*/ 6 h 109"/>
                <a:gd name="T26" fmla="*/ 9 w 146"/>
                <a:gd name="T27" fmla="*/ 5 h 109"/>
                <a:gd name="T28" fmla="*/ 10 w 146"/>
                <a:gd name="T29" fmla="*/ 3 h 109"/>
                <a:gd name="T30" fmla="*/ 11 w 146"/>
                <a:gd name="T31" fmla="*/ 2 h 109"/>
                <a:gd name="T32" fmla="*/ 12 w 146"/>
                <a:gd name="T33" fmla="*/ 2 h 109"/>
                <a:gd name="T34" fmla="*/ 15 w 146"/>
                <a:gd name="T35" fmla="*/ 2 h 109"/>
                <a:gd name="T36" fmla="*/ 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5" name="Freeform 638"/>
            <p:cNvSpPr>
              <a:spLocks/>
            </p:cNvSpPr>
            <p:nvPr/>
          </p:nvSpPr>
          <p:spPr bwMode="auto">
            <a:xfrm>
              <a:off x="4620" y="3499"/>
              <a:ext cx="15" cy="9"/>
            </a:xfrm>
            <a:custGeom>
              <a:avLst/>
              <a:gdLst>
                <a:gd name="T0" fmla="*/ 5 w 146"/>
                <a:gd name="T1" fmla="*/ 0 h 107"/>
                <a:gd name="T2" fmla="*/ 4 w 146"/>
                <a:gd name="T3" fmla="*/ 0 h 107"/>
                <a:gd name="T4" fmla="*/ 4 w 146"/>
                <a:gd name="T5" fmla="*/ 0 h 107"/>
                <a:gd name="T6" fmla="*/ 3 w 146"/>
                <a:gd name="T7" fmla="*/ 1 h 107"/>
                <a:gd name="T8" fmla="*/ 2 w 146"/>
                <a:gd name="T9" fmla="*/ 1 h 107"/>
                <a:gd name="T10" fmla="*/ 1 w 146"/>
                <a:gd name="T11" fmla="*/ 2 h 107"/>
                <a:gd name="T12" fmla="*/ 0 w 146"/>
                <a:gd name="T13" fmla="*/ 3 h 107"/>
                <a:gd name="T14" fmla="*/ 0 w 146"/>
                <a:gd name="T15" fmla="*/ 5 h 107"/>
                <a:gd name="T16" fmla="*/ 1 w 146"/>
                <a:gd name="T17" fmla="*/ 7 h 107"/>
                <a:gd name="T18" fmla="*/ 9 w 146"/>
                <a:gd name="T19" fmla="*/ 9 h 107"/>
                <a:gd name="T20" fmla="*/ 9 w 146"/>
                <a:gd name="T21" fmla="*/ 9 h 107"/>
                <a:gd name="T22" fmla="*/ 9 w 146"/>
                <a:gd name="T23" fmla="*/ 8 h 107"/>
                <a:gd name="T24" fmla="*/ 9 w 146"/>
                <a:gd name="T25" fmla="*/ 6 h 107"/>
                <a:gd name="T26" fmla="*/ 9 w 146"/>
                <a:gd name="T27" fmla="*/ 5 h 107"/>
                <a:gd name="T28" fmla="*/ 9 w 146"/>
                <a:gd name="T29" fmla="*/ 3 h 107"/>
                <a:gd name="T30" fmla="*/ 11 w 146"/>
                <a:gd name="T31" fmla="*/ 2 h 107"/>
                <a:gd name="T32" fmla="*/ 12 w 146"/>
                <a:gd name="T33" fmla="*/ 2 h 107"/>
                <a:gd name="T34" fmla="*/ 15 w 146"/>
                <a:gd name="T35" fmla="*/ 2 h 107"/>
                <a:gd name="T36" fmla="*/ 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6" name="Freeform 639"/>
            <p:cNvSpPr>
              <a:spLocks/>
            </p:cNvSpPr>
            <p:nvPr/>
          </p:nvSpPr>
          <p:spPr bwMode="auto">
            <a:xfrm>
              <a:off x="4553" y="3485"/>
              <a:ext cx="63" cy="16"/>
            </a:xfrm>
            <a:custGeom>
              <a:avLst/>
              <a:gdLst>
                <a:gd name="T0" fmla="*/ 0 w 629"/>
                <a:gd name="T1" fmla="*/ 4 h 182"/>
                <a:gd name="T2" fmla="*/ 60 w 629"/>
                <a:gd name="T3" fmla="*/ 16 h 182"/>
                <a:gd name="T4" fmla="*/ 63 w 629"/>
                <a:gd name="T5" fmla="*/ 12 h 182"/>
                <a:gd name="T6" fmla="*/ 3 w 629"/>
                <a:gd name="T7" fmla="*/ 0 h 182"/>
                <a:gd name="T8" fmla="*/ 0 w 629"/>
                <a:gd name="T9" fmla="*/ 4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7" name="Freeform 640"/>
            <p:cNvSpPr>
              <a:spLocks/>
            </p:cNvSpPr>
            <p:nvPr/>
          </p:nvSpPr>
          <p:spPr bwMode="auto">
            <a:xfrm>
              <a:off x="4553" y="349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728" name="Freeform 641"/>
            <p:cNvSpPr>
              <a:spLocks/>
            </p:cNvSpPr>
            <p:nvPr/>
          </p:nvSpPr>
          <p:spPr bwMode="auto">
            <a:xfrm>
              <a:off x="4553" y="348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28" name="Group 683"/>
          <p:cNvGrpSpPr>
            <a:grpSpLocks/>
          </p:cNvGrpSpPr>
          <p:nvPr/>
        </p:nvGrpSpPr>
        <p:grpSpPr bwMode="auto">
          <a:xfrm>
            <a:off x="6189663" y="5181600"/>
            <a:ext cx="338137" cy="282575"/>
            <a:chOff x="3899" y="3264"/>
            <a:chExt cx="213" cy="178"/>
          </a:xfrm>
        </p:grpSpPr>
        <p:sp>
          <p:nvSpPr>
            <p:cNvPr id="12659" name="Freeform 644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0" name="Freeform 645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1" name="Freeform 646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2" name="Freeform 647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3" name="Freeform 648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4" name="Freeform 649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5" name="Freeform 650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6" name="Freeform 651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7" name="Freeform 652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8" name="Freeform 653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69" name="Freeform 654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0" name="Freeform 655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1" name="Freeform 656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2" name="Freeform 657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3" name="Freeform 658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4" name="Freeform 659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5" name="Freeform 660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6" name="Freeform 661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7" name="Freeform 662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8" name="Freeform 663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79" name="Freeform 664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0" name="Freeform 665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1" name="Freeform 666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2" name="Freeform 667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3" name="Freeform 668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4" name="Freeform 669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5" name="Freeform 670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6" name="Freeform 671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7" name="Freeform 672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8" name="Rectangle 673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89" name="Freeform 674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0" name="Freeform 675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1" name="Freeform 676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2" name="Freeform 677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3" name="Freeform 678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4" name="Freeform 679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5" name="Freeform 680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6" name="Freeform 681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97" name="Freeform 682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29" name="Group 684"/>
          <p:cNvGrpSpPr>
            <a:grpSpLocks/>
          </p:cNvGrpSpPr>
          <p:nvPr/>
        </p:nvGrpSpPr>
        <p:grpSpPr bwMode="auto">
          <a:xfrm>
            <a:off x="5843588" y="5184775"/>
            <a:ext cx="338137" cy="282575"/>
            <a:chOff x="3899" y="3264"/>
            <a:chExt cx="213" cy="178"/>
          </a:xfrm>
        </p:grpSpPr>
        <p:sp>
          <p:nvSpPr>
            <p:cNvPr id="12620" name="Freeform 685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1" name="Freeform 686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2" name="Freeform 687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3" name="Freeform 688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4" name="Freeform 689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5" name="Freeform 690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6" name="Freeform 691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7" name="Freeform 692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8" name="Freeform 693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29" name="Freeform 694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0" name="Freeform 695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1" name="Freeform 696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2" name="Freeform 697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3" name="Freeform 698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4" name="Freeform 699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5" name="Freeform 700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6" name="Freeform 701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7" name="Freeform 702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8" name="Freeform 703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39" name="Freeform 704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0" name="Freeform 705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1" name="Freeform 706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2" name="Freeform 707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3" name="Freeform 708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4" name="Freeform 709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5" name="Freeform 710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6" name="Freeform 711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7" name="Freeform 712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8" name="Freeform 713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49" name="Rectangle 714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0" name="Freeform 715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1" name="Freeform 716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2" name="Freeform 717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3" name="Freeform 718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4" name="Freeform 719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5" name="Freeform 720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6" name="Freeform 721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7" name="Freeform 722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58" name="Freeform 723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30" name="Group 724"/>
          <p:cNvGrpSpPr>
            <a:grpSpLocks/>
          </p:cNvGrpSpPr>
          <p:nvPr/>
        </p:nvGrpSpPr>
        <p:grpSpPr bwMode="auto">
          <a:xfrm>
            <a:off x="5424488" y="4926013"/>
            <a:ext cx="338137" cy="282575"/>
            <a:chOff x="3899" y="3264"/>
            <a:chExt cx="213" cy="178"/>
          </a:xfrm>
        </p:grpSpPr>
        <p:sp>
          <p:nvSpPr>
            <p:cNvPr id="12581" name="Freeform 725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2" name="Freeform 726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3" name="Freeform 727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4" name="Freeform 728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5" name="Freeform 729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6" name="Freeform 730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7" name="Freeform 731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8" name="Freeform 732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9" name="Freeform 733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0" name="Freeform 734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1" name="Freeform 735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2" name="Freeform 736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3" name="Freeform 737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4" name="Freeform 738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5" name="Freeform 739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6" name="Freeform 740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7" name="Freeform 741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8" name="Freeform 742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99" name="Freeform 743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0" name="Freeform 744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1" name="Freeform 745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2" name="Freeform 746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3" name="Freeform 747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4" name="Freeform 748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5" name="Freeform 749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6" name="Freeform 750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7" name="Freeform 751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8" name="Freeform 752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09" name="Freeform 753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0" name="Rectangle 754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1" name="Freeform 755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2" name="Freeform 756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3" name="Freeform 757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4" name="Freeform 758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5" name="Freeform 759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6" name="Freeform 760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7" name="Freeform 761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8" name="Freeform 762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619" name="Freeform 763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31" name="Group 764"/>
          <p:cNvGrpSpPr>
            <a:grpSpLocks/>
          </p:cNvGrpSpPr>
          <p:nvPr/>
        </p:nvGrpSpPr>
        <p:grpSpPr bwMode="auto">
          <a:xfrm>
            <a:off x="5588000" y="4610100"/>
            <a:ext cx="338138" cy="282575"/>
            <a:chOff x="3899" y="3264"/>
            <a:chExt cx="213" cy="178"/>
          </a:xfrm>
        </p:grpSpPr>
        <p:sp>
          <p:nvSpPr>
            <p:cNvPr id="12542" name="Freeform 765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3" name="Freeform 766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4" name="Freeform 767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5" name="Freeform 768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6" name="Freeform 769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7" name="Freeform 770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8" name="Freeform 771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9" name="Freeform 772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0" name="Freeform 773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1" name="Freeform 774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2" name="Freeform 775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3" name="Freeform 776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4" name="Freeform 777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5" name="Freeform 778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6" name="Freeform 779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7" name="Freeform 780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8" name="Freeform 781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59" name="Freeform 782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0" name="Freeform 783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1" name="Freeform 784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2" name="Freeform 785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3" name="Freeform 786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4" name="Freeform 787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5" name="Freeform 788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6" name="Freeform 789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7" name="Freeform 790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8" name="Freeform 791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69" name="Freeform 792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0" name="Freeform 793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1" name="Rectangle 794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2" name="Freeform 795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3" name="Freeform 796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4" name="Freeform 797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5" name="Freeform 798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6" name="Freeform 799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7" name="Freeform 800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8" name="Freeform 801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79" name="Freeform 802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80" name="Freeform 803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32" name="Line 290"/>
          <p:cNvSpPr>
            <a:spLocks noChangeShapeType="1"/>
          </p:cNvSpPr>
          <p:nvPr/>
        </p:nvSpPr>
        <p:spPr bwMode="auto">
          <a:xfrm>
            <a:off x="6651625" y="4576763"/>
            <a:ext cx="0" cy="80962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2433" name="Group 806"/>
          <p:cNvGrpSpPr>
            <a:grpSpLocks/>
          </p:cNvGrpSpPr>
          <p:nvPr/>
        </p:nvGrpSpPr>
        <p:grpSpPr bwMode="auto">
          <a:xfrm>
            <a:off x="5792788" y="3178175"/>
            <a:ext cx="338137" cy="282575"/>
            <a:chOff x="3899" y="3264"/>
            <a:chExt cx="213" cy="178"/>
          </a:xfrm>
        </p:grpSpPr>
        <p:sp>
          <p:nvSpPr>
            <p:cNvPr id="12503" name="Freeform 807"/>
            <p:cNvSpPr>
              <a:spLocks/>
            </p:cNvSpPr>
            <p:nvPr/>
          </p:nvSpPr>
          <p:spPr bwMode="auto">
            <a:xfrm>
              <a:off x="3899" y="3264"/>
              <a:ext cx="213" cy="178"/>
            </a:xfrm>
            <a:custGeom>
              <a:avLst/>
              <a:gdLst>
                <a:gd name="T0" fmla="*/ 60 w 1913"/>
                <a:gd name="T1" fmla="*/ 13 h 1606"/>
                <a:gd name="T2" fmla="*/ 61 w 1913"/>
                <a:gd name="T3" fmla="*/ 13 h 1606"/>
                <a:gd name="T4" fmla="*/ 62 w 1913"/>
                <a:gd name="T5" fmla="*/ 12 h 1606"/>
                <a:gd name="T6" fmla="*/ 64 w 1913"/>
                <a:gd name="T7" fmla="*/ 11 h 1606"/>
                <a:gd name="T8" fmla="*/ 67 w 1913"/>
                <a:gd name="T9" fmla="*/ 11 h 1606"/>
                <a:gd name="T10" fmla="*/ 71 w 1913"/>
                <a:gd name="T11" fmla="*/ 9 h 1606"/>
                <a:gd name="T12" fmla="*/ 76 w 1913"/>
                <a:gd name="T13" fmla="*/ 8 h 1606"/>
                <a:gd name="T14" fmla="*/ 81 w 1913"/>
                <a:gd name="T15" fmla="*/ 7 h 1606"/>
                <a:gd name="T16" fmla="*/ 88 w 1913"/>
                <a:gd name="T17" fmla="*/ 6 h 1606"/>
                <a:gd name="T18" fmla="*/ 95 w 1913"/>
                <a:gd name="T19" fmla="*/ 5 h 1606"/>
                <a:gd name="T20" fmla="*/ 103 w 1913"/>
                <a:gd name="T21" fmla="*/ 3 h 1606"/>
                <a:gd name="T22" fmla="*/ 113 w 1913"/>
                <a:gd name="T23" fmla="*/ 2 h 1606"/>
                <a:gd name="T24" fmla="*/ 123 w 1913"/>
                <a:gd name="T25" fmla="*/ 1 h 1606"/>
                <a:gd name="T26" fmla="*/ 134 w 1913"/>
                <a:gd name="T27" fmla="*/ 1 h 1606"/>
                <a:gd name="T28" fmla="*/ 146 w 1913"/>
                <a:gd name="T29" fmla="*/ 0 h 1606"/>
                <a:gd name="T30" fmla="*/ 159 w 1913"/>
                <a:gd name="T31" fmla="*/ 0 h 1606"/>
                <a:gd name="T32" fmla="*/ 172 w 1913"/>
                <a:gd name="T33" fmla="*/ 0 h 1606"/>
                <a:gd name="T34" fmla="*/ 178 w 1913"/>
                <a:gd name="T35" fmla="*/ 24 h 1606"/>
                <a:gd name="T36" fmla="*/ 180 w 1913"/>
                <a:gd name="T37" fmla="*/ 25 h 1606"/>
                <a:gd name="T38" fmla="*/ 185 w 1913"/>
                <a:gd name="T39" fmla="*/ 29 h 1606"/>
                <a:gd name="T40" fmla="*/ 190 w 1913"/>
                <a:gd name="T41" fmla="*/ 35 h 1606"/>
                <a:gd name="T42" fmla="*/ 193 w 1913"/>
                <a:gd name="T43" fmla="*/ 43 h 1606"/>
                <a:gd name="T44" fmla="*/ 206 w 1913"/>
                <a:gd name="T45" fmla="*/ 100 h 1606"/>
                <a:gd name="T46" fmla="*/ 211 w 1913"/>
                <a:gd name="T47" fmla="*/ 123 h 1606"/>
                <a:gd name="T48" fmla="*/ 212 w 1913"/>
                <a:gd name="T49" fmla="*/ 125 h 1606"/>
                <a:gd name="T50" fmla="*/ 213 w 1913"/>
                <a:gd name="T51" fmla="*/ 129 h 1606"/>
                <a:gd name="T52" fmla="*/ 213 w 1913"/>
                <a:gd name="T53" fmla="*/ 136 h 1606"/>
                <a:gd name="T54" fmla="*/ 210 w 1913"/>
                <a:gd name="T55" fmla="*/ 145 h 1606"/>
                <a:gd name="T56" fmla="*/ 0 w 1913"/>
                <a:gd name="T57" fmla="*/ 139 h 1606"/>
                <a:gd name="T58" fmla="*/ 21 w 1913"/>
                <a:gd name="T59" fmla="*/ 128 h 1606"/>
                <a:gd name="T60" fmla="*/ 21 w 1913"/>
                <a:gd name="T61" fmla="*/ 24 h 1606"/>
                <a:gd name="T62" fmla="*/ 22 w 1913"/>
                <a:gd name="T63" fmla="*/ 24 h 1606"/>
                <a:gd name="T64" fmla="*/ 24 w 1913"/>
                <a:gd name="T65" fmla="*/ 22 h 1606"/>
                <a:gd name="T66" fmla="*/ 27 w 1913"/>
                <a:gd name="T67" fmla="*/ 21 h 1606"/>
                <a:gd name="T68" fmla="*/ 31 w 1913"/>
                <a:gd name="T69" fmla="*/ 20 h 1606"/>
                <a:gd name="T70" fmla="*/ 36 w 1913"/>
                <a:gd name="T71" fmla="*/ 19 h 1606"/>
                <a:gd name="T72" fmla="*/ 42 w 1913"/>
                <a:gd name="T73" fmla="*/ 19 h 1606"/>
                <a:gd name="T74" fmla="*/ 49 w 1913"/>
                <a:gd name="T75" fmla="*/ 20 h 1606"/>
                <a:gd name="T76" fmla="*/ 58 w 1913"/>
                <a:gd name="T77" fmla="*/ 24 h 160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913"/>
                <a:gd name="T118" fmla="*/ 0 h 1606"/>
                <a:gd name="T119" fmla="*/ 1913 w 1913"/>
                <a:gd name="T120" fmla="*/ 1606 h 160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913" h="1606">
                  <a:moveTo>
                    <a:pt x="518" y="213"/>
                  </a:moveTo>
                  <a:lnTo>
                    <a:pt x="539" y="115"/>
                  </a:lnTo>
                  <a:lnTo>
                    <a:pt x="540" y="115"/>
                  </a:lnTo>
                  <a:lnTo>
                    <a:pt x="544" y="114"/>
                  </a:lnTo>
                  <a:lnTo>
                    <a:pt x="549" y="112"/>
                  </a:lnTo>
                  <a:lnTo>
                    <a:pt x="555" y="110"/>
                  </a:lnTo>
                  <a:lnTo>
                    <a:pt x="564" y="107"/>
                  </a:lnTo>
                  <a:lnTo>
                    <a:pt x="574" y="103"/>
                  </a:lnTo>
                  <a:lnTo>
                    <a:pt x="586" y="100"/>
                  </a:lnTo>
                  <a:lnTo>
                    <a:pt x="602" y="95"/>
                  </a:lnTo>
                  <a:lnTo>
                    <a:pt x="618" y="90"/>
                  </a:lnTo>
                  <a:lnTo>
                    <a:pt x="636" y="85"/>
                  </a:lnTo>
                  <a:lnTo>
                    <a:pt x="656" y="80"/>
                  </a:lnTo>
                  <a:lnTo>
                    <a:pt x="679" y="75"/>
                  </a:lnTo>
                  <a:lnTo>
                    <a:pt x="703" y="70"/>
                  </a:lnTo>
                  <a:lnTo>
                    <a:pt x="730" y="64"/>
                  </a:lnTo>
                  <a:lnTo>
                    <a:pt x="758" y="58"/>
                  </a:lnTo>
                  <a:lnTo>
                    <a:pt x="789" y="52"/>
                  </a:lnTo>
                  <a:lnTo>
                    <a:pt x="820" y="46"/>
                  </a:lnTo>
                  <a:lnTo>
                    <a:pt x="855" y="41"/>
                  </a:lnTo>
                  <a:lnTo>
                    <a:pt x="892" y="36"/>
                  </a:lnTo>
                  <a:lnTo>
                    <a:pt x="929" y="31"/>
                  </a:lnTo>
                  <a:lnTo>
                    <a:pt x="970" y="26"/>
                  </a:lnTo>
                  <a:lnTo>
                    <a:pt x="1013" y="21"/>
                  </a:lnTo>
                  <a:lnTo>
                    <a:pt x="1056" y="17"/>
                  </a:lnTo>
                  <a:lnTo>
                    <a:pt x="1103" y="13"/>
                  </a:lnTo>
                  <a:lnTo>
                    <a:pt x="1152" y="10"/>
                  </a:lnTo>
                  <a:lnTo>
                    <a:pt x="1202" y="6"/>
                  </a:lnTo>
                  <a:lnTo>
                    <a:pt x="1255" y="3"/>
                  </a:lnTo>
                  <a:lnTo>
                    <a:pt x="1309" y="1"/>
                  </a:lnTo>
                  <a:lnTo>
                    <a:pt x="1366" y="0"/>
                  </a:lnTo>
                  <a:lnTo>
                    <a:pt x="1425" y="0"/>
                  </a:lnTo>
                  <a:lnTo>
                    <a:pt x="1485" y="0"/>
                  </a:lnTo>
                  <a:lnTo>
                    <a:pt x="1548" y="1"/>
                  </a:lnTo>
                  <a:lnTo>
                    <a:pt x="1616" y="39"/>
                  </a:lnTo>
                  <a:lnTo>
                    <a:pt x="1601" y="221"/>
                  </a:lnTo>
                  <a:lnTo>
                    <a:pt x="1606" y="223"/>
                  </a:lnTo>
                  <a:lnTo>
                    <a:pt x="1620" y="230"/>
                  </a:lnTo>
                  <a:lnTo>
                    <a:pt x="1640" y="243"/>
                  </a:lnTo>
                  <a:lnTo>
                    <a:pt x="1663" y="260"/>
                  </a:lnTo>
                  <a:lnTo>
                    <a:pt x="1688" y="284"/>
                  </a:lnTo>
                  <a:lnTo>
                    <a:pt x="1709" y="312"/>
                  </a:lnTo>
                  <a:lnTo>
                    <a:pt x="1726" y="347"/>
                  </a:lnTo>
                  <a:lnTo>
                    <a:pt x="1736" y="388"/>
                  </a:lnTo>
                  <a:lnTo>
                    <a:pt x="1891" y="528"/>
                  </a:lnTo>
                  <a:lnTo>
                    <a:pt x="1849" y="898"/>
                  </a:lnTo>
                  <a:lnTo>
                    <a:pt x="1601" y="1023"/>
                  </a:lnTo>
                  <a:lnTo>
                    <a:pt x="1895" y="1110"/>
                  </a:lnTo>
                  <a:lnTo>
                    <a:pt x="1897" y="1114"/>
                  </a:lnTo>
                  <a:lnTo>
                    <a:pt x="1902" y="1125"/>
                  </a:lnTo>
                  <a:lnTo>
                    <a:pt x="1907" y="1143"/>
                  </a:lnTo>
                  <a:lnTo>
                    <a:pt x="1912" y="1166"/>
                  </a:lnTo>
                  <a:lnTo>
                    <a:pt x="1913" y="1195"/>
                  </a:lnTo>
                  <a:lnTo>
                    <a:pt x="1911" y="1229"/>
                  </a:lnTo>
                  <a:lnTo>
                    <a:pt x="1901" y="1266"/>
                  </a:lnTo>
                  <a:lnTo>
                    <a:pt x="1884" y="1307"/>
                  </a:lnTo>
                  <a:lnTo>
                    <a:pt x="1107" y="1606"/>
                  </a:lnTo>
                  <a:lnTo>
                    <a:pt x="0" y="1258"/>
                  </a:lnTo>
                  <a:lnTo>
                    <a:pt x="19" y="1217"/>
                  </a:lnTo>
                  <a:lnTo>
                    <a:pt x="188" y="1159"/>
                  </a:lnTo>
                  <a:lnTo>
                    <a:pt x="188" y="221"/>
                  </a:lnTo>
                  <a:lnTo>
                    <a:pt x="189" y="220"/>
                  </a:lnTo>
                  <a:lnTo>
                    <a:pt x="193" y="217"/>
                  </a:lnTo>
                  <a:lnTo>
                    <a:pt x="198" y="214"/>
                  </a:lnTo>
                  <a:lnTo>
                    <a:pt x="207" y="209"/>
                  </a:lnTo>
                  <a:lnTo>
                    <a:pt x="218" y="203"/>
                  </a:lnTo>
                  <a:lnTo>
                    <a:pt x="230" y="197"/>
                  </a:lnTo>
                  <a:lnTo>
                    <a:pt x="245" y="191"/>
                  </a:lnTo>
                  <a:lnTo>
                    <a:pt x="262" y="184"/>
                  </a:lnTo>
                  <a:lnTo>
                    <a:pt x="281" y="179"/>
                  </a:lnTo>
                  <a:lnTo>
                    <a:pt x="302" y="175"/>
                  </a:lnTo>
                  <a:lnTo>
                    <a:pt x="326" y="173"/>
                  </a:lnTo>
                  <a:lnTo>
                    <a:pt x="350" y="171"/>
                  </a:lnTo>
                  <a:lnTo>
                    <a:pt x="378" y="172"/>
                  </a:lnTo>
                  <a:lnTo>
                    <a:pt x="407" y="175"/>
                  </a:lnTo>
                  <a:lnTo>
                    <a:pt x="439" y="181"/>
                  </a:lnTo>
                  <a:lnTo>
                    <a:pt x="471" y="191"/>
                  </a:lnTo>
                  <a:lnTo>
                    <a:pt x="518" y="21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4" name="Freeform 808"/>
            <p:cNvSpPr>
              <a:spLocks/>
            </p:cNvSpPr>
            <p:nvPr/>
          </p:nvSpPr>
          <p:spPr bwMode="auto">
            <a:xfrm>
              <a:off x="3977" y="3278"/>
              <a:ext cx="68" cy="78"/>
            </a:xfrm>
            <a:custGeom>
              <a:avLst/>
              <a:gdLst>
                <a:gd name="T0" fmla="*/ 67 w 614"/>
                <a:gd name="T1" fmla="*/ 3 h 697"/>
                <a:gd name="T2" fmla="*/ 67 w 614"/>
                <a:gd name="T3" fmla="*/ 3 h 697"/>
                <a:gd name="T4" fmla="*/ 66 w 614"/>
                <a:gd name="T5" fmla="*/ 3 h 697"/>
                <a:gd name="T6" fmla="*/ 64 w 614"/>
                <a:gd name="T7" fmla="*/ 2 h 697"/>
                <a:gd name="T8" fmla="*/ 62 w 614"/>
                <a:gd name="T9" fmla="*/ 2 h 697"/>
                <a:gd name="T10" fmla="*/ 59 w 614"/>
                <a:gd name="T11" fmla="*/ 1 h 697"/>
                <a:gd name="T12" fmla="*/ 56 w 614"/>
                <a:gd name="T13" fmla="*/ 1 h 697"/>
                <a:gd name="T14" fmla="*/ 52 w 614"/>
                <a:gd name="T15" fmla="*/ 0 h 697"/>
                <a:gd name="T16" fmla="*/ 48 w 614"/>
                <a:gd name="T17" fmla="*/ 0 h 697"/>
                <a:gd name="T18" fmla="*/ 43 w 614"/>
                <a:gd name="T19" fmla="*/ 0 h 697"/>
                <a:gd name="T20" fmla="*/ 38 w 614"/>
                <a:gd name="T21" fmla="*/ 0 h 697"/>
                <a:gd name="T22" fmla="*/ 33 w 614"/>
                <a:gd name="T23" fmla="*/ 1 h 697"/>
                <a:gd name="T24" fmla="*/ 27 w 614"/>
                <a:gd name="T25" fmla="*/ 2 h 697"/>
                <a:gd name="T26" fmla="*/ 22 w 614"/>
                <a:gd name="T27" fmla="*/ 3 h 697"/>
                <a:gd name="T28" fmla="*/ 16 w 614"/>
                <a:gd name="T29" fmla="*/ 4 h 697"/>
                <a:gd name="T30" fmla="*/ 10 w 614"/>
                <a:gd name="T31" fmla="*/ 6 h 697"/>
                <a:gd name="T32" fmla="*/ 4 w 614"/>
                <a:gd name="T33" fmla="*/ 9 h 697"/>
                <a:gd name="T34" fmla="*/ 4 w 614"/>
                <a:gd name="T35" fmla="*/ 11 h 697"/>
                <a:gd name="T36" fmla="*/ 3 w 614"/>
                <a:gd name="T37" fmla="*/ 15 h 697"/>
                <a:gd name="T38" fmla="*/ 2 w 614"/>
                <a:gd name="T39" fmla="*/ 21 h 697"/>
                <a:gd name="T40" fmla="*/ 1 w 614"/>
                <a:gd name="T41" fmla="*/ 30 h 697"/>
                <a:gd name="T42" fmla="*/ 0 w 614"/>
                <a:gd name="T43" fmla="*/ 40 h 697"/>
                <a:gd name="T44" fmla="*/ 0 w 614"/>
                <a:gd name="T45" fmla="*/ 51 h 697"/>
                <a:gd name="T46" fmla="*/ 2 w 614"/>
                <a:gd name="T47" fmla="*/ 64 h 697"/>
                <a:gd name="T48" fmla="*/ 6 w 614"/>
                <a:gd name="T49" fmla="*/ 76 h 697"/>
                <a:gd name="T50" fmla="*/ 6 w 614"/>
                <a:gd name="T51" fmla="*/ 76 h 697"/>
                <a:gd name="T52" fmla="*/ 7 w 614"/>
                <a:gd name="T53" fmla="*/ 76 h 697"/>
                <a:gd name="T54" fmla="*/ 8 w 614"/>
                <a:gd name="T55" fmla="*/ 76 h 697"/>
                <a:gd name="T56" fmla="*/ 10 w 614"/>
                <a:gd name="T57" fmla="*/ 76 h 697"/>
                <a:gd name="T58" fmla="*/ 13 w 614"/>
                <a:gd name="T59" fmla="*/ 75 h 697"/>
                <a:gd name="T60" fmla="*/ 16 w 614"/>
                <a:gd name="T61" fmla="*/ 75 h 697"/>
                <a:gd name="T62" fmla="*/ 20 w 614"/>
                <a:gd name="T63" fmla="*/ 75 h 697"/>
                <a:gd name="T64" fmla="*/ 23 w 614"/>
                <a:gd name="T65" fmla="*/ 75 h 697"/>
                <a:gd name="T66" fmla="*/ 28 w 614"/>
                <a:gd name="T67" fmla="*/ 75 h 697"/>
                <a:gd name="T68" fmla="*/ 33 w 614"/>
                <a:gd name="T69" fmla="*/ 75 h 697"/>
                <a:gd name="T70" fmla="*/ 38 w 614"/>
                <a:gd name="T71" fmla="*/ 75 h 697"/>
                <a:gd name="T72" fmla="*/ 43 w 614"/>
                <a:gd name="T73" fmla="*/ 75 h 697"/>
                <a:gd name="T74" fmla="*/ 49 w 614"/>
                <a:gd name="T75" fmla="*/ 76 h 697"/>
                <a:gd name="T76" fmla="*/ 55 w 614"/>
                <a:gd name="T77" fmla="*/ 76 h 697"/>
                <a:gd name="T78" fmla="*/ 61 w 614"/>
                <a:gd name="T79" fmla="*/ 77 h 697"/>
                <a:gd name="T80" fmla="*/ 68 w 614"/>
                <a:gd name="T81" fmla="*/ 78 h 697"/>
                <a:gd name="T82" fmla="*/ 68 w 614"/>
                <a:gd name="T83" fmla="*/ 76 h 697"/>
                <a:gd name="T84" fmla="*/ 67 w 614"/>
                <a:gd name="T85" fmla="*/ 69 h 697"/>
                <a:gd name="T86" fmla="*/ 66 w 614"/>
                <a:gd name="T87" fmla="*/ 60 h 697"/>
                <a:gd name="T88" fmla="*/ 65 w 614"/>
                <a:gd name="T89" fmla="*/ 49 h 697"/>
                <a:gd name="T90" fmla="*/ 65 w 614"/>
                <a:gd name="T91" fmla="*/ 37 h 697"/>
                <a:gd name="T92" fmla="*/ 65 w 614"/>
                <a:gd name="T93" fmla="*/ 24 h 697"/>
                <a:gd name="T94" fmla="*/ 66 w 614"/>
                <a:gd name="T95" fmla="*/ 13 h 697"/>
                <a:gd name="T96" fmla="*/ 67 w 614"/>
                <a:gd name="T97" fmla="*/ 3 h 69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614"/>
                <a:gd name="T148" fmla="*/ 0 h 697"/>
                <a:gd name="T149" fmla="*/ 614 w 614"/>
                <a:gd name="T150" fmla="*/ 697 h 697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614" h="697">
                  <a:moveTo>
                    <a:pt x="609" y="26"/>
                  </a:moveTo>
                  <a:lnTo>
                    <a:pt x="606" y="25"/>
                  </a:lnTo>
                  <a:lnTo>
                    <a:pt x="596" y="23"/>
                  </a:lnTo>
                  <a:lnTo>
                    <a:pt x="581" y="18"/>
                  </a:lnTo>
                  <a:lnTo>
                    <a:pt x="559" y="14"/>
                  </a:lnTo>
                  <a:lnTo>
                    <a:pt x="534" y="10"/>
                  </a:lnTo>
                  <a:lnTo>
                    <a:pt x="503" y="6"/>
                  </a:lnTo>
                  <a:lnTo>
                    <a:pt x="469" y="3"/>
                  </a:lnTo>
                  <a:lnTo>
                    <a:pt x="430" y="1"/>
                  </a:lnTo>
                  <a:lnTo>
                    <a:pt x="388" y="0"/>
                  </a:lnTo>
                  <a:lnTo>
                    <a:pt x="344" y="2"/>
                  </a:lnTo>
                  <a:lnTo>
                    <a:pt x="297" y="6"/>
                  </a:lnTo>
                  <a:lnTo>
                    <a:pt x="247" y="14"/>
                  </a:lnTo>
                  <a:lnTo>
                    <a:pt x="197" y="25"/>
                  </a:lnTo>
                  <a:lnTo>
                    <a:pt x="145" y="40"/>
                  </a:lnTo>
                  <a:lnTo>
                    <a:pt x="92" y="58"/>
                  </a:lnTo>
                  <a:lnTo>
                    <a:pt x="39" y="83"/>
                  </a:lnTo>
                  <a:lnTo>
                    <a:pt x="35" y="96"/>
                  </a:lnTo>
                  <a:lnTo>
                    <a:pt x="26" y="134"/>
                  </a:lnTo>
                  <a:lnTo>
                    <a:pt x="15" y="192"/>
                  </a:lnTo>
                  <a:lnTo>
                    <a:pt x="5" y="268"/>
                  </a:lnTo>
                  <a:lnTo>
                    <a:pt x="0" y="358"/>
                  </a:lnTo>
                  <a:lnTo>
                    <a:pt x="4" y="459"/>
                  </a:lnTo>
                  <a:lnTo>
                    <a:pt x="19" y="568"/>
                  </a:lnTo>
                  <a:lnTo>
                    <a:pt x="50" y="679"/>
                  </a:lnTo>
                  <a:lnTo>
                    <a:pt x="54" y="679"/>
                  </a:lnTo>
                  <a:lnTo>
                    <a:pt x="62" y="678"/>
                  </a:lnTo>
                  <a:lnTo>
                    <a:pt x="75" y="676"/>
                  </a:lnTo>
                  <a:lnTo>
                    <a:pt x="93" y="675"/>
                  </a:lnTo>
                  <a:lnTo>
                    <a:pt x="117" y="673"/>
                  </a:lnTo>
                  <a:lnTo>
                    <a:pt x="144" y="671"/>
                  </a:lnTo>
                  <a:lnTo>
                    <a:pt x="177" y="670"/>
                  </a:lnTo>
                  <a:lnTo>
                    <a:pt x="212" y="669"/>
                  </a:lnTo>
                  <a:lnTo>
                    <a:pt x="252" y="668"/>
                  </a:lnTo>
                  <a:lnTo>
                    <a:pt x="295" y="669"/>
                  </a:lnTo>
                  <a:lnTo>
                    <a:pt x="342" y="670"/>
                  </a:lnTo>
                  <a:lnTo>
                    <a:pt x="391" y="672"/>
                  </a:lnTo>
                  <a:lnTo>
                    <a:pt x="443" y="676"/>
                  </a:lnTo>
                  <a:lnTo>
                    <a:pt x="498" y="681"/>
                  </a:lnTo>
                  <a:lnTo>
                    <a:pt x="555" y="688"/>
                  </a:lnTo>
                  <a:lnTo>
                    <a:pt x="614" y="697"/>
                  </a:lnTo>
                  <a:lnTo>
                    <a:pt x="611" y="676"/>
                  </a:lnTo>
                  <a:lnTo>
                    <a:pt x="605" y="621"/>
                  </a:lnTo>
                  <a:lnTo>
                    <a:pt x="596" y="538"/>
                  </a:lnTo>
                  <a:lnTo>
                    <a:pt x="589" y="438"/>
                  </a:lnTo>
                  <a:lnTo>
                    <a:pt x="584" y="327"/>
                  </a:lnTo>
                  <a:lnTo>
                    <a:pt x="584" y="217"/>
                  </a:lnTo>
                  <a:lnTo>
                    <a:pt x="592" y="114"/>
                  </a:lnTo>
                  <a:lnTo>
                    <a:pt x="609" y="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5" name="Freeform 809"/>
            <p:cNvSpPr>
              <a:spLocks/>
            </p:cNvSpPr>
            <p:nvPr/>
          </p:nvSpPr>
          <p:spPr bwMode="auto">
            <a:xfrm>
              <a:off x="3984" y="3299"/>
              <a:ext cx="113" cy="77"/>
            </a:xfrm>
            <a:custGeom>
              <a:avLst/>
              <a:gdLst>
                <a:gd name="T0" fmla="*/ 1 w 1014"/>
                <a:gd name="T1" fmla="*/ 58 h 693"/>
                <a:gd name="T2" fmla="*/ 0 w 1014"/>
                <a:gd name="T3" fmla="*/ 68 h 693"/>
                <a:gd name="T4" fmla="*/ 74 w 1014"/>
                <a:gd name="T5" fmla="*/ 77 h 693"/>
                <a:gd name="T6" fmla="*/ 74 w 1014"/>
                <a:gd name="T7" fmla="*/ 77 h 693"/>
                <a:gd name="T8" fmla="*/ 76 w 1014"/>
                <a:gd name="T9" fmla="*/ 76 h 693"/>
                <a:gd name="T10" fmla="*/ 78 w 1014"/>
                <a:gd name="T11" fmla="*/ 75 h 693"/>
                <a:gd name="T12" fmla="*/ 81 w 1014"/>
                <a:gd name="T13" fmla="*/ 73 h 693"/>
                <a:gd name="T14" fmla="*/ 84 w 1014"/>
                <a:gd name="T15" fmla="*/ 71 h 693"/>
                <a:gd name="T16" fmla="*/ 88 w 1014"/>
                <a:gd name="T17" fmla="*/ 68 h 693"/>
                <a:gd name="T18" fmla="*/ 92 w 1014"/>
                <a:gd name="T19" fmla="*/ 65 h 693"/>
                <a:gd name="T20" fmla="*/ 97 w 1014"/>
                <a:gd name="T21" fmla="*/ 61 h 693"/>
                <a:gd name="T22" fmla="*/ 101 w 1014"/>
                <a:gd name="T23" fmla="*/ 56 h 693"/>
                <a:gd name="T24" fmla="*/ 104 w 1014"/>
                <a:gd name="T25" fmla="*/ 52 h 693"/>
                <a:gd name="T26" fmla="*/ 107 w 1014"/>
                <a:gd name="T27" fmla="*/ 46 h 693"/>
                <a:gd name="T28" fmla="*/ 110 w 1014"/>
                <a:gd name="T29" fmla="*/ 40 h 693"/>
                <a:gd name="T30" fmla="*/ 112 w 1014"/>
                <a:gd name="T31" fmla="*/ 34 h 693"/>
                <a:gd name="T32" fmla="*/ 113 w 1014"/>
                <a:gd name="T33" fmla="*/ 27 h 693"/>
                <a:gd name="T34" fmla="*/ 113 w 1014"/>
                <a:gd name="T35" fmla="*/ 19 h 693"/>
                <a:gd name="T36" fmla="*/ 111 w 1014"/>
                <a:gd name="T37" fmla="*/ 11 h 693"/>
                <a:gd name="T38" fmla="*/ 111 w 1014"/>
                <a:gd name="T39" fmla="*/ 11 h 693"/>
                <a:gd name="T40" fmla="*/ 111 w 1014"/>
                <a:gd name="T41" fmla="*/ 10 h 693"/>
                <a:gd name="T42" fmla="*/ 109 w 1014"/>
                <a:gd name="T43" fmla="*/ 8 h 693"/>
                <a:gd name="T44" fmla="*/ 108 w 1014"/>
                <a:gd name="T45" fmla="*/ 6 h 693"/>
                <a:gd name="T46" fmla="*/ 106 w 1014"/>
                <a:gd name="T47" fmla="*/ 4 h 693"/>
                <a:gd name="T48" fmla="*/ 103 w 1014"/>
                <a:gd name="T49" fmla="*/ 2 h 693"/>
                <a:gd name="T50" fmla="*/ 100 w 1014"/>
                <a:gd name="T51" fmla="*/ 1 h 693"/>
                <a:gd name="T52" fmla="*/ 97 w 1014"/>
                <a:gd name="T53" fmla="*/ 0 h 693"/>
                <a:gd name="T54" fmla="*/ 97 w 1014"/>
                <a:gd name="T55" fmla="*/ 1 h 693"/>
                <a:gd name="T56" fmla="*/ 99 w 1014"/>
                <a:gd name="T57" fmla="*/ 5 h 693"/>
                <a:gd name="T58" fmla="*/ 100 w 1014"/>
                <a:gd name="T59" fmla="*/ 10 h 693"/>
                <a:gd name="T60" fmla="*/ 101 w 1014"/>
                <a:gd name="T61" fmla="*/ 17 h 693"/>
                <a:gd name="T62" fmla="*/ 101 w 1014"/>
                <a:gd name="T63" fmla="*/ 25 h 693"/>
                <a:gd name="T64" fmla="*/ 101 w 1014"/>
                <a:gd name="T65" fmla="*/ 34 h 693"/>
                <a:gd name="T66" fmla="*/ 98 w 1014"/>
                <a:gd name="T67" fmla="*/ 44 h 693"/>
                <a:gd name="T68" fmla="*/ 93 w 1014"/>
                <a:gd name="T69" fmla="*/ 54 h 693"/>
                <a:gd name="T70" fmla="*/ 93 w 1014"/>
                <a:gd name="T71" fmla="*/ 54 h 693"/>
                <a:gd name="T72" fmla="*/ 93 w 1014"/>
                <a:gd name="T73" fmla="*/ 55 h 693"/>
                <a:gd name="T74" fmla="*/ 92 w 1014"/>
                <a:gd name="T75" fmla="*/ 55 h 693"/>
                <a:gd name="T76" fmla="*/ 91 w 1014"/>
                <a:gd name="T77" fmla="*/ 56 h 693"/>
                <a:gd name="T78" fmla="*/ 90 w 1014"/>
                <a:gd name="T79" fmla="*/ 57 h 693"/>
                <a:gd name="T80" fmla="*/ 88 w 1014"/>
                <a:gd name="T81" fmla="*/ 58 h 693"/>
                <a:gd name="T82" fmla="*/ 86 w 1014"/>
                <a:gd name="T83" fmla="*/ 59 h 693"/>
                <a:gd name="T84" fmla="*/ 84 w 1014"/>
                <a:gd name="T85" fmla="*/ 60 h 693"/>
                <a:gd name="T86" fmla="*/ 82 w 1014"/>
                <a:gd name="T87" fmla="*/ 60 h 693"/>
                <a:gd name="T88" fmla="*/ 79 w 1014"/>
                <a:gd name="T89" fmla="*/ 61 h 693"/>
                <a:gd name="T90" fmla="*/ 77 w 1014"/>
                <a:gd name="T91" fmla="*/ 62 h 693"/>
                <a:gd name="T92" fmla="*/ 73 w 1014"/>
                <a:gd name="T93" fmla="*/ 62 h 693"/>
                <a:gd name="T94" fmla="*/ 70 w 1014"/>
                <a:gd name="T95" fmla="*/ 62 h 693"/>
                <a:gd name="T96" fmla="*/ 67 w 1014"/>
                <a:gd name="T97" fmla="*/ 62 h 693"/>
                <a:gd name="T98" fmla="*/ 63 w 1014"/>
                <a:gd name="T99" fmla="*/ 62 h 693"/>
                <a:gd name="T100" fmla="*/ 59 w 1014"/>
                <a:gd name="T101" fmla="*/ 61 h 693"/>
                <a:gd name="T102" fmla="*/ 59 w 1014"/>
                <a:gd name="T103" fmla="*/ 71 h 693"/>
                <a:gd name="T104" fmla="*/ 3 w 1014"/>
                <a:gd name="T105" fmla="*/ 66 h 693"/>
                <a:gd name="T106" fmla="*/ 1 w 1014"/>
                <a:gd name="T107" fmla="*/ 58 h 69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014"/>
                <a:gd name="T163" fmla="*/ 0 h 693"/>
                <a:gd name="T164" fmla="*/ 1014 w 1014"/>
                <a:gd name="T165" fmla="*/ 693 h 693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014" h="693">
                  <a:moveTo>
                    <a:pt x="6" y="523"/>
                  </a:moveTo>
                  <a:lnTo>
                    <a:pt x="0" y="608"/>
                  </a:lnTo>
                  <a:lnTo>
                    <a:pt x="660" y="693"/>
                  </a:lnTo>
                  <a:lnTo>
                    <a:pt x="665" y="691"/>
                  </a:lnTo>
                  <a:lnTo>
                    <a:pt x="679" y="683"/>
                  </a:lnTo>
                  <a:lnTo>
                    <a:pt x="700" y="672"/>
                  </a:lnTo>
                  <a:lnTo>
                    <a:pt x="726" y="657"/>
                  </a:lnTo>
                  <a:lnTo>
                    <a:pt x="758" y="636"/>
                  </a:lnTo>
                  <a:lnTo>
                    <a:pt x="793" y="611"/>
                  </a:lnTo>
                  <a:lnTo>
                    <a:pt x="829" y="581"/>
                  </a:lnTo>
                  <a:lnTo>
                    <a:pt x="866" y="546"/>
                  </a:lnTo>
                  <a:lnTo>
                    <a:pt x="902" y="508"/>
                  </a:lnTo>
                  <a:lnTo>
                    <a:pt x="935" y="465"/>
                  </a:lnTo>
                  <a:lnTo>
                    <a:pt x="964" y="416"/>
                  </a:lnTo>
                  <a:lnTo>
                    <a:pt x="987" y="362"/>
                  </a:lnTo>
                  <a:lnTo>
                    <a:pt x="1004" y="305"/>
                  </a:lnTo>
                  <a:lnTo>
                    <a:pt x="1014" y="242"/>
                  </a:lnTo>
                  <a:lnTo>
                    <a:pt x="1012" y="175"/>
                  </a:lnTo>
                  <a:lnTo>
                    <a:pt x="1000" y="103"/>
                  </a:lnTo>
                  <a:lnTo>
                    <a:pt x="998" y="98"/>
                  </a:lnTo>
                  <a:lnTo>
                    <a:pt x="992" y="87"/>
                  </a:lnTo>
                  <a:lnTo>
                    <a:pt x="981" y="72"/>
                  </a:lnTo>
                  <a:lnTo>
                    <a:pt x="967" y="53"/>
                  </a:lnTo>
                  <a:lnTo>
                    <a:pt x="948" y="35"/>
                  </a:lnTo>
                  <a:lnTo>
                    <a:pt x="926" y="19"/>
                  </a:lnTo>
                  <a:lnTo>
                    <a:pt x="900" y="6"/>
                  </a:lnTo>
                  <a:lnTo>
                    <a:pt x="870" y="0"/>
                  </a:lnTo>
                  <a:lnTo>
                    <a:pt x="874" y="12"/>
                  </a:lnTo>
                  <a:lnTo>
                    <a:pt x="884" y="41"/>
                  </a:lnTo>
                  <a:lnTo>
                    <a:pt x="896" y="89"/>
                  </a:lnTo>
                  <a:lnTo>
                    <a:pt x="907" y="151"/>
                  </a:lnTo>
                  <a:lnTo>
                    <a:pt x="910" y="225"/>
                  </a:lnTo>
                  <a:lnTo>
                    <a:pt x="902" y="307"/>
                  </a:lnTo>
                  <a:lnTo>
                    <a:pt x="878" y="396"/>
                  </a:lnTo>
                  <a:lnTo>
                    <a:pt x="836" y="489"/>
                  </a:lnTo>
                  <a:lnTo>
                    <a:pt x="835" y="490"/>
                  </a:lnTo>
                  <a:lnTo>
                    <a:pt x="831" y="493"/>
                  </a:lnTo>
                  <a:lnTo>
                    <a:pt x="825" y="498"/>
                  </a:lnTo>
                  <a:lnTo>
                    <a:pt x="816" y="506"/>
                  </a:lnTo>
                  <a:lnTo>
                    <a:pt x="805" y="513"/>
                  </a:lnTo>
                  <a:lnTo>
                    <a:pt x="792" y="521"/>
                  </a:lnTo>
                  <a:lnTo>
                    <a:pt x="775" y="529"/>
                  </a:lnTo>
                  <a:lnTo>
                    <a:pt x="757" y="537"/>
                  </a:lnTo>
                  <a:lnTo>
                    <a:pt x="737" y="544"/>
                  </a:lnTo>
                  <a:lnTo>
                    <a:pt x="713" y="552"/>
                  </a:lnTo>
                  <a:lnTo>
                    <a:pt x="688" y="557"/>
                  </a:lnTo>
                  <a:lnTo>
                    <a:pt x="659" y="561"/>
                  </a:lnTo>
                  <a:lnTo>
                    <a:pt x="630" y="562"/>
                  </a:lnTo>
                  <a:lnTo>
                    <a:pt x="597" y="561"/>
                  </a:lnTo>
                  <a:lnTo>
                    <a:pt x="562" y="558"/>
                  </a:lnTo>
                  <a:lnTo>
                    <a:pt x="525" y="551"/>
                  </a:lnTo>
                  <a:lnTo>
                    <a:pt x="525" y="642"/>
                  </a:lnTo>
                  <a:lnTo>
                    <a:pt x="23" y="590"/>
                  </a:lnTo>
                  <a:lnTo>
                    <a:pt x="6" y="52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6" name="Freeform 810"/>
            <p:cNvSpPr>
              <a:spLocks/>
            </p:cNvSpPr>
            <p:nvPr/>
          </p:nvSpPr>
          <p:spPr bwMode="auto">
            <a:xfrm>
              <a:off x="3970" y="3375"/>
              <a:ext cx="83" cy="27"/>
            </a:xfrm>
            <a:custGeom>
              <a:avLst/>
              <a:gdLst>
                <a:gd name="T0" fmla="*/ 83 w 745"/>
                <a:gd name="T1" fmla="*/ 10 h 240"/>
                <a:gd name="T2" fmla="*/ 1 w 745"/>
                <a:gd name="T3" fmla="*/ 0 h 240"/>
                <a:gd name="T4" fmla="*/ 0 w 745"/>
                <a:gd name="T5" fmla="*/ 10 h 240"/>
                <a:gd name="T6" fmla="*/ 80 w 745"/>
                <a:gd name="T7" fmla="*/ 27 h 240"/>
                <a:gd name="T8" fmla="*/ 83 w 745"/>
                <a:gd name="T9" fmla="*/ 10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745"/>
                <a:gd name="T16" fmla="*/ 0 h 240"/>
                <a:gd name="T17" fmla="*/ 745 w 745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745" h="240">
                  <a:moveTo>
                    <a:pt x="745" y="86"/>
                  </a:moveTo>
                  <a:lnTo>
                    <a:pt x="11" y="0"/>
                  </a:lnTo>
                  <a:lnTo>
                    <a:pt x="0" y="86"/>
                  </a:lnTo>
                  <a:lnTo>
                    <a:pt x="722" y="240"/>
                  </a:lnTo>
                  <a:lnTo>
                    <a:pt x="745" y="8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7" name="Freeform 811"/>
            <p:cNvSpPr>
              <a:spLocks/>
            </p:cNvSpPr>
            <p:nvPr/>
          </p:nvSpPr>
          <p:spPr bwMode="auto">
            <a:xfrm>
              <a:off x="4011" y="3384"/>
              <a:ext cx="36" cy="12"/>
            </a:xfrm>
            <a:custGeom>
              <a:avLst/>
              <a:gdLst>
                <a:gd name="T0" fmla="*/ 36 w 319"/>
                <a:gd name="T1" fmla="*/ 5 h 109"/>
                <a:gd name="T2" fmla="*/ 0 w 319"/>
                <a:gd name="T3" fmla="*/ 0 h 109"/>
                <a:gd name="T4" fmla="*/ 0 w 319"/>
                <a:gd name="T5" fmla="*/ 5 h 109"/>
                <a:gd name="T6" fmla="*/ 35 w 319"/>
                <a:gd name="T7" fmla="*/ 12 h 109"/>
                <a:gd name="T8" fmla="*/ 36 w 319"/>
                <a:gd name="T9" fmla="*/ 5 h 10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19"/>
                <a:gd name="T16" fmla="*/ 0 h 109"/>
                <a:gd name="T17" fmla="*/ 319 w 319"/>
                <a:gd name="T18" fmla="*/ 109 h 10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19" h="109">
                  <a:moveTo>
                    <a:pt x="319" y="47"/>
                  </a:moveTo>
                  <a:lnTo>
                    <a:pt x="4" y="0"/>
                  </a:lnTo>
                  <a:lnTo>
                    <a:pt x="0" y="45"/>
                  </a:lnTo>
                  <a:lnTo>
                    <a:pt x="309" y="109"/>
                  </a:lnTo>
                  <a:lnTo>
                    <a:pt x="319" y="4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8" name="Freeform 812"/>
            <p:cNvSpPr>
              <a:spLocks/>
            </p:cNvSpPr>
            <p:nvPr/>
          </p:nvSpPr>
          <p:spPr bwMode="auto">
            <a:xfrm>
              <a:off x="3975" y="3378"/>
              <a:ext cx="24" cy="9"/>
            </a:xfrm>
            <a:custGeom>
              <a:avLst/>
              <a:gdLst>
                <a:gd name="T0" fmla="*/ 24 w 213"/>
                <a:gd name="T1" fmla="*/ 4 h 81"/>
                <a:gd name="T2" fmla="*/ 0 w 213"/>
                <a:gd name="T3" fmla="*/ 0 h 81"/>
                <a:gd name="T4" fmla="*/ 0 w 213"/>
                <a:gd name="T5" fmla="*/ 4 h 81"/>
                <a:gd name="T6" fmla="*/ 23 w 213"/>
                <a:gd name="T7" fmla="*/ 9 h 81"/>
                <a:gd name="T8" fmla="*/ 24 w 213"/>
                <a:gd name="T9" fmla="*/ 4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3"/>
                <a:gd name="T16" fmla="*/ 0 h 81"/>
                <a:gd name="T17" fmla="*/ 213 w 213"/>
                <a:gd name="T18" fmla="*/ 81 h 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3" h="81">
                  <a:moveTo>
                    <a:pt x="213" y="37"/>
                  </a:moveTo>
                  <a:lnTo>
                    <a:pt x="0" y="0"/>
                  </a:lnTo>
                  <a:lnTo>
                    <a:pt x="2" y="39"/>
                  </a:lnTo>
                  <a:lnTo>
                    <a:pt x="206" y="81"/>
                  </a:lnTo>
                  <a:lnTo>
                    <a:pt x="213" y="3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9" name="Freeform 813"/>
            <p:cNvSpPr>
              <a:spLocks/>
            </p:cNvSpPr>
            <p:nvPr/>
          </p:nvSpPr>
          <p:spPr bwMode="auto">
            <a:xfrm>
              <a:off x="3916" y="3386"/>
              <a:ext cx="139" cy="47"/>
            </a:xfrm>
            <a:custGeom>
              <a:avLst/>
              <a:gdLst>
                <a:gd name="T0" fmla="*/ 0 w 1254"/>
                <a:gd name="T1" fmla="*/ 14 h 415"/>
                <a:gd name="T2" fmla="*/ 0 w 1254"/>
                <a:gd name="T3" fmla="*/ 14 h 415"/>
                <a:gd name="T4" fmla="*/ 1 w 1254"/>
                <a:gd name="T5" fmla="*/ 14 h 415"/>
                <a:gd name="T6" fmla="*/ 3 w 1254"/>
                <a:gd name="T7" fmla="*/ 14 h 415"/>
                <a:gd name="T8" fmla="*/ 4 w 1254"/>
                <a:gd name="T9" fmla="*/ 13 h 415"/>
                <a:gd name="T10" fmla="*/ 7 w 1254"/>
                <a:gd name="T11" fmla="*/ 13 h 415"/>
                <a:gd name="T12" fmla="*/ 9 w 1254"/>
                <a:gd name="T13" fmla="*/ 12 h 415"/>
                <a:gd name="T14" fmla="*/ 12 w 1254"/>
                <a:gd name="T15" fmla="*/ 12 h 415"/>
                <a:gd name="T16" fmla="*/ 15 w 1254"/>
                <a:gd name="T17" fmla="*/ 11 h 415"/>
                <a:gd name="T18" fmla="*/ 18 w 1254"/>
                <a:gd name="T19" fmla="*/ 10 h 415"/>
                <a:gd name="T20" fmla="*/ 21 w 1254"/>
                <a:gd name="T21" fmla="*/ 9 h 415"/>
                <a:gd name="T22" fmla="*/ 24 w 1254"/>
                <a:gd name="T23" fmla="*/ 8 h 415"/>
                <a:gd name="T24" fmla="*/ 27 w 1254"/>
                <a:gd name="T25" fmla="*/ 7 h 415"/>
                <a:gd name="T26" fmla="*/ 30 w 1254"/>
                <a:gd name="T27" fmla="*/ 5 h 415"/>
                <a:gd name="T28" fmla="*/ 32 w 1254"/>
                <a:gd name="T29" fmla="*/ 4 h 415"/>
                <a:gd name="T30" fmla="*/ 35 w 1254"/>
                <a:gd name="T31" fmla="*/ 2 h 415"/>
                <a:gd name="T32" fmla="*/ 37 w 1254"/>
                <a:gd name="T33" fmla="*/ 0 h 415"/>
                <a:gd name="T34" fmla="*/ 139 w 1254"/>
                <a:gd name="T35" fmla="*/ 24 h 415"/>
                <a:gd name="T36" fmla="*/ 139 w 1254"/>
                <a:gd name="T37" fmla="*/ 24 h 415"/>
                <a:gd name="T38" fmla="*/ 138 w 1254"/>
                <a:gd name="T39" fmla="*/ 25 h 415"/>
                <a:gd name="T40" fmla="*/ 137 w 1254"/>
                <a:gd name="T41" fmla="*/ 26 h 415"/>
                <a:gd name="T42" fmla="*/ 136 w 1254"/>
                <a:gd name="T43" fmla="*/ 27 h 415"/>
                <a:gd name="T44" fmla="*/ 134 w 1254"/>
                <a:gd name="T45" fmla="*/ 28 h 415"/>
                <a:gd name="T46" fmla="*/ 133 w 1254"/>
                <a:gd name="T47" fmla="*/ 30 h 415"/>
                <a:gd name="T48" fmla="*/ 131 w 1254"/>
                <a:gd name="T49" fmla="*/ 32 h 415"/>
                <a:gd name="T50" fmla="*/ 128 w 1254"/>
                <a:gd name="T51" fmla="*/ 33 h 415"/>
                <a:gd name="T52" fmla="*/ 126 w 1254"/>
                <a:gd name="T53" fmla="*/ 35 h 415"/>
                <a:gd name="T54" fmla="*/ 124 w 1254"/>
                <a:gd name="T55" fmla="*/ 37 h 415"/>
                <a:gd name="T56" fmla="*/ 121 w 1254"/>
                <a:gd name="T57" fmla="*/ 39 h 415"/>
                <a:gd name="T58" fmla="*/ 118 w 1254"/>
                <a:gd name="T59" fmla="*/ 41 h 415"/>
                <a:gd name="T60" fmla="*/ 116 w 1254"/>
                <a:gd name="T61" fmla="*/ 43 h 415"/>
                <a:gd name="T62" fmla="*/ 113 w 1254"/>
                <a:gd name="T63" fmla="*/ 44 h 415"/>
                <a:gd name="T64" fmla="*/ 110 w 1254"/>
                <a:gd name="T65" fmla="*/ 46 h 415"/>
                <a:gd name="T66" fmla="*/ 108 w 1254"/>
                <a:gd name="T67" fmla="*/ 47 h 415"/>
                <a:gd name="T68" fmla="*/ 0 w 1254"/>
                <a:gd name="T69" fmla="*/ 14 h 41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254"/>
                <a:gd name="T106" fmla="*/ 0 h 415"/>
                <a:gd name="T107" fmla="*/ 1254 w 1254"/>
                <a:gd name="T108" fmla="*/ 415 h 41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254" h="415">
                  <a:moveTo>
                    <a:pt x="0" y="124"/>
                  </a:moveTo>
                  <a:lnTo>
                    <a:pt x="3" y="124"/>
                  </a:lnTo>
                  <a:lnTo>
                    <a:pt x="10" y="122"/>
                  </a:lnTo>
                  <a:lnTo>
                    <a:pt x="23" y="120"/>
                  </a:lnTo>
                  <a:lnTo>
                    <a:pt x="40" y="117"/>
                  </a:lnTo>
                  <a:lnTo>
                    <a:pt x="59" y="114"/>
                  </a:lnTo>
                  <a:lnTo>
                    <a:pt x="81" y="109"/>
                  </a:lnTo>
                  <a:lnTo>
                    <a:pt x="107" y="103"/>
                  </a:lnTo>
                  <a:lnTo>
                    <a:pt x="133" y="96"/>
                  </a:lnTo>
                  <a:lnTo>
                    <a:pt x="161" y="89"/>
                  </a:lnTo>
                  <a:lnTo>
                    <a:pt x="188" y="79"/>
                  </a:lnTo>
                  <a:lnTo>
                    <a:pt x="216" y="69"/>
                  </a:lnTo>
                  <a:lnTo>
                    <a:pt x="243" y="58"/>
                  </a:lnTo>
                  <a:lnTo>
                    <a:pt x="270" y="45"/>
                  </a:lnTo>
                  <a:lnTo>
                    <a:pt x="293" y="31"/>
                  </a:lnTo>
                  <a:lnTo>
                    <a:pt x="316" y="16"/>
                  </a:lnTo>
                  <a:lnTo>
                    <a:pt x="334" y="0"/>
                  </a:lnTo>
                  <a:lnTo>
                    <a:pt x="1254" y="210"/>
                  </a:lnTo>
                  <a:lnTo>
                    <a:pt x="1252" y="212"/>
                  </a:lnTo>
                  <a:lnTo>
                    <a:pt x="1247" y="218"/>
                  </a:lnTo>
                  <a:lnTo>
                    <a:pt x="1239" y="226"/>
                  </a:lnTo>
                  <a:lnTo>
                    <a:pt x="1227" y="236"/>
                  </a:lnTo>
                  <a:lnTo>
                    <a:pt x="1213" y="248"/>
                  </a:lnTo>
                  <a:lnTo>
                    <a:pt x="1197" y="263"/>
                  </a:lnTo>
                  <a:lnTo>
                    <a:pt x="1180" y="279"/>
                  </a:lnTo>
                  <a:lnTo>
                    <a:pt x="1159" y="295"/>
                  </a:lnTo>
                  <a:lnTo>
                    <a:pt x="1138" y="313"/>
                  </a:lnTo>
                  <a:lnTo>
                    <a:pt x="1116" y="330"/>
                  </a:lnTo>
                  <a:lnTo>
                    <a:pt x="1092" y="347"/>
                  </a:lnTo>
                  <a:lnTo>
                    <a:pt x="1068" y="364"/>
                  </a:lnTo>
                  <a:lnTo>
                    <a:pt x="1043" y="379"/>
                  </a:lnTo>
                  <a:lnTo>
                    <a:pt x="1019" y="392"/>
                  </a:lnTo>
                  <a:lnTo>
                    <a:pt x="994" y="405"/>
                  </a:lnTo>
                  <a:lnTo>
                    <a:pt x="971" y="415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0" name="Freeform 814"/>
            <p:cNvSpPr>
              <a:spLocks/>
            </p:cNvSpPr>
            <p:nvPr/>
          </p:nvSpPr>
          <p:spPr bwMode="auto">
            <a:xfrm>
              <a:off x="4055" y="3381"/>
              <a:ext cx="49" cy="22"/>
            </a:xfrm>
            <a:custGeom>
              <a:avLst/>
              <a:gdLst>
                <a:gd name="T0" fmla="*/ 5 w 447"/>
                <a:gd name="T1" fmla="*/ 22 h 198"/>
                <a:gd name="T2" fmla="*/ 49 w 447"/>
                <a:gd name="T3" fmla="*/ 9 h 198"/>
                <a:gd name="T4" fmla="*/ 22 w 447"/>
                <a:gd name="T5" fmla="*/ 0 h 198"/>
                <a:gd name="T6" fmla="*/ 1 w 447"/>
                <a:gd name="T7" fmla="*/ 2 h 198"/>
                <a:gd name="T8" fmla="*/ 0 w 447"/>
                <a:gd name="T9" fmla="*/ 21 h 198"/>
                <a:gd name="T10" fmla="*/ 5 w 447"/>
                <a:gd name="T11" fmla="*/ 22 h 198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7"/>
                <a:gd name="T19" fmla="*/ 0 h 198"/>
                <a:gd name="T20" fmla="*/ 447 w 447"/>
                <a:gd name="T21" fmla="*/ 198 h 198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7" h="198">
                  <a:moveTo>
                    <a:pt x="45" y="198"/>
                  </a:moveTo>
                  <a:lnTo>
                    <a:pt x="447" y="79"/>
                  </a:lnTo>
                  <a:lnTo>
                    <a:pt x="203" y="0"/>
                  </a:lnTo>
                  <a:lnTo>
                    <a:pt x="5" y="22"/>
                  </a:lnTo>
                  <a:lnTo>
                    <a:pt x="0" y="187"/>
                  </a:lnTo>
                  <a:lnTo>
                    <a:pt x="45" y="19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1" name="Freeform 815"/>
            <p:cNvSpPr>
              <a:spLocks/>
            </p:cNvSpPr>
            <p:nvPr/>
          </p:nvSpPr>
          <p:spPr bwMode="auto">
            <a:xfrm>
              <a:off x="3926" y="3287"/>
              <a:ext cx="27" cy="105"/>
            </a:xfrm>
            <a:custGeom>
              <a:avLst/>
              <a:gdLst>
                <a:gd name="T0" fmla="*/ 27 w 238"/>
                <a:gd name="T1" fmla="*/ 2 h 947"/>
                <a:gd name="T2" fmla="*/ 27 w 238"/>
                <a:gd name="T3" fmla="*/ 2 h 947"/>
                <a:gd name="T4" fmla="*/ 26 w 238"/>
                <a:gd name="T5" fmla="*/ 2 h 947"/>
                <a:gd name="T6" fmla="*/ 26 w 238"/>
                <a:gd name="T7" fmla="*/ 2 h 947"/>
                <a:gd name="T8" fmla="*/ 25 w 238"/>
                <a:gd name="T9" fmla="*/ 2 h 947"/>
                <a:gd name="T10" fmla="*/ 23 w 238"/>
                <a:gd name="T11" fmla="*/ 1 h 947"/>
                <a:gd name="T12" fmla="*/ 22 w 238"/>
                <a:gd name="T13" fmla="*/ 1 h 947"/>
                <a:gd name="T14" fmla="*/ 20 w 238"/>
                <a:gd name="T15" fmla="*/ 0 h 947"/>
                <a:gd name="T16" fmla="*/ 19 w 238"/>
                <a:gd name="T17" fmla="*/ 0 h 947"/>
                <a:gd name="T18" fmla="*/ 17 w 238"/>
                <a:gd name="T19" fmla="*/ 0 h 947"/>
                <a:gd name="T20" fmla="*/ 14 w 238"/>
                <a:gd name="T21" fmla="*/ 0 h 947"/>
                <a:gd name="T22" fmla="*/ 12 w 238"/>
                <a:gd name="T23" fmla="*/ 0 h 947"/>
                <a:gd name="T24" fmla="*/ 10 w 238"/>
                <a:gd name="T25" fmla="*/ 1 h 947"/>
                <a:gd name="T26" fmla="*/ 7 w 238"/>
                <a:gd name="T27" fmla="*/ 1 h 947"/>
                <a:gd name="T28" fmla="*/ 5 w 238"/>
                <a:gd name="T29" fmla="*/ 2 h 947"/>
                <a:gd name="T30" fmla="*/ 2 w 238"/>
                <a:gd name="T31" fmla="*/ 3 h 947"/>
                <a:gd name="T32" fmla="*/ 0 w 238"/>
                <a:gd name="T33" fmla="*/ 5 h 947"/>
                <a:gd name="T34" fmla="*/ 0 w 238"/>
                <a:gd name="T35" fmla="*/ 105 h 947"/>
                <a:gd name="T36" fmla="*/ 0 w 238"/>
                <a:gd name="T37" fmla="*/ 105 h 947"/>
                <a:gd name="T38" fmla="*/ 1 w 238"/>
                <a:gd name="T39" fmla="*/ 105 h 947"/>
                <a:gd name="T40" fmla="*/ 1 w 238"/>
                <a:gd name="T41" fmla="*/ 105 h 947"/>
                <a:gd name="T42" fmla="*/ 2 w 238"/>
                <a:gd name="T43" fmla="*/ 105 h 947"/>
                <a:gd name="T44" fmla="*/ 4 w 238"/>
                <a:gd name="T45" fmla="*/ 105 h 947"/>
                <a:gd name="T46" fmla="*/ 5 w 238"/>
                <a:gd name="T47" fmla="*/ 104 h 947"/>
                <a:gd name="T48" fmla="*/ 7 w 238"/>
                <a:gd name="T49" fmla="*/ 104 h 947"/>
                <a:gd name="T50" fmla="*/ 9 w 238"/>
                <a:gd name="T51" fmla="*/ 104 h 947"/>
                <a:gd name="T52" fmla="*/ 11 w 238"/>
                <a:gd name="T53" fmla="*/ 103 h 947"/>
                <a:gd name="T54" fmla="*/ 13 w 238"/>
                <a:gd name="T55" fmla="*/ 102 h 947"/>
                <a:gd name="T56" fmla="*/ 15 w 238"/>
                <a:gd name="T57" fmla="*/ 101 h 947"/>
                <a:gd name="T58" fmla="*/ 18 w 238"/>
                <a:gd name="T59" fmla="*/ 100 h 947"/>
                <a:gd name="T60" fmla="*/ 20 w 238"/>
                <a:gd name="T61" fmla="*/ 99 h 947"/>
                <a:gd name="T62" fmla="*/ 22 w 238"/>
                <a:gd name="T63" fmla="*/ 98 h 947"/>
                <a:gd name="T64" fmla="*/ 25 w 238"/>
                <a:gd name="T65" fmla="*/ 97 h 947"/>
                <a:gd name="T66" fmla="*/ 27 w 238"/>
                <a:gd name="T67" fmla="*/ 95 h 947"/>
                <a:gd name="T68" fmla="*/ 27 w 238"/>
                <a:gd name="T69" fmla="*/ 2 h 9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38"/>
                <a:gd name="T106" fmla="*/ 0 h 947"/>
                <a:gd name="T107" fmla="*/ 238 w 238"/>
                <a:gd name="T108" fmla="*/ 947 h 94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38" h="947">
                  <a:moveTo>
                    <a:pt x="238" y="22"/>
                  </a:moveTo>
                  <a:lnTo>
                    <a:pt x="237" y="21"/>
                  </a:lnTo>
                  <a:lnTo>
                    <a:pt x="233" y="19"/>
                  </a:lnTo>
                  <a:lnTo>
                    <a:pt x="226" y="17"/>
                  </a:lnTo>
                  <a:lnTo>
                    <a:pt x="217" y="14"/>
                  </a:lnTo>
                  <a:lnTo>
                    <a:pt x="206" y="10"/>
                  </a:lnTo>
                  <a:lnTo>
                    <a:pt x="194" y="7"/>
                  </a:lnTo>
                  <a:lnTo>
                    <a:pt x="180" y="4"/>
                  </a:lnTo>
                  <a:lnTo>
                    <a:pt x="164" y="1"/>
                  </a:lnTo>
                  <a:lnTo>
                    <a:pt x="146" y="0"/>
                  </a:lnTo>
                  <a:lnTo>
                    <a:pt x="127" y="0"/>
                  </a:lnTo>
                  <a:lnTo>
                    <a:pt x="108" y="2"/>
                  </a:lnTo>
                  <a:lnTo>
                    <a:pt x="87" y="5"/>
                  </a:lnTo>
                  <a:lnTo>
                    <a:pt x="66" y="11"/>
                  </a:lnTo>
                  <a:lnTo>
                    <a:pt x="44" y="19"/>
                  </a:lnTo>
                  <a:lnTo>
                    <a:pt x="22" y="30"/>
                  </a:lnTo>
                  <a:lnTo>
                    <a:pt x="0" y="45"/>
                  </a:lnTo>
                  <a:lnTo>
                    <a:pt x="0" y="947"/>
                  </a:lnTo>
                  <a:lnTo>
                    <a:pt x="1" y="947"/>
                  </a:lnTo>
                  <a:lnTo>
                    <a:pt x="6" y="947"/>
                  </a:lnTo>
                  <a:lnTo>
                    <a:pt x="13" y="946"/>
                  </a:lnTo>
                  <a:lnTo>
                    <a:pt x="22" y="945"/>
                  </a:lnTo>
                  <a:lnTo>
                    <a:pt x="33" y="943"/>
                  </a:lnTo>
                  <a:lnTo>
                    <a:pt x="47" y="941"/>
                  </a:lnTo>
                  <a:lnTo>
                    <a:pt x="62" y="938"/>
                  </a:lnTo>
                  <a:lnTo>
                    <a:pt x="78" y="934"/>
                  </a:lnTo>
                  <a:lnTo>
                    <a:pt x="96" y="928"/>
                  </a:lnTo>
                  <a:lnTo>
                    <a:pt x="115" y="922"/>
                  </a:lnTo>
                  <a:lnTo>
                    <a:pt x="135" y="915"/>
                  </a:lnTo>
                  <a:lnTo>
                    <a:pt x="155" y="906"/>
                  </a:lnTo>
                  <a:lnTo>
                    <a:pt x="176" y="896"/>
                  </a:lnTo>
                  <a:lnTo>
                    <a:pt x="197" y="884"/>
                  </a:lnTo>
                  <a:lnTo>
                    <a:pt x="217" y="871"/>
                  </a:lnTo>
                  <a:lnTo>
                    <a:pt x="238" y="856"/>
                  </a:lnTo>
                  <a:lnTo>
                    <a:pt x="238" y="2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2" name="Freeform 816"/>
            <p:cNvSpPr>
              <a:spLocks/>
            </p:cNvSpPr>
            <p:nvPr/>
          </p:nvSpPr>
          <p:spPr bwMode="auto">
            <a:xfrm>
              <a:off x="3927" y="3288"/>
              <a:ext cx="23" cy="89"/>
            </a:xfrm>
            <a:custGeom>
              <a:avLst/>
              <a:gdLst>
                <a:gd name="T0" fmla="*/ 23 w 203"/>
                <a:gd name="T1" fmla="*/ 2 h 799"/>
                <a:gd name="T2" fmla="*/ 23 w 203"/>
                <a:gd name="T3" fmla="*/ 2 h 799"/>
                <a:gd name="T4" fmla="*/ 23 w 203"/>
                <a:gd name="T5" fmla="*/ 2 h 799"/>
                <a:gd name="T6" fmla="*/ 22 w 203"/>
                <a:gd name="T7" fmla="*/ 2 h 799"/>
                <a:gd name="T8" fmla="*/ 21 w 203"/>
                <a:gd name="T9" fmla="*/ 1 h 799"/>
                <a:gd name="T10" fmla="*/ 20 w 203"/>
                <a:gd name="T11" fmla="*/ 1 h 799"/>
                <a:gd name="T12" fmla="*/ 19 w 203"/>
                <a:gd name="T13" fmla="*/ 1 h 799"/>
                <a:gd name="T14" fmla="*/ 17 w 203"/>
                <a:gd name="T15" fmla="*/ 0 h 799"/>
                <a:gd name="T16" fmla="*/ 16 w 203"/>
                <a:gd name="T17" fmla="*/ 0 h 799"/>
                <a:gd name="T18" fmla="*/ 14 w 203"/>
                <a:gd name="T19" fmla="*/ 0 h 799"/>
                <a:gd name="T20" fmla="*/ 12 w 203"/>
                <a:gd name="T21" fmla="*/ 0 h 799"/>
                <a:gd name="T22" fmla="*/ 10 w 203"/>
                <a:gd name="T23" fmla="*/ 0 h 799"/>
                <a:gd name="T24" fmla="*/ 8 w 203"/>
                <a:gd name="T25" fmla="*/ 0 h 799"/>
                <a:gd name="T26" fmla="*/ 6 w 203"/>
                <a:gd name="T27" fmla="*/ 1 h 799"/>
                <a:gd name="T28" fmla="*/ 4 w 203"/>
                <a:gd name="T29" fmla="*/ 2 h 799"/>
                <a:gd name="T30" fmla="*/ 2 w 203"/>
                <a:gd name="T31" fmla="*/ 3 h 799"/>
                <a:gd name="T32" fmla="*/ 0 w 203"/>
                <a:gd name="T33" fmla="*/ 4 h 799"/>
                <a:gd name="T34" fmla="*/ 0 w 203"/>
                <a:gd name="T35" fmla="*/ 89 h 799"/>
                <a:gd name="T36" fmla="*/ 0 w 203"/>
                <a:gd name="T37" fmla="*/ 89 h 799"/>
                <a:gd name="T38" fmla="*/ 1 w 203"/>
                <a:gd name="T39" fmla="*/ 89 h 799"/>
                <a:gd name="T40" fmla="*/ 1 w 203"/>
                <a:gd name="T41" fmla="*/ 89 h 799"/>
                <a:gd name="T42" fmla="*/ 2 w 203"/>
                <a:gd name="T43" fmla="*/ 89 h 799"/>
                <a:gd name="T44" fmla="*/ 3 w 203"/>
                <a:gd name="T45" fmla="*/ 89 h 799"/>
                <a:gd name="T46" fmla="*/ 5 w 203"/>
                <a:gd name="T47" fmla="*/ 88 h 799"/>
                <a:gd name="T48" fmla="*/ 6 w 203"/>
                <a:gd name="T49" fmla="*/ 88 h 799"/>
                <a:gd name="T50" fmla="*/ 8 w 203"/>
                <a:gd name="T51" fmla="*/ 88 h 799"/>
                <a:gd name="T52" fmla="*/ 9 w 203"/>
                <a:gd name="T53" fmla="*/ 87 h 799"/>
                <a:gd name="T54" fmla="*/ 11 w 203"/>
                <a:gd name="T55" fmla="*/ 87 h 799"/>
                <a:gd name="T56" fmla="*/ 13 w 203"/>
                <a:gd name="T57" fmla="*/ 86 h 799"/>
                <a:gd name="T58" fmla="*/ 15 w 203"/>
                <a:gd name="T59" fmla="*/ 85 h 799"/>
                <a:gd name="T60" fmla="*/ 17 w 203"/>
                <a:gd name="T61" fmla="*/ 84 h 799"/>
                <a:gd name="T62" fmla="*/ 19 w 203"/>
                <a:gd name="T63" fmla="*/ 83 h 799"/>
                <a:gd name="T64" fmla="*/ 21 w 203"/>
                <a:gd name="T65" fmla="*/ 82 h 799"/>
                <a:gd name="T66" fmla="*/ 23 w 203"/>
                <a:gd name="T67" fmla="*/ 80 h 799"/>
                <a:gd name="T68" fmla="*/ 23 w 203"/>
                <a:gd name="T69" fmla="*/ 2 h 79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03"/>
                <a:gd name="T106" fmla="*/ 0 h 799"/>
                <a:gd name="T107" fmla="*/ 203 w 203"/>
                <a:gd name="T108" fmla="*/ 799 h 79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03" h="799">
                  <a:moveTo>
                    <a:pt x="203" y="18"/>
                  </a:moveTo>
                  <a:lnTo>
                    <a:pt x="202" y="17"/>
                  </a:lnTo>
                  <a:lnTo>
                    <a:pt x="199" y="16"/>
                  </a:lnTo>
                  <a:lnTo>
                    <a:pt x="193" y="14"/>
                  </a:lnTo>
                  <a:lnTo>
                    <a:pt x="186" y="11"/>
                  </a:lnTo>
                  <a:lnTo>
                    <a:pt x="177" y="8"/>
                  </a:lnTo>
                  <a:lnTo>
                    <a:pt x="166" y="5"/>
                  </a:lnTo>
                  <a:lnTo>
                    <a:pt x="153" y="3"/>
                  </a:lnTo>
                  <a:lnTo>
                    <a:pt x="140" y="1"/>
                  </a:lnTo>
                  <a:lnTo>
                    <a:pt x="125" y="0"/>
                  </a:lnTo>
                  <a:lnTo>
                    <a:pt x="109" y="0"/>
                  </a:lnTo>
                  <a:lnTo>
                    <a:pt x="92" y="1"/>
                  </a:lnTo>
                  <a:lnTo>
                    <a:pt x="74" y="4"/>
                  </a:lnTo>
                  <a:lnTo>
                    <a:pt x="57" y="9"/>
                  </a:lnTo>
                  <a:lnTo>
                    <a:pt x="37" y="16"/>
                  </a:lnTo>
                  <a:lnTo>
                    <a:pt x="19" y="26"/>
                  </a:lnTo>
                  <a:lnTo>
                    <a:pt x="0" y="38"/>
                  </a:lnTo>
                  <a:lnTo>
                    <a:pt x="0" y="799"/>
                  </a:lnTo>
                  <a:lnTo>
                    <a:pt x="1" y="799"/>
                  </a:lnTo>
                  <a:lnTo>
                    <a:pt x="5" y="799"/>
                  </a:lnTo>
                  <a:lnTo>
                    <a:pt x="11" y="798"/>
                  </a:lnTo>
                  <a:lnTo>
                    <a:pt x="19" y="797"/>
                  </a:lnTo>
                  <a:lnTo>
                    <a:pt x="28" y="796"/>
                  </a:lnTo>
                  <a:lnTo>
                    <a:pt x="41" y="794"/>
                  </a:lnTo>
                  <a:lnTo>
                    <a:pt x="53" y="791"/>
                  </a:lnTo>
                  <a:lnTo>
                    <a:pt x="67" y="786"/>
                  </a:lnTo>
                  <a:lnTo>
                    <a:pt x="82" y="782"/>
                  </a:lnTo>
                  <a:lnTo>
                    <a:pt x="99" y="777"/>
                  </a:lnTo>
                  <a:lnTo>
                    <a:pt x="116" y="771"/>
                  </a:lnTo>
                  <a:lnTo>
                    <a:pt x="133" y="763"/>
                  </a:lnTo>
                  <a:lnTo>
                    <a:pt x="150" y="755"/>
                  </a:lnTo>
                  <a:lnTo>
                    <a:pt x="169" y="745"/>
                  </a:lnTo>
                  <a:lnTo>
                    <a:pt x="186" y="733"/>
                  </a:lnTo>
                  <a:lnTo>
                    <a:pt x="203" y="720"/>
                  </a:lnTo>
                  <a:lnTo>
                    <a:pt x="203" y="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3" name="Freeform 817"/>
            <p:cNvSpPr>
              <a:spLocks/>
            </p:cNvSpPr>
            <p:nvPr/>
          </p:nvSpPr>
          <p:spPr bwMode="auto">
            <a:xfrm>
              <a:off x="3928" y="3289"/>
              <a:ext cx="19" cy="72"/>
            </a:xfrm>
            <a:custGeom>
              <a:avLst/>
              <a:gdLst>
                <a:gd name="T0" fmla="*/ 19 w 171"/>
                <a:gd name="T1" fmla="*/ 2 h 650"/>
                <a:gd name="T2" fmla="*/ 19 w 171"/>
                <a:gd name="T3" fmla="*/ 2 h 650"/>
                <a:gd name="T4" fmla="*/ 19 w 171"/>
                <a:gd name="T5" fmla="*/ 1 h 650"/>
                <a:gd name="T6" fmla="*/ 18 w 171"/>
                <a:gd name="T7" fmla="*/ 1 h 650"/>
                <a:gd name="T8" fmla="*/ 17 w 171"/>
                <a:gd name="T9" fmla="*/ 1 h 650"/>
                <a:gd name="T10" fmla="*/ 17 w 171"/>
                <a:gd name="T11" fmla="*/ 1 h 650"/>
                <a:gd name="T12" fmla="*/ 15 w 171"/>
                <a:gd name="T13" fmla="*/ 0 h 650"/>
                <a:gd name="T14" fmla="*/ 14 w 171"/>
                <a:gd name="T15" fmla="*/ 0 h 650"/>
                <a:gd name="T16" fmla="*/ 13 w 171"/>
                <a:gd name="T17" fmla="*/ 0 h 650"/>
                <a:gd name="T18" fmla="*/ 12 w 171"/>
                <a:gd name="T19" fmla="*/ 0 h 650"/>
                <a:gd name="T20" fmla="*/ 10 w 171"/>
                <a:gd name="T21" fmla="*/ 0 h 650"/>
                <a:gd name="T22" fmla="*/ 9 w 171"/>
                <a:gd name="T23" fmla="*/ 0 h 650"/>
                <a:gd name="T24" fmla="*/ 7 w 171"/>
                <a:gd name="T25" fmla="*/ 0 h 650"/>
                <a:gd name="T26" fmla="*/ 5 w 171"/>
                <a:gd name="T27" fmla="*/ 1 h 650"/>
                <a:gd name="T28" fmla="*/ 3 w 171"/>
                <a:gd name="T29" fmla="*/ 1 h 650"/>
                <a:gd name="T30" fmla="*/ 2 w 171"/>
                <a:gd name="T31" fmla="*/ 2 h 650"/>
                <a:gd name="T32" fmla="*/ 0 w 171"/>
                <a:gd name="T33" fmla="*/ 4 h 650"/>
                <a:gd name="T34" fmla="*/ 0 w 171"/>
                <a:gd name="T35" fmla="*/ 72 h 650"/>
                <a:gd name="T36" fmla="*/ 0 w 171"/>
                <a:gd name="T37" fmla="*/ 72 h 650"/>
                <a:gd name="T38" fmla="*/ 0 w 171"/>
                <a:gd name="T39" fmla="*/ 72 h 650"/>
                <a:gd name="T40" fmla="*/ 1 w 171"/>
                <a:gd name="T41" fmla="*/ 72 h 650"/>
                <a:gd name="T42" fmla="*/ 2 w 171"/>
                <a:gd name="T43" fmla="*/ 72 h 650"/>
                <a:gd name="T44" fmla="*/ 3 w 171"/>
                <a:gd name="T45" fmla="*/ 72 h 650"/>
                <a:gd name="T46" fmla="*/ 4 w 171"/>
                <a:gd name="T47" fmla="*/ 71 h 650"/>
                <a:gd name="T48" fmla="*/ 5 w 171"/>
                <a:gd name="T49" fmla="*/ 71 h 650"/>
                <a:gd name="T50" fmla="*/ 6 w 171"/>
                <a:gd name="T51" fmla="*/ 71 h 650"/>
                <a:gd name="T52" fmla="*/ 8 w 171"/>
                <a:gd name="T53" fmla="*/ 70 h 650"/>
                <a:gd name="T54" fmla="*/ 9 w 171"/>
                <a:gd name="T55" fmla="*/ 70 h 650"/>
                <a:gd name="T56" fmla="*/ 11 w 171"/>
                <a:gd name="T57" fmla="*/ 69 h 650"/>
                <a:gd name="T58" fmla="*/ 12 w 171"/>
                <a:gd name="T59" fmla="*/ 69 h 650"/>
                <a:gd name="T60" fmla="*/ 14 w 171"/>
                <a:gd name="T61" fmla="*/ 68 h 650"/>
                <a:gd name="T62" fmla="*/ 16 w 171"/>
                <a:gd name="T63" fmla="*/ 67 h 650"/>
                <a:gd name="T64" fmla="*/ 17 w 171"/>
                <a:gd name="T65" fmla="*/ 66 h 650"/>
                <a:gd name="T66" fmla="*/ 19 w 171"/>
                <a:gd name="T67" fmla="*/ 65 h 650"/>
                <a:gd name="T68" fmla="*/ 19 w 171"/>
                <a:gd name="T69" fmla="*/ 2 h 65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71"/>
                <a:gd name="T106" fmla="*/ 0 h 650"/>
                <a:gd name="T107" fmla="*/ 171 w 171"/>
                <a:gd name="T108" fmla="*/ 650 h 65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71" h="650">
                  <a:moveTo>
                    <a:pt x="171" y="15"/>
                  </a:moveTo>
                  <a:lnTo>
                    <a:pt x="170" y="15"/>
                  </a:lnTo>
                  <a:lnTo>
                    <a:pt x="167" y="13"/>
                  </a:lnTo>
                  <a:lnTo>
                    <a:pt x="163" y="11"/>
                  </a:lnTo>
                  <a:lnTo>
                    <a:pt x="157" y="9"/>
                  </a:lnTo>
                  <a:lnTo>
                    <a:pt x="149" y="7"/>
                  </a:lnTo>
                  <a:lnTo>
                    <a:pt x="139" y="4"/>
                  </a:lnTo>
                  <a:lnTo>
                    <a:pt x="129" y="2"/>
                  </a:lnTo>
                  <a:lnTo>
                    <a:pt x="118" y="0"/>
                  </a:lnTo>
                  <a:lnTo>
                    <a:pt x="105" y="0"/>
                  </a:lnTo>
                  <a:lnTo>
                    <a:pt x="92" y="0"/>
                  </a:lnTo>
                  <a:lnTo>
                    <a:pt x="77" y="1"/>
                  </a:lnTo>
                  <a:lnTo>
                    <a:pt x="63" y="3"/>
                  </a:lnTo>
                  <a:lnTo>
                    <a:pt x="48" y="7"/>
                  </a:lnTo>
                  <a:lnTo>
                    <a:pt x="31" y="13"/>
                  </a:lnTo>
                  <a:lnTo>
                    <a:pt x="16" y="22"/>
                  </a:lnTo>
                  <a:lnTo>
                    <a:pt x="0" y="32"/>
                  </a:lnTo>
                  <a:lnTo>
                    <a:pt x="0" y="650"/>
                  </a:lnTo>
                  <a:lnTo>
                    <a:pt x="1" y="650"/>
                  </a:lnTo>
                  <a:lnTo>
                    <a:pt x="4" y="650"/>
                  </a:lnTo>
                  <a:lnTo>
                    <a:pt x="9" y="649"/>
                  </a:lnTo>
                  <a:lnTo>
                    <a:pt x="16" y="648"/>
                  </a:lnTo>
                  <a:lnTo>
                    <a:pt x="24" y="647"/>
                  </a:lnTo>
                  <a:lnTo>
                    <a:pt x="34" y="645"/>
                  </a:lnTo>
                  <a:lnTo>
                    <a:pt x="45" y="642"/>
                  </a:lnTo>
                  <a:lnTo>
                    <a:pt x="57" y="640"/>
                  </a:lnTo>
                  <a:lnTo>
                    <a:pt x="69" y="636"/>
                  </a:lnTo>
                  <a:lnTo>
                    <a:pt x="82" y="632"/>
                  </a:lnTo>
                  <a:lnTo>
                    <a:pt x="97" y="627"/>
                  </a:lnTo>
                  <a:lnTo>
                    <a:pt x="112" y="621"/>
                  </a:lnTo>
                  <a:lnTo>
                    <a:pt x="126" y="614"/>
                  </a:lnTo>
                  <a:lnTo>
                    <a:pt x="141" y="606"/>
                  </a:lnTo>
                  <a:lnTo>
                    <a:pt x="157" y="595"/>
                  </a:lnTo>
                  <a:lnTo>
                    <a:pt x="171" y="585"/>
                  </a:lnTo>
                  <a:lnTo>
                    <a:pt x="171" y="1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4" name="Freeform 818"/>
            <p:cNvSpPr>
              <a:spLocks/>
            </p:cNvSpPr>
            <p:nvPr/>
          </p:nvSpPr>
          <p:spPr bwMode="auto">
            <a:xfrm>
              <a:off x="3929" y="3289"/>
              <a:ext cx="15" cy="56"/>
            </a:xfrm>
            <a:custGeom>
              <a:avLst/>
              <a:gdLst>
                <a:gd name="T0" fmla="*/ 15 w 138"/>
                <a:gd name="T1" fmla="*/ 2 h 502"/>
                <a:gd name="T2" fmla="*/ 15 w 138"/>
                <a:gd name="T3" fmla="*/ 1 h 502"/>
                <a:gd name="T4" fmla="*/ 14 w 138"/>
                <a:gd name="T5" fmla="*/ 1 h 502"/>
                <a:gd name="T6" fmla="*/ 12 w 138"/>
                <a:gd name="T7" fmla="*/ 0 h 502"/>
                <a:gd name="T8" fmla="*/ 10 w 138"/>
                <a:gd name="T9" fmla="*/ 0 h 502"/>
                <a:gd name="T10" fmla="*/ 8 w 138"/>
                <a:gd name="T11" fmla="*/ 0 h 502"/>
                <a:gd name="T12" fmla="*/ 6 w 138"/>
                <a:gd name="T13" fmla="*/ 0 h 502"/>
                <a:gd name="T14" fmla="*/ 3 w 138"/>
                <a:gd name="T15" fmla="*/ 1 h 502"/>
                <a:gd name="T16" fmla="*/ 0 w 138"/>
                <a:gd name="T17" fmla="*/ 3 h 502"/>
                <a:gd name="T18" fmla="*/ 0 w 138"/>
                <a:gd name="T19" fmla="*/ 56 h 502"/>
                <a:gd name="T20" fmla="*/ 0 w 138"/>
                <a:gd name="T21" fmla="*/ 56 h 502"/>
                <a:gd name="T22" fmla="*/ 1 w 138"/>
                <a:gd name="T23" fmla="*/ 56 h 502"/>
                <a:gd name="T24" fmla="*/ 3 w 138"/>
                <a:gd name="T25" fmla="*/ 56 h 502"/>
                <a:gd name="T26" fmla="*/ 5 w 138"/>
                <a:gd name="T27" fmla="*/ 55 h 502"/>
                <a:gd name="T28" fmla="*/ 7 w 138"/>
                <a:gd name="T29" fmla="*/ 54 h 502"/>
                <a:gd name="T30" fmla="*/ 10 w 138"/>
                <a:gd name="T31" fmla="*/ 53 h 502"/>
                <a:gd name="T32" fmla="*/ 12 w 138"/>
                <a:gd name="T33" fmla="*/ 52 h 502"/>
                <a:gd name="T34" fmla="*/ 15 w 138"/>
                <a:gd name="T35" fmla="*/ 50 h 502"/>
                <a:gd name="T36" fmla="*/ 15 w 138"/>
                <a:gd name="T37" fmla="*/ 2 h 50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38"/>
                <a:gd name="T58" fmla="*/ 0 h 502"/>
                <a:gd name="T59" fmla="*/ 138 w 138"/>
                <a:gd name="T60" fmla="*/ 502 h 50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38" h="502">
                  <a:moveTo>
                    <a:pt x="138" y="14"/>
                  </a:moveTo>
                  <a:lnTo>
                    <a:pt x="135" y="13"/>
                  </a:lnTo>
                  <a:lnTo>
                    <a:pt x="126" y="8"/>
                  </a:lnTo>
                  <a:lnTo>
                    <a:pt x="113" y="4"/>
                  </a:lnTo>
                  <a:lnTo>
                    <a:pt x="96" y="1"/>
                  </a:lnTo>
                  <a:lnTo>
                    <a:pt x="74" y="0"/>
                  </a:lnTo>
                  <a:lnTo>
                    <a:pt x="51" y="3"/>
                  </a:lnTo>
                  <a:lnTo>
                    <a:pt x="25" y="12"/>
                  </a:lnTo>
                  <a:lnTo>
                    <a:pt x="0" y="26"/>
                  </a:lnTo>
                  <a:lnTo>
                    <a:pt x="0" y="502"/>
                  </a:lnTo>
                  <a:lnTo>
                    <a:pt x="3" y="502"/>
                  </a:lnTo>
                  <a:lnTo>
                    <a:pt x="13" y="501"/>
                  </a:lnTo>
                  <a:lnTo>
                    <a:pt x="28" y="499"/>
                  </a:lnTo>
                  <a:lnTo>
                    <a:pt x="46" y="494"/>
                  </a:lnTo>
                  <a:lnTo>
                    <a:pt x="67" y="488"/>
                  </a:lnTo>
                  <a:lnTo>
                    <a:pt x="91" y="479"/>
                  </a:lnTo>
                  <a:lnTo>
                    <a:pt x="114" y="467"/>
                  </a:lnTo>
                  <a:lnTo>
                    <a:pt x="138" y="450"/>
                  </a:lnTo>
                  <a:lnTo>
                    <a:pt x="138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5" name="Freeform 819"/>
            <p:cNvSpPr>
              <a:spLocks/>
            </p:cNvSpPr>
            <p:nvPr/>
          </p:nvSpPr>
          <p:spPr bwMode="auto">
            <a:xfrm>
              <a:off x="3929" y="3290"/>
              <a:ext cx="12" cy="40"/>
            </a:xfrm>
            <a:custGeom>
              <a:avLst/>
              <a:gdLst>
                <a:gd name="T0" fmla="*/ 12 w 104"/>
                <a:gd name="T1" fmla="*/ 1 h 353"/>
                <a:gd name="T2" fmla="*/ 12 w 104"/>
                <a:gd name="T3" fmla="*/ 1 h 353"/>
                <a:gd name="T4" fmla="*/ 11 w 104"/>
                <a:gd name="T5" fmla="*/ 1 h 353"/>
                <a:gd name="T6" fmla="*/ 10 w 104"/>
                <a:gd name="T7" fmla="*/ 0 h 353"/>
                <a:gd name="T8" fmla="*/ 8 w 104"/>
                <a:gd name="T9" fmla="*/ 0 h 353"/>
                <a:gd name="T10" fmla="*/ 6 w 104"/>
                <a:gd name="T11" fmla="*/ 0 h 353"/>
                <a:gd name="T12" fmla="*/ 4 w 104"/>
                <a:gd name="T13" fmla="*/ 0 h 353"/>
                <a:gd name="T14" fmla="*/ 2 w 104"/>
                <a:gd name="T15" fmla="*/ 1 h 353"/>
                <a:gd name="T16" fmla="*/ 0 w 104"/>
                <a:gd name="T17" fmla="*/ 2 h 353"/>
                <a:gd name="T18" fmla="*/ 0 w 104"/>
                <a:gd name="T19" fmla="*/ 40 h 353"/>
                <a:gd name="T20" fmla="*/ 0 w 104"/>
                <a:gd name="T21" fmla="*/ 40 h 353"/>
                <a:gd name="T22" fmla="*/ 1 w 104"/>
                <a:gd name="T23" fmla="*/ 40 h 353"/>
                <a:gd name="T24" fmla="*/ 2 w 104"/>
                <a:gd name="T25" fmla="*/ 40 h 353"/>
                <a:gd name="T26" fmla="*/ 4 w 104"/>
                <a:gd name="T27" fmla="*/ 39 h 353"/>
                <a:gd name="T28" fmla="*/ 6 w 104"/>
                <a:gd name="T29" fmla="*/ 39 h 353"/>
                <a:gd name="T30" fmla="*/ 8 w 104"/>
                <a:gd name="T31" fmla="*/ 38 h 353"/>
                <a:gd name="T32" fmla="*/ 10 w 104"/>
                <a:gd name="T33" fmla="*/ 37 h 353"/>
                <a:gd name="T34" fmla="*/ 12 w 104"/>
                <a:gd name="T35" fmla="*/ 35 h 353"/>
                <a:gd name="T36" fmla="*/ 12 w 104"/>
                <a:gd name="T37" fmla="*/ 1 h 35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04"/>
                <a:gd name="T58" fmla="*/ 0 h 353"/>
                <a:gd name="T59" fmla="*/ 104 w 104"/>
                <a:gd name="T60" fmla="*/ 353 h 35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04" h="353">
                  <a:moveTo>
                    <a:pt x="104" y="10"/>
                  </a:moveTo>
                  <a:lnTo>
                    <a:pt x="102" y="9"/>
                  </a:lnTo>
                  <a:lnTo>
                    <a:pt x="95" y="6"/>
                  </a:lnTo>
                  <a:lnTo>
                    <a:pt x="85" y="3"/>
                  </a:lnTo>
                  <a:lnTo>
                    <a:pt x="71" y="0"/>
                  </a:lnTo>
                  <a:lnTo>
                    <a:pt x="56" y="0"/>
                  </a:lnTo>
                  <a:lnTo>
                    <a:pt x="38" y="3"/>
                  </a:lnTo>
                  <a:lnTo>
                    <a:pt x="19" y="9"/>
                  </a:lnTo>
                  <a:lnTo>
                    <a:pt x="0" y="20"/>
                  </a:lnTo>
                  <a:lnTo>
                    <a:pt x="0" y="353"/>
                  </a:lnTo>
                  <a:lnTo>
                    <a:pt x="2" y="353"/>
                  </a:lnTo>
                  <a:lnTo>
                    <a:pt x="9" y="352"/>
                  </a:lnTo>
                  <a:lnTo>
                    <a:pt x="21" y="350"/>
                  </a:lnTo>
                  <a:lnTo>
                    <a:pt x="35" y="347"/>
                  </a:lnTo>
                  <a:lnTo>
                    <a:pt x="51" y="343"/>
                  </a:lnTo>
                  <a:lnTo>
                    <a:pt x="68" y="336"/>
                  </a:lnTo>
                  <a:lnTo>
                    <a:pt x="86" y="326"/>
                  </a:lnTo>
                  <a:lnTo>
                    <a:pt x="104" y="313"/>
                  </a:lnTo>
                  <a:lnTo>
                    <a:pt x="104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6" name="Freeform 820"/>
            <p:cNvSpPr>
              <a:spLocks/>
            </p:cNvSpPr>
            <p:nvPr/>
          </p:nvSpPr>
          <p:spPr bwMode="auto">
            <a:xfrm>
              <a:off x="3930" y="3291"/>
              <a:ext cx="8" cy="23"/>
            </a:xfrm>
            <a:custGeom>
              <a:avLst/>
              <a:gdLst>
                <a:gd name="T0" fmla="*/ 8 w 72"/>
                <a:gd name="T1" fmla="*/ 1 h 204"/>
                <a:gd name="T2" fmla="*/ 8 w 72"/>
                <a:gd name="T3" fmla="*/ 1 h 204"/>
                <a:gd name="T4" fmla="*/ 7 w 72"/>
                <a:gd name="T5" fmla="*/ 0 h 204"/>
                <a:gd name="T6" fmla="*/ 6 w 72"/>
                <a:gd name="T7" fmla="*/ 0 h 204"/>
                <a:gd name="T8" fmla="*/ 5 w 72"/>
                <a:gd name="T9" fmla="*/ 0 h 204"/>
                <a:gd name="T10" fmla="*/ 4 w 72"/>
                <a:gd name="T11" fmla="*/ 0 h 204"/>
                <a:gd name="T12" fmla="*/ 3 w 72"/>
                <a:gd name="T13" fmla="*/ 0 h 204"/>
                <a:gd name="T14" fmla="*/ 1 w 72"/>
                <a:gd name="T15" fmla="*/ 1 h 204"/>
                <a:gd name="T16" fmla="*/ 0 w 72"/>
                <a:gd name="T17" fmla="*/ 1 h 204"/>
                <a:gd name="T18" fmla="*/ 0 w 72"/>
                <a:gd name="T19" fmla="*/ 23 h 204"/>
                <a:gd name="T20" fmla="*/ 0 w 72"/>
                <a:gd name="T21" fmla="*/ 23 h 204"/>
                <a:gd name="T22" fmla="*/ 1 w 72"/>
                <a:gd name="T23" fmla="*/ 23 h 204"/>
                <a:gd name="T24" fmla="*/ 2 w 72"/>
                <a:gd name="T25" fmla="*/ 23 h 204"/>
                <a:gd name="T26" fmla="*/ 3 w 72"/>
                <a:gd name="T27" fmla="*/ 23 h 204"/>
                <a:gd name="T28" fmla="*/ 4 w 72"/>
                <a:gd name="T29" fmla="*/ 22 h 204"/>
                <a:gd name="T30" fmla="*/ 5 w 72"/>
                <a:gd name="T31" fmla="*/ 22 h 204"/>
                <a:gd name="T32" fmla="*/ 7 w 72"/>
                <a:gd name="T33" fmla="*/ 21 h 204"/>
                <a:gd name="T34" fmla="*/ 8 w 72"/>
                <a:gd name="T35" fmla="*/ 20 h 204"/>
                <a:gd name="T36" fmla="*/ 8 w 72"/>
                <a:gd name="T37" fmla="*/ 1 h 204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04"/>
                <a:gd name="T59" fmla="*/ 72 w 72"/>
                <a:gd name="T60" fmla="*/ 204 h 204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04">
                  <a:moveTo>
                    <a:pt x="72" y="6"/>
                  </a:moveTo>
                  <a:lnTo>
                    <a:pt x="69" y="5"/>
                  </a:lnTo>
                  <a:lnTo>
                    <a:pt x="65" y="4"/>
                  </a:lnTo>
                  <a:lnTo>
                    <a:pt x="58" y="2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27" y="1"/>
                  </a:lnTo>
                  <a:lnTo>
                    <a:pt x="13" y="6"/>
                  </a:lnTo>
                  <a:lnTo>
                    <a:pt x="0" y="13"/>
                  </a:lnTo>
                  <a:lnTo>
                    <a:pt x="0" y="204"/>
                  </a:lnTo>
                  <a:lnTo>
                    <a:pt x="2" y="204"/>
                  </a:lnTo>
                  <a:lnTo>
                    <a:pt x="6" y="203"/>
                  </a:lnTo>
                  <a:lnTo>
                    <a:pt x="15" y="202"/>
                  </a:lnTo>
                  <a:lnTo>
                    <a:pt x="24" y="200"/>
                  </a:lnTo>
                  <a:lnTo>
                    <a:pt x="35" y="197"/>
                  </a:lnTo>
                  <a:lnTo>
                    <a:pt x="47" y="192"/>
                  </a:lnTo>
                  <a:lnTo>
                    <a:pt x="59" y="185"/>
                  </a:lnTo>
                  <a:lnTo>
                    <a:pt x="72" y="177"/>
                  </a:lnTo>
                  <a:lnTo>
                    <a:pt x="72" y="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7" name="Freeform 821"/>
            <p:cNvSpPr>
              <a:spLocks/>
            </p:cNvSpPr>
            <p:nvPr/>
          </p:nvSpPr>
          <p:spPr bwMode="auto">
            <a:xfrm>
              <a:off x="4025" y="3357"/>
              <a:ext cx="12" cy="11"/>
            </a:xfrm>
            <a:custGeom>
              <a:avLst/>
              <a:gdLst>
                <a:gd name="T0" fmla="*/ 6 w 104"/>
                <a:gd name="T1" fmla="*/ 11 h 104"/>
                <a:gd name="T2" fmla="*/ 7 w 104"/>
                <a:gd name="T3" fmla="*/ 11 h 104"/>
                <a:gd name="T4" fmla="*/ 8 w 104"/>
                <a:gd name="T5" fmla="*/ 11 h 104"/>
                <a:gd name="T6" fmla="*/ 9 w 104"/>
                <a:gd name="T7" fmla="*/ 10 h 104"/>
                <a:gd name="T8" fmla="*/ 10 w 104"/>
                <a:gd name="T9" fmla="*/ 9 h 104"/>
                <a:gd name="T10" fmla="*/ 11 w 104"/>
                <a:gd name="T11" fmla="*/ 9 h 104"/>
                <a:gd name="T12" fmla="*/ 12 w 104"/>
                <a:gd name="T13" fmla="*/ 8 h 104"/>
                <a:gd name="T14" fmla="*/ 12 w 104"/>
                <a:gd name="T15" fmla="*/ 7 h 104"/>
                <a:gd name="T16" fmla="*/ 12 w 104"/>
                <a:gd name="T17" fmla="*/ 6 h 104"/>
                <a:gd name="T18" fmla="*/ 12 w 104"/>
                <a:gd name="T19" fmla="*/ 4 h 104"/>
                <a:gd name="T20" fmla="*/ 12 w 104"/>
                <a:gd name="T21" fmla="*/ 3 h 104"/>
                <a:gd name="T22" fmla="*/ 11 w 104"/>
                <a:gd name="T23" fmla="*/ 2 h 104"/>
                <a:gd name="T24" fmla="*/ 10 w 104"/>
                <a:gd name="T25" fmla="*/ 2 h 104"/>
                <a:gd name="T26" fmla="*/ 9 w 104"/>
                <a:gd name="T27" fmla="*/ 1 h 104"/>
                <a:gd name="T28" fmla="*/ 8 w 104"/>
                <a:gd name="T29" fmla="*/ 0 h 104"/>
                <a:gd name="T30" fmla="*/ 7 w 104"/>
                <a:gd name="T31" fmla="*/ 0 h 104"/>
                <a:gd name="T32" fmla="*/ 6 w 104"/>
                <a:gd name="T33" fmla="*/ 0 h 104"/>
                <a:gd name="T34" fmla="*/ 5 w 104"/>
                <a:gd name="T35" fmla="*/ 0 h 104"/>
                <a:gd name="T36" fmla="*/ 4 w 104"/>
                <a:gd name="T37" fmla="*/ 0 h 104"/>
                <a:gd name="T38" fmla="*/ 3 w 104"/>
                <a:gd name="T39" fmla="*/ 1 h 104"/>
                <a:gd name="T40" fmla="*/ 2 w 104"/>
                <a:gd name="T41" fmla="*/ 2 h 104"/>
                <a:gd name="T42" fmla="*/ 1 w 104"/>
                <a:gd name="T43" fmla="*/ 2 h 104"/>
                <a:gd name="T44" fmla="*/ 0 w 104"/>
                <a:gd name="T45" fmla="*/ 3 h 104"/>
                <a:gd name="T46" fmla="*/ 0 w 104"/>
                <a:gd name="T47" fmla="*/ 4 h 104"/>
                <a:gd name="T48" fmla="*/ 0 w 104"/>
                <a:gd name="T49" fmla="*/ 6 h 104"/>
                <a:gd name="T50" fmla="*/ 0 w 104"/>
                <a:gd name="T51" fmla="*/ 7 h 104"/>
                <a:gd name="T52" fmla="*/ 0 w 104"/>
                <a:gd name="T53" fmla="*/ 8 h 104"/>
                <a:gd name="T54" fmla="*/ 1 w 104"/>
                <a:gd name="T55" fmla="*/ 9 h 104"/>
                <a:gd name="T56" fmla="*/ 2 w 104"/>
                <a:gd name="T57" fmla="*/ 9 h 104"/>
                <a:gd name="T58" fmla="*/ 3 w 104"/>
                <a:gd name="T59" fmla="*/ 10 h 104"/>
                <a:gd name="T60" fmla="*/ 4 w 104"/>
                <a:gd name="T61" fmla="*/ 11 h 104"/>
                <a:gd name="T62" fmla="*/ 5 w 104"/>
                <a:gd name="T63" fmla="*/ 11 h 104"/>
                <a:gd name="T64" fmla="*/ 6 w 104"/>
                <a:gd name="T65" fmla="*/ 11 h 1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4"/>
                <a:gd name="T100" fmla="*/ 0 h 104"/>
                <a:gd name="T101" fmla="*/ 104 w 104"/>
                <a:gd name="T102" fmla="*/ 104 h 10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4" h="104">
                  <a:moveTo>
                    <a:pt x="52" y="104"/>
                  </a:moveTo>
                  <a:lnTo>
                    <a:pt x="62" y="103"/>
                  </a:lnTo>
                  <a:lnTo>
                    <a:pt x="73" y="100"/>
                  </a:lnTo>
                  <a:lnTo>
                    <a:pt x="81" y="95"/>
                  </a:lnTo>
                  <a:lnTo>
                    <a:pt x="89" y="89"/>
                  </a:lnTo>
                  <a:lnTo>
                    <a:pt x="95" y="81"/>
                  </a:lnTo>
                  <a:lnTo>
                    <a:pt x="100" y="72"/>
                  </a:lnTo>
                  <a:lnTo>
                    <a:pt x="103" y="62"/>
                  </a:lnTo>
                  <a:lnTo>
                    <a:pt x="104" y="52"/>
                  </a:lnTo>
                  <a:lnTo>
                    <a:pt x="103" y="41"/>
                  </a:lnTo>
                  <a:lnTo>
                    <a:pt x="100" y="31"/>
                  </a:lnTo>
                  <a:lnTo>
                    <a:pt x="95" y="22"/>
                  </a:lnTo>
                  <a:lnTo>
                    <a:pt x="89" y="15"/>
                  </a:lnTo>
                  <a:lnTo>
                    <a:pt x="81" y="8"/>
                  </a:lnTo>
                  <a:lnTo>
                    <a:pt x="73" y="4"/>
                  </a:lnTo>
                  <a:lnTo>
                    <a:pt x="62" y="1"/>
                  </a:lnTo>
                  <a:lnTo>
                    <a:pt x="52" y="0"/>
                  </a:lnTo>
                  <a:lnTo>
                    <a:pt x="42" y="1"/>
                  </a:lnTo>
                  <a:lnTo>
                    <a:pt x="32" y="4"/>
                  </a:lnTo>
                  <a:lnTo>
                    <a:pt x="24" y="8"/>
                  </a:lnTo>
                  <a:lnTo>
                    <a:pt x="16" y="15"/>
                  </a:lnTo>
                  <a:lnTo>
                    <a:pt x="9" y="22"/>
                  </a:lnTo>
                  <a:lnTo>
                    <a:pt x="4" y="31"/>
                  </a:lnTo>
                  <a:lnTo>
                    <a:pt x="1" y="41"/>
                  </a:lnTo>
                  <a:lnTo>
                    <a:pt x="0" y="52"/>
                  </a:lnTo>
                  <a:lnTo>
                    <a:pt x="1" y="62"/>
                  </a:lnTo>
                  <a:lnTo>
                    <a:pt x="4" y="72"/>
                  </a:lnTo>
                  <a:lnTo>
                    <a:pt x="9" y="81"/>
                  </a:lnTo>
                  <a:lnTo>
                    <a:pt x="16" y="89"/>
                  </a:lnTo>
                  <a:lnTo>
                    <a:pt x="24" y="95"/>
                  </a:lnTo>
                  <a:lnTo>
                    <a:pt x="32" y="100"/>
                  </a:lnTo>
                  <a:lnTo>
                    <a:pt x="42" y="103"/>
                  </a:lnTo>
                  <a:lnTo>
                    <a:pt x="52" y="10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8" name="Freeform 822"/>
            <p:cNvSpPr>
              <a:spLocks/>
            </p:cNvSpPr>
            <p:nvPr/>
          </p:nvSpPr>
          <p:spPr bwMode="auto">
            <a:xfrm>
              <a:off x="3990" y="3357"/>
              <a:ext cx="6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5 w 52"/>
                <a:gd name="T5" fmla="*/ 5 h 52"/>
                <a:gd name="T6" fmla="*/ 6 w 52"/>
                <a:gd name="T7" fmla="*/ 4 h 52"/>
                <a:gd name="T8" fmla="*/ 6 w 52"/>
                <a:gd name="T9" fmla="*/ 3 h 52"/>
                <a:gd name="T10" fmla="*/ 6 w 52"/>
                <a:gd name="T11" fmla="*/ 2 h 52"/>
                <a:gd name="T12" fmla="*/ 5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5" y="52"/>
                  </a:moveTo>
                  <a:lnTo>
                    <a:pt x="35" y="50"/>
                  </a:lnTo>
                  <a:lnTo>
                    <a:pt x="44" y="44"/>
                  </a:lnTo>
                  <a:lnTo>
                    <a:pt x="50" y="36"/>
                  </a:lnTo>
                  <a:lnTo>
                    <a:pt x="52" y="25"/>
                  </a:lnTo>
                  <a:lnTo>
                    <a:pt x="50" y="15"/>
                  </a:lnTo>
                  <a:lnTo>
                    <a:pt x="44" y="7"/>
                  </a:lnTo>
                  <a:lnTo>
                    <a:pt x="35" y="2"/>
                  </a:lnTo>
                  <a:lnTo>
                    <a:pt x="25" y="0"/>
                  </a:lnTo>
                  <a:lnTo>
                    <a:pt x="15" y="2"/>
                  </a:lnTo>
                  <a:lnTo>
                    <a:pt x="7" y="7"/>
                  </a:lnTo>
                  <a:lnTo>
                    <a:pt x="2" y="15"/>
                  </a:lnTo>
                  <a:lnTo>
                    <a:pt x="0" y="25"/>
                  </a:lnTo>
                  <a:lnTo>
                    <a:pt x="2" y="36"/>
                  </a:lnTo>
                  <a:lnTo>
                    <a:pt x="7" y="44"/>
                  </a:lnTo>
                  <a:lnTo>
                    <a:pt x="15" y="50"/>
                  </a:lnTo>
                  <a:lnTo>
                    <a:pt x="25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19" name="Freeform 823"/>
            <p:cNvSpPr>
              <a:spLocks/>
            </p:cNvSpPr>
            <p:nvPr/>
          </p:nvSpPr>
          <p:spPr bwMode="auto">
            <a:xfrm>
              <a:off x="4000" y="3357"/>
              <a:ext cx="5" cy="6"/>
            </a:xfrm>
            <a:custGeom>
              <a:avLst/>
              <a:gdLst>
                <a:gd name="T0" fmla="*/ 3 w 52"/>
                <a:gd name="T1" fmla="*/ 6 h 52"/>
                <a:gd name="T2" fmla="*/ 4 w 52"/>
                <a:gd name="T3" fmla="*/ 6 h 52"/>
                <a:gd name="T4" fmla="*/ 4 w 52"/>
                <a:gd name="T5" fmla="*/ 5 h 52"/>
                <a:gd name="T6" fmla="*/ 5 w 52"/>
                <a:gd name="T7" fmla="*/ 4 h 52"/>
                <a:gd name="T8" fmla="*/ 5 w 52"/>
                <a:gd name="T9" fmla="*/ 3 h 52"/>
                <a:gd name="T10" fmla="*/ 5 w 52"/>
                <a:gd name="T11" fmla="*/ 2 h 52"/>
                <a:gd name="T12" fmla="*/ 4 w 52"/>
                <a:gd name="T13" fmla="*/ 1 h 52"/>
                <a:gd name="T14" fmla="*/ 4 w 52"/>
                <a:gd name="T15" fmla="*/ 0 h 52"/>
                <a:gd name="T16" fmla="*/ 3 w 52"/>
                <a:gd name="T17" fmla="*/ 0 h 52"/>
                <a:gd name="T18" fmla="*/ 2 w 52"/>
                <a:gd name="T19" fmla="*/ 0 h 52"/>
                <a:gd name="T20" fmla="*/ 1 w 52"/>
                <a:gd name="T21" fmla="*/ 1 h 52"/>
                <a:gd name="T22" fmla="*/ 0 w 52"/>
                <a:gd name="T23" fmla="*/ 2 h 52"/>
                <a:gd name="T24" fmla="*/ 0 w 52"/>
                <a:gd name="T25" fmla="*/ 3 h 52"/>
                <a:gd name="T26" fmla="*/ 0 w 52"/>
                <a:gd name="T27" fmla="*/ 4 h 52"/>
                <a:gd name="T28" fmla="*/ 1 w 52"/>
                <a:gd name="T29" fmla="*/ 5 h 52"/>
                <a:gd name="T30" fmla="*/ 2 w 52"/>
                <a:gd name="T31" fmla="*/ 6 h 52"/>
                <a:gd name="T32" fmla="*/ 3 w 52"/>
                <a:gd name="T33" fmla="*/ 6 h 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52"/>
                <a:gd name="T52" fmla="*/ 0 h 52"/>
                <a:gd name="T53" fmla="*/ 52 w 52"/>
                <a:gd name="T54" fmla="*/ 52 h 5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52" h="52">
                  <a:moveTo>
                    <a:pt x="27" y="52"/>
                  </a:moveTo>
                  <a:lnTo>
                    <a:pt x="37" y="50"/>
                  </a:lnTo>
                  <a:lnTo>
                    <a:pt x="45" y="45"/>
                  </a:lnTo>
                  <a:lnTo>
                    <a:pt x="50" y="37"/>
                  </a:lnTo>
                  <a:lnTo>
                    <a:pt x="52" y="26"/>
                  </a:lnTo>
                  <a:lnTo>
                    <a:pt x="50" y="16"/>
                  </a:lnTo>
                  <a:lnTo>
                    <a:pt x="45" y="8"/>
                  </a:lnTo>
                  <a:lnTo>
                    <a:pt x="37" y="2"/>
                  </a:lnTo>
                  <a:lnTo>
                    <a:pt x="27" y="0"/>
                  </a:lnTo>
                  <a:lnTo>
                    <a:pt x="17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2" y="37"/>
                  </a:lnTo>
                  <a:lnTo>
                    <a:pt x="8" y="45"/>
                  </a:lnTo>
                  <a:lnTo>
                    <a:pt x="17" y="50"/>
                  </a:lnTo>
                  <a:lnTo>
                    <a:pt x="27" y="5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0" name="Freeform 824"/>
            <p:cNvSpPr>
              <a:spLocks/>
            </p:cNvSpPr>
            <p:nvPr/>
          </p:nvSpPr>
          <p:spPr bwMode="auto">
            <a:xfrm>
              <a:off x="3961" y="3278"/>
              <a:ext cx="16" cy="79"/>
            </a:xfrm>
            <a:custGeom>
              <a:avLst/>
              <a:gdLst>
                <a:gd name="T0" fmla="*/ 5 w 148"/>
                <a:gd name="T1" fmla="*/ 2 h 712"/>
                <a:gd name="T2" fmla="*/ 5 w 148"/>
                <a:gd name="T3" fmla="*/ 3 h 712"/>
                <a:gd name="T4" fmla="*/ 3 w 148"/>
                <a:gd name="T5" fmla="*/ 8 h 712"/>
                <a:gd name="T6" fmla="*/ 2 w 148"/>
                <a:gd name="T7" fmla="*/ 15 h 712"/>
                <a:gd name="T8" fmla="*/ 1 w 148"/>
                <a:gd name="T9" fmla="*/ 24 h 712"/>
                <a:gd name="T10" fmla="*/ 0 w 148"/>
                <a:gd name="T11" fmla="*/ 35 h 712"/>
                <a:gd name="T12" fmla="*/ 0 w 148"/>
                <a:gd name="T13" fmla="*/ 49 h 712"/>
                <a:gd name="T14" fmla="*/ 1 w 148"/>
                <a:gd name="T15" fmla="*/ 63 h 712"/>
                <a:gd name="T16" fmla="*/ 4 w 148"/>
                <a:gd name="T17" fmla="*/ 79 h 712"/>
                <a:gd name="T18" fmla="*/ 15 w 148"/>
                <a:gd name="T19" fmla="*/ 78 h 712"/>
                <a:gd name="T20" fmla="*/ 15 w 148"/>
                <a:gd name="T21" fmla="*/ 76 h 712"/>
                <a:gd name="T22" fmla="*/ 14 w 148"/>
                <a:gd name="T23" fmla="*/ 70 h 712"/>
                <a:gd name="T24" fmla="*/ 13 w 148"/>
                <a:gd name="T25" fmla="*/ 60 h 712"/>
                <a:gd name="T26" fmla="*/ 11 w 148"/>
                <a:gd name="T27" fmla="*/ 49 h 712"/>
                <a:gd name="T28" fmla="*/ 11 w 148"/>
                <a:gd name="T29" fmla="*/ 36 h 712"/>
                <a:gd name="T30" fmla="*/ 11 w 148"/>
                <a:gd name="T31" fmla="*/ 23 h 712"/>
                <a:gd name="T32" fmla="*/ 13 w 148"/>
                <a:gd name="T33" fmla="*/ 11 h 712"/>
                <a:gd name="T34" fmla="*/ 16 w 148"/>
                <a:gd name="T35" fmla="*/ 1 h 712"/>
                <a:gd name="T36" fmla="*/ 16 w 148"/>
                <a:gd name="T37" fmla="*/ 1 h 712"/>
                <a:gd name="T38" fmla="*/ 16 w 148"/>
                <a:gd name="T39" fmla="*/ 1 h 712"/>
                <a:gd name="T40" fmla="*/ 16 w 148"/>
                <a:gd name="T41" fmla="*/ 0 h 712"/>
                <a:gd name="T42" fmla="*/ 15 w 148"/>
                <a:gd name="T43" fmla="*/ 0 h 712"/>
                <a:gd name="T44" fmla="*/ 14 w 148"/>
                <a:gd name="T45" fmla="*/ 0 h 712"/>
                <a:gd name="T46" fmla="*/ 12 w 148"/>
                <a:gd name="T47" fmla="*/ 0 h 712"/>
                <a:gd name="T48" fmla="*/ 9 w 148"/>
                <a:gd name="T49" fmla="*/ 1 h 712"/>
                <a:gd name="T50" fmla="*/ 5 w 148"/>
                <a:gd name="T51" fmla="*/ 2 h 71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48"/>
                <a:gd name="T79" fmla="*/ 0 h 712"/>
                <a:gd name="T80" fmla="*/ 148 w 148"/>
                <a:gd name="T81" fmla="*/ 712 h 71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48" h="712">
                  <a:moveTo>
                    <a:pt x="46" y="14"/>
                  </a:moveTo>
                  <a:lnTo>
                    <a:pt x="42" y="29"/>
                  </a:lnTo>
                  <a:lnTo>
                    <a:pt x="32" y="68"/>
                  </a:lnTo>
                  <a:lnTo>
                    <a:pt x="18" y="132"/>
                  </a:lnTo>
                  <a:lnTo>
                    <a:pt x="7" y="217"/>
                  </a:lnTo>
                  <a:lnTo>
                    <a:pt x="0" y="319"/>
                  </a:lnTo>
                  <a:lnTo>
                    <a:pt x="1" y="438"/>
                  </a:lnTo>
                  <a:lnTo>
                    <a:pt x="13" y="570"/>
                  </a:lnTo>
                  <a:lnTo>
                    <a:pt x="41" y="712"/>
                  </a:lnTo>
                  <a:lnTo>
                    <a:pt x="143" y="707"/>
                  </a:lnTo>
                  <a:lnTo>
                    <a:pt x="139" y="685"/>
                  </a:lnTo>
                  <a:lnTo>
                    <a:pt x="128" y="628"/>
                  </a:lnTo>
                  <a:lnTo>
                    <a:pt x="116" y="543"/>
                  </a:lnTo>
                  <a:lnTo>
                    <a:pt x="105" y="439"/>
                  </a:lnTo>
                  <a:lnTo>
                    <a:pt x="99" y="324"/>
                  </a:lnTo>
                  <a:lnTo>
                    <a:pt x="102" y="209"/>
                  </a:lnTo>
                  <a:lnTo>
                    <a:pt x="117" y="100"/>
                  </a:lnTo>
                  <a:lnTo>
                    <a:pt x="148" y="8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6" y="3"/>
                  </a:lnTo>
                  <a:lnTo>
                    <a:pt x="140" y="0"/>
                  </a:lnTo>
                  <a:lnTo>
                    <a:pt x="127" y="0"/>
                  </a:lnTo>
                  <a:lnTo>
                    <a:pt x="109" y="1"/>
                  </a:lnTo>
                  <a:lnTo>
                    <a:pt x="83" y="6"/>
                  </a:lnTo>
                  <a:lnTo>
                    <a:pt x="46" y="1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1" name="Freeform 825"/>
            <p:cNvSpPr>
              <a:spLocks/>
            </p:cNvSpPr>
            <p:nvPr/>
          </p:nvSpPr>
          <p:spPr bwMode="auto">
            <a:xfrm>
              <a:off x="4045" y="3268"/>
              <a:ext cx="23" cy="88"/>
            </a:xfrm>
            <a:custGeom>
              <a:avLst/>
              <a:gdLst>
                <a:gd name="T0" fmla="*/ 23 w 201"/>
                <a:gd name="T1" fmla="*/ 1 h 795"/>
                <a:gd name="T2" fmla="*/ 22 w 201"/>
                <a:gd name="T3" fmla="*/ 1 h 795"/>
                <a:gd name="T4" fmla="*/ 21 w 201"/>
                <a:gd name="T5" fmla="*/ 3 h 795"/>
                <a:gd name="T6" fmla="*/ 19 w 201"/>
                <a:gd name="T7" fmla="*/ 8 h 795"/>
                <a:gd name="T8" fmla="*/ 17 w 201"/>
                <a:gd name="T9" fmla="*/ 15 h 795"/>
                <a:gd name="T10" fmla="*/ 15 w 201"/>
                <a:gd name="T11" fmla="*/ 27 h 795"/>
                <a:gd name="T12" fmla="*/ 15 w 201"/>
                <a:gd name="T13" fmla="*/ 42 h 795"/>
                <a:gd name="T14" fmla="*/ 15 w 201"/>
                <a:gd name="T15" fmla="*/ 62 h 795"/>
                <a:gd name="T16" fmla="*/ 17 w 201"/>
                <a:gd name="T17" fmla="*/ 88 h 795"/>
                <a:gd name="T18" fmla="*/ 4 w 201"/>
                <a:gd name="T19" fmla="*/ 88 h 795"/>
                <a:gd name="T20" fmla="*/ 4 w 201"/>
                <a:gd name="T21" fmla="*/ 85 h 795"/>
                <a:gd name="T22" fmla="*/ 3 w 201"/>
                <a:gd name="T23" fmla="*/ 78 h 795"/>
                <a:gd name="T24" fmla="*/ 1 w 201"/>
                <a:gd name="T25" fmla="*/ 68 h 795"/>
                <a:gd name="T26" fmla="*/ 0 w 201"/>
                <a:gd name="T27" fmla="*/ 55 h 795"/>
                <a:gd name="T28" fmla="*/ 0 w 201"/>
                <a:gd name="T29" fmla="*/ 40 h 795"/>
                <a:gd name="T30" fmla="*/ 1 w 201"/>
                <a:gd name="T31" fmla="*/ 26 h 795"/>
                <a:gd name="T32" fmla="*/ 3 w 201"/>
                <a:gd name="T33" fmla="*/ 12 h 795"/>
                <a:gd name="T34" fmla="*/ 8 w 201"/>
                <a:gd name="T35" fmla="*/ 0 h 795"/>
                <a:gd name="T36" fmla="*/ 23 w 201"/>
                <a:gd name="T37" fmla="*/ 1 h 79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01"/>
                <a:gd name="T58" fmla="*/ 0 h 795"/>
                <a:gd name="T59" fmla="*/ 201 w 201"/>
                <a:gd name="T60" fmla="*/ 795 h 795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01" h="795">
                  <a:moveTo>
                    <a:pt x="201" y="5"/>
                  </a:moveTo>
                  <a:lnTo>
                    <a:pt x="196" y="10"/>
                  </a:lnTo>
                  <a:lnTo>
                    <a:pt x="183" y="31"/>
                  </a:lnTo>
                  <a:lnTo>
                    <a:pt x="165" y="73"/>
                  </a:lnTo>
                  <a:lnTo>
                    <a:pt x="148" y="140"/>
                  </a:lnTo>
                  <a:lnTo>
                    <a:pt x="134" y="240"/>
                  </a:lnTo>
                  <a:lnTo>
                    <a:pt x="127" y="379"/>
                  </a:lnTo>
                  <a:lnTo>
                    <a:pt x="131" y="561"/>
                  </a:lnTo>
                  <a:lnTo>
                    <a:pt x="150" y="795"/>
                  </a:lnTo>
                  <a:lnTo>
                    <a:pt x="37" y="795"/>
                  </a:lnTo>
                  <a:lnTo>
                    <a:pt x="33" y="771"/>
                  </a:lnTo>
                  <a:lnTo>
                    <a:pt x="24" y="707"/>
                  </a:lnTo>
                  <a:lnTo>
                    <a:pt x="13" y="611"/>
                  </a:lnTo>
                  <a:lnTo>
                    <a:pt x="3" y="493"/>
                  </a:lnTo>
                  <a:lnTo>
                    <a:pt x="0" y="363"/>
                  </a:lnTo>
                  <a:lnTo>
                    <a:pt x="7" y="231"/>
                  </a:lnTo>
                  <a:lnTo>
                    <a:pt x="28" y="107"/>
                  </a:lnTo>
                  <a:lnTo>
                    <a:pt x="66" y="0"/>
                  </a:lnTo>
                  <a:lnTo>
                    <a:pt x="201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2" name="Freeform 826"/>
            <p:cNvSpPr>
              <a:spLocks/>
            </p:cNvSpPr>
            <p:nvPr/>
          </p:nvSpPr>
          <p:spPr bwMode="auto">
            <a:xfrm>
              <a:off x="3961" y="3282"/>
              <a:ext cx="15" cy="69"/>
            </a:xfrm>
            <a:custGeom>
              <a:avLst/>
              <a:gdLst>
                <a:gd name="T0" fmla="*/ 5 w 129"/>
                <a:gd name="T1" fmla="*/ 1 h 622"/>
                <a:gd name="T2" fmla="*/ 4 w 129"/>
                <a:gd name="T3" fmla="*/ 3 h 622"/>
                <a:gd name="T4" fmla="*/ 3 w 129"/>
                <a:gd name="T5" fmla="*/ 7 h 622"/>
                <a:gd name="T6" fmla="*/ 2 w 129"/>
                <a:gd name="T7" fmla="*/ 13 h 622"/>
                <a:gd name="T8" fmla="*/ 1 w 129"/>
                <a:gd name="T9" fmla="*/ 21 h 622"/>
                <a:gd name="T10" fmla="*/ 0 w 129"/>
                <a:gd name="T11" fmla="*/ 31 h 622"/>
                <a:gd name="T12" fmla="*/ 0 w 129"/>
                <a:gd name="T13" fmla="*/ 42 h 622"/>
                <a:gd name="T14" fmla="*/ 1 w 129"/>
                <a:gd name="T15" fmla="*/ 55 h 622"/>
                <a:gd name="T16" fmla="*/ 4 w 129"/>
                <a:gd name="T17" fmla="*/ 69 h 622"/>
                <a:gd name="T18" fmla="*/ 14 w 129"/>
                <a:gd name="T19" fmla="*/ 68 h 622"/>
                <a:gd name="T20" fmla="*/ 14 w 129"/>
                <a:gd name="T21" fmla="*/ 66 h 622"/>
                <a:gd name="T22" fmla="*/ 13 w 129"/>
                <a:gd name="T23" fmla="*/ 61 h 622"/>
                <a:gd name="T24" fmla="*/ 12 w 129"/>
                <a:gd name="T25" fmla="*/ 52 h 622"/>
                <a:gd name="T26" fmla="*/ 11 w 129"/>
                <a:gd name="T27" fmla="*/ 42 h 622"/>
                <a:gd name="T28" fmla="*/ 10 w 129"/>
                <a:gd name="T29" fmla="*/ 31 h 622"/>
                <a:gd name="T30" fmla="*/ 10 w 129"/>
                <a:gd name="T31" fmla="*/ 20 h 622"/>
                <a:gd name="T32" fmla="*/ 12 w 129"/>
                <a:gd name="T33" fmla="*/ 10 h 622"/>
                <a:gd name="T34" fmla="*/ 15 w 129"/>
                <a:gd name="T35" fmla="*/ 1 h 622"/>
                <a:gd name="T36" fmla="*/ 15 w 129"/>
                <a:gd name="T37" fmla="*/ 1 h 622"/>
                <a:gd name="T38" fmla="*/ 15 w 129"/>
                <a:gd name="T39" fmla="*/ 0 h 622"/>
                <a:gd name="T40" fmla="*/ 15 w 129"/>
                <a:gd name="T41" fmla="*/ 0 h 622"/>
                <a:gd name="T42" fmla="*/ 14 w 129"/>
                <a:gd name="T43" fmla="*/ 0 h 622"/>
                <a:gd name="T44" fmla="*/ 13 w 129"/>
                <a:gd name="T45" fmla="*/ 0 h 622"/>
                <a:gd name="T46" fmla="*/ 11 w 129"/>
                <a:gd name="T47" fmla="*/ 0 h 622"/>
                <a:gd name="T48" fmla="*/ 8 w 129"/>
                <a:gd name="T49" fmla="*/ 1 h 622"/>
                <a:gd name="T50" fmla="*/ 5 w 129"/>
                <a:gd name="T51" fmla="*/ 1 h 62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29"/>
                <a:gd name="T79" fmla="*/ 0 h 622"/>
                <a:gd name="T80" fmla="*/ 129 w 129"/>
                <a:gd name="T81" fmla="*/ 622 h 62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29" h="622">
                  <a:moveTo>
                    <a:pt x="41" y="12"/>
                  </a:moveTo>
                  <a:lnTo>
                    <a:pt x="37" y="24"/>
                  </a:lnTo>
                  <a:lnTo>
                    <a:pt x="29" y="59"/>
                  </a:lnTo>
                  <a:lnTo>
                    <a:pt x="18" y="115"/>
                  </a:lnTo>
                  <a:lnTo>
                    <a:pt x="6" y="189"/>
                  </a:lnTo>
                  <a:lnTo>
                    <a:pt x="0" y="279"/>
                  </a:lnTo>
                  <a:lnTo>
                    <a:pt x="1" y="382"/>
                  </a:lnTo>
                  <a:lnTo>
                    <a:pt x="11" y="497"/>
                  </a:lnTo>
                  <a:lnTo>
                    <a:pt x="36" y="622"/>
                  </a:lnTo>
                  <a:lnTo>
                    <a:pt x="124" y="617"/>
                  </a:lnTo>
                  <a:lnTo>
                    <a:pt x="120" y="598"/>
                  </a:lnTo>
                  <a:lnTo>
                    <a:pt x="112" y="548"/>
                  </a:lnTo>
                  <a:lnTo>
                    <a:pt x="101" y="473"/>
                  </a:lnTo>
                  <a:lnTo>
                    <a:pt x="92" y="382"/>
                  </a:lnTo>
                  <a:lnTo>
                    <a:pt x="87" y="282"/>
                  </a:lnTo>
                  <a:lnTo>
                    <a:pt x="89" y="182"/>
                  </a:lnTo>
                  <a:lnTo>
                    <a:pt x="102" y="87"/>
                  </a:lnTo>
                  <a:lnTo>
                    <a:pt x="129" y="7"/>
                  </a:lnTo>
                  <a:lnTo>
                    <a:pt x="129" y="6"/>
                  </a:lnTo>
                  <a:lnTo>
                    <a:pt x="129" y="4"/>
                  </a:lnTo>
                  <a:lnTo>
                    <a:pt x="127" y="2"/>
                  </a:lnTo>
                  <a:lnTo>
                    <a:pt x="122" y="0"/>
                  </a:lnTo>
                  <a:lnTo>
                    <a:pt x="112" y="0"/>
                  </a:lnTo>
                  <a:lnTo>
                    <a:pt x="96" y="1"/>
                  </a:lnTo>
                  <a:lnTo>
                    <a:pt x="72" y="5"/>
                  </a:lnTo>
                  <a:lnTo>
                    <a:pt x="41" y="1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3" name="Freeform 827"/>
            <p:cNvSpPr>
              <a:spLocks/>
            </p:cNvSpPr>
            <p:nvPr/>
          </p:nvSpPr>
          <p:spPr bwMode="auto">
            <a:xfrm>
              <a:off x="3962" y="3287"/>
              <a:ext cx="12" cy="59"/>
            </a:xfrm>
            <a:custGeom>
              <a:avLst/>
              <a:gdLst>
                <a:gd name="T0" fmla="*/ 4 w 110"/>
                <a:gd name="T1" fmla="*/ 1 h 531"/>
                <a:gd name="T2" fmla="*/ 3 w 110"/>
                <a:gd name="T3" fmla="*/ 2 h 531"/>
                <a:gd name="T4" fmla="*/ 3 w 110"/>
                <a:gd name="T5" fmla="*/ 6 h 531"/>
                <a:gd name="T6" fmla="*/ 2 w 110"/>
                <a:gd name="T7" fmla="*/ 11 h 531"/>
                <a:gd name="T8" fmla="*/ 1 w 110"/>
                <a:gd name="T9" fmla="*/ 18 h 531"/>
                <a:gd name="T10" fmla="*/ 0 w 110"/>
                <a:gd name="T11" fmla="*/ 26 h 531"/>
                <a:gd name="T12" fmla="*/ 0 w 110"/>
                <a:gd name="T13" fmla="*/ 36 h 531"/>
                <a:gd name="T14" fmla="*/ 1 w 110"/>
                <a:gd name="T15" fmla="*/ 47 h 531"/>
                <a:gd name="T16" fmla="*/ 3 w 110"/>
                <a:gd name="T17" fmla="*/ 59 h 531"/>
                <a:gd name="T18" fmla="*/ 12 w 110"/>
                <a:gd name="T19" fmla="*/ 58 h 531"/>
                <a:gd name="T20" fmla="*/ 11 w 110"/>
                <a:gd name="T21" fmla="*/ 57 h 531"/>
                <a:gd name="T22" fmla="*/ 10 w 110"/>
                <a:gd name="T23" fmla="*/ 52 h 531"/>
                <a:gd name="T24" fmla="*/ 9 w 110"/>
                <a:gd name="T25" fmla="*/ 45 h 531"/>
                <a:gd name="T26" fmla="*/ 9 w 110"/>
                <a:gd name="T27" fmla="*/ 36 h 531"/>
                <a:gd name="T28" fmla="*/ 8 w 110"/>
                <a:gd name="T29" fmla="*/ 27 h 531"/>
                <a:gd name="T30" fmla="*/ 8 w 110"/>
                <a:gd name="T31" fmla="*/ 17 h 531"/>
                <a:gd name="T32" fmla="*/ 9 w 110"/>
                <a:gd name="T33" fmla="*/ 8 h 531"/>
                <a:gd name="T34" fmla="*/ 12 w 110"/>
                <a:gd name="T35" fmla="*/ 1 h 531"/>
                <a:gd name="T36" fmla="*/ 12 w 110"/>
                <a:gd name="T37" fmla="*/ 1 h 531"/>
                <a:gd name="T38" fmla="*/ 12 w 110"/>
                <a:gd name="T39" fmla="*/ 0 h 531"/>
                <a:gd name="T40" fmla="*/ 12 w 110"/>
                <a:gd name="T41" fmla="*/ 0 h 531"/>
                <a:gd name="T42" fmla="*/ 11 w 110"/>
                <a:gd name="T43" fmla="*/ 0 h 531"/>
                <a:gd name="T44" fmla="*/ 10 w 110"/>
                <a:gd name="T45" fmla="*/ 0 h 531"/>
                <a:gd name="T46" fmla="*/ 9 w 110"/>
                <a:gd name="T47" fmla="*/ 0 h 531"/>
                <a:gd name="T48" fmla="*/ 7 w 110"/>
                <a:gd name="T49" fmla="*/ 0 h 531"/>
                <a:gd name="T50" fmla="*/ 4 w 110"/>
                <a:gd name="T51" fmla="*/ 1 h 53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0"/>
                <a:gd name="T79" fmla="*/ 0 h 531"/>
                <a:gd name="T80" fmla="*/ 110 w 110"/>
                <a:gd name="T81" fmla="*/ 531 h 53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0" h="531">
                  <a:moveTo>
                    <a:pt x="35" y="10"/>
                  </a:moveTo>
                  <a:lnTo>
                    <a:pt x="32" y="20"/>
                  </a:lnTo>
                  <a:lnTo>
                    <a:pt x="24" y="50"/>
                  </a:lnTo>
                  <a:lnTo>
                    <a:pt x="15" y="98"/>
                  </a:lnTo>
                  <a:lnTo>
                    <a:pt x="5" y="160"/>
                  </a:lnTo>
                  <a:lnTo>
                    <a:pt x="0" y="237"/>
                  </a:lnTo>
                  <a:lnTo>
                    <a:pt x="1" y="326"/>
                  </a:lnTo>
                  <a:lnTo>
                    <a:pt x="10" y="424"/>
                  </a:lnTo>
                  <a:lnTo>
                    <a:pt x="31" y="531"/>
                  </a:lnTo>
                  <a:lnTo>
                    <a:pt x="106" y="525"/>
                  </a:lnTo>
                  <a:lnTo>
                    <a:pt x="103" y="510"/>
                  </a:lnTo>
                  <a:lnTo>
                    <a:pt x="96" y="467"/>
                  </a:lnTo>
                  <a:lnTo>
                    <a:pt x="87" y="404"/>
                  </a:lnTo>
                  <a:lnTo>
                    <a:pt x="79" y="326"/>
                  </a:lnTo>
                  <a:lnTo>
                    <a:pt x="74" y="241"/>
                  </a:lnTo>
                  <a:lnTo>
                    <a:pt x="76" y="155"/>
                  </a:lnTo>
                  <a:lnTo>
                    <a:pt x="87" y="74"/>
                  </a:lnTo>
                  <a:lnTo>
                    <a:pt x="110" y="6"/>
                  </a:lnTo>
                  <a:lnTo>
                    <a:pt x="110" y="5"/>
                  </a:lnTo>
                  <a:lnTo>
                    <a:pt x="110" y="4"/>
                  </a:lnTo>
                  <a:lnTo>
                    <a:pt x="108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82" y="1"/>
                  </a:lnTo>
                  <a:lnTo>
                    <a:pt x="62" y="4"/>
                  </a:lnTo>
                  <a:lnTo>
                    <a:pt x="35" y="1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4" name="Freeform 828"/>
            <p:cNvSpPr>
              <a:spLocks/>
            </p:cNvSpPr>
            <p:nvPr/>
          </p:nvSpPr>
          <p:spPr bwMode="auto">
            <a:xfrm>
              <a:off x="3963" y="3292"/>
              <a:ext cx="10" cy="48"/>
            </a:xfrm>
            <a:custGeom>
              <a:avLst/>
              <a:gdLst>
                <a:gd name="T0" fmla="*/ 3 w 92"/>
                <a:gd name="T1" fmla="*/ 1 h 438"/>
                <a:gd name="T2" fmla="*/ 3 w 92"/>
                <a:gd name="T3" fmla="*/ 2 h 438"/>
                <a:gd name="T4" fmla="*/ 2 w 92"/>
                <a:gd name="T5" fmla="*/ 5 h 438"/>
                <a:gd name="T6" fmla="*/ 1 w 92"/>
                <a:gd name="T7" fmla="*/ 9 h 438"/>
                <a:gd name="T8" fmla="*/ 0 w 92"/>
                <a:gd name="T9" fmla="*/ 15 h 438"/>
                <a:gd name="T10" fmla="*/ 0 w 92"/>
                <a:gd name="T11" fmla="*/ 21 h 438"/>
                <a:gd name="T12" fmla="*/ 0 w 92"/>
                <a:gd name="T13" fmla="*/ 30 h 438"/>
                <a:gd name="T14" fmla="*/ 1 w 92"/>
                <a:gd name="T15" fmla="*/ 38 h 438"/>
                <a:gd name="T16" fmla="*/ 3 w 92"/>
                <a:gd name="T17" fmla="*/ 48 h 438"/>
                <a:gd name="T18" fmla="*/ 10 w 92"/>
                <a:gd name="T19" fmla="*/ 48 h 438"/>
                <a:gd name="T20" fmla="*/ 9 w 92"/>
                <a:gd name="T21" fmla="*/ 46 h 438"/>
                <a:gd name="T22" fmla="*/ 9 w 92"/>
                <a:gd name="T23" fmla="*/ 42 h 438"/>
                <a:gd name="T24" fmla="*/ 8 w 92"/>
                <a:gd name="T25" fmla="*/ 37 h 438"/>
                <a:gd name="T26" fmla="*/ 7 w 92"/>
                <a:gd name="T27" fmla="*/ 30 h 438"/>
                <a:gd name="T28" fmla="*/ 7 w 92"/>
                <a:gd name="T29" fmla="*/ 22 h 438"/>
                <a:gd name="T30" fmla="*/ 7 w 92"/>
                <a:gd name="T31" fmla="*/ 14 h 438"/>
                <a:gd name="T32" fmla="*/ 8 w 92"/>
                <a:gd name="T33" fmla="*/ 7 h 438"/>
                <a:gd name="T34" fmla="*/ 10 w 92"/>
                <a:gd name="T35" fmla="*/ 1 h 438"/>
                <a:gd name="T36" fmla="*/ 10 w 92"/>
                <a:gd name="T37" fmla="*/ 0 h 438"/>
                <a:gd name="T38" fmla="*/ 10 w 92"/>
                <a:gd name="T39" fmla="*/ 0 h 438"/>
                <a:gd name="T40" fmla="*/ 10 w 92"/>
                <a:gd name="T41" fmla="*/ 0 h 438"/>
                <a:gd name="T42" fmla="*/ 9 w 92"/>
                <a:gd name="T43" fmla="*/ 0 h 438"/>
                <a:gd name="T44" fmla="*/ 9 w 92"/>
                <a:gd name="T45" fmla="*/ 0 h 438"/>
                <a:gd name="T46" fmla="*/ 7 w 92"/>
                <a:gd name="T47" fmla="*/ 0 h 438"/>
                <a:gd name="T48" fmla="*/ 6 w 92"/>
                <a:gd name="T49" fmla="*/ 0 h 438"/>
                <a:gd name="T50" fmla="*/ 3 w 92"/>
                <a:gd name="T51" fmla="*/ 1 h 43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92"/>
                <a:gd name="T79" fmla="*/ 0 h 438"/>
                <a:gd name="T80" fmla="*/ 92 w 92"/>
                <a:gd name="T81" fmla="*/ 438 h 43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92" h="438">
                  <a:moveTo>
                    <a:pt x="29" y="8"/>
                  </a:moveTo>
                  <a:lnTo>
                    <a:pt x="26" y="16"/>
                  </a:lnTo>
                  <a:lnTo>
                    <a:pt x="20" y="42"/>
                  </a:lnTo>
                  <a:lnTo>
                    <a:pt x="12" y="81"/>
                  </a:lnTo>
                  <a:lnTo>
                    <a:pt x="4" y="133"/>
                  </a:lnTo>
                  <a:lnTo>
                    <a:pt x="0" y="196"/>
                  </a:lnTo>
                  <a:lnTo>
                    <a:pt x="0" y="270"/>
                  </a:lnTo>
                  <a:lnTo>
                    <a:pt x="9" y="351"/>
                  </a:lnTo>
                  <a:lnTo>
                    <a:pt x="25" y="438"/>
                  </a:lnTo>
                  <a:lnTo>
                    <a:pt x="88" y="435"/>
                  </a:lnTo>
                  <a:lnTo>
                    <a:pt x="85" y="422"/>
                  </a:lnTo>
                  <a:lnTo>
                    <a:pt x="79" y="386"/>
                  </a:lnTo>
                  <a:lnTo>
                    <a:pt x="72" y="334"/>
                  </a:lnTo>
                  <a:lnTo>
                    <a:pt x="65" y="270"/>
                  </a:lnTo>
                  <a:lnTo>
                    <a:pt x="61" y="199"/>
                  </a:lnTo>
                  <a:lnTo>
                    <a:pt x="63" y="129"/>
                  </a:lnTo>
                  <a:lnTo>
                    <a:pt x="73" y="61"/>
                  </a:lnTo>
                  <a:lnTo>
                    <a:pt x="92" y="5"/>
                  </a:lnTo>
                  <a:lnTo>
                    <a:pt x="92" y="4"/>
                  </a:lnTo>
                  <a:lnTo>
                    <a:pt x="92" y="3"/>
                  </a:lnTo>
                  <a:lnTo>
                    <a:pt x="90" y="1"/>
                  </a:lnTo>
                  <a:lnTo>
                    <a:pt x="87" y="0"/>
                  </a:lnTo>
                  <a:lnTo>
                    <a:pt x="80" y="0"/>
                  </a:lnTo>
                  <a:lnTo>
                    <a:pt x="68" y="0"/>
                  </a:lnTo>
                  <a:lnTo>
                    <a:pt x="51" y="3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5" name="Freeform 829"/>
            <p:cNvSpPr>
              <a:spLocks/>
            </p:cNvSpPr>
            <p:nvPr/>
          </p:nvSpPr>
          <p:spPr bwMode="auto">
            <a:xfrm>
              <a:off x="3963" y="3296"/>
              <a:ext cx="8" cy="39"/>
            </a:xfrm>
            <a:custGeom>
              <a:avLst/>
              <a:gdLst>
                <a:gd name="T0" fmla="*/ 3 w 73"/>
                <a:gd name="T1" fmla="*/ 1 h 347"/>
                <a:gd name="T2" fmla="*/ 2 w 73"/>
                <a:gd name="T3" fmla="*/ 2 h 347"/>
                <a:gd name="T4" fmla="*/ 2 w 73"/>
                <a:gd name="T5" fmla="*/ 4 h 347"/>
                <a:gd name="T6" fmla="*/ 1 w 73"/>
                <a:gd name="T7" fmla="*/ 7 h 347"/>
                <a:gd name="T8" fmla="*/ 0 w 73"/>
                <a:gd name="T9" fmla="*/ 12 h 347"/>
                <a:gd name="T10" fmla="*/ 0 w 73"/>
                <a:gd name="T11" fmla="*/ 17 h 347"/>
                <a:gd name="T12" fmla="*/ 0 w 73"/>
                <a:gd name="T13" fmla="*/ 24 h 347"/>
                <a:gd name="T14" fmla="*/ 1 w 73"/>
                <a:gd name="T15" fmla="*/ 31 h 347"/>
                <a:gd name="T16" fmla="*/ 2 w 73"/>
                <a:gd name="T17" fmla="*/ 39 h 347"/>
                <a:gd name="T18" fmla="*/ 8 w 73"/>
                <a:gd name="T19" fmla="*/ 39 h 347"/>
                <a:gd name="T20" fmla="*/ 7 w 73"/>
                <a:gd name="T21" fmla="*/ 38 h 347"/>
                <a:gd name="T22" fmla="*/ 7 w 73"/>
                <a:gd name="T23" fmla="*/ 34 h 347"/>
                <a:gd name="T24" fmla="*/ 6 w 73"/>
                <a:gd name="T25" fmla="*/ 30 h 347"/>
                <a:gd name="T26" fmla="*/ 6 w 73"/>
                <a:gd name="T27" fmla="*/ 24 h 347"/>
                <a:gd name="T28" fmla="*/ 5 w 73"/>
                <a:gd name="T29" fmla="*/ 18 h 347"/>
                <a:gd name="T30" fmla="*/ 5 w 73"/>
                <a:gd name="T31" fmla="*/ 11 h 347"/>
                <a:gd name="T32" fmla="*/ 6 w 73"/>
                <a:gd name="T33" fmla="*/ 6 h 347"/>
                <a:gd name="T34" fmla="*/ 8 w 73"/>
                <a:gd name="T35" fmla="*/ 0 h 347"/>
                <a:gd name="T36" fmla="*/ 8 w 73"/>
                <a:gd name="T37" fmla="*/ 0 h 347"/>
                <a:gd name="T38" fmla="*/ 8 w 73"/>
                <a:gd name="T39" fmla="*/ 0 h 347"/>
                <a:gd name="T40" fmla="*/ 8 w 73"/>
                <a:gd name="T41" fmla="*/ 0 h 347"/>
                <a:gd name="T42" fmla="*/ 8 w 73"/>
                <a:gd name="T43" fmla="*/ 0 h 347"/>
                <a:gd name="T44" fmla="*/ 7 w 73"/>
                <a:gd name="T45" fmla="*/ 0 h 347"/>
                <a:gd name="T46" fmla="*/ 6 w 73"/>
                <a:gd name="T47" fmla="*/ 0 h 347"/>
                <a:gd name="T48" fmla="*/ 4 w 73"/>
                <a:gd name="T49" fmla="*/ 0 h 347"/>
                <a:gd name="T50" fmla="*/ 3 w 73"/>
                <a:gd name="T51" fmla="*/ 1 h 34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3"/>
                <a:gd name="T79" fmla="*/ 0 h 347"/>
                <a:gd name="T80" fmla="*/ 73 w 73"/>
                <a:gd name="T81" fmla="*/ 347 h 347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3" h="347">
                  <a:moveTo>
                    <a:pt x="23" y="7"/>
                  </a:moveTo>
                  <a:lnTo>
                    <a:pt x="21" y="14"/>
                  </a:lnTo>
                  <a:lnTo>
                    <a:pt x="16" y="33"/>
                  </a:lnTo>
                  <a:lnTo>
                    <a:pt x="10" y="64"/>
                  </a:lnTo>
                  <a:lnTo>
                    <a:pt x="4" y="105"/>
                  </a:lnTo>
                  <a:lnTo>
                    <a:pt x="0" y="155"/>
                  </a:lnTo>
                  <a:lnTo>
                    <a:pt x="0" y="213"/>
                  </a:lnTo>
                  <a:lnTo>
                    <a:pt x="7" y="278"/>
                  </a:lnTo>
                  <a:lnTo>
                    <a:pt x="20" y="347"/>
                  </a:lnTo>
                  <a:lnTo>
                    <a:pt x="70" y="344"/>
                  </a:lnTo>
                  <a:lnTo>
                    <a:pt x="68" y="334"/>
                  </a:lnTo>
                  <a:lnTo>
                    <a:pt x="63" y="305"/>
                  </a:lnTo>
                  <a:lnTo>
                    <a:pt x="56" y="265"/>
                  </a:lnTo>
                  <a:lnTo>
                    <a:pt x="51" y="213"/>
                  </a:lnTo>
                  <a:lnTo>
                    <a:pt x="48" y="158"/>
                  </a:lnTo>
                  <a:lnTo>
                    <a:pt x="50" y="101"/>
                  </a:lnTo>
                  <a:lnTo>
                    <a:pt x="57" y="49"/>
                  </a:lnTo>
                  <a:lnTo>
                    <a:pt x="73" y="4"/>
                  </a:lnTo>
                  <a:lnTo>
                    <a:pt x="73" y="2"/>
                  </a:lnTo>
                  <a:lnTo>
                    <a:pt x="72" y="1"/>
                  </a:lnTo>
                  <a:lnTo>
                    <a:pt x="69" y="0"/>
                  </a:lnTo>
                  <a:lnTo>
                    <a:pt x="63" y="0"/>
                  </a:lnTo>
                  <a:lnTo>
                    <a:pt x="53" y="1"/>
                  </a:lnTo>
                  <a:lnTo>
                    <a:pt x="41" y="3"/>
                  </a:lnTo>
                  <a:lnTo>
                    <a:pt x="23" y="7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6" name="Freeform 830"/>
            <p:cNvSpPr>
              <a:spLocks/>
            </p:cNvSpPr>
            <p:nvPr/>
          </p:nvSpPr>
          <p:spPr bwMode="auto">
            <a:xfrm>
              <a:off x="3964" y="3301"/>
              <a:ext cx="6" cy="28"/>
            </a:xfrm>
            <a:custGeom>
              <a:avLst/>
              <a:gdLst>
                <a:gd name="T0" fmla="*/ 2 w 52"/>
                <a:gd name="T1" fmla="*/ 1 h 256"/>
                <a:gd name="T2" fmla="*/ 2 w 52"/>
                <a:gd name="T3" fmla="*/ 1 h 256"/>
                <a:gd name="T4" fmla="*/ 1 w 52"/>
                <a:gd name="T5" fmla="*/ 3 h 256"/>
                <a:gd name="T6" fmla="*/ 1 w 52"/>
                <a:gd name="T7" fmla="*/ 5 h 256"/>
                <a:gd name="T8" fmla="*/ 0 w 52"/>
                <a:gd name="T9" fmla="*/ 8 h 256"/>
                <a:gd name="T10" fmla="*/ 0 w 52"/>
                <a:gd name="T11" fmla="*/ 13 h 256"/>
                <a:gd name="T12" fmla="*/ 0 w 52"/>
                <a:gd name="T13" fmla="*/ 17 h 256"/>
                <a:gd name="T14" fmla="*/ 0 w 52"/>
                <a:gd name="T15" fmla="*/ 22 h 256"/>
                <a:gd name="T16" fmla="*/ 2 w 52"/>
                <a:gd name="T17" fmla="*/ 28 h 256"/>
                <a:gd name="T18" fmla="*/ 6 w 52"/>
                <a:gd name="T19" fmla="*/ 28 h 256"/>
                <a:gd name="T20" fmla="*/ 6 w 52"/>
                <a:gd name="T21" fmla="*/ 27 h 256"/>
                <a:gd name="T22" fmla="*/ 5 w 52"/>
                <a:gd name="T23" fmla="*/ 25 h 256"/>
                <a:gd name="T24" fmla="*/ 5 w 52"/>
                <a:gd name="T25" fmla="*/ 21 h 256"/>
                <a:gd name="T26" fmla="*/ 4 w 52"/>
                <a:gd name="T27" fmla="*/ 17 h 256"/>
                <a:gd name="T28" fmla="*/ 4 w 52"/>
                <a:gd name="T29" fmla="*/ 13 h 256"/>
                <a:gd name="T30" fmla="*/ 4 w 52"/>
                <a:gd name="T31" fmla="*/ 8 h 256"/>
                <a:gd name="T32" fmla="*/ 5 w 52"/>
                <a:gd name="T33" fmla="*/ 4 h 256"/>
                <a:gd name="T34" fmla="*/ 6 w 52"/>
                <a:gd name="T35" fmla="*/ 0 h 256"/>
                <a:gd name="T36" fmla="*/ 6 w 52"/>
                <a:gd name="T37" fmla="*/ 0 h 256"/>
                <a:gd name="T38" fmla="*/ 6 w 52"/>
                <a:gd name="T39" fmla="*/ 0 h 256"/>
                <a:gd name="T40" fmla="*/ 6 w 52"/>
                <a:gd name="T41" fmla="*/ 0 h 256"/>
                <a:gd name="T42" fmla="*/ 6 w 52"/>
                <a:gd name="T43" fmla="*/ 0 h 256"/>
                <a:gd name="T44" fmla="*/ 5 w 52"/>
                <a:gd name="T45" fmla="*/ 0 h 256"/>
                <a:gd name="T46" fmla="*/ 5 w 52"/>
                <a:gd name="T47" fmla="*/ 0 h 256"/>
                <a:gd name="T48" fmla="*/ 3 w 52"/>
                <a:gd name="T49" fmla="*/ 0 h 256"/>
                <a:gd name="T50" fmla="*/ 2 w 52"/>
                <a:gd name="T51" fmla="*/ 1 h 25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52"/>
                <a:gd name="T79" fmla="*/ 0 h 256"/>
                <a:gd name="T80" fmla="*/ 52 w 52"/>
                <a:gd name="T81" fmla="*/ 256 h 25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52" h="256">
                  <a:moveTo>
                    <a:pt x="16" y="5"/>
                  </a:moveTo>
                  <a:lnTo>
                    <a:pt x="15" y="10"/>
                  </a:lnTo>
                  <a:lnTo>
                    <a:pt x="11" y="24"/>
                  </a:lnTo>
                  <a:lnTo>
                    <a:pt x="6" y="47"/>
                  </a:lnTo>
                  <a:lnTo>
                    <a:pt x="2" y="77"/>
                  </a:lnTo>
                  <a:lnTo>
                    <a:pt x="0" y="115"/>
                  </a:lnTo>
                  <a:lnTo>
                    <a:pt x="0" y="157"/>
                  </a:lnTo>
                  <a:lnTo>
                    <a:pt x="4" y="205"/>
                  </a:lnTo>
                  <a:lnTo>
                    <a:pt x="14" y="256"/>
                  </a:lnTo>
                  <a:lnTo>
                    <a:pt x="50" y="254"/>
                  </a:lnTo>
                  <a:lnTo>
                    <a:pt x="49" y="247"/>
                  </a:lnTo>
                  <a:lnTo>
                    <a:pt x="45" y="226"/>
                  </a:lnTo>
                  <a:lnTo>
                    <a:pt x="41" y="195"/>
                  </a:lnTo>
                  <a:lnTo>
                    <a:pt x="37" y="157"/>
                  </a:lnTo>
                  <a:lnTo>
                    <a:pt x="35" y="116"/>
                  </a:lnTo>
                  <a:lnTo>
                    <a:pt x="36" y="74"/>
                  </a:lnTo>
                  <a:lnTo>
                    <a:pt x="41" y="35"/>
                  </a:lnTo>
                  <a:lnTo>
                    <a:pt x="52" y="3"/>
                  </a:lnTo>
                  <a:lnTo>
                    <a:pt x="52" y="2"/>
                  </a:lnTo>
                  <a:lnTo>
                    <a:pt x="51" y="1"/>
                  </a:lnTo>
                  <a:lnTo>
                    <a:pt x="49" y="0"/>
                  </a:lnTo>
                  <a:lnTo>
                    <a:pt x="45" y="0"/>
                  </a:lnTo>
                  <a:lnTo>
                    <a:pt x="39" y="0"/>
                  </a:lnTo>
                  <a:lnTo>
                    <a:pt x="29" y="2"/>
                  </a:lnTo>
                  <a:lnTo>
                    <a:pt x="1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7" name="Freeform 831"/>
            <p:cNvSpPr>
              <a:spLocks/>
            </p:cNvSpPr>
            <p:nvPr/>
          </p:nvSpPr>
          <p:spPr bwMode="auto">
            <a:xfrm>
              <a:off x="4046" y="3273"/>
              <a:ext cx="20" cy="77"/>
            </a:xfrm>
            <a:custGeom>
              <a:avLst/>
              <a:gdLst>
                <a:gd name="T0" fmla="*/ 20 w 176"/>
                <a:gd name="T1" fmla="*/ 1 h 693"/>
                <a:gd name="T2" fmla="*/ 20 w 176"/>
                <a:gd name="T3" fmla="*/ 1 h 693"/>
                <a:gd name="T4" fmla="*/ 18 w 176"/>
                <a:gd name="T5" fmla="*/ 3 h 693"/>
                <a:gd name="T6" fmla="*/ 16 w 176"/>
                <a:gd name="T7" fmla="*/ 7 h 693"/>
                <a:gd name="T8" fmla="*/ 15 w 176"/>
                <a:gd name="T9" fmla="*/ 14 h 693"/>
                <a:gd name="T10" fmla="*/ 13 w 176"/>
                <a:gd name="T11" fmla="*/ 23 h 693"/>
                <a:gd name="T12" fmla="*/ 12 w 176"/>
                <a:gd name="T13" fmla="*/ 37 h 693"/>
                <a:gd name="T14" fmla="*/ 13 w 176"/>
                <a:gd name="T15" fmla="*/ 54 h 693"/>
                <a:gd name="T16" fmla="*/ 15 w 176"/>
                <a:gd name="T17" fmla="*/ 77 h 693"/>
                <a:gd name="T18" fmla="*/ 4 w 176"/>
                <a:gd name="T19" fmla="*/ 77 h 693"/>
                <a:gd name="T20" fmla="*/ 3 w 176"/>
                <a:gd name="T21" fmla="*/ 75 h 693"/>
                <a:gd name="T22" fmla="*/ 2 w 176"/>
                <a:gd name="T23" fmla="*/ 69 h 693"/>
                <a:gd name="T24" fmla="*/ 1 w 176"/>
                <a:gd name="T25" fmla="*/ 59 h 693"/>
                <a:gd name="T26" fmla="*/ 0 w 176"/>
                <a:gd name="T27" fmla="*/ 48 h 693"/>
                <a:gd name="T28" fmla="*/ 0 w 176"/>
                <a:gd name="T29" fmla="*/ 35 h 693"/>
                <a:gd name="T30" fmla="*/ 1 w 176"/>
                <a:gd name="T31" fmla="*/ 22 h 693"/>
                <a:gd name="T32" fmla="*/ 3 w 176"/>
                <a:gd name="T33" fmla="*/ 10 h 693"/>
                <a:gd name="T34" fmla="*/ 6 w 176"/>
                <a:gd name="T35" fmla="*/ 0 h 693"/>
                <a:gd name="T36" fmla="*/ 20 w 176"/>
                <a:gd name="T37" fmla="*/ 1 h 693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76"/>
                <a:gd name="T58" fmla="*/ 0 h 693"/>
                <a:gd name="T59" fmla="*/ 176 w 176"/>
                <a:gd name="T60" fmla="*/ 693 h 693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76" h="693">
                  <a:moveTo>
                    <a:pt x="176" y="5"/>
                  </a:moveTo>
                  <a:lnTo>
                    <a:pt x="172" y="10"/>
                  </a:lnTo>
                  <a:lnTo>
                    <a:pt x="159" y="28"/>
                  </a:lnTo>
                  <a:lnTo>
                    <a:pt x="144" y="63"/>
                  </a:lnTo>
                  <a:lnTo>
                    <a:pt x="129" y="123"/>
                  </a:lnTo>
                  <a:lnTo>
                    <a:pt x="117" y="210"/>
                  </a:lnTo>
                  <a:lnTo>
                    <a:pt x="110" y="331"/>
                  </a:lnTo>
                  <a:lnTo>
                    <a:pt x="115" y="490"/>
                  </a:lnTo>
                  <a:lnTo>
                    <a:pt x="131" y="693"/>
                  </a:lnTo>
                  <a:lnTo>
                    <a:pt x="32" y="693"/>
                  </a:lnTo>
                  <a:lnTo>
                    <a:pt x="29" y="673"/>
                  </a:lnTo>
                  <a:lnTo>
                    <a:pt x="20" y="617"/>
                  </a:lnTo>
                  <a:lnTo>
                    <a:pt x="11" y="533"/>
                  </a:lnTo>
                  <a:lnTo>
                    <a:pt x="3" y="430"/>
                  </a:lnTo>
                  <a:lnTo>
                    <a:pt x="0" y="317"/>
                  </a:lnTo>
                  <a:lnTo>
                    <a:pt x="6" y="202"/>
                  </a:lnTo>
                  <a:lnTo>
                    <a:pt x="23" y="93"/>
                  </a:lnTo>
                  <a:lnTo>
                    <a:pt x="57" y="0"/>
                  </a:lnTo>
                  <a:lnTo>
                    <a:pt x="176" y="5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8" name="Freeform 832"/>
            <p:cNvSpPr>
              <a:spLocks/>
            </p:cNvSpPr>
            <p:nvPr/>
          </p:nvSpPr>
          <p:spPr bwMode="auto">
            <a:xfrm>
              <a:off x="4047" y="3279"/>
              <a:ext cx="16" cy="65"/>
            </a:xfrm>
            <a:custGeom>
              <a:avLst/>
              <a:gdLst>
                <a:gd name="T0" fmla="*/ 16 w 149"/>
                <a:gd name="T1" fmla="*/ 0 h 592"/>
                <a:gd name="T2" fmla="*/ 16 w 149"/>
                <a:gd name="T3" fmla="*/ 1 h 592"/>
                <a:gd name="T4" fmla="*/ 15 w 149"/>
                <a:gd name="T5" fmla="*/ 3 h 592"/>
                <a:gd name="T6" fmla="*/ 13 w 149"/>
                <a:gd name="T7" fmla="*/ 6 h 592"/>
                <a:gd name="T8" fmla="*/ 12 w 149"/>
                <a:gd name="T9" fmla="*/ 11 h 592"/>
                <a:gd name="T10" fmla="*/ 11 w 149"/>
                <a:gd name="T11" fmla="*/ 20 h 592"/>
                <a:gd name="T12" fmla="*/ 10 w 149"/>
                <a:gd name="T13" fmla="*/ 31 h 592"/>
                <a:gd name="T14" fmla="*/ 10 w 149"/>
                <a:gd name="T15" fmla="*/ 46 h 592"/>
                <a:gd name="T16" fmla="*/ 12 w 149"/>
                <a:gd name="T17" fmla="*/ 65 h 592"/>
                <a:gd name="T18" fmla="*/ 3 w 149"/>
                <a:gd name="T19" fmla="*/ 65 h 592"/>
                <a:gd name="T20" fmla="*/ 3 w 149"/>
                <a:gd name="T21" fmla="*/ 63 h 592"/>
                <a:gd name="T22" fmla="*/ 2 w 149"/>
                <a:gd name="T23" fmla="*/ 58 h 592"/>
                <a:gd name="T24" fmla="*/ 1 w 149"/>
                <a:gd name="T25" fmla="*/ 50 h 592"/>
                <a:gd name="T26" fmla="*/ 0 w 149"/>
                <a:gd name="T27" fmla="*/ 40 h 592"/>
                <a:gd name="T28" fmla="*/ 0 w 149"/>
                <a:gd name="T29" fmla="*/ 30 h 592"/>
                <a:gd name="T30" fmla="*/ 1 w 149"/>
                <a:gd name="T31" fmla="*/ 19 h 592"/>
                <a:gd name="T32" fmla="*/ 2 w 149"/>
                <a:gd name="T33" fmla="*/ 9 h 592"/>
                <a:gd name="T34" fmla="*/ 5 w 149"/>
                <a:gd name="T35" fmla="*/ 0 h 592"/>
                <a:gd name="T36" fmla="*/ 16 w 149"/>
                <a:gd name="T37" fmla="*/ 0 h 59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9"/>
                <a:gd name="T58" fmla="*/ 0 h 592"/>
                <a:gd name="T59" fmla="*/ 149 w 149"/>
                <a:gd name="T60" fmla="*/ 592 h 59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9" h="592">
                  <a:moveTo>
                    <a:pt x="149" y="4"/>
                  </a:moveTo>
                  <a:lnTo>
                    <a:pt x="145" y="8"/>
                  </a:lnTo>
                  <a:lnTo>
                    <a:pt x="136" y="24"/>
                  </a:lnTo>
                  <a:lnTo>
                    <a:pt x="123" y="54"/>
                  </a:lnTo>
                  <a:lnTo>
                    <a:pt x="110" y="104"/>
                  </a:lnTo>
                  <a:lnTo>
                    <a:pt x="99" y="179"/>
                  </a:lnTo>
                  <a:lnTo>
                    <a:pt x="94" y="282"/>
                  </a:lnTo>
                  <a:lnTo>
                    <a:pt x="97" y="418"/>
                  </a:lnTo>
                  <a:lnTo>
                    <a:pt x="112" y="592"/>
                  </a:lnTo>
                  <a:lnTo>
                    <a:pt x="27" y="592"/>
                  </a:lnTo>
                  <a:lnTo>
                    <a:pt x="24" y="575"/>
                  </a:lnTo>
                  <a:lnTo>
                    <a:pt x="17" y="527"/>
                  </a:lnTo>
                  <a:lnTo>
                    <a:pt x="9" y="455"/>
                  </a:lnTo>
                  <a:lnTo>
                    <a:pt x="2" y="367"/>
                  </a:lnTo>
                  <a:lnTo>
                    <a:pt x="0" y="271"/>
                  </a:lnTo>
                  <a:lnTo>
                    <a:pt x="5" y="173"/>
                  </a:lnTo>
                  <a:lnTo>
                    <a:pt x="20" y="80"/>
                  </a:lnTo>
                  <a:lnTo>
                    <a:pt x="48" y="0"/>
                  </a:lnTo>
                  <a:lnTo>
                    <a:pt x="149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29" name="Freeform 833"/>
            <p:cNvSpPr>
              <a:spLocks/>
            </p:cNvSpPr>
            <p:nvPr/>
          </p:nvSpPr>
          <p:spPr bwMode="auto">
            <a:xfrm>
              <a:off x="4048" y="3284"/>
              <a:ext cx="13" cy="54"/>
            </a:xfrm>
            <a:custGeom>
              <a:avLst/>
              <a:gdLst>
                <a:gd name="T0" fmla="*/ 13 w 124"/>
                <a:gd name="T1" fmla="*/ 0 h 490"/>
                <a:gd name="T2" fmla="*/ 13 w 124"/>
                <a:gd name="T3" fmla="*/ 1 h 490"/>
                <a:gd name="T4" fmla="*/ 12 w 124"/>
                <a:gd name="T5" fmla="*/ 2 h 490"/>
                <a:gd name="T6" fmla="*/ 11 w 124"/>
                <a:gd name="T7" fmla="*/ 5 h 490"/>
                <a:gd name="T8" fmla="*/ 10 w 124"/>
                <a:gd name="T9" fmla="*/ 10 h 490"/>
                <a:gd name="T10" fmla="*/ 9 w 124"/>
                <a:gd name="T11" fmla="*/ 16 h 490"/>
                <a:gd name="T12" fmla="*/ 8 w 124"/>
                <a:gd name="T13" fmla="*/ 26 h 490"/>
                <a:gd name="T14" fmla="*/ 8 w 124"/>
                <a:gd name="T15" fmla="*/ 38 h 490"/>
                <a:gd name="T16" fmla="*/ 10 w 124"/>
                <a:gd name="T17" fmla="*/ 54 h 490"/>
                <a:gd name="T18" fmla="*/ 2 w 124"/>
                <a:gd name="T19" fmla="*/ 54 h 490"/>
                <a:gd name="T20" fmla="*/ 2 w 124"/>
                <a:gd name="T21" fmla="*/ 52 h 490"/>
                <a:gd name="T22" fmla="*/ 2 w 124"/>
                <a:gd name="T23" fmla="*/ 48 h 490"/>
                <a:gd name="T24" fmla="*/ 1 w 124"/>
                <a:gd name="T25" fmla="*/ 42 h 490"/>
                <a:gd name="T26" fmla="*/ 0 w 124"/>
                <a:gd name="T27" fmla="*/ 34 h 490"/>
                <a:gd name="T28" fmla="*/ 0 w 124"/>
                <a:gd name="T29" fmla="*/ 25 h 490"/>
                <a:gd name="T30" fmla="*/ 0 w 124"/>
                <a:gd name="T31" fmla="*/ 16 h 490"/>
                <a:gd name="T32" fmla="*/ 2 w 124"/>
                <a:gd name="T33" fmla="*/ 7 h 490"/>
                <a:gd name="T34" fmla="*/ 4 w 124"/>
                <a:gd name="T35" fmla="*/ 0 h 490"/>
                <a:gd name="T36" fmla="*/ 13 w 124"/>
                <a:gd name="T37" fmla="*/ 0 h 4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4"/>
                <a:gd name="T58" fmla="*/ 0 h 490"/>
                <a:gd name="T59" fmla="*/ 124 w 124"/>
                <a:gd name="T60" fmla="*/ 490 h 49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4" h="490">
                  <a:moveTo>
                    <a:pt x="124" y="4"/>
                  </a:moveTo>
                  <a:lnTo>
                    <a:pt x="121" y="7"/>
                  </a:lnTo>
                  <a:lnTo>
                    <a:pt x="113" y="21"/>
                  </a:lnTo>
                  <a:lnTo>
                    <a:pt x="103" y="45"/>
                  </a:lnTo>
                  <a:lnTo>
                    <a:pt x="91" y="87"/>
                  </a:lnTo>
                  <a:lnTo>
                    <a:pt x="83" y="148"/>
                  </a:lnTo>
                  <a:lnTo>
                    <a:pt x="79" y="234"/>
                  </a:lnTo>
                  <a:lnTo>
                    <a:pt x="81" y="347"/>
                  </a:lnTo>
                  <a:lnTo>
                    <a:pt x="93" y="490"/>
                  </a:lnTo>
                  <a:lnTo>
                    <a:pt x="23" y="490"/>
                  </a:lnTo>
                  <a:lnTo>
                    <a:pt x="21" y="476"/>
                  </a:lnTo>
                  <a:lnTo>
                    <a:pt x="15" y="436"/>
                  </a:lnTo>
                  <a:lnTo>
                    <a:pt x="8" y="377"/>
                  </a:lnTo>
                  <a:lnTo>
                    <a:pt x="2" y="304"/>
                  </a:lnTo>
                  <a:lnTo>
                    <a:pt x="0" y="224"/>
                  </a:lnTo>
                  <a:lnTo>
                    <a:pt x="4" y="143"/>
                  </a:lnTo>
                  <a:lnTo>
                    <a:pt x="17" y="67"/>
                  </a:lnTo>
                  <a:lnTo>
                    <a:pt x="40" y="0"/>
                  </a:lnTo>
                  <a:lnTo>
                    <a:pt x="124" y="4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0" name="Freeform 834"/>
            <p:cNvSpPr>
              <a:spLocks/>
            </p:cNvSpPr>
            <p:nvPr/>
          </p:nvSpPr>
          <p:spPr bwMode="auto">
            <a:xfrm>
              <a:off x="4048" y="3289"/>
              <a:ext cx="11" cy="43"/>
            </a:xfrm>
            <a:custGeom>
              <a:avLst/>
              <a:gdLst>
                <a:gd name="T0" fmla="*/ 11 w 99"/>
                <a:gd name="T1" fmla="*/ 0 h 389"/>
                <a:gd name="T2" fmla="*/ 11 w 99"/>
                <a:gd name="T3" fmla="*/ 1 h 389"/>
                <a:gd name="T4" fmla="*/ 10 w 99"/>
                <a:gd name="T5" fmla="*/ 2 h 389"/>
                <a:gd name="T6" fmla="*/ 9 w 99"/>
                <a:gd name="T7" fmla="*/ 4 h 389"/>
                <a:gd name="T8" fmla="*/ 8 w 99"/>
                <a:gd name="T9" fmla="*/ 8 h 389"/>
                <a:gd name="T10" fmla="*/ 7 w 99"/>
                <a:gd name="T11" fmla="*/ 13 h 389"/>
                <a:gd name="T12" fmla="*/ 7 w 99"/>
                <a:gd name="T13" fmla="*/ 20 h 389"/>
                <a:gd name="T14" fmla="*/ 7 w 99"/>
                <a:gd name="T15" fmla="*/ 30 h 389"/>
                <a:gd name="T16" fmla="*/ 8 w 99"/>
                <a:gd name="T17" fmla="*/ 43 h 389"/>
                <a:gd name="T18" fmla="*/ 2 w 99"/>
                <a:gd name="T19" fmla="*/ 43 h 389"/>
                <a:gd name="T20" fmla="*/ 2 w 99"/>
                <a:gd name="T21" fmla="*/ 42 h 389"/>
                <a:gd name="T22" fmla="*/ 1 w 99"/>
                <a:gd name="T23" fmla="*/ 38 h 389"/>
                <a:gd name="T24" fmla="*/ 1 w 99"/>
                <a:gd name="T25" fmla="*/ 33 h 389"/>
                <a:gd name="T26" fmla="*/ 0 w 99"/>
                <a:gd name="T27" fmla="*/ 27 h 389"/>
                <a:gd name="T28" fmla="*/ 0 w 99"/>
                <a:gd name="T29" fmla="*/ 20 h 389"/>
                <a:gd name="T30" fmla="*/ 0 w 99"/>
                <a:gd name="T31" fmla="*/ 13 h 389"/>
                <a:gd name="T32" fmla="*/ 2 w 99"/>
                <a:gd name="T33" fmla="*/ 6 h 389"/>
                <a:gd name="T34" fmla="*/ 4 w 99"/>
                <a:gd name="T35" fmla="*/ 0 h 389"/>
                <a:gd name="T36" fmla="*/ 11 w 99"/>
                <a:gd name="T37" fmla="*/ 0 h 38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9"/>
                <a:gd name="T58" fmla="*/ 0 h 389"/>
                <a:gd name="T59" fmla="*/ 99 w 99"/>
                <a:gd name="T60" fmla="*/ 389 h 38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9" h="389">
                  <a:moveTo>
                    <a:pt x="99" y="3"/>
                  </a:moveTo>
                  <a:lnTo>
                    <a:pt x="96" y="6"/>
                  </a:lnTo>
                  <a:lnTo>
                    <a:pt x="89" y="16"/>
                  </a:lnTo>
                  <a:lnTo>
                    <a:pt x="81" y="36"/>
                  </a:lnTo>
                  <a:lnTo>
                    <a:pt x="72" y="69"/>
                  </a:lnTo>
                  <a:lnTo>
                    <a:pt x="66" y="118"/>
                  </a:lnTo>
                  <a:lnTo>
                    <a:pt x="62" y="185"/>
                  </a:lnTo>
                  <a:lnTo>
                    <a:pt x="64" y="275"/>
                  </a:lnTo>
                  <a:lnTo>
                    <a:pt x="73" y="389"/>
                  </a:lnTo>
                  <a:lnTo>
                    <a:pt x="18" y="389"/>
                  </a:lnTo>
                  <a:lnTo>
                    <a:pt x="16" y="378"/>
                  </a:lnTo>
                  <a:lnTo>
                    <a:pt x="11" y="346"/>
                  </a:lnTo>
                  <a:lnTo>
                    <a:pt x="6" y="299"/>
                  </a:lnTo>
                  <a:lnTo>
                    <a:pt x="2" y="242"/>
                  </a:lnTo>
                  <a:lnTo>
                    <a:pt x="0" y="178"/>
                  </a:lnTo>
                  <a:lnTo>
                    <a:pt x="4" y="114"/>
                  </a:lnTo>
                  <a:lnTo>
                    <a:pt x="14" y="52"/>
                  </a:lnTo>
                  <a:lnTo>
                    <a:pt x="32" y="0"/>
                  </a:lnTo>
                  <a:lnTo>
                    <a:pt x="99" y="3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1" name="Freeform 835"/>
            <p:cNvSpPr>
              <a:spLocks/>
            </p:cNvSpPr>
            <p:nvPr/>
          </p:nvSpPr>
          <p:spPr bwMode="auto">
            <a:xfrm>
              <a:off x="4049" y="3295"/>
              <a:ext cx="8" cy="31"/>
            </a:xfrm>
            <a:custGeom>
              <a:avLst/>
              <a:gdLst>
                <a:gd name="T0" fmla="*/ 8 w 72"/>
                <a:gd name="T1" fmla="*/ 0 h 287"/>
                <a:gd name="T2" fmla="*/ 8 w 72"/>
                <a:gd name="T3" fmla="*/ 0 h 287"/>
                <a:gd name="T4" fmla="*/ 7 w 72"/>
                <a:gd name="T5" fmla="*/ 1 h 287"/>
                <a:gd name="T6" fmla="*/ 7 w 72"/>
                <a:gd name="T7" fmla="*/ 3 h 287"/>
                <a:gd name="T8" fmla="*/ 6 w 72"/>
                <a:gd name="T9" fmla="*/ 5 h 287"/>
                <a:gd name="T10" fmla="*/ 5 w 72"/>
                <a:gd name="T11" fmla="*/ 9 h 287"/>
                <a:gd name="T12" fmla="*/ 5 w 72"/>
                <a:gd name="T13" fmla="*/ 15 h 287"/>
                <a:gd name="T14" fmla="*/ 5 w 72"/>
                <a:gd name="T15" fmla="*/ 22 h 287"/>
                <a:gd name="T16" fmla="*/ 6 w 72"/>
                <a:gd name="T17" fmla="*/ 31 h 287"/>
                <a:gd name="T18" fmla="*/ 1 w 72"/>
                <a:gd name="T19" fmla="*/ 31 h 287"/>
                <a:gd name="T20" fmla="*/ 1 w 72"/>
                <a:gd name="T21" fmla="*/ 30 h 287"/>
                <a:gd name="T22" fmla="*/ 1 w 72"/>
                <a:gd name="T23" fmla="*/ 28 h 287"/>
                <a:gd name="T24" fmla="*/ 0 w 72"/>
                <a:gd name="T25" fmla="*/ 24 h 287"/>
                <a:gd name="T26" fmla="*/ 0 w 72"/>
                <a:gd name="T27" fmla="*/ 19 h 287"/>
                <a:gd name="T28" fmla="*/ 0 w 72"/>
                <a:gd name="T29" fmla="*/ 14 h 287"/>
                <a:gd name="T30" fmla="*/ 0 w 72"/>
                <a:gd name="T31" fmla="*/ 9 h 287"/>
                <a:gd name="T32" fmla="*/ 1 w 72"/>
                <a:gd name="T33" fmla="*/ 4 h 287"/>
                <a:gd name="T34" fmla="*/ 3 w 72"/>
                <a:gd name="T35" fmla="*/ 0 h 287"/>
                <a:gd name="T36" fmla="*/ 8 w 72"/>
                <a:gd name="T37" fmla="*/ 0 h 28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72"/>
                <a:gd name="T58" fmla="*/ 0 h 287"/>
                <a:gd name="T59" fmla="*/ 72 w 72"/>
                <a:gd name="T60" fmla="*/ 287 h 28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72" h="287">
                  <a:moveTo>
                    <a:pt x="72" y="2"/>
                  </a:moveTo>
                  <a:lnTo>
                    <a:pt x="70" y="4"/>
                  </a:lnTo>
                  <a:lnTo>
                    <a:pt x="66" y="12"/>
                  </a:lnTo>
                  <a:lnTo>
                    <a:pt x="59" y="27"/>
                  </a:lnTo>
                  <a:lnTo>
                    <a:pt x="53" y="50"/>
                  </a:lnTo>
                  <a:lnTo>
                    <a:pt x="48" y="87"/>
                  </a:lnTo>
                  <a:lnTo>
                    <a:pt x="46" y="137"/>
                  </a:lnTo>
                  <a:lnTo>
                    <a:pt x="47" y="203"/>
                  </a:lnTo>
                  <a:lnTo>
                    <a:pt x="54" y="287"/>
                  </a:lnTo>
                  <a:lnTo>
                    <a:pt x="13" y="287"/>
                  </a:lnTo>
                  <a:lnTo>
                    <a:pt x="12" y="279"/>
                  </a:lnTo>
                  <a:lnTo>
                    <a:pt x="8" y="255"/>
                  </a:lnTo>
                  <a:lnTo>
                    <a:pt x="4" y="220"/>
                  </a:lnTo>
                  <a:lnTo>
                    <a:pt x="1" y="178"/>
                  </a:lnTo>
                  <a:lnTo>
                    <a:pt x="0" y="131"/>
                  </a:lnTo>
                  <a:lnTo>
                    <a:pt x="2" y="84"/>
                  </a:lnTo>
                  <a:lnTo>
                    <a:pt x="9" y="39"/>
                  </a:lnTo>
                  <a:lnTo>
                    <a:pt x="23" y="0"/>
                  </a:lnTo>
                  <a:lnTo>
                    <a:pt x="72" y="2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2" name="Rectangle 836"/>
            <p:cNvSpPr>
              <a:spLocks noChangeArrowheads="1"/>
            </p:cNvSpPr>
            <p:nvPr/>
          </p:nvSpPr>
          <p:spPr bwMode="auto">
            <a:xfrm>
              <a:off x="3944" y="3287"/>
              <a:ext cx="3" cy="101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3" name="Freeform 837"/>
            <p:cNvSpPr>
              <a:spLocks/>
            </p:cNvSpPr>
            <p:nvPr/>
          </p:nvSpPr>
          <p:spPr bwMode="auto">
            <a:xfrm>
              <a:off x="3980" y="3285"/>
              <a:ext cx="39" cy="47"/>
            </a:xfrm>
            <a:custGeom>
              <a:avLst/>
              <a:gdLst>
                <a:gd name="T0" fmla="*/ 4 w 354"/>
                <a:gd name="T1" fmla="*/ 4 h 418"/>
                <a:gd name="T2" fmla="*/ 3 w 354"/>
                <a:gd name="T3" fmla="*/ 5 h 418"/>
                <a:gd name="T4" fmla="*/ 3 w 354"/>
                <a:gd name="T5" fmla="*/ 8 h 418"/>
                <a:gd name="T6" fmla="*/ 2 w 354"/>
                <a:gd name="T7" fmla="*/ 12 h 418"/>
                <a:gd name="T8" fmla="*/ 1 w 354"/>
                <a:gd name="T9" fmla="*/ 17 h 418"/>
                <a:gd name="T10" fmla="*/ 0 w 354"/>
                <a:gd name="T11" fmla="*/ 24 h 418"/>
                <a:gd name="T12" fmla="*/ 0 w 354"/>
                <a:gd name="T13" fmla="*/ 31 h 418"/>
                <a:gd name="T14" fmla="*/ 1 w 354"/>
                <a:gd name="T15" fmla="*/ 39 h 418"/>
                <a:gd name="T16" fmla="*/ 2 w 354"/>
                <a:gd name="T17" fmla="*/ 47 h 418"/>
                <a:gd name="T18" fmla="*/ 2 w 354"/>
                <a:gd name="T19" fmla="*/ 47 h 418"/>
                <a:gd name="T20" fmla="*/ 2 w 354"/>
                <a:gd name="T21" fmla="*/ 46 h 418"/>
                <a:gd name="T22" fmla="*/ 2 w 354"/>
                <a:gd name="T23" fmla="*/ 44 h 418"/>
                <a:gd name="T24" fmla="*/ 2 w 354"/>
                <a:gd name="T25" fmla="*/ 42 h 418"/>
                <a:gd name="T26" fmla="*/ 3 w 354"/>
                <a:gd name="T27" fmla="*/ 39 h 418"/>
                <a:gd name="T28" fmla="*/ 3 w 354"/>
                <a:gd name="T29" fmla="*/ 36 h 418"/>
                <a:gd name="T30" fmla="*/ 3 w 354"/>
                <a:gd name="T31" fmla="*/ 33 h 418"/>
                <a:gd name="T32" fmla="*/ 4 w 354"/>
                <a:gd name="T33" fmla="*/ 30 h 418"/>
                <a:gd name="T34" fmla="*/ 5 w 354"/>
                <a:gd name="T35" fmla="*/ 27 h 418"/>
                <a:gd name="T36" fmla="*/ 6 w 354"/>
                <a:gd name="T37" fmla="*/ 24 h 418"/>
                <a:gd name="T38" fmla="*/ 8 w 354"/>
                <a:gd name="T39" fmla="*/ 21 h 418"/>
                <a:gd name="T40" fmla="*/ 10 w 354"/>
                <a:gd name="T41" fmla="*/ 18 h 418"/>
                <a:gd name="T42" fmla="*/ 12 w 354"/>
                <a:gd name="T43" fmla="*/ 16 h 418"/>
                <a:gd name="T44" fmla="*/ 15 w 354"/>
                <a:gd name="T45" fmla="*/ 14 h 418"/>
                <a:gd name="T46" fmla="*/ 18 w 354"/>
                <a:gd name="T47" fmla="*/ 12 h 418"/>
                <a:gd name="T48" fmla="*/ 22 w 354"/>
                <a:gd name="T49" fmla="*/ 11 h 418"/>
                <a:gd name="T50" fmla="*/ 22 w 354"/>
                <a:gd name="T51" fmla="*/ 11 h 418"/>
                <a:gd name="T52" fmla="*/ 23 w 354"/>
                <a:gd name="T53" fmla="*/ 11 h 418"/>
                <a:gd name="T54" fmla="*/ 24 w 354"/>
                <a:gd name="T55" fmla="*/ 10 h 418"/>
                <a:gd name="T56" fmla="*/ 25 w 354"/>
                <a:gd name="T57" fmla="*/ 9 h 418"/>
                <a:gd name="T58" fmla="*/ 28 w 354"/>
                <a:gd name="T59" fmla="*/ 7 h 418"/>
                <a:gd name="T60" fmla="*/ 31 w 354"/>
                <a:gd name="T61" fmla="*/ 6 h 418"/>
                <a:gd name="T62" fmla="*/ 35 w 354"/>
                <a:gd name="T63" fmla="*/ 4 h 418"/>
                <a:gd name="T64" fmla="*/ 39 w 354"/>
                <a:gd name="T65" fmla="*/ 2 h 418"/>
                <a:gd name="T66" fmla="*/ 39 w 354"/>
                <a:gd name="T67" fmla="*/ 2 h 418"/>
                <a:gd name="T68" fmla="*/ 38 w 354"/>
                <a:gd name="T69" fmla="*/ 2 h 418"/>
                <a:gd name="T70" fmla="*/ 37 w 354"/>
                <a:gd name="T71" fmla="*/ 1 h 418"/>
                <a:gd name="T72" fmla="*/ 36 w 354"/>
                <a:gd name="T73" fmla="*/ 1 h 418"/>
                <a:gd name="T74" fmla="*/ 34 w 354"/>
                <a:gd name="T75" fmla="*/ 1 h 418"/>
                <a:gd name="T76" fmla="*/ 32 w 354"/>
                <a:gd name="T77" fmla="*/ 1 h 418"/>
                <a:gd name="T78" fmla="*/ 30 w 354"/>
                <a:gd name="T79" fmla="*/ 0 h 418"/>
                <a:gd name="T80" fmla="*/ 27 w 354"/>
                <a:gd name="T81" fmla="*/ 0 h 418"/>
                <a:gd name="T82" fmla="*/ 24 w 354"/>
                <a:gd name="T83" fmla="*/ 0 h 418"/>
                <a:gd name="T84" fmla="*/ 22 w 354"/>
                <a:gd name="T85" fmla="*/ 0 h 418"/>
                <a:gd name="T86" fmla="*/ 19 w 354"/>
                <a:gd name="T87" fmla="*/ 0 h 418"/>
                <a:gd name="T88" fmla="*/ 16 w 354"/>
                <a:gd name="T89" fmla="*/ 1 h 418"/>
                <a:gd name="T90" fmla="*/ 13 w 354"/>
                <a:gd name="T91" fmla="*/ 1 h 418"/>
                <a:gd name="T92" fmla="*/ 10 w 354"/>
                <a:gd name="T93" fmla="*/ 2 h 418"/>
                <a:gd name="T94" fmla="*/ 6 w 354"/>
                <a:gd name="T95" fmla="*/ 3 h 418"/>
                <a:gd name="T96" fmla="*/ 4 w 354"/>
                <a:gd name="T97" fmla="*/ 4 h 4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54"/>
                <a:gd name="T148" fmla="*/ 0 h 418"/>
                <a:gd name="T149" fmla="*/ 354 w 354"/>
                <a:gd name="T150" fmla="*/ 418 h 41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54" h="418">
                  <a:moveTo>
                    <a:pt x="33" y="39"/>
                  </a:moveTo>
                  <a:lnTo>
                    <a:pt x="30" y="48"/>
                  </a:lnTo>
                  <a:lnTo>
                    <a:pt x="23" y="71"/>
                  </a:lnTo>
                  <a:lnTo>
                    <a:pt x="15" y="107"/>
                  </a:lnTo>
                  <a:lnTo>
                    <a:pt x="7" y="155"/>
                  </a:lnTo>
                  <a:lnTo>
                    <a:pt x="1" y="212"/>
                  </a:lnTo>
                  <a:lnTo>
                    <a:pt x="0" y="276"/>
                  </a:lnTo>
                  <a:lnTo>
                    <a:pt x="6" y="345"/>
                  </a:lnTo>
                  <a:lnTo>
                    <a:pt x="21" y="418"/>
                  </a:lnTo>
                  <a:lnTo>
                    <a:pt x="21" y="415"/>
                  </a:lnTo>
                  <a:lnTo>
                    <a:pt x="21" y="405"/>
                  </a:lnTo>
                  <a:lnTo>
                    <a:pt x="21" y="390"/>
                  </a:lnTo>
                  <a:lnTo>
                    <a:pt x="21" y="372"/>
                  </a:lnTo>
                  <a:lnTo>
                    <a:pt x="23" y="348"/>
                  </a:lnTo>
                  <a:lnTo>
                    <a:pt x="27" y="324"/>
                  </a:lnTo>
                  <a:lnTo>
                    <a:pt x="31" y="296"/>
                  </a:lnTo>
                  <a:lnTo>
                    <a:pt x="37" y="267"/>
                  </a:lnTo>
                  <a:lnTo>
                    <a:pt x="46" y="239"/>
                  </a:lnTo>
                  <a:lnTo>
                    <a:pt x="57" y="211"/>
                  </a:lnTo>
                  <a:lnTo>
                    <a:pt x="70" y="185"/>
                  </a:lnTo>
                  <a:lnTo>
                    <a:pt x="88" y="160"/>
                  </a:lnTo>
                  <a:lnTo>
                    <a:pt x="109" y="139"/>
                  </a:lnTo>
                  <a:lnTo>
                    <a:pt x="133" y="121"/>
                  </a:lnTo>
                  <a:lnTo>
                    <a:pt x="163" y="109"/>
                  </a:lnTo>
                  <a:lnTo>
                    <a:pt x="197" y="102"/>
                  </a:lnTo>
                  <a:lnTo>
                    <a:pt x="199" y="100"/>
                  </a:lnTo>
                  <a:lnTo>
                    <a:pt x="205" y="96"/>
                  </a:lnTo>
                  <a:lnTo>
                    <a:pt x="215" y="88"/>
                  </a:lnTo>
                  <a:lnTo>
                    <a:pt x="231" y="78"/>
                  </a:lnTo>
                  <a:lnTo>
                    <a:pt x="252" y="66"/>
                  </a:lnTo>
                  <a:lnTo>
                    <a:pt x="280" y="52"/>
                  </a:lnTo>
                  <a:lnTo>
                    <a:pt x="314" y="35"/>
                  </a:lnTo>
                  <a:lnTo>
                    <a:pt x="354" y="17"/>
                  </a:lnTo>
                  <a:lnTo>
                    <a:pt x="352" y="16"/>
                  </a:lnTo>
                  <a:lnTo>
                    <a:pt x="346" y="15"/>
                  </a:lnTo>
                  <a:lnTo>
                    <a:pt x="337" y="13"/>
                  </a:lnTo>
                  <a:lnTo>
                    <a:pt x="324" y="11"/>
                  </a:lnTo>
                  <a:lnTo>
                    <a:pt x="308" y="8"/>
                  </a:lnTo>
                  <a:lnTo>
                    <a:pt x="290" y="6"/>
                  </a:lnTo>
                  <a:lnTo>
                    <a:pt x="269" y="4"/>
                  </a:lnTo>
                  <a:lnTo>
                    <a:pt x="246" y="1"/>
                  </a:lnTo>
                  <a:lnTo>
                    <a:pt x="222" y="0"/>
                  </a:lnTo>
                  <a:lnTo>
                    <a:pt x="197" y="1"/>
                  </a:lnTo>
                  <a:lnTo>
                    <a:pt x="170" y="3"/>
                  </a:lnTo>
                  <a:lnTo>
                    <a:pt x="143" y="6"/>
                  </a:lnTo>
                  <a:lnTo>
                    <a:pt x="115" y="11"/>
                  </a:lnTo>
                  <a:lnTo>
                    <a:pt x="87" y="18"/>
                  </a:lnTo>
                  <a:lnTo>
                    <a:pt x="59" y="27"/>
                  </a:lnTo>
                  <a:lnTo>
                    <a:pt x="33" y="39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4" name="Freeform 838"/>
            <p:cNvSpPr>
              <a:spLocks/>
            </p:cNvSpPr>
            <p:nvPr/>
          </p:nvSpPr>
          <p:spPr bwMode="auto">
            <a:xfrm>
              <a:off x="3925" y="3320"/>
              <a:ext cx="32" cy="8"/>
            </a:xfrm>
            <a:custGeom>
              <a:avLst/>
              <a:gdLst>
                <a:gd name="T0" fmla="*/ 0 w 290"/>
                <a:gd name="T1" fmla="*/ 5 h 79"/>
                <a:gd name="T2" fmla="*/ 0 w 290"/>
                <a:gd name="T3" fmla="*/ 5 h 79"/>
                <a:gd name="T4" fmla="*/ 0 w 290"/>
                <a:gd name="T5" fmla="*/ 5 h 79"/>
                <a:gd name="T6" fmla="*/ 1 w 290"/>
                <a:gd name="T7" fmla="*/ 4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2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4 h 79"/>
                <a:gd name="T38" fmla="*/ 30 w 290"/>
                <a:gd name="T39" fmla="*/ 4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3 h 79"/>
                <a:gd name="T46" fmla="*/ 23 w 290"/>
                <a:gd name="T47" fmla="*/ 3 h 79"/>
                <a:gd name="T48" fmla="*/ 21 w 290"/>
                <a:gd name="T49" fmla="*/ 2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2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6 h 79"/>
                <a:gd name="T66" fmla="*/ 0 w 290"/>
                <a:gd name="T67" fmla="*/ 8 h 79"/>
                <a:gd name="T68" fmla="*/ 0 w 290"/>
                <a:gd name="T69" fmla="*/ 5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8"/>
                  </a:lnTo>
                  <a:lnTo>
                    <a:pt x="51" y="12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8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5"/>
                  </a:lnTo>
                  <a:lnTo>
                    <a:pt x="281" y="44"/>
                  </a:lnTo>
                  <a:lnTo>
                    <a:pt x="274" y="42"/>
                  </a:lnTo>
                  <a:lnTo>
                    <a:pt x="263" y="39"/>
                  </a:lnTo>
                  <a:lnTo>
                    <a:pt x="249" y="35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2"/>
                  </a:lnTo>
                  <a:lnTo>
                    <a:pt x="144" y="21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5" name="Freeform 839"/>
            <p:cNvSpPr>
              <a:spLocks/>
            </p:cNvSpPr>
            <p:nvPr/>
          </p:nvSpPr>
          <p:spPr bwMode="auto">
            <a:xfrm>
              <a:off x="3925" y="3299"/>
              <a:ext cx="32" cy="9"/>
            </a:xfrm>
            <a:custGeom>
              <a:avLst/>
              <a:gdLst>
                <a:gd name="T0" fmla="*/ 0 w 290"/>
                <a:gd name="T1" fmla="*/ 6 h 79"/>
                <a:gd name="T2" fmla="*/ 0 w 290"/>
                <a:gd name="T3" fmla="*/ 6 h 79"/>
                <a:gd name="T4" fmla="*/ 0 w 290"/>
                <a:gd name="T5" fmla="*/ 5 h 79"/>
                <a:gd name="T6" fmla="*/ 1 w 290"/>
                <a:gd name="T7" fmla="*/ 5 h 79"/>
                <a:gd name="T8" fmla="*/ 1 w 290"/>
                <a:gd name="T9" fmla="*/ 4 h 79"/>
                <a:gd name="T10" fmla="*/ 2 w 290"/>
                <a:gd name="T11" fmla="*/ 3 h 79"/>
                <a:gd name="T12" fmla="*/ 3 w 290"/>
                <a:gd name="T13" fmla="*/ 3 h 79"/>
                <a:gd name="T14" fmla="*/ 4 w 290"/>
                <a:gd name="T15" fmla="*/ 2 h 79"/>
                <a:gd name="T16" fmla="*/ 6 w 290"/>
                <a:gd name="T17" fmla="*/ 1 h 79"/>
                <a:gd name="T18" fmla="*/ 8 w 290"/>
                <a:gd name="T19" fmla="*/ 1 h 79"/>
                <a:gd name="T20" fmla="*/ 10 w 290"/>
                <a:gd name="T21" fmla="*/ 0 h 79"/>
                <a:gd name="T22" fmla="*/ 12 w 290"/>
                <a:gd name="T23" fmla="*/ 0 h 79"/>
                <a:gd name="T24" fmla="*/ 15 w 290"/>
                <a:gd name="T25" fmla="*/ 0 h 79"/>
                <a:gd name="T26" fmla="*/ 19 w 290"/>
                <a:gd name="T27" fmla="*/ 0 h 79"/>
                <a:gd name="T28" fmla="*/ 23 w 290"/>
                <a:gd name="T29" fmla="*/ 1 h 79"/>
                <a:gd name="T30" fmla="*/ 27 w 290"/>
                <a:gd name="T31" fmla="*/ 2 h 79"/>
                <a:gd name="T32" fmla="*/ 32 w 290"/>
                <a:gd name="T33" fmla="*/ 3 h 79"/>
                <a:gd name="T34" fmla="*/ 31 w 290"/>
                <a:gd name="T35" fmla="*/ 5 h 79"/>
                <a:gd name="T36" fmla="*/ 31 w 290"/>
                <a:gd name="T37" fmla="*/ 5 h 79"/>
                <a:gd name="T38" fmla="*/ 30 w 290"/>
                <a:gd name="T39" fmla="*/ 5 h 79"/>
                <a:gd name="T40" fmla="*/ 29 w 290"/>
                <a:gd name="T41" fmla="*/ 4 h 79"/>
                <a:gd name="T42" fmla="*/ 27 w 290"/>
                <a:gd name="T43" fmla="*/ 4 h 79"/>
                <a:gd name="T44" fmla="*/ 26 w 290"/>
                <a:gd name="T45" fmla="*/ 4 h 79"/>
                <a:gd name="T46" fmla="*/ 23 w 290"/>
                <a:gd name="T47" fmla="*/ 3 h 79"/>
                <a:gd name="T48" fmla="*/ 21 w 290"/>
                <a:gd name="T49" fmla="*/ 3 h 79"/>
                <a:gd name="T50" fmla="*/ 18 w 290"/>
                <a:gd name="T51" fmla="*/ 2 h 79"/>
                <a:gd name="T52" fmla="*/ 16 w 290"/>
                <a:gd name="T53" fmla="*/ 2 h 79"/>
                <a:gd name="T54" fmla="*/ 13 w 290"/>
                <a:gd name="T55" fmla="*/ 2 h 79"/>
                <a:gd name="T56" fmla="*/ 11 w 290"/>
                <a:gd name="T57" fmla="*/ 3 h 79"/>
                <a:gd name="T58" fmla="*/ 8 w 290"/>
                <a:gd name="T59" fmla="*/ 3 h 79"/>
                <a:gd name="T60" fmla="*/ 6 w 290"/>
                <a:gd name="T61" fmla="*/ 4 h 79"/>
                <a:gd name="T62" fmla="*/ 4 w 290"/>
                <a:gd name="T63" fmla="*/ 5 h 79"/>
                <a:gd name="T64" fmla="*/ 2 w 290"/>
                <a:gd name="T65" fmla="*/ 7 h 79"/>
                <a:gd name="T66" fmla="*/ 0 w 290"/>
                <a:gd name="T67" fmla="*/ 9 h 79"/>
                <a:gd name="T68" fmla="*/ 0 w 290"/>
                <a:gd name="T69" fmla="*/ 6 h 7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290"/>
                <a:gd name="T106" fmla="*/ 0 h 79"/>
                <a:gd name="T107" fmla="*/ 290 w 290"/>
                <a:gd name="T108" fmla="*/ 79 h 79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290" h="79">
                  <a:moveTo>
                    <a:pt x="0" y="50"/>
                  </a:moveTo>
                  <a:lnTo>
                    <a:pt x="0" y="49"/>
                  </a:lnTo>
                  <a:lnTo>
                    <a:pt x="3" y="46"/>
                  </a:lnTo>
                  <a:lnTo>
                    <a:pt x="6" y="42"/>
                  </a:lnTo>
                  <a:lnTo>
                    <a:pt x="11" y="36"/>
                  </a:lnTo>
                  <a:lnTo>
                    <a:pt x="18" y="30"/>
                  </a:lnTo>
                  <a:lnTo>
                    <a:pt x="26" y="24"/>
                  </a:lnTo>
                  <a:lnTo>
                    <a:pt x="37" y="17"/>
                  </a:lnTo>
                  <a:lnTo>
                    <a:pt x="51" y="11"/>
                  </a:lnTo>
                  <a:lnTo>
                    <a:pt x="69" y="6"/>
                  </a:lnTo>
                  <a:lnTo>
                    <a:pt x="88" y="2"/>
                  </a:lnTo>
                  <a:lnTo>
                    <a:pt x="112" y="0"/>
                  </a:lnTo>
                  <a:lnTo>
                    <a:pt x="139" y="0"/>
                  </a:lnTo>
                  <a:lnTo>
                    <a:pt x="170" y="2"/>
                  </a:lnTo>
                  <a:lnTo>
                    <a:pt x="205" y="7"/>
                  </a:lnTo>
                  <a:lnTo>
                    <a:pt x="245" y="16"/>
                  </a:lnTo>
                  <a:lnTo>
                    <a:pt x="290" y="28"/>
                  </a:lnTo>
                  <a:lnTo>
                    <a:pt x="283" y="44"/>
                  </a:lnTo>
                  <a:lnTo>
                    <a:pt x="281" y="43"/>
                  </a:lnTo>
                  <a:lnTo>
                    <a:pt x="274" y="41"/>
                  </a:lnTo>
                  <a:lnTo>
                    <a:pt x="263" y="38"/>
                  </a:lnTo>
                  <a:lnTo>
                    <a:pt x="249" y="34"/>
                  </a:lnTo>
                  <a:lnTo>
                    <a:pt x="232" y="31"/>
                  </a:lnTo>
                  <a:lnTo>
                    <a:pt x="212" y="27"/>
                  </a:lnTo>
                  <a:lnTo>
                    <a:pt x="191" y="24"/>
                  </a:lnTo>
                  <a:lnTo>
                    <a:pt x="167" y="21"/>
                  </a:lnTo>
                  <a:lnTo>
                    <a:pt x="144" y="20"/>
                  </a:lnTo>
                  <a:lnTo>
                    <a:pt x="120" y="21"/>
                  </a:lnTo>
                  <a:lnTo>
                    <a:pt x="96" y="23"/>
                  </a:lnTo>
                  <a:lnTo>
                    <a:pt x="74" y="28"/>
                  </a:lnTo>
                  <a:lnTo>
                    <a:pt x="52" y="36"/>
                  </a:lnTo>
                  <a:lnTo>
                    <a:pt x="32" y="46"/>
                  </a:lnTo>
                  <a:lnTo>
                    <a:pt x="15" y="61"/>
                  </a:lnTo>
                  <a:lnTo>
                    <a:pt x="0" y="79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6" name="Freeform 840"/>
            <p:cNvSpPr>
              <a:spLocks/>
            </p:cNvSpPr>
            <p:nvPr/>
          </p:nvSpPr>
          <p:spPr bwMode="auto">
            <a:xfrm>
              <a:off x="3955" y="3289"/>
              <a:ext cx="52" cy="96"/>
            </a:xfrm>
            <a:custGeom>
              <a:avLst/>
              <a:gdLst>
                <a:gd name="T0" fmla="*/ 0 w 469"/>
                <a:gd name="T1" fmla="*/ 0 h 868"/>
                <a:gd name="T2" fmla="*/ 0 w 469"/>
                <a:gd name="T3" fmla="*/ 93 h 868"/>
                <a:gd name="T4" fmla="*/ 16 w 469"/>
                <a:gd name="T5" fmla="*/ 96 h 868"/>
                <a:gd name="T6" fmla="*/ 15 w 469"/>
                <a:gd name="T7" fmla="*/ 84 h 868"/>
                <a:gd name="T8" fmla="*/ 52 w 469"/>
                <a:gd name="T9" fmla="*/ 89 h 868"/>
                <a:gd name="T10" fmla="*/ 51 w 469"/>
                <a:gd name="T11" fmla="*/ 84 h 868"/>
                <a:gd name="T12" fmla="*/ 26 w 469"/>
                <a:gd name="T13" fmla="*/ 81 h 868"/>
                <a:gd name="T14" fmla="*/ 25 w 469"/>
                <a:gd name="T15" fmla="*/ 70 h 868"/>
                <a:gd name="T16" fmla="*/ 8 w 469"/>
                <a:gd name="T17" fmla="*/ 70 h 868"/>
                <a:gd name="T18" fmla="*/ 7 w 469"/>
                <a:gd name="T19" fmla="*/ 69 h 868"/>
                <a:gd name="T20" fmla="*/ 6 w 469"/>
                <a:gd name="T21" fmla="*/ 65 h 868"/>
                <a:gd name="T22" fmla="*/ 4 w 469"/>
                <a:gd name="T23" fmla="*/ 59 h 868"/>
                <a:gd name="T24" fmla="*/ 3 w 469"/>
                <a:gd name="T25" fmla="*/ 50 h 868"/>
                <a:gd name="T26" fmla="*/ 2 w 469"/>
                <a:gd name="T27" fmla="*/ 40 h 868"/>
                <a:gd name="T28" fmla="*/ 1 w 469"/>
                <a:gd name="T29" fmla="*/ 29 h 868"/>
                <a:gd name="T30" fmla="*/ 2 w 469"/>
                <a:gd name="T31" fmla="*/ 16 h 868"/>
                <a:gd name="T32" fmla="*/ 4 w 469"/>
                <a:gd name="T33" fmla="*/ 3 h 868"/>
                <a:gd name="T34" fmla="*/ 0 w 469"/>
                <a:gd name="T35" fmla="*/ 0 h 86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69"/>
                <a:gd name="T55" fmla="*/ 0 h 868"/>
                <a:gd name="T56" fmla="*/ 469 w 469"/>
                <a:gd name="T57" fmla="*/ 868 h 86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69" h="868">
                  <a:moveTo>
                    <a:pt x="0" y="0"/>
                  </a:moveTo>
                  <a:lnTo>
                    <a:pt x="0" y="840"/>
                  </a:lnTo>
                  <a:lnTo>
                    <a:pt x="142" y="868"/>
                  </a:lnTo>
                  <a:lnTo>
                    <a:pt x="136" y="755"/>
                  </a:lnTo>
                  <a:lnTo>
                    <a:pt x="469" y="806"/>
                  </a:lnTo>
                  <a:lnTo>
                    <a:pt x="463" y="761"/>
                  </a:lnTo>
                  <a:lnTo>
                    <a:pt x="232" y="732"/>
                  </a:lnTo>
                  <a:lnTo>
                    <a:pt x="226" y="635"/>
                  </a:lnTo>
                  <a:lnTo>
                    <a:pt x="68" y="635"/>
                  </a:lnTo>
                  <a:lnTo>
                    <a:pt x="64" y="623"/>
                  </a:lnTo>
                  <a:lnTo>
                    <a:pt x="53" y="587"/>
                  </a:lnTo>
                  <a:lnTo>
                    <a:pt x="39" y="530"/>
                  </a:lnTo>
                  <a:lnTo>
                    <a:pt x="25" y="455"/>
                  </a:lnTo>
                  <a:lnTo>
                    <a:pt x="14" y="365"/>
                  </a:lnTo>
                  <a:lnTo>
                    <a:pt x="10" y="262"/>
                  </a:lnTo>
                  <a:lnTo>
                    <a:pt x="19" y="149"/>
                  </a:lnTo>
                  <a:lnTo>
                    <a:pt x="40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7" name="Freeform 841"/>
            <p:cNvSpPr>
              <a:spLocks/>
            </p:cNvSpPr>
            <p:nvPr/>
          </p:nvSpPr>
          <p:spPr bwMode="auto">
            <a:xfrm>
              <a:off x="3981" y="3267"/>
              <a:ext cx="67" cy="13"/>
            </a:xfrm>
            <a:custGeom>
              <a:avLst/>
              <a:gdLst>
                <a:gd name="T0" fmla="*/ 0 w 604"/>
                <a:gd name="T1" fmla="*/ 13 h 118"/>
                <a:gd name="T2" fmla="*/ 0 w 604"/>
                <a:gd name="T3" fmla="*/ 13 h 118"/>
                <a:gd name="T4" fmla="*/ 2 w 604"/>
                <a:gd name="T5" fmla="*/ 12 h 118"/>
                <a:gd name="T6" fmla="*/ 3 w 604"/>
                <a:gd name="T7" fmla="*/ 12 h 118"/>
                <a:gd name="T8" fmla="*/ 6 w 604"/>
                <a:gd name="T9" fmla="*/ 11 h 118"/>
                <a:gd name="T10" fmla="*/ 9 w 604"/>
                <a:gd name="T11" fmla="*/ 10 h 118"/>
                <a:gd name="T12" fmla="*/ 12 w 604"/>
                <a:gd name="T13" fmla="*/ 9 h 118"/>
                <a:gd name="T14" fmla="*/ 16 w 604"/>
                <a:gd name="T15" fmla="*/ 8 h 118"/>
                <a:gd name="T16" fmla="*/ 20 w 604"/>
                <a:gd name="T17" fmla="*/ 8 h 118"/>
                <a:gd name="T18" fmla="*/ 25 w 604"/>
                <a:gd name="T19" fmla="*/ 7 h 118"/>
                <a:gd name="T20" fmla="*/ 30 w 604"/>
                <a:gd name="T21" fmla="*/ 6 h 118"/>
                <a:gd name="T22" fmla="*/ 35 w 604"/>
                <a:gd name="T23" fmla="*/ 6 h 118"/>
                <a:gd name="T24" fmla="*/ 41 w 604"/>
                <a:gd name="T25" fmla="*/ 6 h 118"/>
                <a:gd name="T26" fmla="*/ 47 w 604"/>
                <a:gd name="T27" fmla="*/ 6 h 118"/>
                <a:gd name="T28" fmla="*/ 53 w 604"/>
                <a:gd name="T29" fmla="*/ 6 h 118"/>
                <a:gd name="T30" fmla="*/ 59 w 604"/>
                <a:gd name="T31" fmla="*/ 7 h 118"/>
                <a:gd name="T32" fmla="*/ 65 w 604"/>
                <a:gd name="T33" fmla="*/ 9 h 118"/>
                <a:gd name="T34" fmla="*/ 67 w 604"/>
                <a:gd name="T35" fmla="*/ 0 h 118"/>
                <a:gd name="T36" fmla="*/ 67 w 604"/>
                <a:gd name="T37" fmla="*/ 0 h 118"/>
                <a:gd name="T38" fmla="*/ 65 w 604"/>
                <a:gd name="T39" fmla="*/ 0 h 118"/>
                <a:gd name="T40" fmla="*/ 63 w 604"/>
                <a:gd name="T41" fmla="*/ 0 h 118"/>
                <a:gd name="T42" fmla="*/ 60 w 604"/>
                <a:gd name="T43" fmla="*/ 0 h 118"/>
                <a:gd name="T44" fmla="*/ 56 w 604"/>
                <a:gd name="T45" fmla="*/ 0 h 118"/>
                <a:gd name="T46" fmla="*/ 52 w 604"/>
                <a:gd name="T47" fmla="*/ 0 h 118"/>
                <a:gd name="T48" fmla="*/ 47 w 604"/>
                <a:gd name="T49" fmla="*/ 1 h 118"/>
                <a:gd name="T50" fmla="*/ 42 w 604"/>
                <a:gd name="T51" fmla="*/ 1 h 118"/>
                <a:gd name="T52" fmla="*/ 37 w 604"/>
                <a:gd name="T53" fmla="*/ 1 h 118"/>
                <a:gd name="T54" fmla="*/ 32 w 604"/>
                <a:gd name="T55" fmla="*/ 2 h 118"/>
                <a:gd name="T56" fmla="*/ 26 w 604"/>
                <a:gd name="T57" fmla="*/ 2 h 118"/>
                <a:gd name="T58" fmla="*/ 21 w 604"/>
                <a:gd name="T59" fmla="*/ 3 h 118"/>
                <a:gd name="T60" fmla="*/ 15 w 604"/>
                <a:gd name="T61" fmla="*/ 4 h 118"/>
                <a:gd name="T62" fmla="*/ 10 w 604"/>
                <a:gd name="T63" fmla="*/ 5 h 118"/>
                <a:gd name="T64" fmla="*/ 5 w 604"/>
                <a:gd name="T65" fmla="*/ 6 h 118"/>
                <a:gd name="T66" fmla="*/ 0 w 604"/>
                <a:gd name="T67" fmla="*/ 7 h 118"/>
                <a:gd name="T68" fmla="*/ 0 w 604"/>
                <a:gd name="T69" fmla="*/ 13 h 11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604"/>
                <a:gd name="T106" fmla="*/ 0 h 118"/>
                <a:gd name="T107" fmla="*/ 604 w 604"/>
                <a:gd name="T108" fmla="*/ 118 h 118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604" h="118">
                  <a:moveTo>
                    <a:pt x="0" y="118"/>
                  </a:moveTo>
                  <a:lnTo>
                    <a:pt x="3" y="117"/>
                  </a:lnTo>
                  <a:lnTo>
                    <a:pt x="14" y="113"/>
                  </a:lnTo>
                  <a:lnTo>
                    <a:pt x="29" y="108"/>
                  </a:lnTo>
                  <a:lnTo>
                    <a:pt x="50" y="101"/>
                  </a:lnTo>
                  <a:lnTo>
                    <a:pt x="77" y="93"/>
                  </a:lnTo>
                  <a:lnTo>
                    <a:pt x="107" y="85"/>
                  </a:lnTo>
                  <a:lnTo>
                    <a:pt x="143" y="76"/>
                  </a:lnTo>
                  <a:lnTo>
                    <a:pt x="181" y="69"/>
                  </a:lnTo>
                  <a:lnTo>
                    <a:pt x="224" y="62"/>
                  </a:lnTo>
                  <a:lnTo>
                    <a:pt x="270" y="57"/>
                  </a:lnTo>
                  <a:lnTo>
                    <a:pt x="319" y="53"/>
                  </a:lnTo>
                  <a:lnTo>
                    <a:pt x="369" y="52"/>
                  </a:lnTo>
                  <a:lnTo>
                    <a:pt x="422" y="53"/>
                  </a:lnTo>
                  <a:lnTo>
                    <a:pt x="476" y="58"/>
                  </a:lnTo>
                  <a:lnTo>
                    <a:pt x="531" y="66"/>
                  </a:lnTo>
                  <a:lnTo>
                    <a:pt x="587" y="78"/>
                  </a:lnTo>
                  <a:lnTo>
                    <a:pt x="604" y="0"/>
                  </a:lnTo>
                  <a:lnTo>
                    <a:pt x="600" y="0"/>
                  </a:lnTo>
                  <a:lnTo>
                    <a:pt x="587" y="0"/>
                  </a:lnTo>
                  <a:lnTo>
                    <a:pt x="566" y="0"/>
                  </a:lnTo>
                  <a:lnTo>
                    <a:pt x="540" y="1"/>
                  </a:lnTo>
                  <a:lnTo>
                    <a:pt x="507" y="2"/>
                  </a:lnTo>
                  <a:lnTo>
                    <a:pt x="470" y="3"/>
                  </a:lnTo>
                  <a:lnTo>
                    <a:pt x="428" y="6"/>
                  </a:lnTo>
                  <a:lnTo>
                    <a:pt x="383" y="8"/>
                  </a:lnTo>
                  <a:lnTo>
                    <a:pt x="335" y="12"/>
                  </a:lnTo>
                  <a:lnTo>
                    <a:pt x="285" y="16"/>
                  </a:lnTo>
                  <a:lnTo>
                    <a:pt x="235" y="21"/>
                  </a:lnTo>
                  <a:lnTo>
                    <a:pt x="186" y="28"/>
                  </a:lnTo>
                  <a:lnTo>
                    <a:pt x="136" y="36"/>
                  </a:lnTo>
                  <a:lnTo>
                    <a:pt x="88" y="45"/>
                  </a:lnTo>
                  <a:lnTo>
                    <a:pt x="42" y="55"/>
                  </a:lnTo>
                  <a:lnTo>
                    <a:pt x="0" y="67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8" name="Freeform 842"/>
            <p:cNvSpPr>
              <a:spLocks/>
            </p:cNvSpPr>
            <p:nvPr/>
          </p:nvSpPr>
          <p:spPr bwMode="auto">
            <a:xfrm>
              <a:off x="3942" y="3387"/>
              <a:ext cx="113" cy="38"/>
            </a:xfrm>
            <a:custGeom>
              <a:avLst/>
              <a:gdLst>
                <a:gd name="T0" fmla="*/ 48 w 1017"/>
                <a:gd name="T1" fmla="*/ 37 h 337"/>
                <a:gd name="T2" fmla="*/ 48 w 1017"/>
                <a:gd name="T3" fmla="*/ 37 h 337"/>
                <a:gd name="T4" fmla="*/ 49 w 1017"/>
                <a:gd name="T5" fmla="*/ 36 h 337"/>
                <a:gd name="T6" fmla="*/ 50 w 1017"/>
                <a:gd name="T7" fmla="*/ 36 h 337"/>
                <a:gd name="T8" fmla="*/ 51 w 1017"/>
                <a:gd name="T9" fmla="*/ 35 h 337"/>
                <a:gd name="T10" fmla="*/ 53 w 1017"/>
                <a:gd name="T11" fmla="*/ 35 h 337"/>
                <a:gd name="T12" fmla="*/ 55 w 1017"/>
                <a:gd name="T13" fmla="*/ 34 h 337"/>
                <a:gd name="T14" fmla="*/ 57 w 1017"/>
                <a:gd name="T15" fmla="*/ 33 h 337"/>
                <a:gd name="T16" fmla="*/ 59 w 1017"/>
                <a:gd name="T17" fmla="*/ 32 h 337"/>
                <a:gd name="T18" fmla="*/ 61 w 1017"/>
                <a:gd name="T19" fmla="*/ 31 h 337"/>
                <a:gd name="T20" fmla="*/ 63 w 1017"/>
                <a:gd name="T21" fmla="*/ 29 h 337"/>
                <a:gd name="T22" fmla="*/ 65 w 1017"/>
                <a:gd name="T23" fmla="*/ 28 h 337"/>
                <a:gd name="T24" fmla="*/ 67 w 1017"/>
                <a:gd name="T25" fmla="*/ 26 h 337"/>
                <a:gd name="T26" fmla="*/ 69 w 1017"/>
                <a:gd name="T27" fmla="*/ 25 h 337"/>
                <a:gd name="T28" fmla="*/ 71 w 1017"/>
                <a:gd name="T29" fmla="*/ 23 h 337"/>
                <a:gd name="T30" fmla="*/ 72 w 1017"/>
                <a:gd name="T31" fmla="*/ 22 h 337"/>
                <a:gd name="T32" fmla="*/ 74 w 1017"/>
                <a:gd name="T33" fmla="*/ 20 h 337"/>
                <a:gd name="T34" fmla="*/ 0 w 1017"/>
                <a:gd name="T35" fmla="*/ 2 h 337"/>
                <a:gd name="T36" fmla="*/ 6 w 1017"/>
                <a:gd name="T37" fmla="*/ 0 h 337"/>
                <a:gd name="T38" fmla="*/ 113 w 1017"/>
                <a:gd name="T39" fmla="*/ 27 h 337"/>
                <a:gd name="T40" fmla="*/ 109 w 1017"/>
                <a:gd name="T41" fmla="*/ 29 h 337"/>
                <a:gd name="T42" fmla="*/ 78 w 1017"/>
                <a:gd name="T43" fmla="*/ 21 h 337"/>
                <a:gd name="T44" fmla="*/ 77 w 1017"/>
                <a:gd name="T45" fmla="*/ 21 h 337"/>
                <a:gd name="T46" fmla="*/ 77 w 1017"/>
                <a:gd name="T47" fmla="*/ 22 h 337"/>
                <a:gd name="T48" fmla="*/ 77 w 1017"/>
                <a:gd name="T49" fmla="*/ 22 h 337"/>
                <a:gd name="T50" fmla="*/ 76 w 1017"/>
                <a:gd name="T51" fmla="*/ 23 h 337"/>
                <a:gd name="T52" fmla="*/ 75 w 1017"/>
                <a:gd name="T53" fmla="*/ 24 h 337"/>
                <a:gd name="T54" fmla="*/ 74 w 1017"/>
                <a:gd name="T55" fmla="*/ 25 h 337"/>
                <a:gd name="T56" fmla="*/ 73 w 1017"/>
                <a:gd name="T57" fmla="*/ 26 h 337"/>
                <a:gd name="T58" fmla="*/ 71 w 1017"/>
                <a:gd name="T59" fmla="*/ 27 h 337"/>
                <a:gd name="T60" fmla="*/ 70 w 1017"/>
                <a:gd name="T61" fmla="*/ 28 h 337"/>
                <a:gd name="T62" fmla="*/ 68 w 1017"/>
                <a:gd name="T63" fmla="*/ 30 h 337"/>
                <a:gd name="T64" fmla="*/ 65 w 1017"/>
                <a:gd name="T65" fmla="*/ 31 h 337"/>
                <a:gd name="T66" fmla="*/ 63 w 1017"/>
                <a:gd name="T67" fmla="*/ 32 h 337"/>
                <a:gd name="T68" fmla="*/ 60 w 1017"/>
                <a:gd name="T69" fmla="*/ 34 h 337"/>
                <a:gd name="T70" fmla="*/ 57 w 1017"/>
                <a:gd name="T71" fmla="*/ 35 h 337"/>
                <a:gd name="T72" fmla="*/ 53 w 1017"/>
                <a:gd name="T73" fmla="*/ 37 h 337"/>
                <a:gd name="T74" fmla="*/ 50 w 1017"/>
                <a:gd name="T75" fmla="*/ 38 h 337"/>
                <a:gd name="T76" fmla="*/ 48 w 1017"/>
                <a:gd name="T77" fmla="*/ 37 h 337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1017"/>
                <a:gd name="T118" fmla="*/ 0 h 337"/>
                <a:gd name="T119" fmla="*/ 1017 w 1017"/>
                <a:gd name="T120" fmla="*/ 337 h 337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1017" h="337">
                  <a:moveTo>
                    <a:pt x="430" y="326"/>
                  </a:moveTo>
                  <a:lnTo>
                    <a:pt x="432" y="325"/>
                  </a:lnTo>
                  <a:lnTo>
                    <a:pt x="438" y="323"/>
                  </a:lnTo>
                  <a:lnTo>
                    <a:pt x="447" y="319"/>
                  </a:lnTo>
                  <a:lnTo>
                    <a:pt x="459" y="314"/>
                  </a:lnTo>
                  <a:lnTo>
                    <a:pt x="474" y="308"/>
                  </a:lnTo>
                  <a:lnTo>
                    <a:pt x="491" y="301"/>
                  </a:lnTo>
                  <a:lnTo>
                    <a:pt x="509" y="291"/>
                  </a:lnTo>
                  <a:lnTo>
                    <a:pt x="528" y="282"/>
                  </a:lnTo>
                  <a:lnTo>
                    <a:pt x="549" y="272"/>
                  </a:lnTo>
                  <a:lnTo>
                    <a:pt x="568" y="260"/>
                  </a:lnTo>
                  <a:lnTo>
                    <a:pt x="587" y="248"/>
                  </a:lnTo>
                  <a:lnTo>
                    <a:pt x="606" y="235"/>
                  </a:lnTo>
                  <a:lnTo>
                    <a:pt x="623" y="222"/>
                  </a:lnTo>
                  <a:lnTo>
                    <a:pt x="638" y="208"/>
                  </a:lnTo>
                  <a:lnTo>
                    <a:pt x="651" y="193"/>
                  </a:lnTo>
                  <a:lnTo>
                    <a:pt x="662" y="179"/>
                  </a:lnTo>
                  <a:lnTo>
                    <a:pt x="0" y="17"/>
                  </a:lnTo>
                  <a:lnTo>
                    <a:pt x="51" y="0"/>
                  </a:lnTo>
                  <a:lnTo>
                    <a:pt x="1017" y="237"/>
                  </a:lnTo>
                  <a:lnTo>
                    <a:pt x="977" y="260"/>
                  </a:lnTo>
                  <a:lnTo>
                    <a:pt x="698" y="188"/>
                  </a:lnTo>
                  <a:lnTo>
                    <a:pt x="697" y="189"/>
                  </a:lnTo>
                  <a:lnTo>
                    <a:pt x="695" y="192"/>
                  </a:lnTo>
                  <a:lnTo>
                    <a:pt x="691" y="196"/>
                  </a:lnTo>
                  <a:lnTo>
                    <a:pt x="685" y="202"/>
                  </a:lnTo>
                  <a:lnTo>
                    <a:pt x="678" y="211"/>
                  </a:lnTo>
                  <a:lnTo>
                    <a:pt x="668" y="219"/>
                  </a:lnTo>
                  <a:lnTo>
                    <a:pt x="657" y="229"/>
                  </a:lnTo>
                  <a:lnTo>
                    <a:pt x="642" y="239"/>
                  </a:lnTo>
                  <a:lnTo>
                    <a:pt x="626" y="250"/>
                  </a:lnTo>
                  <a:lnTo>
                    <a:pt x="609" y="263"/>
                  </a:lnTo>
                  <a:lnTo>
                    <a:pt x="587" y="275"/>
                  </a:lnTo>
                  <a:lnTo>
                    <a:pt x="565" y="287"/>
                  </a:lnTo>
                  <a:lnTo>
                    <a:pt x="540" y="301"/>
                  </a:lnTo>
                  <a:lnTo>
                    <a:pt x="511" y="313"/>
                  </a:lnTo>
                  <a:lnTo>
                    <a:pt x="480" y="325"/>
                  </a:lnTo>
                  <a:lnTo>
                    <a:pt x="447" y="337"/>
                  </a:lnTo>
                  <a:lnTo>
                    <a:pt x="430" y="326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39" name="Freeform 843"/>
            <p:cNvSpPr>
              <a:spLocks/>
            </p:cNvSpPr>
            <p:nvPr/>
          </p:nvSpPr>
          <p:spPr bwMode="auto">
            <a:xfrm>
              <a:off x="3918" y="3397"/>
              <a:ext cx="116" cy="34"/>
            </a:xfrm>
            <a:custGeom>
              <a:avLst/>
              <a:gdLst>
                <a:gd name="T0" fmla="*/ 0 w 1036"/>
                <a:gd name="T1" fmla="*/ 0 h 303"/>
                <a:gd name="T2" fmla="*/ 113 w 1036"/>
                <a:gd name="T3" fmla="*/ 34 h 303"/>
                <a:gd name="T4" fmla="*/ 116 w 1036"/>
                <a:gd name="T5" fmla="*/ 34 h 303"/>
                <a:gd name="T6" fmla="*/ 3 w 1036"/>
                <a:gd name="T7" fmla="*/ 0 h 303"/>
                <a:gd name="T8" fmla="*/ 0 w 1036"/>
                <a:gd name="T9" fmla="*/ 0 h 30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36"/>
                <a:gd name="T16" fmla="*/ 0 h 303"/>
                <a:gd name="T17" fmla="*/ 1036 w 1036"/>
                <a:gd name="T18" fmla="*/ 303 h 30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36" h="303">
                  <a:moveTo>
                    <a:pt x="0" y="0"/>
                  </a:moveTo>
                  <a:lnTo>
                    <a:pt x="1013" y="303"/>
                  </a:lnTo>
                  <a:lnTo>
                    <a:pt x="1036" y="30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0" name="Freeform 844"/>
            <p:cNvSpPr>
              <a:spLocks/>
            </p:cNvSpPr>
            <p:nvPr/>
          </p:nvSpPr>
          <p:spPr bwMode="auto">
            <a:xfrm>
              <a:off x="3938" y="3393"/>
              <a:ext cx="113" cy="30"/>
            </a:xfrm>
            <a:custGeom>
              <a:avLst/>
              <a:gdLst>
                <a:gd name="T0" fmla="*/ 0 w 1023"/>
                <a:gd name="T1" fmla="*/ 0 h 270"/>
                <a:gd name="T2" fmla="*/ 111 w 1023"/>
                <a:gd name="T3" fmla="*/ 30 h 270"/>
                <a:gd name="T4" fmla="*/ 113 w 1023"/>
                <a:gd name="T5" fmla="*/ 30 h 270"/>
                <a:gd name="T6" fmla="*/ 3 w 1023"/>
                <a:gd name="T7" fmla="*/ 0 h 270"/>
                <a:gd name="T8" fmla="*/ 0 w 1023"/>
                <a:gd name="T9" fmla="*/ 0 h 2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3"/>
                <a:gd name="T16" fmla="*/ 0 h 270"/>
                <a:gd name="T17" fmla="*/ 1023 w 1023"/>
                <a:gd name="T18" fmla="*/ 270 h 2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3" h="270">
                  <a:moveTo>
                    <a:pt x="0" y="1"/>
                  </a:moveTo>
                  <a:lnTo>
                    <a:pt x="1001" y="270"/>
                  </a:lnTo>
                  <a:lnTo>
                    <a:pt x="1023" y="269"/>
                  </a:lnTo>
                  <a:lnTo>
                    <a:pt x="31" y="0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41" name="Freeform 845"/>
            <p:cNvSpPr>
              <a:spLocks/>
            </p:cNvSpPr>
            <p:nvPr/>
          </p:nvSpPr>
          <p:spPr bwMode="auto">
            <a:xfrm>
              <a:off x="3929" y="3394"/>
              <a:ext cx="114" cy="33"/>
            </a:xfrm>
            <a:custGeom>
              <a:avLst/>
              <a:gdLst>
                <a:gd name="T0" fmla="*/ 0 w 1028"/>
                <a:gd name="T1" fmla="*/ 0 h 299"/>
                <a:gd name="T2" fmla="*/ 112 w 1028"/>
                <a:gd name="T3" fmla="*/ 33 h 299"/>
                <a:gd name="T4" fmla="*/ 114 w 1028"/>
                <a:gd name="T5" fmla="*/ 32 h 299"/>
                <a:gd name="T6" fmla="*/ 3 w 1028"/>
                <a:gd name="T7" fmla="*/ 0 h 299"/>
                <a:gd name="T8" fmla="*/ 0 w 1028"/>
                <a:gd name="T9" fmla="*/ 0 h 29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28"/>
                <a:gd name="T16" fmla="*/ 0 h 299"/>
                <a:gd name="T17" fmla="*/ 1028 w 1028"/>
                <a:gd name="T18" fmla="*/ 299 h 29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28" h="299">
                  <a:moveTo>
                    <a:pt x="0" y="0"/>
                  </a:moveTo>
                  <a:lnTo>
                    <a:pt x="1009" y="299"/>
                  </a:lnTo>
                  <a:lnTo>
                    <a:pt x="1028" y="292"/>
                  </a:lnTo>
                  <a:lnTo>
                    <a:pt x="3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34" name="Group 846"/>
          <p:cNvGrpSpPr>
            <a:grpSpLocks/>
          </p:cNvGrpSpPr>
          <p:nvPr/>
        </p:nvGrpSpPr>
        <p:grpSpPr bwMode="auto">
          <a:xfrm>
            <a:off x="5395913" y="3130550"/>
            <a:ext cx="304800" cy="363538"/>
            <a:chOff x="4475" y="3342"/>
            <a:chExt cx="172" cy="215"/>
          </a:xfrm>
        </p:grpSpPr>
        <p:sp>
          <p:nvSpPr>
            <p:cNvPr id="12472" name="AutoShape 847"/>
            <p:cNvSpPr>
              <a:spLocks noChangeAspect="1" noChangeArrowheads="1" noTextEdit="1"/>
            </p:cNvSpPr>
            <p:nvPr/>
          </p:nvSpPr>
          <p:spPr bwMode="auto">
            <a:xfrm>
              <a:off x="4500" y="3398"/>
              <a:ext cx="147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3" name="Freeform 848"/>
            <p:cNvSpPr>
              <a:spLocks/>
            </p:cNvSpPr>
            <p:nvPr/>
          </p:nvSpPr>
          <p:spPr bwMode="auto">
            <a:xfrm>
              <a:off x="4501" y="3398"/>
              <a:ext cx="146" cy="159"/>
            </a:xfrm>
            <a:custGeom>
              <a:avLst/>
              <a:gdLst>
                <a:gd name="T0" fmla="*/ 50 w 1894"/>
                <a:gd name="T1" fmla="*/ 0 h 1904"/>
                <a:gd name="T2" fmla="*/ 51 w 1894"/>
                <a:gd name="T3" fmla="*/ 0 h 1904"/>
                <a:gd name="T4" fmla="*/ 54 w 1894"/>
                <a:gd name="T5" fmla="*/ 0 h 1904"/>
                <a:gd name="T6" fmla="*/ 57 w 1894"/>
                <a:gd name="T7" fmla="*/ 0 h 1904"/>
                <a:gd name="T8" fmla="*/ 62 w 1894"/>
                <a:gd name="T9" fmla="*/ 1 h 1904"/>
                <a:gd name="T10" fmla="*/ 67 w 1894"/>
                <a:gd name="T11" fmla="*/ 1 h 1904"/>
                <a:gd name="T12" fmla="*/ 73 w 1894"/>
                <a:gd name="T13" fmla="*/ 1 h 1904"/>
                <a:gd name="T14" fmla="*/ 79 w 1894"/>
                <a:gd name="T15" fmla="*/ 2 h 1904"/>
                <a:gd name="T16" fmla="*/ 86 w 1894"/>
                <a:gd name="T17" fmla="*/ 3 h 1904"/>
                <a:gd name="T18" fmla="*/ 94 w 1894"/>
                <a:gd name="T19" fmla="*/ 5 h 1904"/>
                <a:gd name="T20" fmla="*/ 101 w 1894"/>
                <a:gd name="T21" fmla="*/ 6 h 1904"/>
                <a:gd name="T22" fmla="*/ 109 w 1894"/>
                <a:gd name="T23" fmla="*/ 8 h 1904"/>
                <a:gd name="T24" fmla="*/ 118 w 1894"/>
                <a:gd name="T25" fmla="*/ 10 h 1904"/>
                <a:gd name="T26" fmla="*/ 126 w 1894"/>
                <a:gd name="T27" fmla="*/ 13 h 1904"/>
                <a:gd name="T28" fmla="*/ 134 w 1894"/>
                <a:gd name="T29" fmla="*/ 16 h 1904"/>
                <a:gd name="T30" fmla="*/ 142 w 1894"/>
                <a:gd name="T31" fmla="*/ 20 h 1904"/>
                <a:gd name="T32" fmla="*/ 133 w 1894"/>
                <a:gd name="T33" fmla="*/ 95 h 1904"/>
                <a:gd name="T34" fmla="*/ 134 w 1894"/>
                <a:gd name="T35" fmla="*/ 96 h 1904"/>
                <a:gd name="T36" fmla="*/ 136 w 1894"/>
                <a:gd name="T37" fmla="*/ 98 h 1904"/>
                <a:gd name="T38" fmla="*/ 137 w 1894"/>
                <a:gd name="T39" fmla="*/ 103 h 1904"/>
                <a:gd name="T40" fmla="*/ 136 w 1894"/>
                <a:gd name="T41" fmla="*/ 112 h 1904"/>
                <a:gd name="T42" fmla="*/ 110 w 1894"/>
                <a:gd name="T43" fmla="*/ 147 h 1904"/>
                <a:gd name="T44" fmla="*/ 102 w 1894"/>
                <a:gd name="T45" fmla="*/ 159 h 1904"/>
                <a:gd name="T46" fmla="*/ 101 w 1894"/>
                <a:gd name="T47" fmla="*/ 159 h 1904"/>
                <a:gd name="T48" fmla="*/ 98 w 1894"/>
                <a:gd name="T49" fmla="*/ 158 h 1904"/>
                <a:gd name="T50" fmla="*/ 94 w 1894"/>
                <a:gd name="T51" fmla="*/ 158 h 1904"/>
                <a:gd name="T52" fmla="*/ 90 w 1894"/>
                <a:gd name="T53" fmla="*/ 157 h 1904"/>
                <a:gd name="T54" fmla="*/ 84 w 1894"/>
                <a:gd name="T55" fmla="*/ 156 h 1904"/>
                <a:gd name="T56" fmla="*/ 78 w 1894"/>
                <a:gd name="T57" fmla="*/ 155 h 1904"/>
                <a:gd name="T58" fmla="*/ 71 w 1894"/>
                <a:gd name="T59" fmla="*/ 153 h 1904"/>
                <a:gd name="T60" fmla="*/ 63 w 1894"/>
                <a:gd name="T61" fmla="*/ 151 h 1904"/>
                <a:gd name="T62" fmla="*/ 55 w 1894"/>
                <a:gd name="T63" fmla="*/ 149 h 1904"/>
                <a:gd name="T64" fmla="*/ 47 w 1894"/>
                <a:gd name="T65" fmla="*/ 147 h 1904"/>
                <a:gd name="T66" fmla="*/ 39 w 1894"/>
                <a:gd name="T67" fmla="*/ 144 h 1904"/>
                <a:gd name="T68" fmla="*/ 30 w 1894"/>
                <a:gd name="T69" fmla="*/ 140 h 1904"/>
                <a:gd name="T70" fmla="*/ 22 w 1894"/>
                <a:gd name="T71" fmla="*/ 137 h 1904"/>
                <a:gd name="T72" fmla="*/ 13 w 1894"/>
                <a:gd name="T73" fmla="*/ 132 h 1904"/>
                <a:gd name="T74" fmla="*/ 5 w 1894"/>
                <a:gd name="T75" fmla="*/ 128 h 1904"/>
                <a:gd name="T76" fmla="*/ 1 w 1894"/>
                <a:gd name="T77" fmla="*/ 125 h 1904"/>
                <a:gd name="T78" fmla="*/ 1 w 1894"/>
                <a:gd name="T79" fmla="*/ 122 h 1904"/>
                <a:gd name="T80" fmla="*/ 0 w 1894"/>
                <a:gd name="T81" fmla="*/ 117 h 1904"/>
                <a:gd name="T82" fmla="*/ 0 w 1894"/>
                <a:gd name="T83" fmla="*/ 112 h 1904"/>
                <a:gd name="T84" fmla="*/ 30 w 1894"/>
                <a:gd name="T85" fmla="*/ 81 h 1904"/>
                <a:gd name="T86" fmla="*/ 30 w 1894"/>
                <a:gd name="T87" fmla="*/ 80 h 1904"/>
                <a:gd name="T88" fmla="*/ 30 w 1894"/>
                <a:gd name="T89" fmla="*/ 77 h 1904"/>
                <a:gd name="T90" fmla="*/ 32 w 1894"/>
                <a:gd name="T91" fmla="*/ 72 h 1904"/>
                <a:gd name="T92" fmla="*/ 36 w 1894"/>
                <a:gd name="T93" fmla="*/ 68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4" name="Freeform 849"/>
            <p:cNvSpPr>
              <a:spLocks/>
            </p:cNvSpPr>
            <p:nvPr/>
          </p:nvSpPr>
          <p:spPr bwMode="auto">
            <a:xfrm>
              <a:off x="4519" y="3499"/>
              <a:ext cx="85" cy="27"/>
            </a:xfrm>
            <a:custGeom>
              <a:avLst/>
              <a:gdLst>
                <a:gd name="T0" fmla="*/ 3 w 1106"/>
                <a:gd name="T1" fmla="*/ 0 h 331"/>
                <a:gd name="T2" fmla="*/ 85 w 1106"/>
                <a:gd name="T3" fmla="*/ 23 h 331"/>
                <a:gd name="T4" fmla="*/ 82 w 1106"/>
                <a:gd name="T5" fmla="*/ 27 h 331"/>
                <a:gd name="T6" fmla="*/ 0 w 1106"/>
                <a:gd name="T7" fmla="*/ 3 h 331"/>
                <a:gd name="T8" fmla="*/ 3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5" name="Freeform 850"/>
            <p:cNvSpPr>
              <a:spLocks/>
            </p:cNvSpPr>
            <p:nvPr/>
          </p:nvSpPr>
          <p:spPr bwMode="auto">
            <a:xfrm>
              <a:off x="4505" y="3511"/>
              <a:ext cx="99" cy="42"/>
            </a:xfrm>
            <a:custGeom>
              <a:avLst/>
              <a:gdLst>
                <a:gd name="T0" fmla="*/ 99 w 1285"/>
                <a:gd name="T1" fmla="*/ 33 h 505"/>
                <a:gd name="T2" fmla="*/ 97 w 1285"/>
                <a:gd name="T3" fmla="*/ 32 h 505"/>
                <a:gd name="T4" fmla="*/ 95 w 1285"/>
                <a:gd name="T5" fmla="*/ 32 h 505"/>
                <a:gd name="T6" fmla="*/ 91 w 1285"/>
                <a:gd name="T7" fmla="*/ 31 h 505"/>
                <a:gd name="T8" fmla="*/ 87 w 1285"/>
                <a:gd name="T9" fmla="*/ 31 h 505"/>
                <a:gd name="T10" fmla="*/ 81 w 1285"/>
                <a:gd name="T11" fmla="*/ 30 h 505"/>
                <a:gd name="T12" fmla="*/ 75 w 1285"/>
                <a:gd name="T13" fmla="*/ 28 h 505"/>
                <a:gd name="T14" fmla="*/ 68 w 1285"/>
                <a:gd name="T15" fmla="*/ 27 h 505"/>
                <a:gd name="T16" fmla="*/ 60 w 1285"/>
                <a:gd name="T17" fmla="*/ 25 h 505"/>
                <a:gd name="T18" fmla="*/ 53 w 1285"/>
                <a:gd name="T19" fmla="*/ 23 h 505"/>
                <a:gd name="T20" fmla="*/ 45 w 1285"/>
                <a:gd name="T21" fmla="*/ 20 h 505"/>
                <a:gd name="T22" fmla="*/ 36 w 1285"/>
                <a:gd name="T23" fmla="*/ 17 h 505"/>
                <a:gd name="T24" fmla="*/ 28 w 1285"/>
                <a:gd name="T25" fmla="*/ 14 h 505"/>
                <a:gd name="T26" fmla="*/ 20 w 1285"/>
                <a:gd name="T27" fmla="*/ 11 h 505"/>
                <a:gd name="T28" fmla="*/ 12 w 1285"/>
                <a:gd name="T29" fmla="*/ 7 h 505"/>
                <a:gd name="T30" fmla="*/ 4 w 1285"/>
                <a:gd name="T31" fmla="*/ 2 h 505"/>
                <a:gd name="T32" fmla="*/ 0 w 1285"/>
                <a:gd name="T33" fmla="*/ 0 h 505"/>
                <a:gd name="T34" fmla="*/ 0 w 1285"/>
                <a:gd name="T35" fmla="*/ 3 h 505"/>
                <a:gd name="T36" fmla="*/ 0 w 1285"/>
                <a:gd name="T37" fmla="*/ 6 h 505"/>
                <a:gd name="T38" fmla="*/ 1 w 1285"/>
                <a:gd name="T39" fmla="*/ 10 h 505"/>
                <a:gd name="T40" fmla="*/ 1 w 1285"/>
                <a:gd name="T41" fmla="*/ 12 h 505"/>
                <a:gd name="T42" fmla="*/ 2 w 1285"/>
                <a:gd name="T43" fmla="*/ 12 h 505"/>
                <a:gd name="T44" fmla="*/ 4 w 1285"/>
                <a:gd name="T45" fmla="*/ 13 h 505"/>
                <a:gd name="T46" fmla="*/ 6 w 1285"/>
                <a:gd name="T47" fmla="*/ 14 h 505"/>
                <a:gd name="T48" fmla="*/ 9 w 1285"/>
                <a:gd name="T49" fmla="*/ 16 h 505"/>
                <a:gd name="T50" fmla="*/ 12 w 1285"/>
                <a:gd name="T51" fmla="*/ 18 h 505"/>
                <a:gd name="T52" fmla="*/ 17 w 1285"/>
                <a:gd name="T53" fmla="*/ 20 h 505"/>
                <a:gd name="T54" fmla="*/ 22 w 1285"/>
                <a:gd name="T55" fmla="*/ 22 h 505"/>
                <a:gd name="T56" fmla="*/ 28 w 1285"/>
                <a:gd name="T57" fmla="*/ 25 h 505"/>
                <a:gd name="T58" fmla="*/ 34 w 1285"/>
                <a:gd name="T59" fmla="*/ 27 h 505"/>
                <a:gd name="T60" fmla="*/ 42 w 1285"/>
                <a:gd name="T61" fmla="*/ 30 h 505"/>
                <a:gd name="T62" fmla="*/ 50 w 1285"/>
                <a:gd name="T63" fmla="*/ 32 h 505"/>
                <a:gd name="T64" fmla="*/ 59 w 1285"/>
                <a:gd name="T65" fmla="*/ 35 h 505"/>
                <a:gd name="T66" fmla="*/ 69 w 1285"/>
                <a:gd name="T67" fmla="*/ 37 h 505"/>
                <a:gd name="T68" fmla="*/ 79 w 1285"/>
                <a:gd name="T69" fmla="*/ 39 h 505"/>
                <a:gd name="T70" fmla="*/ 91 w 1285"/>
                <a:gd name="T71" fmla="*/ 41 h 505"/>
                <a:gd name="T72" fmla="*/ 97 w 1285"/>
                <a:gd name="T73" fmla="*/ 42 h 505"/>
                <a:gd name="T74" fmla="*/ 97 w 1285"/>
                <a:gd name="T75" fmla="*/ 41 h 505"/>
                <a:gd name="T76" fmla="*/ 98 w 1285"/>
                <a:gd name="T77" fmla="*/ 38 h 505"/>
                <a:gd name="T78" fmla="*/ 99 w 1285"/>
                <a:gd name="T79" fmla="*/ 3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6" name="AutoShape 851"/>
            <p:cNvSpPr>
              <a:spLocks noChangeAspect="1" noChangeArrowheads="1" noTextEdit="1"/>
            </p:cNvSpPr>
            <p:nvPr/>
          </p:nvSpPr>
          <p:spPr bwMode="auto">
            <a:xfrm>
              <a:off x="4475" y="3342"/>
              <a:ext cx="160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7" name="Freeform 852"/>
            <p:cNvSpPr>
              <a:spLocks/>
            </p:cNvSpPr>
            <p:nvPr/>
          </p:nvSpPr>
          <p:spPr bwMode="auto">
            <a:xfrm>
              <a:off x="4508" y="3354"/>
              <a:ext cx="23" cy="31"/>
            </a:xfrm>
            <a:custGeom>
              <a:avLst/>
              <a:gdLst>
                <a:gd name="T0" fmla="*/ 8 w 179"/>
                <a:gd name="T1" fmla="*/ 4 h 216"/>
                <a:gd name="T2" fmla="*/ 6 w 179"/>
                <a:gd name="T3" fmla="*/ 5 h 216"/>
                <a:gd name="T4" fmla="*/ 5 w 179"/>
                <a:gd name="T5" fmla="*/ 7 h 216"/>
                <a:gd name="T6" fmla="*/ 3 w 179"/>
                <a:gd name="T7" fmla="*/ 8 h 216"/>
                <a:gd name="T8" fmla="*/ 2 w 179"/>
                <a:gd name="T9" fmla="*/ 10 h 216"/>
                <a:gd name="T10" fmla="*/ 1 w 179"/>
                <a:gd name="T11" fmla="*/ 12 h 216"/>
                <a:gd name="T12" fmla="*/ 1 w 179"/>
                <a:gd name="T13" fmla="*/ 14 h 216"/>
                <a:gd name="T14" fmla="*/ 0 w 179"/>
                <a:gd name="T15" fmla="*/ 17 h 216"/>
                <a:gd name="T16" fmla="*/ 0 w 179"/>
                <a:gd name="T17" fmla="*/ 19 h 216"/>
                <a:gd name="T18" fmla="*/ 0 w 179"/>
                <a:gd name="T19" fmla="*/ 22 h 216"/>
                <a:gd name="T20" fmla="*/ 1 w 179"/>
                <a:gd name="T21" fmla="*/ 25 h 216"/>
                <a:gd name="T22" fmla="*/ 3 w 179"/>
                <a:gd name="T23" fmla="*/ 27 h 216"/>
                <a:gd name="T24" fmla="*/ 5 w 179"/>
                <a:gd name="T25" fmla="*/ 29 h 216"/>
                <a:gd name="T26" fmla="*/ 8 w 179"/>
                <a:gd name="T27" fmla="*/ 30 h 216"/>
                <a:gd name="T28" fmla="*/ 10 w 179"/>
                <a:gd name="T29" fmla="*/ 31 h 216"/>
                <a:gd name="T30" fmla="*/ 13 w 179"/>
                <a:gd name="T31" fmla="*/ 31 h 216"/>
                <a:gd name="T32" fmla="*/ 15 w 179"/>
                <a:gd name="T33" fmla="*/ 31 h 216"/>
                <a:gd name="T34" fmla="*/ 16 w 179"/>
                <a:gd name="T35" fmla="*/ 31 h 216"/>
                <a:gd name="T36" fmla="*/ 16 w 179"/>
                <a:gd name="T37" fmla="*/ 30 h 216"/>
                <a:gd name="T38" fmla="*/ 17 w 179"/>
                <a:gd name="T39" fmla="*/ 30 h 216"/>
                <a:gd name="T40" fmla="*/ 17 w 179"/>
                <a:gd name="T41" fmla="*/ 29 h 216"/>
                <a:gd name="T42" fmla="*/ 17 w 179"/>
                <a:gd name="T43" fmla="*/ 28 h 216"/>
                <a:gd name="T44" fmla="*/ 16 w 179"/>
                <a:gd name="T45" fmla="*/ 28 h 216"/>
                <a:gd name="T46" fmla="*/ 16 w 179"/>
                <a:gd name="T47" fmla="*/ 27 h 216"/>
                <a:gd name="T48" fmla="*/ 15 w 179"/>
                <a:gd name="T49" fmla="*/ 27 h 216"/>
                <a:gd name="T50" fmla="*/ 13 w 179"/>
                <a:gd name="T51" fmla="*/ 26 h 216"/>
                <a:gd name="T52" fmla="*/ 12 w 179"/>
                <a:gd name="T53" fmla="*/ 26 h 216"/>
                <a:gd name="T54" fmla="*/ 11 w 179"/>
                <a:gd name="T55" fmla="*/ 26 h 216"/>
                <a:gd name="T56" fmla="*/ 10 w 179"/>
                <a:gd name="T57" fmla="*/ 26 h 216"/>
                <a:gd name="T58" fmla="*/ 8 w 179"/>
                <a:gd name="T59" fmla="*/ 25 h 216"/>
                <a:gd name="T60" fmla="*/ 7 w 179"/>
                <a:gd name="T61" fmla="*/ 24 h 216"/>
                <a:gd name="T62" fmla="*/ 6 w 179"/>
                <a:gd name="T63" fmla="*/ 24 h 216"/>
                <a:gd name="T64" fmla="*/ 5 w 179"/>
                <a:gd name="T65" fmla="*/ 22 h 216"/>
                <a:gd name="T66" fmla="*/ 5 w 179"/>
                <a:gd name="T67" fmla="*/ 17 h 216"/>
                <a:gd name="T68" fmla="*/ 6 w 179"/>
                <a:gd name="T69" fmla="*/ 13 h 216"/>
                <a:gd name="T70" fmla="*/ 8 w 179"/>
                <a:gd name="T71" fmla="*/ 10 h 216"/>
                <a:gd name="T72" fmla="*/ 11 w 179"/>
                <a:gd name="T73" fmla="*/ 7 h 216"/>
                <a:gd name="T74" fmla="*/ 14 w 179"/>
                <a:gd name="T75" fmla="*/ 5 h 216"/>
                <a:gd name="T76" fmla="*/ 17 w 179"/>
                <a:gd name="T77" fmla="*/ 3 h 216"/>
                <a:gd name="T78" fmla="*/ 21 w 179"/>
                <a:gd name="T79" fmla="*/ 2 h 216"/>
                <a:gd name="T80" fmla="*/ 23 w 179"/>
                <a:gd name="T81" fmla="*/ 1 h 216"/>
                <a:gd name="T82" fmla="*/ 21 w 179"/>
                <a:gd name="T83" fmla="*/ 0 h 216"/>
                <a:gd name="T84" fmla="*/ 20 w 179"/>
                <a:gd name="T85" fmla="*/ 0 h 216"/>
                <a:gd name="T86" fmla="*/ 18 w 179"/>
                <a:gd name="T87" fmla="*/ 0 h 216"/>
                <a:gd name="T88" fmla="*/ 16 w 179"/>
                <a:gd name="T89" fmla="*/ 1 h 216"/>
                <a:gd name="T90" fmla="*/ 14 w 179"/>
                <a:gd name="T91" fmla="*/ 1 h 216"/>
                <a:gd name="T92" fmla="*/ 12 w 179"/>
                <a:gd name="T93" fmla="*/ 2 h 216"/>
                <a:gd name="T94" fmla="*/ 10 w 179"/>
                <a:gd name="T95" fmla="*/ 3 h 216"/>
                <a:gd name="T96" fmla="*/ 8 w 179"/>
                <a:gd name="T97" fmla="*/ 4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8" name="Freeform 853"/>
            <p:cNvSpPr>
              <a:spLocks/>
            </p:cNvSpPr>
            <p:nvPr/>
          </p:nvSpPr>
          <p:spPr bwMode="auto">
            <a:xfrm>
              <a:off x="4547" y="3353"/>
              <a:ext cx="14" cy="24"/>
            </a:xfrm>
            <a:custGeom>
              <a:avLst/>
              <a:gdLst>
                <a:gd name="T0" fmla="*/ 12 w 114"/>
                <a:gd name="T1" fmla="*/ 8 h 168"/>
                <a:gd name="T2" fmla="*/ 12 w 114"/>
                <a:gd name="T3" fmla="*/ 10 h 168"/>
                <a:gd name="T4" fmla="*/ 12 w 114"/>
                <a:gd name="T5" fmla="*/ 13 h 168"/>
                <a:gd name="T6" fmla="*/ 11 w 114"/>
                <a:gd name="T7" fmla="*/ 14 h 168"/>
                <a:gd name="T8" fmla="*/ 10 w 114"/>
                <a:gd name="T9" fmla="*/ 16 h 168"/>
                <a:gd name="T10" fmla="*/ 8 w 114"/>
                <a:gd name="T11" fmla="*/ 18 h 168"/>
                <a:gd name="T12" fmla="*/ 7 w 114"/>
                <a:gd name="T13" fmla="*/ 19 h 168"/>
                <a:gd name="T14" fmla="*/ 5 w 114"/>
                <a:gd name="T15" fmla="*/ 20 h 168"/>
                <a:gd name="T16" fmla="*/ 3 w 114"/>
                <a:gd name="T17" fmla="*/ 22 h 168"/>
                <a:gd name="T18" fmla="*/ 3 w 114"/>
                <a:gd name="T19" fmla="*/ 22 h 168"/>
                <a:gd name="T20" fmla="*/ 3 w 114"/>
                <a:gd name="T21" fmla="*/ 23 h 168"/>
                <a:gd name="T22" fmla="*/ 3 w 114"/>
                <a:gd name="T23" fmla="*/ 23 h 168"/>
                <a:gd name="T24" fmla="*/ 3 w 114"/>
                <a:gd name="T25" fmla="*/ 24 h 168"/>
                <a:gd name="T26" fmla="*/ 3 w 114"/>
                <a:gd name="T27" fmla="*/ 24 h 168"/>
                <a:gd name="T28" fmla="*/ 4 w 114"/>
                <a:gd name="T29" fmla="*/ 24 h 168"/>
                <a:gd name="T30" fmla="*/ 4 w 114"/>
                <a:gd name="T31" fmla="*/ 24 h 168"/>
                <a:gd name="T32" fmla="*/ 5 w 114"/>
                <a:gd name="T33" fmla="*/ 24 h 168"/>
                <a:gd name="T34" fmla="*/ 7 w 114"/>
                <a:gd name="T35" fmla="*/ 22 h 168"/>
                <a:gd name="T36" fmla="*/ 8 w 114"/>
                <a:gd name="T37" fmla="*/ 21 h 168"/>
                <a:gd name="T38" fmla="*/ 10 w 114"/>
                <a:gd name="T39" fmla="*/ 19 h 168"/>
                <a:gd name="T40" fmla="*/ 12 w 114"/>
                <a:gd name="T41" fmla="*/ 17 h 168"/>
                <a:gd name="T42" fmla="*/ 13 w 114"/>
                <a:gd name="T43" fmla="*/ 15 h 168"/>
                <a:gd name="T44" fmla="*/ 14 w 114"/>
                <a:gd name="T45" fmla="*/ 13 h 168"/>
                <a:gd name="T46" fmla="*/ 14 w 114"/>
                <a:gd name="T47" fmla="*/ 10 h 168"/>
                <a:gd name="T48" fmla="*/ 14 w 114"/>
                <a:gd name="T49" fmla="*/ 7 h 168"/>
                <a:gd name="T50" fmla="*/ 12 w 114"/>
                <a:gd name="T51" fmla="*/ 5 h 168"/>
                <a:gd name="T52" fmla="*/ 11 w 114"/>
                <a:gd name="T53" fmla="*/ 3 h 168"/>
                <a:gd name="T54" fmla="*/ 9 w 114"/>
                <a:gd name="T55" fmla="*/ 2 h 168"/>
                <a:gd name="T56" fmla="*/ 6 w 114"/>
                <a:gd name="T57" fmla="*/ 1 h 168"/>
                <a:gd name="T58" fmla="*/ 4 w 114"/>
                <a:gd name="T59" fmla="*/ 0 h 168"/>
                <a:gd name="T60" fmla="*/ 2 w 114"/>
                <a:gd name="T61" fmla="*/ 0 h 168"/>
                <a:gd name="T62" fmla="*/ 1 w 114"/>
                <a:gd name="T63" fmla="*/ 0 h 168"/>
                <a:gd name="T64" fmla="*/ 0 w 114"/>
                <a:gd name="T65" fmla="*/ 0 h 168"/>
                <a:gd name="T66" fmla="*/ 1 w 114"/>
                <a:gd name="T67" fmla="*/ 1 h 168"/>
                <a:gd name="T68" fmla="*/ 3 w 114"/>
                <a:gd name="T69" fmla="*/ 2 h 168"/>
                <a:gd name="T70" fmla="*/ 5 w 114"/>
                <a:gd name="T71" fmla="*/ 2 h 168"/>
                <a:gd name="T72" fmla="*/ 7 w 114"/>
                <a:gd name="T73" fmla="*/ 3 h 168"/>
                <a:gd name="T74" fmla="*/ 8 w 114"/>
                <a:gd name="T75" fmla="*/ 4 h 168"/>
                <a:gd name="T76" fmla="*/ 10 w 114"/>
                <a:gd name="T77" fmla="*/ 5 h 168"/>
                <a:gd name="T78" fmla="*/ 11 w 114"/>
                <a:gd name="T79" fmla="*/ 6 h 168"/>
                <a:gd name="T80" fmla="*/ 12 w 114"/>
                <a:gd name="T81" fmla="*/ 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9" name="Freeform 854"/>
            <p:cNvSpPr>
              <a:spLocks/>
            </p:cNvSpPr>
            <p:nvPr/>
          </p:nvSpPr>
          <p:spPr bwMode="auto">
            <a:xfrm>
              <a:off x="4494" y="3348"/>
              <a:ext cx="37" cy="50"/>
            </a:xfrm>
            <a:custGeom>
              <a:avLst/>
              <a:gdLst>
                <a:gd name="T0" fmla="*/ 12 w 289"/>
                <a:gd name="T1" fmla="*/ 9 h 351"/>
                <a:gd name="T2" fmla="*/ 6 w 289"/>
                <a:gd name="T3" fmla="*/ 15 h 351"/>
                <a:gd name="T4" fmla="*/ 2 w 289"/>
                <a:gd name="T5" fmla="*/ 22 h 351"/>
                <a:gd name="T6" fmla="*/ 0 w 289"/>
                <a:gd name="T7" fmla="*/ 30 h 351"/>
                <a:gd name="T8" fmla="*/ 0 w 289"/>
                <a:gd name="T9" fmla="*/ 35 h 351"/>
                <a:gd name="T10" fmla="*/ 1 w 289"/>
                <a:gd name="T11" fmla="*/ 37 h 351"/>
                <a:gd name="T12" fmla="*/ 2 w 289"/>
                <a:gd name="T13" fmla="*/ 39 h 351"/>
                <a:gd name="T14" fmla="*/ 4 w 289"/>
                <a:gd name="T15" fmla="*/ 41 h 351"/>
                <a:gd name="T16" fmla="*/ 6 w 289"/>
                <a:gd name="T17" fmla="*/ 43 h 351"/>
                <a:gd name="T18" fmla="*/ 10 w 289"/>
                <a:gd name="T19" fmla="*/ 45 h 351"/>
                <a:gd name="T20" fmla="*/ 14 w 289"/>
                <a:gd name="T21" fmla="*/ 46 h 351"/>
                <a:gd name="T22" fmla="*/ 17 w 289"/>
                <a:gd name="T23" fmla="*/ 48 h 351"/>
                <a:gd name="T24" fmla="*/ 21 w 289"/>
                <a:gd name="T25" fmla="*/ 49 h 351"/>
                <a:gd name="T26" fmla="*/ 25 w 289"/>
                <a:gd name="T27" fmla="*/ 49 h 351"/>
                <a:gd name="T28" fmla="*/ 29 w 289"/>
                <a:gd name="T29" fmla="*/ 50 h 351"/>
                <a:gd name="T30" fmla="*/ 33 w 289"/>
                <a:gd name="T31" fmla="*/ 50 h 351"/>
                <a:gd name="T32" fmla="*/ 36 w 289"/>
                <a:gd name="T33" fmla="*/ 50 h 351"/>
                <a:gd name="T34" fmla="*/ 37 w 289"/>
                <a:gd name="T35" fmla="*/ 49 h 351"/>
                <a:gd name="T36" fmla="*/ 37 w 289"/>
                <a:gd name="T37" fmla="*/ 48 h 351"/>
                <a:gd name="T38" fmla="*/ 36 w 289"/>
                <a:gd name="T39" fmla="*/ 47 h 351"/>
                <a:gd name="T40" fmla="*/ 34 w 289"/>
                <a:gd name="T41" fmla="*/ 46 h 351"/>
                <a:gd name="T42" fmla="*/ 30 w 289"/>
                <a:gd name="T43" fmla="*/ 45 h 351"/>
                <a:gd name="T44" fmla="*/ 27 w 289"/>
                <a:gd name="T45" fmla="*/ 45 h 351"/>
                <a:gd name="T46" fmla="*/ 23 w 289"/>
                <a:gd name="T47" fmla="*/ 44 h 351"/>
                <a:gd name="T48" fmla="*/ 19 w 289"/>
                <a:gd name="T49" fmla="*/ 43 h 351"/>
                <a:gd name="T50" fmla="*/ 16 w 289"/>
                <a:gd name="T51" fmla="*/ 42 h 351"/>
                <a:gd name="T52" fmla="*/ 13 w 289"/>
                <a:gd name="T53" fmla="*/ 41 h 351"/>
                <a:gd name="T54" fmla="*/ 9 w 289"/>
                <a:gd name="T55" fmla="*/ 39 h 351"/>
                <a:gd name="T56" fmla="*/ 6 w 289"/>
                <a:gd name="T57" fmla="*/ 37 h 351"/>
                <a:gd name="T58" fmla="*/ 4 w 289"/>
                <a:gd name="T59" fmla="*/ 34 h 351"/>
                <a:gd name="T60" fmla="*/ 4 w 289"/>
                <a:gd name="T61" fmla="*/ 31 h 351"/>
                <a:gd name="T62" fmla="*/ 4 w 289"/>
                <a:gd name="T63" fmla="*/ 26 h 351"/>
                <a:gd name="T64" fmla="*/ 6 w 289"/>
                <a:gd name="T65" fmla="*/ 23 h 351"/>
                <a:gd name="T66" fmla="*/ 8 w 289"/>
                <a:gd name="T67" fmla="*/ 18 h 351"/>
                <a:gd name="T68" fmla="*/ 11 w 289"/>
                <a:gd name="T69" fmla="*/ 15 h 351"/>
                <a:gd name="T70" fmla="*/ 14 w 289"/>
                <a:gd name="T71" fmla="*/ 11 h 351"/>
                <a:gd name="T72" fmla="*/ 18 w 289"/>
                <a:gd name="T73" fmla="*/ 8 h 351"/>
                <a:gd name="T74" fmla="*/ 22 w 289"/>
                <a:gd name="T75" fmla="*/ 5 h 351"/>
                <a:gd name="T76" fmla="*/ 27 w 289"/>
                <a:gd name="T77" fmla="*/ 3 h 351"/>
                <a:gd name="T78" fmla="*/ 30 w 289"/>
                <a:gd name="T79" fmla="*/ 1 h 351"/>
                <a:gd name="T80" fmla="*/ 29 w 289"/>
                <a:gd name="T81" fmla="*/ 0 h 351"/>
                <a:gd name="T82" fmla="*/ 25 w 289"/>
                <a:gd name="T83" fmla="*/ 1 h 351"/>
                <a:gd name="T84" fmla="*/ 21 w 289"/>
                <a:gd name="T85" fmla="*/ 2 h 351"/>
                <a:gd name="T86" fmla="*/ 16 w 289"/>
                <a:gd name="T87" fmla="*/ 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0" name="Freeform 855"/>
            <p:cNvSpPr>
              <a:spLocks/>
            </p:cNvSpPr>
            <p:nvPr/>
          </p:nvSpPr>
          <p:spPr bwMode="auto">
            <a:xfrm>
              <a:off x="4545" y="3346"/>
              <a:ext cx="32" cy="34"/>
            </a:xfrm>
            <a:custGeom>
              <a:avLst/>
              <a:gdLst>
                <a:gd name="T0" fmla="*/ 26 w 254"/>
                <a:gd name="T1" fmla="*/ 10 h 234"/>
                <a:gd name="T2" fmla="*/ 28 w 254"/>
                <a:gd name="T3" fmla="*/ 12 h 234"/>
                <a:gd name="T4" fmla="*/ 29 w 254"/>
                <a:gd name="T5" fmla="*/ 14 h 234"/>
                <a:gd name="T6" fmla="*/ 29 w 254"/>
                <a:gd name="T7" fmla="*/ 17 h 234"/>
                <a:gd name="T8" fmla="*/ 29 w 254"/>
                <a:gd name="T9" fmla="*/ 19 h 234"/>
                <a:gd name="T10" fmla="*/ 29 w 254"/>
                <a:gd name="T11" fmla="*/ 21 h 234"/>
                <a:gd name="T12" fmla="*/ 28 w 254"/>
                <a:gd name="T13" fmla="*/ 23 h 234"/>
                <a:gd name="T14" fmla="*/ 28 w 254"/>
                <a:gd name="T15" fmla="*/ 25 h 234"/>
                <a:gd name="T16" fmla="*/ 27 w 254"/>
                <a:gd name="T17" fmla="*/ 26 h 234"/>
                <a:gd name="T18" fmla="*/ 25 w 254"/>
                <a:gd name="T19" fmla="*/ 28 h 234"/>
                <a:gd name="T20" fmla="*/ 24 w 254"/>
                <a:gd name="T21" fmla="*/ 29 h 234"/>
                <a:gd name="T22" fmla="*/ 23 w 254"/>
                <a:gd name="T23" fmla="*/ 30 h 234"/>
                <a:gd name="T24" fmla="*/ 22 w 254"/>
                <a:gd name="T25" fmla="*/ 32 h 234"/>
                <a:gd name="T26" fmla="*/ 22 w 254"/>
                <a:gd name="T27" fmla="*/ 32 h 234"/>
                <a:gd name="T28" fmla="*/ 22 w 254"/>
                <a:gd name="T29" fmla="*/ 33 h 234"/>
                <a:gd name="T30" fmla="*/ 22 w 254"/>
                <a:gd name="T31" fmla="*/ 33 h 234"/>
                <a:gd name="T32" fmla="*/ 22 w 254"/>
                <a:gd name="T33" fmla="*/ 34 h 234"/>
                <a:gd name="T34" fmla="*/ 22 w 254"/>
                <a:gd name="T35" fmla="*/ 34 h 234"/>
                <a:gd name="T36" fmla="*/ 23 w 254"/>
                <a:gd name="T37" fmla="*/ 34 h 234"/>
                <a:gd name="T38" fmla="*/ 23 w 254"/>
                <a:gd name="T39" fmla="*/ 34 h 234"/>
                <a:gd name="T40" fmla="*/ 24 w 254"/>
                <a:gd name="T41" fmla="*/ 34 h 234"/>
                <a:gd name="T42" fmla="*/ 26 w 254"/>
                <a:gd name="T43" fmla="*/ 32 h 234"/>
                <a:gd name="T44" fmla="*/ 28 w 254"/>
                <a:gd name="T45" fmla="*/ 29 h 234"/>
                <a:gd name="T46" fmla="*/ 30 w 254"/>
                <a:gd name="T47" fmla="*/ 26 h 234"/>
                <a:gd name="T48" fmla="*/ 31 w 254"/>
                <a:gd name="T49" fmla="*/ 23 h 234"/>
                <a:gd name="T50" fmla="*/ 32 w 254"/>
                <a:gd name="T51" fmla="*/ 19 h 234"/>
                <a:gd name="T52" fmla="*/ 32 w 254"/>
                <a:gd name="T53" fmla="*/ 16 h 234"/>
                <a:gd name="T54" fmla="*/ 31 w 254"/>
                <a:gd name="T55" fmla="*/ 12 h 234"/>
                <a:gd name="T56" fmla="*/ 28 w 254"/>
                <a:gd name="T57" fmla="*/ 9 h 234"/>
                <a:gd name="T58" fmla="*/ 27 w 254"/>
                <a:gd name="T59" fmla="*/ 8 h 234"/>
                <a:gd name="T60" fmla="*/ 25 w 254"/>
                <a:gd name="T61" fmla="*/ 7 h 234"/>
                <a:gd name="T62" fmla="*/ 23 w 254"/>
                <a:gd name="T63" fmla="*/ 5 h 234"/>
                <a:gd name="T64" fmla="*/ 21 w 254"/>
                <a:gd name="T65" fmla="*/ 4 h 234"/>
                <a:gd name="T66" fmla="*/ 19 w 254"/>
                <a:gd name="T67" fmla="*/ 3 h 234"/>
                <a:gd name="T68" fmla="*/ 16 w 254"/>
                <a:gd name="T69" fmla="*/ 2 h 234"/>
                <a:gd name="T70" fmla="*/ 14 w 254"/>
                <a:gd name="T71" fmla="*/ 2 h 234"/>
                <a:gd name="T72" fmla="*/ 12 w 254"/>
                <a:gd name="T73" fmla="*/ 1 h 234"/>
                <a:gd name="T74" fmla="*/ 9 w 254"/>
                <a:gd name="T75" fmla="*/ 1 h 234"/>
                <a:gd name="T76" fmla="*/ 7 w 254"/>
                <a:gd name="T77" fmla="*/ 0 h 234"/>
                <a:gd name="T78" fmla="*/ 5 w 254"/>
                <a:gd name="T79" fmla="*/ 0 h 234"/>
                <a:gd name="T80" fmla="*/ 4 w 254"/>
                <a:gd name="T81" fmla="*/ 0 h 234"/>
                <a:gd name="T82" fmla="*/ 2 w 254"/>
                <a:gd name="T83" fmla="*/ 0 h 234"/>
                <a:gd name="T84" fmla="*/ 1 w 254"/>
                <a:gd name="T85" fmla="*/ 0 h 234"/>
                <a:gd name="T86" fmla="*/ 0 w 254"/>
                <a:gd name="T87" fmla="*/ 0 h 234"/>
                <a:gd name="T88" fmla="*/ 0 w 254"/>
                <a:gd name="T89" fmla="*/ 1 h 234"/>
                <a:gd name="T90" fmla="*/ 1 w 254"/>
                <a:gd name="T91" fmla="*/ 1 h 234"/>
                <a:gd name="T92" fmla="*/ 3 w 254"/>
                <a:gd name="T93" fmla="*/ 1 h 234"/>
                <a:gd name="T94" fmla="*/ 4 w 254"/>
                <a:gd name="T95" fmla="*/ 1 h 234"/>
                <a:gd name="T96" fmla="*/ 6 w 254"/>
                <a:gd name="T97" fmla="*/ 2 h 234"/>
                <a:gd name="T98" fmla="*/ 7 w 254"/>
                <a:gd name="T99" fmla="*/ 2 h 234"/>
                <a:gd name="T100" fmla="*/ 9 w 254"/>
                <a:gd name="T101" fmla="*/ 2 h 234"/>
                <a:gd name="T102" fmla="*/ 11 w 254"/>
                <a:gd name="T103" fmla="*/ 3 h 234"/>
                <a:gd name="T104" fmla="*/ 13 w 254"/>
                <a:gd name="T105" fmla="*/ 3 h 234"/>
                <a:gd name="T106" fmla="*/ 15 w 254"/>
                <a:gd name="T107" fmla="*/ 4 h 234"/>
                <a:gd name="T108" fmla="*/ 17 w 254"/>
                <a:gd name="T109" fmla="*/ 5 h 234"/>
                <a:gd name="T110" fmla="*/ 18 w 254"/>
                <a:gd name="T111" fmla="*/ 5 h 234"/>
                <a:gd name="T112" fmla="*/ 20 w 254"/>
                <a:gd name="T113" fmla="*/ 6 h 234"/>
                <a:gd name="T114" fmla="*/ 22 w 254"/>
                <a:gd name="T115" fmla="*/ 7 h 234"/>
                <a:gd name="T116" fmla="*/ 23 w 254"/>
                <a:gd name="T117" fmla="*/ 8 h 234"/>
                <a:gd name="T118" fmla="*/ 25 w 254"/>
                <a:gd name="T119" fmla="*/ 9 h 234"/>
                <a:gd name="T120" fmla="*/ 26 w 254"/>
                <a:gd name="T121" fmla="*/ 10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1" name="Freeform 856"/>
            <p:cNvSpPr>
              <a:spLocks/>
            </p:cNvSpPr>
            <p:nvPr/>
          </p:nvSpPr>
          <p:spPr bwMode="auto">
            <a:xfrm>
              <a:off x="4481" y="3362"/>
              <a:ext cx="13" cy="31"/>
            </a:xfrm>
            <a:custGeom>
              <a:avLst/>
              <a:gdLst>
                <a:gd name="T0" fmla="*/ 0 w 103"/>
                <a:gd name="T1" fmla="*/ 17 h 221"/>
                <a:gd name="T2" fmla="*/ 0 w 103"/>
                <a:gd name="T3" fmla="*/ 19 h 221"/>
                <a:gd name="T4" fmla="*/ 1 w 103"/>
                <a:gd name="T5" fmla="*/ 22 h 221"/>
                <a:gd name="T6" fmla="*/ 2 w 103"/>
                <a:gd name="T7" fmla="*/ 24 h 221"/>
                <a:gd name="T8" fmla="*/ 3 w 103"/>
                <a:gd name="T9" fmla="*/ 26 h 221"/>
                <a:gd name="T10" fmla="*/ 4 w 103"/>
                <a:gd name="T11" fmla="*/ 28 h 221"/>
                <a:gd name="T12" fmla="*/ 6 w 103"/>
                <a:gd name="T13" fmla="*/ 29 h 221"/>
                <a:gd name="T14" fmla="*/ 8 w 103"/>
                <a:gd name="T15" fmla="*/ 30 h 221"/>
                <a:gd name="T16" fmla="*/ 10 w 103"/>
                <a:gd name="T17" fmla="*/ 31 h 221"/>
                <a:gd name="T18" fmla="*/ 11 w 103"/>
                <a:gd name="T19" fmla="*/ 31 h 221"/>
                <a:gd name="T20" fmla="*/ 12 w 103"/>
                <a:gd name="T21" fmla="*/ 31 h 221"/>
                <a:gd name="T22" fmla="*/ 12 w 103"/>
                <a:gd name="T23" fmla="*/ 30 h 221"/>
                <a:gd name="T24" fmla="*/ 13 w 103"/>
                <a:gd name="T25" fmla="*/ 30 h 221"/>
                <a:gd name="T26" fmla="*/ 13 w 103"/>
                <a:gd name="T27" fmla="*/ 29 h 221"/>
                <a:gd name="T28" fmla="*/ 12 w 103"/>
                <a:gd name="T29" fmla="*/ 28 h 221"/>
                <a:gd name="T30" fmla="*/ 12 w 103"/>
                <a:gd name="T31" fmla="*/ 27 h 221"/>
                <a:gd name="T32" fmla="*/ 11 w 103"/>
                <a:gd name="T33" fmla="*/ 27 h 221"/>
                <a:gd name="T34" fmla="*/ 9 w 103"/>
                <a:gd name="T35" fmla="*/ 26 h 221"/>
                <a:gd name="T36" fmla="*/ 7 w 103"/>
                <a:gd name="T37" fmla="*/ 25 h 221"/>
                <a:gd name="T38" fmla="*/ 6 w 103"/>
                <a:gd name="T39" fmla="*/ 24 h 221"/>
                <a:gd name="T40" fmla="*/ 5 w 103"/>
                <a:gd name="T41" fmla="*/ 22 h 221"/>
                <a:gd name="T42" fmla="*/ 4 w 103"/>
                <a:gd name="T43" fmla="*/ 19 h 221"/>
                <a:gd name="T44" fmla="*/ 3 w 103"/>
                <a:gd name="T45" fmla="*/ 17 h 221"/>
                <a:gd name="T46" fmla="*/ 3 w 103"/>
                <a:gd name="T47" fmla="*/ 14 h 221"/>
                <a:gd name="T48" fmla="*/ 4 w 103"/>
                <a:gd name="T49" fmla="*/ 12 h 221"/>
                <a:gd name="T50" fmla="*/ 5 w 103"/>
                <a:gd name="T51" fmla="*/ 10 h 221"/>
                <a:gd name="T52" fmla="*/ 6 w 103"/>
                <a:gd name="T53" fmla="*/ 8 h 221"/>
                <a:gd name="T54" fmla="*/ 7 w 103"/>
                <a:gd name="T55" fmla="*/ 6 h 221"/>
                <a:gd name="T56" fmla="*/ 8 w 103"/>
                <a:gd name="T57" fmla="*/ 5 h 221"/>
                <a:gd name="T58" fmla="*/ 10 w 103"/>
                <a:gd name="T59" fmla="*/ 4 h 221"/>
                <a:gd name="T60" fmla="*/ 11 w 103"/>
                <a:gd name="T61" fmla="*/ 2 h 221"/>
                <a:gd name="T62" fmla="*/ 12 w 103"/>
                <a:gd name="T63" fmla="*/ 1 h 221"/>
                <a:gd name="T64" fmla="*/ 13 w 103"/>
                <a:gd name="T65" fmla="*/ 0 h 221"/>
                <a:gd name="T66" fmla="*/ 12 w 103"/>
                <a:gd name="T67" fmla="*/ 0 h 221"/>
                <a:gd name="T68" fmla="*/ 11 w 103"/>
                <a:gd name="T69" fmla="*/ 1 h 221"/>
                <a:gd name="T70" fmla="*/ 9 w 103"/>
                <a:gd name="T71" fmla="*/ 2 h 221"/>
                <a:gd name="T72" fmla="*/ 6 w 103"/>
                <a:gd name="T73" fmla="*/ 5 h 221"/>
                <a:gd name="T74" fmla="*/ 4 w 103"/>
                <a:gd name="T75" fmla="*/ 7 h 221"/>
                <a:gd name="T76" fmla="*/ 2 w 103"/>
                <a:gd name="T77" fmla="*/ 11 h 221"/>
                <a:gd name="T78" fmla="*/ 1 w 103"/>
                <a:gd name="T79" fmla="*/ 14 h 221"/>
                <a:gd name="T80" fmla="*/ 0 w 103"/>
                <a:gd name="T81" fmla="*/ 17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2" name="Freeform 857"/>
            <p:cNvSpPr>
              <a:spLocks/>
            </p:cNvSpPr>
            <p:nvPr/>
          </p:nvSpPr>
          <p:spPr bwMode="auto">
            <a:xfrm>
              <a:off x="4571" y="3344"/>
              <a:ext cx="28" cy="41"/>
            </a:xfrm>
            <a:custGeom>
              <a:avLst/>
              <a:gdLst>
                <a:gd name="T0" fmla="*/ 24 w 221"/>
                <a:gd name="T1" fmla="*/ 16 h 288"/>
                <a:gd name="T2" fmla="*/ 25 w 221"/>
                <a:gd name="T3" fmla="*/ 19 h 288"/>
                <a:gd name="T4" fmla="*/ 26 w 221"/>
                <a:gd name="T5" fmla="*/ 22 h 288"/>
                <a:gd name="T6" fmla="*/ 25 w 221"/>
                <a:gd name="T7" fmla="*/ 25 h 288"/>
                <a:gd name="T8" fmla="*/ 24 w 221"/>
                <a:gd name="T9" fmla="*/ 28 h 288"/>
                <a:gd name="T10" fmla="*/ 22 w 221"/>
                <a:gd name="T11" fmla="*/ 30 h 288"/>
                <a:gd name="T12" fmla="*/ 19 w 221"/>
                <a:gd name="T13" fmla="*/ 33 h 288"/>
                <a:gd name="T14" fmla="*/ 16 w 221"/>
                <a:gd name="T15" fmla="*/ 35 h 288"/>
                <a:gd name="T16" fmla="*/ 15 w 221"/>
                <a:gd name="T17" fmla="*/ 37 h 288"/>
                <a:gd name="T18" fmla="*/ 14 w 221"/>
                <a:gd name="T19" fmla="*/ 38 h 288"/>
                <a:gd name="T20" fmla="*/ 14 w 221"/>
                <a:gd name="T21" fmla="*/ 39 h 288"/>
                <a:gd name="T22" fmla="*/ 14 w 221"/>
                <a:gd name="T23" fmla="*/ 40 h 288"/>
                <a:gd name="T24" fmla="*/ 15 w 221"/>
                <a:gd name="T25" fmla="*/ 41 h 288"/>
                <a:gd name="T26" fmla="*/ 16 w 221"/>
                <a:gd name="T27" fmla="*/ 41 h 288"/>
                <a:gd name="T28" fmla="*/ 18 w 221"/>
                <a:gd name="T29" fmla="*/ 39 h 288"/>
                <a:gd name="T30" fmla="*/ 21 w 221"/>
                <a:gd name="T31" fmla="*/ 36 h 288"/>
                <a:gd name="T32" fmla="*/ 24 w 221"/>
                <a:gd name="T33" fmla="*/ 33 h 288"/>
                <a:gd name="T34" fmla="*/ 26 w 221"/>
                <a:gd name="T35" fmla="*/ 29 h 288"/>
                <a:gd name="T36" fmla="*/ 28 w 221"/>
                <a:gd name="T37" fmla="*/ 25 h 288"/>
                <a:gd name="T38" fmla="*/ 28 w 221"/>
                <a:gd name="T39" fmla="*/ 20 h 288"/>
                <a:gd name="T40" fmla="*/ 26 w 221"/>
                <a:gd name="T41" fmla="*/ 16 h 288"/>
                <a:gd name="T42" fmla="*/ 23 w 221"/>
                <a:gd name="T43" fmla="*/ 12 h 288"/>
                <a:gd name="T44" fmla="*/ 20 w 221"/>
                <a:gd name="T45" fmla="*/ 10 h 288"/>
                <a:gd name="T46" fmla="*/ 17 w 221"/>
                <a:gd name="T47" fmla="*/ 8 h 288"/>
                <a:gd name="T48" fmla="*/ 14 w 221"/>
                <a:gd name="T49" fmla="*/ 6 h 288"/>
                <a:gd name="T50" fmla="*/ 11 w 221"/>
                <a:gd name="T51" fmla="*/ 4 h 288"/>
                <a:gd name="T52" fmla="*/ 8 w 221"/>
                <a:gd name="T53" fmla="*/ 2 h 288"/>
                <a:gd name="T54" fmla="*/ 5 w 221"/>
                <a:gd name="T55" fmla="*/ 1 h 288"/>
                <a:gd name="T56" fmla="*/ 3 w 221"/>
                <a:gd name="T57" fmla="*/ 0 h 288"/>
                <a:gd name="T58" fmla="*/ 1 w 221"/>
                <a:gd name="T59" fmla="*/ 0 h 288"/>
                <a:gd name="T60" fmla="*/ 1 w 221"/>
                <a:gd name="T61" fmla="*/ 1 h 288"/>
                <a:gd name="T62" fmla="*/ 3 w 221"/>
                <a:gd name="T63" fmla="*/ 2 h 288"/>
                <a:gd name="T64" fmla="*/ 6 w 221"/>
                <a:gd name="T65" fmla="*/ 3 h 288"/>
                <a:gd name="T66" fmla="*/ 9 w 221"/>
                <a:gd name="T67" fmla="*/ 5 h 288"/>
                <a:gd name="T68" fmla="*/ 12 w 221"/>
                <a:gd name="T69" fmla="*/ 7 h 288"/>
                <a:gd name="T70" fmla="*/ 15 w 221"/>
                <a:gd name="T71" fmla="*/ 9 h 288"/>
                <a:gd name="T72" fmla="*/ 18 w 221"/>
                <a:gd name="T73" fmla="*/ 12 h 288"/>
                <a:gd name="T74" fmla="*/ 21 w 221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3" name="Freeform 858"/>
            <p:cNvSpPr>
              <a:spLocks/>
            </p:cNvSpPr>
            <p:nvPr/>
          </p:nvSpPr>
          <p:spPr bwMode="auto">
            <a:xfrm>
              <a:off x="4541" y="3392"/>
              <a:ext cx="9" cy="25"/>
            </a:xfrm>
            <a:custGeom>
              <a:avLst/>
              <a:gdLst>
                <a:gd name="T0" fmla="*/ 3 w 74"/>
                <a:gd name="T1" fmla="*/ 2 h 174"/>
                <a:gd name="T2" fmla="*/ 3 w 74"/>
                <a:gd name="T3" fmla="*/ 1 h 174"/>
                <a:gd name="T4" fmla="*/ 3 w 74"/>
                <a:gd name="T5" fmla="*/ 0 h 174"/>
                <a:gd name="T6" fmla="*/ 2 w 74"/>
                <a:gd name="T7" fmla="*/ 0 h 174"/>
                <a:gd name="T8" fmla="*/ 1 w 74"/>
                <a:gd name="T9" fmla="*/ 0 h 174"/>
                <a:gd name="T10" fmla="*/ 1 w 74"/>
                <a:gd name="T11" fmla="*/ 0 h 174"/>
                <a:gd name="T12" fmla="*/ 0 w 74"/>
                <a:gd name="T13" fmla="*/ 1 h 174"/>
                <a:gd name="T14" fmla="*/ 0 w 74"/>
                <a:gd name="T15" fmla="*/ 1 h 174"/>
                <a:gd name="T16" fmla="*/ 0 w 74"/>
                <a:gd name="T17" fmla="*/ 2 h 174"/>
                <a:gd name="T18" fmla="*/ 1 w 74"/>
                <a:gd name="T19" fmla="*/ 6 h 174"/>
                <a:gd name="T20" fmla="*/ 2 w 74"/>
                <a:gd name="T21" fmla="*/ 9 h 174"/>
                <a:gd name="T22" fmla="*/ 3 w 74"/>
                <a:gd name="T23" fmla="*/ 13 h 174"/>
                <a:gd name="T24" fmla="*/ 4 w 74"/>
                <a:gd name="T25" fmla="*/ 17 h 174"/>
                <a:gd name="T26" fmla="*/ 6 w 74"/>
                <a:gd name="T27" fmla="*/ 20 h 174"/>
                <a:gd name="T28" fmla="*/ 7 w 74"/>
                <a:gd name="T29" fmla="*/ 23 h 174"/>
                <a:gd name="T30" fmla="*/ 8 w 74"/>
                <a:gd name="T31" fmla="*/ 25 h 174"/>
                <a:gd name="T32" fmla="*/ 9 w 74"/>
                <a:gd name="T33" fmla="*/ 25 h 174"/>
                <a:gd name="T34" fmla="*/ 9 w 74"/>
                <a:gd name="T35" fmla="*/ 23 h 174"/>
                <a:gd name="T36" fmla="*/ 8 w 74"/>
                <a:gd name="T37" fmla="*/ 21 h 174"/>
                <a:gd name="T38" fmla="*/ 7 w 74"/>
                <a:gd name="T39" fmla="*/ 18 h 174"/>
                <a:gd name="T40" fmla="*/ 6 w 74"/>
                <a:gd name="T41" fmla="*/ 15 h 174"/>
                <a:gd name="T42" fmla="*/ 6 w 74"/>
                <a:gd name="T43" fmla="*/ 12 h 174"/>
                <a:gd name="T44" fmla="*/ 5 w 74"/>
                <a:gd name="T45" fmla="*/ 8 h 174"/>
                <a:gd name="T46" fmla="*/ 4 w 74"/>
                <a:gd name="T47" fmla="*/ 5 h 174"/>
                <a:gd name="T48" fmla="*/ 3 w 74"/>
                <a:gd name="T49" fmla="*/ 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4" name="Freeform 859"/>
            <p:cNvSpPr>
              <a:spLocks/>
            </p:cNvSpPr>
            <p:nvPr/>
          </p:nvSpPr>
          <p:spPr bwMode="auto">
            <a:xfrm>
              <a:off x="4537" y="3379"/>
              <a:ext cx="5" cy="12"/>
            </a:xfrm>
            <a:custGeom>
              <a:avLst/>
              <a:gdLst>
                <a:gd name="T0" fmla="*/ 3 w 39"/>
                <a:gd name="T1" fmla="*/ 1 h 87"/>
                <a:gd name="T2" fmla="*/ 2 w 39"/>
                <a:gd name="T3" fmla="*/ 1 h 87"/>
                <a:gd name="T4" fmla="*/ 2 w 39"/>
                <a:gd name="T5" fmla="*/ 0 h 87"/>
                <a:gd name="T6" fmla="*/ 2 w 39"/>
                <a:gd name="T7" fmla="*/ 0 h 87"/>
                <a:gd name="T8" fmla="*/ 1 w 39"/>
                <a:gd name="T9" fmla="*/ 0 h 87"/>
                <a:gd name="T10" fmla="*/ 1 w 39"/>
                <a:gd name="T11" fmla="*/ 0 h 87"/>
                <a:gd name="T12" fmla="*/ 0 w 39"/>
                <a:gd name="T13" fmla="*/ 0 h 87"/>
                <a:gd name="T14" fmla="*/ 0 w 39"/>
                <a:gd name="T15" fmla="*/ 1 h 87"/>
                <a:gd name="T16" fmla="*/ 0 w 39"/>
                <a:gd name="T17" fmla="*/ 1 h 87"/>
                <a:gd name="T18" fmla="*/ 0 w 39"/>
                <a:gd name="T19" fmla="*/ 3 h 87"/>
                <a:gd name="T20" fmla="*/ 0 w 39"/>
                <a:gd name="T21" fmla="*/ 5 h 87"/>
                <a:gd name="T22" fmla="*/ 1 w 39"/>
                <a:gd name="T23" fmla="*/ 7 h 87"/>
                <a:gd name="T24" fmla="*/ 2 w 39"/>
                <a:gd name="T25" fmla="*/ 8 h 87"/>
                <a:gd name="T26" fmla="*/ 2 w 39"/>
                <a:gd name="T27" fmla="*/ 10 h 87"/>
                <a:gd name="T28" fmla="*/ 3 w 39"/>
                <a:gd name="T29" fmla="*/ 11 h 87"/>
                <a:gd name="T30" fmla="*/ 4 w 39"/>
                <a:gd name="T31" fmla="*/ 12 h 87"/>
                <a:gd name="T32" fmla="*/ 5 w 39"/>
                <a:gd name="T33" fmla="*/ 12 h 87"/>
                <a:gd name="T34" fmla="*/ 5 w 39"/>
                <a:gd name="T35" fmla="*/ 10 h 87"/>
                <a:gd name="T36" fmla="*/ 4 w 39"/>
                <a:gd name="T37" fmla="*/ 7 h 87"/>
                <a:gd name="T38" fmla="*/ 3 w 39"/>
                <a:gd name="T39" fmla="*/ 4 h 87"/>
                <a:gd name="T40" fmla="*/ 3 w 39"/>
                <a:gd name="T41" fmla="*/ 1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5" name="Freeform 860"/>
            <p:cNvSpPr>
              <a:spLocks/>
            </p:cNvSpPr>
            <p:nvPr/>
          </p:nvSpPr>
          <p:spPr bwMode="auto">
            <a:xfrm>
              <a:off x="4533" y="3370"/>
              <a:ext cx="4" cy="7"/>
            </a:xfrm>
            <a:custGeom>
              <a:avLst/>
              <a:gdLst>
                <a:gd name="T0" fmla="*/ 2 w 34"/>
                <a:gd name="T1" fmla="*/ 1 h 51"/>
                <a:gd name="T2" fmla="*/ 2 w 34"/>
                <a:gd name="T3" fmla="*/ 1 h 51"/>
                <a:gd name="T4" fmla="*/ 2 w 34"/>
                <a:gd name="T5" fmla="*/ 1 h 51"/>
                <a:gd name="T6" fmla="*/ 2 w 34"/>
                <a:gd name="T7" fmla="*/ 1 h 51"/>
                <a:gd name="T8" fmla="*/ 2 w 34"/>
                <a:gd name="T9" fmla="*/ 1 h 51"/>
                <a:gd name="T10" fmla="*/ 2 w 34"/>
                <a:gd name="T11" fmla="*/ 1 h 51"/>
                <a:gd name="T12" fmla="*/ 2 w 34"/>
                <a:gd name="T13" fmla="*/ 0 h 51"/>
                <a:gd name="T14" fmla="*/ 1 w 34"/>
                <a:gd name="T15" fmla="*/ 0 h 51"/>
                <a:gd name="T16" fmla="*/ 1 w 34"/>
                <a:gd name="T17" fmla="*/ 0 h 51"/>
                <a:gd name="T18" fmla="*/ 0 w 34"/>
                <a:gd name="T19" fmla="*/ 0 h 51"/>
                <a:gd name="T20" fmla="*/ 0 w 34"/>
                <a:gd name="T21" fmla="*/ 1 h 51"/>
                <a:gd name="T22" fmla="*/ 0 w 34"/>
                <a:gd name="T23" fmla="*/ 1 h 51"/>
                <a:gd name="T24" fmla="*/ 0 w 34"/>
                <a:gd name="T25" fmla="*/ 2 h 51"/>
                <a:gd name="T26" fmla="*/ 0 w 34"/>
                <a:gd name="T27" fmla="*/ 2 h 51"/>
                <a:gd name="T28" fmla="*/ 0 w 34"/>
                <a:gd name="T29" fmla="*/ 3 h 51"/>
                <a:gd name="T30" fmla="*/ 1 w 34"/>
                <a:gd name="T31" fmla="*/ 4 h 51"/>
                <a:gd name="T32" fmla="*/ 2 w 34"/>
                <a:gd name="T33" fmla="*/ 5 h 51"/>
                <a:gd name="T34" fmla="*/ 2 w 34"/>
                <a:gd name="T35" fmla="*/ 6 h 51"/>
                <a:gd name="T36" fmla="*/ 3 w 34"/>
                <a:gd name="T37" fmla="*/ 6 h 51"/>
                <a:gd name="T38" fmla="*/ 4 w 34"/>
                <a:gd name="T39" fmla="*/ 7 h 51"/>
                <a:gd name="T40" fmla="*/ 4 w 34"/>
                <a:gd name="T41" fmla="*/ 7 h 51"/>
                <a:gd name="T42" fmla="*/ 4 w 34"/>
                <a:gd name="T43" fmla="*/ 5 h 51"/>
                <a:gd name="T44" fmla="*/ 3 w 34"/>
                <a:gd name="T45" fmla="*/ 4 h 51"/>
                <a:gd name="T46" fmla="*/ 3 w 34"/>
                <a:gd name="T47" fmla="*/ 2 h 51"/>
                <a:gd name="T48" fmla="*/ 2 w 34"/>
                <a:gd name="T49" fmla="*/ 1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6" name="Freeform 861"/>
            <p:cNvSpPr>
              <a:spLocks/>
            </p:cNvSpPr>
            <p:nvPr/>
          </p:nvSpPr>
          <p:spPr bwMode="auto">
            <a:xfrm>
              <a:off x="4529" y="3364"/>
              <a:ext cx="6" cy="4"/>
            </a:xfrm>
            <a:custGeom>
              <a:avLst/>
              <a:gdLst>
                <a:gd name="T0" fmla="*/ 5 w 46"/>
                <a:gd name="T1" fmla="*/ 3 h 33"/>
                <a:gd name="T2" fmla="*/ 5 w 46"/>
                <a:gd name="T3" fmla="*/ 3 h 33"/>
                <a:gd name="T4" fmla="*/ 6 w 46"/>
                <a:gd name="T5" fmla="*/ 2 h 33"/>
                <a:gd name="T6" fmla="*/ 6 w 46"/>
                <a:gd name="T7" fmla="*/ 2 h 33"/>
                <a:gd name="T8" fmla="*/ 6 w 46"/>
                <a:gd name="T9" fmla="*/ 1 h 33"/>
                <a:gd name="T10" fmla="*/ 6 w 46"/>
                <a:gd name="T11" fmla="*/ 1 h 33"/>
                <a:gd name="T12" fmla="*/ 5 w 46"/>
                <a:gd name="T13" fmla="*/ 0 h 33"/>
                <a:gd name="T14" fmla="*/ 5 w 46"/>
                <a:gd name="T15" fmla="*/ 0 h 33"/>
                <a:gd name="T16" fmla="*/ 4 w 46"/>
                <a:gd name="T17" fmla="*/ 0 h 33"/>
                <a:gd name="T18" fmla="*/ 4 w 46"/>
                <a:gd name="T19" fmla="*/ 0 h 33"/>
                <a:gd name="T20" fmla="*/ 3 w 46"/>
                <a:gd name="T21" fmla="*/ 0 h 33"/>
                <a:gd name="T22" fmla="*/ 2 w 46"/>
                <a:gd name="T23" fmla="*/ 0 h 33"/>
                <a:gd name="T24" fmla="*/ 2 w 46"/>
                <a:gd name="T25" fmla="*/ 1 h 33"/>
                <a:gd name="T26" fmla="*/ 1 w 46"/>
                <a:gd name="T27" fmla="*/ 2 h 33"/>
                <a:gd name="T28" fmla="*/ 0 w 46"/>
                <a:gd name="T29" fmla="*/ 2 h 33"/>
                <a:gd name="T30" fmla="*/ 0 w 46"/>
                <a:gd name="T31" fmla="*/ 3 h 33"/>
                <a:gd name="T32" fmla="*/ 0 w 46"/>
                <a:gd name="T33" fmla="*/ 4 h 33"/>
                <a:gd name="T34" fmla="*/ 0 w 46"/>
                <a:gd name="T35" fmla="*/ 4 h 33"/>
                <a:gd name="T36" fmla="*/ 1 w 46"/>
                <a:gd name="T37" fmla="*/ 4 h 33"/>
                <a:gd name="T38" fmla="*/ 2 w 46"/>
                <a:gd name="T39" fmla="*/ 4 h 33"/>
                <a:gd name="T40" fmla="*/ 2 w 46"/>
                <a:gd name="T41" fmla="*/ 4 h 33"/>
                <a:gd name="T42" fmla="*/ 3 w 46"/>
                <a:gd name="T43" fmla="*/ 4 h 33"/>
                <a:gd name="T44" fmla="*/ 3 w 46"/>
                <a:gd name="T45" fmla="*/ 4 h 33"/>
                <a:gd name="T46" fmla="*/ 4 w 46"/>
                <a:gd name="T47" fmla="*/ 3 h 33"/>
                <a:gd name="T48" fmla="*/ 5 w 46"/>
                <a:gd name="T49" fmla="*/ 3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7" name="Freeform 862"/>
            <p:cNvSpPr>
              <a:spLocks/>
            </p:cNvSpPr>
            <p:nvPr/>
          </p:nvSpPr>
          <p:spPr bwMode="auto">
            <a:xfrm>
              <a:off x="4502" y="3356"/>
              <a:ext cx="23" cy="31"/>
            </a:xfrm>
            <a:custGeom>
              <a:avLst/>
              <a:gdLst>
                <a:gd name="T0" fmla="*/ 8 w 177"/>
                <a:gd name="T1" fmla="*/ 5 h 219"/>
                <a:gd name="T2" fmla="*/ 7 w 177"/>
                <a:gd name="T3" fmla="*/ 6 h 219"/>
                <a:gd name="T4" fmla="*/ 5 w 177"/>
                <a:gd name="T5" fmla="*/ 8 h 219"/>
                <a:gd name="T6" fmla="*/ 4 w 177"/>
                <a:gd name="T7" fmla="*/ 9 h 219"/>
                <a:gd name="T8" fmla="*/ 3 w 177"/>
                <a:gd name="T9" fmla="*/ 11 h 219"/>
                <a:gd name="T10" fmla="*/ 2 w 177"/>
                <a:gd name="T11" fmla="*/ 13 h 219"/>
                <a:gd name="T12" fmla="*/ 1 w 177"/>
                <a:gd name="T13" fmla="*/ 15 h 219"/>
                <a:gd name="T14" fmla="*/ 0 w 177"/>
                <a:gd name="T15" fmla="*/ 17 h 219"/>
                <a:gd name="T16" fmla="*/ 0 w 177"/>
                <a:gd name="T17" fmla="*/ 19 h 219"/>
                <a:gd name="T18" fmla="*/ 0 w 177"/>
                <a:gd name="T19" fmla="*/ 22 h 219"/>
                <a:gd name="T20" fmla="*/ 1 w 177"/>
                <a:gd name="T21" fmla="*/ 25 h 219"/>
                <a:gd name="T22" fmla="*/ 3 w 177"/>
                <a:gd name="T23" fmla="*/ 27 h 219"/>
                <a:gd name="T24" fmla="*/ 5 w 177"/>
                <a:gd name="T25" fmla="*/ 29 h 219"/>
                <a:gd name="T26" fmla="*/ 7 w 177"/>
                <a:gd name="T27" fmla="*/ 30 h 219"/>
                <a:gd name="T28" fmla="*/ 10 w 177"/>
                <a:gd name="T29" fmla="*/ 31 h 219"/>
                <a:gd name="T30" fmla="*/ 13 w 177"/>
                <a:gd name="T31" fmla="*/ 31 h 219"/>
                <a:gd name="T32" fmla="*/ 15 w 177"/>
                <a:gd name="T33" fmla="*/ 31 h 219"/>
                <a:gd name="T34" fmla="*/ 16 w 177"/>
                <a:gd name="T35" fmla="*/ 31 h 219"/>
                <a:gd name="T36" fmla="*/ 17 w 177"/>
                <a:gd name="T37" fmla="*/ 30 h 219"/>
                <a:gd name="T38" fmla="*/ 17 w 177"/>
                <a:gd name="T39" fmla="*/ 30 h 219"/>
                <a:gd name="T40" fmla="*/ 17 w 177"/>
                <a:gd name="T41" fmla="*/ 29 h 219"/>
                <a:gd name="T42" fmla="*/ 17 w 177"/>
                <a:gd name="T43" fmla="*/ 29 h 219"/>
                <a:gd name="T44" fmla="*/ 17 w 177"/>
                <a:gd name="T45" fmla="*/ 29 h 219"/>
                <a:gd name="T46" fmla="*/ 16 w 177"/>
                <a:gd name="T47" fmla="*/ 29 h 219"/>
                <a:gd name="T48" fmla="*/ 15 w 177"/>
                <a:gd name="T49" fmla="*/ 29 h 219"/>
                <a:gd name="T50" fmla="*/ 14 w 177"/>
                <a:gd name="T51" fmla="*/ 29 h 219"/>
                <a:gd name="T52" fmla="*/ 14 w 177"/>
                <a:gd name="T53" fmla="*/ 29 h 219"/>
                <a:gd name="T54" fmla="*/ 13 w 177"/>
                <a:gd name="T55" fmla="*/ 29 h 219"/>
                <a:gd name="T56" fmla="*/ 13 w 177"/>
                <a:gd name="T57" fmla="*/ 29 h 219"/>
                <a:gd name="T58" fmla="*/ 11 w 177"/>
                <a:gd name="T59" fmla="*/ 28 h 219"/>
                <a:gd name="T60" fmla="*/ 10 w 177"/>
                <a:gd name="T61" fmla="*/ 28 h 219"/>
                <a:gd name="T62" fmla="*/ 9 w 177"/>
                <a:gd name="T63" fmla="*/ 28 h 219"/>
                <a:gd name="T64" fmla="*/ 7 w 177"/>
                <a:gd name="T65" fmla="*/ 28 h 219"/>
                <a:gd name="T66" fmla="*/ 6 w 177"/>
                <a:gd name="T67" fmla="*/ 27 h 219"/>
                <a:gd name="T68" fmla="*/ 5 w 177"/>
                <a:gd name="T69" fmla="*/ 26 h 219"/>
                <a:gd name="T70" fmla="*/ 3 w 177"/>
                <a:gd name="T71" fmla="*/ 25 h 219"/>
                <a:gd name="T72" fmla="*/ 2 w 177"/>
                <a:gd name="T73" fmla="*/ 23 h 219"/>
                <a:gd name="T74" fmla="*/ 2 w 177"/>
                <a:gd name="T75" fmla="*/ 21 h 219"/>
                <a:gd name="T76" fmla="*/ 2 w 177"/>
                <a:gd name="T77" fmla="*/ 19 h 219"/>
                <a:gd name="T78" fmla="*/ 2 w 177"/>
                <a:gd name="T79" fmla="*/ 16 h 219"/>
                <a:gd name="T80" fmla="*/ 3 w 177"/>
                <a:gd name="T81" fmla="*/ 14 h 219"/>
                <a:gd name="T82" fmla="*/ 4 w 177"/>
                <a:gd name="T83" fmla="*/ 13 h 219"/>
                <a:gd name="T84" fmla="*/ 6 w 177"/>
                <a:gd name="T85" fmla="*/ 11 h 219"/>
                <a:gd name="T86" fmla="*/ 7 w 177"/>
                <a:gd name="T87" fmla="*/ 9 h 219"/>
                <a:gd name="T88" fmla="*/ 9 w 177"/>
                <a:gd name="T89" fmla="*/ 8 h 219"/>
                <a:gd name="T90" fmla="*/ 11 w 177"/>
                <a:gd name="T91" fmla="*/ 6 h 219"/>
                <a:gd name="T92" fmla="*/ 13 w 177"/>
                <a:gd name="T93" fmla="*/ 5 h 219"/>
                <a:gd name="T94" fmla="*/ 15 w 177"/>
                <a:gd name="T95" fmla="*/ 4 h 219"/>
                <a:gd name="T96" fmla="*/ 17 w 177"/>
                <a:gd name="T97" fmla="*/ 3 h 219"/>
                <a:gd name="T98" fmla="*/ 18 w 177"/>
                <a:gd name="T99" fmla="*/ 2 h 219"/>
                <a:gd name="T100" fmla="*/ 20 w 177"/>
                <a:gd name="T101" fmla="*/ 2 h 219"/>
                <a:gd name="T102" fmla="*/ 22 w 177"/>
                <a:gd name="T103" fmla="*/ 1 h 219"/>
                <a:gd name="T104" fmla="*/ 23 w 177"/>
                <a:gd name="T105" fmla="*/ 1 h 219"/>
                <a:gd name="T106" fmla="*/ 22 w 177"/>
                <a:gd name="T107" fmla="*/ 0 h 219"/>
                <a:gd name="T108" fmla="*/ 21 w 177"/>
                <a:gd name="T109" fmla="*/ 0 h 219"/>
                <a:gd name="T110" fmla="*/ 19 w 177"/>
                <a:gd name="T111" fmla="*/ 0 h 219"/>
                <a:gd name="T112" fmla="*/ 17 w 177"/>
                <a:gd name="T113" fmla="*/ 1 h 219"/>
                <a:gd name="T114" fmla="*/ 14 w 177"/>
                <a:gd name="T115" fmla="*/ 2 h 219"/>
                <a:gd name="T116" fmla="*/ 12 w 177"/>
                <a:gd name="T117" fmla="*/ 2 h 219"/>
                <a:gd name="T118" fmla="*/ 10 w 177"/>
                <a:gd name="T119" fmla="*/ 4 h 219"/>
                <a:gd name="T120" fmla="*/ 8 w 177"/>
                <a:gd name="T121" fmla="*/ 5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8" name="Freeform 863"/>
            <p:cNvSpPr>
              <a:spLocks/>
            </p:cNvSpPr>
            <p:nvPr/>
          </p:nvSpPr>
          <p:spPr bwMode="auto">
            <a:xfrm>
              <a:off x="4540" y="3355"/>
              <a:ext cx="15" cy="25"/>
            </a:xfrm>
            <a:custGeom>
              <a:avLst/>
              <a:gdLst>
                <a:gd name="T0" fmla="*/ 13 w 115"/>
                <a:gd name="T1" fmla="*/ 8 h 170"/>
                <a:gd name="T2" fmla="*/ 13 w 115"/>
                <a:gd name="T3" fmla="*/ 11 h 170"/>
                <a:gd name="T4" fmla="*/ 13 w 115"/>
                <a:gd name="T5" fmla="*/ 13 h 170"/>
                <a:gd name="T6" fmla="*/ 12 w 115"/>
                <a:gd name="T7" fmla="*/ 15 h 170"/>
                <a:gd name="T8" fmla="*/ 10 w 115"/>
                <a:gd name="T9" fmla="*/ 17 h 170"/>
                <a:gd name="T10" fmla="*/ 9 w 115"/>
                <a:gd name="T11" fmla="*/ 18 h 170"/>
                <a:gd name="T12" fmla="*/ 7 w 115"/>
                <a:gd name="T13" fmla="*/ 20 h 170"/>
                <a:gd name="T14" fmla="*/ 5 w 115"/>
                <a:gd name="T15" fmla="*/ 21 h 170"/>
                <a:gd name="T16" fmla="*/ 4 w 115"/>
                <a:gd name="T17" fmla="*/ 23 h 170"/>
                <a:gd name="T18" fmla="*/ 3 w 115"/>
                <a:gd name="T19" fmla="*/ 23 h 170"/>
                <a:gd name="T20" fmla="*/ 3 w 115"/>
                <a:gd name="T21" fmla="*/ 24 h 170"/>
                <a:gd name="T22" fmla="*/ 3 w 115"/>
                <a:gd name="T23" fmla="*/ 24 h 170"/>
                <a:gd name="T24" fmla="*/ 3 w 115"/>
                <a:gd name="T25" fmla="*/ 25 h 170"/>
                <a:gd name="T26" fmla="*/ 4 w 115"/>
                <a:gd name="T27" fmla="*/ 25 h 170"/>
                <a:gd name="T28" fmla="*/ 4 w 115"/>
                <a:gd name="T29" fmla="*/ 25 h 170"/>
                <a:gd name="T30" fmla="*/ 4 w 115"/>
                <a:gd name="T31" fmla="*/ 25 h 170"/>
                <a:gd name="T32" fmla="*/ 5 w 115"/>
                <a:gd name="T33" fmla="*/ 25 h 170"/>
                <a:gd name="T34" fmla="*/ 7 w 115"/>
                <a:gd name="T35" fmla="*/ 23 h 170"/>
                <a:gd name="T36" fmla="*/ 9 w 115"/>
                <a:gd name="T37" fmla="*/ 22 h 170"/>
                <a:gd name="T38" fmla="*/ 11 w 115"/>
                <a:gd name="T39" fmla="*/ 20 h 170"/>
                <a:gd name="T40" fmla="*/ 13 w 115"/>
                <a:gd name="T41" fmla="*/ 18 h 170"/>
                <a:gd name="T42" fmla="*/ 14 w 115"/>
                <a:gd name="T43" fmla="*/ 16 h 170"/>
                <a:gd name="T44" fmla="*/ 15 w 115"/>
                <a:gd name="T45" fmla="*/ 13 h 170"/>
                <a:gd name="T46" fmla="*/ 15 w 115"/>
                <a:gd name="T47" fmla="*/ 11 h 170"/>
                <a:gd name="T48" fmla="*/ 14 w 115"/>
                <a:gd name="T49" fmla="*/ 8 h 170"/>
                <a:gd name="T50" fmla="*/ 13 w 115"/>
                <a:gd name="T51" fmla="*/ 6 h 170"/>
                <a:gd name="T52" fmla="*/ 12 w 115"/>
                <a:gd name="T53" fmla="*/ 4 h 170"/>
                <a:gd name="T54" fmla="*/ 9 w 115"/>
                <a:gd name="T55" fmla="*/ 2 h 170"/>
                <a:gd name="T56" fmla="*/ 7 w 115"/>
                <a:gd name="T57" fmla="*/ 1 h 170"/>
                <a:gd name="T58" fmla="*/ 5 w 115"/>
                <a:gd name="T59" fmla="*/ 0 h 170"/>
                <a:gd name="T60" fmla="*/ 3 w 115"/>
                <a:gd name="T61" fmla="*/ 0 h 170"/>
                <a:gd name="T62" fmla="*/ 1 w 115"/>
                <a:gd name="T63" fmla="*/ 0 h 170"/>
                <a:gd name="T64" fmla="*/ 0 w 115"/>
                <a:gd name="T65" fmla="*/ 1 h 170"/>
                <a:gd name="T66" fmla="*/ 2 w 115"/>
                <a:gd name="T67" fmla="*/ 1 h 170"/>
                <a:gd name="T68" fmla="*/ 4 w 115"/>
                <a:gd name="T69" fmla="*/ 2 h 170"/>
                <a:gd name="T70" fmla="*/ 6 w 115"/>
                <a:gd name="T71" fmla="*/ 2 h 170"/>
                <a:gd name="T72" fmla="*/ 7 w 115"/>
                <a:gd name="T73" fmla="*/ 3 h 170"/>
                <a:gd name="T74" fmla="*/ 9 w 115"/>
                <a:gd name="T75" fmla="*/ 4 h 170"/>
                <a:gd name="T76" fmla="*/ 11 w 115"/>
                <a:gd name="T77" fmla="*/ 5 h 170"/>
                <a:gd name="T78" fmla="*/ 12 w 115"/>
                <a:gd name="T79" fmla="*/ 6 h 170"/>
                <a:gd name="T80" fmla="*/ 13 w 115"/>
                <a:gd name="T81" fmla="*/ 8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89" name="Freeform 864"/>
            <p:cNvSpPr>
              <a:spLocks/>
            </p:cNvSpPr>
            <p:nvPr/>
          </p:nvSpPr>
          <p:spPr bwMode="auto">
            <a:xfrm>
              <a:off x="4488" y="3350"/>
              <a:ext cx="36" cy="50"/>
            </a:xfrm>
            <a:custGeom>
              <a:avLst/>
              <a:gdLst>
                <a:gd name="T0" fmla="*/ 11 w 289"/>
                <a:gd name="T1" fmla="*/ 9 h 352"/>
                <a:gd name="T2" fmla="*/ 6 w 289"/>
                <a:gd name="T3" fmla="*/ 15 h 352"/>
                <a:gd name="T4" fmla="*/ 2 w 289"/>
                <a:gd name="T5" fmla="*/ 22 h 352"/>
                <a:gd name="T6" fmla="*/ 0 w 289"/>
                <a:gd name="T7" fmla="*/ 30 h 352"/>
                <a:gd name="T8" fmla="*/ 0 w 289"/>
                <a:gd name="T9" fmla="*/ 35 h 352"/>
                <a:gd name="T10" fmla="*/ 1 w 289"/>
                <a:gd name="T11" fmla="*/ 38 h 352"/>
                <a:gd name="T12" fmla="*/ 2 w 289"/>
                <a:gd name="T13" fmla="*/ 39 h 352"/>
                <a:gd name="T14" fmla="*/ 4 w 289"/>
                <a:gd name="T15" fmla="*/ 41 h 352"/>
                <a:gd name="T16" fmla="*/ 6 w 289"/>
                <a:gd name="T17" fmla="*/ 43 h 352"/>
                <a:gd name="T18" fmla="*/ 10 w 289"/>
                <a:gd name="T19" fmla="*/ 45 h 352"/>
                <a:gd name="T20" fmla="*/ 13 w 289"/>
                <a:gd name="T21" fmla="*/ 46 h 352"/>
                <a:gd name="T22" fmla="*/ 17 w 289"/>
                <a:gd name="T23" fmla="*/ 48 h 352"/>
                <a:gd name="T24" fmla="*/ 21 w 289"/>
                <a:gd name="T25" fmla="*/ 49 h 352"/>
                <a:gd name="T26" fmla="*/ 25 w 289"/>
                <a:gd name="T27" fmla="*/ 49 h 352"/>
                <a:gd name="T28" fmla="*/ 29 w 289"/>
                <a:gd name="T29" fmla="*/ 50 h 352"/>
                <a:gd name="T30" fmla="*/ 32 w 289"/>
                <a:gd name="T31" fmla="*/ 50 h 352"/>
                <a:gd name="T32" fmla="*/ 35 w 289"/>
                <a:gd name="T33" fmla="*/ 50 h 352"/>
                <a:gd name="T34" fmla="*/ 36 w 289"/>
                <a:gd name="T35" fmla="*/ 49 h 352"/>
                <a:gd name="T36" fmla="*/ 36 w 289"/>
                <a:gd name="T37" fmla="*/ 48 h 352"/>
                <a:gd name="T38" fmla="*/ 35 w 289"/>
                <a:gd name="T39" fmla="*/ 47 h 352"/>
                <a:gd name="T40" fmla="*/ 33 w 289"/>
                <a:gd name="T41" fmla="*/ 46 h 352"/>
                <a:gd name="T42" fmla="*/ 29 w 289"/>
                <a:gd name="T43" fmla="*/ 46 h 352"/>
                <a:gd name="T44" fmla="*/ 26 w 289"/>
                <a:gd name="T45" fmla="*/ 46 h 352"/>
                <a:gd name="T46" fmla="*/ 22 w 289"/>
                <a:gd name="T47" fmla="*/ 45 h 352"/>
                <a:gd name="T48" fmla="*/ 19 w 289"/>
                <a:gd name="T49" fmla="*/ 45 h 352"/>
                <a:gd name="T50" fmla="*/ 15 w 289"/>
                <a:gd name="T51" fmla="*/ 43 h 352"/>
                <a:gd name="T52" fmla="*/ 12 w 289"/>
                <a:gd name="T53" fmla="*/ 42 h 352"/>
                <a:gd name="T54" fmla="*/ 8 w 289"/>
                <a:gd name="T55" fmla="*/ 40 h 352"/>
                <a:gd name="T56" fmla="*/ 6 w 289"/>
                <a:gd name="T57" fmla="*/ 38 h 352"/>
                <a:gd name="T58" fmla="*/ 4 w 289"/>
                <a:gd name="T59" fmla="*/ 36 h 352"/>
                <a:gd name="T60" fmla="*/ 3 w 289"/>
                <a:gd name="T61" fmla="*/ 32 h 352"/>
                <a:gd name="T62" fmla="*/ 4 w 289"/>
                <a:gd name="T63" fmla="*/ 26 h 352"/>
                <a:gd name="T64" fmla="*/ 6 w 289"/>
                <a:gd name="T65" fmla="*/ 22 h 352"/>
                <a:gd name="T66" fmla="*/ 8 w 289"/>
                <a:gd name="T67" fmla="*/ 18 h 352"/>
                <a:gd name="T68" fmla="*/ 10 w 289"/>
                <a:gd name="T69" fmla="*/ 15 h 352"/>
                <a:gd name="T70" fmla="*/ 13 w 289"/>
                <a:gd name="T71" fmla="*/ 12 h 352"/>
                <a:gd name="T72" fmla="*/ 16 w 289"/>
                <a:gd name="T73" fmla="*/ 8 h 352"/>
                <a:gd name="T74" fmla="*/ 20 w 289"/>
                <a:gd name="T75" fmla="*/ 5 h 352"/>
                <a:gd name="T76" fmla="*/ 25 w 289"/>
                <a:gd name="T77" fmla="*/ 3 h 352"/>
                <a:gd name="T78" fmla="*/ 28 w 289"/>
                <a:gd name="T79" fmla="*/ 1 h 352"/>
                <a:gd name="T80" fmla="*/ 28 w 289"/>
                <a:gd name="T81" fmla="*/ 0 h 352"/>
                <a:gd name="T82" fmla="*/ 25 w 289"/>
                <a:gd name="T83" fmla="*/ 1 h 352"/>
                <a:gd name="T84" fmla="*/ 20 w 289"/>
                <a:gd name="T85" fmla="*/ 3 h 352"/>
                <a:gd name="T86" fmla="*/ 16 w 289"/>
                <a:gd name="T87" fmla="*/ 5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0" name="Freeform 865"/>
            <p:cNvSpPr>
              <a:spLocks/>
            </p:cNvSpPr>
            <p:nvPr/>
          </p:nvSpPr>
          <p:spPr bwMode="auto">
            <a:xfrm>
              <a:off x="4539" y="3348"/>
              <a:ext cx="32" cy="34"/>
            </a:xfrm>
            <a:custGeom>
              <a:avLst/>
              <a:gdLst>
                <a:gd name="T0" fmla="*/ 27 w 252"/>
                <a:gd name="T1" fmla="*/ 10 h 235"/>
                <a:gd name="T2" fmla="*/ 28 w 252"/>
                <a:gd name="T3" fmla="*/ 12 h 235"/>
                <a:gd name="T4" fmla="*/ 29 w 252"/>
                <a:gd name="T5" fmla="*/ 14 h 235"/>
                <a:gd name="T6" fmla="*/ 29 w 252"/>
                <a:gd name="T7" fmla="*/ 17 h 235"/>
                <a:gd name="T8" fmla="*/ 29 w 252"/>
                <a:gd name="T9" fmla="*/ 19 h 235"/>
                <a:gd name="T10" fmla="*/ 29 w 252"/>
                <a:gd name="T11" fmla="*/ 21 h 235"/>
                <a:gd name="T12" fmla="*/ 29 w 252"/>
                <a:gd name="T13" fmla="*/ 23 h 235"/>
                <a:gd name="T14" fmla="*/ 28 w 252"/>
                <a:gd name="T15" fmla="*/ 25 h 235"/>
                <a:gd name="T16" fmla="*/ 27 w 252"/>
                <a:gd name="T17" fmla="*/ 26 h 235"/>
                <a:gd name="T18" fmla="*/ 26 w 252"/>
                <a:gd name="T19" fmla="*/ 28 h 235"/>
                <a:gd name="T20" fmla="*/ 24 w 252"/>
                <a:gd name="T21" fmla="*/ 29 h 235"/>
                <a:gd name="T22" fmla="*/ 23 w 252"/>
                <a:gd name="T23" fmla="*/ 30 h 235"/>
                <a:gd name="T24" fmla="*/ 22 w 252"/>
                <a:gd name="T25" fmla="*/ 32 h 235"/>
                <a:gd name="T26" fmla="*/ 22 w 252"/>
                <a:gd name="T27" fmla="*/ 32 h 235"/>
                <a:gd name="T28" fmla="*/ 22 w 252"/>
                <a:gd name="T29" fmla="*/ 33 h 235"/>
                <a:gd name="T30" fmla="*/ 22 w 252"/>
                <a:gd name="T31" fmla="*/ 33 h 235"/>
                <a:gd name="T32" fmla="*/ 22 w 252"/>
                <a:gd name="T33" fmla="*/ 34 h 235"/>
                <a:gd name="T34" fmla="*/ 22 w 252"/>
                <a:gd name="T35" fmla="*/ 34 h 235"/>
                <a:gd name="T36" fmla="*/ 23 w 252"/>
                <a:gd name="T37" fmla="*/ 34 h 235"/>
                <a:gd name="T38" fmla="*/ 23 w 252"/>
                <a:gd name="T39" fmla="*/ 34 h 235"/>
                <a:gd name="T40" fmla="*/ 24 w 252"/>
                <a:gd name="T41" fmla="*/ 34 h 235"/>
                <a:gd name="T42" fmla="*/ 26 w 252"/>
                <a:gd name="T43" fmla="*/ 32 h 235"/>
                <a:gd name="T44" fmla="*/ 29 w 252"/>
                <a:gd name="T45" fmla="*/ 29 h 235"/>
                <a:gd name="T46" fmla="*/ 30 w 252"/>
                <a:gd name="T47" fmla="*/ 26 h 235"/>
                <a:gd name="T48" fmla="*/ 32 w 252"/>
                <a:gd name="T49" fmla="*/ 23 h 235"/>
                <a:gd name="T50" fmla="*/ 32 w 252"/>
                <a:gd name="T51" fmla="*/ 19 h 235"/>
                <a:gd name="T52" fmla="*/ 32 w 252"/>
                <a:gd name="T53" fmla="*/ 16 h 235"/>
                <a:gd name="T54" fmla="*/ 31 w 252"/>
                <a:gd name="T55" fmla="*/ 12 h 235"/>
                <a:gd name="T56" fmla="*/ 29 w 252"/>
                <a:gd name="T57" fmla="*/ 9 h 235"/>
                <a:gd name="T58" fmla="*/ 27 w 252"/>
                <a:gd name="T59" fmla="*/ 8 h 235"/>
                <a:gd name="T60" fmla="*/ 25 w 252"/>
                <a:gd name="T61" fmla="*/ 7 h 235"/>
                <a:gd name="T62" fmla="*/ 23 w 252"/>
                <a:gd name="T63" fmla="*/ 5 h 235"/>
                <a:gd name="T64" fmla="*/ 21 w 252"/>
                <a:gd name="T65" fmla="*/ 4 h 235"/>
                <a:gd name="T66" fmla="*/ 19 w 252"/>
                <a:gd name="T67" fmla="*/ 3 h 235"/>
                <a:gd name="T68" fmla="*/ 16 w 252"/>
                <a:gd name="T69" fmla="*/ 2 h 235"/>
                <a:gd name="T70" fmla="*/ 14 w 252"/>
                <a:gd name="T71" fmla="*/ 2 h 235"/>
                <a:gd name="T72" fmla="*/ 11 w 252"/>
                <a:gd name="T73" fmla="*/ 1 h 235"/>
                <a:gd name="T74" fmla="*/ 9 w 252"/>
                <a:gd name="T75" fmla="*/ 1 h 235"/>
                <a:gd name="T76" fmla="*/ 7 w 252"/>
                <a:gd name="T77" fmla="*/ 0 h 235"/>
                <a:gd name="T78" fmla="*/ 5 w 252"/>
                <a:gd name="T79" fmla="*/ 0 h 235"/>
                <a:gd name="T80" fmla="*/ 4 w 252"/>
                <a:gd name="T81" fmla="*/ 0 h 235"/>
                <a:gd name="T82" fmla="*/ 2 w 252"/>
                <a:gd name="T83" fmla="*/ 0 h 235"/>
                <a:gd name="T84" fmla="*/ 1 w 252"/>
                <a:gd name="T85" fmla="*/ 0 h 235"/>
                <a:gd name="T86" fmla="*/ 0 w 252"/>
                <a:gd name="T87" fmla="*/ 0 h 235"/>
                <a:gd name="T88" fmla="*/ 0 w 252"/>
                <a:gd name="T89" fmla="*/ 1 h 235"/>
                <a:gd name="T90" fmla="*/ 1 w 252"/>
                <a:gd name="T91" fmla="*/ 1 h 235"/>
                <a:gd name="T92" fmla="*/ 3 w 252"/>
                <a:gd name="T93" fmla="*/ 1 h 235"/>
                <a:gd name="T94" fmla="*/ 4 w 252"/>
                <a:gd name="T95" fmla="*/ 2 h 235"/>
                <a:gd name="T96" fmla="*/ 6 w 252"/>
                <a:gd name="T97" fmla="*/ 2 h 235"/>
                <a:gd name="T98" fmla="*/ 8 w 252"/>
                <a:gd name="T99" fmla="*/ 2 h 235"/>
                <a:gd name="T100" fmla="*/ 9 w 252"/>
                <a:gd name="T101" fmla="*/ 2 h 235"/>
                <a:gd name="T102" fmla="*/ 11 w 252"/>
                <a:gd name="T103" fmla="*/ 3 h 235"/>
                <a:gd name="T104" fmla="*/ 13 w 252"/>
                <a:gd name="T105" fmla="*/ 3 h 235"/>
                <a:gd name="T106" fmla="*/ 15 w 252"/>
                <a:gd name="T107" fmla="*/ 4 h 235"/>
                <a:gd name="T108" fmla="*/ 17 w 252"/>
                <a:gd name="T109" fmla="*/ 5 h 235"/>
                <a:gd name="T110" fmla="*/ 18 w 252"/>
                <a:gd name="T111" fmla="*/ 5 h 235"/>
                <a:gd name="T112" fmla="*/ 20 w 252"/>
                <a:gd name="T113" fmla="*/ 6 h 235"/>
                <a:gd name="T114" fmla="*/ 22 w 252"/>
                <a:gd name="T115" fmla="*/ 7 h 235"/>
                <a:gd name="T116" fmla="*/ 24 w 252"/>
                <a:gd name="T117" fmla="*/ 8 h 235"/>
                <a:gd name="T118" fmla="*/ 25 w 252"/>
                <a:gd name="T119" fmla="*/ 9 h 235"/>
                <a:gd name="T120" fmla="*/ 27 w 252"/>
                <a:gd name="T121" fmla="*/ 10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1" name="Freeform 866"/>
            <p:cNvSpPr>
              <a:spLocks/>
            </p:cNvSpPr>
            <p:nvPr/>
          </p:nvSpPr>
          <p:spPr bwMode="auto">
            <a:xfrm>
              <a:off x="4476" y="3366"/>
              <a:ext cx="13" cy="32"/>
            </a:xfrm>
            <a:custGeom>
              <a:avLst/>
              <a:gdLst>
                <a:gd name="T0" fmla="*/ 0 w 103"/>
                <a:gd name="T1" fmla="*/ 17 h 220"/>
                <a:gd name="T2" fmla="*/ 0 w 103"/>
                <a:gd name="T3" fmla="*/ 20 h 220"/>
                <a:gd name="T4" fmla="*/ 1 w 103"/>
                <a:gd name="T5" fmla="*/ 23 h 220"/>
                <a:gd name="T6" fmla="*/ 2 w 103"/>
                <a:gd name="T7" fmla="*/ 25 h 220"/>
                <a:gd name="T8" fmla="*/ 3 w 103"/>
                <a:gd name="T9" fmla="*/ 27 h 220"/>
                <a:gd name="T10" fmla="*/ 4 w 103"/>
                <a:gd name="T11" fmla="*/ 29 h 220"/>
                <a:gd name="T12" fmla="*/ 6 w 103"/>
                <a:gd name="T13" fmla="*/ 30 h 220"/>
                <a:gd name="T14" fmla="*/ 8 w 103"/>
                <a:gd name="T15" fmla="*/ 31 h 220"/>
                <a:gd name="T16" fmla="*/ 10 w 103"/>
                <a:gd name="T17" fmla="*/ 32 h 220"/>
                <a:gd name="T18" fmla="*/ 11 w 103"/>
                <a:gd name="T19" fmla="*/ 32 h 220"/>
                <a:gd name="T20" fmla="*/ 12 w 103"/>
                <a:gd name="T21" fmla="*/ 32 h 220"/>
                <a:gd name="T22" fmla="*/ 12 w 103"/>
                <a:gd name="T23" fmla="*/ 31 h 220"/>
                <a:gd name="T24" fmla="*/ 13 w 103"/>
                <a:gd name="T25" fmla="*/ 31 h 220"/>
                <a:gd name="T26" fmla="*/ 13 w 103"/>
                <a:gd name="T27" fmla="*/ 30 h 220"/>
                <a:gd name="T28" fmla="*/ 12 w 103"/>
                <a:gd name="T29" fmla="*/ 29 h 220"/>
                <a:gd name="T30" fmla="*/ 12 w 103"/>
                <a:gd name="T31" fmla="*/ 29 h 220"/>
                <a:gd name="T32" fmla="*/ 11 w 103"/>
                <a:gd name="T33" fmla="*/ 28 h 220"/>
                <a:gd name="T34" fmla="*/ 9 w 103"/>
                <a:gd name="T35" fmla="*/ 27 h 220"/>
                <a:gd name="T36" fmla="*/ 7 w 103"/>
                <a:gd name="T37" fmla="*/ 26 h 220"/>
                <a:gd name="T38" fmla="*/ 6 w 103"/>
                <a:gd name="T39" fmla="*/ 24 h 220"/>
                <a:gd name="T40" fmla="*/ 5 w 103"/>
                <a:gd name="T41" fmla="*/ 22 h 220"/>
                <a:gd name="T42" fmla="*/ 4 w 103"/>
                <a:gd name="T43" fmla="*/ 20 h 220"/>
                <a:gd name="T44" fmla="*/ 3 w 103"/>
                <a:gd name="T45" fmla="*/ 18 h 220"/>
                <a:gd name="T46" fmla="*/ 3 w 103"/>
                <a:gd name="T47" fmla="*/ 15 h 220"/>
                <a:gd name="T48" fmla="*/ 4 w 103"/>
                <a:gd name="T49" fmla="*/ 12 h 220"/>
                <a:gd name="T50" fmla="*/ 5 w 103"/>
                <a:gd name="T51" fmla="*/ 10 h 220"/>
                <a:gd name="T52" fmla="*/ 6 w 103"/>
                <a:gd name="T53" fmla="*/ 8 h 220"/>
                <a:gd name="T54" fmla="*/ 8 w 103"/>
                <a:gd name="T55" fmla="*/ 6 h 220"/>
                <a:gd name="T56" fmla="*/ 10 w 103"/>
                <a:gd name="T57" fmla="*/ 5 h 220"/>
                <a:gd name="T58" fmla="*/ 11 w 103"/>
                <a:gd name="T59" fmla="*/ 3 h 220"/>
                <a:gd name="T60" fmla="*/ 12 w 103"/>
                <a:gd name="T61" fmla="*/ 2 h 220"/>
                <a:gd name="T62" fmla="*/ 13 w 103"/>
                <a:gd name="T63" fmla="*/ 1 h 220"/>
                <a:gd name="T64" fmla="*/ 13 w 103"/>
                <a:gd name="T65" fmla="*/ 0 h 220"/>
                <a:gd name="T66" fmla="*/ 12 w 103"/>
                <a:gd name="T67" fmla="*/ 1 h 220"/>
                <a:gd name="T68" fmla="*/ 10 w 103"/>
                <a:gd name="T69" fmla="*/ 2 h 220"/>
                <a:gd name="T70" fmla="*/ 8 w 103"/>
                <a:gd name="T71" fmla="*/ 4 h 220"/>
                <a:gd name="T72" fmla="*/ 6 w 103"/>
                <a:gd name="T73" fmla="*/ 6 h 220"/>
                <a:gd name="T74" fmla="*/ 4 w 103"/>
                <a:gd name="T75" fmla="*/ 8 h 220"/>
                <a:gd name="T76" fmla="*/ 2 w 103"/>
                <a:gd name="T77" fmla="*/ 11 h 220"/>
                <a:gd name="T78" fmla="*/ 1 w 103"/>
                <a:gd name="T79" fmla="*/ 14 h 220"/>
                <a:gd name="T80" fmla="*/ 0 w 103"/>
                <a:gd name="T81" fmla="*/ 17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2" name="Freeform 867"/>
            <p:cNvSpPr>
              <a:spLocks/>
            </p:cNvSpPr>
            <p:nvPr/>
          </p:nvSpPr>
          <p:spPr bwMode="auto">
            <a:xfrm>
              <a:off x="4565" y="3346"/>
              <a:ext cx="28" cy="41"/>
            </a:xfrm>
            <a:custGeom>
              <a:avLst/>
              <a:gdLst>
                <a:gd name="T0" fmla="*/ 24 w 220"/>
                <a:gd name="T1" fmla="*/ 16 h 288"/>
                <a:gd name="T2" fmla="*/ 25 w 220"/>
                <a:gd name="T3" fmla="*/ 19 h 288"/>
                <a:gd name="T4" fmla="*/ 26 w 220"/>
                <a:gd name="T5" fmla="*/ 22 h 288"/>
                <a:gd name="T6" fmla="*/ 25 w 220"/>
                <a:gd name="T7" fmla="*/ 25 h 288"/>
                <a:gd name="T8" fmla="*/ 24 w 220"/>
                <a:gd name="T9" fmla="*/ 28 h 288"/>
                <a:gd name="T10" fmla="*/ 21 w 220"/>
                <a:gd name="T11" fmla="*/ 30 h 288"/>
                <a:gd name="T12" fmla="*/ 19 w 220"/>
                <a:gd name="T13" fmla="*/ 33 h 288"/>
                <a:gd name="T14" fmla="*/ 16 w 220"/>
                <a:gd name="T15" fmla="*/ 35 h 288"/>
                <a:gd name="T16" fmla="*/ 15 w 220"/>
                <a:gd name="T17" fmla="*/ 37 h 288"/>
                <a:gd name="T18" fmla="*/ 14 w 220"/>
                <a:gd name="T19" fmla="*/ 38 h 288"/>
                <a:gd name="T20" fmla="*/ 14 w 220"/>
                <a:gd name="T21" fmla="*/ 39 h 288"/>
                <a:gd name="T22" fmla="*/ 14 w 220"/>
                <a:gd name="T23" fmla="*/ 40 h 288"/>
                <a:gd name="T24" fmla="*/ 15 w 220"/>
                <a:gd name="T25" fmla="*/ 41 h 288"/>
                <a:gd name="T26" fmla="*/ 16 w 220"/>
                <a:gd name="T27" fmla="*/ 41 h 288"/>
                <a:gd name="T28" fmla="*/ 18 w 220"/>
                <a:gd name="T29" fmla="*/ 39 h 288"/>
                <a:gd name="T30" fmla="*/ 20 w 220"/>
                <a:gd name="T31" fmla="*/ 36 h 288"/>
                <a:gd name="T32" fmla="*/ 24 w 220"/>
                <a:gd name="T33" fmla="*/ 33 h 288"/>
                <a:gd name="T34" fmla="*/ 26 w 220"/>
                <a:gd name="T35" fmla="*/ 29 h 288"/>
                <a:gd name="T36" fmla="*/ 28 w 220"/>
                <a:gd name="T37" fmla="*/ 25 h 288"/>
                <a:gd name="T38" fmla="*/ 28 w 220"/>
                <a:gd name="T39" fmla="*/ 20 h 288"/>
                <a:gd name="T40" fmla="*/ 26 w 220"/>
                <a:gd name="T41" fmla="*/ 16 h 288"/>
                <a:gd name="T42" fmla="*/ 23 w 220"/>
                <a:gd name="T43" fmla="*/ 12 h 288"/>
                <a:gd name="T44" fmla="*/ 20 w 220"/>
                <a:gd name="T45" fmla="*/ 10 h 288"/>
                <a:gd name="T46" fmla="*/ 17 w 220"/>
                <a:gd name="T47" fmla="*/ 8 h 288"/>
                <a:gd name="T48" fmla="*/ 14 w 220"/>
                <a:gd name="T49" fmla="*/ 6 h 288"/>
                <a:gd name="T50" fmla="*/ 11 w 220"/>
                <a:gd name="T51" fmla="*/ 4 h 288"/>
                <a:gd name="T52" fmla="*/ 8 w 220"/>
                <a:gd name="T53" fmla="*/ 2 h 288"/>
                <a:gd name="T54" fmla="*/ 5 w 220"/>
                <a:gd name="T55" fmla="*/ 1 h 288"/>
                <a:gd name="T56" fmla="*/ 2 w 220"/>
                <a:gd name="T57" fmla="*/ 0 h 288"/>
                <a:gd name="T58" fmla="*/ 1 w 220"/>
                <a:gd name="T59" fmla="*/ 0 h 288"/>
                <a:gd name="T60" fmla="*/ 1 w 220"/>
                <a:gd name="T61" fmla="*/ 1 h 288"/>
                <a:gd name="T62" fmla="*/ 4 w 220"/>
                <a:gd name="T63" fmla="*/ 3 h 288"/>
                <a:gd name="T64" fmla="*/ 7 w 220"/>
                <a:gd name="T65" fmla="*/ 4 h 288"/>
                <a:gd name="T66" fmla="*/ 10 w 220"/>
                <a:gd name="T67" fmla="*/ 6 h 288"/>
                <a:gd name="T68" fmla="*/ 13 w 220"/>
                <a:gd name="T69" fmla="*/ 8 h 288"/>
                <a:gd name="T70" fmla="*/ 16 w 220"/>
                <a:gd name="T71" fmla="*/ 9 h 288"/>
                <a:gd name="T72" fmla="*/ 19 w 220"/>
                <a:gd name="T73" fmla="*/ 12 h 288"/>
                <a:gd name="T74" fmla="*/ 21 w 220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3" name="Freeform 868"/>
            <p:cNvSpPr>
              <a:spLocks/>
            </p:cNvSpPr>
            <p:nvPr/>
          </p:nvSpPr>
          <p:spPr bwMode="auto">
            <a:xfrm>
              <a:off x="4538" y="3409"/>
              <a:ext cx="107" cy="71"/>
            </a:xfrm>
            <a:custGeom>
              <a:avLst/>
              <a:gdLst>
                <a:gd name="T0" fmla="*/ 14 w 1070"/>
                <a:gd name="T1" fmla="*/ 0 h 844"/>
                <a:gd name="T2" fmla="*/ 107 w 1070"/>
                <a:gd name="T3" fmla="*/ 16 h 844"/>
                <a:gd name="T4" fmla="*/ 92 w 1070"/>
                <a:gd name="T5" fmla="*/ 71 h 844"/>
                <a:gd name="T6" fmla="*/ 0 w 1070"/>
                <a:gd name="T7" fmla="*/ 52 h 844"/>
                <a:gd name="T8" fmla="*/ 14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4" name="Freeform 869"/>
            <p:cNvSpPr>
              <a:spLocks/>
            </p:cNvSpPr>
            <p:nvPr/>
          </p:nvSpPr>
          <p:spPr bwMode="auto">
            <a:xfrm>
              <a:off x="4547" y="3411"/>
              <a:ext cx="82" cy="28"/>
            </a:xfrm>
            <a:custGeom>
              <a:avLst/>
              <a:gdLst>
                <a:gd name="T0" fmla="*/ 10 w 819"/>
                <a:gd name="T1" fmla="*/ 0 h 333"/>
                <a:gd name="T2" fmla="*/ 82 w 819"/>
                <a:gd name="T3" fmla="*/ 12 h 333"/>
                <a:gd name="T4" fmla="*/ 17 w 819"/>
                <a:gd name="T5" fmla="*/ 8 h 333"/>
                <a:gd name="T6" fmla="*/ 0 w 819"/>
                <a:gd name="T7" fmla="*/ 28 h 333"/>
                <a:gd name="T8" fmla="*/ 10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5" name="Freeform 870"/>
            <p:cNvSpPr>
              <a:spLocks/>
            </p:cNvSpPr>
            <p:nvPr/>
          </p:nvSpPr>
          <p:spPr bwMode="auto">
            <a:xfrm>
              <a:off x="4527" y="3494"/>
              <a:ext cx="108" cy="26"/>
            </a:xfrm>
            <a:custGeom>
              <a:avLst/>
              <a:gdLst>
                <a:gd name="T0" fmla="*/ 3 w 1083"/>
                <a:gd name="T1" fmla="*/ 0 h 306"/>
                <a:gd name="T2" fmla="*/ 108 w 1083"/>
                <a:gd name="T3" fmla="*/ 22 h 306"/>
                <a:gd name="T4" fmla="*/ 105 w 1083"/>
                <a:gd name="T5" fmla="*/ 26 h 306"/>
                <a:gd name="T6" fmla="*/ 0 w 1083"/>
                <a:gd name="T7" fmla="*/ 2 h 306"/>
                <a:gd name="T8" fmla="*/ 3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6" name="Freeform 871"/>
            <p:cNvSpPr>
              <a:spLocks/>
            </p:cNvSpPr>
            <p:nvPr/>
          </p:nvSpPr>
          <p:spPr bwMode="auto">
            <a:xfrm>
              <a:off x="4517" y="3502"/>
              <a:ext cx="109" cy="26"/>
            </a:xfrm>
            <a:custGeom>
              <a:avLst/>
              <a:gdLst>
                <a:gd name="T0" fmla="*/ 4 w 1088"/>
                <a:gd name="T1" fmla="*/ 0 h 311"/>
                <a:gd name="T2" fmla="*/ 109 w 1088"/>
                <a:gd name="T3" fmla="*/ 22 h 311"/>
                <a:gd name="T4" fmla="*/ 106 w 1088"/>
                <a:gd name="T5" fmla="*/ 26 h 311"/>
                <a:gd name="T6" fmla="*/ 0 w 1088"/>
                <a:gd name="T7" fmla="*/ 3 h 311"/>
                <a:gd name="T8" fmla="*/ 4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7" name="Freeform 872"/>
            <p:cNvSpPr>
              <a:spLocks/>
            </p:cNvSpPr>
            <p:nvPr/>
          </p:nvSpPr>
          <p:spPr bwMode="auto">
            <a:xfrm>
              <a:off x="4534" y="3526"/>
              <a:ext cx="16" cy="6"/>
            </a:xfrm>
            <a:custGeom>
              <a:avLst/>
              <a:gdLst>
                <a:gd name="T0" fmla="*/ 2 w 164"/>
                <a:gd name="T1" fmla="*/ 0 h 72"/>
                <a:gd name="T2" fmla="*/ 2 w 164"/>
                <a:gd name="T3" fmla="*/ 0 h 72"/>
                <a:gd name="T4" fmla="*/ 3 w 164"/>
                <a:gd name="T5" fmla="*/ 0 h 72"/>
                <a:gd name="T6" fmla="*/ 5 w 164"/>
                <a:gd name="T7" fmla="*/ 0 h 72"/>
                <a:gd name="T8" fmla="*/ 8 w 164"/>
                <a:gd name="T9" fmla="*/ 0 h 72"/>
                <a:gd name="T10" fmla="*/ 10 w 164"/>
                <a:gd name="T11" fmla="*/ 1 h 72"/>
                <a:gd name="T12" fmla="*/ 12 w 164"/>
                <a:gd name="T13" fmla="*/ 1 h 72"/>
                <a:gd name="T14" fmla="*/ 15 w 164"/>
                <a:gd name="T15" fmla="*/ 3 h 72"/>
                <a:gd name="T16" fmla="*/ 16 w 164"/>
                <a:gd name="T17" fmla="*/ 4 h 72"/>
                <a:gd name="T18" fmla="*/ 16 w 164"/>
                <a:gd name="T19" fmla="*/ 4 h 72"/>
                <a:gd name="T20" fmla="*/ 16 w 164"/>
                <a:gd name="T21" fmla="*/ 5 h 72"/>
                <a:gd name="T22" fmla="*/ 16 w 164"/>
                <a:gd name="T23" fmla="*/ 5 h 72"/>
                <a:gd name="T24" fmla="*/ 16 w 164"/>
                <a:gd name="T25" fmla="*/ 6 h 72"/>
                <a:gd name="T26" fmla="*/ 15 w 164"/>
                <a:gd name="T27" fmla="*/ 6 h 72"/>
                <a:gd name="T28" fmla="*/ 15 w 164"/>
                <a:gd name="T29" fmla="*/ 6 h 72"/>
                <a:gd name="T30" fmla="*/ 13 w 164"/>
                <a:gd name="T31" fmla="*/ 6 h 72"/>
                <a:gd name="T32" fmla="*/ 12 w 164"/>
                <a:gd name="T33" fmla="*/ 5 h 72"/>
                <a:gd name="T34" fmla="*/ 12 w 164"/>
                <a:gd name="T35" fmla="*/ 5 h 72"/>
                <a:gd name="T36" fmla="*/ 12 w 164"/>
                <a:gd name="T37" fmla="*/ 5 h 72"/>
                <a:gd name="T38" fmla="*/ 12 w 164"/>
                <a:gd name="T39" fmla="*/ 4 h 72"/>
                <a:gd name="T40" fmla="*/ 11 w 164"/>
                <a:gd name="T41" fmla="*/ 4 h 72"/>
                <a:gd name="T42" fmla="*/ 10 w 164"/>
                <a:gd name="T43" fmla="*/ 3 h 72"/>
                <a:gd name="T44" fmla="*/ 8 w 164"/>
                <a:gd name="T45" fmla="*/ 3 h 72"/>
                <a:gd name="T46" fmla="*/ 5 w 164"/>
                <a:gd name="T47" fmla="*/ 2 h 72"/>
                <a:gd name="T48" fmla="*/ 2 w 164"/>
                <a:gd name="T49" fmla="*/ 2 h 72"/>
                <a:gd name="T50" fmla="*/ 2 w 164"/>
                <a:gd name="T51" fmla="*/ 2 h 72"/>
                <a:gd name="T52" fmla="*/ 1 w 164"/>
                <a:gd name="T53" fmla="*/ 2 h 72"/>
                <a:gd name="T54" fmla="*/ 1 w 164"/>
                <a:gd name="T55" fmla="*/ 2 h 72"/>
                <a:gd name="T56" fmla="*/ 0 w 164"/>
                <a:gd name="T57" fmla="*/ 2 h 72"/>
                <a:gd name="T58" fmla="*/ 0 w 164"/>
                <a:gd name="T59" fmla="*/ 2 h 72"/>
                <a:gd name="T60" fmla="*/ 0 w 164"/>
                <a:gd name="T61" fmla="*/ 1 h 72"/>
                <a:gd name="T62" fmla="*/ 0 w 164"/>
                <a:gd name="T63" fmla="*/ 1 h 72"/>
                <a:gd name="T64" fmla="*/ 2 w 164"/>
                <a:gd name="T65" fmla="*/ 0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8" name="Freeform 873"/>
            <p:cNvSpPr>
              <a:spLocks/>
            </p:cNvSpPr>
            <p:nvPr/>
          </p:nvSpPr>
          <p:spPr bwMode="auto">
            <a:xfrm>
              <a:off x="4537" y="3483"/>
              <a:ext cx="15" cy="9"/>
            </a:xfrm>
            <a:custGeom>
              <a:avLst/>
              <a:gdLst>
                <a:gd name="T0" fmla="*/ 5 w 146"/>
                <a:gd name="T1" fmla="*/ 0 h 109"/>
                <a:gd name="T2" fmla="*/ 4 w 146"/>
                <a:gd name="T3" fmla="*/ 0 h 109"/>
                <a:gd name="T4" fmla="*/ 4 w 146"/>
                <a:gd name="T5" fmla="*/ 0 h 109"/>
                <a:gd name="T6" fmla="*/ 3 w 146"/>
                <a:gd name="T7" fmla="*/ 1 h 109"/>
                <a:gd name="T8" fmla="*/ 2 w 146"/>
                <a:gd name="T9" fmla="*/ 1 h 109"/>
                <a:gd name="T10" fmla="*/ 1 w 146"/>
                <a:gd name="T11" fmla="*/ 2 h 109"/>
                <a:gd name="T12" fmla="*/ 0 w 146"/>
                <a:gd name="T13" fmla="*/ 3 h 109"/>
                <a:gd name="T14" fmla="*/ 0 w 146"/>
                <a:gd name="T15" fmla="*/ 5 h 109"/>
                <a:gd name="T16" fmla="*/ 1 w 146"/>
                <a:gd name="T17" fmla="*/ 7 h 109"/>
                <a:gd name="T18" fmla="*/ 9 w 146"/>
                <a:gd name="T19" fmla="*/ 9 h 109"/>
                <a:gd name="T20" fmla="*/ 9 w 146"/>
                <a:gd name="T21" fmla="*/ 9 h 109"/>
                <a:gd name="T22" fmla="*/ 9 w 146"/>
                <a:gd name="T23" fmla="*/ 8 h 109"/>
                <a:gd name="T24" fmla="*/ 9 w 146"/>
                <a:gd name="T25" fmla="*/ 6 h 109"/>
                <a:gd name="T26" fmla="*/ 9 w 146"/>
                <a:gd name="T27" fmla="*/ 5 h 109"/>
                <a:gd name="T28" fmla="*/ 10 w 146"/>
                <a:gd name="T29" fmla="*/ 3 h 109"/>
                <a:gd name="T30" fmla="*/ 11 w 146"/>
                <a:gd name="T31" fmla="*/ 2 h 109"/>
                <a:gd name="T32" fmla="*/ 12 w 146"/>
                <a:gd name="T33" fmla="*/ 2 h 109"/>
                <a:gd name="T34" fmla="*/ 15 w 146"/>
                <a:gd name="T35" fmla="*/ 2 h 109"/>
                <a:gd name="T36" fmla="*/ 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99" name="Freeform 874"/>
            <p:cNvSpPr>
              <a:spLocks/>
            </p:cNvSpPr>
            <p:nvPr/>
          </p:nvSpPr>
          <p:spPr bwMode="auto">
            <a:xfrm>
              <a:off x="4620" y="3499"/>
              <a:ext cx="15" cy="9"/>
            </a:xfrm>
            <a:custGeom>
              <a:avLst/>
              <a:gdLst>
                <a:gd name="T0" fmla="*/ 5 w 146"/>
                <a:gd name="T1" fmla="*/ 0 h 107"/>
                <a:gd name="T2" fmla="*/ 4 w 146"/>
                <a:gd name="T3" fmla="*/ 0 h 107"/>
                <a:gd name="T4" fmla="*/ 4 w 146"/>
                <a:gd name="T5" fmla="*/ 0 h 107"/>
                <a:gd name="T6" fmla="*/ 3 w 146"/>
                <a:gd name="T7" fmla="*/ 1 h 107"/>
                <a:gd name="T8" fmla="*/ 2 w 146"/>
                <a:gd name="T9" fmla="*/ 1 h 107"/>
                <a:gd name="T10" fmla="*/ 1 w 146"/>
                <a:gd name="T11" fmla="*/ 2 h 107"/>
                <a:gd name="T12" fmla="*/ 0 w 146"/>
                <a:gd name="T13" fmla="*/ 3 h 107"/>
                <a:gd name="T14" fmla="*/ 0 w 146"/>
                <a:gd name="T15" fmla="*/ 5 h 107"/>
                <a:gd name="T16" fmla="*/ 1 w 146"/>
                <a:gd name="T17" fmla="*/ 7 h 107"/>
                <a:gd name="T18" fmla="*/ 9 w 146"/>
                <a:gd name="T19" fmla="*/ 9 h 107"/>
                <a:gd name="T20" fmla="*/ 9 w 146"/>
                <a:gd name="T21" fmla="*/ 9 h 107"/>
                <a:gd name="T22" fmla="*/ 9 w 146"/>
                <a:gd name="T23" fmla="*/ 8 h 107"/>
                <a:gd name="T24" fmla="*/ 9 w 146"/>
                <a:gd name="T25" fmla="*/ 6 h 107"/>
                <a:gd name="T26" fmla="*/ 9 w 146"/>
                <a:gd name="T27" fmla="*/ 5 h 107"/>
                <a:gd name="T28" fmla="*/ 9 w 146"/>
                <a:gd name="T29" fmla="*/ 3 h 107"/>
                <a:gd name="T30" fmla="*/ 11 w 146"/>
                <a:gd name="T31" fmla="*/ 2 h 107"/>
                <a:gd name="T32" fmla="*/ 12 w 146"/>
                <a:gd name="T33" fmla="*/ 2 h 107"/>
                <a:gd name="T34" fmla="*/ 15 w 146"/>
                <a:gd name="T35" fmla="*/ 2 h 107"/>
                <a:gd name="T36" fmla="*/ 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0" name="Freeform 875"/>
            <p:cNvSpPr>
              <a:spLocks/>
            </p:cNvSpPr>
            <p:nvPr/>
          </p:nvSpPr>
          <p:spPr bwMode="auto">
            <a:xfrm>
              <a:off x="4553" y="3485"/>
              <a:ext cx="63" cy="16"/>
            </a:xfrm>
            <a:custGeom>
              <a:avLst/>
              <a:gdLst>
                <a:gd name="T0" fmla="*/ 0 w 629"/>
                <a:gd name="T1" fmla="*/ 4 h 182"/>
                <a:gd name="T2" fmla="*/ 60 w 629"/>
                <a:gd name="T3" fmla="*/ 16 h 182"/>
                <a:gd name="T4" fmla="*/ 63 w 629"/>
                <a:gd name="T5" fmla="*/ 12 h 182"/>
                <a:gd name="T6" fmla="*/ 3 w 629"/>
                <a:gd name="T7" fmla="*/ 0 h 182"/>
                <a:gd name="T8" fmla="*/ 0 w 629"/>
                <a:gd name="T9" fmla="*/ 4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1" name="Freeform 876"/>
            <p:cNvSpPr>
              <a:spLocks/>
            </p:cNvSpPr>
            <p:nvPr/>
          </p:nvSpPr>
          <p:spPr bwMode="auto">
            <a:xfrm>
              <a:off x="4553" y="349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502" name="Freeform 877"/>
            <p:cNvSpPr>
              <a:spLocks/>
            </p:cNvSpPr>
            <p:nvPr/>
          </p:nvSpPr>
          <p:spPr bwMode="auto">
            <a:xfrm>
              <a:off x="4553" y="348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435" name="Group 878"/>
          <p:cNvGrpSpPr>
            <a:grpSpLocks/>
          </p:cNvGrpSpPr>
          <p:nvPr/>
        </p:nvGrpSpPr>
        <p:grpSpPr bwMode="auto">
          <a:xfrm>
            <a:off x="6143625" y="1728788"/>
            <a:ext cx="346075" cy="396875"/>
            <a:chOff x="4475" y="3342"/>
            <a:chExt cx="172" cy="215"/>
          </a:xfrm>
        </p:grpSpPr>
        <p:sp>
          <p:nvSpPr>
            <p:cNvPr id="12441" name="AutoShape 879"/>
            <p:cNvSpPr>
              <a:spLocks noChangeAspect="1" noChangeArrowheads="1" noTextEdit="1"/>
            </p:cNvSpPr>
            <p:nvPr/>
          </p:nvSpPr>
          <p:spPr bwMode="auto">
            <a:xfrm>
              <a:off x="4500" y="3398"/>
              <a:ext cx="147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2" name="Freeform 880"/>
            <p:cNvSpPr>
              <a:spLocks/>
            </p:cNvSpPr>
            <p:nvPr/>
          </p:nvSpPr>
          <p:spPr bwMode="auto">
            <a:xfrm>
              <a:off x="4501" y="3398"/>
              <a:ext cx="146" cy="159"/>
            </a:xfrm>
            <a:custGeom>
              <a:avLst/>
              <a:gdLst>
                <a:gd name="T0" fmla="*/ 50 w 1894"/>
                <a:gd name="T1" fmla="*/ 0 h 1904"/>
                <a:gd name="T2" fmla="*/ 51 w 1894"/>
                <a:gd name="T3" fmla="*/ 0 h 1904"/>
                <a:gd name="T4" fmla="*/ 54 w 1894"/>
                <a:gd name="T5" fmla="*/ 0 h 1904"/>
                <a:gd name="T6" fmla="*/ 57 w 1894"/>
                <a:gd name="T7" fmla="*/ 0 h 1904"/>
                <a:gd name="T8" fmla="*/ 62 w 1894"/>
                <a:gd name="T9" fmla="*/ 1 h 1904"/>
                <a:gd name="T10" fmla="*/ 67 w 1894"/>
                <a:gd name="T11" fmla="*/ 1 h 1904"/>
                <a:gd name="T12" fmla="*/ 73 w 1894"/>
                <a:gd name="T13" fmla="*/ 1 h 1904"/>
                <a:gd name="T14" fmla="*/ 79 w 1894"/>
                <a:gd name="T15" fmla="*/ 2 h 1904"/>
                <a:gd name="T16" fmla="*/ 86 w 1894"/>
                <a:gd name="T17" fmla="*/ 3 h 1904"/>
                <a:gd name="T18" fmla="*/ 94 w 1894"/>
                <a:gd name="T19" fmla="*/ 5 h 1904"/>
                <a:gd name="T20" fmla="*/ 101 w 1894"/>
                <a:gd name="T21" fmla="*/ 6 h 1904"/>
                <a:gd name="T22" fmla="*/ 109 w 1894"/>
                <a:gd name="T23" fmla="*/ 8 h 1904"/>
                <a:gd name="T24" fmla="*/ 118 w 1894"/>
                <a:gd name="T25" fmla="*/ 10 h 1904"/>
                <a:gd name="T26" fmla="*/ 126 w 1894"/>
                <a:gd name="T27" fmla="*/ 13 h 1904"/>
                <a:gd name="T28" fmla="*/ 134 w 1894"/>
                <a:gd name="T29" fmla="*/ 16 h 1904"/>
                <a:gd name="T30" fmla="*/ 142 w 1894"/>
                <a:gd name="T31" fmla="*/ 20 h 1904"/>
                <a:gd name="T32" fmla="*/ 133 w 1894"/>
                <a:gd name="T33" fmla="*/ 95 h 1904"/>
                <a:gd name="T34" fmla="*/ 134 w 1894"/>
                <a:gd name="T35" fmla="*/ 96 h 1904"/>
                <a:gd name="T36" fmla="*/ 136 w 1894"/>
                <a:gd name="T37" fmla="*/ 98 h 1904"/>
                <a:gd name="T38" fmla="*/ 137 w 1894"/>
                <a:gd name="T39" fmla="*/ 103 h 1904"/>
                <a:gd name="T40" fmla="*/ 136 w 1894"/>
                <a:gd name="T41" fmla="*/ 112 h 1904"/>
                <a:gd name="T42" fmla="*/ 110 w 1894"/>
                <a:gd name="T43" fmla="*/ 147 h 1904"/>
                <a:gd name="T44" fmla="*/ 102 w 1894"/>
                <a:gd name="T45" fmla="*/ 159 h 1904"/>
                <a:gd name="T46" fmla="*/ 101 w 1894"/>
                <a:gd name="T47" fmla="*/ 159 h 1904"/>
                <a:gd name="T48" fmla="*/ 98 w 1894"/>
                <a:gd name="T49" fmla="*/ 158 h 1904"/>
                <a:gd name="T50" fmla="*/ 94 w 1894"/>
                <a:gd name="T51" fmla="*/ 158 h 1904"/>
                <a:gd name="T52" fmla="*/ 90 w 1894"/>
                <a:gd name="T53" fmla="*/ 157 h 1904"/>
                <a:gd name="T54" fmla="*/ 84 w 1894"/>
                <a:gd name="T55" fmla="*/ 156 h 1904"/>
                <a:gd name="T56" fmla="*/ 78 w 1894"/>
                <a:gd name="T57" fmla="*/ 155 h 1904"/>
                <a:gd name="T58" fmla="*/ 71 w 1894"/>
                <a:gd name="T59" fmla="*/ 153 h 1904"/>
                <a:gd name="T60" fmla="*/ 63 w 1894"/>
                <a:gd name="T61" fmla="*/ 151 h 1904"/>
                <a:gd name="T62" fmla="*/ 55 w 1894"/>
                <a:gd name="T63" fmla="*/ 149 h 1904"/>
                <a:gd name="T64" fmla="*/ 47 w 1894"/>
                <a:gd name="T65" fmla="*/ 147 h 1904"/>
                <a:gd name="T66" fmla="*/ 39 w 1894"/>
                <a:gd name="T67" fmla="*/ 144 h 1904"/>
                <a:gd name="T68" fmla="*/ 30 w 1894"/>
                <a:gd name="T69" fmla="*/ 140 h 1904"/>
                <a:gd name="T70" fmla="*/ 22 w 1894"/>
                <a:gd name="T71" fmla="*/ 137 h 1904"/>
                <a:gd name="T72" fmla="*/ 13 w 1894"/>
                <a:gd name="T73" fmla="*/ 132 h 1904"/>
                <a:gd name="T74" fmla="*/ 5 w 1894"/>
                <a:gd name="T75" fmla="*/ 128 h 1904"/>
                <a:gd name="T76" fmla="*/ 1 w 1894"/>
                <a:gd name="T77" fmla="*/ 125 h 1904"/>
                <a:gd name="T78" fmla="*/ 1 w 1894"/>
                <a:gd name="T79" fmla="*/ 122 h 1904"/>
                <a:gd name="T80" fmla="*/ 0 w 1894"/>
                <a:gd name="T81" fmla="*/ 117 h 1904"/>
                <a:gd name="T82" fmla="*/ 0 w 1894"/>
                <a:gd name="T83" fmla="*/ 112 h 1904"/>
                <a:gd name="T84" fmla="*/ 30 w 1894"/>
                <a:gd name="T85" fmla="*/ 81 h 1904"/>
                <a:gd name="T86" fmla="*/ 30 w 1894"/>
                <a:gd name="T87" fmla="*/ 80 h 1904"/>
                <a:gd name="T88" fmla="*/ 30 w 1894"/>
                <a:gd name="T89" fmla="*/ 77 h 1904"/>
                <a:gd name="T90" fmla="*/ 32 w 1894"/>
                <a:gd name="T91" fmla="*/ 72 h 1904"/>
                <a:gd name="T92" fmla="*/ 36 w 1894"/>
                <a:gd name="T93" fmla="*/ 68 h 190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1894"/>
                <a:gd name="T142" fmla="*/ 0 h 1904"/>
                <a:gd name="T143" fmla="*/ 1894 w 1894"/>
                <a:gd name="T144" fmla="*/ 1904 h 1904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1894" h="1904">
                  <a:moveTo>
                    <a:pt x="651" y="0"/>
                  </a:moveTo>
                  <a:lnTo>
                    <a:pt x="653" y="0"/>
                  </a:lnTo>
                  <a:lnTo>
                    <a:pt x="659" y="0"/>
                  </a:lnTo>
                  <a:lnTo>
                    <a:pt x="668" y="0"/>
                  </a:lnTo>
                  <a:lnTo>
                    <a:pt x="682" y="0"/>
                  </a:lnTo>
                  <a:lnTo>
                    <a:pt x="699" y="1"/>
                  </a:lnTo>
                  <a:lnTo>
                    <a:pt x="720" y="1"/>
                  </a:lnTo>
                  <a:lnTo>
                    <a:pt x="742" y="3"/>
                  </a:lnTo>
                  <a:lnTo>
                    <a:pt x="769" y="4"/>
                  </a:lnTo>
                  <a:lnTo>
                    <a:pt x="799" y="6"/>
                  </a:lnTo>
                  <a:lnTo>
                    <a:pt x="831" y="8"/>
                  </a:lnTo>
                  <a:lnTo>
                    <a:pt x="865" y="10"/>
                  </a:lnTo>
                  <a:lnTo>
                    <a:pt x="902" y="13"/>
                  </a:lnTo>
                  <a:lnTo>
                    <a:pt x="941" y="17"/>
                  </a:lnTo>
                  <a:lnTo>
                    <a:pt x="982" y="21"/>
                  </a:lnTo>
                  <a:lnTo>
                    <a:pt x="1025" y="26"/>
                  </a:lnTo>
                  <a:lnTo>
                    <a:pt x="1070" y="32"/>
                  </a:lnTo>
                  <a:lnTo>
                    <a:pt x="1116" y="38"/>
                  </a:lnTo>
                  <a:lnTo>
                    <a:pt x="1164" y="46"/>
                  </a:lnTo>
                  <a:lnTo>
                    <a:pt x="1213" y="55"/>
                  </a:lnTo>
                  <a:lnTo>
                    <a:pt x="1263" y="63"/>
                  </a:lnTo>
                  <a:lnTo>
                    <a:pt x="1315" y="73"/>
                  </a:lnTo>
                  <a:lnTo>
                    <a:pt x="1366" y="85"/>
                  </a:lnTo>
                  <a:lnTo>
                    <a:pt x="1418" y="97"/>
                  </a:lnTo>
                  <a:lnTo>
                    <a:pt x="1472" y="111"/>
                  </a:lnTo>
                  <a:lnTo>
                    <a:pt x="1525" y="125"/>
                  </a:lnTo>
                  <a:lnTo>
                    <a:pt x="1579" y="141"/>
                  </a:lnTo>
                  <a:lnTo>
                    <a:pt x="1632" y="159"/>
                  </a:lnTo>
                  <a:lnTo>
                    <a:pt x="1685" y="177"/>
                  </a:lnTo>
                  <a:lnTo>
                    <a:pt x="1739" y="197"/>
                  </a:lnTo>
                  <a:lnTo>
                    <a:pt x="1791" y="218"/>
                  </a:lnTo>
                  <a:lnTo>
                    <a:pt x="1843" y="241"/>
                  </a:lnTo>
                  <a:lnTo>
                    <a:pt x="1894" y="266"/>
                  </a:lnTo>
                  <a:lnTo>
                    <a:pt x="1729" y="1139"/>
                  </a:lnTo>
                  <a:lnTo>
                    <a:pt x="1733" y="1140"/>
                  </a:lnTo>
                  <a:lnTo>
                    <a:pt x="1742" y="1146"/>
                  </a:lnTo>
                  <a:lnTo>
                    <a:pt x="1755" y="1156"/>
                  </a:lnTo>
                  <a:lnTo>
                    <a:pt x="1768" y="1173"/>
                  </a:lnTo>
                  <a:lnTo>
                    <a:pt x="1778" y="1199"/>
                  </a:lnTo>
                  <a:lnTo>
                    <a:pt x="1781" y="1234"/>
                  </a:lnTo>
                  <a:lnTo>
                    <a:pt x="1777" y="1281"/>
                  </a:lnTo>
                  <a:lnTo>
                    <a:pt x="1760" y="1341"/>
                  </a:lnTo>
                  <a:lnTo>
                    <a:pt x="1472" y="1765"/>
                  </a:lnTo>
                  <a:lnTo>
                    <a:pt x="1432" y="1765"/>
                  </a:lnTo>
                  <a:lnTo>
                    <a:pt x="1324" y="1904"/>
                  </a:lnTo>
                  <a:lnTo>
                    <a:pt x="1322" y="1904"/>
                  </a:lnTo>
                  <a:lnTo>
                    <a:pt x="1315" y="1903"/>
                  </a:lnTo>
                  <a:lnTo>
                    <a:pt x="1304" y="1902"/>
                  </a:lnTo>
                  <a:lnTo>
                    <a:pt x="1290" y="1900"/>
                  </a:lnTo>
                  <a:lnTo>
                    <a:pt x="1270" y="1897"/>
                  </a:lnTo>
                  <a:lnTo>
                    <a:pt x="1249" y="1894"/>
                  </a:lnTo>
                  <a:lnTo>
                    <a:pt x="1223" y="1891"/>
                  </a:lnTo>
                  <a:lnTo>
                    <a:pt x="1194" y="1887"/>
                  </a:lnTo>
                  <a:lnTo>
                    <a:pt x="1162" y="1881"/>
                  </a:lnTo>
                  <a:lnTo>
                    <a:pt x="1128" y="1876"/>
                  </a:lnTo>
                  <a:lnTo>
                    <a:pt x="1091" y="1869"/>
                  </a:lnTo>
                  <a:lnTo>
                    <a:pt x="1050" y="1862"/>
                  </a:lnTo>
                  <a:lnTo>
                    <a:pt x="1008" y="1854"/>
                  </a:lnTo>
                  <a:lnTo>
                    <a:pt x="964" y="1845"/>
                  </a:lnTo>
                  <a:lnTo>
                    <a:pt x="918" y="1835"/>
                  </a:lnTo>
                  <a:lnTo>
                    <a:pt x="870" y="1824"/>
                  </a:lnTo>
                  <a:lnTo>
                    <a:pt x="820" y="1813"/>
                  </a:lnTo>
                  <a:lnTo>
                    <a:pt x="769" y="1800"/>
                  </a:lnTo>
                  <a:lnTo>
                    <a:pt x="717" y="1786"/>
                  </a:lnTo>
                  <a:lnTo>
                    <a:pt x="664" y="1772"/>
                  </a:lnTo>
                  <a:lnTo>
                    <a:pt x="610" y="1755"/>
                  </a:lnTo>
                  <a:lnTo>
                    <a:pt x="555" y="1738"/>
                  </a:lnTo>
                  <a:lnTo>
                    <a:pt x="501" y="1720"/>
                  </a:lnTo>
                  <a:lnTo>
                    <a:pt x="445" y="1701"/>
                  </a:lnTo>
                  <a:lnTo>
                    <a:pt x="390" y="1681"/>
                  </a:lnTo>
                  <a:lnTo>
                    <a:pt x="334" y="1659"/>
                  </a:lnTo>
                  <a:lnTo>
                    <a:pt x="280" y="1636"/>
                  </a:lnTo>
                  <a:lnTo>
                    <a:pt x="225" y="1611"/>
                  </a:lnTo>
                  <a:lnTo>
                    <a:pt x="172" y="1585"/>
                  </a:lnTo>
                  <a:lnTo>
                    <a:pt x="119" y="1559"/>
                  </a:lnTo>
                  <a:lnTo>
                    <a:pt x="67" y="1530"/>
                  </a:lnTo>
                  <a:lnTo>
                    <a:pt x="17" y="1500"/>
                  </a:lnTo>
                  <a:lnTo>
                    <a:pt x="16" y="1495"/>
                  </a:lnTo>
                  <a:lnTo>
                    <a:pt x="12" y="1480"/>
                  </a:lnTo>
                  <a:lnTo>
                    <a:pt x="8" y="1457"/>
                  </a:lnTo>
                  <a:lnTo>
                    <a:pt x="4" y="1430"/>
                  </a:lnTo>
                  <a:lnTo>
                    <a:pt x="0" y="1401"/>
                  </a:lnTo>
                  <a:lnTo>
                    <a:pt x="0" y="1370"/>
                  </a:lnTo>
                  <a:lnTo>
                    <a:pt x="4" y="1343"/>
                  </a:lnTo>
                  <a:lnTo>
                    <a:pt x="12" y="1319"/>
                  </a:lnTo>
                  <a:lnTo>
                    <a:pt x="388" y="965"/>
                  </a:lnTo>
                  <a:lnTo>
                    <a:pt x="387" y="961"/>
                  </a:lnTo>
                  <a:lnTo>
                    <a:pt x="386" y="952"/>
                  </a:lnTo>
                  <a:lnTo>
                    <a:pt x="386" y="936"/>
                  </a:lnTo>
                  <a:lnTo>
                    <a:pt x="390" y="917"/>
                  </a:lnTo>
                  <a:lnTo>
                    <a:pt x="397" y="893"/>
                  </a:lnTo>
                  <a:lnTo>
                    <a:pt x="412" y="868"/>
                  </a:lnTo>
                  <a:lnTo>
                    <a:pt x="435" y="841"/>
                  </a:lnTo>
                  <a:lnTo>
                    <a:pt x="468" y="814"/>
                  </a:lnTo>
                  <a:lnTo>
                    <a:pt x="65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3" name="Freeform 881"/>
            <p:cNvSpPr>
              <a:spLocks/>
            </p:cNvSpPr>
            <p:nvPr/>
          </p:nvSpPr>
          <p:spPr bwMode="auto">
            <a:xfrm>
              <a:off x="4519" y="3499"/>
              <a:ext cx="85" cy="27"/>
            </a:xfrm>
            <a:custGeom>
              <a:avLst/>
              <a:gdLst>
                <a:gd name="T0" fmla="*/ 3 w 1106"/>
                <a:gd name="T1" fmla="*/ 0 h 331"/>
                <a:gd name="T2" fmla="*/ 85 w 1106"/>
                <a:gd name="T3" fmla="*/ 23 h 331"/>
                <a:gd name="T4" fmla="*/ 82 w 1106"/>
                <a:gd name="T5" fmla="*/ 27 h 331"/>
                <a:gd name="T6" fmla="*/ 0 w 1106"/>
                <a:gd name="T7" fmla="*/ 3 h 331"/>
                <a:gd name="T8" fmla="*/ 3 w 1106"/>
                <a:gd name="T9" fmla="*/ 0 h 3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06"/>
                <a:gd name="T16" fmla="*/ 0 h 331"/>
                <a:gd name="T17" fmla="*/ 1106 w 1106"/>
                <a:gd name="T18" fmla="*/ 331 h 33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06" h="331">
                  <a:moveTo>
                    <a:pt x="40" y="0"/>
                  </a:moveTo>
                  <a:lnTo>
                    <a:pt x="1106" y="277"/>
                  </a:lnTo>
                  <a:lnTo>
                    <a:pt x="1071" y="331"/>
                  </a:lnTo>
                  <a:lnTo>
                    <a:pt x="0" y="36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4" name="Freeform 882"/>
            <p:cNvSpPr>
              <a:spLocks/>
            </p:cNvSpPr>
            <p:nvPr/>
          </p:nvSpPr>
          <p:spPr bwMode="auto">
            <a:xfrm>
              <a:off x="4505" y="3511"/>
              <a:ext cx="99" cy="42"/>
            </a:xfrm>
            <a:custGeom>
              <a:avLst/>
              <a:gdLst>
                <a:gd name="T0" fmla="*/ 99 w 1285"/>
                <a:gd name="T1" fmla="*/ 33 h 505"/>
                <a:gd name="T2" fmla="*/ 97 w 1285"/>
                <a:gd name="T3" fmla="*/ 32 h 505"/>
                <a:gd name="T4" fmla="*/ 95 w 1285"/>
                <a:gd name="T5" fmla="*/ 32 h 505"/>
                <a:gd name="T6" fmla="*/ 91 w 1285"/>
                <a:gd name="T7" fmla="*/ 31 h 505"/>
                <a:gd name="T8" fmla="*/ 87 w 1285"/>
                <a:gd name="T9" fmla="*/ 31 h 505"/>
                <a:gd name="T10" fmla="*/ 81 w 1285"/>
                <a:gd name="T11" fmla="*/ 30 h 505"/>
                <a:gd name="T12" fmla="*/ 75 w 1285"/>
                <a:gd name="T13" fmla="*/ 28 h 505"/>
                <a:gd name="T14" fmla="*/ 68 w 1285"/>
                <a:gd name="T15" fmla="*/ 27 h 505"/>
                <a:gd name="T16" fmla="*/ 60 w 1285"/>
                <a:gd name="T17" fmla="*/ 25 h 505"/>
                <a:gd name="T18" fmla="*/ 53 w 1285"/>
                <a:gd name="T19" fmla="*/ 23 h 505"/>
                <a:gd name="T20" fmla="*/ 45 w 1285"/>
                <a:gd name="T21" fmla="*/ 20 h 505"/>
                <a:gd name="T22" fmla="*/ 36 w 1285"/>
                <a:gd name="T23" fmla="*/ 17 h 505"/>
                <a:gd name="T24" fmla="*/ 28 w 1285"/>
                <a:gd name="T25" fmla="*/ 14 h 505"/>
                <a:gd name="T26" fmla="*/ 20 w 1285"/>
                <a:gd name="T27" fmla="*/ 11 h 505"/>
                <a:gd name="T28" fmla="*/ 12 w 1285"/>
                <a:gd name="T29" fmla="*/ 7 h 505"/>
                <a:gd name="T30" fmla="*/ 4 w 1285"/>
                <a:gd name="T31" fmla="*/ 2 h 505"/>
                <a:gd name="T32" fmla="*/ 0 w 1285"/>
                <a:gd name="T33" fmla="*/ 0 h 505"/>
                <a:gd name="T34" fmla="*/ 0 w 1285"/>
                <a:gd name="T35" fmla="*/ 3 h 505"/>
                <a:gd name="T36" fmla="*/ 0 w 1285"/>
                <a:gd name="T37" fmla="*/ 6 h 505"/>
                <a:gd name="T38" fmla="*/ 1 w 1285"/>
                <a:gd name="T39" fmla="*/ 10 h 505"/>
                <a:gd name="T40" fmla="*/ 1 w 1285"/>
                <a:gd name="T41" fmla="*/ 12 h 505"/>
                <a:gd name="T42" fmla="*/ 2 w 1285"/>
                <a:gd name="T43" fmla="*/ 12 h 505"/>
                <a:gd name="T44" fmla="*/ 4 w 1285"/>
                <a:gd name="T45" fmla="*/ 13 h 505"/>
                <a:gd name="T46" fmla="*/ 6 w 1285"/>
                <a:gd name="T47" fmla="*/ 14 h 505"/>
                <a:gd name="T48" fmla="*/ 9 w 1285"/>
                <a:gd name="T49" fmla="*/ 16 h 505"/>
                <a:gd name="T50" fmla="*/ 12 w 1285"/>
                <a:gd name="T51" fmla="*/ 18 h 505"/>
                <a:gd name="T52" fmla="*/ 17 w 1285"/>
                <a:gd name="T53" fmla="*/ 20 h 505"/>
                <a:gd name="T54" fmla="*/ 22 w 1285"/>
                <a:gd name="T55" fmla="*/ 22 h 505"/>
                <a:gd name="T56" fmla="*/ 28 w 1285"/>
                <a:gd name="T57" fmla="*/ 25 h 505"/>
                <a:gd name="T58" fmla="*/ 34 w 1285"/>
                <a:gd name="T59" fmla="*/ 27 h 505"/>
                <a:gd name="T60" fmla="*/ 42 w 1285"/>
                <a:gd name="T61" fmla="*/ 30 h 505"/>
                <a:gd name="T62" fmla="*/ 50 w 1285"/>
                <a:gd name="T63" fmla="*/ 32 h 505"/>
                <a:gd name="T64" fmla="*/ 59 w 1285"/>
                <a:gd name="T65" fmla="*/ 35 h 505"/>
                <a:gd name="T66" fmla="*/ 69 w 1285"/>
                <a:gd name="T67" fmla="*/ 37 h 505"/>
                <a:gd name="T68" fmla="*/ 79 w 1285"/>
                <a:gd name="T69" fmla="*/ 39 h 505"/>
                <a:gd name="T70" fmla="*/ 91 w 1285"/>
                <a:gd name="T71" fmla="*/ 41 h 505"/>
                <a:gd name="T72" fmla="*/ 97 w 1285"/>
                <a:gd name="T73" fmla="*/ 42 h 505"/>
                <a:gd name="T74" fmla="*/ 97 w 1285"/>
                <a:gd name="T75" fmla="*/ 41 h 505"/>
                <a:gd name="T76" fmla="*/ 98 w 1285"/>
                <a:gd name="T77" fmla="*/ 38 h 505"/>
                <a:gd name="T78" fmla="*/ 99 w 1285"/>
                <a:gd name="T79" fmla="*/ 35 h 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285"/>
                <a:gd name="T121" fmla="*/ 0 h 505"/>
                <a:gd name="T122" fmla="*/ 1285 w 1285"/>
                <a:gd name="T123" fmla="*/ 505 h 50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285" h="505">
                  <a:moveTo>
                    <a:pt x="1284" y="391"/>
                  </a:moveTo>
                  <a:lnTo>
                    <a:pt x="1282" y="391"/>
                  </a:lnTo>
                  <a:lnTo>
                    <a:pt x="1275" y="390"/>
                  </a:lnTo>
                  <a:lnTo>
                    <a:pt x="1264" y="389"/>
                  </a:lnTo>
                  <a:lnTo>
                    <a:pt x="1250" y="387"/>
                  </a:lnTo>
                  <a:lnTo>
                    <a:pt x="1232" y="385"/>
                  </a:lnTo>
                  <a:lnTo>
                    <a:pt x="1209" y="382"/>
                  </a:lnTo>
                  <a:lnTo>
                    <a:pt x="1183" y="378"/>
                  </a:lnTo>
                  <a:lnTo>
                    <a:pt x="1155" y="374"/>
                  </a:lnTo>
                  <a:lnTo>
                    <a:pt x="1124" y="369"/>
                  </a:lnTo>
                  <a:lnTo>
                    <a:pt x="1089" y="362"/>
                  </a:lnTo>
                  <a:lnTo>
                    <a:pt x="1052" y="355"/>
                  </a:lnTo>
                  <a:lnTo>
                    <a:pt x="1013" y="349"/>
                  </a:lnTo>
                  <a:lnTo>
                    <a:pt x="971" y="340"/>
                  </a:lnTo>
                  <a:lnTo>
                    <a:pt x="926" y="332"/>
                  </a:lnTo>
                  <a:lnTo>
                    <a:pt x="881" y="322"/>
                  </a:lnTo>
                  <a:lnTo>
                    <a:pt x="834" y="311"/>
                  </a:lnTo>
                  <a:lnTo>
                    <a:pt x="785" y="299"/>
                  </a:lnTo>
                  <a:lnTo>
                    <a:pt x="735" y="287"/>
                  </a:lnTo>
                  <a:lnTo>
                    <a:pt x="684" y="273"/>
                  </a:lnTo>
                  <a:lnTo>
                    <a:pt x="632" y="259"/>
                  </a:lnTo>
                  <a:lnTo>
                    <a:pt x="579" y="244"/>
                  </a:lnTo>
                  <a:lnTo>
                    <a:pt x="526" y="228"/>
                  </a:lnTo>
                  <a:lnTo>
                    <a:pt x="472" y="209"/>
                  </a:lnTo>
                  <a:lnTo>
                    <a:pt x="419" y="191"/>
                  </a:lnTo>
                  <a:lnTo>
                    <a:pt x="364" y="171"/>
                  </a:lnTo>
                  <a:lnTo>
                    <a:pt x="311" y="150"/>
                  </a:lnTo>
                  <a:lnTo>
                    <a:pt x="259" y="128"/>
                  </a:lnTo>
                  <a:lnTo>
                    <a:pt x="206" y="105"/>
                  </a:lnTo>
                  <a:lnTo>
                    <a:pt x="155" y="81"/>
                  </a:lnTo>
                  <a:lnTo>
                    <a:pt x="104" y="55"/>
                  </a:lnTo>
                  <a:lnTo>
                    <a:pt x="55" y="28"/>
                  </a:lnTo>
                  <a:lnTo>
                    <a:pt x="7" y="0"/>
                  </a:lnTo>
                  <a:lnTo>
                    <a:pt x="6" y="4"/>
                  </a:lnTo>
                  <a:lnTo>
                    <a:pt x="4" y="15"/>
                  </a:lnTo>
                  <a:lnTo>
                    <a:pt x="2" y="32"/>
                  </a:lnTo>
                  <a:lnTo>
                    <a:pt x="0" y="53"/>
                  </a:lnTo>
                  <a:lnTo>
                    <a:pt x="0" y="76"/>
                  </a:lnTo>
                  <a:lnTo>
                    <a:pt x="2" y="98"/>
                  </a:lnTo>
                  <a:lnTo>
                    <a:pt x="8" y="120"/>
                  </a:lnTo>
                  <a:lnTo>
                    <a:pt x="18" y="137"/>
                  </a:lnTo>
                  <a:lnTo>
                    <a:pt x="19" y="139"/>
                  </a:lnTo>
                  <a:lnTo>
                    <a:pt x="22" y="141"/>
                  </a:lnTo>
                  <a:lnTo>
                    <a:pt x="28" y="144"/>
                  </a:lnTo>
                  <a:lnTo>
                    <a:pt x="37" y="148"/>
                  </a:lnTo>
                  <a:lnTo>
                    <a:pt x="47" y="155"/>
                  </a:lnTo>
                  <a:lnTo>
                    <a:pt x="59" y="162"/>
                  </a:lnTo>
                  <a:lnTo>
                    <a:pt x="75" y="170"/>
                  </a:lnTo>
                  <a:lnTo>
                    <a:pt x="92" y="180"/>
                  </a:lnTo>
                  <a:lnTo>
                    <a:pt x="112" y="190"/>
                  </a:lnTo>
                  <a:lnTo>
                    <a:pt x="134" y="200"/>
                  </a:lnTo>
                  <a:lnTo>
                    <a:pt x="159" y="212"/>
                  </a:lnTo>
                  <a:lnTo>
                    <a:pt x="186" y="225"/>
                  </a:lnTo>
                  <a:lnTo>
                    <a:pt x="215" y="238"/>
                  </a:lnTo>
                  <a:lnTo>
                    <a:pt x="247" y="252"/>
                  </a:lnTo>
                  <a:lnTo>
                    <a:pt x="281" y="267"/>
                  </a:lnTo>
                  <a:lnTo>
                    <a:pt x="318" y="281"/>
                  </a:lnTo>
                  <a:lnTo>
                    <a:pt x="358" y="296"/>
                  </a:lnTo>
                  <a:lnTo>
                    <a:pt x="399" y="311"/>
                  </a:lnTo>
                  <a:lnTo>
                    <a:pt x="443" y="326"/>
                  </a:lnTo>
                  <a:lnTo>
                    <a:pt x="491" y="341"/>
                  </a:lnTo>
                  <a:lnTo>
                    <a:pt x="540" y="357"/>
                  </a:lnTo>
                  <a:lnTo>
                    <a:pt x="592" y="372"/>
                  </a:lnTo>
                  <a:lnTo>
                    <a:pt x="647" y="387"/>
                  </a:lnTo>
                  <a:lnTo>
                    <a:pt x="703" y="402"/>
                  </a:lnTo>
                  <a:lnTo>
                    <a:pt x="764" y="416"/>
                  </a:lnTo>
                  <a:lnTo>
                    <a:pt x="826" y="431"/>
                  </a:lnTo>
                  <a:lnTo>
                    <a:pt x="890" y="444"/>
                  </a:lnTo>
                  <a:lnTo>
                    <a:pt x="958" y="459"/>
                  </a:lnTo>
                  <a:lnTo>
                    <a:pt x="1028" y="472"/>
                  </a:lnTo>
                  <a:lnTo>
                    <a:pt x="1101" y="483"/>
                  </a:lnTo>
                  <a:lnTo>
                    <a:pt x="1177" y="494"/>
                  </a:lnTo>
                  <a:lnTo>
                    <a:pt x="1255" y="505"/>
                  </a:lnTo>
                  <a:lnTo>
                    <a:pt x="1256" y="503"/>
                  </a:lnTo>
                  <a:lnTo>
                    <a:pt x="1260" y="497"/>
                  </a:lnTo>
                  <a:lnTo>
                    <a:pt x="1265" y="487"/>
                  </a:lnTo>
                  <a:lnTo>
                    <a:pt x="1272" y="473"/>
                  </a:lnTo>
                  <a:lnTo>
                    <a:pt x="1278" y="456"/>
                  </a:lnTo>
                  <a:lnTo>
                    <a:pt x="1282" y="437"/>
                  </a:lnTo>
                  <a:lnTo>
                    <a:pt x="1285" y="415"/>
                  </a:lnTo>
                  <a:lnTo>
                    <a:pt x="1284" y="391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5" name="AutoShape 883"/>
            <p:cNvSpPr>
              <a:spLocks noChangeAspect="1" noChangeArrowheads="1" noTextEdit="1"/>
            </p:cNvSpPr>
            <p:nvPr/>
          </p:nvSpPr>
          <p:spPr bwMode="auto">
            <a:xfrm>
              <a:off x="4475" y="3342"/>
              <a:ext cx="160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6" name="Freeform 884"/>
            <p:cNvSpPr>
              <a:spLocks/>
            </p:cNvSpPr>
            <p:nvPr/>
          </p:nvSpPr>
          <p:spPr bwMode="auto">
            <a:xfrm>
              <a:off x="4508" y="3354"/>
              <a:ext cx="23" cy="31"/>
            </a:xfrm>
            <a:custGeom>
              <a:avLst/>
              <a:gdLst>
                <a:gd name="T0" fmla="*/ 8 w 179"/>
                <a:gd name="T1" fmla="*/ 4 h 216"/>
                <a:gd name="T2" fmla="*/ 6 w 179"/>
                <a:gd name="T3" fmla="*/ 5 h 216"/>
                <a:gd name="T4" fmla="*/ 5 w 179"/>
                <a:gd name="T5" fmla="*/ 7 h 216"/>
                <a:gd name="T6" fmla="*/ 3 w 179"/>
                <a:gd name="T7" fmla="*/ 8 h 216"/>
                <a:gd name="T8" fmla="*/ 2 w 179"/>
                <a:gd name="T9" fmla="*/ 10 h 216"/>
                <a:gd name="T10" fmla="*/ 1 w 179"/>
                <a:gd name="T11" fmla="*/ 12 h 216"/>
                <a:gd name="T12" fmla="*/ 1 w 179"/>
                <a:gd name="T13" fmla="*/ 14 h 216"/>
                <a:gd name="T14" fmla="*/ 0 w 179"/>
                <a:gd name="T15" fmla="*/ 17 h 216"/>
                <a:gd name="T16" fmla="*/ 0 w 179"/>
                <a:gd name="T17" fmla="*/ 19 h 216"/>
                <a:gd name="T18" fmla="*/ 0 w 179"/>
                <a:gd name="T19" fmla="*/ 22 h 216"/>
                <a:gd name="T20" fmla="*/ 1 w 179"/>
                <a:gd name="T21" fmla="*/ 25 h 216"/>
                <a:gd name="T22" fmla="*/ 3 w 179"/>
                <a:gd name="T23" fmla="*/ 27 h 216"/>
                <a:gd name="T24" fmla="*/ 5 w 179"/>
                <a:gd name="T25" fmla="*/ 29 h 216"/>
                <a:gd name="T26" fmla="*/ 8 w 179"/>
                <a:gd name="T27" fmla="*/ 30 h 216"/>
                <a:gd name="T28" fmla="*/ 10 w 179"/>
                <a:gd name="T29" fmla="*/ 31 h 216"/>
                <a:gd name="T30" fmla="*/ 13 w 179"/>
                <a:gd name="T31" fmla="*/ 31 h 216"/>
                <a:gd name="T32" fmla="*/ 15 w 179"/>
                <a:gd name="T33" fmla="*/ 31 h 216"/>
                <a:gd name="T34" fmla="*/ 16 w 179"/>
                <a:gd name="T35" fmla="*/ 31 h 216"/>
                <a:gd name="T36" fmla="*/ 16 w 179"/>
                <a:gd name="T37" fmla="*/ 30 h 216"/>
                <a:gd name="T38" fmla="*/ 17 w 179"/>
                <a:gd name="T39" fmla="*/ 30 h 216"/>
                <a:gd name="T40" fmla="*/ 17 w 179"/>
                <a:gd name="T41" fmla="*/ 29 h 216"/>
                <a:gd name="T42" fmla="*/ 17 w 179"/>
                <a:gd name="T43" fmla="*/ 28 h 216"/>
                <a:gd name="T44" fmla="*/ 16 w 179"/>
                <a:gd name="T45" fmla="*/ 28 h 216"/>
                <a:gd name="T46" fmla="*/ 16 w 179"/>
                <a:gd name="T47" fmla="*/ 27 h 216"/>
                <a:gd name="T48" fmla="*/ 15 w 179"/>
                <a:gd name="T49" fmla="*/ 27 h 216"/>
                <a:gd name="T50" fmla="*/ 13 w 179"/>
                <a:gd name="T51" fmla="*/ 26 h 216"/>
                <a:gd name="T52" fmla="*/ 12 w 179"/>
                <a:gd name="T53" fmla="*/ 26 h 216"/>
                <a:gd name="T54" fmla="*/ 11 w 179"/>
                <a:gd name="T55" fmla="*/ 26 h 216"/>
                <a:gd name="T56" fmla="*/ 10 w 179"/>
                <a:gd name="T57" fmla="*/ 26 h 216"/>
                <a:gd name="T58" fmla="*/ 8 w 179"/>
                <a:gd name="T59" fmla="*/ 25 h 216"/>
                <a:gd name="T60" fmla="*/ 7 w 179"/>
                <a:gd name="T61" fmla="*/ 24 h 216"/>
                <a:gd name="T62" fmla="*/ 6 w 179"/>
                <a:gd name="T63" fmla="*/ 24 h 216"/>
                <a:gd name="T64" fmla="*/ 5 w 179"/>
                <a:gd name="T65" fmla="*/ 22 h 216"/>
                <a:gd name="T66" fmla="*/ 5 w 179"/>
                <a:gd name="T67" fmla="*/ 17 h 216"/>
                <a:gd name="T68" fmla="*/ 6 w 179"/>
                <a:gd name="T69" fmla="*/ 13 h 216"/>
                <a:gd name="T70" fmla="*/ 8 w 179"/>
                <a:gd name="T71" fmla="*/ 10 h 216"/>
                <a:gd name="T72" fmla="*/ 11 w 179"/>
                <a:gd name="T73" fmla="*/ 7 h 216"/>
                <a:gd name="T74" fmla="*/ 14 w 179"/>
                <a:gd name="T75" fmla="*/ 5 h 216"/>
                <a:gd name="T76" fmla="*/ 17 w 179"/>
                <a:gd name="T77" fmla="*/ 3 h 216"/>
                <a:gd name="T78" fmla="*/ 21 w 179"/>
                <a:gd name="T79" fmla="*/ 2 h 216"/>
                <a:gd name="T80" fmla="*/ 23 w 179"/>
                <a:gd name="T81" fmla="*/ 1 h 216"/>
                <a:gd name="T82" fmla="*/ 21 w 179"/>
                <a:gd name="T83" fmla="*/ 0 h 216"/>
                <a:gd name="T84" fmla="*/ 20 w 179"/>
                <a:gd name="T85" fmla="*/ 0 h 216"/>
                <a:gd name="T86" fmla="*/ 18 w 179"/>
                <a:gd name="T87" fmla="*/ 0 h 216"/>
                <a:gd name="T88" fmla="*/ 16 w 179"/>
                <a:gd name="T89" fmla="*/ 1 h 216"/>
                <a:gd name="T90" fmla="*/ 14 w 179"/>
                <a:gd name="T91" fmla="*/ 1 h 216"/>
                <a:gd name="T92" fmla="*/ 12 w 179"/>
                <a:gd name="T93" fmla="*/ 2 h 216"/>
                <a:gd name="T94" fmla="*/ 10 w 179"/>
                <a:gd name="T95" fmla="*/ 3 h 216"/>
                <a:gd name="T96" fmla="*/ 8 w 179"/>
                <a:gd name="T97" fmla="*/ 4 h 21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79"/>
                <a:gd name="T148" fmla="*/ 0 h 216"/>
                <a:gd name="T149" fmla="*/ 179 w 179"/>
                <a:gd name="T150" fmla="*/ 216 h 21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79" h="216">
                  <a:moveTo>
                    <a:pt x="63" y="28"/>
                  </a:moveTo>
                  <a:lnTo>
                    <a:pt x="49" y="37"/>
                  </a:lnTo>
                  <a:lnTo>
                    <a:pt x="38" y="47"/>
                  </a:lnTo>
                  <a:lnTo>
                    <a:pt x="27" y="59"/>
                  </a:lnTo>
                  <a:lnTo>
                    <a:pt x="18" y="72"/>
                  </a:lnTo>
                  <a:lnTo>
                    <a:pt x="10" y="86"/>
                  </a:lnTo>
                  <a:lnTo>
                    <a:pt x="5" y="101"/>
                  </a:lnTo>
                  <a:lnTo>
                    <a:pt x="2" y="117"/>
                  </a:lnTo>
                  <a:lnTo>
                    <a:pt x="0" y="133"/>
                  </a:lnTo>
                  <a:lnTo>
                    <a:pt x="2" y="155"/>
                  </a:lnTo>
                  <a:lnTo>
                    <a:pt x="10" y="173"/>
                  </a:lnTo>
                  <a:lnTo>
                    <a:pt x="23" y="190"/>
                  </a:lnTo>
                  <a:lnTo>
                    <a:pt x="40" y="201"/>
                  </a:lnTo>
                  <a:lnTo>
                    <a:pt x="59" y="211"/>
                  </a:lnTo>
                  <a:lnTo>
                    <a:pt x="79" y="215"/>
                  </a:lnTo>
                  <a:lnTo>
                    <a:pt x="100" y="216"/>
                  </a:lnTo>
                  <a:lnTo>
                    <a:pt x="120" y="213"/>
                  </a:lnTo>
                  <a:lnTo>
                    <a:pt x="124" y="213"/>
                  </a:lnTo>
                  <a:lnTo>
                    <a:pt x="128" y="211"/>
                  </a:lnTo>
                  <a:lnTo>
                    <a:pt x="131" y="208"/>
                  </a:lnTo>
                  <a:lnTo>
                    <a:pt x="132" y="203"/>
                  </a:lnTo>
                  <a:lnTo>
                    <a:pt x="130" y="198"/>
                  </a:lnTo>
                  <a:lnTo>
                    <a:pt x="126" y="194"/>
                  </a:lnTo>
                  <a:lnTo>
                    <a:pt x="121" y="190"/>
                  </a:lnTo>
                  <a:lnTo>
                    <a:pt x="116" y="187"/>
                  </a:lnTo>
                  <a:lnTo>
                    <a:pt x="105" y="184"/>
                  </a:lnTo>
                  <a:lnTo>
                    <a:pt x="95" y="182"/>
                  </a:lnTo>
                  <a:lnTo>
                    <a:pt x="84" y="180"/>
                  </a:lnTo>
                  <a:lnTo>
                    <a:pt x="75" y="178"/>
                  </a:lnTo>
                  <a:lnTo>
                    <a:pt x="65" y="175"/>
                  </a:lnTo>
                  <a:lnTo>
                    <a:pt x="56" y="170"/>
                  </a:lnTo>
                  <a:lnTo>
                    <a:pt x="47" y="165"/>
                  </a:lnTo>
                  <a:lnTo>
                    <a:pt x="39" y="156"/>
                  </a:lnTo>
                  <a:lnTo>
                    <a:pt x="36" y="120"/>
                  </a:lnTo>
                  <a:lnTo>
                    <a:pt x="44" y="90"/>
                  </a:lnTo>
                  <a:lnTo>
                    <a:pt x="61" y="67"/>
                  </a:lnTo>
                  <a:lnTo>
                    <a:pt x="84" y="47"/>
                  </a:lnTo>
                  <a:lnTo>
                    <a:pt x="109" y="32"/>
                  </a:lnTo>
                  <a:lnTo>
                    <a:pt x="136" y="21"/>
                  </a:lnTo>
                  <a:lnTo>
                    <a:pt x="160" y="12"/>
                  </a:lnTo>
                  <a:lnTo>
                    <a:pt x="179" y="5"/>
                  </a:lnTo>
                  <a:lnTo>
                    <a:pt x="167" y="1"/>
                  </a:lnTo>
                  <a:lnTo>
                    <a:pt x="154" y="0"/>
                  </a:lnTo>
                  <a:lnTo>
                    <a:pt x="140" y="2"/>
                  </a:lnTo>
                  <a:lnTo>
                    <a:pt x="124" y="5"/>
                  </a:lnTo>
                  <a:lnTo>
                    <a:pt x="108" y="10"/>
                  </a:lnTo>
                  <a:lnTo>
                    <a:pt x="92" y="15"/>
                  </a:lnTo>
                  <a:lnTo>
                    <a:pt x="77" y="22"/>
                  </a:lnTo>
                  <a:lnTo>
                    <a:pt x="63" y="28"/>
                  </a:lnTo>
                  <a:close/>
                </a:path>
              </a:pathLst>
            </a:custGeom>
            <a:solidFill>
              <a:srgbClr val="C9E8FF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7" name="Freeform 885"/>
            <p:cNvSpPr>
              <a:spLocks/>
            </p:cNvSpPr>
            <p:nvPr/>
          </p:nvSpPr>
          <p:spPr bwMode="auto">
            <a:xfrm>
              <a:off x="4547" y="3353"/>
              <a:ext cx="14" cy="24"/>
            </a:xfrm>
            <a:custGeom>
              <a:avLst/>
              <a:gdLst>
                <a:gd name="T0" fmla="*/ 12 w 114"/>
                <a:gd name="T1" fmla="*/ 8 h 168"/>
                <a:gd name="T2" fmla="*/ 12 w 114"/>
                <a:gd name="T3" fmla="*/ 10 h 168"/>
                <a:gd name="T4" fmla="*/ 12 w 114"/>
                <a:gd name="T5" fmla="*/ 13 h 168"/>
                <a:gd name="T6" fmla="*/ 11 w 114"/>
                <a:gd name="T7" fmla="*/ 14 h 168"/>
                <a:gd name="T8" fmla="*/ 10 w 114"/>
                <a:gd name="T9" fmla="*/ 16 h 168"/>
                <a:gd name="T10" fmla="*/ 8 w 114"/>
                <a:gd name="T11" fmla="*/ 18 h 168"/>
                <a:gd name="T12" fmla="*/ 7 w 114"/>
                <a:gd name="T13" fmla="*/ 19 h 168"/>
                <a:gd name="T14" fmla="*/ 5 w 114"/>
                <a:gd name="T15" fmla="*/ 20 h 168"/>
                <a:gd name="T16" fmla="*/ 3 w 114"/>
                <a:gd name="T17" fmla="*/ 22 h 168"/>
                <a:gd name="T18" fmla="*/ 3 w 114"/>
                <a:gd name="T19" fmla="*/ 22 h 168"/>
                <a:gd name="T20" fmla="*/ 3 w 114"/>
                <a:gd name="T21" fmla="*/ 23 h 168"/>
                <a:gd name="T22" fmla="*/ 3 w 114"/>
                <a:gd name="T23" fmla="*/ 23 h 168"/>
                <a:gd name="T24" fmla="*/ 3 w 114"/>
                <a:gd name="T25" fmla="*/ 24 h 168"/>
                <a:gd name="T26" fmla="*/ 3 w 114"/>
                <a:gd name="T27" fmla="*/ 24 h 168"/>
                <a:gd name="T28" fmla="*/ 4 w 114"/>
                <a:gd name="T29" fmla="*/ 24 h 168"/>
                <a:gd name="T30" fmla="*/ 4 w 114"/>
                <a:gd name="T31" fmla="*/ 24 h 168"/>
                <a:gd name="T32" fmla="*/ 5 w 114"/>
                <a:gd name="T33" fmla="*/ 24 h 168"/>
                <a:gd name="T34" fmla="*/ 7 w 114"/>
                <a:gd name="T35" fmla="*/ 22 h 168"/>
                <a:gd name="T36" fmla="*/ 8 w 114"/>
                <a:gd name="T37" fmla="*/ 21 h 168"/>
                <a:gd name="T38" fmla="*/ 10 w 114"/>
                <a:gd name="T39" fmla="*/ 19 h 168"/>
                <a:gd name="T40" fmla="*/ 12 w 114"/>
                <a:gd name="T41" fmla="*/ 17 h 168"/>
                <a:gd name="T42" fmla="*/ 13 w 114"/>
                <a:gd name="T43" fmla="*/ 15 h 168"/>
                <a:gd name="T44" fmla="*/ 14 w 114"/>
                <a:gd name="T45" fmla="*/ 13 h 168"/>
                <a:gd name="T46" fmla="*/ 14 w 114"/>
                <a:gd name="T47" fmla="*/ 10 h 168"/>
                <a:gd name="T48" fmla="*/ 14 w 114"/>
                <a:gd name="T49" fmla="*/ 7 h 168"/>
                <a:gd name="T50" fmla="*/ 12 w 114"/>
                <a:gd name="T51" fmla="*/ 5 h 168"/>
                <a:gd name="T52" fmla="*/ 11 w 114"/>
                <a:gd name="T53" fmla="*/ 3 h 168"/>
                <a:gd name="T54" fmla="*/ 9 w 114"/>
                <a:gd name="T55" fmla="*/ 2 h 168"/>
                <a:gd name="T56" fmla="*/ 6 w 114"/>
                <a:gd name="T57" fmla="*/ 1 h 168"/>
                <a:gd name="T58" fmla="*/ 4 w 114"/>
                <a:gd name="T59" fmla="*/ 0 h 168"/>
                <a:gd name="T60" fmla="*/ 2 w 114"/>
                <a:gd name="T61" fmla="*/ 0 h 168"/>
                <a:gd name="T62" fmla="*/ 1 w 114"/>
                <a:gd name="T63" fmla="*/ 0 h 168"/>
                <a:gd name="T64" fmla="*/ 0 w 114"/>
                <a:gd name="T65" fmla="*/ 0 h 168"/>
                <a:gd name="T66" fmla="*/ 1 w 114"/>
                <a:gd name="T67" fmla="*/ 1 h 168"/>
                <a:gd name="T68" fmla="*/ 3 w 114"/>
                <a:gd name="T69" fmla="*/ 2 h 168"/>
                <a:gd name="T70" fmla="*/ 5 w 114"/>
                <a:gd name="T71" fmla="*/ 2 h 168"/>
                <a:gd name="T72" fmla="*/ 7 w 114"/>
                <a:gd name="T73" fmla="*/ 3 h 168"/>
                <a:gd name="T74" fmla="*/ 8 w 114"/>
                <a:gd name="T75" fmla="*/ 4 h 168"/>
                <a:gd name="T76" fmla="*/ 10 w 114"/>
                <a:gd name="T77" fmla="*/ 5 h 168"/>
                <a:gd name="T78" fmla="*/ 11 w 114"/>
                <a:gd name="T79" fmla="*/ 6 h 168"/>
                <a:gd name="T80" fmla="*/ 12 w 114"/>
                <a:gd name="T81" fmla="*/ 8 h 16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168"/>
                <a:gd name="T125" fmla="*/ 114 w 114"/>
                <a:gd name="T126" fmla="*/ 168 h 16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168">
                  <a:moveTo>
                    <a:pt x="96" y="55"/>
                  </a:moveTo>
                  <a:lnTo>
                    <a:pt x="101" y="72"/>
                  </a:lnTo>
                  <a:lnTo>
                    <a:pt x="100" y="88"/>
                  </a:lnTo>
                  <a:lnTo>
                    <a:pt x="92" y="101"/>
                  </a:lnTo>
                  <a:lnTo>
                    <a:pt x="82" y="112"/>
                  </a:lnTo>
                  <a:lnTo>
                    <a:pt x="69" y="123"/>
                  </a:lnTo>
                  <a:lnTo>
                    <a:pt x="54" y="134"/>
                  </a:lnTo>
                  <a:lnTo>
                    <a:pt x="40" y="143"/>
                  </a:lnTo>
                  <a:lnTo>
                    <a:pt x="27" y="153"/>
                  </a:lnTo>
                  <a:lnTo>
                    <a:pt x="25" y="156"/>
                  </a:lnTo>
                  <a:lnTo>
                    <a:pt x="24" y="158"/>
                  </a:lnTo>
                  <a:lnTo>
                    <a:pt x="24" y="162"/>
                  </a:lnTo>
                  <a:lnTo>
                    <a:pt x="25" y="165"/>
                  </a:lnTo>
                  <a:lnTo>
                    <a:pt x="28" y="167"/>
                  </a:lnTo>
                  <a:lnTo>
                    <a:pt x="31" y="168"/>
                  </a:lnTo>
                  <a:lnTo>
                    <a:pt x="33" y="168"/>
                  </a:lnTo>
                  <a:lnTo>
                    <a:pt x="37" y="167"/>
                  </a:lnTo>
                  <a:lnTo>
                    <a:pt x="53" y="157"/>
                  </a:lnTo>
                  <a:lnTo>
                    <a:pt x="69" y="147"/>
                  </a:lnTo>
                  <a:lnTo>
                    <a:pt x="84" y="135"/>
                  </a:lnTo>
                  <a:lnTo>
                    <a:pt x="97" y="121"/>
                  </a:lnTo>
                  <a:lnTo>
                    <a:pt x="107" y="106"/>
                  </a:lnTo>
                  <a:lnTo>
                    <a:pt x="113" y="89"/>
                  </a:lnTo>
                  <a:lnTo>
                    <a:pt x="114" y="71"/>
                  </a:lnTo>
                  <a:lnTo>
                    <a:pt x="110" y="51"/>
                  </a:lnTo>
                  <a:lnTo>
                    <a:pt x="101" y="36"/>
                  </a:lnTo>
                  <a:lnTo>
                    <a:pt x="87" y="24"/>
                  </a:lnTo>
                  <a:lnTo>
                    <a:pt x="70" y="14"/>
                  </a:lnTo>
                  <a:lnTo>
                    <a:pt x="51" y="7"/>
                  </a:lnTo>
                  <a:lnTo>
                    <a:pt x="32" y="2"/>
                  </a:lnTo>
                  <a:lnTo>
                    <a:pt x="17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2" y="9"/>
                  </a:lnTo>
                  <a:lnTo>
                    <a:pt x="26" y="13"/>
                  </a:lnTo>
                  <a:lnTo>
                    <a:pt x="41" y="17"/>
                  </a:lnTo>
                  <a:lnTo>
                    <a:pt x="54" y="22"/>
                  </a:lnTo>
                  <a:lnTo>
                    <a:pt x="68" y="27"/>
                  </a:lnTo>
                  <a:lnTo>
                    <a:pt x="80" y="34"/>
                  </a:lnTo>
                  <a:lnTo>
                    <a:pt x="89" y="43"/>
                  </a:lnTo>
                  <a:lnTo>
                    <a:pt x="96" y="55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8" name="Freeform 886"/>
            <p:cNvSpPr>
              <a:spLocks/>
            </p:cNvSpPr>
            <p:nvPr/>
          </p:nvSpPr>
          <p:spPr bwMode="auto">
            <a:xfrm>
              <a:off x="4494" y="3348"/>
              <a:ext cx="37" cy="50"/>
            </a:xfrm>
            <a:custGeom>
              <a:avLst/>
              <a:gdLst>
                <a:gd name="T0" fmla="*/ 12 w 289"/>
                <a:gd name="T1" fmla="*/ 9 h 351"/>
                <a:gd name="T2" fmla="*/ 6 w 289"/>
                <a:gd name="T3" fmla="*/ 15 h 351"/>
                <a:gd name="T4" fmla="*/ 2 w 289"/>
                <a:gd name="T5" fmla="*/ 22 h 351"/>
                <a:gd name="T6" fmla="*/ 0 w 289"/>
                <a:gd name="T7" fmla="*/ 30 h 351"/>
                <a:gd name="T8" fmla="*/ 0 w 289"/>
                <a:gd name="T9" fmla="*/ 35 h 351"/>
                <a:gd name="T10" fmla="*/ 1 w 289"/>
                <a:gd name="T11" fmla="*/ 37 h 351"/>
                <a:gd name="T12" fmla="*/ 2 w 289"/>
                <a:gd name="T13" fmla="*/ 39 h 351"/>
                <a:gd name="T14" fmla="*/ 4 w 289"/>
                <a:gd name="T15" fmla="*/ 41 h 351"/>
                <a:gd name="T16" fmla="*/ 6 w 289"/>
                <a:gd name="T17" fmla="*/ 43 h 351"/>
                <a:gd name="T18" fmla="*/ 10 w 289"/>
                <a:gd name="T19" fmla="*/ 45 h 351"/>
                <a:gd name="T20" fmla="*/ 14 w 289"/>
                <a:gd name="T21" fmla="*/ 46 h 351"/>
                <a:gd name="T22" fmla="*/ 17 w 289"/>
                <a:gd name="T23" fmla="*/ 48 h 351"/>
                <a:gd name="T24" fmla="*/ 21 w 289"/>
                <a:gd name="T25" fmla="*/ 49 h 351"/>
                <a:gd name="T26" fmla="*/ 25 w 289"/>
                <a:gd name="T27" fmla="*/ 49 h 351"/>
                <a:gd name="T28" fmla="*/ 29 w 289"/>
                <a:gd name="T29" fmla="*/ 50 h 351"/>
                <a:gd name="T30" fmla="*/ 33 w 289"/>
                <a:gd name="T31" fmla="*/ 50 h 351"/>
                <a:gd name="T32" fmla="*/ 36 w 289"/>
                <a:gd name="T33" fmla="*/ 50 h 351"/>
                <a:gd name="T34" fmla="*/ 37 w 289"/>
                <a:gd name="T35" fmla="*/ 49 h 351"/>
                <a:gd name="T36" fmla="*/ 37 w 289"/>
                <a:gd name="T37" fmla="*/ 48 h 351"/>
                <a:gd name="T38" fmla="*/ 36 w 289"/>
                <a:gd name="T39" fmla="*/ 47 h 351"/>
                <a:gd name="T40" fmla="*/ 34 w 289"/>
                <a:gd name="T41" fmla="*/ 46 h 351"/>
                <a:gd name="T42" fmla="*/ 30 w 289"/>
                <a:gd name="T43" fmla="*/ 45 h 351"/>
                <a:gd name="T44" fmla="*/ 27 w 289"/>
                <a:gd name="T45" fmla="*/ 45 h 351"/>
                <a:gd name="T46" fmla="*/ 23 w 289"/>
                <a:gd name="T47" fmla="*/ 44 h 351"/>
                <a:gd name="T48" fmla="*/ 19 w 289"/>
                <a:gd name="T49" fmla="*/ 43 h 351"/>
                <a:gd name="T50" fmla="*/ 16 w 289"/>
                <a:gd name="T51" fmla="*/ 42 h 351"/>
                <a:gd name="T52" fmla="*/ 13 w 289"/>
                <a:gd name="T53" fmla="*/ 41 h 351"/>
                <a:gd name="T54" fmla="*/ 9 w 289"/>
                <a:gd name="T55" fmla="*/ 39 h 351"/>
                <a:gd name="T56" fmla="*/ 6 w 289"/>
                <a:gd name="T57" fmla="*/ 37 h 351"/>
                <a:gd name="T58" fmla="*/ 4 w 289"/>
                <a:gd name="T59" fmla="*/ 34 h 351"/>
                <a:gd name="T60" fmla="*/ 4 w 289"/>
                <a:gd name="T61" fmla="*/ 31 h 351"/>
                <a:gd name="T62" fmla="*/ 4 w 289"/>
                <a:gd name="T63" fmla="*/ 26 h 351"/>
                <a:gd name="T64" fmla="*/ 6 w 289"/>
                <a:gd name="T65" fmla="*/ 23 h 351"/>
                <a:gd name="T66" fmla="*/ 8 w 289"/>
                <a:gd name="T67" fmla="*/ 18 h 351"/>
                <a:gd name="T68" fmla="*/ 11 w 289"/>
                <a:gd name="T69" fmla="*/ 15 h 351"/>
                <a:gd name="T70" fmla="*/ 14 w 289"/>
                <a:gd name="T71" fmla="*/ 11 h 351"/>
                <a:gd name="T72" fmla="*/ 18 w 289"/>
                <a:gd name="T73" fmla="*/ 8 h 351"/>
                <a:gd name="T74" fmla="*/ 22 w 289"/>
                <a:gd name="T75" fmla="*/ 5 h 351"/>
                <a:gd name="T76" fmla="*/ 27 w 289"/>
                <a:gd name="T77" fmla="*/ 3 h 351"/>
                <a:gd name="T78" fmla="*/ 30 w 289"/>
                <a:gd name="T79" fmla="*/ 1 h 351"/>
                <a:gd name="T80" fmla="*/ 29 w 289"/>
                <a:gd name="T81" fmla="*/ 0 h 351"/>
                <a:gd name="T82" fmla="*/ 25 w 289"/>
                <a:gd name="T83" fmla="*/ 1 h 351"/>
                <a:gd name="T84" fmla="*/ 21 w 289"/>
                <a:gd name="T85" fmla="*/ 2 h 351"/>
                <a:gd name="T86" fmla="*/ 16 w 289"/>
                <a:gd name="T87" fmla="*/ 5 h 351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1"/>
                <a:gd name="T134" fmla="*/ 289 w 289"/>
                <a:gd name="T135" fmla="*/ 351 h 351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1">
                  <a:moveTo>
                    <a:pt x="112" y="46"/>
                  </a:moveTo>
                  <a:lnTo>
                    <a:pt x="90" y="65"/>
                  </a:lnTo>
                  <a:lnTo>
                    <a:pt x="68" y="84"/>
                  </a:lnTo>
                  <a:lnTo>
                    <a:pt x="48" y="106"/>
                  </a:lnTo>
                  <a:lnTo>
                    <a:pt x="30" y="130"/>
                  </a:lnTo>
                  <a:lnTo>
                    <a:pt x="15" y="155"/>
                  </a:lnTo>
                  <a:lnTo>
                    <a:pt x="5" y="181"/>
                  </a:lnTo>
                  <a:lnTo>
                    <a:pt x="0" y="210"/>
                  </a:lnTo>
                  <a:lnTo>
                    <a:pt x="1" y="240"/>
                  </a:lnTo>
                  <a:lnTo>
                    <a:pt x="3" y="248"/>
                  </a:lnTo>
                  <a:lnTo>
                    <a:pt x="5" y="256"/>
                  </a:lnTo>
                  <a:lnTo>
                    <a:pt x="8" y="262"/>
                  </a:lnTo>
                  <a:lnTo>
                    <a:pt x="12" y="270"/>
                  </a:lnTo>
                  <a:lnTo>
                    <a:pt x="17" y="276"/>
                  </a:lnTo>
                  <a:lnTo>
                    <a:pt x="24" y="283"/>
                  </a:lnTo>
                  <a:lnTo>
                    <a:pt x="29" y="288"/>
                  </a:lnTo>
                  <a:lnTo>
                    <a:pt x="36" y="292"/>
                  </a:lnTo>
                  <a:lnTo>
                    <a:pt x="50" y="301"/>
                  </a:lnTo>
                  <a:lnTo>
                    <a:pt x="64" y="308"/>
                  </a:lnTo>
                  <a:lnTo>
                    <a:pt x="77" y="315"/>
                  </a:lnTo>
                  <a:lnTo>
                    <a:pt x="92" y="320"/>
                  </a:lnTo>
                  <a:lnTo>
                    <a:pt x="107" y="326"/>
                  </a:lnTo>
                  <a:lnTo>
                    <a:pt x="121" y="330"/>
                  </a:lnTo>
                  <a:lnTo>
                    <a:pt x="136" y="334"/>
                  </a:lnTo>
                  <a:lnTo>
                    <a:pt x="151" y="337"/>
                  </a:lnTo>
                  <a:lnTo>
                    <a:pt x="167" y="341"/>
                  </a:lnTo>
                  <a:lnTo>
                    <a:pt x="181" y="343"/>
                  </a:lnTo>
                  <a:lnTo>
                    <a:pt x="197" y="345"/>
                  </a:lnTo>
                  <a:lnTo>
                    <a:pt x="213" y="347"/>
                  </a:lnTo>
                  <a:lnTo>
                    <a:pt x="228" y="348"/>
                  </a:lnTo>
                  <a:lnTo>
                    <a:pt x="243" y="349"/>
                  </a:lnTo>
                  <a:lnTo>
                    <a:pt x="259" y="350"/>
                  </a:lnTo>
                  <a:lnTo>
                    <a:pt x="274" y="351"/>
                  </a:lnTo>
                  <a:lnTo>
                    <a:pt x="279" y="351"/>
                  </a:lnTo>
                  <a:lnTo>
                    <a:pt x="283" y="349"/>
                  </a:lnTo>
                  <a:lnTo>
                    <a:pt x="286" y="345"/>
                  </a:lnTo>
                  <a:lnTo>
                    <a:pt x="289" y="341"/>
                  </a:lnTo>
                  <a:lnTo>
                    <a:pt x="289" y="335"/>
                  </a:lnTo>
                  <a:lnTo>
                    <a:pt x="286" y="331"/>
                  </a:lnTo>
                  <a:lnTo>
                    <a:pt x="282" y="328"/>
                  </a:lnTo>
                  <a:lnTo>
                    <a:pt x="277" y="326"/>
                  </a:lnTo>
                  <a:lnTo>
                    <a:pt x="263" y="322"/>
                  </a:lnTo>
                  <a:lnTo>
                    <a:pt x="250" y="320"/>
                  </a:lnTo>
                  <a:lnTo>
                    <a:pt x="236" y="317"/>
                  </a:lnTo>
                  <a:lnTo>
                    <a:pt x="221" y="315"/>
                  </a:lnTo>
                  <a:lnTo>
                    <a:pt x="208" y="313"/>
                  </a:lnTo>
                  <a:lnTo>
                    <a:pt x="194" y="311"/>
                  </a:lnTo>
                  <a:lnTo>
                    <a:pt x="179" y="308"/>
                  </a:lnTo>
                  <a:lnTo>
                    <a:pt x="166" y="305"/>
                  </a:lnTo>
                  <a:lnTo>
                    <a:pt x="152" y="303"/>
                  </a:lnTo>
                  <a:lnTo>
                    <a:pt x="138" y="300"/>
                  </a:lnTo>
                  <a:lnTo>
                    <a:pt x="125" y="296"/>
                  </a:lnTo>
                  <a:lnTo>
                    <a:pt x="111" y="292"/>
                  </a:lnTo>
                  <a:lnTo>
                    <a:pt x="98" y="287"/>
                  </a:lnTo>
                  <a:lnTo>
                    <a:pt x="85" y="282"/>
                  </a:lnTo>
                  <a:lnTo>
                    <a:pt x="72" y="276"/>
                  </a:lnTo>
                  <a:lnTo>
                    <a:pt x="59" y="269"/>
                  </a:lnTo>
                  <a:lnTo>
                    <a:pt x="49" y="261"/>
                  </a:lnTo>
                  <a:lnTo>
                    <a:pt x="41" y="252"/>
                  </a:lnTo>
                  <a:lnTo>
                    <a:pt x="34" y="241"/>
                  </a:lnTo>
                  <a:lnTo>
                    <a:pt x="31" y="228"/>
                  </a:lnTo>
                  <a:lnTo>
                    <a:pt x="30" y="215"/>
                  </a:lnTo>
                  <a:lnTo>
                    <a:pt x="31" y="201"/>
                  </a:lnTo>
                  <a:lnTo>
                    <a:pt x="34" y="186"/>
                  </a:lnTo>
                  <a:lnTo>
                    <a:pt x="38" y="174"/>
                  </a:lnTo>
                  <a:lnTo>
                    <a:pt x="46" y="158"/>
                  </a:lnTo>
                  <a:lnTo>
                    <a:pt x="54" y="142"/>
                  </a:lnTo>
                  <a:lnTo>
                    <a:pt x="64" y="128"/>
                  </a:lnTo>
                  <a:lnTo>
                    <a:pt x="74" y="115"/>
                  </a:lnTo>
                  <a:lnTo>
                    <a:pt x="85" y="102"/>
                  </a:lnTo>
                  <a:lnTo>
                    <a:pt x="96" y="89"/>
                  </a:lnTo>
                  <a:lnTo>
                    <a:pt x="110" y="77"/>
                  </a:lnTo>
                  <a:lnTo>
                    <a:pt x="124" y="64"/>
                  </a:lnTo>
                  <a:lnTo>
                    <a:pt x="137" y="53"/>
                  </a:lnTo>
                  <a:lnTo>
                    <a:pt x="155" y="43"/>
                  </a:lnTo>
                  <a:lnTo>
                    <a:pt x="175" y="35"/>
                  </a:lnTo>
                  <a:lnTo>
                    <a:pt x="195" y="26"/>
                  </a:lnTo>
                  <a:lnTo>
                    <a:pt x="213" y="19"/>
                  </a:lnTo>
                  <a:lnTo>
                    <a:pt x="228" y="12"/>
                  </a:lnTo>
                  <a:lnTo>
                    <a:pt x="237" y="6"/>
                  </a:lnTo>
                  <a:lnTo>
                    <a:pt x="240" y="2"/>
                  </a:lnTo>
                  <a:lnTo>
                    <a:pt x="230" y="0"/>
                  </a:lnTo>
                  <a:lnTo>
                    <a:pt x="215" y="1"/>
                  </a:lnTo>
                  <a:lnTo>
                    <a:pt x="198" y="4"/>
                  </a:lnTo>
                  <a:lnTo>
                    <a:pt x="180" y="9"/>
                  </a:lnTo>
                  <a:lnTo>
                    <a:pt x="161" y="17"/>
                  </a:lnTo>
                  <a:lnTo>
                    <a:pt x="144" y="25"/>
                  </a:lnTo>
                  <a:lnTo>
                    <a:pt x="127" y="35"/>
                  </a:lnTo>
                  <a:lnTo>
                    <a:pt x="112" y="4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49" name="Freeform 887"/>
            <p:cNvSpPr>
              <a:spLocks/>
            </p:cNvSpPr>
            <p:nvPr/>
          </p:nvSpPr>
          <p:spPr bwMode="auto">
            <a:xfrm>
              <a:off x="4545" y="3346"/>
              <a:ext cx="32" cy="34"/>
            </a:xfrm>
            <a:custGeom>
              <a:avLst/>
              <a:gdLst>
                <a:gd name="T0" fmla="*/ 26 w 254"/>
                <a:gd name="T1" fmla="*/ 10 h 234"/>
                <a:gd name="T2" fmla="*/ 28 w 254"/>
                <a:gd name="T3" fmla="*/ 12 h 234"/>
                <a:gd name="T4" fmla="*/ 29 w 254"/>
                <a:gd name="T5" fmla="*/ 14 h 234"/>
                <a:gd name="T6" fmla="*/ 29 w 254"/>
                <a:gd name="T7" fmla="*/ 17 h 234"/>
                <a:gd name="T8" fmla="*/ 29 w 254"/>
                <a:gd name="T9" fmla="*/ 19 h 234"/>
                <a:gd name="T10" fmla="*/ 29 w 254"/>
                <a:gd name="T11" fmla="*/ 21 h 234"/>
                <a:gd name="T12" fmla="*/ 28 w 254"/>
                <a:gd name="T13" fmla="*/ 23 h 234"/>
                <a:gd name="T14" fmla="*/ 28 w 254"/>
                <a:gd name="T15" fmla="*/ 25 h 234"/>
                <a:gd name="T16" fmla="*/ 27 w 254"/>
                <a:gd name="T17" fmla="*/ 26 h 234"/>
                <a:gd name="T18" fmla="*/ 25 w 254"/>
                <a:gd name="T19" fmla="*/ 28 h 234"/>
                <a:gd name="T20" fmla="*/ 24 w 254"/>
                <a:gd name="T21" fmla="*/ 29 h 234"/>
                <a:gd name="T22" fmla="*/ 23 w 254"/>
                <a:gd name="T23" fmla="*/ 30 h 234"/>
                <a:gd name="T24" fmla="*/ 22 w 254"/>
                <a:gd name="T25" fmla="*/ 32 h 234"/>
                <a:gd name="T26" fmla="*/ 22 w 254"/>
                <a:gd name="T27" fmla="*/ 32 h 234"/>
                <a:gd name="T28" fmla="*/ 22 w 254"/>
                <a:gd name="T29" fmla="*/ 33 h 234"/>
                <a:gd name="T30" fmla="*/ 22 w 254"/>
                <a:gd name="T31" fmla="*/ 33 h 234"/>
                <a:gd name="T32" fmla="*/ 22 w 254"/>
                <a:gd name="T33" fmla="*/ 34 h 234"/>
                <a:gd name="T34" fmla="*/ 22 w 254"/>
                <a:gd name="T35" fmla="*/ 34 h 234"/>
                <a:gd name="T36" fmla="*/ 23 w 254"/>
                <a:gd name="T37" fmla="*/ 34 h 234"/>
                <a:gd name="T38" fmla="*/ 23 w 254"/>
                <a:gd name="T39" fmla="*/ 34 h 234"/>
                <a:gd name="T40" fmla="*/ 24 w 254"/>
                <a:gd name="T41" fmla="*/ 34 h 234"/>
                <a:gd name="T42" fmla="*/ 26 w 254"/>
                <a:gd name="T43" fmla="*/ 32 h 234"/>
                <a:gd name="T44" fmla="*/ 28 w 254"/>
                <a:gd name="T45" fmla="*/ 29 h 234"/>
                <a:gd name="T46" fmla="*/ 30 w 254"/>
                <a:gd name="T47" fmla="*/ 26 h 234"/>
                <a:gd name="T48" fmla="*/ 31 w 254"/>
                <a:gd name="T49" fmla="*/ 23 h 234"/>
                <a:gd name="T50" fmla="*/ 32 w 254"/>
                <a:gd name="T51" fmla="*/ 19 h 234"/>
                <a:gd name="T52" fmla="*/ 32 w 254"/>
                <a:gd name="T53" fmla="*/ 16 h 234"/>
                <a:gd name="T54" fmla="*/ 31 w 254"/>
                <a:gd name="T55" fmla="*/ 12 h 234"/>
                <a:gd name="T56" fmla="*/ 28 w 254"/>
                <a:gd name="T57" fmla="*/ 9 h 234"/>
                <a:gd name="T58" fmla="*/ 27 w 254"/>
                <a:gd name="T59" fmla="*/ 8 h 234"/>
                <a:gd name="T60" fmla="*/ 25 w 254"/>
                <a:gd name="T61" fmla="*/ 7 h 234"/>
                <a:gd name="T62" fmla="*/ 23 w 254"/>
                <a:gd name="T63" fmla="*/ 5 h 234"/>
                <a:gd name="T64" fmla="*/ 21 w 254"/>
                <a:gd name="T65" fmla="*/ 4 h 234"/>
                <a:gd name="T66" fmla="*/ 19 w 254"/>
                <a:gd name="T67" fmla="*/ 3 h 234"/>
                <a:gd name="T68" fmla="*/ 16 w 254"/>
                <a:gd name="T69" fmla="*/ 2 h 234"/>
                <a:gd name="T70" fmla="*/ 14 w 254"/>
                <a:gd name="T71" fmla="*/ 2 h 234"/>
                <a:gd name="T72" fmla="*/ 12 w 254"/>
                <a:gd name="T73" fmla="*/ 1 h 234"/>
                <a:gd name="T74" fmla="*/ 9 w 254"/>
                <a:gd name="T75" fmla="*/ 1 h 234"/>
                <a:gd name="T76" fmla="*/ 7 w 254"/>
                <a:gd name="T77" fmla="*/ 0 h 234"/>
                <a:gd name="T78" fmla="*/ 5 w 254"/>
                <a:gd name="T79" fmla="*/ 0 h 234"/>
                <a:gd name="T80" fmla="*/ 4 w 254"/>
                <a:gd name="T81" fmla="*/ 0 h 234"/>
                <a:gd name="T82" fmla="*/ 2 w 254"/>
                <a:gd name="T83" fmla="*/ 0 h 234"/>
                <a:gd name="T84" fmla="*/ 1 w 254"/>
                <a:gd name="T85" fmla="*/ 0 h 234"/>
                <a:gd name="T86" fmla="*/ 0 w 254"/>
                <a:gd name="T87" fmla="*/ 0 h 234"/>
                <a:gd name="T88" fmla="*/ 0 w 254"/>
                <a:gd name="T89" fmla="*/ 1 h 234"/>
                <a:gd name="T90" fmla="*/ 1 w 254"/>
                <a:gd name="T91" fmla="*/ 1 h 234"/>
                <a:gd name="T92" fmla="*/ 3 w 254"/>
                <a:gd name="T93" fmla="*/ 1 h 234"/>
                <a:gd name="T94" fmla="*/ 4 w 254"/>
                <a:gd name="T95" fmla="*/ 1 h 234"/>
                <a:gd name="T96" fmla="*/ 6 w 254"/>
                <a:gd name="T97" fmla="*/ 2 h 234"/>
                <a:gd name="T98" fmla="*/ 7 w 254"/>
                <a:gd name="T99" fmla="*/ 2 h 234"/>
                <a:gd name="T100" fmla="*/ 9 w 254"/>
                <a:gd name="T101" fmla="*/ 2 h 234"/>
                <a:gd name="T102" fmla="*/ 11 w 254"/>
                <a:gd name="T103" fmla="*/ 3 h 234"/>
                <a:gd name="T104" fmla="*/ 13 w 254"/>
                <a:gd name="T105" fmla="*/ 3 h 234"/>
                <a:gd name="T106" fmla="*/ 15 w 254"/>
                <a:gd name="T107" fmla="*/ 4 h 234"/>
                <a:gd name="T108" fmla="*/ 17 w 254"/>
                <a:gd name="T109" fmla="*/ 5 h 234"/>
                <a:gd name="T110" fmla="*/ 18 w 254"/>
                <a:gd name="T111" fmla="*/ 5 h 234"/>
                <a:gd name="T112" fmla="*/ 20 w 254"/>
                <a:gd name="T113" fmla="*/ 6 h 234"/>
                <a:gd name="T114" fmla="*/ 22 w 254"/>
                <a:gd name="T115" fmla="*/ 7 h 234"/>
                <a:gd name="T116" fmla="*/ 23 w 254"/>
                <a:gd name="T117" fmla="*/ 8 h 234"/>
                <a:gd name="T118" fmla="*/ 25 w 254"/>
                <a:gd name="T119" fmla="*/ 9 h 234"/>
                <a:gd name="T120" fmla="*/ 26 w 254"/>
                <a:gd name="T121" fmla="*/ 10 h 23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4"/>
                <a:gd name="T184" fmla="*/ 0 h 234"/>
                <a:gd name="T185" fmla="*/ 254 w 254"/>
                <a:gd name="T186" fmla="*/ 234 h 234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4" h="234">
                  <a:moveTo>
                    <a:pt x="210" y="71"/>
                  </a:moveTo>
                  <a:lnTo>
                    <a:pt x="222" y="84"/>
                  </a:lnTo>
                  <a:lnTo>
                    <a:pt x="229" y="99"/>
                  </a:lnTo>
                  <a:lnTo>
                    <a:pt x="232" y="115"/>
                  </a:lnTo>
                  <a:lnTo>
                    <a:pt x="232" y="132"/>
                  </a:lnTo>
                  <a:lnTo>
                    <a:pt x="230" y="146"/>
                  </a:lnTo>
                  <a:lnTo>
                    <a:pt x="226" y="158"/>
                  </a:lnTo>
                  <a:lnTo>
                    <a:pt x="219" y="170"/>
                  </a:lnTo>
                  <a:lnTo>
                    <a:pt x="211" y="179"/>
                  </a:lnTo>
                  <a:lnTo>
                    <a:pt x="202" y="190"/>
                  </a:lnTo>
                  <a:lnTo>
                    <a:pt x="193" y="199"/>
                  </a:lnTo>
                  <a:lnTo>
                    <a:pt x="183" y="208"/>
                  </a:lnTo>
                  <a:lnTo>
                    <a:pt x="174" y="218"/>
                  </a:lnTo>
                  <a:lnTo>
                    <a:pt x="172" y="221"/>
                  </a:lnTo>
                  <a:lnTo>
                    <a:pt x="172" y="224"/>
                  </a:lnTo>
                  <a:lnTo>
                    <a:pt x="172" y="227"/>
                  </a:lnTo>
                  <a:lnTo>
                    <a:pt x="174" y="231"/>
                  </a:lnTo>
                  <a:lnTo>
                    <a:pt x="177" y="233"/>
                  </a:lnTo>
                  <a:lnTo>
                    <a:pt x="181" y="234"/>
                  </a:lnTo>
                  <a:lnTo>
                    <a:pt x="184" y="233"/>
                  </a:lnTo>
                  <a:lnTo>
                    <a:pt x="187" y="231"/>
                  </a:lnTo>
                  <a:lnTo>
                    <a:pt x="208" y="217"/>
                  </a:lnTo>
                  <a:lnTo>
                    <a:pt x="226" y="199"/>
                  </a:lnTo>
                  <a:lnTo>
                    <a:pt x="240" y="178"/>
                  </a:lnTo>
                  <a:lnTo>
                    <a:pt x="249" y="155"/>
                  </a:lnTo>
                  <a:lnTo>
                    <a:pt x="254" y="131"/>
                  </a:lnTo>
                  <a:lnTo>
                    <a:pt x="251" y="107"/>
                  </a:lnTo>
                  <a:lnTo>
                    <a:pt x="243" y="84"/>
                  </a:lnTo>
                  <a:lnTo>
                    <a:pt x="226" y="64"/>
                  </a:lnTo>
                  <a:lnTo>
                    <a:pt x="214" y="53"/>
                  </a:lnTo>
                  <a:lnTo>
                    <a:pt x="199" y="45"/>
                  </a:lnTo>
                  <a:lnTo>
                    <a:pt x="183" y="36"/>
                  </a:lnTo>
                  <a:lnTo>
                    <a:pt x="165" y="29"/>
                  </a:lnTo>
                  <a:lnTo>
                    <a:pt x="147" y="21"/>
                  </a:lnTo>
                  <a:lnTo>
                    <a:pt x="129" y="16"/>
                  </a:lnTo>
                  <a:lnTo>
                    <a:pt x="111" y="12"/>
                  </a:lnTo>
                  <a:lnTo>
                    <a:pt x="93" y="7"/>
                  </a:lnTo>
                  <a:lnTo>
                    <a:pt x="75" y="4"/>
                  </a:lnTo>
                  <a:lnTo>
                    <a:pt x="59" y="2"/>
                  </a:lnTo>
                  <a:lnTo>
                    <a:pt x="43" y="0"/>
                  </a:lnTo>
                  <a:lnTo>
                    <a:pt x="31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3" y="2"/>
                  </a:lnTo>
                  <a:lnTo>
                    <a:pt x="0" y="4"/>
                  </a:lnTo>
                  <a:lnTo>
                    <a:pt x="11" y="6"/>
                  </a:lnTo>
                  <a:lnTo>
                    <a:pt x="21" y="7"/>
                  </a:lnTo>
                  <a:lnTo>
                    <a:pt x="34" y="9"/>
                  </a:lnTo>
                  <a:lnTo>
                    <a:pt x="46" y="12"/>
                  </a:lnTo>
                  <a:lnTo>
                    <a:pt x="59" y="15"/>
                  </a:lnTo>
                  <a:lnTo>
                    <a:pt x="74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6" y="28"/>
                  </a:lnTo>
                  <a:lnTo>
                    <a:pt x="131" y="32"/>
                  </a:lnTo>
                  <a:lnTo>
                    <a:pt x="145" y="36"/>
                  </a:lnTo>
                  <a:lnTo>
                    <a:pt x="159" y="42"/>
                  </a:lnTo>
                  <a:lnTo>
                    <a:pt x="173" y="48"/>
                  </a:lnTo>
                  <a:lnTo>
                    <a:pt x="186" y="55"/>
                  </a:lnTo>
                  <a:lnTo>
                    <a:pt x="199" y="63"/>
                  </a:lnTo>
                  <a:lnTo>
                    <a:pt x="210" y="7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0" name="Freeform 888"/>
            <p:cNvSpPr>
              <a:spLocks/>
            </p:cNvSpPr>
            <p:nvPr/>
          </p:nvSpPr>
          <p:spPr bwMode="auto">
            <a:xfrm>
              <a:off x="4481" y="3362"/>
              <a:ext cx="13" cy="31"/>
            </a:xfrm>
            <a:custGeom>
              <a:avLst/>
              <a:gdLst>
                <a:gd name="T0" fmla="*/ 0 w 103"/>
                <a:gd name="T1" fmla="*/ 17 h 221"/>
                <a:gd name="T2" fmla="*/ 0 w 103"/>
                <a:gd name="T3" fmla="*/ 19 h 221"/>
                <a:gd name="T4" fmla="*/ 1 w 103"/>
                <a:gd name="T5" fmla="*/ 22 h 221"/>
                <a:gd name="T6" fmla="*/ 2 w 103"/>
                <a:gd name="T7" fmla="*/ 24 h 221"/>
                <a:gd name="T8" fmla="*/ 3 w 103"/>
                <a:gd name="T9" fmla="*/ 26 h 221"/>
                <a:gd name="T10" fmla="*/ 4 w 103"/>
                <a:gd name="T11" fmla="*/ 28 h 221"/>
                <a:gd name="T12" fmla="*/ 6 w 103"/>
                <a:gd name="T13" fmla="*/ 29 h 221"/>
                <a:gd name="T14" fmla="*/ 8 w 103"/>
                <a:gd name="T15" fmla="*/ 30 h 221"/>
                <a:gd name="T16" fmla="*/ 10 w 103"/>
                <a:gd name="T17" fmla="*/ 31 h 221"/>
                <a:gd name="T18" fmla="*/ 11 w 103"/>
                <a:gd name="T19" fmla="*/ 31 h 221"/>
                <a:gd name="T20" fmla="*/ 12 w 103"/>
                <a:gd name="T21" fmla="*/ 31 h 221"/>
                <a:gd name="T22" fmla="*/ 12 w 103"/>
                <a:gd name="T23" fmla="*/ 30 h 221"/>
                <a:gd name="T24" fmla="*/ 13 w 103"/>
                <a:gd name="T25" fmla="*/ 30 h 221"/>
                <a:gd name="T26" fmla="*/ 13 w 103"/>
                <a:gd name="T27" fmla="*/ 29 h 221"/>
                <a:gd name="T28" fmla="*/ 12 w 103"/>
                <a:gd name="T29" fmla="*/ 28 h 221"/>
                <a:gd name="T30" fmla="*/ 12 w 103"/>
                <a:gd name="T31" fmla="*/ 27 h 221"/>
                <a:gd name="T32" fmla="*/ 11 w 103"/>
                <a:gd name="T33" fmla="*/ 27 h 221"/>
                <a:gd name="T34" fmla="*/ 9 w 103"/>
                <a:gd name="T35" fmla="*/ 26 h 221"/>
                <a:gd name="T36" fmla="*/ 7 w 103"/>
                <a:gd name="T37" fmla="*/ 25 h 221"/>
                <a:gd name="T38" fmla="*/ 6 w 103"/>
                <a:gd name="T39" fmla="*/ 24 h 221"/>
                <a:gd name="T40" fmla="*/ 5 w 103"/>
                <a:gd name="T41" fmla="*/ 22 h 221"/>
                <a:gd name="T42" fmla="*/ 4 w 103"/>
                <a:gd name="T43" fmla="*/ 19 h 221"/>
                <a:gd name="T44" fmla="*/ 3 w 103"/>
                <a:gd name="T45" fmla="*/ 17 h 221"/>
                <a:gd name="T46" fmla="*/ 3 w 103"/>
                <a:gd name="T47" fmla="*/ 14 h 221"/>
                <a:gd name="T48" fmla="*/ 4 w 103"/>
                <a:gd name="T49" fmla="*/ 12 h 221"/>
                <a:gd name="T50" fmla="*/ 5 w 103"/>
                <a:gd name="T51" fmla="*/ 10 h 221"/>
                <a:gd name="T52" fmla="*/ 6 w 103"/>
                <a:gd name="T53" fmla="*/ 8 h 221"/>
                <a:gd name="T54" fmla="*/ 7 w 103"/>
                <a:gd name="T55" fmla="*/ 6 h 221"/>
                <a:gd name="T56" fmla="*/ 8 w 103"/>
                <a:gd name="T57" fmla="*/ 5 h 221"/>
                <a:gd name="T58" fmla="*/ 10 w 103"/>
                <a:gd name="T59" fmla="*/ 4 h 221"/>
                <a:gd name="T60" fmla="*/ 11 w 103"/>
                <a:gd name="T61" fmla="*/ 2 h 221"/>
                <a:gd name="T62" fmla="*/ 12 w 103"/>
                <a:gd name="T63" fmla="*/ 1 h 221"/>
                <a:gd name="T64" fmla="*/ 13 w 103"/>
                <a:gd name="T65" fmla="*/ 0 h 221"/>
                <a:gd name="T66" fmla="*/ 12 w 103"/>
                <a:gd name="T67" fmla="*/ 0 h 221"/>
                <a:gd name="T68" fmla="*/ 11 w 103"/>
                <a:gd name="T69" fmla="*/ 1 h 221"/>
                <a:gd name="T70" fmla="*/ 9 w 103"/>
                <a:gd name="T71" fmla="*/ 2 h 221"/>
                <a:gd name="T72" fmla="*/ 6 w 103"/>
                <a:gd name="T73" fmla="*/ 5 h 221"/>
                <a:gd name="T74" fmla="*/ 4 w 103"/>
                <a:gd name="T75" fmla="*/ 7 h 221"/>
                <a:gd name="T76" fmla="*/ 2 w 103"/>
                <a:gd name="T77" fmla="*/ 11 h 221"/>
                <a:gd name="T78" fmla="*/ 1 w 103"/>
                <a:gd name="T79" fmla="*/ 14 h 221"/>
                <a:gd name="T80" fmla="*/ 0 w 103"/>
                <a:gd name="T81" fmla="*/ 17 h 22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1"/>
                <a:gd name="T125" fmla="*/ 103 w 103"/>
                <a:gd name="T126" fmla="*/ 221 h 22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1">
                  <a:moveTo>
                    <a:pt x="0" y="121"/>
                  </a:moveTo>
                  <a:lnTo>
                    <a:pt x="0" y="139"/>
                  </a:lnTo>
                  <a:lnTo>
                    <a:pt x="4" y="156"/>
                  </a:lnTo>
                  <a:lnTo>
                    <a:pt x="12" y="172"/>
                  </a:lnTo>
                  <a:lnTo>
                    <a:pt x="22" y="186"/>
                  </a:lnTo>
                  <a:lnTo>
                    <a:pt x="35" y="197"/>
                  </a:lnTo>
                  <a:lnTo>
                    <a:pt x="50" y="208"/>
                  </a:lnTo>
                  <a:lnTo>
                    <a:pt x="66" y="216"/>
                  </a:lnTo>
                  <a:lnTo>
                    <a:pt x="83" y="220"/>
                  </a:lnTo>
                  <a:lnTo>
                    <a:pt x="89" y="221"/>
                  </a:lnTo>
                  <a:lnTo>
                    <a:pt x="94" y="219"/>
                  </a:lnTo>
                  <a:lnTo>
                    <a:pt x="98" y="216"/>
                  </a:lnTo>
                  <a:lnTo>
                    <a:pt x="100" y="211"/>
                  </a:lnTo>
                  <a:lnTo>
                    <a:pt x="100" y="206"/>
                  </a:lnTo>
                  <a:lnTo>
                    <a:pt x="99" y="201"/>
                  </a:lnTo>
                  <a:lnTo>
                    <a:pt x="96" y="196"/>
                  </a:lnTo>
                  <a:lnTo>
                    <a:pt x="91" y="194"/>
                  </a:lnTo>
                  <a:lnTo>
                    <a:pt x="74" y="188"/>
                  </a:lnTo>
                  <a:lnTo>
                    <a:pt x="58" y="179"/>
                  </a:lnTo>
                  <a:lnTo>
                    <a:pt x="45" y="168"/>
                  </a:lnTo>
                  <a:lnTo>
                    <a:pt x="36" y="155"/>
                  </a:lnTo>
                  <a:lnTo>
                    <a:pt x="30" y="139"/>
                  </a:lnTo>
                  <a:lnTo>
                    <a:pt x="27" y="122"/>
                  </a:lnTo>
                  <a:lnTo>
                    <a:pt x="27" y="103"/>
                  </a:lnTo>
                  <a:lnTo>
                    <a:pt x="32" y="84"/>
                  </a:lnTo>
                  <a:lnTo>
                    <a:pt x="38" y="70"/>
                  </a:lnTo>
                  <a:lnTo>
                    <a:pt x="46" y="57"/>
                  </a:lnTo>
                  <a:lnTo>
                    <a:pt x="56" y="46"/>
                  </a:lnTo>
                  <a:lnTo>
                    <a:pt x="66" y="35"/>
                  </a:lnTo>
                  <a:lnTo>
                    <a:pt x="76" y="25"/>
                  </a:lnTo>
                  <a:lnTo>
                    <a:pt x="86" y="17"/>
                  </a:lnTo>
                  <a:lnTo>
                    <a:pt x="96" y="8"/>
                  </a:lnTo>
                  <a:lnTo>
                    <a:pt x="103" y="1"/>
                  </a:lnTo>
                  <a:lnTo>
                    <a:pt x="96" y="0"/>
                  </a:lnTo>
                  <a:lnTo>
                    <a:pt x="84" y="5"/>
                  </a:lnTo>
                  <a:lnTo>
                    <a:pt x="69" y="17"/>
                  </a:lnTo>
                  <a:lnTo>
                    <a:pt x="51" y="33"/>
                  </a:lnTo>
                  <a:lnTo>
                    <a:pt x="34" y="53"/>
                  </a:lnTo>
                  <a:lnTo>
                    <a:pt x="18" y="75"/>
                  </a:lnTo>
                  <a:lnTo>
                    <a:pt x="7" y="98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1" name="Freeform 889"/>
            <p:cNvSpPr>
              <a:spLocks/>
            </p:cNvSpPr>
            <p:nvPr/>
          </p:nvSpPr>
          <p:spPr bwMode="auto">
            <a:xfrm>
              <a:off x="4571" y="3344"/>
              <a:ext cx="28" cy="41"/>
            </a:xfrm>
            <a:custGeom>
              <a:avLst/>
              <a:gdLst>
                <a:gd name="T0" fmla="*/ 24 w 221"/>
                <a:gd name="T1" fmla="*/ 16 h 288"/>
                <a:gd name="T2" fmla="*/ 25 w 221"/>
                <a:gd name="T3" fmla="*/ 19 h 288"/>
                <a:gd name="T4" fmla="*/ 26 w 221"/>
                <a:gd name="T5" fmla="*/ 22 h 288"/>
                <a:gd name="T6" fmla="*/ 25 w 221"/>
                <a:gd name="T7" fmla="*/ 25 h 288"/>
                <a:gd name="T8" fmla="*/ 24 w 221"/>
                <a:gd name="T9" fmla="*/ 28 h 288"/>
                <a:gd name="T10" fmla="*/ 22 w 221"/>
                <a:gd name="T11" fmla="*/ 30 h 288"/>
                <a:gd name="T12" fmla="*/ 19 w 221"/>
                <a:gd name="T13" fmla="*/ 33 h 288"/>
                <a:gd name="T14" fmla="*/ 16 w 221"/>
                <a:gd name="T15" fmla="*/ 35 h 288"/>
                <a:gd name="T16" fmla="*/ 15 w 221"/>
                <a:gd name="T17" fmla="*/ 37 h 288"/>
                <a:gd name="T18" fmla="*/ 14 w 221"/>
                <a:gd name="T19" fmla="*/ 38 h 288"/>
                <a:gd name="T20" fmla="*/ 14 w 221"/>
                <a:gd name="T21" fmla="*/ 39 h 288"/>
                <a:gd name="T22" fmla="*/ 14 w 221"/>
                <a:gd name="T23" fmla="*/ 40 h 288"/>
                <a:gd name="T24" fmla="*/ 15 w 221"/>
                <a:gd name="T25" fmla="*/ 41 h 288"/>
                <a:gd name="T26" fmla="*/ 16 w 221"/>
                <a:gd name="T27" fmla="*/ 41 h 288"/>
                <a:gd name="T28" fmla="*/ 18 w 221"/>
                <a:gd name="T29" fmla="*/ 39 h 288"/>
                <a:gd name="T30" fmla="*/ 21 w 221"/>
                <a:gd name="T31" fmla="*/ 36 h 288"/>
                <a:gd name="T32" fmla="*/ 24 w 221"/>
                <a:gd name="T33" fmla="*/ 33 h 288"/>
                <a:gd name="T34" fmla="*/ 26 w 221"/>
                <a:gd name="T35" fmla="*/ 29 h 288"/>
                <a:gd name="T36" fmla="*/ 28 w 221"/>
                <a:gd name="T37" fmla="*/ 25 h 288"/>
                <a:gd name="T38" fmla="*/ 28 w 221"/>
                <a:gd name="T39" fmla="*/ 20 h 288"/>
                <a:gd name="T40" fmla="*/ 26 w 221"/>
                <a:gd name="T41" fmla="*/ 16 h 288"/>
                <a:gd name="T42" fmla="*/ 23 w 221"/>
                <a:gd name="T43" fmla="*/ 12 h 288"/>
                <a:gd name="T44" fmla="*/ 20 w 221"/>
                <a:gd name="T45" fmla="*/ 10 h 288"/>
                <a:gd name="T46" fmla="*/ 17 w 221"/>
                <a:gd name="T47" fmla="*/ 8 h 288"/>
                <a:gd name="T48" fmla="*/ 14 w 221"/>
                <a:gd name="T49" fmla="*/ 6 h 288"/>
                <a:gd name="T50" fmla="*/ 11 w 221"/>
                <a:gd name="T51" fmla="*/ 4 h 288"/>
                <a:gd name="T52" fmla="*/ 8 w 221"/>
                <a:gd name="T53" fmla="*/ 2 h 288"/>
                <a:gd name="T54" fmla="*/ 5 w 221"/>
                <a:gd name="T55" fmla="*/ 1 h 288"/>
                <a:gd name="T56" fmla="*/ 3 w 221"/>
                <a:gd name="T57" fmla="*/ 0 h 288"/>
                <a:gd name="T58" fmla="*/ 1 w 221"/>
                <a:gd name="T59" fmla="*/ 0 h 288"/>
                <a:gd name="T60" fmla="*/ 1 w 221"/>
                <a:gd name="T61" fmla="*/ 1 h 288"/>
                <a:gd name="T62" fmla="*/ 3 w 221"/>
                <a:gd name="T63" fmla="*/ 2 h 288"/>
                <a:gd name="T64" fmla="*/ 6 w 221"/>
                <a:gd name="T65" fmla="*/ 3 h 288"/>
                <a:gd name="T66" fmla="*/ 9 w 221"/>
                <a:gd name="T67" fmla="*/ 5 h 288"/>
                <a:gd name="T68" fmla="*/ 12 w 221"/>
                <a:gd name="T69" fmla="*/ 7 h 288"/>
                <a:gd name="T70" fmla="*/ 15 w 221"/>
                <a:gd name="T71" fmla="*/ 9 h 288"/>
                <a:gd name="T72" fmla="*/ 18 w 221"/>
                <a:gd name="T73" fmla="*/ 12 h 288"/>
                <a:gd name="T74" fmla="*/ 21 w 221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"/>
                <a:gd name="T115" fmla="*/ 0 h 288"/>
                <a:gd name="T116" fmla="*/ 221 w 221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" h="288">
                  <a:moveTo>
                    <a:pt x="179" y="108"/>
                  </a:moveTo>
                  <a:lnTo>
                    <a:pt x="186" y="115"/>
                  </a:lnTo>
                  <a:lnTo>
                    <a:pt x="193" y="124"/>
                  </a:lnTo>
                  <a:lnTo>
                    <a:pt x="197" y="133"/>
                  </a:lnTo>
                  <a:lnTo>
                    <a:pt x="201" y="143"/>
                  </a:lnTo>
                  <a:lnTo>
                    <a:pt x="202" y="153"/>
                  </a:lnTo>
                  <a:lnTo>
                    <a:pt x="202" y="163"/>
                  </a:lnTo>
                  <a:lnTo>
                    <a:pt x="199" y="174"/>
                  </a:lnTo>
                  <a:lnTo>
                    <a:pt x="195" y="184"/>
                  </a:lnTo>
                  <a:lnTo>
                    <a:pt x="187" y="194"/>
                  </a:lnTo>
                  <a:lnTo>
                    <a:pt x="179" y="204"/>
                  </a:lnTo>
                  <a:lnTo>
                    <a:pt x="170" y="212"/>
                  </a:lnTo>
                  <a:lnTo>
                    <a:pt x="159" y="221"/>
                  </a:lnTo>
                  <a:lnTo>
                    <a:pt x="150" y="229"/>
                  </a:lnTo>
                  <a:lnTo>
                    <a:pt x="139" y="237"/>
                  </a:lnTo>
                  <a:lnTo>
                    <a:pt x="129" y="246"/>
                  </a:lnTo>
                  <a:lnTo>
                    <a:pt x="119" y="255"/>
                  </a:lnTo>
                  <a:lnTo>
                    <a:pt x="116" y="258"/>
                  </a:lnTo>
                  <a:lnTo>
                    <a:pt x="114" y="263"/>
                  </a:lnTo>
                  <a:lnTo>
                    <a:pt x="112" y="267"/>
                  </a:lnTo>
                  <a:lnTo>
                    <a:pt x="110" y="271"/>
                  </a:lnTo>
                  <a:lnTo>
                    <a:pt x="109" y="276"/>
                  </a:lnTo>
                  <a:lnTo>
                    <a:pt x="109" y="280"/>
                  </a:lnTo>
                  <a:lnTo>
                    <a:pt x="110" y="284"/>
                  </a:lnTo>
                  <a:lnTo>
                    <a:pt x="113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5" y="287"/>
                  </a:lnTo>
                  <a:lnTo>
                    <a:pt x="129" y="284"/>
                  </a:lnTo>
                  <a:lnTo>
                    <a:pt x="139" y="272"/>
                  </a:lnTo>
                  <a:lnTo>
                    <a:pt x="151" y="261"/>
                  </a:lnTo>
                  <a:lnTo>
                    <a:pt x="162" y="250"/>
                  </a:lnTo>
                  <a:lnTo>
                    <a:pt x="175" y="239"/>
                  </a:lnTo>
                  <a:lnTo>
                    <a:pt x="186" y="229"/>
                  </a:lnTo>
                  <a:lnTo>
                    <a:pt x="197" y="217"/>
                  </a:lnTo>
                  <a:lnTo>
                    <a:pt x="207" y="204"/>
                  </a:lnTo>
                  <a:lnTo>
                    <a:pt x="215" y="190"/>
                  </a:lnTo>
                  <a:lnTo>
                    <a:pt x="220" y="174"/>
                  </a:lnTo>
                  <a:lnTo>
                    <a:pt x="221" y="158"/>
                  </a:lnTo>
                  <a:lnTo>
                    <a:pt x="218" y="142"/>
                  </a:lnTo>
                  <a:lnTo>
                    <a:pt x="213" y="127"/>
                  </a:lnTo>
                  <a:lnTo>
                    <a:pt x="204" y="112"/>
                  </a:lnTo>
                  <a:lnTo>
                    <a:pt x="194" y="99"/>
                  </a:lnTo>
                  <a:lnTo>
                    <a:pt x="181" y="87"/>
                  </a:lnTo>
                  <a:lnTo>
                    <a:pt x="169" y="77"/>
                  </a:lnTo>
                  <a:lnTo>
                    <a:pt x="159" y="69"/>
                  </a:lnTo>
                  <a:lnTo>
                    <a:pt x="149" y="63"/>
                  </a:lnTo>
                  <a:lnTo>
                    <a:pt x="137" y="55"/>
                  </a:lnTo>
                  <a:lnTo>
                    <a:pt x="125" y="48"/>
                  </a:lnTo>
                  <a:lnTo>
                    <a:pt x="114" y="40"/>
                  </a:lnTo>
                  <a:lnTo>
                    <a:pt x="101" y="33"/>
                  </a:lnTo>
                  <a:lnTo>
                    <a:pt x="89" y="27"/>
                  </a:lnTo>
                  <a:lnTo>
                    <a:pt x="77" y="20"/>
                  </a:lnTo>
                  <a:lnTo>
                    <a:pt x="66" y="15"/>
                  </a:lnTo>
                  <a:lnTo>
                    <a:pt x="54" y="9"/>
                  </a:lnTo>
                  <a:lnTo>
                    <a:pt x="42" y="6"/>
                  </a:lnTo>
                  <a:lnTo>
                    <a:pt x="32" y="3"/>
                  </a:lnTo>
                  <a:lnTo>
                    <a:pt x="22" y="1"/>
                  </a:lnTo>
                  <a:lnTo>
                    <a:pt x="14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5"/>
                  </a:lnTo>
                  <a:lnTo>
                    <a:pt x="16" y="8"/>
                  </a:lnTo>
                  <a:lnTo>
                    <a:pt x="26" y="13"/>
                  </a:lnTo>
                  <a:lnTo>
                    <a:pt x="35" y="17"/>
                  </a:lnTo>
                  <a:lnTo>
                    <a:pt x="47" y="22"/>
                  </a:lnTo>
                  <a:lnTo>
                    <a:pt x="58" y="28"/>
                  </a:lnTo>
                  <a:lnTo>
                    <a:pt x="71" y="34"/>
                  </a:lnTo>
                  <a:lnTo>
                    <a:pt x="83" y="40"/>
                  </a:lnTo>
                  <a:lnTo>
                    <a:pt x="96" y="48"/>
                  </a:lnTo>
                  <a:lnTo>
                    <a:pt x="109" y="55"/>
                  </a:lnTo>
                  <a:lnTo>
                    <a:pt x="121" y="64"/>
                  </a:lnTo>
                  <a:lnTo>
                    <a:pt x="134" y="72"/>
                  </a:lnTo>
                  <a:lnTo>
                    <a:pt x="146" y="81"/>
                  </a:lnTo>
                  <a:lnTo>
                    <a:pt x="158" y="90"/>
                  </a:lnTo>
                  <a:lnTo>
                    <a:pt x="169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2" name="Freeform 890"/>
            <p:cNvSpPr>
              <a:spLocks/>
            </p:cNvSpPr>
            <p:nvPr/>
          </p:nvSpPr>
          <p:spPr bwMode="auto">
            <a:xfrm>
              <a:off x="4541" y="3392"/>
              <a:ext cx="9" cy="25"/>
            </a:xfrm>
            <a:custGeom>
              <a:avLst/>
              <a:gdLst>
                <a:gd name="T0" fmla="*/ 3 w 74"/>
                <a:gd name="T1" fmla="*/ 2 h 174"/>
                <a:gd name="T2" fmla="*/ 3 w 74"/>
                <a:gd name="T3" fmla="*/ 1 h 174"/>
                <a:gd name="T4" fmla="*/ 3 w 74"/>
                <a:gd name="T5" fmla="*/ 0 h 174"/>
                <a:gd name="T6" fmla="*/ 2 w 74"/>
                <a:gd name="T7" fmla="*/ 0 h 174"/>
                <a:gd name="T8" fmla="*/ 1 w 74"/>
                <a:gd name="T9" fmla="*/ 0 h 174"/>
                <a:gd name="T10" fmla="*/ 1 w 74"/>
                <a:gd name="T11" fmla="*/ 0 h 174"/>
                <a:gd name="T12" fmla="*/ 0 w 74"/>
                <a:gd name="T13" fmla="*/ 1 h 174"/>
                <a:gd name="T14" fmla="*/ 0 w 74"/>
                <a:gd name="T15" fmla="*/ 1 h 174"/>
                <a:gd name="T16" fmla="*/ 0 w 74"/>
                <a:gd name="T17" fmla="*/ 2 h 174"/>
                <a:gd name="T18" fmla="*/ 1 w 74"/>
                <a:gd name="T19" fmla="*/ 6 h 174"/>
                <a:gd name="T20" fmla="*/ 2 w 74"/>
                <a:gd name="T21" fmla="*/ 9 h 174"/>
                <a:gd name="T22" fmla="*/ 3 w 74"/>
                <a:gd name="T23" fmla="*/ 13 h 174"/>
                <a:gd name="T24" fmla="*/ 4 w 74"/>
                <a:gd name="T25" fmla="*/ 17 h 174"/>
                <a:gd name="T26" fmla="*/ 6 w 74"/>
                <a:gd name="T27" fmla="*/ 20 h 174"/>
                <a:gd name="T28" fmla="*/ 7 w 74"/>
                <a:gd name="T29" fmla="*/ 23 h 174"/>
                <a:gd name="T30" fmla="*/ 8 w 74"/>
                <a:gd name="T31" fmla="*/ 25 h 174"/>
                <a:gd name="T32" fmla="*/ 9 w 74"/>
                <a:gd name="T33" fmla="*/ 25 h 174"/>
                <a:gd name="T34" fmla="*/ 9 w 74"/>
                <a:gd name="T35" fmla="*/ 23 h 174"/>
                <a:gd name="T36" fmla="*/ 8 w 74"/>
                <a:gd name="T37" fmla="*/ 21 h 174"/>
                <a:gd name="T38" fmla="*/ 7 w 74"/>
                <a:gd name="T39" fmla="*/ 18 h 174"/>
                <a:gd name="T40" fmla="*/ 6 w 74"/>
                <a:gd name="T41" fmla="*/ 15 h 174"/>
                <a:gd name="T42" fmla="*/ 6 w 74"/>
                <a:gd name="T43" fmla="*/ 12 h 174"/>
                <a:gd name="T44" fmla="*/ 5 w 74"/>
                <a:gd name="T45" fmla="*/ 8 h 174"/>
                <a:gd name="T46" fmla="*/ 4 w 74"/>
                <a:gd name="T47" fmla="*/ 5 h 174"/>
                <a:gd name="T48" fmla="*/ 3 w 74"/>
                <a:gd name="T49" fmla="*/ 2 h 1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74"/>
                <a:gd name="T76" fmla="*/ 0 h 174"/>
                <a:gd name="T77" fmla="*/ 74 w 74"/>
                <a:gd name="T78" fmla="*/ 174 h 17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74" h="174">
                  <a:moveTo>
                    <a:pt x="28" y="12"/>
                  </a:moveTo>
                  <a:lnTo>
                    <a:pt x="26" y="7"/>
                  </a:lnTo>
                  <a:lnTo>
                    <a:pt x="23" y="3"/>
                  </a:lnTo>
                  <a:lnTo>
                    <a:pt x="17" y="1"/>
                  </a:lnTo>
                  <a:lnTo>
                    <a:pt x="12" y="0"/>
                  </a:lnTo>
                  <a:lnTo>
                    <a:pt x="7" y="2"/>
                  </a:lnTo>
                  <a:lnTo>
                    <a:pt x="3" y="5"/>
                  </a:lnTo>
                  <a:lnTo>
                    <a:pt x="0" y="10"/>
                  </a:lnTo>
                  <a:lnTo>
                    <a:pt x="0" y="16"/>
                  </a:lnTo>
                  <a:lnTo>
                    <a:pt x="5" y="39"/>
                  </a:lnTo>
                  <a:lnTo>
                    <a:pt x="13" y="66"/>
                  </a:lnTo>
                  <a:lnTo>
                    <a:pt x="24" y="92"/>
                  </a:lnTo>
                  <a:lnTo>
                    <a:pt x="36" y="118"/>
                  </a:lnTo>
                  <a:lnTo>
                    <a:pt x="49" y="141"/>
                  </a:lnTo>
                  <a:lnTo>
                    <a:pt x="61" y="159"/>
                  </a:lnTo>
                  <a:lnTo>
                    <a:pt x="69" y="171"/>
                  </a:lnTo>
                  <a:lnTo>
                    <a:pt x="74" y="174"/>
                  </a:lnTo>
                  <a:lnTo>
                    <a:pt x="72" y="162"/>
                  </a:lnTo>
                  <a:lnTo>
                    <a:pt x="67" y="147"/>
                  </a:lnTo>
                  <a:lnTo>
                    <a:pt x="61" y="128"/>
                  </a:lnTo>
                  <a:lnTo>
                    <a:pt x="53" y="105"/>
                  </a:lnTo>
                  <a:lnTo>
                    <a:pt x="46" y="82"/>
                  </a:lnTo>
                  <a:lnTo>
                    <a:pt x="38" y="58"/>
                  </a:lnTo>
                  <a:lnTo>
                    <a:pt x="32" y="35"/>
                  </a:lnTo>
                  <a:lnTo>
                    <a:pt x="28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3" name="Freeform 891"/>
            <p:cNvSpPr>
              <a:spLocks/>
            </p:cNvSpPr>
            <p:nvPr/>
          </p:nvSpPr>
          <p:spPr bwMode="auto">
            <a:xfrm>
              <a:off x="4537" y="3379"/>
              <a:ext cx="5" cy="12"/>
            </a:xfrm>
            <a:custGeom>
              <a:avLst/>
              <a:gdLst>
                <a:gd name="T0" fmla="*/ 3 w 39"/>
                <a:gd name="T1" fmla="*/ 1 h 87"/>
                <a:gd name="T2" fmla="*/ 2 w 39"/>
                <a:gd name="T3" fmla="*/ 1 h 87"/>
                <a:gd name="T4" fmla="*/ 2 w 39"/>
                <a:gd name="T5" fmla="*/ 0 h 87"/>
                <a:gd name="T6" fmla="*/ 2 w 39"/>
                <a:gd name="T7" fmla="*/ 0 h 87"/>
                <a:gd name="T8" fmla="*/ 1 w 39"/>
                <a:gd name="T9" fmla="*/ 0 h 87"/>
                <a:gd name="T10" fmla="*/ 1 w 39"/>
                <a:gd name="T11" fmla="*/ 0 h 87"/>
                <a:gd name="T12" fmla="*/ 0 w 39"/>
                <a:gd name="T13" fmla="*/ 0 h 87"/>
                <a:gd name="T14" fmla="*/ 0 w 39"/>
                <a:gd name="T15" fmla="*/ 1 h 87"/>
                <a:gd name="T16" fmla="*/ 0 w 39"/>
                <a:gd name="T17" fmla="*/ 1 h 87"/>
                <a:gd name="T18" fmla="*/ 0 w 39"/>
                <a:gd name="T19" fmla="*/ 3 h 87"/>
                <a:gd name="T20" fmla="*/ 0 w 39"/>
                <a:gd name="T21" fmla="*/ 5 h 87"/>
                <a:gd name="T22" fmla="*/ 1 w 39"/>
                <a:gd name="T23" fmla="*/ 7 h 87"/>
                <a:gd name="T24" fmla="*/ 2 w 39"/>
                <a:gd name="T25" fmla="*/ 8 h 87"/>
                <a:gd name="T26" fmla="*/ 2 w 39"/>
                <a:gd name="T27" fmla="*/ 10 h 87"/>
                <a:gd name="T28" fmla="*/ 3 w 39"/>
                <a:gd name="T29" fmla="*/ 11 h 87"/>
                <a:gd name="T30" fmla="*/ 4 w 39"/>
                <a:gd name="T31" fmla="*/ 12 h 87"/>
                <a:gd name="T32" fmla="*/ 5 w 39"/>
                <a:gd name="T33" fmla="*/ 12 h 87"/>
                <a:gd name="T34" fmla="*/ 5 w 39"/>
                <a:gd name="T35" fmla="*/ 10 h 87"/>
                <a:gd name="T36" fmla="*/ 4 w 39"/>
                <a:gd name="T37" fmla="*/ 7 h 87"/>
                <a:gd name="T38" fmla="*/ 3 w 39"/>
                <a:gd name="T39" fmla="*/ 4 h 87"/>
                <a:gd name="T40" fmla="*/ 3 w 39"/>
                <a:gd name="T41" fmla="*/ 1 h 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9"/>
                <a:gd name="T64" fmla="*/ 0 h 87"/>
                <a:gd name="T65" fmla="*/ 39 w 39"/>
                <a:gd name="T66" fmla="*/ 87 h 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9" h="87">
                  <a:moveTo>
                    <a:pt x="20" y="9"/>
                  </a:moveTo>
                  <a:lnTo>
                    <a:pt x="19" y="5"/>
                  </a:lnTo>
                  <a:lnTo>
                    <a:pt x="16" y="2"/>
                  </a:lnTo>
                  <a:lnTo>
                    <a:pt x="13" y="0"/>
                  </a:lnTo>
                  <a:lnTo>
                    <a:pt x="8" y="0"/>
                  </a:lnTo>
                  <a:lnTo>
                    <a:pt x="5" y="1"/>
                  </a:lnTo>
                  <a:lnTo>
                    <a:pt x="2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2"/>
                  </a:lnTo>
                  <a:lnTo>
                    <a:pt x="3" y="35"/>
                  </a:lnTo>
                  <a:lnTo>
                    <a:pt x="7" y="48"/>
                  </a:lnTo>
                  <a:lnTo>
                    <a:pt x="13" y="60"/>
                  </a:lnTo>
                  <a:lnTo>
                    <a:pt x="19" y="72"/>
                  </a:lnTo>
                  <a:lnTo>
                    <a:pt x="25" y="81"/>
                  </a:lnTo>
                  <a:lnTo>
                    <a:pt x="33" y="86"/>
                  </a:lnTo>
                  <a:lnTo>
                    <a:pt x="38" y="87"/>
                  </a:lnTo>
                  <a:lnTo>
                    <a:pt x="39" y="70"/>
                  </a:lnTo>
                  <a:lnTo>
                    <a:pt x="34" y="50"/>
                  </a:lnTo>
                  <a:lnTo>
                    <a:pt x="27" y="29"/>
                  </a:lnTo>
                  <a:lnTo>
                    <a:pt x="2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4" name="Freeform 892"/>
            <p:cNvSpPr>
              <a:spLocks/>
            </p:cNvSpPr>
            <p:nvPr/>
          </p:nvSpPr>
          <p:spPr bwMode="auto">
            <a:xfrm>
              <a:off x="4533" y="3370"/>
              <a:ext cx="4" cy="7"/>
            </a:xfrm>
            <a:custGeom>
              <a:avLst/>
              <a:gdLst>
                <a:gd name="T0" fmla="*/ 2 w 34"/>
                <a:gd name="T1" fmla="*/ 1 h 51"/>
                <a:gd name="T2" fmla="*/ 2 w 34"/>
                <a:gd name="T3" fmla="*/ 1 h 51"/>
                <a:gd name="T4" fmla="*/ 2 w 34"/>
                <a:gd name="T5" fmla="*/ 1 h 51"/>
                <a:gd name="T6" fmla="*/ 2 w 34"/>
                <a:gd name="T7" fmla="*/ 1 h 51"/>
                <a:gd name="T8" fmla="*/ 2 w 34"/>
                <a:gd name="T9" fmla="*/ 1 h 51"/>
                <a:gd name="T10" fmla="*/ 2 w 34"/>
                <a:gd name="T11" fmla="*/ 1 h 51"/>
                <a:gd name="T12" fmla="*/ 2 w 34"/>
                <a:gd name="T13" fmla="*/ 0 h 51"/>
                <a:gd name="T14" fmla="*/ 1 w 34"/>
                <a:gd name="T15" fmla="*/ 0 h 51"/>
                <a:gd name="T16" fmla="*/ 1 w 34"/>
                <a:gd name="T17" fmla="*/ 0 h 51"/>
                <a:gd name="T18" fmla="*/ 0 w 34"/>
                <a:gd name="T19" fmla="*/ 0 h 51"/>
                <a:gd name="T20" fmla="*/ 0 w 34"/>
                <a:gd name="T21" fmla="*/ 1 h 51"/>
                <a:gd name="T22" fmla="*/ 0 w 34"/>
                <a:gd name="T23" fmla="*/ 1 h 51"/>
                <a:gd name="T24" fmla="*/ 0 w 34"/>
                <a:gd name="T25" fmla="*/ 2 h 51"/>
                <a:gd name="T26" fmla="*/ 0 w 34"/>
                <a:gd name="T27" fmla="*/ 2 h 51"/>
                <a:gd name="T28" fmla="*/ 0 w 34"/>
                <a:gd name="T29" fmla="*/ 3 h 51"/>
                <a:gd name="T30" fmla="*/ 1 w 34"/>
                <a:gd name="T31" fmla="*/ 4 h 51"/>
                <a:gd name="T32" fmla="*/ 2 w 34"/>
                <a:gd name="T33" fmla="*/ 5 h 51"/>
                <a:gd name="T34" fmla="*/ 2 w 34"/>
                <a:gd name="T35" fmla="*/ 6 h 51"/>
                <a:gd name="T36" fmla="*/ 3 w 34"/>
                <a:gd name="T37" fmla="*/ 6 h 51"/>
                <a:gd name="T38" fmla="*/ 4 w 34"/>
                <a:gd name="T39" fmla="*/ 7 h 51"/>
                <a:gd name="T40" fmla="*/ 4 w 34"/>
                <a:gd name="T41" fmla="*/ 7 h 51"/>
                <a:gd name="T42" fmla="*/ 4 w 34"/>
                <a:gd name="T43" fmla="*/ 5 h 51"/>
                <a:gd name="T44" fmla="*/ 3 w 34"/>
                <a:gd name="T45" fmla="*/ 4 h 51"/>
                <a:gd name="T46" fmla="*/ 3 w 34"/>
                <a:gd name="T47" fmla="*/ 2 h 51"/>
                <a:gd name="T48" fmla="*/ 2 w 34"/>
                <a:gd name="T49" fmla="*/ 1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4"/>
                <a:gd name="T76" fmla="*/ 0 h 51"/>
                <a:gd name="T77" fmla="*/ 34 w 34"/>
                <a:gd name="T78" fmla="*/ 51 h 51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4" h="51">
                  <a:moveTo>
                    <a:pt x="18" y="7"/>
                  </a:moveTo>
                  <a:lnTo>
                    <a:pt x="18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1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5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6"/>
                  </a:lnTo>
                  <a:lnTo>
                    <a:pt x="4" y="23"/>
                  </a:lnTo>
                  <a:lnTo>
                    <a:pt x="8" y="30"/>
                  </a:lnTo>
                  <a:lnTo>
                    <a:pt x="13" y="37"/>
                  </a:lnTo>
                  <a:lnTo>
                    <a:pt x="18" y="43"/>
                  </a:lnTo>
                  <a:lnTo>
                    <a:pt x="25" y="47"/>
                  </a:lnTo>
                  <a:lnTo>
                    <a:pt x="30" y="51"/>
                  </a:lnTo>
                  <a:lnTo>
                    <a:pt x="34" y="51"/>
                  </a:lnTo>
                  <a:lnTo>
                    <a:pt x="33" y="40"/>
                  </a:lnTo>
                  <a:lnTo>
                    <a:pt x="29" y="27"/>
                  </a:lnTo>
                  <a:lnTo>
                    <a:pt x="23" y="15"/>
                  </a:lnTo>
                  <a:lnTo>
                    <a:pt x="18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5" name="Freeform 893"/>
            <p:cNvSpPr>
              <a:spLocks/>
            </p:cNvSpPr>
            <p:nvPr/>
          </p:nvSpPr>
          <p:spPr bwMode="auto">
            <a:xfrm>
              <a:off x="4529" y="3364"/>
              <a:ext cx="6" cy="4"/>
            </a:xfrm>
            <a:custGeom>
              <a:avLst/>
              <a:gdLst>
                <a:gd name="T0" fmla="*/ 5 w 46"/>
                <a:gd name="T1" fmla="*/ 3 h 33"/>
                <a:gd name="T2" fmla="*/ 5 w 46"/>
                <a:gd name="T3" fmla="*/ 3 h 33"/>
                <a:gd name="T4" fmla="*/ 6 w 46"/>
                <a:gd name="T5" fmla="*/ 2 h 33"/>
                <a:gd name="T6" fmla="*/ 6 w 46"/>
                <a:gd name="T7" fmla="*/ 2 h 33"/>
                <a:gd name="T8" fmla="*/ 6 w 46"/>
                <a:gd name="T9" fmla="*/ 1 h 33"/>
                <a:gd name="T10" fmla="*/ 6 w 46"/>
                <a:gd name="T11" fmla="*/ 1 h 33"/>
                <a:gd name="T12" fmla="*/ 5 w 46"/>
                <a:gd name="T13" fmla="*/ 0 h 33"/>
                <a:gd name="T14" fmla="*/ 5 w 46"/>
                <a:gd name="T15" fmla="*/ 0 h 33"/>
                <a:gd name="T16" fmla="*/ 4 w 46"/>
                <a:gd name="T17" fmla="*/ 0 h 33"/>
                <a:gd name="T18" fmla="*/ 4 w 46"/>
                <a:gd name="T19" fmla="*/ 0 h 33"/>
                <a:gd name="T20" fmla="*/ 3 w 46"/>
                <a:gd name="T21" fmla="*/ 0 h 33"/>
                <a:gd name="T22" fmla="*/ 2 w 46"/>
                <a:gd name="T23" fmla="*/ 0 h 33"/>
                <a:gd name="T24" fmla="*/ 2 w 46"/>
                <a:gd name="T25" fmla="*/ 1 h 33"/>
                <a:gd name="T26" fmla="*/ 1 w 46"/>
                <a:gd name="T27" fmla="*/ 2 h 33"/>
                <a:gd name="T28" fmla="*/ 0 w 46"/>
                <a:gd name="T29" fmla="*/ 2 h 33"/>
                <a:gd name="T30" fmla="*/ 0 w 46"/>
                <a:gd name="T31" fmla="*/ 3 h 33"/>
                <a:gd name="T32" fmla="*/ 0 w 46"/>
                <a:gd name="T33" fmla="*/ 4 h 33"/>
                <a:gd name="T34" fmla="*/ 0 w 46"/>
                <a:gd name="T35" fmla="*/ 4 h 33"/>
                <a:gd name="T36" fmla="*/ 1 w 46"/>
                <a:gd name="T37" fmla="*/ 4 h 33"/>
                <a:gd name="T38" fmla="*/ 2 w 46"/>
                <a:gd name="T39" fmla="*/ 4 h 33"/>
                <a:gd name="T40" fmla="*/ 2 w 46"/>
                <a:gd name="T41" fmla="*/ 4 h 33"/>
                <a:gd name="T42" fmla="*/ 3 w 46"/>
                <a:gd name="T43" fmla="*/ 4 h 33"/>
                <a:gd name="T44" fmla="*/ 3 w 46"/>
                <a:gd name="T45" fmla="*/ 4 h 33"/>
                <a:gd name="T46" fmla="*/ 4 w 46"/>
                <a:gd name="T47" fmla="*/ 3 h 33"/>
                <a:gd name="T48" fmla="*/ 5 w 46"/>
                <a:gd name="T49" fmla="*/ 3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46"/>
                <a:gd name="T76" fmla="*/ 0 h 33"/>
                <a:gd name="T77" fmla="*/ 46 w 46"/>
                <a:gd name="T78" fmla="*/ 33 h 3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46" h="33">
                  <a:moveTo>
                    <a:pt x="37" y="24"/>
                  </a:moveTo>
                  <a:lnTo>
                    <a:pt x="41" y="22"/>
                  </a:lnTo>
                  <a:lnTo>
                    <a:pt x="45" y="19"/>
                  </a:lnTo>
                  <a:lnTo>
                    <a:pt x="46" y="15"/>
                  </a:lnTo>
                  <a:lnTo>
                    <a:pt x="46" y="10"/>
                  </a:lnTo>
                  <a:lnTo>
                    <a:pt x="44" y="5"/>
                  </a:lnTo>
                  <a:lnTo>
                    <a:pt x="41" y="2"/>
                  </a:lnTo>
                  <a:lnTo>
                    <a:pt x="37" y="0"/>
                  </a:lnTo>
                  <a:lnTo>
                    <a:pt x="32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19" y="3"/>
                  </a:lnTo>
                  <a:lnTo>
                    <a:pt x="12" y="7"/>
                  </a:lnTo>
                  <a:lnTo>
                    <a:pt x="5" y="14"/>
                  </a:lnTo>
                  <a:lnTo>
                    <a:pt x="2" y="20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3" y="31"/>
                  </a:lnTo>
                  <a:lnTo>
                    <a:pt x="7" y="33"/>
                  </a:lnTo>
                  <a:lnTo>
                    <a:pt x="12" y="33"/>
                  </a:lnTo>
                  <a:lnTo>
                    <a:pt x="16" y="33"/>
                  </a:lnTo>
                  <a:lnTo>
                    <a:pt x="21" y="31"/>
                  </a:lnTo>
                  <a:lnTo>
                    <a:pt x="26" y="30"/>
                  </a:lnTo>
                  <a:lnTo>
                    <a:pt x="32" y="28"/>
                  </a:lnTo>
                  <a:lnTo>
                    <a:pt x="37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6" name="Freeform 894"/>
            <p:cNvSpPr>
              <a:spLocks/>
            </p:cNvSpPr>
            <p:nvPr/>
          </p:nvSpPr>
          <p:spPr bwMode="auto">
            <a:xfrm>
              <a:off x="4502" y="3356"/>
              <a:ext cx="23" cy="31"/>
            </a:xfrm>
            <a:custGeom>
              <a:avLst/>
              <a:gdLst>
                <a:gd name="T0" fmla="*/ 8 w 177"/>
                <a:gd name="T1" fmla="*/ 5 h 219"/>
                <a:gd name="T2" fmla="*/ 7 w 177"/>
                <a:gd name="T3" fmla="*/ 6 h 219"/>
                <a:gd name="T4" fmla="*/ 5 w 177"/>
                <a:gd name="T5" fmla="*/ 8 h 219"/>
                <a:gd name="T6" fmla="*/ 4 w 177"/>
                <a:gd name="T7" fmla="*/ 9 h 219"/>
                <a:gd name="T8" fmla="*/ 3 w 177"/>
                <a:gd name="T9" fmla="*/ 11 h 219"/>
                <a:gd name="T10" fmla="*/ 2 w 177"/>
                <a:gd name="T11" fmla="*/ 13 h 219"/>
                <a:gd name="T12" fmla="*/ 1 w 177"/>
                <a:gd name="T13" fmla="*/ 15 h 219"/>
                <a:gd name="T14" fmla="*/ 0 w 177"/>
                <a:gd name="T15" fmla="*/ 17 h 219"/>
                <a:gd name="T16" fmla="*/ 0 w 177"/>
                <a:gd name="T17" fmla="*/ 19 h 219"/>
                <a:gd name="T18" fmla="*/ 0 w 177"/>
                <a:gd name="T19" fmla="*/ 22 h 219"/>
                <a:gd name="T20" fmla="*/ 1 w 177"/>
                <a:gd name="T21" fmla="*/ 25 h 219"/>
                <a:gd name="T22" fmla="*/ 3 w 177"/>
                <a:gd name="T23" fmla="*/ 27 h 219"/>
                <a:gd name="T24" fmla="*/ 5 w 177"/>
                <a:gd name="T25" fmla="*/ 29 h 219"/>
                <a:gd name="T26" fmla="*/ 7 w 177"/>
                <a:gd name="T27" fmla="*/ 30 h 219"/>
                <a:gd name="T28" fmla="*/ 10 w 177"/>
                <a:gd name="T29" fmla="*/ 31 h 219"/>
                <a:gd name="T30" fmla="*/ 13 w 177"/>
                <a:gd name="T31" fmla="*/ 31 h 219"/>
                <a:gd name="T32" fmla="*/ 15 w 177"/>
                <a:gd name="T33" fmla="*/ 31 h 219"/>
                <a:gd name="T34" fmla="*/ 16 w 177"/>
                <a:gd name="T35" fmla="*/ 31 h 219"/>
                <a:gd name="T36" fmla="*/ 17 w 177"/>
                <a:gd name="T37" fmla="*/ 30 h 219"/>
                <a:gd name="T38" fmla="*/ 17 w 177"/>
                <a:gd name="T39" fmla="*/ 30 h 219"/>
                <a:gd name="T40" fmla="*/ 17 w 177"/>
                <a:gd name="T41" fmla="*/ 29 h 219"/>
                <a:gd name="T42" fmla="*/ 17 w 177"/>
                <a:gd name="T43" fmla="*/ 29 h 219"/>
                <a:gd name="T44" fmla="*/ 17 w 177"/>
                <a:gd name="T45" fmla="*/ 29 h 219"/>
                <a:gd name="T46" fmla="*/ 16 w 177"/>
                <a:gd name="T47" fmla="*/ 29 h 219"/>
                <a:gd name="T48" fmla="*/ 15 w 177"/>
                <a:gd name="T49" fmla="*/ 29 h 219"/>
                <a:gd name="T50" fmla="*/ 14 w 177"/>
                <a:gd name="T51" fmla="*/ 29 h 219"/>
                <a:gd name="T52" fmla="*/ 14 w 177"/>
                <a:gd name="T53" fmla="*/ 29 h 219"/>
                <a:gd name="T54" fmla="*/ 13 w 177"/>
                <a:gd name="T55" fmla="*/ 29 h 219"/>
                <a:gd name="T56" fmla="*/ 13 w 177"/>
                <a:gd name="T57" fmla="*/ 29 h 219"/>
                <a:gd name="T58" fmla="*/ 11 w 177"/>
                <a:gd name="T59" fmla="*/ 28 h 219"/>
                <a:gd name="T60" fmla="*/ 10 w 177"/>
                <a:gd name="T61" fmla="*/ 28 h 219"/>
                <a:gd name="T62" fmla="*/ 9 w 177"/>
                <a:gd name="T63" fmla="*/ 28 h 219"/>
                <a:gd name="T64" fmla="*/ 7 w 177"/>
                <a:gd name="T65" fmla="*/ 28 h 219"/>
                <a:gd name="T66" fmla="*/ 6 w 177"/>
                <a:gd name="T67" fmla="*/ 27 h 219"/>
                <a:gd name="T68" fmla="*/ 5 w 177"/>
                <a:gd name="T69" fmla="*/ 26 h 219"/>
                <a:gd name="T70" fmla="*/ 3 w 177"/>
                <a:gd name="T71" fmla="*/ 25 h 219"/>
                <a:gd name="T72" fmla="*/ 2 w 177"/>
                <a:gd name="T73" fmla="*/ 23 h 219"/>
                <a:gd name="T74" fmla="*/ 2 w 177"/>
                <a:gd name="T75" fmla="*/ 21 h 219"/>
                <a:gd name="T76" fmla="*/ 2 w 177"/>
                <a:gd name="T77" fmla="*/ 19 h 219"/>
                <a:gd name="T78" fmla="*/ 2 w 177"/>
                <a:gd name="T79" fmla="*/ 16 h 219"/>
                <a:gd name="T80" fmla="*/ 3 w 177"/>
                <a:gd name="T81" fmla="*/ 14 h 219"/>
                <a:gd name="T82" fmla="*/ 4 w 177"/>
                <a:gd name="T83" fmla="*/ 13 h 219"/>
                <a:gd name="T84" fmla="*/ 6 w 177"/>
                <a:gd name="T85" fmla="*/ 11 h 219"/>
                <a:gd name="T86" fmla="*/ 7 w 177"/>
                <a:gd name="T87" fmla="*/ 9 h 219"/>
                <a:gd name="T88" fmla="*/ 9 w 177"/>
                <a:gd name="T89" fmla="*/ 8 h 219"/>
                <a:gd name="T90" fmla="*/ 11 w 177"/>
                <a:gd name="T91" fmla="*/ 6 h 219"/>
                <a:gd name="T92" fmla="*/ 13 w 177"/>
                <a:gd name="T93" fmla="*/ 5 h 219"/>
                <a:gd name="T94" fmla="*/ 15 w 177"/>
                <a:gd name="T95" fmla="*/ 4 h 219"/>
                <a:gd name="T96" fmla="*/ 17 w 177"/>
                <a:gd name="T97" fmla="*/ 3 h 219"/>
                <a:gd name="T98" fmla="*/ 18 w 177"/>
                <a:gd name="T99" fmla="*/ 2 h 219"/>
                <a:gd name="T100" fmla="*/ 20 w 177"/>
                <a:gd name="T101" fmla="*/ 2 h 219"/>
                <a:gd name="T102" fmla="*/ 22 w 177"/>
                <a:gd name="T103" fmla="*/ 1 h 219"/>
                <a:gd name="T104" fmla="*/ 23 w 177"/>
                <a:gd name="T105" fmla="*/ 1 h 219"/>
                <a:gd name="T106" fmla="*/ 22 w 177"/>
                <a:gd name="T107" fmla="*/ 0 h 219"/>
                <a:gd name="T108" fmla="*/ 21 w 177"/>
                <a:gd name="T109" fmla="*/ 0 h 219"/>
                <a:gd name="T110" fmla="*/ 19 w 177"/>
                <a:gd name="T111" fmla="*/ 0 h 219"/>
                <a:gd name="T112" fmla="*/ 17 w 177"/>
                <a:gd name="T113" fmla="*/ 1 h 219"/>
                <a:gd name="T114" fmla="*/ 14 w 177"/>
                <a:gd name="T115" fmla="*/ 2 h 219"/>
                <a:gd name="T116" fmla="*/ 12 w 177"/>
                <a:gd name="T117" fmla="*/ 2 h 219"/>
                <a:gd name="T118" fmla="*/ 10 w 177"/>
                <a:gd name="T119" fmla="*/ 4 h 219"/>
                <a:gd name="T120" fmla="*/ 8 w 177"/>
                <a:gd name="T121" fmla="*/ 5 h 21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77"/>
                <a:gd name="T184" fmla="*/ 0 h 219"/>
                <a:gd name="T185" fmla="*/ 177 w 177"/>
                <a:gd name="T186" fmla="*/ 219 h 21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77" h="219">
                  <a:moveTo>
                    <a:pt x="65" y="33"/>
                  </a:moveTo>
                  <a:lnTo>
                    <a:pt x="52" y="43"/>
                  </a:lnTo>
                  <a:lnTo>
                    <a:pt x="41" y="54"/>
                  </a:lnTo>
                  <a:lnTo>
                    <a:pt x="29" y="66"/>
                  </a:lnTo>
                  <a:lnTo>
                    <a:pt x="20" y="79"/>
                  </a:lnTo>
                  <a:lnTo>
                    <a:pt x="12" y="93"/>
                  </a:lnTo>
                  <a:lnTo>
                    <a:pt x="6" y="107"/>
                  </a:lnTo>
                  <a:lnTo>
                    <a:pt x="2" y="121"/>
                  </a:lnTo>
                  <a:lnTo>
                    <a:pt x="0" y="136"/>
                  </a:lnTo>
                  <a:lnTo>
                    <a:pt x="2" y="158"/>
                  </a:lnTo>
                  <a:lnTo>
                    <a:pt x="10" y="177"/>
                  </a:lnTo>
                  <a:lnTo>
                    <a:pt x="23" y="193"/>
                  </a:lnTo>
                  <a:lnTo>
                    <a:pt x="38" y="204"/>
                  </a:lnTo>
                  <a:lnTo>
                    <a:pt x="57" y="213"/>
                  </a:lnTo>
                  <a:lnTo>
                    <a:pt x="78" y="218"/>
                  </a:lnTo>
                  <a:lnTo>
                    <a:pt x="98" y="219"/>
                  </a:lnTo>
                  <a:lnTo>
                    <a:pt x="118" y="216"/>
                  </a:lnTo>
                  <a:lnTo>
                    <a:pt x="123" y="216"/>
                  </a:lnTo>
                  <a:lnTo>
                    <a:pt x="127" y="214"/>
                  </a:lnTo>
                  <a:lnTo>
                    <a:pt x="130" y="210"/>
                  </a:lnTo>
                  <a:lnTo>
                    <a:pt x="131" y="205"/>
                  </a:lnTo>
                  <a:lnTo>
                    <a:pt x="130" y="203"/>
                  </a:lnTo>
                  <a:lnTo>
                    <a:pt x="127" y="203"/>
                  </a:lnTo>
                  <a:lnTo>
                    <a:pt x="123" y="202"/>
                  </a:lnTo>
                  <a:lnTo>
                    <a:pt x="117" y="202"/>
                  </a:lnTo>
                  <a:lnTo>
                    <a:pt x="111" y="202"/>
                  </a:lnTo>
                  <a:lnTo>
                    <a:pt x="106" y="202"/>
                  </a:lnTo>
                  <a:lnTo>
                    <a:pt x="100" y="202"/>
                  </a:lnTo>
                  <a:lnTo>
                    <a:pt x="97" y="202"/>
                  </a:lnTo>
                  <a:lnTo>
                    <a:pt x="87" y="201"/>
                  </a:lnTo>
                  <a:lnTo>
                    <a:pt x="77" y="200"/>
                  </a:lnTo>
                  <a:lnTo>
                    <a:pt x="67" y="199"/>
                  </a:lnTo>
                  <a:lnTo>
                    <a:pt x="56" y="196"/>
                  </a:lnTo>
                  <a:lnTo>
                    <a:pt x="46" y="193"/>
                  </a:lnTo>
                  <a:lnTo>
                    <a:pt x="35" y="185"/>
                  </a:lnTo>
                  <a:lnTo>
                    <a:pt x="26" y="175"/>
                  </a:lnTo>
                  <a:lnTo>
                    <a:pt x="15" y="162"/>
                  </a:lnTo>
                  <a:lnTo>
                    <a:pt x="13" y="146"/>
                  </a:lnTo>
                  <a:lnTo>
                    <a:pt x="14" y="131"/>
                  </a:lnTo>
                  <a:lnTo>
                    <a:pt x="19" y="116"/>
                  </a:lnTo>
                  <a:lnTo>
                    <a:pt x="25" y="102"/>
                  </a:lnTo>
                  <a:lnTo>
                    <a:pt x="34" y="89"/>
                  </a:lnTo>
                  <a:lnTo>
                    <a:pt x="45" y="76"/>
                  </a:lnTo>
                  <a:lnTo>
                    <a:pt x="56" y="65"/>
                  </a:lnTo>
                  <a:lnTo>
                    <a:pt x="70" y="55"/>
                  </a:lnTo>
                  <a:lnTo>
                    <a:pt x="84" y="45"/>
                  </a:lnTo>
                  <a:lnTo>
                    <a:pt x="98" y="37"/>
                  </a:lnTo>
                  <a:lnTo>
                    <a:pt x="113" y="29"/>
                  </a:lnTo>
                  <a:lnTo>
                    <a:pt x="127" y="23"/>
                  </a:lnTo>
                  <a:lnTo>
                    <a:pt x="141" y="17"/>
                  </a:lnTo>
                  <a:lnTo>
                    <a:pt x="154" y="12"/>
                  </a:lnTo>
                  <a:lnTo>
                    <a:pt x="167" y="9"/>
                  </a:lnTo>
                  <a:lnTo>
                    <a:pt x="177" y="7"/>
                  </a:lnTo>
                  <a:lnTo>
                    <a:pt x="170" y="2"/>
                  </a:lnTo>
                  <a:lnTo>
                    <a:pt x="158" y="0"/>
                  </a:lnTo>
                  <a:lnTo>
                    <a:pt x="145" y="2"/>
                  </a:lnTo>
                  <a:lnTo>
                    <a:pt x="129" y="6"/>
                  </a:lnTo>
                  <a:lnTo>
                    <a:pt x="111" y="11"/>
                  </a:lnTo>
                  <a:lnTo>
                    <a:pt x="94" y="17"/>
                  </a:lnTo>
                  <a:lnTo>
                    <a:pt x="78" y="26"/>
                  </a:lnTo>
                  <a:lnTo>
                    <a:pt x="65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7" name="Freeform 895"/>
            <p:cNvSpPr>
              <a:spLocks/>
            </p:cNvSpPr>
            <p:nvPr/>
          </p:nvSpPr>
          <p:spPr bwMode="auto">
            <a:xfrm>
              <a:off x="4540" y="3355"/>
              <a:ext cx="15" cy="25"/>
            </a:xfrm>
            <a:custGeom>
              <a:avLst/>
              <a:gdLst>
                <a:gd name="T0" fmla="*/ 13 w 115"/>
                <a:gd name="T1" fmla="*/ 8 h 170"/>
                <a:gd name="T2" fmla="*/ 13 w 115"/>
                <a:gd name="T3" fmla="*/ 11 h 170"/>
                <a:gd name="T4" fmla="*/ 13 w 115"/>
                <a:gd name="T5" fmla="*/ 13 h 170"/>
                <a:gd name="T6" fmla="*/ 12 w 115"/>
                <a:gd name="T7" fmla="*/ 15 h 170"/>
                <a:gd name="T8" fmla="*/ 10 w 115"/>
                <a:gd name="T9" fmla="*/ 17 h 170"/>
                <a:gd name="T10" fmla="*/ 9 w 115"/>
                <a:gd name="T11" fmla="*/ 18 h 170"/>
                <a:gd name="T12" fmla="*/ 7 w 115"/>
                <a:gd name="T13" fmla="*/ 20 h 170"/>
                <a:gd name="T14" fmla="*/ 5 w 115"/>
                <a:gd name="T15" fmla="*/ 21 h 170"/>
                <a:gd name="T16" fmla="*/ 4 w 115"/>
                <a:gd name="T17" fmla="*/ 23 h 170"/>
                <a:gd name="T18" fmla="*/ 3 w 115"/>
                <a:gd name="T19" fmla="*/ 23 h 170"/>
                <a:gd name="T20" fmla="*/ 3 w 115"/>
                <a:gd name="T21" fmla="*/ 24 h 170"/>
                <a:gd name="T22" fmla="*/ 3 w 115"/>
                <a:gd name="T23" fmla="*/ 24 h 170"/>
                <a:gd name="T24" fmla="*/ 3 w 115"/>
                <a:gd name="T25" fmla="*/ 25 h 170"/>
                <a:gd name="T26" fmla="*/ 4 w 115"/>
                <a:gd name="T27" fmla="*/ 25 h 170"/>
                <a:gd name="T28" fmla="*/ 4 w 115"/>
                <a:gd name="T29" fmla="*/ 25 h 170"/>
                <a:gd name="T30" fmla="*/ 4 w 115"/>
                <a:gd name="T31" fmla="*/ 25 h 170"/>
                <a:gd name="T32" fmla="*/ 5 w 115"/>
                <a:gd name="T33" fmla="*/ 25 h 170"/>
                <a:gd name="T34" fmla="*/ 7 w 115"/>
                <a:gd name="T35" fmla="*/ 23 h 170"/>
                <a:gd name="T36" fmla="*/ 9 w 115"/>
                <a:gd name="T37" fmla="*/ 22 h 170"/>
                <a:gd name="T38" fmla="*/ 11 w 115"/>
                <a:gd name="T39" fmla="*/ 20 h 170"/>
                <a:gd name="T40" fmla="*/ 13 w 115"/>
                <a:gd name="T41" fmla="*/ 18 h 170"/>
                <a:gd name="T42" fmla="*/ 14 w 115"/>
                <a:gd name="T43" fmla="*/ 16 h 170"/>
                <a:gd name="T44" fmla="*/ 15 w 115"/>
                <a:gd name="T45" fmla="*/ 13 h 170"/>
                <a:gd name="T46" fmla="*/ 15 w 115"/>
                <a:gd name="T47" fmla="*/ 11 h 170"/>
                <a:gd name="T48" fmla="*/ 14 w 115"/>
                <a:gd name="T49" fmla="*/ 8 h 170"/>
                <a:gd name="T50" fmla="*/ 13 w 115"/>
                <a:gd name="T51" fmla="*/ 6 h 170"/>
                <a:gd name="T52" fmla="*/ 12 w 115"/>
                <a:gd name="T53" fmla="*/ 4 h 170"/>
                <a:gd name="T54" fmla="*/ 9 w 115"/>
                <a:gd name="T55" fmla="*/ 2 h 170"/>
                <a:gd name="T56" fmla="*/ 7 w 115"/>
                <a:gd name="T57" fmla="*/ 1 h 170"/>
                <a:gd name="T58" fmla="*/ 5 w 115"/>
                <a:gd name="T59" fmla="*/ 0 h 170"/>
                <a:gd name="T60" fmla="*/ 3 w 115"/>
                <a:gd name="T61" fmla="*/ 0 h 170"/>
                <a:gd name="T62" fmla="*/ 1 w 115"/>
                <a:gd name="T63" fmla="*/ 0 h 170"/>
                <a:gd name="T64" fmla="*/ 0 w 115"/>
                <a:gd name="T65" fmla="*/ 1 h 170"/>
                <a:gd name="T66" fmla="*/ 2 w 115"/>
                <a:gd name="T67" fmla="*/ 1 h 170"/>
                <a:gd name="T68" fmla="*/ 4 w 115"/>
                <a:gd name="T69" fmla="*/ 2 h 170"/>
                <a:gd name="T70" fmla="*/ 6 w 115"/>
                <a:gd name="T71" fmla="*/ 2 h 170"/>
                <a:gd name="T72" fmla="*/ 7 w 115"/>
                <a:gd name="T73" fmla="*/ 3 h 170"/>
                <a:gd name="T74" fmla="*/ 9 w 115"/>
                <a:gd name="T75" fmla="*/ 4 h 170"/>
                <a:gd name="T76" fmla="*/ 11 w 115"/>
                <a:gd name="T77" fmla="*/ 5 h 170"/>
                <a:gd name="T78" fmla="*/ 12 w 115"/>
                <a:gd name="T79" fmla="*/ 6 h 170"/>
                <a:gd name="T80" fmla="*/ 13 w 115"/>
                <a:gd name="T81" fmla="*/ 8 h 17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170"/>
                <a:gd name="T125" fmla="*/ 115 w 115"/>
                <a:gd name="T126" fmla="*/ 170 h 17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170">
                  <a:moveTo>
                    <a:pt x="97" y="57"/>
                  </a:moveTo>
                  <a:lnTo>
                    <a:pt x="100" y="75"/>
                  </a:lnTo>
                  <a:lnTo>
                    <a:pt x="98" y="90"/>
                  </a:lnTo>
                  <a:lnTo>
                    <a:pt x="91" y="103"/>
                  </a:lnTo>
                  <a:lnTo>
                    <a:pt x="80" y="114"/>
                  </a:lnTo>
                  <a:lnTo>
                    <a:pt x="68" y="125"/>
                  </a:lnTo>
                  <a:lnTo>
                    <a:pt x="54" y="135"/>
                  </a:lnTo>
                  <a:lnTo>
                    <a:pt x="39" y="145"/>
                  </a:lnTo>
                  <a:lnTo>
                    <a:pt x="27" y="155"/>
                  </a:lnTo>
                  <a:lnTo>
                    <a:pt x="25" y="158"/>
                  </a:lnTo>
                  <a:lnTo>
                    <a:pt x="23" y="160"/>
                  </a:lnTo>
                  <a:lnTo>
                    <a:pt x="23" y="164"/>
                  </a:lnTo>
                  <a:lnTo>
                    <a:pt x="26" y="167"/>
                  </a:lnTo>
                  <a:lnTo>
                    <a:pt x="28" y="169"/>
                  </a:lnTo>
                  <a:lnTo>
                    <a:pt x="31" y="170"/>
                  </a:lnTo>
                  <a:lnTo>
                    <a:pt x="34" y="170"/>
                  </a:lnTo>
                  <a:lnTo>
                    <a:pt x="37" y="169"/>
                  </a:lnTo>
                  <a:lnTo>
                    <a:pt x="53" y="159"/>
                  </a:lnTo>
                  <a:lnTo>
                    <a:pt x="69" y="149"/>
                  </a:lnTo>
                  <a:lnTo>
                    <a:pt x="83" y="137"/>
                  </a:lnTo>
                  <a:lnTo>
                    <a:pt x="97" y="123"/>
                  </a:lnTo>
                  <a:lnTo>
                    <a:pt x="106" y="108"/>
                  </a:lnTo>
                  <a:lnTo>
                    <a:pt x="113" y="91"/>
                  </a:lnTo>
                  <a:lnTo>
                    <a:pt x="115" y="73"/>
                  </a:lnTo>
                  <a:lnTo>
                    <a:pt x="111" y="53"/>
                  </a:lnTo>
                  <a:lnTo>
                    <a:pt x="101" y="39"/>
                  </a:lnTo>
                  <a:lnTo>
                    <a:pt x="89" y="26"/>
                  </a:lnTo>
                  <a:lnTo>
                    <a:pt x="72" y="15"/>
                  </a:lnTo>
                  <a:lnTo>
                    <a:pt x="55" y="8"/>
                  </a:lnTo>
                  <a:lnTo>
                    <a:pt x="37" y="2"/>
                  </a:lnTo>
                  <a:lnTo>
                    <a:pt x="21" y="0"/>
                  </a:lnTo>
                  <a:lnTo>
                    <a:pt x="9" y="1"/>
                  </a:lnTo>
                  <a:lnTo>
                    <a:pt x="0" y="5"/>
                  </a:lnTo>
                  <a:lnTo>
                    <a:pt x="15" y="10"/>
                  </a:lnTo>
                  <a:lnTo>
                    <a:pt x="30" y="13"/>
                  </a:lnTo>
                  <a:lnTo>
                    <a:pt x="43" y="16"/>
                  </a:lnTo>
                  <a:lnTo>
                    <a:pt x="57" y="20"/>
                  </a:lnTo>
                  <a:lnTo>
                    <a:pt x="70" y="26"/>
                  </a:lnTo>
                  <a:lnTo>
                    <a:pt x="81" y="33"/>
                  </a:lnTo>
                  <a:lnTo>
                    <a:pt x="91" y="43"/>
                  </a:lnTo>
                  <a:lnTo>
                    <a:pt x="97" y="5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8" name="Freeform 896"/>
            <p:cNvSpPr>
              <a:spLocks/>
            </p:cNvSpPr>
            <p:nvPr/>
          </p:nvSpPr>
          <p:spPr bwMode="auto">
            <a:xfrm>
              <a:off x="4488" y="3350"/>
              <a:ext cx="36" cy="50"/>
            </a:xfrm>
            <a:custGeom>
              <a:avLst/>
              <a:gdLst>
                <a:gd name="T0" fmla="*/ 11 w 289"/>
                <a:gd name="T1" fmla="*/ 9 h 352"/>
                <a:gd name="T2" fmla="*/ 6 w 289"/>
                <a:gd name="T3" fmla="*/ 15 h 352"/>
                <a:gd name="T4" fmla="*/ 2 w 289"/>
                <a:gd name="T5" fmla="*/ 22 h 352"/>
                <a:gd name="T6" fmla="*/ 0 w 289"/>
                <a:gd name="T7" fmla="*/ 30 h 352"/>
                <a:gd name="T8" fmla="*/ 0 w 289"/>
                <a:gd name="T9" fmla="*/ 35 h 352"/>
                <a:gd name="T10" fmla="*/ 1 w 289"/>
                <a:gd name="T11" fmla="*/ 38 h 352"/>
                <a:gd name="T12" fmla="*/ 2 w 289"/>
                <a:gd name="T13" fmla="*/ 39 h 352"/>
                <a:gd name="T14" fmla="*/ 4 w 289"/>
                <a:gd name="T15" fmla="*/ 41 h 352"/>
                <a:gd name="T16" fmla="*/ 6 w 289"/>
                <a:gd name="T17" fmla="*/ 43 h 352"/>
                <a:gd name="T18" fmla="*/ 10 w 289"/>
                <a:gd name="T19" fmla="*/ 45 h 352"/>
                <a:gd name="T20" fmla="*/ 13 w 289"/>
                <a:gd name="T21" fmla="*/ 46 h 352"/>
                <a:gd name="T22" fmla="*/ 17 w 289"/>
                <a:gd name="T23" fmla="*/ 48 h 352"/>
                <a:gd name="T24" fmla="*/ 21 w 289"/>
                <a:gd name="T25" fmla="*/ 49 h 352"/>
                <a:gd name="T26" fmla="*/ 25 w 289"/>
                <a:gd name="T27" fmla="*/ 49 h 352"/>
                <a:gd name="T28" fmla="*/ 29 w 289"/>
                <a:gd name="T29" fmla="*/ 50 h 352"/>
                <a:gd name="T30" fmla="*/ 32 w 289"/>
                <a:gd name="T31" fmla="*/ 50 h 352"/>
                <a:gd name="T32" fmla="*/ 35 w 289"/>
                <a:gd name="T33" fmla="*/ 50 h 352"/>
                <a:gd name="T34" fmla="*/ 36 w 289"/>
                <a:gd name="T35" fmla="*/ 49 h 352"/>
                <a:gd name="T36" fmla="*/ 36 w 289"/>
                <a:gd name="T37" fmla="*/ 48 h 352"/>
                <a:gd name="T38" fmla="*/ 35 w 289"/>
                <a:gd name="T39" fmla="*/ 47 h 352"/>
                <a:gd name="T40" fmla="*/ 33 w 289"/>
                <a:gd name="T41" fmla="*/ 46 h 352"/>
                <a:gd name="T42" fmla="*/ 29 w 289"/>
                <a:gd name="T43" fmla="*/ 46 h 352"/>
                <a:gd name="T44" fmla="*/ 26 w 289"/>
                <a:gd name="T45" fmla="*/ 46 h 352"/>
                <a:gd name="T46" fmla="*/ 22 w 289"/>
                <a:gd name="T47" fmla="*/ 45 h 352"/>
                <a:gd name="T48" fmla="*/ 19 w 289"/>
                <a:gd name="T49" fmla="*/ 45 h 352"/>
                <a:gd name="T50" fmla="*/ 15 w 289"/>
                <a:gd name="T51" fmla="*/ 43 h 352"/>
                <a:gd name="T52" fmla="*/ 12 w 289"/>
                <a:gd name="T53" fmla="*/ 42 h 352"/>
                <a:gd name="T54" fmla="*/ 8 w 289"/>
                <a:gd name="T55" fmla="*/ 40 h 352"/>
                <a:gd name="T56" fmla="*/ 6 w 289"/>
                <a:gd name="T57" fmla="*/ 38 h 352"/>
                <a:gd name="T58" fmla="*/ 4 w 289"/>
                <a:gd name="T59" fmla="*/ 36 h 352"/>
                <a:gd name="T60" fmla="*/ 3 w 289"/>
                <a:gd name="T61" fmla="*/ 32 h 352"/>
                <a:gd name="T62" fmla="*/ 4 w 289"/>
                <a:gd name="T63" fmla="*/ 26 h 352"/>
                <a:gd name="T64" fmla="*/ 6 w 289"/>
                <a:gd name="T65" fmla="*/ 22 h 352"/>
                <a:gd name="T66" fmla="*/ 8 w 289"/>
                <a:gd name="T67" fmla="*/ 18 h 352"/>
                <a:gd name="T68" fmla="*/ 10 w 289"/>
                <a:gd name="T69" fmla="*/ 15 h 352"/>
                <a:gd name="T70" fmla="*/ 13 w 289"/>
                <a:gd name="T71" fmla="*/ 12 h 352"/>
                <a:gd name="T72" fmla="*/ 16 w 289"/>
                <a:gd name="T73" fmla="*/ 8 h 352"/>
                <a:gd name="T74" fmla="*/ 20 w 289"/>
                <a:gd name="T75" fmla="*/ 5 h 352"/>
                <a:gd name="T76" fmla="*/ 25 w 289"/>
                <a:gd name="T77" fmla="*/ 3 h 352"/>
                <a:gd name="T78" fmla="*/ 28 w 289"/>
                <a:gd name="T79" fmla="*/ 1 h 352"/>
                <a:gd name="T80" fmla="*/ 28 w 289"/>
                <a:gd name="T81" fmla="*/ 0 h 352"/>
                <a:gd name="T82" fmla="*/ 25 w 289"/>
                <a:gd name="T83" fmla="*/ 1 h 352"/>
                <a:gd name="T84" fmla="*/ 20 w 289"/>
                <a:gd name="T85" fmla="*/ 3 h 352"/>
                <a:gd name="T86" fmla="*/ 16 w 289"/>
                <a:gd name="T87" fmla="*/ 5 h 35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9"/>
                <a:gd name="T133" fmla="*/ 0 h 352"/>
                <a:gd name="T134" fmla="*/ 289 w 289"/>
                <a:gd name="T135" fmla="*/ 352 h 35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9" h="352">
                  <a:moveTo>
                    <a:pt x="113" y="47"/>
                  </a:moveTo>
                  <a:lnTo>
                    <a:pt x="90" y="65"/>
                  </a:lnTo>
                  <a:lnTo>
                    <a:pt x="68" y="85"/>
                  </a:lnTo>
                  <a:lnTo>
                    <a:pt x="48" y="106"/>
                  </a:lnTo>
                  <a:lnTo>
                    <a:pt x="31" y="130"/>
                  </a:lnTo>
                  <a:lnTo>
                    <a:pt x="16" y="156"/>
                  </a:lnTo>
                  <a:lnTo>
                    <a:pt x="5" y="182"/>
                  </a:lnTo>
                  <a:lnTo>
                    <a:pt x="0" y="211"/>
                  </a:lnTo>
                  <a:lnTo>
                    <a:pt x="1" y="241"/>
                  </a:lnTo>
                  <a:lnTo>
                    <a:pt x="3" y="249"/>
                  </a:lnTo>
                  <a:lnTo>
                    <a:pt x="6" y="257"/>
                  </a:lnTo>
                  <a:lnTo>
                    <a:pt x="10" y="264"/>
                  </a:lnTo>
                  <a:lnTo>
                    <a:pt x="14" y="271"/>
                  </a:lnTo>
                  <a:lnTo>
                    <a:pt x="19" y="277"/>
                  </a:lnTo>
                  <a:lnTo>
                    <a:pt x="24" y="284"/>
                  </a:lnTo>
                  <a:lnTo>
                    <a:pt x="31" y="289"/>
                  </a:lnTo>
                  <a:lnTo>
                    <a:pt x="37" y="293"/>
                  </a:lnTo>
                  <a:lnTo>
                    <a:pt x="51" y="302"/>
                  </a:lnTo>
                  <a:lnTo>
                    <a:pt x="64" y="309"/>
                  </a:lnTo>
                  <a:lnTo>
                    <a:pt x="78" y="316"/>
                  </a:lnTo>
                  <a:lnTo>
                    <a:pt x="93" y="321"/>
                  </a:lnTo>
                  <a:lnTo>
                    <a:pt x="107" y="327"/>
                  </a:lnTo>
                  <a:lnTo>
                    <a:pt x="122" y="331"/>
                  </a:lnTo>
                  <a:lnTo>
                    <a:pt x="137" y="335"/>
                  </a:lnTo>
                  <a:lnTo>
                    <a:pt x="151" y="338"/>
                  </a:lnTo>
                  <a:lnTo>
                    <a:pt x="167" y="342"/>
                  </a:lnTo>
                  <a:lnTo>
                    <a:pt x="183" y="344"/>
                  </a:lnTo>
                  <a:lnTo>
                    <a:pt x="198" y="346"/>
                  </a:lnTo>
                  <a:lnTo>
                    <a:pt x="213" y="348"/>
                  </a:lnTo>
                  <a:lnTo>
                    <a:pt x="229" y="349"/>
                  </a:lnTo>
                  <a:lnTo>
                    <a:pt x="245" y="350"/>
                  </a:lnTo>
                  <a:lnTo>
                    <a:pt x="260" y="351"/>
                  </a:lnTo>
                  <a:lnTo>
                    <a:pt x="275" y="352"/>
                  </a:lnTo>
                  <a:lnTo>
                    <a:pt x="280" y="352"/>
                  </a:lnTo>
                  <a:lnTo>
                    <a:pt x="284" y="349"/>
                  </a:lnTo>
                  <a:lnTo>
                    <a:pt x="287" y="346"/>
                  </a:lnTo>
                  <a:lnTo>
                    <a:pt x="289" y="340"/>
                  </a:lnTo>
                  <a:lnTo>
                    <a:pt x="289" y="335"/>
                  </a:lnTo>
                  <a:lnTo>
                    <a:pt x="287" y="331"/>
                  </a:lnTo>
                  <a:lnTo>
                    <a:pt x="283" y="328"/>
                  </a:lnTo>
                  <a:lnTo>
                    <a:pt x="279" y="327"/>
                  </a:lnTo>
                  <a:lnTo>
                    <a:pt x="264" y="327"/>
                  </a:lnTo>
                  <a:lnTo>
                    <a:pt x="250" y="327"/>
                  </a:lnTo>
                  <a:lnTo>
                    <a:pt x="235" y="326"/>
                  </a:lnTo>
                  <a:lnTo>
                    <a:pt x="222" y="324"/>
                  </a:lnTo>
                  <a:lnTo>
                    <a:pt x="207" y="323"/>
                  </a:lnTo>
                  <a:lnTo>
                    <a:pt x="192" y="321"/>
                  </a:lnTo>
                  <a:lnTo>
                    <a:pt x="179" y="319"/>
                  </a:lnTo>
                  <a:lnTo>
                    <a:pt x="164" y="317"/>
                  </a:lnTo>
                  <a:lnTo>
                    <a:pt x="150" y="314"/>
                  </a:lnTo>
                  <a:lnTo>
                    <a:pt x="136" y="311"/>
                  </a:lnTo>
                  <a:lnTo>
                    <a:pt x="122" y="306"/>
                  </a:lnTo>
                  <a:lnTo>
                    <a:pt x="108" y="302"/>
                  </a:lnTo>
                  <a:lnTo>
                    <a:pt x="95" y="298"/>
                  </a:lnTo>
                  <a:lnTo>
                    <a:pt x="82" y="291"/>
                  </a:lnTo>
                  <a:lnTo>
                    <a:pt x="68" y="285"/>
                  </a:lnTo>
                  <a:lnTo>
                    <a:pt x="56" y="278"/>
                  </a:lnTo>
                  <a:lnTo>
                    <a:pt x="45" y="271"/>
                  </a:lnTo>
                  <a:lnTo>
                    <a:pt x="37" y="260"/>
                  </a:lnTo>
                  <a:lnTo>
                    <a:pt x="32" y="250"/>
                  </a:lnTo>
                  <a:lnTo>
                    <a:pt x="27" y="237"/>
                  </a:lnTo>
                  <a:lnTo>
                    <a:pt x="27" y="222"/>
                  </a:lnTo>
                  <a:lnTo>
                    <a:pt x="30" y="203"/>
                  </a:lnTo>
                  <a:lnTo>
                    <a:pt x="34" y="183"/>
                  </a:lnTo>
                  <a:lnTo>
                    <a:pt x="38" y="169"/>
                  </a:lnTo>
                  <a:lnTo>
                    <a:pt x="45" y="153"/>
                  </a:lnTo>
                  <a:lnTo>
                    <a:pt x="54" y="140"/>
                  </a:lnTo>
                  <a:lnTo>
                    <a:pt x="61" y="127"/>
                  </a:lnTo>
                  <a:lnTo>
                    <a:pt x="71" y="115"/>
                  </a:lnTo>
                  <a:lnTo>
                    <a:pt x="80" y="103"/>
                  </a:lnTo>
                  <a:lnTo>
                    <a:pt x="90" y="93"/>
                  </a:lnTo>
                  <a:lnTo>
                    <a:pt x="102" y="82"/>
                  </a:lnTo>
                  <a:lnTo>
                    <a:pt x="116" y="70"/>
                  </a:lnTo>
                  <a:lnTo>
                    <a:pt x="129" y="59"/>
                  </a:lnTo>
                  <a:lnTo>
                    <a:pt x="145" y="49"/>
                  </a:lnTo>
                  <a:lnTo>
                    <a:pt x="162" y="38"/>
                  </a:lnTo>
                  <a:lnTo>
                    <a:pt x="180" y="28"/>
                  </a:lnTo>
                  <a:lnTo>
                    <a:pt x="197" y="20"/>
                  </a:lnTo>
                  <a:lnTo>
                    <a:pt x="212" y="12"/>
                  </a:lnTo>
                  <a:lnTo>
                    <a:pt x="227" y="6"/>
                  </a:lnTo>
                  <a:lnTo>
                    <a:pt x="240" y="1"/>
                  </a:lnTo>
                  <a:lnTo>
                    <a:pt x="228" y="0"/>
                  </a:lnTo>
                  <a:lnTo>
                    <a:pt x="213" y="1"/>
                  </a:lnTo>
                  <a:lnTo>
                    <a:pt x="198" y="5"/>
                  </a:lnTo>
                  <a:lnTo>
                    <a:pt x="180" y="10"/>
                  </a:lnTo>
                  <a:lnTo>
                    <a:pt x="162" y="18"/>
                  </a:lnTo>
                  <a:lnTo>
                    <a:pt x="144" y="26"/>
                  </a:lnTo>
                  <a:lnTo>
                    <a:pt x="127" y="36"/>
                  </a:lnTo>
                  <a:lnTo>
                    <a:pt x="113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59" name="Freeform 897"/>
            <p:cNvSpPr>
              <a:spLocks/>
            </p:cNvSpPr>
            <p:nvPr/>
          </p:nvSpPr>
          <p:spPr bwMode="auto">
            <a:xfrm>
              <a:off x="4539" y="3348"/>
              <a:ext cx="32" cy="34"/>
            </a:xfrm>
            <a:custGeom>
              <a:avLst/>
              <a:gdLst>
                <a:gd name="T0" fmla="*/ 27 w 252"/>
                <a:gd name="T1" fmla="*/ 10 h 235"/>
                <a:gd name="T2" fmla="*/ 28 w 252"/>
                <a:gd name="T3" fmla="*/ 12 h 235"/>
                <a:gd name="T4" fmla="*/ 29 w 252"/>
                <a:gd name="T5" fmla="*/ 14 h 235"/>
                <a:gd name="T6" fmla="*/ 29 w 252"/>
                <a:gd name="T7" fmla="*/ 17 h 235"/>
                <a:gd name="T8" fmla="*/ 29 w 252"/>
                <a:gd name="T9" fmla="*/ 19 h 235"/>
                <a:gd name="T10" fmla="*/ 29 w 252"/>
                <a:gd name="T11" fmla="*/ 21 h 235"/>
                <a:gd name="T12" fmla="*/ 29 w 252"/>
                <a:gd name="T13" fmla="*/ 23 h 235"/>
                <a:gd name="T14" fmla="*/ 28 w 252"/>
                <a:gd name="T15" fmla="*/ 25 h 235"/>
                <a:gd name="T16" fmla="*/ 27 w 252"/>
                <a:gd name="T17" fmla="*/ 26 h 235"/>
                <a:gd name="T18" fmla="*/ 26 w 252"/>
                <a:gd name="T19" fmla="*/ 28 h 235"/>
                <a:gd name="T20" fmla="*/ 24 w 252"/>
                <a:gd name="T21" fmla="*/ 29 h 235"/>
                <a:gd name="T22" fmla="*/ 23 w 252"/>
                <a:gd name="T23" fmla="*/ 30 h 235"/>
                <a:gd name="T24" fmla="*/ 22 w 252"/>
                <a:gd name="T25" fmla="*/ 32 h 235"/>
                <a:gd name="T26" fmla="*/ 22 w 252"/>
                <a:gd name="T27" fmla="*/ 32 h 235"/>
                <a:gd name="T28" fmla="*/ 22 w 252"/>
                <a:gd name="T29" fmla="*/ 33 h 235"/>
                <a:gd name="T30" fmla="*/ 22 w 252"/>
                <a:gd name="T31" fmla="*/ 33 h 235"/>
                <a:gd name="T32" fmla="*/ 22 w 252"/>
                <a:gd name="T33" fmla="*/ 34 h 235"/>
                <a:gd name="T34" fmla="*/ 22 w 252"/>
                <a:gd name="T35" fmla="*/ 34 h 235"/>
                <a:gd name="T36" fmla="*/ 23 w 252"/>
                <a:gd name="T37" fmla="*/ 34 h 235"/>
                <a:gd name="T38" fmla="*/ 23 w 252"/>
                <a:gd name="T39" fmla="*/ 34 h 235"/>
                <a:gd name="T40" fmla="*/ 24 w 252"/>
                <a:gd name="T41" fmla="*/ 34 h 235"/>
                <a:gd name="T42" fmla="*/ 26 w 252"/>
                <a:gd name="T43" fmla="*/ 32 h 235"/>
                <a:gd name="T44" fmla="*/ 29 w 252"/>
                <a:gd name="T45" fmla="*/ 29 h 235"/>
                <a:gd name="T46" fmla="*/ 30 w 252"/>
                <a:gd name="T47" fmla="*/ 26 h 235"/>
                <a:gd name="T48" fmla="*/ 32 w 252"/>
                <a:gd name="T49" fmla="*/ 23 h 235"/>
                <a:gd name="T50" fmla="*/ 32 w 252"/>
                <a:gd name="T51" fmla="*/ 19 h 235"/>
                <a:gd name="T52" fmla="*/ 32 w 252"/>
                <a:gd name="T53" fmla="*/ 16 h 235"/>
                <a:gd name="T54" fmla="*/ 31 w 252"/>
                <a:gd name="T55" fmla="*/ 12 h 235"/>
                <a:gd name="T56" fmla="*/ 29 w 252"/>
                <a:gd name="T57" fmla="*/ 9 h 235"/>
                <a:gd name="T58" fmla="*/ 27 w 252"/>
                <a:gd name="T59" fmla="*/ 8 h 235"/>
                <a:gd name="T60" fmla="*/ 25 w 252"/>
                <a:gd name="T61" fmla="*/ 7 h 235"/>
                <a:gd name="T62" fmla="*/ 23 w 252"/>
                <a:gd name="T63" fmla="*/ 5 h 235"/>
                <a:gd name="T64" fmla="*/ 21 w 252"/>
                <a:gd name="T65" fmla="*/ 4 h 235"/>
                <a:gd name="T66" fmla="*/ 19 w 252"/>
                <a:gd name="T67" fmla="*/ 3 h 235"/>
                <a:gd name="T68" fmla="*/ 16 w 252"/>
                <a:gd name="T69" fmla="*/ 2 h 235"/>
                <a:gd name="T70" fmla="*/ 14 w 252"/>
                <a:gd name="T71" fmla="*/ 2 h 235"/>
                <a:gd name="T72" fmla="*/ 11 w 252"/>
                <a:gd name="T73" fmla="*/ 1 h 235"/>
                <a:gd name="T74" fmla="*/ 9 w 252"/>
                <a:gd name="T75" fmla="*/ 1 h 235"/>
                <a:gd name="T76" fmla="*/ 7 w 252"/>
                <a:gd name="T77" fmla="*/ 0 h 235"/>
                <a:gd name="T78" fmla="*/ 5 w 252"/>
                <a:gd name="T79" fmla="*/ 0 h 235"/>
                <a:gd name="T80" fmla="*/ 4 w 252"/>
                <a:gd name="T81" fmla="*/ 0 h 235"/>
                <a:gd name="T82" fmla="*/ 2 w 252"/>
                <a:gd name="T83" fmla="*/ 0 h 235"/>
                <a:gd name="T84" fmla="*/ 1 w 252"/>
                <a:gd name="T85" fmla="*/ 0 h 235"/>
                <a:gd name="T86" fmla="*/ 0 w 252"/>
                <a:gd name="T87" fmla="*/ 0 h 235"/>
                <a:gd name="T88" fmla="*/ 0 w 252"/>
                <a:gd name="T89" fmla="*/ 1 h 235"/>
                <a:gd name="T90" fmla="*/ 1 w 252"/>
                <a:gd name="T91" fmla="*/ 1 h 235"/>
                <a:gd name="T92" fmla="*/ 3 w 252"/>
                <a:gd name="T93" fmla="*/ 1 h 235"/>
                <a:gd name="T94" fmla="*/ 4 w 252"/>
                <a:gd name="T95" fmla="*/ 2 h 235"/>
                <a:gd name="T96" fmla="*/ 6 w 252"/>
                <a:gd name="T97" fmla="*/ 2 h 235"/>
                <a:gd name="T98" fmla="*/ 8 w 252"/>
                <a:gd name="T99" fmla="*/ 2 h 235"/>
                <a:gd name="T100" fmla="*/ 9 w 252"/>
                <a:gd name="T101" fmla="*/ 2 h 235"/>
                <a:gd name="T102" fmla="*/ 11 w 252"/>
                <a:gd name="T103" fmla="*/ 3 h 235"/>
                <a:gd name="T104" fmla="*/ 13 w 252"/>
                <a:gd name="T105" fmla="*/ 3 h 235"/>
                <a:gd name="T106" fmla="*/ 15 w 252"/>
                <a:gd name="T107" fmla="*/ 4 h 235"/>
                <a:gd name="T108" fmla="*/ 17 w 252"/>
                <a:gd name="T109" fmla="*/ 5 h 235"/>
                <a:gd name="T110" fmla="*/ 18 w 252"/>
                <a:gd name="T111" fmla="*/ 5 h 235"/>
                <a:gd name="T112" fmla="*/ 20 w 252"/>
                <a:gd name="T113" fmla="*/ 6 h 235"/>
                <a:gd name="T114" fmla="*/ 22 w 252"/>
                <a:gd name="T115" fmla="*/ 7 h 235"/>
                <a:gd name="T116" fmla="*/ 24 w 252"/>
                <a:gd name="T117" fmla="*/ 8 h 235"/>
                <a:gd name="T118" fmla="*/ 25 w 252"/>
                <a:gd name="T119" fmla="*/ 9 h 235"/>
                <a:gd name="T120" fmla="*/ 27 w 252"/>
                <a:gd name="T121" fmla="*/ 10 h 23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52"/>
                <a:gd name="T184" fmla="*/ 0 h 235"/>
                <a:gd name="T185" fmla="*/ 252 w 252"/>
                <a:gd name="T186" fmla="*/ 235 h 23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52" h="235">
                  <a:moveTo>
                    <a:pt x="210" y="72"/>
                  </a:moveTo>
                  <a:lnTo>
                    <a:pt x="222" y="85"/>
                  </a:lnTo>
                  <a:lnTo>
                    <a:pt x="228" y="100"/>
                  </a:lnTo>
                  <a:lnTo>
                    <a:pt x="232" y="116"/>
                  </a:lnTo>
                  <a:lnTo>
                    <a:pt x="232" y="133"/>
                  </a:lnTo>
                  <a:lnTo>
                    <a:pt x="230" y="147"/>
                  </a:lnTo>
                  <a:lnTo>
                    <a:pt x="226" y="159"/>
                  </a:lnTo>
                  <a:lnTo>
                    <a:pt x="218" y="171"/>
                  </a:lnTo>
                  <a:lnTo>
                    <a:pt x="211" y="180"/>
                  </a:lnTo>
                  <a:lnTo>
                    <a:pt x="202" y="191"/>
                  </a:lnTo>
                  <a:lnTo>
                    <a:pt x="192" y="200"/>
                  </a:lnTo>
                  <a:lnTo>
                    <a:pt x="183" y="209"/>
                  </a:lnTo>
                  <a:lnTo>
                    <a:pt x="173" y="219"/>
                  </a:lnTo>
                  <a:lnTo>
                    <a:pt x="171" y="222"/>
                  </a:lnTo>
                  <a:lnTo>
                    <a:pt x="170" y="225"/>
                  </a:lnTo>
                  <a:lnTo>
                    <a:pt x="171" y="229"/>
                  </a:lnTo>
                  <a:lnTo>
                    <a:pt x="173" y="232"/>
                  </a:lnTo>
                  <a:lnTo>
                    <a:pt x="176" y="234"/>
                  </a:lnTo>
                  <a:lnTo>
                    <a:pt x="180" y="235"/>
                  </a:lnTo>
                  <a:lnTo>
                    <a:pt x="184" y="234"/>
                  </a:lnTo>
                  <a:lnTo>
                    <a:pt x="187" y="232"/>
                  </a:lnTo>
                  <a:lnTo>
                    <a:pt x="208" y="218"/>
                  </a:lnTo>
                  <a:lnTo>
                    <a:pt x="225" y="200"/>
                  </a:lnTo>
                  <a:lnTo>
                    <a:pt x="239" y="178"/>
                  </a:lnTo>
                  <a:lnTo>
                    <a:pt x="249" y="156"/>
                  </a:lnTo>
                  <a:lnTo>
                    <a:pt x="252" y="131"/>
                  </a:lnTo>
                  <a:lnTo>
                    <a:pt x="250" y="108"/>
                  </a:lnTo>
                  <a:lnTo>
                    <a:pt x="242" y="85"/>
                  </a:lnTo>
                  <a:lnTo>
                    <a:pt x="225" y="65"/>
                  </a:lnTo>
                  <a:lnTo>
                    <a:pt x="212" y="54"/>
                  </a:lnTo>
                  <a:lnTo>
                    <a:pt x="197" y="45"/>
                  </a:lnTo>
                  <a:lnTo>
                    <a:pt x="181" y="36"/>
                  </a:lnTo>
                  <a:lnTo>
                    <a:pt x="164" y="29"/>
                  </a:lnTo>
                  <a:lnTo>
                    <a:pt x="146" y="22"/>
                  </a:lnTo>
                  <a:lnTo>
                    <a:pt x="127" y="17"/>
                  </a:lnTo>
                  <a:lnTo>
                    <a:pt x="109" y="12"/>
                  </a:lnTo>
                  <a:lnTo>
                    <a:pt x="90" y="7"/>
                  </a:lnTo>
                  <a:lnTo>
                    <a:pt x="73" y="4"/>
                  </a:lnTo>
                  <a:lnTo>
                    <a:pt x="57" y="2"/>
                  </a:lnTo>
                  <a:lnTo>
                    <a:pt x="42" y="0"/>
                  </a:lnTo>
                  <a:lnTo>
                    <a:pt x="28" y="0"/>
                  </a:lnTo>
                  <a:lnTo>
                    <a:pt x="17" y="0"/>
                  </a:lnTo>
                  <a:lnTo>
                    <a:pt x="8" y="1"/>
                  </a:lnTo>
                  <a:lnTo>
                    <a:pt x="3" y="3"/>
                  </a:lnTo>
                  <a:lnTo>
                    <a:pt x="0" y="5"/>
                  </a:lnTo>
                  <a:lnTo>
                    <a:pt x="10" y="7"/>
                  </a:lnTo>
                  <a:lnTo>
                    <a:pt x="22" y="8"/>
                  </a:lnTo>
                  <a:lnTo>
                    <a:pt x="33" y="11"/>
                  </a:lnTo>
                  <a:lnTo>
                    <a:pt x="46" y="13"/>
                  </a:lnTo>
                  <a:lnTo>
                    <a:pt x="60" y="15"/>
                  </a:lnTo>
                  <a:lnTo>
                    <a:pt x="73" y="17"/>
                  </a:lnTo>
                  <a:lnTo>
                    <a:pt x="87" y="20"/>
                  </a:lnTo>
                  <a:lnTo>
                    <a:pt x="102" y="23"/>
                  </a:lnTo>
                  <a:lnTo>
                    <a:pt x="115" y="28"/>
                  </a:lnTo>
                  <a:lnTo>
                    <a:pt x="130" y="32"/>
                  </a:lnTo>
                  <a:lnTo>
                    <a:pt x="145" y="37"/>
                  </a:lnTo>
                  <a:lnTo>
                    <a:pt x="159" y="43"/>
                  </a:lnTo>
                  <a:lnTo>
                    <a:pt x="172" y="49"/>
                  </a:lnTo>
                  <a:lnTo>
                    <a:pt x="186" y="55"/>
                  </a:lnTo>
                  <a:lnTo>
                    <a:pt x="198" y="64"/>
                  </a:lnTo>
                  <a:lnTo>
                    <a:pt x="210" y="72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0" name="Freeform 898"/>
            <p:cNvSpPr>
              <a:spLocks/>
            </p:cNvSpPr>
            <p:nvPr/>
          </p:nvSpPr>
          <p:spPr bwMode="auto">
            <a:xfrm>
              <a:off x="4476" y="3366"/>
              <a:ext cx="13" cy="32"/>
            </a:xfrm>
            <a:custGeom>
              <a:avLst/>
              <a:gdLst>
                <a:gd name="T0" fmla="*/ 0 w 103"/>
                <a:gd name="T1" fmla="*/ 17 h 220"/>
                <a:gd name="T2" fmla="*/ 0 w 103"/>
                <a:gd name="T3" fmla="*/ 20 h 220"/>
                <a:gd name="T4" fmla="*/ 1 w 103"/>
                <a:gd name="T5" fmla="*/ 23 h 220"/>
                <a:gd name="T6" fmla="*/ 2 w 103"/>
                <a:gd name="T7" fmla="*/ 25 h 220"/>
                <a:gd name="T8" fmla="*/ 3 w 103"/>
                <a:gd name="T9" fmla="*/ 27 h 220"/>
                <a:gd name="T10" fmla="*/ 4 w 103"/>
                <a:gd name="T11" fmla="*/ 29 h 220"/>
                <a:gd name="T12" fmla="*/ 6 w 103"/>
                <a:gd name="T13" fmla="*/ 30 h 220"/>
                <a:gd name="T14" fmla="*/ 8 w 103"/>
                <a:gd name="T15" fmla="*/ 31 h 220"/>
                <a:gd name="T16" fmla="*/ 10 w 103"/>
                <a:gd name="T17" fmla="*/ 32 h 220"/>
                <a:gd name="T18" fmla="*/ 11 w 103"/>
                <a:gd name="T19" fmla="*/ 32 h 220"/>
                <a:gd name="T20" fmla="*/ 12 w 103"/>
                <a:gd name="T21" fmla="*/ 32 h 220"/>
                <a:gd name="T22" fmla="*/ 12 w 103"/>
                <a:gd name="T23" fmla="*/ 31 h 220"/>
                <a:gd name="T24" fmla="*/ 13 w 103"/>
                <a:gd name="T25" fmla="*/ 31 h 220"/>
                <a:gd name="T26" fmla="*/ 13 w 103"/>
                <a:gd name="T27" fmla="*/ 30 h 220"/>
                <a:gd name="T28" fmla="*/ 12 w 103"/>
                <a:gd name="T29" fmla="*/ 29 h 220"/>
                <a:gd name="T30" fmla="*/ 12 w 103"/>
                <a:gd name="T31" fmla="*/ 29 h 220"/>
                <a:gd name="T32" fmla="*/ 11 w 103"/>
                <a:gd name="T33" fmla="*/ 28 h 220"/>
                <a:gd name="T34" fmla="*/ 9 w 103"/>
                <a:gd name="T35" fmla="*/ 27 h 220"/>
                <a:gd name="T36" fmla="*/ 7 w 103"/>
                <a:gd name="T37" fmla="*/ 26 h 220"/>
                <a:gd name="T38" fmla="*/ 6 w 103"/>
                <a:gd name="T39" fmla="*/ 24 h 220"/>
                <a:gd name="T40" fmla="*/ 5 w 103"/>
                <a:gd name="T41" fmla="*/ 22 h 220"/>
                <a:gd name="T42" fmla="*/ 4 w 103"/>
                <a:gd name="T43" fmla="*/ 20 h 220"/>
                <a:gd name="T44" fmla="*/ 3 w 103"/>
                <a:gd name="T45" fmla="*/ 18 h 220"/>
                <a:gd name="T46" fmla="*/ 3 w 103"/>
                <a:gd name="T47" fmla="*/ 15 h 220"/>
                <a:gd name="T48" fmla="*/ 4 w 103"/>
                <a:gd name="T49" fmla="*/ 12 h 220"/>
                <a:gd name="T50" fmla="*/ 5 w 103"/>
                <a:gd name="T51" fmla="*/ 10 h 220"/>
                <a:gd name="T52" fmla="*/ 6 w 103"/>
                <a:gd name="T53" fmla="*/ 8 h 220"/>
                <a:gd name="T54" fmla="*/ 8 w 103"/>
                <a:gd name="T55" fmla="*/ 6 h 220"/>
                <a:gd name="T56" fmla="*/ 10 w 103"/>
                <a:gd name="T57" fmla="*/ 5 h 220"/>
                <a:gd name="T58" fmla="*/ 11 w 103"/>
                <a:gd name="T59" fmla="*/ 3 h 220"/>
                <a:gd name="T60" fmla="*/ 12 w 103"/>
                <a:gd name="T61" fmla="*/ 2 h 220"/>
                <a:gd name="T62" fmla="*/ 13 w 103"/>
                <a:gd name="T63" fmla="*/ 1 h 220"/>
                <a:gd name="T64" fmla="*/ 13 w 103"/>
                <a:gd name="T65" fmla="*/ 0 h 220"/>
                <a:gd name="T66" fmla="*/ 12 w 103"/>
                <a:gd name="T67" fmla="*/ 1 h 220"/>
                <a:gd name="T68" fmla="*/ 10 w 103"/>
                <a:gd name="T69" fmla="*/ 2 h 220"/>
                <a:gd name="T70" fmla="*/ 8 w 103"/>
                <a:gd name="T71" fmla="*/ 4 h 220"/>
                <a:gd name="T72" fmla="*/ 6 w 103"/>
                <a:gd name="T73" fmla="*/ 6 h 220"/>
                <a:gd name="T74" fmla="*/ 4 w 103"/>
                <a:gd name="T75" fmla="*/ 8 h 220"/>
                <a:gd name="T76" fmla="*/ 2 w 103"/>
                <a:gd name="T77" fmla="*/ 11 h 220"/>
                <a:gd name="T78" fmla="*/ 1 w 103"/>
                <a:gd name="T79" fmla="*/ 14 h 220"/>
                <a:gd name="T80" fmla="*/ 0 w 103"/>
                <a:gd name="T81" fmla="*/ 17 h 22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03"/>
                <a:gd name="T124" fmla="*/ 0 h 220"/>
                <a:gd name="T125" fmla="*/ 103 w 103"/>
                <a:gd name="T126" fmla="*/ 220 h 22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03" h="220">
                  <a:moveTo>
                    <a:pt x="0" y="120"/>
                  </a:moveTo>
                  <a:lnTo>
                    <a:pt x="0" y="138"/>
                  </a:lnTo>
                  <a:lnTo>
                    <a:pt x="4" y="155"/>
                  </a:lnTo>
                  <a:lnTo>
                    <a:pt x="12" y="171"/>
                  </a:lnTo>
                  <a:lnTo>
                    <a:pt x="22" y="185"/>
                  </a:lnTo>
                  <a:lnTo>
                    <a:pt x="35" y="197"/>
                  </a:lnTo>
                  <a:lnTo>
                    <a:pt x="50" y="207"/>
                  </a:lnTo>
                  <a:lnTo>
                    <a:pt x="66" y="215"/>
                  </a:lnTo>
                  <a:lnTo>
                    <a:pt x="83" y="219"/>
                  </a:lnTo>
                  <a:lnTo>
                    <a:pt x="89" y="220"/>
                  </a:lnTo>
                  <a:lnTo>
                    <a:pt x="94" y="218"/>
                  </a:lnTo>
                  <a:lnTo>
                    <a:pt x="98" y="215"/>
                  </a:lnTo>
                  <a:lnTo>
                    <a:pt x="100" y="211"/>
                  </a:lnTo>
                  <a:lnTo>
                    <a:pt x="100" y="205"/>
                  </a:lnTo>
                  <a:lnTo>
                    <a:pt x="99" y="200"/>
                  </a:lnTo>
                  <a:lnTo>
                    <a:pt x="96" y="196"/>
                  </a:lnTo>
                  <a:lnTo>
                    <a:pt x="91" y="193"/>
                  </a:lnTo>
                  <a:lnTo>
                    <a:pt x="74" y="187"/>
                  </a:lnTo>
                  <a:lnTo>
                    <a:pt x="58" y="178"/>
                  </a:lnTo>
                  <a:lnTo>
                    <a:pt x="45" y="167"/>
                  </a:lnTo>
                  <a:lnTo>
                    <a:pt x="36" y="154"/>
                  </a:lnTo>
                  <a:lnTo>
                    <a:pt x="30" y="138"/>
                  </a:lnTo>
                  <a:lnTo>
                    <a:pt x="27" y="121"/>
                  </a:lnTo>
                  <a:lnTo>
                    <a:pt x="27" y="103"/>
                  </a:lnTo>
                  <a:lnTo>
                    <a:pt x="32" y="83"/>
                  </a:lnTo>
                  <a:lnTo>
                    <a:pt x="39" y="69"/>
                  </a:lnTo>
                  <a:lnTo>
                    <a:pt x="51" y="56"/>
                  </a:lnTo>
                  <a:lnTo>
                    <a:pt x="63" y="43"/>
                  </a:lnTo>
                  <a:lnTo>
                    <a:pt x="77" y="31"/>
                  </a:lnTo>
                  <a:lnTo>
                    <a:pt x="89" y="21"/>
                  </a:lnTo>
                  <a:lnTo>
                    <a:pt x="98" y="12"/>
                  </a:lnTo>
                  <a:lnTo>
                    <a:pt x="103" y="5"/>
                  </a:lnTo>
                  <a:lnTo>
                    <a:pt x="103" y="0"/>
                  </a:lnTo>
                  <a:lnTo>
                    <a:pt x="92" y="4"/>
                  </a:lnTo>
                  <a:lnTo>
                    <a:pt x="77" y="12"/>
                  </a:lnTo>
                  <a:lnTo>
                    <a:pt x="61" y="25"/>
                  </a:lnTo>
                  <a:lnTo>
                    <a:pt x="44" y="40"/>
                  </a:lnTo>
                  <a:lnTo>
                    <a:pt x="29" y="57"/>
                  </a:lnTo>
                  <a:lnTo>
                    <a:pt x="16" y="77"/>
                  </a:lnTo>
                  <a:lnTo>
                    <a:pt x="6" y="98"/>
                  </a:lnTo>
                  <a:lnTo>
                    <a:pt x="0" y="1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1" name="Freeform 899"/>
            <p:cNvSpPr>
              <a:spLocks/>
            </p:cNvSpPr>
            <p:nvPr/>
          </p:nvSpPr>
          <p:spPr bwMode="auto">
            <a:xfrm>
              <a:off x="4565" y="3346"/>
              <a:ext cx="28" cy="41"/>
            </a:xfrm>
            <a:custGeom>
              <a:avLst/>
              <a:gdLst>
                <a:gd name="T0" fmla="*/ 24 w 220"/>
                <a:gd name="T1" fmla="*/ 16 h 288"/>
                <a:gd name="T2" fmla="*/ 25 w 220"/>
                <a:gd name="T3" fmla="*/ 19 h 288"/>
                <a:gd name="T4" fmla="*/ 26 w 220"/>
                <a:gd name="T5" fmla="*/ 22 h 288"/>
                <a:gd name="T6" fmla="*/ 25 w 220"/>
                <a:gd name="T7" fmla="*/ 25 h 288"/>
                <a:gd name="T8" fmla="*/ 24 w 220"/>
                <a:gd name="T9" fmla="*/ 28 h 288"/>
                <a:gd name="T10" fmla="*/ 21 w 220"/>
                <a:gd name="T11" fmla="*/ 30 h 288"/>
                <a:gd name="T12" fmla="*/ 19 w 220"/>
                <a:gd name="T13" fmla="*/ 33 h 288"/>
                <a:gd name="T14" fmla="*/ 16 w 220"/>
                <a:gd name="T15" fmla="*/ 35 h 288"/>
                <a:gd name="T16" fmla="*/ 15 w 220"/>
                <a:gd name="T17" fmla="*/ 37 h 288"/>
                <a:gd name="T18" fmla="*/ 14 w 220"/>
                <a:gd name="T19" fmla="*/ 38 h 288"/>
                <a:gd name="T20" fmla="*/ 14 w 220"/>
                <a:gd name="T21" fmla="*/ 39 h 288"/>
                <a:gd name="T22" fmla="*/ 14 w 220"/>
                <a:gd name="T23" fmla="*/ 40 h 288"/>
                <a:gd name="T24" fmla="*/ 15 w 220"/>
                <a:gd name="T25" fmla="*/ 41 h 288"/>
                <a:gd name="T26" fmla="*/ 16 w 220"/>
                <a:gd name="T27" fmla="*/ 41 h 288"/>
                <a:gd name="T28" fmla="*/ 18 w 220"/>
                <a:gd name="T29" fmla="*/ 39 h 288"/>
                <a:gd name="T30" fmla="*/ 20 w 220"/>
                <a:gd name="T31" fmla="*/ 36 h 288"/>
                <a:gd name="T32" fmla="*/ 24 w 220"/>
                <a:gd name="T33" fmla="*/ 33 h 288"/>
                <a:gd name="T34" fmla="*/ 26 w 220"/>
                <a:gd name="T35" fmla="*/ 29 h 288"/>
                <a:gd name="T36" fmla="*/ 28 w 220"/>
                <a:gd name="T37" fmla="*/ 25 h 288"/>
                <a:gd name="T38" fmla="*/ 28 w 220"/>
                <a:gd name="T39" fmla="*/ 20 h 288"/>
                <a:gd name="T40" fmla="*/ 26 w 220"/>
                <a:gd name="T41" fmla="*/ 16 h 288"/>
                <a:gd name="T42" fmla="*/ 23 w 220"/>
                <a:gd name="T43" fmla="*/ 12 h 288"/>
                <a:gd name="T44" fmla="*/ 20 w 220"/>
                <a:gd name="T45" fmla="*/ 10 h 288"/>
                <a:gd name="T46" fmla="*/ 17 w 220"/>
                <a:gd name="T47" fmla="*/ 8 h 288"/>
                <a:gd name="T48" fmla="*/ 14 w 220"/>
                <a:gd name="T49" fmla="*/ 6 h 288"/>
                <a:gd name="T50" fmla="*/ 11 w 220"/>
                <a:gd name="T51" fmla="*/ 4 h 288"/>
                <a:gd name="T52" fmla="*/ 8 w 220"/>
                <a:gd name="T53" fmla="*/ 2 h 288"/>
                <a:gd name="T54" fmla="*/ 5 w 220"/>
                <a:gd name="T55" fmla="*/ 1 h 288"/>
                <a:gd name="T56" fmla="*/ 2 w 220"/>
                <a:gd name="T57" fmla="*/ 0 h 288"/>
                <a:gd name="T58" fmla="*/ 1 w 220"/>
                <a:gd name="T59" fmla="*/ 0 h 288"/>
                <a:gd name="T60" fmla="*/ 1 w 220"/>
                <a:gd name="T61" fmla="*/ 1 h 288"/>
                <a:gd name="T62" fmla="*/ 4 w 220"/>
                <a:gd name="T63" fmla="*/ 3 h 288"/>
                <a:gd name="T64" fmla="*/ 7 w 220"/>
                <a:gd name="T65" fmla="*/ 4 h 288"/>
                <a:gd name="T66" fmla="*/ 10 w 220"/>
                <a:gd name="T67" fmla="*/ 6 h 288"/>
                <a:gd name="T68" fmla="*/ 13 w 220"/>
                <a:gd name="T69" fmla="*/ 8 h 288"/>
                <a:gd name="T70" fmla="*/ 16 w 220"/>
                <a:gd name="T71" fmla="*/ 9 h 288"/>
                <a:gd name="T72" fmla="*/ 19 w 220"/>
                <a:gd name="T73" fmla="*/ 12 h 288"/>
                <a:gd name="T74" fmla="*/ 21 w 220"/>
                <a:gd name="T75" fmla="*/ 14 h 28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0"/>
                <a:gd name="T115" fmla="*/ 0 h 288"/>
                <a:gd name="T116" fmla="*/ 220 w 220"/>
                <a:gd name="T117" fmla="*/ 288 h 28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0" h="288">
                  <a:moveTo>
                    <a:pt x="179" y="108"/>
                  </a:moveTo>
                  <a:lnTo>
                    <a:pt x="186" y="115"/>
                  </a:lnTo>
                  <a:lnTo>
                    <a:pt x="191" y="124"/>
                  </a:lnTo>
                  <a:lnTo>
                    <a:pt x="196" y="133"/>
                  </a:lnTo>
                  <a:lnTo>
                    <a:pt x="200" y="143"/>
                  </a:lnTo>
                  <a:lnTo>
                    <a:pt x="202" y="153"/>
                  </a:lnTo>
                  <a:lnTo>
                    <a:pt x="201" y="163"/>
                  </a:lnTo>
                  <a:lnTo>
                    <a:pt x="199" y="174"/>
                  </a:lnTo>
                  <a:lnTo>
                    <a:pt x="193" y="184"/>
                  </a:lnTo>
                  <a:lnTo>
                    <a:pt x="186" y="194"/>
                  </a:lnTo>
                  <a:lnTo>
                    <a:pt x="178" y="204"/>
                  </a:lnTo>
                  <a:lnTo>
                    <a:pt x="168" y="213"/>
                  </a:lnTo>
                  <a:lnTo>
                    <a:pt x="159" y="221"/>
                  </a:lnTo>
                  <a:lnTo>
                    <a:pt x="148" y="229"/>
                  </a:lnTo>
                  <a:lnTo>
                    <a:pt x="138" y="237"/>
                  </a:lnTo>
                  <a:lnTo>
                    <a:pt x="127" y="246"/>
                  </a:lnTo>
                  <a:lnTo>
                    <a:pt x="118" y="255"/>
                  </a:lnTo>
                  <a:lnTo>
                    <a:pt x="115" y="258"/>
                  </a:lnTo>
                  <a:lnTo>
                    <a:pt x="112" y="263"/>
                  </a:lnTo>
                  <a:lnTo>
                    <a:pt x="110" y="267"/>
                  </a:lnTo>
                  <a:lnTo>
                    <a:pt x="108" y="271"/>
                  </a:lnTo>
                  <a:lnTo>
                    <a:pt x="107" y="276"/>
                  </a:lnTo>
                  <a:lnTo>
                    <a:pt x="107" y="280"/>
                  </a:lnTo>
                  <a:lnTo>
                    <a:pt x="109" y="284"/>
                  </a:lnTo>
                  <a:lnTo>
                    <a:pt x="112" y="287"/>
                  </a:lnTo>
                  <a:lnTo>
                    <a:pt x="117" y="288"/>
                  </a:lnTo>
                  <a:lnTo>
                    <a:pt x="121" y="288"/>
                  </a:lnTo>
                  <a:lnTo>
                    <a:pt x="124" y="287"/>
                  </a:lnTo>
                  <a:lnTo>
                    <a:pt x="127" y="284"/>
                  </a:lnTo>
                  <a:lnTo>
                    <a:pt x="138" y="271"/>
                  </a:lnTo>
                  <a:lnTo>
                    <a:pt x="149" y="261"/>
                  </a:lnTo>
                  <a:lnTo>
                    <a:pt x="161" y="250"/>
                  </a:lnTo>
                  <a:lnTo>
                    <a:pt x="173" y="239"/>
                  </a:lnTo>
                  <a:lnTo>
                    <a:pt x="185" y="229"/>
                  </a:lnTo>
                  <a:lnTo>
                    <a:pt x="196" y="217"/>
                  </a:lnTo>
                  <a:lnTo>
                    <a:pt x="206" y="204"/>
                  </a:lnTo>
                  <a:lnTo>
                    <a:pt x="213" y="190"/>
                  </a:lnTo>
                  <a:lnTo>
                    <a:pt x="219" y="173"/>
                  </a:lnTo>
                  <a:lnTo>
                    <a:pt x="220" y="157"/>
                  </a:lnTo>
                  <a:lnTo>
                    <a:pt x="218" y="141"/>
                  </a:lnTo>
                  <a:lnTo>
                    <a:pt x="212" y="125"/>
                  </a:lnTo>
                  <a:lnTo>
                    <a:pt x="204" y="111"/>
                  </a:lnTo>
                  <a:lnTo>
                    <a:pt x="194" y="97"/>
                  </a:lnTo>
                  <a:lnTo>
                    <a:pt x="182" y="86"/>
                  </a:lnTo>
                  <a:lnTo>
                    <a:pt x="168" y="77"/>
                  </a:lnTo>
                  <a:lnTo>
                    <a:pt x="158" y="70"/>
                  </a:lnTo>
                  <a:lnTo>
                    <a:pt x="146" y="64"/>
                  </a:lnTo>
                  <a:lnTo>
                    <a:pt x="134" y="56"/>
                  </a:lnTo>
                  <a:lnTo>
                    <a:pt x="122" y="50"/>
                  </a:lnTo>
                  <a:lnTo>
                    <a:pt x="109" y="43"/>
                  </a:lnTo>
                  <a:lnTo>
                    <a:pt x="96" y="36"/>
                  </a:lnTo>
                  <a:lnTo>
                    <a:pt x="83" y="29"/>
                  </a:lnTo>
                  <a:lnTo>
                    <a:pt x="70" y="22"/>
                  </a:lnTo>
                  <a:lnTo>
                    <a:pt x="59" y="17"/>
                  </a:lnTo>
                  <a:lnTo>
                    <a:pt x="47" y="12"/>
                  </a:lnTo>
                  <a:lnTo>
                    <a:pt x="36" y="7"/>
                  </a:lnTo>
                  <a:lnTo>
                    <a:pt x="26" y="4"/>
                  </a:lnTo>
                  <a:lnTo>
                    <a:pt x="18" y="1"/>
                  </a:lnTo>
                  <a:lnTo>
                    <a:pt x="10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9" y="7"/>
                  </a:lnTo>
                  <a:lnTo>
                    <a:pt x="20" y="13"/>
                  </a:lnTo>
                  <a:lnTo>
                    <a:pt x="31" y="18"/>
                  </a:lnTo>
                  <a:lnTo>
                    <a:pt x="42" y="23"/>
                  </a:lnTo>
                  <a:lnTo>
                    <a:pt x="54" y="29"/>
                  </a:lnTo>
                  <a:lnTo>
                    <a:pt x="65" y="34"/>
                  </a:lnTo>
                  <a:lnTo>
                    <a:pt x="77" y="40"/>
                  </a:lnTo>
                  <a:lnTo>
                    <a:pt x="88" y="47"/>
                  </a:lnTo>
                  <a:lnTo>
                    <a:pt x="101" y="53"/>
                  </a:lnTo>
                  <a:lnTo>
                    <a:pt x="112" y="60"/>
                  </a:lnTo>
                  <a:lnTo>
                    <a:pt x="124" y="66"/>
                  </a:lnTo>
                  <a:lnTo>
                    <a:pt x="136" y="74"/>
                  </a:lnTo>
                  <a:lnTo>
                    <a:pt x="147" y="82"/>
                  </a:lnTo>
                  <a:lnTo>
                    <a:pt x="158" y="90"/>
                  </a:lnTo>
                  <a:lnTo>
                    <a:pt x="168" y="98"/>
                  </a:lnTo>
                  <a:lnTo>
                    <a:pt x="179" y="10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2" name="Freeform 900"/>
            <p:cNvSpPr>
              <a:spLocks/>
            </p:cNvSpPr>
            <p:nvPr/>
          </p:nvSpPr>
          <p:spPr bwMode="auto">
            <a:xfrm>
              <a:off x="4538" y="3409"/>
              <a:ext cx="107" cy="71"/>
            </a:xfrm>
            <a:custGeom>
              <a:avLst/>
              <a:gdLst>
                <a:gd name="T0" fmla="*/ 14 w 1070"/>
                <a:gd name="T1" fmla="*/ 0 h 844"/>
                <a:gd name="T2" fmla="*/ 107 w 1070"/>
                <a:gd name="T3" fmla="*/ 16 h 844"/>
                <a:gd name="T4" fmla="*/ 92 w 1070"/>
                <a:gd name="T5" fmla="*/ 71 h 844"/>
                <a:gd name="T6" fmla="*/ 0 w 1070"/>
                <a:gd name="T7" fmla="*/ 52 h 844"/>
                <a:gd name="T8" fmla="*/ 14 w 1070"/>
                <a:gd name="T9" fmla="*/ 0 h 8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70"/>
                <a:gd name="T16" fmla="*/ 0 h 844"/>
                <a:gd name="T17" fmla="*/ 1070 w 1070"/>
                <a:gd name="T18" fmla="*/ 844 h 84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70" h="844">
                  <a:moveTo>
                    <a:pt x="141" y="0"/>
                  </a:moveTo>
                  <a:lnTo>
                    <a:pt x="1070" y="194"/>
                  </a:lnTo>
                  <a:lnTo>
                    <a:pt x="919" y="844"/>
                  </a:lnTo>
                  <a:lnTo>
                    <a:pt x="0" y="624"/>
                  </a:lnTo>
                  <a:lnTo>
                    <a:pt x="141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3" name="Freeform 901"/>
            <p:cNvSpPr>
              <a:spLocks/>
            </p:cNvSpPr>
            <p:nvPr/>
          </p:nvSpPr>
          <p:spPr bwMode="auto">
            <a:xfrm>
              <a:off x="4547" y="3411"/>
              <a:ext cx="82" cy="28"/>
            </a:xfrm>
            <a:custGeom>
              <a:avLst/>
              <a:gdLst>
                <a:gd name="T0" fmla="*/ 10 w 819"/>
                <a:gd name="T1" fmla="*/ 0 h 333"/>
                <a:gd name="T2" fmla="*/ 82 w 819"/>
                <a:gd name="T3" fmla="*/ 12 h 333"/>
                <a:gd name="T4" fmla="*/ 17 w 819"/>
                <a:gd name="T5" fmla="*/ 8 h 333"/>
                <a:gd name="T6" fmla="*/ 0 w 819"/>
                <a:gd name="T7" fmla="*/ 28 h 333"/>
                <a:gd name="T8" fmla="*/ 10 w 819"/>
                <a:gd name="T9" fmla="*/ 0 h 3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19"/>
                <a:gd name="T16" fmla="*/ 0 h 333"/>
                <a:gd name="T17" fmla="*/ 819 w 819"/>
                <a:gd name="T18" fmla="*/ 333 h 333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19" h="333">
                  <a:moveTo>
                    <a:pt x="97" y="0"/>
                  </a:moveTo>
                  <a:lnTo>
                    <a:pt x="819" y="139"/>
                  </a:lnTo>
                  <a:lnTo>
                    <a:pt x="172" y="98"/>
                  </a:lnTo>
                  <a:lnTo>
                    <a:pt x="0" y="333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4" name="Freeform 902"/>
            <p:cNvSpPr>
              <a:spLocks/>
            </p:cNvSpPr>
            <p:nvPr/>
          </p:nvSpPr>
          <p:spPr bwMode="auto">
            <a:xfrm>
              <a:off x="4527" y="3494"/>
              <a:ext cx="108" cy="26"/>
            </a:xfrm>
            <a:custGeom>
              <a:avLst/>
              <a:gdLst>
                <a:gd name="T0" fmla="*/ 3 w 1083"/>
                <a:gd name="T1" fmla="*/ 0 h 306"/>
                <a:gd name="T2" fmla="*/ 108 w 1083"/>
                <a:gd name="T3" fmla="*/ 22 h 306"/>
                <a:gd name="T4" fmla="*/ 105 w 1083"/>
                <a:gd name="T5" fmla="*/ 26 h 306"/>
                <a:gd name="T6" fmla="*/ 0 w 1083"/>
                <a:gd name="T7" fmla="*/ 2 h 306"/>
                <a:gd name="T8" fmla="*/ 3 w 1083"/>
                <a:gd name="T9" fmla="*/ 0 h 3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3"/>
                <a:gd name="T16" fmla="*/ 0 h 306"/>
                <a:gd name="T17" fmla="*/ 1083 w 1083"/>
                <a:gd name="T18" fmla="*/ 306 h 3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3" h="306">
                  <a:moveTo>
                    <a:pt x="34" y="0"/>
                  </a:moveTo>
                  <a:lnTo>
                    <a:pt x="1083" y="261"/>
                  </a:lnTo>
                  <a:lnTo>
                    <a:pt x="1055" y="306"/>
                  </a:lnTo>
                  <a:lnTo>
                    <a:pt x="0" y="28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5" name="Freeform 903"/>
            <p:cNvSpPr>
              <a:spLocks/>
            </p:cNvSpPr>
            <p:nvPr/>
          </p:nvSpPr>
          <p:spPr bwMode="auto">
            <a:xfrm>
              <a:off x="4517" y="3502"/>
              <a:ext cx="109" cy="26"/>
            </a:xfrm>
            <a:custGeom>
              <a:avLst/>
              <a:gdLst>
                <a:gd name="T0" fmla="*/ 4 w 1088"/>
                <a:gd name="T1" fmla="*/ 0 h 311"/>
                <a:gd name="T2" fmla="*/ 109 w 1088"/>
                <a:gd name="T3" fmla="*/ 22 h 311"/>
                <a:gd name="T4" fmla="*/ 106 w 1088"/>
                <a:gd name="T5" fmla="*/ 26 h 311"/>
                <a:gd name="T6" fmla="*/ 0 w 1088"/>
                <a:gd name="T7" fmla="*/ 3 h 311"/>
                <a:gd name="T8" fmla="*/ 4 w 1088"/>
                <a:gd name="T9" fmla="*/ 0 h 31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88"/>
                <a:gd name="T16" fmla="*/ 0 h 311"/>
                <a:gd name="T17" fmla="*/ 1088 w 1088"/>
                <a:gd name="T18" fmla="*/ 311 h 31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88" h="311">
                  <a:moveTo>
                    <a:pt x="39" y="0"/>
                  </a:moveTo>
                  <a:lnTo>
                    <a:pt x="1088" y="260"/>
                  </a:lnTo>
                  <a:lnTo>
                    <a:pt x="1055" y="311"/>
                  </a:lnTo>
                  <a:lnTo>
                    <a:pt x="0" y="34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7F7F7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6" name="Freeform 904"/>
            <p:cNvSpPr>
              <a:spLocks/>
            </p:cNvSpPr>
            <p:nvPr/>
          </p:nvSpPr>
          <p:spPr bwMode="auto">
            <a:xfrm>
              <a:off x="4534" y="3526"/>
              <a:ext cx="16" cy="6"/>
            </a:xfrm>
            <a:custGeom>
              <a:avLst/>
              <a:gdLst>
                <a:gd name="T0" fmla="*/ 2 w 164"/>
                <a:gd name="T1" fmla="*/ 0 h 72"/>
                <a:gd name="T2" fmla="*/ 2 w 164"/>
                <a:gd name="T3" fmla="*/ 0 h 72"/>
                <a:gd name="T4" fmla="*/ 3 w 164"/>
                <a:gd name="T5" fmla="*/ 0 h 72"/>
                <a:gd name="T6" fmla="*/ 5 w 164"/>
                <a:gd name="T7" fmla="*/ 0 h 72"/>
                <a:gd name="T8" fmla="*/ 8 w 164"/>
                <a:gd name="T9" fmla="*/ 0 h 72"/>
                <a:gd name="T10" fmla="*/ 10 w 164"/>
                <a:gd name="T11" fmla="*/ 1 h 72"/>
                <a:gd name="T12" fmla="*/ 12 w 164"/>
                <a:gd name="T13" fmla="*/ 1 h 72"/>
                <a:gd name="T14" fmla="*/ 15 w 164"/>
                <a:gd name="T15" fmla="*/ 3 h 72"/>
                <a:gd name="T16" fmla="*/ 16 w 164"/>
                <a:gd name="T17" fmla="*/ 4 h 72"/>
                <a:gd name="T18" fmla="*/ 16 w 164"/>
                <a:gd name="T19" fmla="*/ 4 h 72"/>
                <a:gd name="T20" fmla="*/ 16 w 164"/>
                <a:gd name="T21" fmla="*/ 5 h 72"/>
                <a:gd name="T22" fmla="*/ 16 w 164"/>
                <a:gd name="T23" fmla="*/ 5 h 72"/>
                <a:gd name="T24" fmla="*/ 16 w 164"/>
                <a:gd name="T25" fmla="*/ 6 h 72"/>
                <a:gd name="T26" fmla="*/ 15 w 164"/>
                <a:gd name="T27" fmla="*/ 6 h 72"/>
                <a:gd name="T28" fmla="*/ 15 w 164"/>
                <a:gd name="T29" fmla="*/ 6 h 72"/>
                <a:gd name="T30" fmla="*/ 13 w 164"/>
                <a:gd name="T31" fmla="*/ 6 h 72"/>
                <a:gd name="T32" fmla="*/ 12 w 164"/>
                <a:gd name="T33" fmla="*/ 5 h 72"/>
                <a:gd name="T34" fmla="*/ 12 w 164"/>
                <a:gd name="T35" fmla="*/ 5 h 72"/>
                <a:gd name="T36" fmla="*/ 12 w 164"/>
                <a:gd name="T37" fmla="*/ 5 h 72"/>
                <a:gd name="T38" fmla="*/ 12 w 164"/>
                <a:gd name="T39" fmla="*/ 4 h 72"/>
                <a:gd name="T40" fmla="*/ 11 w 164"/>
                <a:gd name="T41" fmla="*/ 4 h 72"/>
                <a:gd name="T42" fmla="*/ 10 w 164"/>
                <a:gd name="T43" fmla="*/ 3 h 72"/>
                <a:gd name="T44" fmla="*/ 8 w 164"/>
                <a:gd name="T45" fmla="*/ 3 h 72"/>
                <a:gd name="T46" fmla="*/ 5 w 164"/>
                <a:gd name="T47" fmla="*/ 2 h 72"/>
                <a:gd name="T48" fmla="*/ 2 w 164"/>
                <a:gd name="T49" fmla="*/ 2 h 72"/>
                <a:gd name="T50" fmla="*/ 2 w 164"/>
                <a:gd name="T51" fmla="*/ 2 h 72"/>
                <a:gd name="T52" fmla="*/ 1 w 164"/>
                <a:gd name="T53" fmla="*/ 2 h 72"/>
                <a:gd name="T54" fmla="*/ 1 w 164"/>
                <a:gd name="T55" fmla="*/ 2 h 72"/>
                <a:gd name="T56" fmla="*/ 0 w 164"/>
                <a:gd name="T57" fmla="*/ 2 h 72"/>
                <a:gd name="T58" fmla="*/ 0 w 164"/>
                <a:gd name="T59" fmla="*/ 2 h 72"/>
                <a:gd name="T60" fmla="*/ 0 w 164"/>
                <a:gd name="T61" fmla="*/ 1 h 72"/>
                <a:gd name="T62" fmla="*/ 0 w 164"/>
                <a:gd name="T63" fmla="*/ 1 h 72"/>
                <a:gd name="T64" fmla="*/ 2 w 164"/>
                <a:gd name="T65" fmla="*/ 0 h 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64"/>
                <a:gd name="T100" fmla="*/ 0 h 72"/>
                <a:gd name="T101" fmla="*/ 164 w 164"/>
                <a:gd name="T102" fmla="*/ 72 h 7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64" h="72">
                  <a:moveTo>
                    <a:pt x="16" y="1"/>
                  </a:moveTo>
                  <a:lnTo>
                    <a:pt x="21" y="1"/>
                  </a:lnTo>
                  <a:lnTo>
                    <a:pt x="35" y="0"/>
                  </a:lnTo>
                  <a:lnTo>
                    <a:pt x="54" y="0"/>
                  </a:lnTo>
                  <a:lnTo>
                    <a:pt x="78" y="2"/>
                  </a:lnTo>
                  <a:lnTo>
                    <a:pt x="104" y="7"/>
                  </a:lnTo>
                  <a:lnTo>
                    <a:pt x="128" y="17"/>
                  </a:lnTo>
                  <a:lnTo>
                    <a:pt x="149" y="31"/>
                  </a:lnTo>
                  <a:lnTo>
                    <a:pt x="164" y="51"/>
                  </a:lnTo>
                  <a:lnTo>
                    <a:pt x="164" y="52"/>
                  </a:lnTo>
                  <a:lnTo>
                    <a:pt x="164" y="57"/>
                  </a:lnTo>
                  <a:lnTo>
                    <a:pt x="163" y="62"/>
                  </a:lnTo>
                  <a:lnTo>
                    <a:pt x="161" y="67"/>
                  </a:lnTo>
                  <a:lnTo>
                    <a:pt x="156" y="71"/>
                  </a:lnTo>
                  <a:lnTo>
                    <a:pt x="149" y="72"/>
                  </a:lnTo>
                  <a:lnTo>
                    <a:pt x="138" y="71"/>
                  </a:lnTo>
                  <a:lnTo>
                    <a:pt x="124" y="65"/>
                  </a:lnTo>
                  <a:lnTo>
                    <a:pt x="124" y="63"/>
                  </a:lnTo>
                  <a:lnTo>
                    <a:pt x="123" y="59"/>
                  </a:lnTo>
                  <a:lnTo>
                    <a:pt x="120" y="52"/>
                  </a:lnTo>
                  <a:lnTo>
                    <a:pt x="113" y="45"/>
                  </a:lnTo>
                  <a:lnTo>
                    <a:pt x="100" y="38"/>
                  </a:lnTo>
                  <a:lnTo>
                    <a:pt x="81" y="32"/>
                  </a:lnTo>
                  <a:lnTo>
                    <a:pt x="55" y="29"/>
                  </a:lnTo>
                  <a:lnTo>
                    <a:pt x="20" y="29"/>
                  </a:lnTo>
                  <a:lnTo>
                    <a:pt x="18" y="29"/>
                  </a:lnTo>
                  <a:lnTo>
                    <a:pt x="14" y="27"/>
                  </a:lnTo>
                  <a:lnTo>
                    <a:pt x="9" y="25"/>
                  </a:lnTo>
                  <a:lnTo>
                    <a:pt x="4" y="22"/>
                  </a:lnTo>
                  <a:lnTo>
                    <a:pt x="0" y="18"/>
                  </a:lnTo>
                  <a:lnTo>
                    <a:pt x="0" y="14"/>
                  </a:lnTo>
                  <a:lnTo>
                    <a:pt x="5" y="7"/>
                  </a:lnTo>
                  <a:lnTo>
                    <a:pt x="16" y="1"/>
                  </a:lnTo>
                  <a:close/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7" name="Freeform 905"/>
            <p:cNvSpPr>
              <a:spLocks/>
            </p:cNvSpPr>
            <p:nvPr/>
          </p:nvSpPr>
          <p:spPr bwMode="auto">
            <a:xfrm>
              <a:off x="4537" y="3483"/>
              <a:ext cx="15" cy="9"/>
            </a:xfrm>
            <a:custGeom>
              <a:avLst/>
              <a:gdLst>
                <a:gd name="T0" fmla="*/ 5 w 146"/>
                <a:gd name="T1" fmla="*/ 0 h 109"/>
                <a:gd name="T2" fmla="*/ 4 w 146"/>
                <a:gd name="T3" fmla="*/ 0 h 109"/>
                <a:gd name="T4" fmla="*/ 4 w 146"/>
                <a:gd name="T5" fmla="*/ 0 h 109"/>
                <a:gd name="T6" fmla="*/ 3 w 146"/>
                <a:gd name="T7" fmla="*/ 1 h 109"/>
                <a:gd name="T8" fmla="*/ 2 w 146"/>
                <a:gd name="T9" fmla="*/ 1 h 109"/>
                <a:gd name="T10" fmla="*/ 1 w 146"/>
                <a:gd name="T11" fmla="*/ 2 h 109"/>
                <a:gd name="T12" fmla="*/ 0 w 146"/>
                <a:gd name="T13" fmla="*/ 3 h 109"/>
                <a:gd name="T14" fmla="*/ 0 w 146"/>
                <a:gd name="T15" fmla="*/ 5 h 109"/>
                <a:gd name="T16" fmla="*/ 1 w 146"/>
                <a:gd name="T17" fmla="*/ 7 h 109"/>
                <a:gd name="T18" fmla="*/ 9 w 146"/>
                <a:gd name="T19" fmla="*/ 9 h 109"/>
                <a:gd name="T20" fmla="*/ 9 w 146"/>
                <a:gd name="T21" fmla="*/ 9 h 109"/>
                <a:gd name="T22" fmla="*/ 9 w 146"/>
                <a:gd name="T23" fmla="*/ 8 h 109"/>
                <a:gd name="T24" fmla="*/ 9 w 146"/>
                <a:gd name="T25" fmla="*/ 6 h 109"/>
                <a:gd name="T26" fmla="*/ 9 w 146"/>
                <a:gd name="T27" fmla="*/ 5 h 109"/>
                <a:gd name="T28" fmla="*/ 10 w 146"/>
                <a:gd name="T29" fmla="*/ 3 h 109"/>
                <a:gd name="T30" fmla="*/ 11 w 146"/>
                <a:gd name="T31" fmla="*/ 2 h 109"/>
                <a:gd name="T32" fmla="*/ 12 w 146"/>
                <a:gd name="T33" fmla="*/ 2 h 109"/>
                <a:gd name="T34" fmla="*/ 15 w 146"/>
                <a:gd name="T35" fmla="*/ 2 h 109"/>
                <a:gd name="T36" fmla="*/ 5 w 146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9"/>
                <a:gd name="T59" fmla="*/ 146 w 146"/>
                <a:gd name="T60" fmla="*/ 109 h 109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9">
                  <a:moveTo>
                    <a:pt x="45" y="0"/>
                  </a:moveTo>
                  <a:lnTo>
                    <a:pt x="42" y="0"/>
                  </a:lnTo>
                  <a:lnTo>
                    <a:pt x="35" y="3"/>
                  </a:lnTo>
                  <a:lnTo>
                    <a:pt x="26" y="7"/>
                  </a:lnTo>
                  <a:lnTo>
                    <a:pt x="15" y="14"/>
                  </a:lnTo>
                  <a:lnTo>
                    <a:pt x="6" y="24"/>
                  </a:lnTo>
                  <a:lnTo>
                    <a:pt x="1" y="39"/>
                  </a:lnTo>
                  <a:lnTo>
                    <a:pt x="0" y="59"/>
                  </a:lnTo>
                  <a:lnTo>
                    <a:pt x="6" y="85"/>
                  </a:lnTo>
                  <a:lnTo>
                    <a:pt x="85" y="109"/>
                  </a:lnTo>
                  <a:lnTo>
                    <a:pt x="84" y="104"/>
                  </a:lnTo>
                  <a:lnTo>
                    <a:pt x="84" y="93"/>
                  </a:lnTo>
                  <a:lnTo>
                    <a:pt x="84" y="76"/>
                  </a:lnTo>
                  <a:lnTo>
                    <a:pt x="87" y="58"/>
                  </a:lnTo>
                  <a:lnTo>
                    <a:pt x="93" y="40"/>
                  </a:lnTo>
                  <a:lnTo>
                    <a:pt x="104" y="27"/>
                  </a:lnTo>
                  <a:lnTo>
                    <a:pt x="121" y="20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8" name="Freeform 906"/>
            <p:cNvSpPr>
              <a:spLocks/>
            </p:cNvSpPr>
            <p:nvPr/>
          </p:nvSpPr>
          <p:spPr bwMode="auto">
            <a:xfrm>
              <a:off x="4620" y="3499"/>
              <a:ext cx="15" cy="9"/>
            </a:xfrm>
            <a:custGeom>
              <a:avLst/>
              <a:gdLst>
                <a:gd name="T0" fmla="*/ 5 w 146"/>
                <a:gd name="T1" fmla="*/ 0 h 107"/>
                <a:gd name="T2" fmla="*/ 4 w 146"/>
                <a:gd name="T3" fmla="*/ 0 h 107"/>
                <a:gd name="T4" fmla="*/ 4 w 146"/>
                <a:gd name="T5" fmla="*/ 0 h 107"/>
                <a:gd name="T6" fmla="*/ 3 w 146"/>
                <a:gd name="T7" fmla="*/ 1 h 107"/>
                <a:gd name="T8" fmla="*/ 2 w 146"/>
                <a:gd name="T9" fmla="*/ 1 h 107"/>
                <a:gd name="T10" fmla="*/ 1 w 146"/>
                <a:gd name="T11" fmla="*/ 2 h 107"/>
                <a:gd name="T12" fmla="*/ 0 w 146"/>
                <a:gd name="T13" fmla="*/ 3 h 107"/>
                <a:gd name="T14" fmla="*/ 0 w 146"/>
                <a:gd name="T15" fmla="*/ 5 h 107"/>
                <a:gd name="T16" fmla="*/ 1 w 146"/>
                <a:gd name="T17" fmla="*/ 7 h 107"/>
                <a:gd name="T18" fmla="*/ 9 w 146"/>
                <a:gd name="T19" fmla="*/ 9 h 107"/>
                <a:gd name="T20" fmla="*/ 9 w 146"/>
                <a:gd name="T21" fmla="*/ 9 h 107"/>
                <a:gd name="T22" fmla="*/ 9 w 146"/>
                <a:gd name="T23" fmla="*/ 8 h 107"/>
                <a:gd name="T24" fmla="*/ 9 w 146"/>
                <a:gd name="T25" fmla="*/ 6 h 107"/>
                <a:gd name="T26" fmla="*/ 9 w 146"/>
                <a:gd name="T27" fmla="*/ 5 h 107"/>
                <a:gd name="T28" fmla="*/ 9 w 146"/>
                <a:gd name="T29" fmla="*/ 3 h 107"/>
                <a:gd name="T30" fmla="*/ 11 w 146"/>
                <a:gd name="T31" fmla="*/ 2 h 107"/>
                <a:gd name="T32" fmla="*/ 12 w 146"/>
                <a:gd name="T33" fmla="*/ 2 h 107"/>
                <a:gd name="T34" fmla="*/ 15 w 146"/>
                <a:gd name="T35" fmla="*/ 2 h 107"/>
                <a:gd name="T36" fmla="*/ 5 w 146"/>
                <a:gd name="T37" fmla="*/ 0 h 10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46"/>
                <a:gd name="T58" fmla="*/ 0 h 107"/>
                <a:gd name="T59" fmla="*/ 146 w 146"/>
                <a:gd name="T60" fmla="*/ 107 h 10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46" h="107">
                  <a:moveTo>
                    <a:pt x="45" y="0"/>
                  </a:moveTo>
                  <a:lnTo>
                    <a:pt x="42" y="0"/>
                  </a:lnTo>
                  <a:lnTo>
                    <a:pt x="35" y="2"/>
                  </a:lnTo>
                  <a:lnTo>
                    <a:pt x="25" y="6"/>
                  </a:lnTo>
                  <a:lnTo>
                    <a:pt x="15" y="12"/>
                  </a:lnTo>
                  <a:lnTo>
                    <a:pt x="6" y="23"/>
                  </a:lnTo>
                  <a:lnTo>
                    <a:pt x="0" y="38"/>
                  </a:lnTo>
                  <a:lnTo>
                    <a:pt x="0" y="58"/>
                  </a:lnTo>
                  <a:lnTo>
                    <a:pt x="6" y="85"/>
                  </a:lnTo>
                  <a:lnTo>
                    <a:pt x="84" y="107"/>
                  </a:lnTo>
                  <a:lnTo>
                    <a:pt x="83" y="103"/>
                  </a:lnTo>
                  <a:lnTo>
                    <a:pt x="83" y="91"/>
                  </a:lnTo>
                  <a:lnTo>
                    <a:pt x="83" y="75"/>
                  </a:lnTo>
                  <a:lnTo>
                    <a:pt x="86" y="56"/>
                  </a:lnTo>
                  <a:lnTo>
                    <a:pt x="92" y="40"/>
                  </a:lnTo>
                  <a:lnTo>
                    <a:pt x="103" y="27"/>
                  </a:lnTo>
                  <a:lnTo>
                    <a:pt x="121" y="19"/>
                  </a:lnTo>
                  <a:lnTo>
                    <a:pt x="146" y="23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69" name="Freeform 907"/>
            <p:cNvSpPr>
              <a:spLocks/>
            </p:cNvSpPr>
            <p:nvPr/>
          </p:nvSpPr>
          <p:spPr bwMode="auto">
            <a:xfrm>
              <a:off x="4553" y="3485"/>
              <a:ext cx="63" cy="16"/>
            </a:xfrm>
            <a:custGeom>
              <a:avLst/>
              <a:gdLst>
                <a:gd name="T0" fmla="*/ 0 w 629"/>
                <a:gd name="T1" fmla="*/ 4 h 182"/>
                <a:gd name="T2" fmla="*/ 60 w 629"/>
                <a:gd name="T3" fmla="*/ 16 h 182"/>
                <a:gd name="T4" fmla="*/ 63 w 629"/>
                <a:gd name="T5" fmla="*/ 12 h 182"/>
                <a:gd name="T6" fmla="*/ 3 w 629"/>
                <a:gd name="T7" fmla="*/ 0 h 182"/>
                <a:gd name="T8" fmla="*/ 0 w 629"/>
                <a:gd name="T9" fmla="*/ 4 h 18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29"/>
                <a:gd name="T16" fmla="*/ 0 h 182"/>
                <a:gd name="T17" fmla="*/ 629 w 629"/>
                <a:gd name="T18" fmla="*/ 182 h 18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29" h="182">
                  <a:moveTo>
                    <a:pt x="0" y="40"/>
                  </a:moveTo>
                  <a:lnTo>
                    <a:pt x="601" y="182"/>
                  </a:lnTo>
                  <a:lnTo>
                    <a:pt x="629" y="142"/>
                  </a:lnTo>
                  <a:lnTo>
                    <a:pt x="29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0" name="Freeform 908"/>
            <p:cNvSpPr>
              <a:spLocks/>
            </p:cNvSpPr>
            <p:nvPr/>
          </p:nvSpPr>
          <p:spPr bwMode="auto">
            <a:xfrm>
              <a:off x="4553" y="349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471" name="Freeform 909"/>
            <p:cNvSpPr>
              <a:spLocks/>
            </p:cNvSpPr>
            <p:nvPr/>
          </p:nvSpPr>
          <p:spPr bwMode="auto">
            <a:xfrm>
              <a:off x="4553" y="3482"/>
              <a:ext cx="60" cy="14"/>
            </a:xfrm>
            <a:custGeom>
              <a:avLst/>
              <a:gdLst>
                <a:gd name="T0" fmla="*/ 0 w 606"/>
                <a:gd name="T1" fmla="*/ 2 h 170"/>
                <a:gd name="T2" fmla="*/ 59 w 606"/>
                <a:gd name="T3" fmla="*/ 14 h 170"/>
                <a:gd name="T4" fmla="*/ 60 w 606"/>
                <a:gd name="T5" fmla="*/ 12 h 170"/>
                <a:gd name="T6" fmla="*/ 0 w 606"/>
                <a:gd name="T7" fmla="*/ 0 h 170"/>
                <a:gd name="T8" fmla="*/ 0 w 606"/>
                <a:gd name="T9" fmla="*/ 2 h 1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06"/>
                <a:gd name="T16" fmla="*/ 0 h 170"/>
                <a:gd name="T17" fmla="*/ 606 w 606"/>
                <a:gd name="T18" fmla="*/ 170 h 17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06" h="170">
                  <a:moveTo>
                    <a:pt x="0" y="28"/>
                  </a:moveTo>
                  <a:lnTo>
                    <a:pt x="600" y="170"/>
                  </a:lnTo>
                  <a:lnTo>
                    <a:pt x="606" y="142"/>
                  </a:lnTo>
                  <a:lnTo>
                    <a:pt x="5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F2E5B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436" name="AutoShape 916"/>
          <p:cNvSpPr>
            <a:spLocks noChangeAspect="1" noChangeArrowheads="1" noTextEdit="1"/>
          </p:cNvSpPr>
          <p:nvPr/>
        </p:nvSpPr>
        <p:spPr bwMode="auto">
          <a:xfrm flipH="1">
            <a:off x="5227638" y="2174875"/>
            <a:ext cx="51752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37" name="Freeform 918"/>
          <p:cNvSpPr>
            <a:spLocks/>
          </p:cNvSpPr>
          <p:nvPr/>
        </p:nvSpPr>
        <p:spPr bwMode="auto">
          <a:xfrm flipH="1">
            <a:off x="5600700" y="2266950"/>
            <a:ext cx="74613" cy="88900"/>
          </a:xfrm>
          <a:custGeom>
            <a:avLst/>
            <a:gdLst>
              <a:gd name="T0" fmla="*/ 36513 w 188"/>
              <a:gd name="T1" fmla="*/ 0 h 168"/>
              <a:gd name="T2" fmla="*/ 53578 w 188"/>
              <a:gd name="T3" fmla="*/ 3704 h 168"/>
              <a:gd name="T4" fmla="*/ 65088 w 188"/>
              <a:gd name="T5" fmla="*/ 14287 h 168"/>
              <a:gd name="T6" fmla="*/ 72232 w 188"/>
              <a:gd name="T7" fmla="*/ 28575 h 168"/>
              <a:gd name="T8" fmla="*/ 74613 w 188"/>
              <a:gd name="T9" fmla="*/ 44450 h 168"/>
              <a:gd name="T10" fmla="*/ 72232 w 188"/>
              <a:gd name="T11" fmla="*/ 60854 h 168"/>
              <a:gd name="T12" fmla="*/ 65088 w 188"/>
              <a:gd name="T13" fmla="*/ 74613 h 168"/>
              <a:gd name="T14" fmla="*/ 53578 w 188"/>
              <a:gd name="T15" fmla="*/ 85196 h 168"/>
              <a:gd name="T16" fmla="*/ 36513 w 188"/>
              <a:gd name="T17" fmla="*/ 88900 h 168"/>
              <a:gd name="T18" fmla="*/ 20241 w 188"/>
              <a:gd name="T19" fmla="*/ 85196 h 168"/>
              <a:gd name="T20" fmla="*/ 8731 w 188"/>
              <a:gd name="T21" fmla="*/ 74613 h 168"/>
              <a:gd name="T22" fmla="*/ 1984 w 188"/>
              <a:gd name="T23" fmla="*/ 60854 h 168"/>
              <a:gd name="T24" fmla="*/ 0 w 188"/>
              <a:gd name="T25" fmla="*/ 44450 h 168"/>
              <a:gd name="T26" fmla="*/ 1984 w 188"/>
              <a:gd name="T27" fmla="*/ 28575 h 168"/>
              <a:gd name="T28" fmla="*/ 8731 w 188"/>
              <a:gd name="T29" fmla="*/ 14287 h 168"/>
              <a:gd name="T30" fmla="*/ 20241 w 188"/>
              <a:gd name="T31" fmla="*/ 3704 h 168"/>
              <a:gd name="T32" fmla="*/ 36513 w 188"/>
              <a:gd name="T33" fmla="*/ 0 h 168"/>
              <a:gd name="T34" fmla="*/ 38100 w 188"/>
              <a:gd name="T35" fmla="*/ 19579 h 168"/>
              <a:gd name="T36" fmla="*/ 28575 w 188"/>
              <a:gd name="T37" fmla="*/ 22225 h 168"/>
              <a:gd name="T38" fmla="*/ 22622 w 188"/>
              <a:gd name="T39" fmla="*/ 27517 h 168"/>
              <a:gd name="T40" fmla="*/ 18653 w 188"/>
              <a:gd name="T41" fmla="*/ 35454 h 168"/>
              <a:gd name="T42" fmla="*/ 17859 w 188"/>
              <a:gd name="T43" fmla="*/ 44979 h 168"/>
              <a:gd name="T44" fmla="*/ 18653 w 188"/>
              <a:gd name="T45" fmla="*/ 53975 h 168"/>
              <a:gd name="T46" fmla="*/ 23019 w 188"/>
              <a:gd name="T47" fmla="*/ 61912 h 168"/>
              <a:gd name="T48" fmla="*/ 29369 w 188"/>
              <a:gd name="T49" fmla="*/ 67733 h 168"/>
              <a:gd name="T50" fmla="*/ 38100 w 188"/>
              <a:gd name="T51" fmla="*/ 69850 h 168"/>
              <a:gd name="T52" fmla="*/ 38100 w 188"/>
              <a:gd name="T53" fmla="*/ 69850 h 168"/>
              <a:gd name="T54" fmla="*/ 47625 w 188"/>
              <a:gd name="T55" fmla="*/ 67733 h 168"/>
              <a:gd name="T56" fmla="*/ 53975 w 188"/>
              <a:gd name="T57" fmla="*/ 61912 h 168"/>
              <a:gd name="T58" fmla="*/ 58341 w 188"/>
              <a:gd name="T59" fmla="*/ 53975 h 168"/>
              <a:gd name="T60" fmla="*/ 59929 w 188"/>
              <a:gd name="T61" fmla="*/ 44979 h 168"/>
              <a:gd name="T62" fmla="*/ 58738 w 188"/>
              <a:gd name="T63" fmla="*/ 35454 h 168"/>
              <a:gd name="T64" fmla="*/ 54372 w 188"/>
              <a:gd name="T65" fmla="*/ 27517 h 168"/>
              <a:gd name="T66" fmla="*/ 47625 w 188"/>
              <a:gd name="T67" fmla="*/ 22225 h 168"/>
              <a:gd name="T68" fmla="*/ 38100 w 188"/>
              <a:gd name="T69" fmla="*/ 19579 h 168"/>
              <a:gd name="T70" fmla="*/ 36513 w 188"/>
              <a:gd name="T71" fmla="*/ 0 h 168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188"/>
              <a:gd name="T109" fmla="*/ 0 h 168"/>
              <a:gd name="T110" fmla="*/ 188 w 188"/>
              <a:gd name="T111" fmla="*/ 168 h 168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188" h="168">
                <a:moveTo>
                  <a:pt x="92" y="0"/>
                </a:moveTo>
                <a:lnTo>
                  <a:pt x="135" y="7"/>
                </a:lnTo>
                <a:lnTo>
                  <a:pt x="164" y="27"/>
                </a:lnTo>
                <a:lnTo>
                  <a:pt x="182" y="54"/>
                </a:lnTo>
                <a:lnTo>
                  <a:pt x="188" y="84"/>
                </a:lnTo>
                <a:lnTo>
                  <a:pt x="182" y="115"/>
                </a:lnTo>
                <a:lnTo>
                  <a:pt x="164" y="141"/>
                </a:lnTo>
                <a:lnTo>
                  <a:pt x="135" y="161"/>
                </a:lnTo>
                <a:lnTo>
                  <a:pt x="92" y="168"/>
                </a:lnTo>
                <a:lnTo>
                  <a:pt x="51" y="161"/>
                </a:lnTo>
                <a:lnTo>
                  <a:pt x="22" y="141"/>
                </a:lnTo>
                <a:lnTo>
                  <a:pt x="5" y="115"/>
                </a:lnTo>
                <a:lnTo>
                  <a:pt x="0" y="84"/>
                </a:lnTo>
                <a:lnTo>
                  <a:pt x="5" y="54"/>
                </a:lnTo>
                <a:lnTo>
                  <a:pt x="22" y="27"/>
                </a:lnTo>
                <a:lnTo>
                  <a:pt x="51" y="7"/>
                </a:lnTo>
                <a:lnTo>
                  <a:pt x="92" y="0"/>
                </a:lnTo>
                <a:lnTo>
                  <a:pt x="96" y="37"/>
                </a:lnTo>
                <a:lnTo>
                  <a:pt x="72" y="42"/>
                </a:lnTo>
                <a:lnTo>
                  <a:pt x="57" y="52"/>
                </a:lnTo>
                <a:lnTo>
                  <a:pt x="47" y="67"/>
                </a:lnTo>
                <a:lnTo>
                  <a:pt x="45" y="85"/>
                </a:lnTo>
                <a:lnTo>
                  <a:pt x="47" y="102"/>
                </a:lnTo>
                <a:lnTo>
                  <a:pt x="58" y="117"/>
                </a:lnTo>
                <a:lnTo>
                  <a:pt x="74" y="128"/>
                </a:lnTo>
                <a:lnTo>
                  <a:pt x="96" y="132"/>
                </a:lnTo>
                <a:lnTo>
                  <a:pt x="120" y="128"/>
                </a:lnTo>
                <a:lnTo>
                  <a:pt x="136" y="117"/>
                </a:lnTo>
                <a:lnTo>
                  <a:pt x="147" y="102"/>
                </a:lnTo>
                <a:lnTo>
                  <a:pt x="151" y="85"/>
                </a:lnTo>
                <a:lnTo>
                  <a:pt x="148" y="67"/>
                </a:lnTo>
                <a:lnTo>
                  <a:pt x="137" y="52"/>
                </a:lnTo>
                <a:lnTo>
                  <a:pt x="120" y="42"/>
                </a:lnTo>
                <a:lnTo>
                  <a:pt x="96" y="37"/>
                </a:lnTo>
                <a:lnTo>
                  <a:pt x="92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38" name="Freeform 919"/>
          <p:cNvSpPr>
            <a:spLocks/>
          </p:cNvSpPr>
          <p:nvPr/>
        </p:nvSpPr>
        <p:spPr bwMode="auto">
          <a:xfrm flipH="1">
            <a:off x="5294313" y="2266950"/>
            <a:ext cx="76200" cy="88900"/>
          </a:xfrm>
          <a:custGeom>
            <a:avLst/>
            <a:gdLst>
              <a:gd name="T0" fmla="*/ 37703 w 192"/>
              <a:gd name="T1" fmla="*/ 0 h 168"/>
              <a:gd name="T2" fmla="*/ 54769 w 192"/>
              <a:gd name="T3" fmla="*/ 3704 h 168"/>
              <a:gd name="T4" fmla="*/ 66675 w 192"/>
              <a:gd name="T5" fmla="*/ 14287 h 168"/>
              <a:gd name="T6" fmla="*/ 73422 w 192"/>
              <a:gd name="T7" fmla="*/ 28575 h 168"/>
              <a:gd name="T8" fmla="*/ 76200 w 192"/>
              <a:gd name="T9" fmla="*/ 44450 h 168"/>
              <a:gd name="T10" fmla="*/ 74216 w 192"/>
              <a:gd name="T11" fmla="*/ 60854 h 168"/>
              <a:gd name="T12" fmla="*/ 66675 w 192"/>
              <a:gd name="T13" fmla="*/ 74613 h 168"/>
              <a:gd name="T14" fmla="*/ 54769 w 192"/>
              <a:gd name="T15" fmla="*/ 85196 h 168"/>
              <a:gd name="T16" fmla="*/ 37703 w 192"/>
              <a:gd name="T17" fmla="*/ 88900 h 168"/>
              <a:gd name="T18" fmla="*/ 21034 w 192"/>
              <a:gd name="T19" fmla="*/ 85196 h 168"/>
              <a:gd name="T20" fmla="*/ 9525 w 192"/>
              <a:gd name="T21" fmla="*/ 74613 h 168"/>
              <a:gd name="T22" fmla="*/ 1984 w 192"/>
              <a:gd name="T23" fmla="*/ 60854 h 168"/>
              <a:gd name="T24" fmla="*/ 0 w 192"/>
              <a:gd name="T25" fmla="*/ 44450 h 168"/>
              <a:gd name="T26" fmla="*/ 2381 w 192"/>
              <a:gd name="T27" fmla="*/ 28575 h 168"/>
              <a:gd name="T28" fmla="*/ 9525 w 192"/>
              <a:gd name="T29" fmla="*/ 14287 h 168"/>
              <a:gd name="T30" fmla="*/ 21431 w 192"/>
              <a:gd name="T31" fmla="*/ 3704 h 168"/>
              <a:gd name="T32" fmla="*/ 37703 w 192"/>
              <a:gd name="T33" fmla="*/ 0 h 168"/>
              <a:gd name="T34" fmla="*/ 37703 w 192"/>
              <a:gd name="T35" fmla="*/ 0 h 168"/>
              <a:gd name="T36" fmla="*/ 37703 w 192"/>
              <a:gd name="T37" fmla="*/ 19579 h 168"/>
              <a:gd name="T38" fmla="*/ 28178 w 192"/>
              <a:gd name="T39" fmla="*/ 22225 h 168"/>
              <a:gd name="T40" fmla="*/ 22225 w 192"/>
              <a:gd name="T41" fmla="*/ 27517 h 168"/>
              <a:gd name="T42" fmla="*/ 18256 w 192"/>
              <a:gd name="T43" fmla="*/ 35454 h 168"/>
              <a:gd name="T44" fmla="*/ 17463 w 192"/>
              <a:gd name="T45" fmla="*/ 44979 h 168"/>
              <a:gd name="T46" fmla="*/ 18256 w 192"/>
              <a:gd name="T47" fmla="*/ 53975 h 168"/>
              <a:gd name="T48" fmla="*/ 22622 w 192"/>
              <a:gd name="T49" fmla="*/ 61912 h 168"/>
              <a:gd name="T50" fmla="*/ 28972 w 192"/>
              <a:gd name="T51" fmla="*/ 67733 h 168"/>
              <a:gd name="T52" fmla="*/ 37703 w 192"/>
              <a:gd name="T53" fmla="*/ 69850 h 168"/>
              <a:gd name="T54" fmla="*/ 37703 w 192"/>
              <a:gd name="T55" fmla="*/ 69850 h 168"/>
              <a:gd name="T56" fmla="*/ 47228 w 192"/>
              <a:gd name="T57" fmla="*/ 67733 h 168"/>
              <a:gd name="T58" fmla="*/ 53578 w 192"/>
              <a:gd name="T59" fmla="*/ 61912 h 168"/>
              <a:gd name="T60" fmla="*/ 57944 w 192"/>
              <a:gd name="T61" fmla="*/ 53975 h 168"/>
              <a:gd name="T62" fmla="*/ 59531 w 192"/>
              <a:gd name="T63" fmla="*/ 44979 h 168"/>
              <a:gd name="T64" fmla="*/ 58341 w 192"/>
              <a:gd name="T65" fmla="*/ 35454 h 168"/>
              <a:gd name="T66" fmla="*/ 53975 w 192"/>
              <a:gd name="T67" fmla="*/ 27517 h 168"/>
              <a:gd name="T68" fmla="*/ 47228 w 192"/>
              <a:gd name="T69" fmla="*/ 22225 h 168"/>
              <a:gd name="T70" fmla="*/ 37703 w 192"/>
              <a:gd name="T71" fmla="*/ 19579 h 168"/>
              <a:gd name="T72" fmla="*/ 37703 w 192"/>
              <a:gd name="T73" fmla="*/ 0 h 16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92"/>
              <a:gd name="T112" fmla="*/ 0 h 168"/>
              <a:gd name="T113" fmla="*/ 192 w 192"/>
              <a:gd name="T114" fmla="*/ 168 h 168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92" h="168">
                <a:moveTo>
                  <a:pt x="95" y="0"/>
                </a:moveTo>
                <a:lnTo>
                  <a:pt x="138" y="7"/>
                </a:lnTo>
                <a:lnTo>
                  <a:pt x="168" y="27"/>
                </a:lnTo>
                <a:lnTo>
                  <a:pt x="185" y="54"/>
                </a:lnTo>
                <a:lnTo>
                  <a:pt x="192" y="84"/>
                </a:lnTo>
                <a:lnTo>
                  <a:pt x="187" y="115"/>
                </a:lnTo>
                <a:lnTo>
                  <a:pt x="168" y="141"/>
                </a:lnTo>
                <a:lnTo>
                  <a:pt x="138" y="161"/>
                </a:lnTo>
                <a:lnTo>
                  <a:pt x="95" y="168"/>
                </a:lnTo>
                <a:lnTo>
                  <a:pt x="53" y="161"/>
                </a:lnTo>
                <a:lnTo>
                  <a:pt x="24" y="141"/>
                </a:lnTo>
                <a:lnTo>
                  <a:pt x="5" y="115"/>
                </a:lnTo>
                <a:lnTo>
                  <a:pt x="0" y="84"/>
                </a:lnTo>
                <a:lnTo>
                  <a:pt x="6" y="54"/>
                </a:lnTo>
                <a:lnTo>
                  <a:pt x="24" y="27"/>
                </a:lnTo>
                <a:lnTo>
                  <a:pt x="54" y="7"/>
                </a:lnTo>
                <a:lnTo>
                  <a:pt x="95" y="0"/>
                </a:lnTo>
                <a:lnTo>
                  <a:pt x="95" y="37"/>
                </a:lnTo>
                <a:lnTo>
                  <a:pt x="71" y="42"/>
                </a:lnTo>
                <a:lnTo>
                  <a:pt x="56" y="52"/>
                </a:lnTo>
                <a:lnTo>
                  <a:pt x="46" y="67"/>
                </a:lnTo>
                <a:lnTo>
                  <a:pt x="44" y="85"/>
                </a:lnTo>
                <a:lnTo>
                  <a:pt x="46" y="102"/>
                </a:lnTo>
                <a:lnTo>
                  <a:pt x="57" y="117"/>
                </a:lnTo>
                <a:lnTo>
                  <a:pt x="73" y="128"/>
                </a:lnTo>
                <a:lnTo>
                  <a:pt x="95" y="132"/>
                </a:lnTo>
                <a:lnTo>
                  <a:pt x="119" y="128"/>
                </a:lnTo>
                <a:lnTo>
                  <a:pt x="135" y="117"/>
                </a:lnTo>
                <a:lnTo>
                  <a:pt x="146" y="102"/>
                </a:lnTo>
                <a:lnTo>
                  <a:pt x="150" y="85"/>
                </a:lnTo>
                <a:lnTo>
                  <a:pt x="147" y="67"/>
                </a:lnTo>
                <a:lnTo>
                  <a:pt x="136" y="52"/>
                </a:lnTo>
                <a:lnTo>
                  <a:pt x="119" y="42"/>
                </a:lnTo>
                <a:lnTo>
                  <a:pt x="95" y="37"/>
                </a:lnTo>
                <a:lnTo>
                  <a:pt x="95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39" name="Freeform 920"/>
          <p:cNvSpPr>
            <a:spLocks/>
          </p:cNvSpPr>
          <p:nvPr/>
        </p:nvSpPr>
        <p:spPr bwMode="auto">
          <a:xfrm flipH="1">
            <a:off x="5432425" y="2251075"/>
            <a:ext cx="128588" cy="77788"/>
          </a:xfrm>
          <a:custGeom>
            <a:avLst/>
            <a:gdLst>
              <a:gd name="T0" fmla="*/ 17804 w 325"/>
              <a:gd name="T1" fmla="*/ 0 h 148"/>
              <a:gd name="T2" fmla="*/ 22948 w 325"/>
              <a:gd name="T3" fmla="*/ 0 h 148"/>
              <a:gd name="T4" fmla="*/ 28883 w 325"/>
              <a:gd name="T5" fmla="*/ 0 h 148"/>
              <a:gd name="T6" fmla="*/ 34818 w 325"/>
              <a:gd name="T7" fmla="*/ 0 h 148"/>
              <a:gd name="T8" fmla="*/ 40357 w 325"/>
              <a:gd name="T9" fmla="*/ 1051 h 148"/>
              <a:gd name="T10" fmla="*/ 46292 w 325"/>
              <a:gd name="T11" fmla="*/ 1051 h 148"/>
              <a:gd name="T12" fmla="*/ 51831 w 325"/>
              <a:gd name="T13" fmla="*/ 1051 h 148"/>
              <a:gd name="T14" fmla="*/ 58161 w 325"/>
              <a:gd name="T15" fmla="*/ 1051 h 148"/>
              <a:gd name="T16" fmla="*/ 64492 w 325"/>
              <a:gd name="T17" fmla="*/ 1051 h 148"/>
              <a:gd name="T18" fmla="*/ 70822 w 325"/>
              <a:gd name="T19" fmla="*/ 1051 h 148"/>
              <a:gd name="T20" fmla="*/ 77548 w 325"/>
              <a:gd name="T21" fmla="*/ 1051 h 148"/>
              <a:gd name="T22" fmla="*/ 83879 w 325"/>
              <a:gd name="T23" fmla="*/ 1051 h 148"/>
              <a:gd name="T24" fmla="*/ 90605 w 325"/>
              <a:gd name="T25" fmla="*/ 1051 h 148"/>
              <a:gd name="T26" fmla="*/ 97727 w 325"/>
              <a:gd name="T27" fmla="*/ 1051 h 148"/>
              <a:gd name="T28" fmla="*/ 104849 w 325"/>
              <a:gd name="T29" fmla="*/ 1051 h 148"/>
              <a:gd name="T30" fmla="*/ 111575 w 325"/>
              <a:gd name="T31" fmla="*/ 1051 h 148"/>
              <a:gd name="T32" fmla="*/ 119092 w 325"/>
              <a:gd name="T33" fmla="*/ 1051 h 148"/>
              <a:gd name="T34" fmla="*/ 122653 w 325"/>
              <a:gd name="T35" fmla="*/ 5782 h 148"/>
              <a:gd name="T36" fmla="*/ 89022 w 325"/>
              <a:gd name="T37" fmla="*/ 8935 h 148"/>
              <a:gd name="T38" fmla="*/ 125027 w 325"/>
              <a:gd name="T39" fmla="*/ 12614 h 148"/>
              <a:gd name="T40" fmla="*/ 128588 w 325"/>
              <a:gd name="T41" fmla="*/ 24703 h 148"/>
              <a:gd name="T42" fmla="*/ 128588 w 325"/>
              <a:gd name="T43" fmla="*/ 34164 h 148"/>
              <a:gd name="T44" fmla="*/ 125818 w 325"/>
              <a:gd name="T45" fmla="*/ 42048 h 148"/>
              <a:gd name="T46" fmla="*/ 121862 w 325"/>
              <a:gd name="T47" fmla="*/ 49406 h 148"/>
              <a:gd name="T48" fmla="*/ 117114 w 325"/>
              <a:gd name="T49" fmla="*/ 55713 h 148"/>
              <a:gd name="T50" fmla="*/ 112366 w 325"/>
              <a:gd name="T51" fmla="*/ 62020 h 148"/>
              <a:gd name="T52" fmla="*/ 109201 w 325"/>
              <a:gd name="T53" fmla="*/ 69378 h 148"/>
              <a:gd name="T54" fmla="*/ 107618 w 325"/>
              <a:gd name="T55" fmla="*/ 77788 h 148"/>
              <a:gd name="T56" fmla="*/ 7913 w 325"/>
              <a:gd name="T57" fmla="*/ 75686 h 148"/>
              <a:gd name="T58" fmla="*/ 7517 w 325"/>
              <a:gd name="T59" fmla="*/ 65699 h 148"/>
              <a:gd name="T60" fmla="*/ 5935 w 325"/>
              <a:gd name="T61" fmla="*/ 54662 h 148"/>
              <a:gd name="T62" fmla="*/ 3561 w 325"/>
              <a:gd name="T63" fmla="*/ 43099 h 148"/>
              <a:gd name="T64" fmla="*/ 0 w 325"/>
              <a:gd name="T65" fmla="*/ 29959 h 148"/>
              <a:gd name="T66" fmla="*/ 17804 w 325"/>
              <a:gd name="T67" fmla="*/ 0 h 148"/>
              <a:gd name="T68" fmla="*/ 17804 w 325"/>
              <a:gd name="T69" fmla="*/ 0 h 14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325"/>
              <a:gd name="T106" fmla="*/ 0 h 148"/>
              <a:gd name="T107" fmla="*/ 325 w 325"/>
              <a:gd name="T108" fmla="*/ 148 h 148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325" h="148">
                <a:moveTo>
                  <a:pt x="45" y="0"/>
                </a:moveTo>
                <a:lnTo>
                  <a:pt x="58" y="0"/>
                </a:lnTo>
                <a:lnTo>
                  <a:pt x="73" y="0"/>
                </a:lnTo>
                <a:lnTo>
                  <a:pt x="88" y="0"/>
                </a:lnTo>
                <a:lnTo>
                  <a:pt x="102" y="2"/>
                </a:lnTo>
                <a:lnTo>
                  <a:pt x="117" y="2"/>
                </a:lnTo>
                <a:lnTo>
                  <a:pt x="131" y="2"/>
                </a:lnTo>
                <a:lnTo>
                  <a:pt x="147" y="2"/>
                </a:lnTo>
                <a:lnTo>
                  <a:pt x="163" y="2"/>
                </a:lnTo>
                <a:lnTo>
                  <a:pt x="179" y="2"/>
                </a:lnTo>
                <a:lnTo>
                  <a:pt x="196" y="2"/>
                </a:lnTo>
                <a:lnTo>
                  <a:pt x="212" y="2"/>
                </a:lnTo>
                <a:lnTo>
                  <a:pt x="229" y="2"/>
                </a:lnTo>
                <a:lnTo>
                  <a:pt x="247" y="2"/>
                </a:lnTo>
                <a:lnTo>
                  <a:pt x="265" y="2"/>
                </a:lnTo>
                <a:lnTo>
                  <a:pt x="282" y="2"/>
                </a:lnTo>
                <a:lnTo>
                  <a:pt x="301" y="2"/>
                </a:lnTo>
                <a:lnTo>
                  <a:pt x="310" y="11"/>
                </a:lnTo>
                <a:lnTo>
                  <a:pt x="225" y="17"/>
                </a:lnTo>
                <a:lnTo>
                  <a:pt x="316" y="24"/>
                </a:lnTo>
                <a:lnTo>
                  <a:pt x="325" y="47"/>
                </a:lnTo>
                <a:lnTo>
                  <a:pt x="325" y="65"/>
                </a:lnTo>
                <a:lnTo>
                  <a:pt x="318" y="80"/>
                </a:lnTo>
                <a:lnTo>
                  <a:pt x="308" y="94"/>
                </a:lnTo>
                <a:lnTo>
                  <a:pt x="296" y="106"/>
                </a:lnTo>
                <a:lnTo>
                  <a:pt x="284" y="118"/>
                </a:lnTo>
                <a:lnTo>
                  <a:pt x="276" y="132"/>
                </a:lnTo>
                <a:lnTo>
                  <a:pt x="272" y="148"/>
                </a:lnTo>
                <a:lnTo>
                  <a:pt x="20" y="144"/>
                </a:lnTo>
                <a:lnTo>
                  <a:pt x="19" y="125"/>
                </a:lnTo>
                <a:lnTo>
                  <a:pt x="15" y="104"/>
                </a:lnTo>
                <a:lnTo>
                  <a:pt x="9" y="82"/>
                </a:lnTo>
                <a:lnTo>
                  <a:pt x="0" y="57"/>
                </a:lnTo>
                <a:lnTo>
                  <a:pt x="45" y="0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440" name="Freeform 921"/>
          <p:cNvSpPr>
            <a:spLocks/>
          </p:cNvSpPr>
          <p:nvPr/>
        </p:nvSpPr>
        <p:spPr bwMode="auto">
          <a:xfrm flipH="1">
            <a:off x="5227638" y="2195513"/>
            <a:ext cx="517525" cy="133350"/>
          </a:xfrm>
          <a:custGeom>
            <a:avLst/>
            <a:gdLst>
              <a:gd name="T0" fmla="*/ 314169 w 1303"/>
              <a:gd name="T1" fmla="*/ 105415 h 253"/>
              <a:gd name="T2" fmla="*/ 305828 w 1303"/>
              <a:gd name="T3" fmla="*/ 118065 h 253"/>
              <a:gd name="T4" fmla="*/ 301856 w 1303"/>
              <a:gd name="T5" fmla="*/ 133350 h 253"/>
              <a:gd name="T6" fmla="*/ 365802 w 1303"/>
              <a:gd name="T7" fmla="*/ 100671 h 253"/>
              <a:gd name="T8" fmla="*/ 386059 w 1303"/>
              <a:gd name="T9" fmla="*/ 69574 h 253"/>
              <a:gd name="T10" fmla="*/ 415053 w 1303"/>
              <a:gd name="T11" fmla="*/ 59032 h 253"/>
              <a:gd name="T12" fmla="*/ 443252 w 1303"/>
              <a:gd name="T13" fmla="*/ 68520 h 253"/>
              <a:gd name="T14" fmla="*/ 463509 w 1303"/>
              <a:gd name="T15" fmla="*/ 96455 h 253"/>
              <a:gd name="T16" fmla="*/ 512759 w 1303"/>
              <a:gd name="T17" fmla="*/ 118065 h 253"/>
              <a:gd name="T18" fmla="*/ 515539 w 1303"/>
              <a:gd name="T19" fmla="*/ 106469 h 253"/>
              <a:gd name="T20" fmla="*/ 509184 w 1303"/>
              <a:gd name="T21" fmla="*/ 87494 h 253"/>
              <a:gd name="T22" fmla="*/ 512362 w 1303"/>
              <a:gd name="T23" fmla="*/ 73263 h 253"/>
              <a:gd name="T24" fmla="*/ 517525 w 1303"/>
              <a:gd name="T25" fmla="*/ 56924 h 253"/>
              <a:gd name="T26" fmla="*/ 493297 w 1303"/>
              <a:gd name="T27" fmla="*/ 56397 h 253"/>
              <a:gd name="T28" fmla="*/ 470261 w 1303"/>
              <a:gd name="T29" fmla="*/ 53235 h 253"/>
              <a:gd name="T30" fmla="*/ 448019 w 1303"/>
              <a:gd name="T31" fmla="*/ 48491 h 253"/>
              <a:gd name="T32" fmla="*/ 426571 w 1303"/>
              <a:gd name="T33" fmla="*/ 41112 h 253"/>
              <a:gd name="T34" fmla="*/ 404329 w 1303"/>
              <a:gd name="T35" fmla="*/ 30570 h 253"/>
              <a:gd name="T36" fmla="*/ 365802 w 1303"/>
              <a:gd name="T37" fmla="*/ 11596 h 253"/>
              <a:gd name="T38" fmla="*/ 316949 w 1303"/>
              <a:gd name="T39" fmla="*/ 1581 h 253"/>
              <a:gd name="T40" fmla="*/ 267699 w 1303"/>
              <a:gd name="T41" fmla="*/ 2108 h 253"/>
              <a:gd name="T42" fmla="*/ 217654 w 1303"/>
              <a:gd name="T43" fmla="*/ 13177 h 253"/>
              <a:gd name="T44" fmla="*/ 169993 w 1303"/>
              <a:gd name="T45" fmla="*/ 32679 h 253"/>
              <a:gd name="T46" fmla="*/ 151723 w 1303"/>
              <a:gd name="T47" fmla="*/ 51126 h 253"/>
              <a:gd name="T48" fmla="*/ 169198 w 1303"/>
              <a:gd name="T49" fmla="*/ 42166 h 253"/>
              <a:gd name="T50" fmla="*/ 198193 w 1303"/>
              <a:gd name="T51" fmla="*/ 27935 h 253"/>
              <a:gd name="T52" fmla="*/ 224406 w 1303"/>
              <a:gd name="T53" fmla="*/ 16339 h 253"/>
              <a:gd name="T54" fmla="*/ 140602 w 1303"/>
              <a:gd name="T55" fmla="*/ 49018 h 253"/>
              <a:gd name="T56" fmla="*/ 111210 w 1303"/>
              <a:gd name="T57" fmla="*/ 45856 h 253"/>
              <a:gd name="T58" fmla="*/ 84202 w 1303"/>
              <a:gd name="T59" fmla="*/ 47437 h 253"/>
              <a:gd name="T60" fmla="*/ 59180 w 1303"/>
              <a:gd name="T61" fmla="*/ 54289 h 253"/>
              <a:gd name="T62" fmla="*/ 34952 w 1303"/>
              <a:gd name="T63" fmla="*/ 67993 h 253"/>
              <a:gd name="T64" fmla="*/ 11518 w 1303"/>
              <a:gd name="T65" fmla="*/ 88022 h 253"/>
              <a:gd name="T66" fmla="*/ 42895 w 1303"/>
              <a:gd name="T67" fmla="*/ 107523 h 253"/>
              <a:gd name="T68" fmla="*/ 24228 w 1303"/>
              <a:gd name="T69" fmla="*/ 111740 h 253"/>
              <a:gd name="T70" fmla="*/ 5561 w 1303"/>
              <a:gd name="T71" fmla="*/ 106469 h 253"/>
              <a:gd name="T72" fmla="*/ 1589 w 1303"/>
              <a:gd name="T73" fmla="*/ 109632 h 253"/>
              <a:gd name="T74" fmla="*/ 59180 w 1303"/>
              <a:gd name="T75" fmla="*/ 120700 h 253"/>
              <a:gd name="T76" fmla="*/ 68712 w 1303"/>
              <a:gd name="T77" fmla="*/ 82224 h 253"/>
              <a:gd name="T78" fmla="*/ 90557 w 1303"/>
              <a:gd name="T79" fmla="*/ 62722 h 253"/>
              <a:gd name="T80" fmla="*/ 118360 w 1303"/>
              <a:gd name="T81" fmla="*/ 61141 h 253"/>
              <a:gd name="T82" fmla="*/ 143779 w 1303"/>
              <a:gd name="T83" fmla="*/ 78007 h 253"/>
              <a:gd name="T84" fmla="*/ 158475 w 1303"/>
              <a:gd name="T85" fmla="*/ 114902 h 253"/>
              <a:gd name="T86" fmla="*/ 184688 w 1303"/>
              <a:gd name="T87" fmla="*/ 120173 h 253"/>
              <a:gd name="T88" fmla="*/ 175553 w 1303"/>
              <a:gd name="T89" fmla="*/ 84332 h 253"/>
              <a:gd name="T90" fmla="*/ 322113 w 1303"/>
              <a:gd name="T91" fmla="*/ 11069 h 253"/>
              <a:gd name="T92" fmla="*/ 341574 w 1303"/>
              <a:gd name="T93" fmla="*/ 26354 h 253"/>
              <a:gd name="T94" fmla="*/ 359447 w 1303"/>
              <a:gd name="T95" fmla="*/ 26354 h 253"/>
              <a:gd name="T96" fmla="*/ 361036 w 1303"/>
              <a:gd name="T97" fmla="*/ 43747 h 253"/>
              <a:gd name="T98" fmla="*/ 354284 w 1303"/>
              <a:gd name="T99" fmla="*/ 26354 h 253"/>
              <a:gd name="T100" fmla="*/ 347532 w 1303"/>
              <a:gd name="T101" fmla="*/ 26354 h 253"/>
              <a:gd name="T102" fmla="*/ 329659 w 1303"/>
              <a:gd name="T103" fmla="*/ 43747 h 253"/>
              <a:gd name="T104" fmla="*/ 318538 w 1303"/>
              <a:gd name="T105" fmla="*/ 54289 h 253"/>
              <a:gd name="T106" fmla="*/ 317346 w 1303"/>
              <a:gd name="T107" fmla="*/ 59032 h 253"/>
              <a:gd name="T108" fmla="*/ 337603 w 1303"/>
              <a:gd name="T109" fmla="*/ 56397 h 253"/>
              <a:gd name="T110" fmla="*/ 354284 w 1303"/>
              <a:gd name="T111" fmla="*/ 60087 h 253"/>
              <a:gd name="T112" fmla="*/ 350312 w 1303"/>
              <a:gd name="T113" fmla="*/ 67993 h 253"/>
              <a:gd name="T114" fmla="*/ 330056 w 1303"/>
              <a:gd name="T115" fmla="*/ 68520 h 253"/>
              <a:gd name="T116" fmla="*/ 316552 w 1303"/>
              <a:gd name="T117" fmla="*/ 67993 h 253"/>
              <a:gd name="T118" fmla="*/ 321318 w 1303"/>
              <a:gd name="T119" fmla="*/ 90657 h 253"/>
              <a:gd name="T120" fmla="*/ 334822 w 1303"/>
              <a:gd name="T121" fmla="*/ 88549 h 253"/>
              <a:gd name="T122" fmla="*/ 341574 w 1303"/>
              <a:gd name="T123" fmla="*/ 88549 h 253"/>
              <a:gd name="T124" fmla="*/ 329262 w 1303"/>
              <a:gd name="T125" fmla="*/ 96455 h 25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303"/>
              <a:gd name="T190" fmla="*/ 0 h 253"/>
              <a:gd name="T191" fmla="*/ 1303 w 1303"/>
              <a:gd name="T192" fmla="*/ 253 h 25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303" h="253">
                <a:moveTo>
                  <a:pt x="805" y="184"/>
                </a:moveTo>
                <a:lnTo>
                  <a:pt x="799" y="192"/>
                </a:lnTo>
                <a:lnTo>
                  <a:pt x="791" y="200"/>
                </a:lnTo>
                <a:lnTo>
                  <a:pt x="785" y="208"/>
                </a:lnTo>
                <a:lnTo>
                  <a:pt x="777" y="216"/>
                </a:lnTo>
                <a:lnTo>
                  <a:pt x="770" y="224"/>
                </a:lnTo>
                <a:lnTo>
                  <a:pt x="765" y="233"/>
                </a:lnTo>
                <a:lnTo>
                  <a:pt x="761" y="243"/>
                </a:lnTo>
                <a:lnTo>
                  <a:pt x="760" y="253"/>
                </a:lnTo>
                <a:lnTo>
                  <a:pt x="909" y="252"/>
                </a:lnTo>
                <a:lnTo>
                  <a:pt x="912" y="219"/>
                </a:lnTo>
                <a:lnTo>
                  <a:pt x="921" y="191"/>
                </a:lnTo>
                <a:lnTo>
                  <a:pt x="935" y="167"/>
                </a:lnTo>
                <a:lnTo>
                  <a:pt x="952" y="147"/>
                </a:lnTo>
                <a:lnTo>
                  <a:pt x="972" y="132"/>
                </a:lnTo>
                <a:lnTo>
                  <a:pt x="994" y="122"/>
                </a:lnTo>
                <a:lnTo>
                  <a:pt x="1019" y="115"/>
                </a:lnTo>
                <a:lnTo>
                  <a:pt x="1045" y="112"/>
                </a:lnTo>
                <a:lnTo>
                  <a:pt x="1068" y="115"/>
                </a:lnTo>
                <a:lnTo>
                  <a:pt x="1094" y="120"/>
                </a:lnTo>
                <a:lnTo>
                  <a:pt x="1116" y="130"/>
                </a:lnTo>
                <a:lnTo>
                  <a:pt x="1136" y="144"/>
                </a:lnTo>
                <a:lnTo>
                  <a:pt x="1153" y="162"/>
                </a:lnTo>
                <a:lnTo>
                  <a:pt x="1167" y="183"/>
                </a:lnTo>
                <a:lnTo>
                  <a:pt x="1176" y="208"/>
                </a:lnTo>
                <a:lnTo>
                  <a:pt x="1178" y="237"/>
                </a:lnTo>
                <a:lnTo>
                  <a:pt x="1291" y="224"/>
                </a:lnTo>
                <a:lnTo>
                  <a:pt x="1284" y="212"/>
                </a:lnTo>
                <a:lnTo>
                  <a:pt x="1290" y="206"/>
                </a:lnTo>
                <a:lnTo>
                  <a:pt x="1298" y="202"/>
                </a:lnTo>
                <a:lnTo>
                  <a:pt x="1302" y="196"/>
                </a:lnTo>
                <a:lnTo>
                  <a:pt x="1288" y="178"/>
                </a:lnTo>
                <a:lnTo>
                  <a:pt x="1282" y="166"/>
                </a:lnTo>
                <a:lnTo>
                  <a:pt x="1280" y="155"/>
                </a:lnTo>
                <a:lnTo>
                  <a:pt x="1284" y="147"/>
                </a:lnTo>
                <a:lnTo>
                  <a:pt x="1290" y="139"/>
                </a:lnTo>
                <a:lnTo>
                  <a:pt x="1296" y="131"/>
                </a:lnTo>
                <a:lnTo>
                  <a:pt x="1300" y="120"/>
                </a:lnTo>
                <a:lnTo>
                  <a:pt x="1303" y="108"/>
                </a:lnTo>
                <a:lnTo>
                  <a:pt x="1282" y="108"/>
                </a:lnTo>
                <a:lnTo>
                  <a:pt x="1262" y="107"/>
                </a:lnTo>
                <a:lnTo>
                  <a:pt x="1242" y="107"/>
                </a:lnTo>
                <a:lnTo>
                  <a:pt x="1222" y="105"/>
                </a:lnTo>
                <a:lnTo>
                  <a:pt x="1204" y="103"/>
                </a:lnTo>
                <a:lnTo>
                  <a:pt x="1184" y="101"/>
                </a:lnTo>
                <a:lnTo>
                  <a:pt x="1165" y="98"/>
                </a:lnTo>
                <a:lnTo>
                  <a:pt x="1147" y="95"/>
                </a:lnTo>
                <a:lnTo>
                  <a:pt x="1128" y="92"/>
                </a:lnTo>
                <a:lnTo>
                  <a:pt x="1110" y="88"/>
                </a:lnTo>
                <a:lnTo>
                  <a:pt x="1091" y="82"/>
                </a:lnTo>
                <a:lnTo>
                  <a:pt x="1074" y="78"/>
                </a:lnTo>
                <a:lnTo>
                  <a:pt x="1055" y="72"/>
                </a:lnTo>
                <a:lnTo>
                  <a:pt x="1037" y="65"/>
                </a:lnTo>
                <a:lnTo>
                  <a:pt x="1018" y="58"/>
                </a:lnTo>
                <a:lnTo>
                  <a:pt x="1000" y="50"/>
                </a:lnTo>
                <a:lnTo>
                  <a:pt x="961" y="35"/>
                </a:lnTo>
                <a:lnTo>
                  <a:pt x="921" y="22"/>
                </a:lnTo>
                <a:lnTo>
                  <a:pt x="882" y="13"/>
                </a:lnTo>
                <a:lnTo>
                  <a:pt x="841" y="6"/>
                </a:lnTo>
                <a:lnTo>
                  <a:pt x="798" y="3"/>
                </a:lnTo>
                <a:lnTo>
                  <a:pt x="757" y="0"/>
                </a:lnTo>
                <a:lnTo>
                  <a:pt x="715" y="1"/>
                </a:lnTo>
                <a:lnTo>
                  <a:pt x="674" y="4"/>
                </a:lnTo>
                <a:lnTo>
                  <a:pt x="631" y="10"/>
                </a:lnTo>
                <a:lnTo>
                  <a:pt x="589" y="16"/>
                </a:lnTo>
                <a:lnTo>
                  <a:pt x="548" y="25"/>
                </a:lnTo>
                <a:lnTo>
                  <a:pt x="508" y="35"/>
                </a:lnTo>
                <a:lnTo>
                  <a:pt x="468" y="48"/>
                </a:lnTo>
                <a:lnTo>
                  <a:pt x="428" y="62"/>
                </a:lnTo>
                <a:lnTo>
                  <a:pt x="391" y="77"/>
                </a:lnTo>
                <a:lnTo>
                  <a:pt x="354" y="93"/>
                </a:lnTo>
                <a:lnTo>
                  <a:pt x="382" y="97"/>
                </a:lnTo>
                <a:lnTo>
                  <a:pt x="393" y="93"/>
                </a:lnTo>
                <a:lnTo>
                  <a:pt x="407" y="87"/>
                </a:lnTo>
                <a:lnTo>
                  <a:pt x="426" y="80"/>
                </a:lnTo>
                <a:lnTo>
                  <a:pt x="447" y="72"/>
                </a:lnTo>
                <a:lnTo>
                  <a:pt x="471" y="64"/>
                </a:lnTo>
                <a:lnTo>
                  <a:pt x="499" y="53"/>
                </a:lnTo>
                <a:lnTo>
                  <a:pt x="530" y="43"/>
                </a:lnTo>
                <a:lnTo>
                  <a:pt x="565" y="31"/>
                </a:lnTo>
                <a:lnTo>
                  <a:pt x="459" y="97"/>
                </a:lnTo>
                <a:lnTo>
                  <a:pt x="382" y="97"/>
                </a:lnTo>
                <a:lnTo>
                  <a:pt x="354" y="93"/>
                </a:lnTo>
                <a:lnTo>
                  <a:pt x="329" y="90"/>
                </a:lnTo>
                <a:lnTo>
                  <a:pt x="304" y="88"/>
                </a:lnTo>
                <a:lnTo>
                  <a:pt x="280" y="87"/>
                </a:lnTo>
                <a:lnTo>
                  <a:pt x="257" y="87"/>
                </a:lnTo>
                <a:lnTo>
                  <a:pt x="235" y="88"/>
                </a:lnTo>
                <a:lnTo>
                  <a:pt x="212" y="90"/>
                </a:lnTo>
                <a:lnTo>
                  <a:pt x="191" y="94"/>
                </a:lnTo>
                <a:lnTo>
                  <a:pt x="170" y="97"/>
                </a:lnTo>
                <a:lnTo>
                  <a:pt x="149" y="103"/>
                </a:lnTo>
                <a:lnTo>
                  <a:pt x="129" y="110"/>
                </a:lnTo>
                <a:lnTo>
                  <a:pt x="108" y="119"/>
                </a:lnTo>
                <a:lnTo>
                  <a:pt x="88" y="129"/>
                </a:lnTo>
                <a:lnTo>
                  <a:pt x="68" y="140"/>
                </a:lnTo>
                <a:lnTo>
                  <a:pt x="49" y="153"/>
                </a:lnTo>
                <a:lnTo>
                  <a:pt x="29" y="167"/>
                </a:lnTo>
                <a:lnTo>
                  <a:pt x="10" y="183"/>
                </a:lnTo>
                <a:lnTo>
                  <a:pt x="122" y="197"/>
                </a:lnTo>
                <a:lnTo>
                  <a:pt x="108" y="204"/>
                </a:lnTo>
                <a:lnTo>
                  <a:pt x="93" y="208"/>
                </a:lnTo>
                <a:lnTo>
                  <a:pt x="77" y="212"/>
                </a:lnTo>
                <a:lnTo>
                  <a:pt x="61" y="212"/>
                </a:lnTo>
                <a:lnTo>
                  <a:pt x="44" y="211"/>
                </a:lnTo>
                <a:lnTo>
                  <a:pt x="29" y="207"/>
                </a:lnTo>
                <a:lnTo>
                  <a:pt x="14" y="202"/>
                </a:lnTo>
                <a:lnTo>
                  <a:pt x="0" y="196"/>
                </a:lnTo>
                <a:lnTo>
                  <a:pt x="0" y="201"/>
                </a:lnTo>
                <a:lnTo>
                  <a:pt x="4" y="208"/>
                </a:lnTo>
                <a:lnTo>
                  <a:pt x="10" y="218"/>
                </a:lnTo>
                <a:lnTo>
                  <a:pt x="19" y="229"/>
                </a:lnTo>
                <a:lnTo>
                  <a:pt x="149" y="229"/>
                </a:lnTo>
                <a:lnTo>
                  <a:pt x="151" y="201"/>
                </a:lnTo>
                <a:lnTo>
                  <a:pt x="159" y="177"/>
                </a:lnTo>
                <a:lnTo>
                  <a:pt x="173" y="156"/>
                </a:lnTo>
                <a:lnTo>
                  <a:pt x="189" y="140"/>
                </a:lnTo>
                <a:lnTo>
                  <a:pt x="207" y="127"/>
                </a:lnTo>
                <a:lnTo>
                  <a:pt x="228" y="119"/>
                </a:lnTo>
                <a:lnTo>
                  <a:pt x="252" y="114"/>
                </a:lnTo>
                <a:lnTo>
                  <a:pt x="276" y="112"/>
                </a:lnTo>
                <a:lnTo>
                  <a:pt x="298" y="116"/>
                </a:lnTo>
                <a:lnTo>
                  <a:pt x="322" y="123"/>
                </a:lnTo>
                <a:lnTo>
                  <a:pt x="344" y="133"/>
                </a:lnTo>
                <a:lnTo>
                  <a:pt x="362" y="148"/>
                </a:lnTo>
                <a:lnTo>
                  <a:pt x="378" y="168"/>
                </a:lnTo>
                <a:lnTo>
                  <a:pt x="391" y="190"/>
                </a:lnTo>
                <a:lnTo>
                  <a:pt x="399" y="218"/>
                </a:lnTo>
                <a:lnTo>
                  <a:pt x="402" y="249"/>
                </a:lnTo>
                <a:lnTo>
                  <a:pt x="467" y="249"/>
                </a:lnTo>
                <a:lnTo>
                  <a:pt x="465" y="228"/>
                </a:lnTo>
                <a:lnTo>
                  <a:pt x="460" y="206"/>
                </a:lnTo>
                <a:lnTo>
                  <a:pt x="452" y="184"/>
                </a:lnTo>
                <a:lnTo>
                  <a:pt x="442" y="160"/>
                </a:lnTo>
                <a:lnTo>
                  <a:pt x="598" y="30"/>
                </a:lnTo>
                <a:lnTo>
                  <a:pt x="811" y="21"/>
                </a:lnTo>
                <a:lnTo>
                  <a:pt x="809" y="47"/>
                </a:lnTo>
                <a:lnTo>
                  <a:pt x="843" y="50"/>
                </a:lnTo>
                <a:lnTo>
                  <a:pt x="860" y="50"/>
                </a:lnTo>
                <a:lnTo>
                  <a:pt x="875" y="50"/>
                </a:lnTo>
                <a:lnTo>
                  <a:pt x="892" y="50"/>
                </a:lnTo>
                <a:lnTo>
                  <a:pt x="905" y="50"/>
                </a:lnTo>
                <a:lnTo>
                  <a:pt x="924" y="50"/>
                </a:lnTo>
                <a:lnTo>
                  <a:pt x="909" y="83"/>
                </a:lnTo>
                <a:lnTo>
                  <a:pt x="892" y="83"/>
                </a:lnTo>
                <a:lnTo>
                  <a:pt x="905" y="50"/>
                </a:lnTo>
                <a:lnTo>
                  <a:pt x="892" y="50"/>
                </a:lnTo>
                <a:lnTo>
                  <a:pt x="878" y="83"/>
                </a:lnTo>
                <a:lnTo>
                  <a:pt x="860" y="83"/>
                </a:lnTo>
                <a:lnTo>
                  <a:pt x="875" y="50"/>
                </a:lnTo>
                <a:lnTo>
                  <a:pt x="860" y="50"/>
                </a:lnTo>
                <a:lnTo>
                  <a:pt x="848" y="83"/>
                </a:lnTo>
                <a:lnTo>
                  <a:pt x="830" y="83"/>
                </a:lnTo>
                <a:lnTo>
                  <a:pt x="843" y="50"/>
                </a:lnTo>
                <a:lnTo>
                  <a:pt x="809" y="47"/>
                </a:lnTo>
                <a:lnTo>
                  <a:pt x="802" y="103"/>
                </a:lnTo>
                <a:lnTo>
                  <a:pt x="785" y="105"/>
                </a:lnTo>
                <a:lnTo>
                  <a:pt x="790" y="116"/>
                </a:lnTo>
                <a:lnTo>
                  <a:pt x="799" y="112"/>
                </a:lnTo>
                <a:lnTo>
                  <a:pt x="814" y="109"/>
                </a:lnTo>
                <a:lnTo>
                  <a:pt x="831" y="108"/>
                </a:lnTo>
                <a:lnTo>
                  <a:pt x="850" y="107"/>
                </a:lnTo>
                <a:lnTo>
                  <a:pt x="867" y="107"/>
                </a:lnTo>
                <a:lnTo>
                  <a:pt x="882" y="109"/>
                </a:lnTo>
                <a:lnTo>
                  <a:pt x="892" y="114"/>
                </a:lnTo>
                <a:lnTo>
                  <a:pt x="896" y="122"/>
                </a:lnTo>
                <a:lnTo>
                  <a:pt x="892" y="126"/>
                </a:lnTo>
                <a:lnTo>
                  <a:pt x="882" y="129"/>
                </a:lnTo>
                <a:lnTo>
                  <a:pt x="867" y="130"/>
                </a:lnTo>
                <a:lnTo>
                  <a:pt x="848" y="130"/>
                </a:lnTo>
                <a:lnTo>
                  <a:pt x="831" y="130"/>
                </a:lnTo>
                <a:lnTo>
                  <a:pt x="815" y="130"/>
                </a:lnTo>
                <a:lnTo>
                  <a:pt x="803" y="129"/>
                </a:lnTo>
                <a:lnTo>
                  <a:pt x="797" y="129"/>
                </a:lnTo>
                <a:lnTo>
                  <a:pt x="806" y="146"/>
                </a:lnTo>
                <a:lnTo>
                  <a:pt x="810" y="160"/>
                </a:lnTo>
                <a:lnTo>
                  <a:pt x="809" y="172"/>
                </a:lnTo>
                <a:lnTo>
                  <a:pt x="805" y="184"/>
                </a:lnTo>
                <a:lnTo>
                  <a:pt x="829" y="183"/>
                </a:lnTo>
                <a:lnTo>
                  <a:pt x="843" y="168"/>
                </a:lnTo>
                <a:lnTo>
                  <a:pt x="831" y="154"/>
                </a:lnTo>
                <a:lnTo>
                  <a:pt x="846" y="154"/>
                </a:lnTo>
                <a:lnTo>
                  <a:pt x="860" y="168"/>
                </a:lnTo>
                <a:lnTo>
                  <a:pt x="848" y="183"/>
                </a:lnTo>
                <a:lnTo>
                  <a:pt x="829" y="183"/>
                </a:lnTo>
                <a:lnTo>
                  <a:pt x="805" y="18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332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9D1ED2B8-DE24-463D-82FA-F0E421E145AF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332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Network Core: Circuit Switching</a:t>
            </a:r>
            <a:endParaRPr lang="en-US" smtClean="0"/>
          </a:p>
        </p:txBody>
      </p:sp>
      <p:sp>
        <p:nvSpPr>
          <p:cNvPr id="13330" name="Rectangle 1027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solidFill>
                  <a:srgbClr val="FF0000"/>
                </a:solidFill>
              </a:rPr>
              <a:t>End-end resources reserved for “call”</a:t>
            </a:r>
          </a:p>
          <a:p>
            <a:r>
              <a:rPr lang="en-US" sz="2400" smtClean="0"/>
              <a:t>link bandwidth,  switch capacity</a:t>
            </a:r>
          </a:p>
          <a:p>
            <a:r>
              <a:rPr lang="en-US" sz="2400" smtClean="0"/>
              <a:t>dedicated resources: no sharing</a:t>
            </a:r>
          </a:p>
          <a:p>
            <a:r>
              <a:rPr lang="en-US" sz="2400" smtClean="0"/>
              <a:t>circuit-like (guaranteed) performance</a:t>
            </a:r>
          </a:p>
          <a:p>
            <a:r>
              <a:rPr lang="en-US" sz="2400" smtClean="0"/>
              <a:t>call setup required</a:t>
            </a:r>
          </a:p>
          <a:p>
            <a:endParaRPr lang="en-US" sz="2400" smtClean="0"/>
          </a:p>
        </p:txBody>
      </p:sp>
      <p:grpSp>
        <p:nvGrpSpPr>
          <p:cNvPr id="13331" name="Group 1573"/>
          <p:cNvGrpSpPr>
            <a:grpSpLocks/>
          </p:cNvGrpSpPr>
          <p:nvPr/>
        </p:nvGrpSpPr>
        <p:grpSpPr bwMode="auto">
          <a:xfrm>
            <a:off x="4989513" y="1639888"/>
            <a:ext cx="3470275" cy="4168775"/>
            <a:chOff x="3143" y="1033"/>
            <a:chExt cx="2186" cy="2626"/>
          </a:xfrm>
        </p:grpSpPr>
        <p:sp>
          <p:nvSpPr>
            <p:cNvPr id="13334" name="Freeform 1574"/>
            <p:cNvSpPr>
              <a:spLocks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5" name="Freeform 1575"/>
            <p:cNvSpPr>
              <a:spLocks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604 w 765"/>
                <a:gd name="T1" fmla="*/ 14 h 459"/>
                <a:gd name="T2" fmla="*/ 410 w 765"/>
                <a:gd name="T3" fmla="*/ 100 h 459"/>
                <a:gd name="T4" fmla="*/ 137 w 765"/>
                <a:gd name="T5" fmla="*/ 143 h 459"/>
                <a:gd name="T6" fmla="*/ 20 w 765"/>
                <a:gd name="T7" fmla="*/ 482 h 459"/>
                <a:gd name="T8" fmla="*/ 256 w 765"/>
                <a:gd name="T9" fmla="*/ 636 h 459"/>
                <a:gd name="T10" fmla="*/ 493 w 765"/>
                <a:gd name="T11" fmla="*/ 611 h 459"/>
                <a:gd name="T12" fmla="*/ 832 w 765"/>
                <a:gd name="T13" fmla="*/ 636 h 459"/>
                <a:gd name="T14" fmla="*/ 995 w 765"/>
                <a:gd name="T15" fmla="*/ 622 h 459"/>
                <a:gd name="T16" fmla="*/ 1071 w 765"/>
                <a:gd name="T17" fmla="*/ 533 h 459"/>
                <a:gd name="T18" fmla="*/ 1069 w 765"/>
                <a:gd name="T19" fmla="*/ 227 h 459"/>
                <a:gd name="T20" fmla="*/ 943 w 765"/>
                <a:gd name="T21" fmla="*/ 49 h 459"/>
                <a:gd name="T22" fmla="*/ 604 w 765"/>
                <a:gd name="T23" fmla="*/ 14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36" name="Freeform 1576"/>
            <p:cNvSpPr>
              <a:spLocks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337" name="Group 1577"/>
            <p:cNvGrpSpPr>
              <a:grpSpLocks/>
            </p:cNvGrpSpPr>
            <p:nvPr/>
          </p:nvGrpSpPr>
          <p:grpSpPr bwMode="auto">
            <a:xfrm>
              <a:off x="3198" y="1874"/>
              <a:ext cx="919" cy="588"/>
              <a:chOff x="2889" y="1631"/>
              <a:chExt cx="980" cy="743"/>
            </a:xfrm>
          </p:grpSpPr>
          <p:sp>
            <p:nvSpPr>
              <p:cNvPr id="13634" name="Rectangle 1578"/>
              <p:cNvSpPr>
                <a:spLocks noChangeArrowheads="1"/>
              </p:cNvSpPr>
              <p:nvPr/>
            </p:nvSpPr>
            <p:spPr bwMode="auto">
              <a:xfrm>
                <a:off x="3046" y="1841"/>
                <a:ext cx="663" cy="533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35" name="AutoShape 1579"/>
              <p:cNvSpPr>
                <a:spLocks noChangeArrowheads="1"/>
              </p:cNvSpPr>
              <p:nvPr/>
            </p:nvSpPr>
            <p:spPr bwMode="auto">
              <a:xfrm>
                <a:off x="2889" y="1631"/>
                <a:ext cx="980" cy="253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CCFF"/>
                  </a:solidFill>
                </a:endParaRPr>
              </a:p>
            </p:txBody>
          </p:sp>
        </p:grpSp>
        <p:grpSp>
          <p:nvGrpSpPr>
            <p:cNvPr id="13338" name="Group 1580"/>
            <p:cNvGrpSpPr>
              <a:grpSpLocks/>
            </p:cNvGrpSpPr>
            <p:nvPr/>
          </p:nvGrpSpPr>
          <p:grpSpPr bwMode="auto">
            <a:xfrm>
              <a:off x="3640" y="1154"/>
              <a:ext cx="212" cy="335"/>
              <a:chOff x="3796" y="1043"/>
              <a:chExt cx="865" cy="1237"/>
            </a:xfrm>
          </p:grpSpPr>
          <p:sp>
            <p:nvSpPr>
              <p:cNvPr id="13604" name="Line 1581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05" name="Line 1582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06" name="Line 1583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07" name="Line 1584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08" name="Line 1585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09" name="Line 1586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0" name="Line 1587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1" name="Line 1588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2" name="Line 1589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3" name="Line 1590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4" name="Line 1591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5" name="Line 1592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6" name="Line 1593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7" name="Line 1594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3618" name="Line 1595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3619" name="Group 1596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13630" name="Line 1597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31" name="Line 159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32" name="Line 1599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33" name="Line 160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620" name="Group 1601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13626" name="Line 1602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27" name="Line 160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28" name="Line 1604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29" name="Line 160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3621" name="Group 1606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13622" name="Line 1607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23" name="Line 160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24" name="Line 1609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3625" name="Line 161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39" name="Group 1611"/>
            <p:cNvGrpSpPr>
              <a:grpSpLocks/>
            </p:cNvGrpSpPr>
            <p:nvPr/>
          </p:nvGrpSpPr>
          <p:grpSpPr bwMode="auto">
            <a:xfrm>
              <a:off x="3189" y="1364"/>
              <a:ext cx="436" cy="114"/>
              <a:chOff x="3072" y="739"/>
              <a:chExt cx="652" cy="146"/>
            </a:xfrm>
          </p:grpSpPr>
          <p:pic>
            <p:nvPicPr>
              <p:cNvPr id="13601" name="Picture 1612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602" name="Line 1613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603" name="Line 1614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3340" name="Picture 1615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5" y="1183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3341" name="Group 1616"/>
            <p:cNvGrpSpPr>
              <a:grpSpLocks/>
            </p:cNvGrpSpPr>
            <p:nvPr/>
          </p:nvGrpSpPr>
          <p:grpSpPr bwMode="auto">
            <a:xfrm>
              <a:off x="3846" y="1069"/>
              <a:ext cx="256" cy="269"/>
              <a:chOff x="2870" y="1518"/>
              <a:chExt cx="292" cy="320"/>
            </a:xfrm>
          </p:grpSpPr>
          <p:graphicFrame>
            <p:nvGraphicFramePr>
              <p:cNvPr id="13325" name="Object 1617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3325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13326" name="Object 1618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3326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13342" name="Group 1619"/>
            <p:cNvGrpSpPr>
              <a:grpSpLocks/>
            </p:cNvGrpSpPr>
            <p:nvPr/>
          </p:nvGrpSpPr>
          <p:grpSpPr bwMode="auto">
            <a:xfrm>
              <a:off x="4304" y="2253"/>
              <a:ext cx="228" cy="108"/>
              <a:chOff x="3600" y="219"/>
              <a:chExt cx="360" cy="175"/>
            </a:xfrm>
          </p:grpSpPr>
          <p:sp>
            <p:nvSpPr>
              <p:cNvPr id="13588" name="Oval 1620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89" name="Line 1621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90" name="Line 1622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91" name="Rectangle 1623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92" name="Oval 1624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93" name="Group 1625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98" name="Line 162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99" name="Line 162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00" name="Line 162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94" name="Group 1629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95" name="Line 1630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96" name="Line 1631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97" name="Line 1632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3" name="Group 1633"/>
            <p:cNvGrpSpPr>
              <a:grpSpLocks/>
            </p:cNvGrpSpPr>
            <p:nvPr/>
          </p:nvGrpSpPr>
          <p:grpSpPr bwMode="auto">
            <a:xfrm>
              <a:off x="4528" y="2429"/>
              <a:ext cx="228" cy="108"/>
              <a:chOff x="3600" y="219"/>
              <a:chExt cx="360" cy="175"/>
            </a:xfrm>
          </p:grpSpPr>
          <p:sp>
            <p:nvSpPr>
              <p:cNvPr id="13575" name="Oval 1634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6" name="Line 1635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7" name="Line 1636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8" name="Rectangle 1637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79" name="Oval 1638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80" name="Group 1639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85" name="Line 1640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86" name="Line 1641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87" name="Line 1642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81" name="Group 1643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82" name="Line 164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83" name="Line 164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84" name="Line 164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4" name="Group 1647"/>
            <p:cNvGrpSpPr>
              <a:grpSpLocks/>
            </p:cNvGrpSpPr>
            <p:nvPr/>
          </p:nvGrpSpPr>
          <p:grpSpPr bwMode="auto">
            <a:xfrm>
              <a:off x="4704" y="2261"/>
              <a:ext cx="228" cy="108"/>
              <a:chOff x="3600" y="219"/>
              <a:chExt cx="360" cy="175"/>
            </a:xfrm>
          </p:grpSpPr>
          <p:sp>
            <p:nvSpPr>
              <p:cNvPr id="13562" name="Oval 1648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63" name="Line 1649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64" name="Line 1650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65" name="Rectangle 1651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66" name="Oval 1652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67" name="Group 1653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72" name="Line 165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73" name="Line 165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74" name="Line 165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68" name="Group 1657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69" name="Line 165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70" name="Line 165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71" name="Line 166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5" name="Group 1661"/>
            <p:cNvGrpSpPr>
              <a:grpSpLocks/>
            </p:cNvGrpSpPr>
            <p:nvPr/>
          </p:nvGrpSpPr>
          <p:grpSpPr bwMode="auto">
            <a:xfrm>
              <a:off x="4367" y="1532"/>
              <a:ext cx="221" cy="101"/>
              <a:chOff x="3600" y="219"/>
              <a:chExt cx="360" cy="175"/>
            </a:xfrm>
          </p:grpSpPr>
          <p:sp>
            <p:nvSpPr>
              <p:cNvPr id="13549" name="Oval 1662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50" name="Line 1663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51" name="Line 1664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52" name="Rectangle 1665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53" name="Oval 1666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54" name="Group 1667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59" name="Line 166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60" name="Line 166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61" name="Line 167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55" name="Group 1671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56" name="Line 167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57" name="Line 167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58" name="Line 167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6" name="Group 1675"/>
            <p:cNvGrpSpPr>
              <a:grpSpLocks/>
            </p:cNvGrpSpPr>
            <p:nvPr/>
          </p:nvGrpSpPr>
          <p:grpSpPr bwMode="auto">
            <a:xfrm>
              <a:off x="4366" y="1693"/>
              <a:ext cx="228" cy="108"/>
              <a:chOff x="3600" y="219"/>
              <a:chExt cx="360" cy="175"/>
            </a:xfrm>
          </p:grpSpPr>
          <p:sp>
            <p:nvSpPr>
              <p:cNvPr id="13536" name="Oval 1676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37" name="Line 1677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38" name="Line 1678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39" name="Rectangle 1679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40" name="Oval 1680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41" name="Group 1681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46" name="Line 168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47" name="Line 168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48" name="Line 168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42" name="Group 1685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43" name="Line 168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44" name="Line 168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45" name="Line 168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7" name="Group 1689"/>
            <p:cNvGrpSpPr>
              <a:grpSpLocks/>
            </p:cNvGrpSpPr>
            <p:nvPr/>
          </p:nvGrpSpPr>
          <p:grpSpPr bwMode="auto">
            <a:xfrm>
              <a:off x="4666" y="1472"/>
              <a:ext cx="210" cy="97"/>
              <a:chOff x="3600" y="219"/>
              <a:chExt cx="360" cy="175"/>
            </a:xfrm>
          </p:grpSpPr>
          <p:sp>
            <p:nvSpPr>
              <p:cNvPr id="13523" name="Oval 1690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24" name="Line 1691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25" name="Line 1692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26" name="Rectangle 1693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27" name="Oval 1694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28" name="Group 1695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33" name="Line 169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34" name="Line 169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35" name="Line 169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29" name="Group 1699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30" name="Line 1700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31" name="Line 1701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32" name="Line 1702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8" name="Group 1703"/>
            <p:cNvGrpSpPr>
              <a:grpSpLocks/>
            </p:cNvGrpSpPr>
            <p:nvPr/>
          </p:nvGrpSpPr>
          <p:grpSpPr bwMode="auto">
            <a:xfrm>
              <a:off x="4720" y="1693"/>
              <a:ext cx="228" cy="108"/>
              <a:chOff x="3600" y="219"/>
              <a:chExt cx="360" cy="175"/>
            </a:xfrm>
          </p:grpSpPr>
          <p:sp>
            <p:nvSpPr>
              <p:cNvPr id="13510" name="Oval 1704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11" name="Line 1705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12" name="Line 1706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13" name="Rectangle 1707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14" name="Oval 1708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15" name="Group 1709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20" name="Line 1710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21" name="Line 1711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22" name="Line 1712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16" name="Group 1713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17" name="Line 171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18" name="Line 171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19" name="Line 171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49" name="Group 1717"/>
            <p:cNvGrpSpPr>
              <a:grpSpLocks/>
            </p:cNvGrpSpPr>
            <p:nvPr/>
          </p:nvGrpSpPr>
          <p:grpSpPr bwMode="auto">
            <a:xfrm>
              <a:off x="3832" y="1529"/>
              <a:ext cx="220" cy="100"/>
              <a:chOff x="3600" y="219"/>
              <a:chExt cx="360" cy="175"/>
            </a:xfrm>
          </p:grpSpPr>
          <p:sp>
            <p:nvSpPr>
              <p:cNvPr id="13497" name="Oval 1718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98" name="Line 1719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99" name="Line 1720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00" name="Rectangle 1721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01" name="Oval 1722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02" name="Group 1723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07" name="Line 172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08" name="Line 172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09" name="Line 172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503" name="Group 1727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504" name="Line 172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05" name="Line 172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06" name="Line 173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50" name="Group 1731"/>
            <p:cNvGrpSpPr>
              <a:grpSpLocks/>
            </p:cNvGrpSpPr>
            <p:nvPr/>
          </p:nvGrpSpPr>
          <p:grpSpPr bwMode="auto">
            <a:xfrm>
              <a:off x="3639" y="2253"/>
              <a:ext cx="220" cy="100"/>
              <a:chOff x="3600" y="219"/>
              <a:chExt cx="360" cy="175"/>
            </a:xfrm>
          </p:grpSpPr>
          <p:sp>
            <p:nvSpPr>
              <p:cNvPr id="13484" name="Oval 1732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85" name="Line 1733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86" name="Line 1734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87" name="Rectangle 1735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488" name="Oval 1736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489" name="Group 1737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494" name="Line 173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95" name="Line 173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96" name="Line 174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490" name="Group 1741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491" name="Line 174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92" name="Line 174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93" name="Line 174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3351" name="Line 1745"/>
            <p:cNvSpPr>
              <a:spLocks noChangeShapeType="1"/>
            </p:cNvSpPr>
            <p:nvPr/>
          </p:nvSpPr>
          <p:spPr bwMode="auto">
            <a:xfrm flipV="1">
              <a:off x="4396" y="2523"/>
              <a:ext cx="143" cy="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2" name="Line 1746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3" name="Line 1747"/>
            <p:cNvSpPr>
              <a:spLocks noChangeShapeType="1"/>
            </p:cNvSpPr>
            <p:nvPr/>
          </p:nvSpPr>
          <p:spPr bwMode="auto">
            <a:xfrm>
              <a:off x="4535" y="2308"/>
              <a:ext cx="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4" name="Line 1748"/>
            <p:cNvSpPr>
              <a:spLocks noChangeShapeType="1"/>
            </p:cNvSpPr>
            <p:nvPr/>
          </p:nvSpPr>
          <p:spPr bwMode="auto">
            <a:xfrm flipV="1">
              <a:off x="4684" y="2362"/>
              <a:ext cx="85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5" name="Line 1749"/>
            <p:cNvSpPr>
              <a:spLocks noChangeShapeType="1"/>
            </p:cNvSpPr>
            <p:nvPr/>
          </p:nvSpPr>
          <p:spPr bwMode="auto">
            <a:xfrm>
              <a:off x="3864" y="2312"/>
              <a:ext cx="4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356" name="Group 1750"/>
            <p:cNvGrpSpPr>
              <a:grpSpLocks/>
            </p:cNvGrpSpPr>
            <p:nvPr/>
          </p:nvGrpSpPr>
          <p:grpSpPr bwMode="auto">
            <a:xfrm>
              <a:off x="3390" y="1979"/>
              <a:ext cx="209" cy="224"/>
              <a:chOff x="2870" y="1518"/>
              <a:chExt cx="292" cy="320"/>
            </a:xfrm>
          </p:grpSpPr>
          <p:graphicFrame>
            <p:nvGraphicFramePr>
              <p:cNvPr id="13323" name="Object 1751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3323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13324" name="Object 1752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3324" name="Clip" r:id="rId9" imgW="1266840" imgH="1200240" progId="">
                  <p:embed/>
                </p:oleObj>
              </a:graphicData>
            </a:graphic>
          </p:graphicFrame>
        </p:grpSp>
        <p:grpSp>
          <p:nvGrpSpPr>
            <p:cNvPr id="13357" name="Group 1753"/>
            <p:cNvGrpSpPr>
              <a:grpSpLocks/>
            </p:cNvGrpSpPr>
            <p:nvPr/>
          </p:nvGrpSpPr>
          <p:grpSpPr bwMode="auto">
            <a:xfrm>
              <a:off x="3418" y="2211"/>
              <a:ext cx="139" cy="194"/>
              <a:chOff x="2556" y="2689"/>
              <a:chExt cx="183" cy="255"/>
            </a:xfrm>
          </p:grpSpPr>
          <p:pic>
            <p:nvPicPr>
              <p:cNvPr id="13467" name="Picture 1754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468" name="Freeform 1755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69" name="Freeform 1756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0" name="Freeform 1757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1" name="Freeform 1758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2" name="Freeform 1759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3" name="Freeform 1760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4" name="Freeform 1761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5" name="Freeform 1762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6" name="Freeform 1763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7" name="Freeform 1764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8" name="Freeform 1765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79" name="Freeform 1766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80" name="Freeform 1767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81" name="Freeform 1768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82" name="Freeform 1769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83" name="Freeform 1770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13314" name="Object 1771"/>
            <p:cNvGraphicFramePr>
              <a:graphicFrameLocks noChangeAspect="1"/>
            </p:cNvGraphicFramePr>
            <p:nvPr/>
          </p:nvGraphicFramePr>
          <p:xfrm>
            <a:off x="3660" y="2006"/>
            <a:ext cx="207" cy="173"/>
          </p:xfrm>
          <a:graphic>
            <a:graphicData uri="http://schemas.openxmlformats.org/presentationml/2006/ole">
              <p:oleObj spid="_x0000_s13314" name="Clip" r:id="rId11" imgW="1305000" imgH="1085760" progId="">
                <p:embed/>
              </p:oleObj>
            </a:graphicData>
          </a:graphic>
        </p:graphicFrame>
        <p:sp>
          <p:nvSpPr>
            <p:cNvPr id="13358" name="Line 1772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59" name="Line 1773"/>
            <p:cNvSpPr>
              <a:spLocks noChangeShapeType="1"/>
            </p:cNvSpPr>
            <p:nvPr/>
          </p:nvSpPr>
          <p:spPr bwMode="auto">
            <a:xfrm>
              <a:off x="3777" y="1478"/>
              <a:ext cx="96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0" name="Freeform 1774"/>
            <p:cNvSpPr>
              <a:spLocks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1" name="Line 1775"/>
            <p:cNvSpPr>
              <a:spLocks noChangeShapeType="1"/>
            </p:cNvSpPr>
            <p:nvPr/>
          </p:nvSpPr>
          <p:spPr bwMode="auto">
            <a:xfrm rot="-5400000">
              <a:off x="4757" y="3206"/>
              <a:ext cx="33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362" name="Group 1776"/>
            <p:cNvGrpSpPr>
              <a:grpSpLocks/>
            </p:cNvGrpSpPr>
            <p:nvPr/>
          </p:nvGrpSpPr>
          <p:grpSpPr bwMode="auto">
            <a:xfrm>
              <a:off x="4702" y="3292"/>
              <a:ext cx="125" cy="230"/>
              <a:chOff x="4180" y="783"/>
              <a:chExt cx="150" cy="307"/>
            </a:xfrm>
          </p:grpSpPr>
          <p:sp>
            <p:nvSpPr>
              <p:cNvPr id="13459" name="AutoShape 1777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0" name="Rectangle 1778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1" name="Rectangle 1779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2" name="AutoShape 1780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3" name="Line 1781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4" name="Line 1782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5" name="Rectangle 1783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66" name="Rectangle 1784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363" name="Line 1785"/>
            <p:cNvSpPr>
              <a:spLocks noChangeShapeType="1"/>
            </p:cNvSpPr>
            <p:nvPr/>
          </p:nvSpPr>
          <p:spPr bwMode="auto">
            <a:xfrm rot="5400000" flipV="1">
              <a:off x="4849" y="3383"/>
              <a:ext cx="2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64" name="Line 1786"/>
            <p:cNvSpPr>
              <a:spLocks noChangeShapeType="1"/>
            </p:cNvSpPr>
            <p:nvPr/>
          </p:nvSpPr>
          <p:spPr bwMode="auto">
            <a:xfrm rot="-5400000">
              <a:off x="4966" y="3179"/>
              <a:ext cx="0" cy="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365" name="Group 1787"/>
            <p:cNvGrpSpPr>
              <a:grpSpLocks/>
            </p:cNvGrpSpPr>
            <p:nvPr/>
          </p:nvGrpSpPr>
          <p:grpSpPr bwMode="auto">
            <a:xfrm>
              <a:off x="4701" y="2996"/>
              <a:ext cx="316" cy="148"/>
              <a:chOff x="3600" y="219"/>
              <a:chExt cx="360" cy="175"/>
            </a:xfrm>
          </p:grpSpPr>
          <p:sp>
            <p:nvSpPr>
              <p:cNvPr id="13446" name="Oval 1788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47" name="Line 1789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48" name="Line 1790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49" name="Rectangle 1791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450" name="Oval 1792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451" name="Group 1793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456" name="Line 179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57" name="Line 179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58" name="Line 179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452" name="Group 1797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453" name="Line 179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54" name="Line 179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55" name="Line 180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66" name="Group 1801"/>
            <p:cNvGrpSpPr>
              <a:grpSpLocks/>
            </p:cNvGrpSpPr>
            <p:nvPr/>
          </p:nvGrpSpPr>
          <p:grpSpPr bwMode="auto">
            <a:xfrm>
              <a:off x="4187" y="2822"/>
              <a:ext cx="316" cy="148"/>
              <a:chOff x="3600" y="219"/>
              <a:chExt cx="360" cy="175"/>
            </a:xfrm>
          </p:grpSpPr>
          <p:sp>
            <p:nvSpPr>
              <p:cNvPr id="13433" name="Oval 1802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34" name="Line 1803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35" name="Line 1804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36" name="Rectangle 1805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437" name="Oval 1806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438" name="Group 1807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443" name="Line 1808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44" name="Line 1809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45" name="Line 1810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439" name="Group 1811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440" name="Line 181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41" name="Line 181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42" name="Line 181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367" name="Group 1815"/>
            <p:cNvGrpSpPr>
              <a:grpSpLocks/>
            </p:cNvGrpSpPr>
            <p:nvPr/>
          </p:nvGrpSpPr>
          <p:grpSpPr bwMode="auto">
            <a:xfrm>
              <a:off x="3768" y="3014"/>
              <a:ext cx="316" cy="148"/>
              <a:chOff x="3600" y="219"/>
              <a:chExt cx="360" cy="175"/>
            </a:xfrm>
          </p:grpSpPr>
          <p:sp>
            <p:nvSpPr>
              <p:cNvPr id="13420" name="Oval 1816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21" name="Line 1817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22" name="Line 1818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23" name="Rectangle 1819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424" name="Oval 1820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425" name="Group 1821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430" name="Line 182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31" name="Line 182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32" name="Line 182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426" name="Group 1825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427" name="Line 182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28" name="Line 182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29" name="Line 182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3368" name="Line 1829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69" name="Line 1830"/>
            <p:cNvSpPr>
              <a:spLocks noChangeShapeType="1"/>
            </p:cNvSpPr>
            <p:nvPr/>
          </p:nvSpPr>
          <p:spPr bwMode="auto">
            <a:xfrm flipV="1">
              <a:off x="4059" y="2963"/>
              <a:ext cx="175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0" name="Line 1831"/>
            <p:cNvSpPr>
              <a:spLocks noChangeShapeType="1"/>
            </p:cNvSpPr>
            <p:nvPr/>
          </p:nvSpPr>
          <p:spPr bwMode="auto">
            <a:xfrm flipV="1">
              <a:off x="4086" y="3091"/>
              <a:ext cx="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1" name="Line 1832"/>
            <p:cNvSpPr>
              <a:spLocks noChangeShapeType="1"/>
            </p:cNvSpPr>
            <p:nvPr/>
          </p:nvSpPr>
          <p:spPr bwMode="auto">
            <a:xfrm flipH="1">
              <a:off x="3642" y="2931"/>
              <a:ext cx="160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2" name="Line 1833"/>
            <p:cNvSpPr>
              <a:spLocks noChangeShapeType="1"/>
            </p:cNvSpPr>
            <p:nvPr/>
          </p:nvSpPr>
          <p:spPr bwMode="auto">
            <a:xfrm>
              <a:off x="3658" y="2963"/>
              <a:ext cx="1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3" name="Line 1834"/>
            <p:cNvSpPr>
              <a:spLocks noChangeShapeType="1"/>
            </p:cNvSpPr>
            <p:nvPr/>
          </p:nvSpPr>
          <p:spPr bwMode="auto">
            <a:xfrm>
              <a:off x="3570" y="3175"/>
              <a:ext cx="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4" name="Line 1835"/>
            <p:cNvSpPr>
              <a:spLocks noChangeShapeType="1"/>
            </p:cNvSpPr>
            <p:nvPr/>
          </p:nvSpPr>
          <p:spPr bwMode="auto">
            <a:xfrm>
              <a:off x="3729" y="3225"/>
              <a:ext cx="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5" name="Line 1836"/>
            <p:cNvSpPr>
              <a:spLocks noChangeShapeType="1"/>
            </p:cNvSpPr>
            <p:nvPr/>
          </p:nvSpPr>
          <p:spPr bwMode="auto">
            <a:xfrm flipH="1">
              <a:off x="3880" y="3167"/>
              <a:ext cx="34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6" name="Line 1837"/>
            <p:cNvSpPr>
              <a:spLocks noChangeShapeType="1"/>
            </p:cNvSpPr>
            <p:nvPr/>
          </p:nvSpPr>
          <p:spPr bwMode="auto">
            <a:xfrm>
              <a:off x="3762" y="3223"/>
              <a:ext cx="1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77" name="Line 1838"/>
            <p:cNvSpPr>
              <a:spLocks noChangeShapeType="1"/>
            </p:cNvSpPr>
            <p:nvPr/>
          </p:nvSpPr>
          <p:spPr bwMode="auto">
            <a:xfrm flipH="1" flipV="1">
              <a:off x="4012" y="3228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3315" name="Object 1839"/>
            <p:cNvGraphicFramePr>
              <a:graphicFrameLocks noChangeAspect="1"/>
            </p:cNvGraphicFramePr>
            <p:nvPr/>
          </p:nvGraphicFramePr>
          <p:xfrm>
            <a:off x="3417" y="3101"/>
            <a:ext cx="216" cy="180"/>
          </p:xfrm>
          <a:graphic>
            <a:graphicData uri="http://schemas.openxmlformats.org/presentationml/2006/ole">
              <p:oleObj spid="_x0000_s13315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13316" name="Object 1840"/>
            <p:cNvGraphicFramePr>
              <a:graphicFrameLocks noChangeAspect="1"/>
            </p:cNvGraphicFramePr>
            <p:nvPr/>
          </p:nvGraphicFramePr>
          <p:xfrm>
            <a:off x="3521" y="2901"/>
            <a:ext cx="216" cy="180"/>
          </p:xfrm>
          <a:graphic>
            <a:graphicData uri="http://schemas.openxmlformats.org/presentationml/2006/ole">
              <p:oleObj spid="_x0000_s13316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13317" name="Object 1841"/>
            <p:cNvGraphicFramePr>
              <a:graphicFrameLocks noChangeAspect="1"/>
            </p:cNvGraphicFramePr>
            <p:nvPr/>
          </p:nvGraphicFramePr>
          <p:xfrm>
            <a:off x="3689" y="3261"/>
            <a:ext cx="216" cy="180"/>
          </p:xfrm>
          <a:graphic>
            <a:graphicData uri="http://schemas.openxmlformats.org/presentationml/2006/ole">
              <p:oleObj spid="_x0000_s13317" name="Clip" r:id="rId14" imgW="1305000" imgH="1085760" progId="">
                <p:embed/>
              </p:oleObj>
            </a:graphicData>
          </a:graphic>
        </p:graphicFrame>
        <p:graphicFrame>
          <p:nvGraphicFramePr>
            <p:cNvPr id="13318" name="Object 1842"/>
            <p:cNvGraphicFramePr>
              <a:graphicFrameLocks noChangeAspect="1"/>
            </p:cNvGraphicFramePr>
            <p:nvPr/>
          </p:nvGraphicFramePr>
          <p:xfrm>
            <a:off x="3903" y="3263"/>
            <a:ext cx="216" cy="180"/>
          </p:xfrm>
          <a:graphic>
            <a:graphicData uri="http://schemas.openxmlformats.org/presentationml/2006/ole">
              <p:oleObj spid="_x0000_s13318" name="Clip" r:id="rId15" imgW="1305000" imgH="1085760" progId="">
                <p:embed/>
              </p:oleObj>
            </a:graphicData>
          </a:graphic>
        </p:graphicFrame>
        <p:grpSp>
          <p:nvGrpSpPr>
            <p:cNvPr id="13378" name="Group 1843"/>
            <p:cNvGrpSpPr>
              <a:grpSpLocks/>
            </p:cNvGrpSpPr>
            <p:nvPr/>
          </p:nvGrpSpPr>
          <p:grpSpPr bwMode="auto">
            <a:xfrm>
              <a:off x="4475" y="3342"/>
              <a:ext cx="172" cy="215"/>
              <a:chOff x="2870" y="1518"/>
              <a:chExt cx="292" cy="320"/>
            </a:xfrm>
          </p:grpSpPr>
          <p:graphicFrame>
            <p:nvGraphicFramePr>
              <p:cNvPr id="13321" name="Object 1844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3321" name="Clip" r:id="rId16" imgW="819000" imgH="847800" progId="">
                  <p:embed/>
                </p:oleObj>
              </a:graphicData>
            </a:graphic>
          </p:graphicFrame>
          <p:graphicFrame>
            <p:nvGraphicFramePr>
              <p:cNvPr id="13322" name="Object 1845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3322" name="Clip" r:id="rId17" imgW="1266840" imgH="1200240" progId="">
                  <p:embed/>
                </p:oleObj>
              </a:graphicData>
            </a:graphic>
          </p:graphicFrame>
        </p:grpSp>
        <p:grpSp>
          <p:nvGrpSpPr>
            <p:cNvPr id="13379" name="Group 1846"/>
            <p:cNvGrpSpPr>
              <a:grpSpLocks/>
            </p:cNvGrpSpPr>
            <p:nvPr/>
          </p:nvGrpSpPr>
          <p:grpSpPr bwMode="auto">
            <a:xfrm>
              <a:off x="4191" y="3374"/>
              <a:ext cx="220" cy="203"/>
              <a:chOff x="2870" y="1518"/>
              <a:chExt cx="292" cy="320"/>
            </a:xfrm>
          </p:grpSpPr>
          <p:graphicFrame>
            <p:nvGraphicFramePr>
              <p:cNvPr id="13319" name="Object 1847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3319" name="Clip" r:id="rId18" imgW="819000" imgH="847800" progId="">
                  <p:embed/>
                </p:oleObj>
              </a:graphicData>
            </a:graphic>
          </p:graphicFrame>
          <p:graphicFrame>
            <p:nvGraphicFramePr>
              <p:cNvPr id="13320" name="Object 1848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3320" name="Clip" r:id="rId19" imgW="1266840" imgH="1200240" progId="">
                  <p:embed/>
                </p:oleObj>
              </a:graphicData>
            </a:graphic>
          </p:graphicFrame>
        </p:grpSp>
        <p:grpSp>
          <p:nvGrpSpPr>
            <p:cNvPr id="13380" name="Group 1849"/>
            <p:cNvGrpSpPr>
              <a:grpSpLocks/>
            </p:cNvGrpSpPr>
            <p:nvPr/>
          </p:nvGrpSpPr>
          <p:grpSpPr bwMode="auto">
            <a:xfrm>
              <a:off x="4290" y="3130"/>
              <a:ext cx="183" cy="255"/>
              <a:chOff x="2556" y="2689"/>
              <a:chExt cx="183" cy="255"/>
            </a:xfrm>
          </p:grpSpPr>
          <p:pic>
            <p:nvPicPr>
              <p:cNvPr id="13403" name="Picture 1850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404" name="Freeform 1851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5" name="Freeform 1852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6" name="Freeform 1853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7" name="Freeform 1854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8" name="Freeform 1855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09" name="Freeform 1856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0" name="Freeform 1857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1" name="Freeform 1858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2" name="Freeform 1859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3" name="Freeform 1860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4" name="Freeform 1861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5" name="Freeform 1862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6" name="Freeform 1863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7" name="Freeform 1864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8" name="Freeform 1865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419" name="Freeform 1866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81" name="Line 1867"/>
            <p:cNvSpPr>
              <a:spLocks noChangeShapeType="1"/>
            </p:cNvSpPr>
            <p:nvPr/>
          </p:nvSpPr>
          <p:spPr bwMode="auto">
            <a:xfrm>
              <a:off x="4063" y="3139"/>
              <a:ext cx="317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2" name="Line 1868"/>
            <p:cNvSpPr>
              <a:spLocks noChangeShapeType="1"/>
            </p:cNvSpPr>
            <p:nvPr/>
          </p:nvSpPr>
          <p:spPr bwMode="auto">
            <a:xfrm>
              <a:off x="3716" y="3098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3383" name="Group 1869"/>
            <p:cNvGrpSpPr>
              <a:grpSpLocks/>
            </p:cNvGrpSpPr>
            <p:nvPr/>
          </p:nvGrpSpPr>
          <p:grpSpPr bwMode="auto">
            <a:xfrm>
              <a:off x="4961" y="3136"/>
              <a:ext cx="131" cy="258"/>
              <a:chOff x="4180" y="783"/>
              <a:chExt cx="150" cy="307"/>
            </a:xfrm>
          </p:grpSpPr>
          <p:sp>
            <p:nvSpPr>
              <p:cNvPr id="13395" name="AutoShape 1870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6" name="Rectangle 1871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7" name="Rectangle 1872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8" name="AutoShape 1873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99" name="Line 1874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00" name="Line 1875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01" name="Rectangle 1876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02" name="Rectangle 1877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3384" name="Line 1878"/>
            <p:cNvSpPr>
              <a:spLocks noChangeShapeType="1"/>
            </p:cNvSpPr>
            <p:nvPr/>
          </p:nvSpPr>
          <p:spPr bwMode="auto">
            <a:xfrm flipH="1">
              <a:off x="3772" y="2167"/>
              <a:ext cx="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5" name="Line 1879"/>
            <p:cNvSpPr>
              <a:spLocks noChangeShapeType="1"/>
            </p:cNvSpPr>
            <p:nvPr/>
          </p:nvSpPr>
          <p:spPr bwMode="auto">
            <a:xfrm flipV="1">
              <a:off x="4589" y="1526"/>
              <a:ext cx="78" cy="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6" name="Line 1880"/>
            <p:cNvSpPr>
              <a:spLocks noChangeShapeType="1"/>
            </p:cNvSpPr>
            <p:nvPr/>
          </p:nvSpPr>
          <p:spPr bwMode="auto">
            <a:xfrm>
              <a:off x="4480" y="1635"/>
              <a:ext cx="0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7" name="Line 1881"/>
            <p:cNvSpPr>
              <a:spLocks noChangeShapeType="1"/>
            </p:cNvSpPr>
            <p:nvPr/>
          </p:nvSpPr>
          <p:spPr bwMode="auto">
            <a:xfrm flipV="1">
              <a:off x="4596" y="1570"/>
              <a:ext cx="1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8" name="Line 1882"/>
            <p:cNvSpPr>
              <a:spLocks noChangeShapeType="1"/>
            </p:cNvSpPr>
            <p:nvPr/>
          </p:nvSpPr>
          <p:spPr bwMode="auto">
            <a:xfrm>
              <a:off x="4818" y="1569"/>
              <a:ext cx="0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89" name="Line 1883"/>
            <p:cNvSpPr>
              <a:spLocks noChangeShapeType="1"/>
            </p:cNvSpPr>
            <p:nvPr/>
          </p:nvSpPr>
          <p:spPr bwMode="auto">
            <a:xfrm>
              <a:off x="4600" y="1762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0" name="Line 1884"/>
            <p:cNvSpPr>
              <a:spLocks noChangeShapeType="1"/>
            </p:cNvSpPr>
            <p:nvPr/>
          </p:nvSpPr>
          <p:spPr bwMode="auto">
            <a:xfrm flipV="1">
              <a:off x="3526" y="2308"/>
              <a:ext cx="10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1" name="Line 1885"/>
            <p:cNvSpPr>
              <a:spLocks noChangeShapeType="1"/>
            </p:cNvSpPr>
            <p:nvPr/>
          </p:nvSpPr>
          <p:spPr bwMode="auto">
            <a:xfrm flipV="1">
              <a:off x="4861" y="1380"/>
              <a:ext cx="15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2" name="Line 1886"/>
            <p:cNvSpPr>
              <a:spLocks noChangeShapeType="1"/>
            </p:cNvSpPr>
            <p:nvPr/>
          </p:nvSpPr>
          <p:spPr bwMode="auto">
            <a:xfrm>
              <a:off x="4949" y="1756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3" name="Line 1887"/>
            <p:cNvSpPr>
              <a:spLocks noChangeShapeType="1"/>
            </p:cNvSpPr>
            <p:nvPr/>
          </p:nvSpPr>
          <p:spPr bwMode="auto">
            <a:xfrm flipH="1">
              <a:off x="4411" y="1804"/>
              <a:ext cx="62" cy="4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94" name="Line 1888"/>
            <p:cNvSpPr>
              <a:spLocks noChangeShapeType="1"/>
            </p:cNvSpPr>
            <p:nvPr/>
          </p:nvSpPr>
          <p:spPr bwMode="auto">
            <a:xfrm flipH="1">
              <a:off x="4783" y="1804"/>
              <a:ext cx="70" cy="4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32" name="Freeform 1889"/>
          <p:cNvSpPr>
            <a:spLocks/>
          </p:cNvSpPr>
          <p:nvPr/>
        </p:nvSpPr>
        <p:spPr bwMode="auto">
          <a:xfrm>
            <a:off x="5645150" y="2054225"/>
            <a:ext cx="2584450" cy="3233738"/>
          </a:xfrm>
          <a:custGeom>
            <a:avLst/>
            <a:gdLst>
              <a:gd name="T0" fmla="*/ 0 w 1628"/>
              <a:gd name="T1" fmla="*/ 0 h 2037"/>
              <a:gd name="T2" fmla="*/ 557213 w 1628"/>
              <a:gd name="T3" fmla="*/ 331788 h 2037"/>
              <a:gd name="T4" fmla="*/ 1682750 w 1628"/>
              <a:gd name="T5" fmla="*/ 396875 h 2037"/>
              <a:gd name="T6" fmla="*/ 1538287 w 1628"/>
              <a:gd name="T7" fmla="*/ 1444625 h 2037"/>
              <a:gd name="T8" fmla="*/ 1843088 w 1628"/>
              <a:gd name="T9" fmla="*/ 1789113 h 2037"/>
              <a:gd name="T10" fmla="*/ 1471612 w 1628"/>
              <a:gd name="T11" fmla="*/ 2425701 h 2037"/>
              <a:gd name="T12" fmla="*/ 2332038 w 1628"/>
              <a:gd name="T13" fmla="*/ 2624138 h 2037"/>
              <a:gd name="T14" fmla="*/ 2173288 w 1628"/>
              <a:gd name="T15" fmla="*/ 3167063 h 2037"/>
              <a:gd name="T16" fmla="*/ 2584450 w 1628"/>
              <a:gd name="T17" fmla="*/ 3233738 h 203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628"/>
              <a:gd name="T28" fmla="*/ 0 h 2037"/>
              <a:gd name="T29" fmla="*/ 1628 w 1628"/>
              <a:gd name="T30" fmla="*/ 2037 h 203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628" h="2037">
                <a:moveTo>
                  <a:pt x="0" y="0"/>
                </a:moveTo>
                <a:lnTo>
                  <a:pt x="351" y="209"/>
                </a:lnTo>
                <a:lnTo>
                  <a:pt x="1060" y="250"/>
                </a:lnTo>
                <a:lnTo>
                  <a:pt x="969" y="910"/>
                </a:lnTo>
                <a:lnTo>
                  <a:pt x="1161" y="1127"/>
                </a:lnTo>
                <a:lnTo>
                  <a:pt x="927" y="1528"/>
                </a:lnTo>
                <a:lnTo>
                  <a:pt x="1469" y="1653"/>
                </a:lnTo>
                <a:lnTo>
                  <a:pt x="1369" y="1995"/>
                </a:lnTo>
                <a:lnTo>
                  <a:pt x="1628" y="2037"/>
                </a:lnTo>
              </a:path>
            </a:pathLst>
          </a:custGeom>
          <a:noFill/>
          <a:ln w="76200">
            <a:solidFill>
              <a:srgbClr val="FF33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33" name="Freeform 1890"/>
          <p:cNvSpPr>
            <a:spLocks/>
          </p:cNvSpPr>
          <p:nvPr/>
        </p:nvSpPr>
        <p:spPr bwMode="auto">
          <a:xfrm>
            <a:off x="5592763" y="3390900"/>
            <a:ext cx="1646237" cy="1974850"/>
          </a:xfrm>
          <a:custGeom>
            <a:avLst/>
            <a:gdLst>
              <a:gd name="T0" fmla="*/ 0 w 1037"/>
              <a:gd name="T1" fmla="*/ 0 h 1244"/>
              <a:gd name="T2" fmla="*/ 46037 w 1037"/>
              <a:gd name="T3" fmla="*/ 136525 h 1244"/>
              <a:gd name="T4" fmla="*/ 1341437 w 1037"/>
              <a:gd name="T5" fmla="*/ 127000 h 1244"/>
              <a:gd name="T6" fmla="*/ 1646237 w 1037"/>
              <a:gd name="T7" fmla="*/ 444500 h 1244"/>
              <a:gd name="T8" fmla="*/ 1277937 w 1037"/>
              <a:gd name="T9" fmla="*/ 1092200 h 1244"/>
              <a:gd name="T10" fmla="*/ 750887 w 1037"/>
              <a:gd name="T11" fmla="*/ 1397000 h 1244"/>
              <a:gd name="T12" fmla="*/ 547687 w 1037"/>
              <a:gd name="T13" fmla="*/ 1625600 h 1244"/>
              <a:gd name="T14" fmla="*/ 452437 w 1037"/>
              <a:gd name="T15" fmla="*/ 1974850 h 124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037"/>
              <a:gd name="T25" fmla="*/ 0 h 1244"/>
              <a:gd name="T26" fmla="*/ 1037 w 1037"/>
              <a:gd name="T27" fmla="*/ 1244 h 124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037" h="1244">
                <a:moveTo>
                  <a:pt x="0" y="0"/>
                </a:moveTo>
                <a:lnTo>
                  <a:pt x="29" y="86"/>
                </a:lnTo>
                <a:lnTo>
                  <a:pt x="845" y="80"/>
                </a:lnTo>
                <a:lnTo>
                  <a:pt x="1037" y="280"/>
                </a:lnTo>
                <a:lnTo>
                  <a:pt x="805" y="688"/>
                </a:lnTo>
                <a:lnTo>
                  <a:pt x="473" y="880"/>
                </a:lnTo>
                <a:lnTo>
                  <a:pt x="345" y="1024"/>
                </a:lnTo>
                <a:lnTo>
                  <a:pt x="285" y="1244"/>
                </a:lnTo>
              </a:path>
            </a:pathLst>
          </a:custGeom>
          <a:noFill/>
          <a:ln w="76200">
            <a:solidFill>
              <a:srgbClr val="0000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349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F0C841B-BD31-4CEB-A803-607D9052AEB5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634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Network Core: Circuit Switching</a:t>
            </a:r>
            <a:endParaRPr lang="en-US" smtClean="0"/>
          </a:p>
        </p:txBody>
      </p:sp>
      <p:sp>
        <p:nvSpPr>
          <p:cNvPr id="6349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40386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network resources (e.g., bandwidth) </a:t>
            </a:r>
            <a:r>
              <a:rPr lang="en-US" smtClean="0">
                <a:solidFill>
                  <a:srgbClr val="FF0000"/>
                </a:solidFill>
              </a:rPr>
              <a:t>divided into “pieces”</a:t>
            </a:r>
            <a:endParaRPr lang="en-US" sz="2400" smtClean="0">
              <a:solidFill>
                <a:srgbClr val="FF0000"/>
              </a:solidFill>
            </a:endParaRPr>
          </a:p>
          <a:p>
            <a:r>
              <a:rPr lang="en-US" sz="2400" smtClean="0"/>
              <a:t>pieces allocated to calls</a:t>
            </a:r>
          </a:p>
          <a:p>
            <a:r>
              <a:rPr lang="en-US" sz="2400" smtClean="0"/>
              <a:t>resource piece </a:t>
            </a:r>
            <a:r>
              <a:rPr lang="en-US" sz="2400" i="1" smtClean="0">
                <a:solidFill>
                  <a:srgbClr val="FF0000"/>
                </a:solidFill>
              </a:rPr>
              <a:t>idle</a:t>
            </a:r>
            <a:r>
              <a:rPr lang="en-US" sz="2400" smtClean="0"/>
              <a:t> if not used by owning call </a:t>
            </a:r>
            <a:r>
              <a:rPr lang="en-US" sz="2400" i="1" smtClean="0"/>
              <a:t>(no sharing)</a:t>
            </a:r>
            <a:endParaRPr lang="en-US" sz="2400" smtClean="0"/>
          </a:p>
        </p:txBody>
      </p:sp>
      <p:sp>
        <p:nvSpPr>
          <p:cNvPr id="63494" name="Rectangle 7"/>
          <p:cNvSpPr>
            <a:spLocks noChangeArrowheads="1"/>
          </p:cNvSpPr>
          <p:nvPr/>
        </p:nvSpPr>
        <p:spPr bwMode="auto">
          <a:xfrm>
            <a:off x="4606925" y="1485900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dividing link bandwidth into “pieces”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frequency division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time division</a:t>
            </a:r>
            <a:endParaRPr lang="en-U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45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1841CA0B-523B-4339-9A61-DC9168AF69A1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439738" y="227013"/>
            <a:ext cx="8462962" cy="1143000"/>
          </a:xfrm>
        </p:spPr>
        <p:txBody>
          <a:bodyPr/>
          <a:lstStyle/>
          <a:p>
            <a:r>
              <a:rPr lang="en-US" smtClean="0"/>
              <a:t>Circuit Switching: FDM and TDM</a:t>
            </a:r>
            <a:endParaRPr lang="fr-FR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93700" y="1585913"/>
            <a:ext cx="7239000" cy="2438400"/>
            <a:chOff x="288" y="1007"/>
            <a:chExt cx="4560" cy="1536"/>
          </a:xfrm>
        </p:grpSpPr>
        <p:sp>
          <p:nvSpPr>
            <p:cNvPr id="64611" name="Text Box 4"/>
            <p:cNvSpPr txBox="1">
              <a:spLocks noChangeArrowheads="1"/>
            </p:cNvSpPr>
            <p:nvPr/>
          </p:nvSpPr>
          <p:spPr bwMode="auto">
            <a:xfrm>
              <a:off x="288" y="1007"/>
              <a:ext cx="5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charset="0"/>
                </a:rPr>
                <a:t>FDM</a:t>
              </a:r>
              <a:endParaRPr lang="fr-FR">
                <a:latin typeface="Arial" charset="0"/>
              </a:endParaRPr>
            </a:p>
          </p:txBody>
        </p:sp>
        <p:grpSp>
          <p:nvGrpSpPr>
            <p:cNvPr id="64612" name="Group 5"/>
            <p:cNvGrpSpPr>
              <a:grpSpLocks/>
            </p:cNvGrpSpPr>
            <p:nvPr/>
          </p:nvGrpSpPr>
          <p:grpSpPr bwMode="auto">
            <a:xfrm>
              <a:off x="720" y="1392"/>
              <a:ext cx="4128" cy="1151"/>
              <a:chOff x="720" y="1392"/>
              <a:chExt cx="4128" cy="1151"/>
            </a:xfrm>
          </p:grpSpPr>
          <p:sp>
            <p:nvSpPr>
              <p:cNvPr id="64613" name="Line 6"/>
              <p:cNvSpPr>
                <a:spLocks noChangeShapeType="1"/>
              </p:cNvSpPr>
              <p:nvPr/>
            </p:nvSpPr>
            <p:spPr bwMode="auto">
              <a:xfrm flipV="1">
                <a:off x="1728" y="1392"/>
                <a:ext cx="0" cy="81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14" name="Text Box 7"/>
              <p:cNvSpPr txBox="1">
                <a:spLocks noChangeArrowheads="1"/>
              </p:cNvSpPr>
              <p:nvPr/>
            </p:nvSpPr>
            <p:spPr bwMode="auto">
              <a:xfrm>
                <a:off x="720" y="1680"/>
                <a:ext cx="96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>
                    <a:latin typeface="Arial" charset="0"/>
                  </a:rPr>
                  <a:t>frequency</a:t>
                </a:r>
                <a:endParaRPr lang="fr-FR">
                  <a:latin typeface="Arial" charset="0"/>
                </a:endParaRPr>
              </a:p>
            </p:txBody>
          </p:sp>
          <p:sp>
            <p:nvSpPr>
              <p:cNvPr id="64615" name="Line 8"/>
              <p:cNvSpPr>
                <a:spLocks noChangeShapeType="1"/>
              </p:cNvSpPr>
              <p:nvPr/>
            </p:nvSpPr>
            <p:spPr bwMode="auto">
              <a:xfrm>
                <a:off x="1728" y="2208"/>
                <a:ext cx="3120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16" name="Text Box 9"/>
              <p:cNvSpPr txBox="1">
                <a:spLocks noChangeArrowheads="1"/>
              </p:cNvSpPr>
              <p:nvPr/>
            </p:nvSpPr>
            <p:spPr bwMode="auto">
              <a:xfrm>
                <a:off x="3048" y="2255"/>
                <a:ext cx="479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>
                    <a:latin typeface="Arial" charset="0"/>
                  </a:rPr>
                  <a:t>time</a:t>
                </a:r>
                <a:endParaRPr lang="fr-FR">
                  <a:latin typeface="Arial" charset="0"/>
                </a:endParaRPr>
              </a:p>
            </p:txBody>
          </p:sp>
          <p:sp>
            <p:nvSpPr>
              <p:cNvPr id="64617" name="Rectangle 10"/>
              <p:cNvSpPr>
                <a:spLocks noChangeArrowheads="1"/>
              </p:cNvSpPr>
              <p:nvPr/>
            </p:nvSpPr>
            <p:spPr bwMode="auto">
              <a:xfrm>
                <a:off x="1776" y="1584"/>
                <a:ext cx="2880" cy="576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2743200" y="2514600"/>
            <a:ext cx="4572000" cy="228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8" name="Rectangle 12"/>
          <p:cNvSpPr>
            <a:spLocks noChangeArrowheads="1"/>
          </p:cNvSpPr>
          <p:nvPr/>
        </p:nvSpPr>
        <p:spPr bwMode="auto">
          <a:xfrm>
            <a:off x="2743200" y="2743200"/>
            <a:ext cx="4572000" cy="2286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9" name="Rectangle 13"/>
          <p:cNvSpPr>
            <a:spLocks noChangeArrowheads="1"/>
          </p:cNvSpPr>
          <p:nvPr/>
        </p:nvSpPr>
        <p:spPr bwMode="auto">
          <a:xfrm>
            <a:off x="2743200" y="2971800"/>
            <a:ext cx="4572000" cy="2286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10" name="Rectangle 14"/>
          <p:cNvSpPr>
            <a:spLocks noChangeArrowheads="1"/>
          </p:cNvSpPr>
          <p:nvPr/>
        </p:nvSpPr>
        <p:spPr bwMode="auto">
          <a:xfrm>
            <a:off x="2743200" y="3200400"/>
            <a:ext cx="4572000" cy="228600"/>
          </a:xfrm>
          <a:prstGeom prst="rect">
            <a:avLst/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381000" y="4037013"/>
            <a:ext cx="7239000" cy="2516187"/>
            <a:chOff x="288" y="2543"/>
            <a:chExt cx="4560" cy="1585"/>
          </a:xfrm>
        </p:grpSpPr>
        <p:sp>
          <p:nvSpPr>
            <p:cNvPr id="64605" name="Text Box 16"/>
            <p:cNvSpPr txBox="1">
              <a:spLocks noChangeArrowheads="1"/>
            </p:cNvSpPr>
            <p:nvPr/>
          </p:nvSpPr>
          <p:spPr bwMode="auto">
            <a:xfrm>
              <a:off x="288" y="2543"/>
              <a:ext cx="5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charset="0"/>
                </a:rPr>
                <a:t>TDM</a:t>
              </a:r>
              <a:endParaRPr lang="fr-FR">
                <a:latin typeface="Arial" charset="0"/>
              </a:endParaRPr>
            </a:p>
          </p:txBody>
        </p:sp>
        <p:sp>
          <p:nvSpPr>
            <p:cNvPr id="64606" name="Line 17"/>
            <p:cNvSpPr>
              <a:spLocks noChangeShapeType="1"/>
            </p:cNvSpPr>
            <p:nvPr/>
          </p:nvSpPr>
          <p:spPr bwMode="auto">
            <a:xfrm flipV="1">
              <a:off x="1728" y="2977"/>
              <a:ext cx="0" cy="81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07" name="Text Box 18"/>
            <p:cNvSpPr txBox="1">
              <a:spLocks noChangeArrowheads="1"/>
            </p:cNvSpPr>
            <p:nvPr/>
          </p:nvSpPr>
          <p:spPr bwMode="auto">
            <a:xfrm>
              <a:off x="720" y="3265"/>
              <a:ext cx="96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charset="0"/>
                </a:rPr>
                <a:t>frequency</a:t>
              </a:r>
              <a:endParaRPr lang="fr-FR">
                <a:latin typeface="Arial" charset="0"/>
              </a:endParaRPr>
            </a:p>
          </p:txBody>
        </p:sp>
        <p:sp>
          <p:nvSpPr>
            <p:cNvPr id="64608" name="Line 19"/>
            <p:cNvSpPr>
              <a:spLocks noChangeShapeType="1"/>
            </p:cNvSpPr>
            <p:nvPr/>
          </p:nvSpPr>
          <p:spPr bwMode="auto">
            <a:xfrm>
              <a:off x="1728" y="3793"/>
              <a:ext cx="312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09" name="Text Box 20"/>
            <p:cNvSpPr txBox="1">
              <a:spLocks noChangeArrowheads="1"/>
            </p:cNvSpPr>
            <p:nvPr/>
          </p:nvSpPr>
          <p:spPr bwMode="auto">
            <a:xfrm>
              <a:off x="3048" y="3840"/>
              <a:ext cx="47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charset="0"/>
                </a:rPr>
                <a:t>time</a:t>
              </a:r>
              <a:endParaRPr lang="fr-FR">
                <a:latin typeface="Arial" charset="0"/>
              </a:endParaRPr>
            </a:p>
          </p:txBody>
        </p:sp>
        <p:sp>
          <p:nvSpPr>
            <p:cNvPr id="64610" name="Rectangle 21"/>
            <p:cNvSpPr>
              <a:spLocks noChangeArrowheads="1"/>
            </p:cNvSpPr>
            <p:nvPr/>
          </p:nvSpPr>
          <p:spPr bwMode="auto">
            <a:xfrm>
              <a:off x="1776" y="3168"/>
              <a:ext cx="2880" cy="57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2743200" y="5029200"/>
            <a:ext cx="3886200" cy="914400"/>
            <a:chOff x="1776" y="3168"/>
            <a:chExt cx="2448" cy="576"/>
          </a:xfrm>
        </p:grpSpPr>
        <p:sp>
          <p:nvSpPr>
            <p:cNvPr id="64600" name="Rectangle 23"/>
            <p:cNvSpPr>
              <a:spLocks noChangeArrowheads="1"/>
            </p:cNvSpPr>
            <p:nvPr/>
          </p:nvSpPr>
          <p:spPr bwMode="auto">
            <a:xfrm>
              <a:off x="1776" y="3168"/>
              <a:ext cx="144" cy="5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1" name="Rectangle 24"/>
            <p:cNvSpPr>
              <a:spLocks noChangeArrowheads="1"/>
            </p:cNvSpPr>
            <p:nvPr/>
          </p:nvSpPr>
          <p:spPr bwMode="auto">
            <a:xfrm>
              <a:off x="2352" y="3168"/>
              <a:ext cx="144" cy="5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2" name="Rectangle 25"/>
            <p:cNvSpPr>
              <a:spLocks noChangeArrowheads="1"/>
            </p:cNvSpPr>
            <p:nvPr/>
          </p:nvSpPr>
          <p:spPr bwMode="auto">
            <a:xfrm>
              <a:off x="2928" y="3168"/>
              <a:ext cx="144" cy="5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3" name="Rectangle 26"/>
            <p:cNvSpPr>
              <a:spLocks noChangeArrowheads="1"/>
            </p:cNvSpPr>
            <p:nvPr/>
          </p:nvSpPr>
          <p:spPr bwMode="auto">
            <a:xfrm>
              <a:off x="3504" y="3168"/>
              <a:ext cx="144" cy="5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4" name="Rectangle 27"/>
            <p:cNvSpPr>
              <a:spLocks noChangeArrowheads="1"/>
            </p:cNvSpPr>
            <p:nvPr/>
          </p:nvSpPr>
          <p:spPr bwMode="auto">
            <a:xfrm>
              <a:off x="4080" y="3168"/>
              <a:ext cx="144" cy="576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2971800" y="5029200"/>
            <a:ext cx="3886200" cy="914400"/>
            <a:chOff x="1920" y="3168"/>
            <a:chExt cx="2448" cy="576"/>
          </a:xfrm>
        </p:grpSpPr>
        <p:sp>
          <p:nvSpPr>
            <p:cNvPr id="64595" name="Rectangle 29"/>
            <p:cNvSpPr>
              <a:spLocks noChangeArrowheads="1"/>
            </p:cNvSpPr>
            <p:nvPr/>
          </p:nvSpPr>
          <p:spPr bwMode="auto">
            <a:xfrm>
              <a:off x="1920" y="3168"/>
              <a:ext cx="144" cy="57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6" name="Rectangle 30"/>
            <p:cNvSpPr>
              <a:spLocks noChangeArrowheads="1"/>
            </p:cNvSpPr>
            <p:nvPr/>
          </p:nvSpPr>
          <p:spPr bwMode="auto">
            <a:xfrm>
              <a:off x="2496" y="3168"/>
              <a:ext cx="144" cy="57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7" name="Rectangle 31"/>
            <p:cNvSpPr>
              <a:spLocks noChangeArrowheads="1"/>
            </p:cNvSpPr>
            <p:nvPr/>
          </p:nvSpPr>
          <p:spPr bwMode="auto">
            <a:xfrm>
              <a:off x="3072" y="3168"/>
              <a:ext cx="144" cy="57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8" name="Rectangle 32"/>
            <p:cNvSpPr>
              <a:spLocks noChangeArrowheads="1"/>
            </p:cNvSpPr>
            <p:nvPr/>
          </p:nvSpPr>
          <p:spPr bwMode="auto">
            <a:xfrm>
              <a:off x="3648" y="3168"/>
              <a:ext cx="144" cy="57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9" name="Rectangle 33"/>
            <p:cNvSpPr>
              <a:spLocks noChangeArrowheads="1"/>
            </p:cNvSpPr>
            <p:nvPr/>
          </p:nvSpPr>
          <p:spPr bwMode="auto">
            <a:xfrm>
              <a:off x="4224" y="3168"/>
              <a:ext cx="144" cy="576"/>
            </a:xfrm>
            <a:prstGeom prst="rect">
              <a:avLst/>
            </a:prstGeom>
            <a:solidFill>
              <a:srgbClr val="99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" name="Group 34"/>
          <p:cNvGrpSpPr>
            <a:grpSpLocks/>
          </p:cNvGrpSpPr>
          <p:nvPr/>
        </p:nvGrpSpPr>
        <p:grpSpPr bwMode="auto">
          <a:xfrm>
            <a:off x="3200400" y="5029200"/>
            <a:ext cx="3886200" cy="914400"/>
            <a:chOff x="2064" y="3168"/>
            <a:chExt cx="2448" cy="576"/>
          </a:xfrm>
        </p:grpSpPr>
        <p:sp>
          <p:nvSpPr>
            <p:cNvPr id="64590" name="Rectangle 35"/>
            <p:cNvSpPr>
              <a:spLocks noChangeArrowheads="1"/>
            </p:cNvSpPr>
            <p:nvPr/>
          </p:nvSpPr>
          <p:spPr bwMode="auto">
            <a:xfrm>
              <a:off x="2064" y="3168"/>
              <a:ext cx="144" cy="57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1" name="Rectangle 36"/>
            <p:cNvSpPr>
              <a:spLocks noChangeArrowheads="1"/>
            </p:cNvSpPr>
            <p:nvPr/>
          </p:nvSpPr>
          <p:spPr bwMode="auto">
            <a:xfrm>
              <a:off x="2640" y="3168"/>
              <a:ext cx="144" cy="57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2" name="Rectangle 37"/>
            <p:cNvSpPr>
              <a:spLocks noChangeArrowheads="1"/>
            </p:cNvSpPr>
            <p:nvPr/>
          </p:nvSpPr>
          <p:spPr bwMode="auto">
            <a:xfrm>
              <a:off x="3216" y="3168"/>
              <a:ext cx="144" cy="57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3" name="Rectangle 38"/>
            <p:cNvSpPr>
              <a:spLocks noChangeArrowheads="1"/>
            </p:cNvSpPr>
            <p:nvPr/>
          </p:nvSpPr>
          <p:spPr bwMode="auto">
            <a:xfrm>
              <a:off x="3792" y="3168"/>
              <a:ext cx="144" cy="57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4" name="Rectangle 39"/>
            <p:cNvSpPr>
              <a:spLocks noChangeArrowheads="1"/>
            </p:cNvSpPr>
            <p:nvPr/>
          </p:nvSpPr>
          <p:spPr bwMode="auto">
            <a:xfrm>
              <a:off x="4368" y="3168"/>
              <a:ext cx="144" cy="576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40"/>
          <p:cNvGrpSpPr>
            <a:grpSpLocks/>
          </p:cNvGrpSpPr>
          <p:nvPr/>
        </p:nvGrpSpPr>
        <p:grpSpPr bwMode="auto">
          <a:xfrm>
            <a:off x="3429000" y="5029200"/>
            <a:ext cx="3886200" cy="914400"/>
            <a:chOff x="2208" y="3168"/>
            <a:chExt cx="2448" cy="576"/>
          </a:xfrm>
        </p:grpSpPr>
        <p:sp>
          <p:nvSpPr>
            <p:cNvPr id="64585" name="Rectangle 41"/>
            <p:cNvSpPr>
              <a:spLocks noChangeArrowheads="1"/>
            </p:cNvSpPr>
            <p:nvPr/>
          </p:nvSpPr>
          <p:spPr bwMode="auto">
            <a:xfrm>
              <a:off x="2208" y="3168"/>
              <a:ext cx="144" cy="57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86" name="Rectangle 42"/>
            <p:cNvSpPr>
              <a:spLocks noChangeArrowheads="1"/>
            </p:cNvSpPr>
            <p:nvPr/>
          </p:nvSpPr>
          <p:spPr bwMode="auto">
            <a:xfrm>
              <a:off x="2784" y="3168"/>
              <a:ext cx="144" cy="57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87" name="Rectangle 43"/>
            <p:cNvSpPr>
              <a:spLocks noChangeArrowheads="1"/>
            </p:cNvSpPr>
            <p:nvPr/>
          </p:nvSpPr>
          <p:spPr bwMode="auto">
            <a:xfrm>
              <a:off x="3360" y="3168"/>
              <a:ext cx="144" cy="57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88" name="Rectangle 44"/>
            <p:cNvSpPr>
              <a:spLocks noChangeArrowheads="1"/>
            </p:cNvSpPr>
            <p:nvPr/>
          </p:nvSpPr>
          <p:spPr bwMode="auto">
            <a:xfrm>
              <a:off x="3936" y="3168"/>
              <a:ext cx="144" cy="57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89" name="Rectangle 45"/>
            <p:cNvSpPr>
              <a:spLocks noChangeArrowheads="1"/>
            </p:cNvSpPr>
            <p:nvPr/>
          </p:nvSpPr>
          <p:spPr bwMode="auto">
            <a:xfrm>
              <a:off x="4512" y="3168"/>
              <a:ext cx="144" cy="576"/>
            </a:xfrm>
            <a:prstGeom prst="rect">
              <a:avLst/>
            </a:prstGeom>
            <a:solidFill>
              <a:srgbClr val="FF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2743200" y="2743200"/>
            <a:ext cx="4572000" cy="457200"/>
            <a:chOff x="1776" y="1728"/>
            <a:chExt cx="2880" cy="288"/>
          </a:xfrm>
        </p:grpSpPr>
        <p:sp>
          <p:nvSpPr>
            <p:cNvPr id="64582" name="Line 47"/>
            <p:cNvSpPr>
              <a:spLocks noChangeShapeType="1"/>
            </p:cNvSpPr>
            <p:nvPr/>
          </p:nvSpPr>
          <p:spPr bwMode="auto">
            <a:xfrm flipV="1">
              <a:off x="1776" y="1728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3" name="Line 48"/>
            <p:cNvSpPr>
              <a:spLocks noChangeShapeType="1"/>
            </p:cNvSpPr>
            <p:nvPr/>
          </p:nvSpPr>
          <p:spPr bwMode="auto">
            <a:xfrm flipV="1">
              <a:off x="1776" y="1872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4" name="Line 49"/>
            <p:cNvSpPr>
              <a:spLocks noChangeShapeType="1"/>
            </p:cNvSpPr>
            <p:nvPr/>
          </p:nvSpPr>
          <p:spPr bwMode="auto">
            <a:xfrm flipV="1">
              <a:off x="1776" y="2016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50"/>
          <p:cNvGrpSpPr>
            <a:grpSpLocks/>
          </p:cNvGrpSpPr>
          <p:nvPr/>
        </p:nvGrpSpPr>
        <p:grpSpPr bwMode="auto">
          <a:xfrm>
            <a:off x="2971800" y="5029200"/>
            <a:ext cx="4114800" cy="914400"/>
            <a:chOff x="1920" y="3168"/>
            <a:chExt cx="2592" cy="576"/>
          </a:xfrm>
        </p:grpSpPr>
        <p:sp>
          <p:nvSpPr>
            <p:cNvPr id="64563" name="Line 51"/>
            <p:cNvSpPr>
              <a:spLocks noChangeShapeType="1"/>
            </p:cNvSpPr>
            <p:nvPr/>
          </p:nvSpPr>
          <p:spPr bwMode="auto">
            <a:xfrm>
              <a:off x="192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4" name="Line 52"/>
            <p:cNvSpPr>
              <a:spLocks noChangeShapeType="1"/>
            </p:cNvSpPr>
            <p:nvPr/>
          </p:nvSpPr>
          <p:spPr bwMode="auto">
            <a:xfrm>
              <a:off x="206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5" name="Line 53"/>
            <p:cNvSpPr>
              <a:spLocks noChangeShapeType="1"/>
            </p:cNvSpPr>
            <p:nvPr/>
          </p:nvSpPr>
          <p:spPr bwMode="auto">
            <a:xfrm>
              <a:off x="220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6" name="Line 54"/>
            <p:cNvSpPr>
              <a:spLocks noChangeShapeType="1"/>
            </p:cNvSpPr>
            <p:nvPr/>
          </p:nvSpPr>
          <p:spPr bwMode="auto">
            <a:xfrm>
              <a:off x="235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7" name="Line 55"/>
            <p:cNvSpPr>
              <a:spLocks noChangeShapeType="1"/>
            </p:cNvSpPr>
            <p:nvPr/>
          </p:nvSpPr>
          <p:spPr bwMode="auto">
            <a:xfrm>
              <a:off x="249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8" name="Line 56"/>
            <p:cNvSpPr>
              <a:spLocks noChangeShapeType="1"/>
            </p:cNvSpPr>
            <p:nvPr/>
          </p:nvSpPr>
          <p:spPr bwMode="auto">
            <a:xfrm>
              <a:off x="264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9" name="Line 57"/>
            <p:cNvSpPr>
              <a:spLocks noChangeShapeType="1"/>
            </p:cNvSpPr>
            <p:nvPr/>
          </p:nvSpPr>
          <p:spPr bwMode="auto">
            <a:xfrm>
              <a:off x="278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0" name="Line 58"/>
            <p:cNvSpPr>
              <a:spLocks noChangeShapeType="1"/>
            </p:cNvSpPr>
            <p:nvPr/>
          </p:nvSpPr>
          <p:spPr bwMode="auto">
            <a:xfrm>
              <a:off x="292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1" name="Line 59"/>
            <p:cNvSpPr>
              <a:spLocks noChangeShapeType="1"/>
            </p:cNvSpPr>
            <p:nvPr/>
          </p:nvSpPr>
          <p:spPr bwMode="auto">
            <a:xfrm>
              <a:off x="307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2" name="Line 60"/>
            <p:cNvSpPr>
              <a:spLocks noChangeShapeType="1"/>
            </p:cNvSpPr>
            <p:nvPr/>
          </p:nvSpPr>
          <p:spPr bwMode="auto">
            <a:xfrm>
              <a:off x="321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3" name="Line 61"/>
            <p:cNvSpPr>
              <a:spLocks noChangeShapeType="1"/>
            </p:cNvSpPr>
            <p:nvPr/>
          </p:nvSpPr>
          <p:spPr bwMode="auto">
            <a:xfrm>
              <a:off x="336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4" name="Line 62"/>
            <p:cNvSpPr>
              <a:spLocks noChangeShapeType="1"/>
            </p:cNvSpPr>
            <p:nvPr/>
          </p:nvSpPr>
          <p:spPr bwMode="auto">
            <a:xfrm>
              <a:off x="350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5" name="Line 63"/>
            <p:cNvSpPr>
              <a:spLocks noChangeShapeType="1"/>
            </p:cNvSpPr>
            <p:nvPr/>
          </p:nvSpPr>
          <p:spPr bwMode="auto">
            <a:xfrm>
              <a:off x="364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6" name="Line 64"/>
            <p:cNvSpPr>
              <a:spLocks noChangeShapeType="1"/>
            </p:cNvSpPr>
            <p:nvPr/>
          </p:nvSpPr>
          <p:spPr bwMode="auto">
            <a:xfrm>
              <a:off x="379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7" name="Line 65"/>
            <p:cNvSpPr>
              <a:spLocks noChangeShapeType="1"/>
            </p:cNvSpPr>
            <p:nvPr/>
          </p:nvSpPr>
          <p:spPr bwMode="auto">
            <a:xfrm>
              <a:off x="393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8" name="Line 66"/>
            <p:cNvSpPr>
              <a:spLocks noChangeShapeType="1"/>
            </p:cNvSpPr>
            <p:nvPr/>
          </p:nvSpPr>
          <p:spPr bwMode="auto">
            <a:xfrm>
              <a:off x="408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9" name="Line 67"/>
            <p:cNvSpPr>
              <a:spLocks noChangeShapeType="1"/>
            </p:cNvSpPr>
            <p:nvPr/>
          </p:nvSpPr>
          <p:spPr bwMode="auto">
            <a:xfrm>
              <a:off x="422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0" name="Line 68"/>
            <p:cNvSpPr>
              <a:spLocks noChangeShapeType="1"/>
            </p:cNvSpPr>
            <p:nvPr/>
          </p:nvSpPr>
          <p:spPr bwMode="auto">
            <a:xfrm>
              <a:off x="436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1" name="Line 69"/>
            <p:cNvSpPr>
              <a:spLocks noChangeShapeType="1"/>
            </p:cNvSpPr>
            <p:nvPr/>
          </p:nvSpPr>
          <p:spPr bwMode="auto">
            <a:xfrm>
              <a:off x="451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70"/>
          <p:cNvGrpSpPr>
            <a:grpSpLocks/>
          </p:cNvGrpSpPr>
          <p:nvPr/>
        </p:nvGrpSpPr>
        <p:grpSpPr bwMode="auto">
          <a:xfrm>
            <a:off x="2743200" y="2628900"/>
            <a:ext cx="4572000" cy="685800"/>
            <a:chOff x="1776" y="1656"/>
            <a:chExt cx="2880" cy="432"/>
          </a:xfrm>
        </p:grpSpPr>
        <p:sp>
          <p:nvSpPr>
            <p:cNvPr id="64559" name="Line 71"/>
            <p:cNvSpPr>
              <a:spLocks noChangeShapeType="1"/>
            </p:cNvSpPr>
            <p:nvPr/>
          </p:nvSpPr>
          <p:spPr bwMode="auto">
            <a:xfrm>
              <a:off x="1776" y="1656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0" name="Line 72"/>
            <p:cNvSpPr>
              <a:spLocks noChangeShapeType="1"/>
            </p:cNvSpPr>
            <p:nvPr/>
          </p:nvSpPr>
          <p:spPr bwMode="auto">
            <a:xfrm>
              <a:off x="1776" y="1800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1" name="Line 73"/>
            <p:cNvSpPr>
              <a:spLocks noChangeShapeType="1"/>
            </p:cNvSpPr>
            <p:nvPr/>
          </p:nvSpPr>
          <p:spPr bwMode="auto">
            <a:xfrm>
              <a:off x="1776" y="1944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2" name="Line 74"/>
            <p:cNvSpPr>
              <a:spLocks noChangeShapeType="1"/>
            </p:cNvSpPr>
            <p:nvPr/>
          </p:nvSpPr>
          <p:spPr bwMode="auto">
            <a:xfrm>
              <a:off x="1776" y="2088"/>
              <a:ext cx="28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75"/>
          <p:cNvGrpSpPr>
            <a:grpSpLocks/>
          </p:cNvGrpSpPr>
          <p:nvPr/>
        </p:nvGrpSpPr>
        <p:grpSpPr bwMode="auto">
          <a:xfrm>
            <a:off x="2857500" y="5029200"/>
            <a:ext cx="4343400" cy="914400"/>
            <a:chOff x="1848" y="3168"/>
            <a:chExt cx="2736" cy="576"/>
          </a:xfrm>
        </p:grpSpPr>
        <p:sp>
          <p:nvSpPr>
            <p:cNvPr id="64539" name="Line 76"/>
            <p:cNvSpPr>
              <a:spLocks noChangeShapeType="1"/>
            </p:cNvSpPr>
            <p:nvPr/>
          </p:nvSpPr>
          <p:spPr bwMode="auto">
            <a:xfrm>
              <a:off x="184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0" name="Line 77"/>
            <p:cNvSpPr>
              <a:spLocks noChangeShapeType="1"/>
            </p:cNvSpPr>
            <p:nvPr/>
          </p:nvSpPr>
          <p:spPr bwMode="auto">
            <a:xfrm>
              <a:off x="199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1" name="Line 78"/>
            <p:cNvSpPr>
              <a:spLocks noChangeShapeType="1"/>
            </p:cNvSpPr>
            <p:nvPr/>
          </p:nvSpPr>
          <p:spPr bwMode="auto">
            <a:xfrm>
              <a:off x="213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2" name="Line 79"/>
            <p:cNvSpPr>
              <a:spLocks noChangeShapeType="1"/>
            </p:cNvSpPr>
            <p:nvPr/>
          </p:nvSpPr>
          <p:spPr bwMode="auto">
            <a:xfrm>
              <a:off x="228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3" name="Line 80"/>
            <p:cNvSpPr>
              <a:spLocks noChangeShapeType="1"/>
            </p:cNvSpPr>
            <p:nvPr/>
          </p:nvSpPr>
          <p:spPr bwMode="auto">
            <a:xfrm>
              <a:off x="242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4" name="Line 81"/>
            <p:cNvSpPr>
              <a:spLocks noChangeShapeType="1"/>
            </p:cNvSpPr>
            <p:nvPr/>
          </p:nvSpPr>
          <p:spPr bwMode="auto">
            <a:xfrm>
              <a:off x="256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5" name="Line 82"/>
            <p:cNvSpPr>
              <a:spLocks noChangeShapeType="1"/>
            </p:cNvSpPr>
            <p:nvPr/>
          </p:nvSpPr>
          <p:spPr bwMode="auto">
            <a:xfrm>
              <a:off x="271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6" name="Line 83"/>
            <p:cNvSpPr>
              <a:spLocks noChangeShapeType="1"/>
            </p:cNvSpPr>
            <p:nvPr/>
          </p:nvSpPr>
          <p:spPr bwMode="auto">
            <a:xfrm>
              <a:off x="285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7" name="Line 84"/>
            <p:cNvSpPr>
              <a:spLocks noChangeShapeType="1"/>
            </p:cNvSpPr>
            <p:nvPr/>
          </p:nvSpPr>
          <p:spPr bwMode="auto">
            <a:xfrm>
              <a:off x="300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8" name="Line 85"/>
            <p:cNvSpPr>
              <a:spLocks noChangeShapeType="1"/>
            </p:cNvSpPr>
            <p:nvPr/>
          </p:nvSpPr>
          <p:spPr bwMode="auto">
            <a:xfrm>
              <a:off x="314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9" name="Line 86"/>
            <p:cNvSpPr>
              <a:spLocks noChangeShapeType="1"/>
            </p:cNvSpPr>
            <p:nvPr/>
          </p:nvSpPr>
          <p:spPr bwMode="auto">
            <a:xfrm>
              <a:off x="328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0" name="Line 87"/>
            <p:cNvSpPr>
              <a:spLocks noChangeShapeType="1"/>
            </p:cNvSpPr>
            <p:nvPr/>
          </p:nvSpPr>
          <p:spPr bwMode="auto">
            <a:xfrm>
              <a:off x="343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1" name="Line 88"/>
            <p:cNvSpPr>
              <a:spLocks noChangeShapeType="1"/>
            </p:cNvSpPr>
            <p:nvPr/>
          </p:nvSpPr>
          <p:spPr bwMode="auto">
            <a:xfrm>
              <a:off x="357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2" name="Line 89"/>
            <p:cNvSpPr>
              <a:spLocks noChangeShapeType="1"/>
            </p:cNvSpPr>
            <p:nvPr/>
          </p:nvSpPr>
          <p:spPr bwMode="auto">
            <a:xfrm>
              <a:off x="372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3" name="Line 90"/>
            <p:cNvSpPr>
              <a:spLocks noChangeShapeType="1"/>
            </p:cNvSpPr>
            <p:nvPr/>
          </p:nvSpPr>
          <p:spPr bwMode="auto">
            <a:xfrm>
              <a:off x="386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4" name="Line 91"/>
            <p:cNvSpPr>
              <a:spLocks noChangeShapeType="1"/>
            </p:cNvSpPr>
            <p:nvPr/>
          </p:nvSpPr>
          <p:spPr bwMode="auto">
            <a:xfrm>
              <a:off x="4008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5" name="Line 92"/>
            <p:cNvSpPr>
              <a:spLocks noChangeShapeType="1"/>
            </p:cNvSpPr>
            <p:nvPr/>
          </p:nvSpPr>
          <p:spPr bwMode="auto">
            <a:xfrm>
              <a:off x="4152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6" name="Line 93"/>
            <p:cNvSpPr>
              <a:spLocks noChangeShapeType="1"/>
            </p:cNvSpPr>
            <p:nvPr/>
          </p:nvSpPr>
          <p:spPr bwMode="auto">
            <a:xfrm>
              <a:off x="4296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7" name="Line 94"/>
            <p:cNvSpPr>
              <a:spLocks noChangeShapeType="1"/>
            </p:cNvSpPr>
            <p:nvPr/>
          </p:nvSpPr>
          <p:spPr bwMode="auto">
            <a:xfrm>
              <a:off x="4440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8" name="Line 95"/>
            <p:cNvSpPr>
              <a:spLocks noChangeShapeType="1"/>
            </p:cNvSpPr>
            <p:nvPr/>
          </p:nvSpPr>
          <p:spPr bwMode="auto">
            <a:xfrm>
              <a:off x="4584" y="3168"/>
              <a:ext cx="0" cy="5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99"/>
          <p:cNvGrpSpPr>
            <a:grpSpLocks/>
          </p:cNvGrpSpPr>
          <p:nvPr/>
        </p:nvGrpSpPr>
        <p:grpSpPr bwMode="auto">
          <a:xfrm>
            <a:off x="5368925" y="1257300"/>
            <a:ext cx="2709863" cy="952500"/>
            <a:chOff x="3477" y="216"/>
            <a:chExt cx="1707" cy="600"/>
          </a:xfrm>
        </p:grpSpPr>
        <p:grpSp>
          <p:nvGrpSpPr>
            <p:cNvPr id="64532" name="Group 100"/>
            <p:cNvGrpSpPr>
              <a:grpSpLocks/>
            </p:cNvGrpSpPr>
            <p:nvPr/>
          </p:nvGrpSpPr>
          <p:grpSpPr bwMode="auto">
            <a:xfrm>
              <a:off x="3477" y="528"/>
              <a:ext cx="1707" cy="288"/>
              <a:chOff x="3477" y="288"/>
              <a:chExt cx="1707" cy="288"/>
            </a:xfrm>
          </p:grpSpPr>
          <p:sp>
            <p:nvSpPr>
              <p:cNvPr id="64534" name="Text Box 101"/>
              <p:cNvSpPr txBox="1">
                <a:spLocks noChangeArrowheads="1"/>
              </p:cNvSpPr>
              <p:nvPr/>
            </p:nvSpPr>
            <p:spPr bwMode="auto">
              <a:xfrm>
                <a:off x="3477" y="288"/>
                <a:ext cx="74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-US">
                    <a:latin typeface="Arial" charset="0"/>
                  </a:rPr>
                  <a:t>4 users</a:t>
                </a:r>
                <a:endParaRPr lang="fr-FR">
                  <a:latin typeface="Arial" charset="0"/>
                </a:endParaRPr>
              </a:p>
            </p:txBody>
          </p:sp>
          <p:sp>
            <p:nvSpPr>
              <p:cNvPr id="64535" name="Rectangle 102"/>
              <p:cNvSpPr>
                <a:spLocks noChangeArrowheads="1"/>
              </p:cNvSpPr>
              <p:nvPr/>
            </p:nvSpPr>
            <p:spPr bwMode="auto">
              <a:xfrm>
                <a:off x="4464" y="352"/>
                <a:ext cx="144" cy="144"/>
              </a:xfrm>
              <a:prstGeom prst="rect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6" name="Rectangle 103"/>
              <p:cNvSpPr>
                <a:spLocks noChangeArrowheads="1"/>
              </p:cNvSpPr>
              <p:nvPr/>
            </p:nvSpPr>
            <p:spPr bwMode="auto">
              <a:xfrm>
                <a:off x="4656" y="352"/>
                <a:ext cx="144" cy="144"/>
              </a:xfrm>
              <a:prstGeom prst="rect">
                <a:avLst/>
              </a:prstGeom>
              <a:solidFill>
                <a:srgbClr val="99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7" name="Rectangle 104"/>
              <p:cNvSpPr>
                <a:spLocks noChangeArrowheads="1"/>
              </p:cNvSpPr>
              <p:nvPr/>
            </p:nvSpPr>
            <p:spPr bwMode="auto">
              <a:xfrm>
                <a:off x="4848" y="352"/>
                <a:ext cx="144" cy="144"/>
              </a:xfrm>
              <a:prstGeom prst="rect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38" name="Rectangle 105"/>
              <p:cNvSpPr>
                <a:spLocks noChangeArrowheads="1"/>
              </p:cNvSpPr>
              <p:nvPr/>
            </p:nvSpPr>
            <p:spPr bwMode="auto">
              <a:xfrm>
                <a:off x="5040" y="352"/>
                <a:ext cx="144" cy="144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4533" name="Text Box 106"/>
            <p:cNvSpPr txBox="1">
              <a:spLocks noChangeArrowheads="1"/>
            </p:cNvSpPr>
            <p:nvPr/>
          </p:nvSpPr>
          <p:spPr bwMode="auto">
            <a:xfrm>
              <a:off x="3480" y="216"/>
              <a:ext cx="91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>
                  <a:latin typeface="Arial" charset="0"/>
                </a:rPr>
                <a:t>Example:</a:t>
              </a:r>
              <a:endParaRPr lang="fr-FR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5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7" grpId="0" animBg="1"/>
      <p:bldP spid="55308" grpId="0" animBg="1"/>
      <p:bldP spid="55309" grpId="0" animBg="1"/>
      <p:bldP spid="553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55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78367C03-2D53-4A92-96B5-B3DA817878F4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55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Numerical example</a:t>
            </a:r>
          </a:p>
        </p:txBody>
      </p:sp>
      <p:sp>
        <p:nvSpPr>
          <p:cNvPr id="655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long does it take to send a file of 640,000 bits from host A to host B over a circuit-switched network?</a:t>
            </a:r>
          </a:p>
          <a:p>
            <a:pPr lvl="1"/>
            <a:r>
              <a:rPr lang="en-US" dirty="0" smtClean="0"/>
              <a:t>All links are 1.536 Mbps</a:t>
            </a:r>
          </a:p>
          <a:p>
            <a:pPr lvl="1"/>
            <a:r>
              <a:rPr lang="en-US" dirty="0" smtClean="0"/>
              <a:t>Each link uses TDM with 24 slots/sec</a:t>
            </a:r>
          </a:p>
          <a:p>
            <a:pPr lvl="1"/>
            <a:r>
              <a:rPr lang="en-US" dirty="0" smtClean="0"/>
              <a:t>500 </a:t>
            </a:r>
            <a:r>
              <a:rPr lang="en-US" dirty="0" err="1" smtClean="0"/>
              <a:t>msec</a:t>
            </a:r>
            <a:r>
              <a:rPr lang="en-US" dirty="0" smtClean="0"/>
              <a:t> to establish end-to-end circuit</a:t>
            </a:r>
          </a:p>
          <a:p>
            <a:pPr lvl="1"/>
            <a:endParaRPr lang="en-US" dirty="0" smtClean="0"/>
          </a:p>
          <a:p>
            <a:pPr>
              <a:buFont typeface="Wingdings" pitchFamily="2" charset="2"/>
              <a:buNone/>
            </a:pPr>
            <a:r>
              <a:rPr lang="en-US" dirty="0" smtClean="0">
                <a:solidFill>
                  <a:schemeClr val="accent2"/>
                </a:solidFill>
              </a:rPr>
              <a:t>Let’s work it out!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65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45F29460-91F9-42B1-8FB3-6FAC5DC4ED93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65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Network Core: Packet Switching</a:t>
            </a:r>
            <a:endParaRPr lang="en-US" smtClean="0"/>
          </a:p>
        </p:txBody>
      </p:sp>
      <p:sp>
        <p:nvSpPr>
          <p:cNvPr id="665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4343400" cy="3276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each end-end data stream divided into </a:t>
            </a:r>
            <a:r>
              <a:rPr lang="en-US" sz="2400" i="1" smtClean="0">
                <a:solidFill>
                  <a:srgbClr val="FF0000"/>
                </a:solidFill>
              </a:rPr>
              <a:t>packets</a:t>
            </a:r>
            <a:endParaRPr lang="en-US" sz="2000" smtClean="0"/>
          </a:p>
          <a:p>
            <a:r>
              <a:rPr lang="en-US" sz="2400" smtClean="0"/>
              <a:t>user A, B packets </a:t>
            </a:r>
            <a:r>
              <a:rPr lang="en-US" sz="2400" i="1" smtClean="0"/>
              <a:t>share</a:t>
            </a:r>
            <a:r>
              <a:rPr lang="en-US" sz="2400" smtClean="0"/>
              <a:t> network resources</a:t>
            </a:r>
            <a:r>
              <a:rPr lang="en-US" sz="2000" smtClean="0"/>
              <a:t> </a:t>
            </a:r>
          </a:p>
          <a:p>
            <a:r>
              <a:rPr lang="en-US" sz="2400" smtClean="0"/>
              <a:t>each packet uses full link bandwidth </a:t>
            </a:r>
          </a:p>
          <a:p>
            <a:r>
              <a:rPr lang="en-US" sz="2400" smtClean="0"/>
              <a:t>resources used </a:t>
            </a:r>
            <a:r>
              <a:rPr lang="en-US" sz="2400" i="1" smtClean="0"/>
              <a:t>as needed</a:t>
            </a:r>
            <a:r>
              <a:rPr lang="en-US" sz="2400" smtClean="0"/>
              <a:t> </a:t>
            </a:r>
          </a:p>
          <a:p>
            <a:endParaRPr lang="en-US" sz="2400" smtClean="0"/>
          </a:p>
          <a:p>
            <a:endParaRPr lang="en-US" sz="2000" smtClean="0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5029200" y="1371600"/>
            <a:ext cx="3886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resource contention:</a:t>
            </a:r>
            <a:r>
              <a:rPr lang="en-US" sz="2000">
                <a:latin typeface="Comic Sans MS" pitchFamily="66" charset="0"/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aggregate resource demand can exceed amount available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congestion: packets queue, wait for link use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store and forward: packets move one hop at a time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1800">
                <a:latin typeface="Comic Sans MS" pitchFamily="66" charset="0"/>
              </a:rPr>
              <a:t>Node receives complete packet before forwarding</a:t>
            </a:r>
          </a:p>
        </p:txBody>
      </p:sp>
      <p:grpSp>
        <p:nvGrpSpPr>
          <p:cNvPr id="66567" name="Group 10"/>
          <p:cNvGrpSpPr>
            <a:grpSpLocks/>
          </p:cNvGrpSpPr>
          <p:nvPr/>
        </p:nvGrpSpPr>
        <p:grpSpPr bwMode="auto">
          <a:xfrm>
            <a:off x="533400" y="4419600"/>
            <a:ext cx="4038600" cy="2209800"/>
            <a:chOff x="336" y="2496"/>
            <a:chExt cx="2544" cy="1392"/>
          </a:xfrm>
        </p:grpSpPr>
        <p:sp>
          <p:nvSpPr>
            <p:cNvPr id="66568" name="Rectangle 7"/>
            <p:cNvSpPr>
              <a:spLocks noChangeArrowheads="1"/>
            </p:cNvSpPr>
            <p:nvPr/>
          </p:nvSpPr>
          <p:spPr bwMode="auto">
            <a:xfrm>
              <a:off x="336" y="2784"/>
              <a:ext cx="2544" cy="8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itchFamily="2" charset="2"/>
                <a:buNone/>
              </a:pPr>
              <a:r>
                <a:rPr lang="en-US" sz="2000">
                  <a:latin typeface="Comic Sans MS" pitchFamily="66" charset="0"/>
                </a:rPr>
                <a:t>Bandwidth division into “pieces”</a:t>
              </a:r>
            </a:p>
            <a:p>
              <a:pPr marL="342900" indent="-342900" algn="ctr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itchFamily="2" charset="2"/>
                <a:buNone/>
              </a:pPr>
              <a:r>
                <a:rPr lang="en-US" sz="2000">
                  <a:latin typeface="Comic Sans MS" pitchFamily="66" charset="0"/>
                </a:rPr>
                <a:t>Dedicated allocation</a:t>
              </a:r>
            </a:p>
            <a:p>
              <a:pPr marL="342900" indent="-342900" algn="ctr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itchFamily="2" charset="2"/>
                <a:buNone/>
              </a:pPr>
              <a:r>
                <a:rPr lang="en-US" sz="2000">
                  <a:latin typeface="Comic Sans MS" pitchFamily="66" charset="0"/>
                </a:rPr>
                <a:t>Resource reservation</a:t>
              </a:r>
            </a:p>
          </p:txBody>
        </p:sp>
        <p:sp>
          <p:nvSpPr>
            <p:cNvPr id="66569" name="Oval 8"/>
            <p:cNvSpPr>
              <a:spLocks noChangeArrowheads="1"/>
            </p:cNvSpPr>
            <p:nvPr/>
          </p:nvSpPr>
          <p:spPr bwMode="auto">
            <a:xfrm>
              <a:off x="768" y="2496"/>
              <a:ext cx="1488" cy="1392"/>
            </a:xfrm>
            <a:prstGeom prst="ellips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570" name="Line 9"/>
            <p:cNvSpPr>
              <a:spLocks noChangeShapeType="1"/>
            </p:cNvSpPr>
            <p:nvPr/>
          </p:nvSpPr>
          <p:spPr bwMode="auto">
            <a:xfrm>
              <a:off x="1056" y="2640"/>
              <a:ext cx="960" cy="1056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434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5AAC856C-0816-4691-84D5-EDE51ED0F55D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434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447088" cy="1143000"/>
          </a:xfrm>
        </p:spPr>
        <p:txBody>
          <a:bodyPr/>
          <a:lstStyle/>
          <a:p>
            <a:r>
              <a:rPr lang="en-US" sz="3200" smtClean="0"/>
              <a:t>Packet Switching: Statistical Multiplexing</a:t>
            </a:r>
            <a:endParaRPr lang="en-US" sz="3600" smtClean="0"/>
          </a:p>
        </p:txBody>
      </p:sp>
      <p:sp>
        <p:nvSpPr>
          <p:cNvPr id="1434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7975" y="5076825"/>
            <a:ext cx="8672513" cy="1524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/>
              <a:t>Sequence of A &amp; B packets does not have fixed pattern, bandwidth shared on demand </a:t>
            </a:r>
            <a:r>
              <a:rPr lang="en-US" sz="2400" smtClean="0">
                <a:sym typeface="Monotype Sorts" pitchFamily="2" charset="2"/>
              </a:rPr>
              <a:t> </a:t>
            </a:r>
            <a:r>
              <a:rPr lang="en-US" sz="2400" b="1" i="1" smtClean="0">
                <a:solidFill>
                  <a:srgbClr val="FF0000"/>
                </a:solidFill>
                <a:sym typeface="Monotype Sorts" pitchFamily="2" charset="2"/>
              </a:rPr>
              <a:t>statistical multiplexing</a:t>
            </a:r>
            <a:r>
              <a:rPr lang="en-US" sz="2400" smtClean="0">
                <a:sym typeface="Monotype Sorts" pitchFamily="2" charset="2"/>
              </a:rPr>
              <a:t>.</a:t>
            </a:r>
          </a:p>
          <a:p>
            <a:pPr>
              <a:buFont typeface="Wingdings" pitchFamily="2" charset="2"/>
              <a:buNone/>
            </a:pPr>
            <a:r>
              <a:rPr lang="en-US" sz="2400" smtClean="0">
                <a:sym typeface="Monotype Sorts" pitchFamily="2" charset="2"/>
              </a:rPr>
              <a:t>TDM: each host gets same slot in revolving TDM frame.</a:t>
            </a:r>
            <a:endParaRPr lang="en-US" sz="2400" smtClean="0"/>
          </a:p>
          <a:p>
            <a:endParaRPr lang="en-US" sz="2400" smtClean="0"/>
          </a:p>
        </p:txBody>
      </p:sp>
      <p:graphicFrame>
        <p:nvGraphicFramePr>
          <p:cNvPr id="14338" name="Object 226"/>
          <p:cNvGraphicFramePr>
            <a:graphicFrameLocks noChangeAspect="1"/>
          </p:cNvGraphicFramePr>
          <p:nvPr/>
        </p:nvGraphicFramePr>
        <p:xfrm>
          <a:off x="1203325" y="2470150"/>
          <a:ext cx="646113" cy="533400"/>
        </p:xfrm>
        <a:graphic>
          <a:graphicData uri="http://schemas.openxmlformats.org/presentationml/2006/ole">
            <p:oleObj spid="_x0000_s14338" name="Clip" r:id="rId4" imgW="1305000" imgH="1085760" progId="">
              <p:embed/>
            </p:oleObj>
          </a:graphicData>
        </a:graphic>
      </p:graphicFrame>
      <p:sp>
        <p:nvSpPr>
          <p:cNvPr id="14347" name="Line 230"/>
          <p:cNvSpPr>
            <a:spLocks noChangeShapeType="1"/>
          </p:cNvSpPr>
          <p:nvPr/>
        </p:nvSpPr>
        <p:spPr bwMode="auto">
          <a:xfrm>
            <a:off x="3538538" y="2303463"/>
            <a:ext cx="0" cy="228600"/>
          </a:xfrm>
          <a:prstGeom prst="line">
            <a:avLst/>
          </a:prstGeom>
          <a:noFill/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Oval 228"/>
          <p:cNvSpPr>
            <a:spLocks noChangeArrowheads="1"/>
          </p:cNvSpPr>
          <p:nvPr/>
        </p:nvSpPr>
        <p:spPr bwMode="auto">
          <a:xfrm>
            <a:off x="2320925" y="2333625"/>
            <a:ext cx="1198563" cy="369888"/>
          </a:xfrm>
          <a:prstGeom prst="ellipse">
            <a:avLst/>
          </a:prstGeom>
          <a:solidFill>
            <a:srgbClr val="B2B2B2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9" name="Rectangle 231"/>
          <p:cNvSpPr>
            <a:spLocks noChangeArrowheads="1"/>
          </p:cNvSpPr>
          <p:nvPr/>
        </p:nvSpPr>
        <p:spPr bwMode="auto">
          <a:xfrm>
            <a:off x="2320925" y="2265363"/>
            <a:ext cx="1198563" cy="263525"/>
          </a:xfrm>
          <a:prstGeom prst="rect">
            <a:avLst/>
          </a:prstGeom>
          <a:solidFill>
            <a:srgbClr val="B2B2B2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50" name="Oval 232"/>
          <p:cNvSpPr>
            <a:spLocks noChangeArrowheads="1"/>
          </p:cNvSpPr>
          <p:nvPr/>
        </p:nvSpPr>
        <p:spPr bwMode="auto">
          <a:xfrm>
            <a:off x="2330450" y="2036763"/>
            <a:ext cx="1198563" cy="430212"/>
          </a:xfrm>
          <a:prstGeom prst="ellipse">
            <a:avLst/>
          </a:prstGeom>
          <a:solidFill>
            <a:srgbClr val="B2B2B2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51" name="Group 242"/>
          <p:cNvGrpSpPr>
            <a:grpSpLocks/>
          </p:cNvGrpSpPr>
          <p:nvPr/>
        </p:nvGrpSpPr>
        <p:grpSpPr bwMode="auto">
          <a:xfrm>
            <a:off x="2676525" y="2066925"/>
            <a:ext cx="498475" cy="119063"/>
            <a:chOff x="2208" y="2184"/>
            <a:chExt cx="176" cy="69"/>
          </a:xfrm>
        </p:grpSpPr>
        <p:grpSp>
          <p:nvGrpSpPr>
            <p:cNvPr id="14421" name="Group 120"/>
            <p:cNvGrpSpPr>
              <a:grpSpLocks/>
            </p:cNvGrpSpPr>
            <p:nvPr/>
          </p:nvGrpSpPr>
          <p:grpSpPr bwMode="auto">
            <a:xfrm>
              <a:off x="2208" y="2185"/>
              <a:ext cx="176" cy="68"/>
              <a:chOff x="2848" y="848"/>
              <a:chExt cx="140" cy="98"/>
            </a:xfrm>
          </p:grpSpPr>
          <p:sp>
            <p:nvSpPr>
              <p:cNvPr id="14426" name="Line 12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7" name="Line 12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8" name="Line 12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4422" name="Group 124"/>
            <p:cNvGrpSpPr>
              <a:grpSpLocks/>
            </p:cNvGrpSpPr>
            <p:nvPr/>
          </p:nvGrpSpPr>
          <p:grpSpPr bwMode="auto">
            <a:xfrm flipV="1">
              <a:off x="2208" y="2184"/>
              <a:ext cx="176" cy="68"/>
              <a:chOff x="2848" y="848"/>
              <a:chExt cx="140" cy="98"/>
            </a:xfrm>
          </p:grpSpPr>
          <p:sp>
            <p:nvSpPr>
              <p:cNvPr id="14423" name="Line 12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4" name="Line 12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25" name="Line 12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4352" name="Oval 246"/>
          <p:cNvSpPr>
            <a:spLocks noChangeArrowheads="1"/>
          </p:cNvSpPr>
          <p:nvPr/>
        </p:nvSpPr>
        <p:spPr bwMode="auto">
          <a:xfrm>
            <a:off x="5416550" y="2352675"/>
            <a:ext cx="1198563" cy="369888"/>
          </a:xfrm>
          <a:prstGeom prst="ellipse">
            <a:avLst/>
          </a:prstGeom>
          <a:solidFill>
            <a:srgbClr val="B2B2B2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3" name="Line 247"/>
          <p:cNvSpPr>
            <a:spLocks noChangeShapeType="1"/>
          </p:cNvSpPr>
          <p:nvPr/>
        </p:nvSpPr>
        <p:spPr bwMode="auto">
          <a:xfrm>
            <a:off x="5426075" y="2332038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4" name="Rectangle 248"/>
          <p:cNvSpPr>
            <a:spLocks noChangeArrowheads="1"/>
          </p:cNvSpPr>
          <p:nvPr/>
        </p:nvSpPr>
        <p:spPr bwMode="auto">
          <a:xfrm>
            <a:off x="5426075" y="2293938"/>
            <a:ext cx="1198563" cy="263525"/>
          </a:xfrm>
          <a:prstGeom prst="rect">
            <a:avLst/>
          </a:prstGeom>
          <a:solidFill>
            <a:srgbClr val="B2B2B2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4355" name="Oval 249"/>
          <p:cNvSpPr>
            <a:spLocks noChangeArrowheads="1"/>
          </p:cNvSpPr>
          <p:nvPr/>
        </p:nvSpPr>
        <p:spPr bwMode="auto">
          <a:xfrm>
            <a:off x="5435600" y="2065338"/>
            <a:ext cx="1198563" cy="430212"/>
          </a:xfrm>
          <a:prstGeom prst="ellipse">
            <a:avLst/>
          </a:prstGeom>
          <a:solidFill>
            <a:srgbClr val="B2B2B2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4339" name="Object 274"/>
          <p:cNvGraphicFramePr>
            <a:graphicFrameLocks noChangeAspect="1"/>
          </p:cNvGraphicFramePr>
          <p:nvPr/>
        </p:nvGraphicFramePr>
        <p:xfrm>
          <a:off x="7004050" y="1546225"/>
          <a:ext cx="646113" cy="533400"/>
        </p:xfrm>
        <a:graphic>
          <a:graphicData uri="http://schemas.openxmlformats.org/presentationml/2006/ole">
            <p:oleObj spid="_x0000_s14339" name="Clip" r:id="rId5" imgW="1305000" imgH="1085760" progId="">
              <p:embed/>
            </p:oleObj>
          </a:graphicData>
        </a:graphic>
      </p:graphicFrame>
      <p:graphicFrame>
        <p:nvGraphicFramePr>
          <p:cNvPr id="14340" name="Object 275"/>
          <p:cNvGraphicFramePr>
            <a:graphicFrameLocks noChangeAspect="1"/>
          </p:cNvGraphicFramePr>
          <p:nvPr/>
        </p:nvGraphicFramePr>
        <p:xfrm>
          <a:off x="965200" y="1565275"/>
          <a:ext cx="646113" cy="533400"/>
        </p:xfrm>
        <a:graphic>
          <a:graphicData uri="http://schemas.openxmlformats.org/presentationml/2006/ole">
            <p:oleObj spid="_x0000_s14340" name="Clip" r:id="rId6" imgW="1305000" imgH="1085760" progId="">
              <p:embed/>
            </p:oleObj>
          </a:graphicData>
        </a:graphic>
      </p:graphicFrame>
      <p:sp>
        <p:nvSpPr>
          <p:cNvPr id="14356" name="Line 276"/>
          <p:cNvSpPr>
            <a:spLocks noChangeShapeType="1"/>
          </p:cNvSpPr>
          <p:nvPr/>
        </p:nvSpPr>
        <p:spPr bwMode="auto">
          <a:xfrm>
            <a:off x="1590675" y="1971675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7" name="Line 277"/>
          <p:cNvSpPr>
            <a:spLocks noChangeShapeType="1"/>
          </p:cNvSpPr>
          <p:nvPr/>
        </p:nvSpPr>
        <p:spPr bwMode="auto">
          <a:xfrm flipV="1">
            <a:off x="1895475" y="2957513"/>
            <a:ext cx="195263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8" name="Line 278"/>
          <p:cNvSpPr>
            <a:spLocks noChangeShapeType="1"/>
          </p:cNvSpPr>
          <p:nvPr/>
        </p:nvSpPr>
        <p:spPr bwMode="auto">
          <a:xfrm>
            <a:off x="3514725" y="2390775"/>
            <a:ext cx="1933575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59" name="Line 279"/>
          <p:cNvSpPr>
            <a:spLocks noChangeShapeType="1"/>
          </p:cNvSpPr>
          <p:nvPr/>
        </p:nvSpPr>
        <p:spPr bwMode="auto">
          <a:xfrm flipV="1">
            <a:off x="5619750" y="2724150"/>
            <a:ext cx="142875" cy="657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0" name="Line 280"/>
          <p:cNvSpPr>
            <a:spLocks noChangeShapeType="1"/>
          </p:cNvSpPr>
          <p:nvPr/>
        </p:nvSpPr>
        <p:spPr bwMode="auto">
          <a:xfrm flipV="1">
            <a:off x="6591300" y="1952625"/>
            <a:ext cx="504825" cy="266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1" name="Line 284"/>
          <p:cNvSpPr>
            <a:spLocks noChangeShapeType="1"/>
          </p:cNvSpPr>
          <p:nvPr/>
        </p:nvSpPr>
        <p:spPr bwMode="auto">
          <a:xfrm flipH="1">
            <a:off x="2095500" y="1962150"/>
            <a:ext cx="0" cy="1000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2" name="Line 285"/>
          <p:cNvSpPr>
            <a:spLocks noChangeShapeType="1"/>
          </p:cNvSpPr>
          <p:nvPr/>
        </p:nvSpPr>
        <p:spPr bwMode="auto">
          <a:xfrm>
            <a:off x="2105025" y="2395538"/>
            <a:ext cx="200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3" name="Rectangle 287"/>
          <p:cNvSpPr>
            <a:spLocks noChangeArrowheads="1"/>
          </p:cNvSpPr>
          <p:nvPr/>
        </p:nvSpPr>
        <p:spPr bwMode="auto">
          <a:xfrm>
            <a:off x="3548063" y="2185988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4" name="Rectangle 288"/>
          <p:cNvSpPr>
            <a:spLocks noChangeArrowheads="1"/>
          </p:cNvSpPr>
          <p:nvPr/>
        </p:nvSpPr>
        <p:spPr bwMode="auto">
          <a:xfrm>
            <a:off x="3709988" y="2185988"/>
            <a:ext cx="147637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5" name="Rectangle 289"/>
          <p:cNvSpPr>
            <a:spLocks noChangeArrowheads="1"/>
          </p:cNvSpPr>
          <p:nvPr/>
        </p:nvSpPr>
        <p:spPr bwMode="auto">
          <a:xfrm>
            <a:off x="3871913" y="2185988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6" name="Rectangle 290"/>
          <p:cNvSpPr>
            <a:spLocks noChangeArrowheads="1"/>
          </p:cNvSpPr>
          <p:nvPr/>
        </p:nvSpPr>
        <p:spPr bwMode="auto">
          <a:xfrm>
            <a:off x="4033838" y="2185988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7" name="Rectangle 291"/>
          <p:cNvSpPr>
            <a:spLocks noChangeArrowheads="1"/>
          </p:cNvSpPr>
          <p:nvPr/>
        </p:nvSpPr>
        <p:spPr bwMode="auto">
          <a:xfrm>
            <a:off x="4195763" y="2185988"/>
            <a:ext cx="147637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8" name="Rectangle 292"/>
          <p:cNvSpPr>
            <a:spLocks noChangeArrowheads="1"/>
          </p:cNvSpPr>
          <p:nvPr/>
        </p:nvSpPr>
        <p:spPr bwMode="auto">
          <a:xfrm>
            <a:off x="4567238" y="2185988"/>
            <a:ext cx="147637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69" name="Rectangle 293"/>
          <p:cNvSpPr>
            <a:spLocks noChangeArrowheads="1"/>
          </p:cNvSpPr>
          <p:nvPr/>
        </p:nvSpPr>
        <p:spPr bwMode="auto">
          <a:xfrm>
            <a:off x="5005388" y="2181225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70" name="Group 311"/>
          <p:cNvGrpSpPr>
            <a:grpSpLocks/>
          </p:cNvGrpSpPr>
          <p:nvPr/>
        </p:nvGrpSpPr>
        <p:grpSpPr bwMode="auto">
          <a:xfrm>
            <a:off x="2857500" y="2262188"/>
            <a:ext cx="633413" cy="200025"/>
            <a:chOff x="1800" y="1425"/>
            <a:chExt cx="399" cy="126"/>
          </a:xfrm>
        </p:grpSpPr>
        <p:sp>
          <p:nvSpPr>
            <p:cNvPr id="14417" name="Rectangle 294"/>
            <p:cNvSpPr>
              <a:spLocks noChangeArrowheads="1"/>
            </p:cNvSpPr>
            <p:nvPr/>
          </p:nvSpPr>
          <p:spPr bwMode="auto">
            <a:xfrm>
              <a:off x="1800" y="1425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8" name="Rectangle 295"/>
            <p:cNvSpPr>
              <a:spLocks noChangeArrowheads="1"/>
            </p:cNvSpPr>
            <p:nvPr/>
          </p:nvSpPr>
          <p:spPr bwMode="auto">
            <a:xfrm>
              <a:off x="1902" y="1425"/>
              <a:ext cx="93" cy="1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9" name="Rectangle 296"/>
            <p:cNvSpPr>
              <a:spLocks noChangeArrowheads="1"/>
            </p:cNvSpPr>
            <p:nvPr/>
          </p:nvSpPr>
          <p:spPr bwMode="auto">
            <a:xfrm>
              <a:off x="2004" y="1425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20" name="Rectangle 297"/>
            <p:cNvSpPr>
              <a:spLocks noChangeArrowheads="1"/>
            </p:cNvSpPr>
            <p:nvPr/>
          </p:nvSpPr>
          <p:spPr bwMode="auto">
            <a:xfrm>
              <a:off x="2106" y="1425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4371" name="Rectangle 298"/>
          <p:cNvSpPr>
            <a:spLocks noChangeArrowheads="1"/>
          </p:cNvSpPr>
          <p:nvPr/>
        </p:nvSpPr>
        <p:spPr bwMode="auto">
          <a:xfrm>
            <a:off x="2128838" y="2162175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2" name="Rectangle 299"/>
          <p:cNvSpPr>
            <a:spLocks noChangeArrowheads="1"/>
          </p:cNvSpPr>
          <p:nvPr/>
        </p:nvSpPr>
        <p:spPr bwMode="auto">
          <a:xfrm>
            <a:off x="1909763" y="2733675"/>
            <a:ext cx="147637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3" name="Line 300"/>
          <p:cNvSpPr>
            <a:spLocks noChangeShapeType="1"/>
          </p:cNvSpPr>
          <p:nvPr/>
        </p:nvSpPr>
        <p:spPr bwMode="auto">
          <a:xfrm>
            <a:off x="2305050" y="2266950"/>
            <a:ext cx="242888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4" name="Line 301"/>
          <p:cNvSpPr>
            <a:spLocks noChangeShapeType="1"/>
          </p:cNvSpPr>
          <p:nvPr/>
        </p:nvSpPr>
        <p:spPr bwMode="auto">
          <a:xfrm flipV="1">
            <a:off x="1971675" y="2543175"/>
            <a:ext cx="0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5" name="Line 302"/>
          <p:cNvSpPr>
            <a:spLocks noChangeShapeType="1"/>
          </p:cNvSpPr>
          <p:nvPr/>
        </p:nvSpPr>
        <p:spPr bwMode="auto">
          <a:xfrm>
            <a:off x="3929063" y="2076450"/>
            <a:ext cx="1062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76" name="Text Box 303"/>
          <p:cNvSpPr txBox="1">
            <a:spLocks noChangeArrowheads="1"/>
          </p:cNvSpPr>
          <p:nvPr/>
        </p:nvSpPr>
        <p:spPr bwMode="auto">
          <a:xfrm>
            <a:off x="612775" y="1589088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A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77" name="Text Box 304"/>
          <p:cNvSpPr txBox="1">
            <a:spLocks noChangeArrowheads="1"/>
          </p:cNvSpPr>
          <p:nvPr/>
        </p:nvSpPr>
        <p:spPr bwMode="auto">
          <a:xfrm>
            <a:off x="889000" y="2608263"/>
            <a:ext cx="37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Comic Sans MS" pitchFamily="66" charset="0"/>
              </a:rPr>
              <a:t>B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78" name="Text Box 305"/>
          <p:cNvSpPr txBox="1">
            <a:spLocks noChangeArrowheads="1"/>
          </p:cNvSpPr>
          <p:nvPr/>
        </p:nvSpPr>
        <p:spPr bwMode="auto">
          <a:xfrm>
            <a:off x="6604000" y="1465263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omic Sans MS" pitchFamily="66" charset="0"/>
              </a:rPr>
              <a:t>C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79" name="Text Box 308"/>
          <p:cNvSpPr txBox="1">
            <a:spLocks noChangeArrowheads="1"/>
          </p:cNvSpPr>
          <p:nvPr/>
        </p:nvSpPr>
        <p:spPr bwMode="auto">
          <a:xfrm>
            <a:off x="1612900" y="1312863"/>
            <a:ext cx="13144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100 Mb/s</a:t>
            </a:r>
          </a:p>
          <a:p>
            <a:r>
              <a:rPr lang="en-US" sz="2000">
                <a:latin typeface="Comic Sans MS" pitchFamily="66" charset="0"/>
              </a:rPr>
              <a:t>Ethernet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80" name="Text Box 309"/>
          <p:cNvSpPr txBox="1">
            <a:spLocks noChangeArrowheads="1"/>
          </p:cNvSpPr>
          <p:nvPr/>
        </p:nvSpPr>
        <p:spPr bwMode="auto">
          <a:xfrm>
            <a:off x="3756025" y="2427288"/>
            <a:ext cx="12223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1.5 Mb/s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81" name="Text Box 310"/>
          <p:cNvSpPr txBox="1">
            <a:spLocks noChangeArrowheads="1"/>
          </p:cNvSpPr>
          <p:nvPr/>
        </p:nvSpPr>
        <p:spPr bwMode="auto">
          <a:xfrm>
            <a:off x="6022975" y="299402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82" name="Rectangle 313"/>
          <p:cNvSpPr>
            <a:spLocks noChangeArrowheads="1"/>
          </p:cNvSpPr>
          <p:nvPr/>
        </p:nvSpPr>
        <p:spPr bwMode="auto">
          <a:xfrm>
            <a:off x="5467350" y="2205038"/>
            <a:ext cx="147638" cy="20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3" name="Rectangle 314"/>
          <p:cNvSpPr>
            <a:spLocks noChangeArrowheads="1"/>
          </p:cNvSpPr>
          <p:nvPr/>
        </p:nvSpPr>
        <p:spPr bwMode="auto">
          <a:xfrm>
            <a:off x="5629275" y="2205038"/>
            <a:ext cx="147638" cy="20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84" name="Rectangle 315"/>
          <p:cNvSpPr>
            <a:spLocks noChangeArrowheads="1"/>
          </p:cNvSpPr>
          <p:nvPr/>
        </p:nvSpPr>
        <p:spPr bwMode="auto">
          <a:xfrm>
            <a:off x="5791200" y="2205038"/>
            <a:ext cx="147638" cy="200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4385" name="Group 319"/>
          <p:cNvGrpSpPr>
            <a:grpSpLocks/>
          </p:cNvGrpSpPr>
          <p:nvPr/>
        </p:nvGrpSpPr>
        <p:grpSpPr bwMode="auto">
          <a:xfrm rot="-1962567">
            <a:off x="5715000" y="2424113"/>
            <a:ext cx="633413" cy="200025"/>
            <a:chOff x="4176" y="2211"/>
            <a:chExt cx="399" cy="126"/>
          </a:xfrm>
        </p:grpSpPr>
        <p:sp>
          <p:nvSpPr>
            <p:cNvPr id="14413" name="Rectangle 320"/>
            <p:cNvSpPr>
              <a:spLocks noChangeArrowheads="1"/>
            </p:cNvSpPr>
            <p:nvPr/>
          </p:nvSpPr>
          <p:spPr bwMode="auto">
            <a:xfrm>
              <a:off x="4176" y="2211"/>
              <a:ext cx="93" cy="1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4" name="Rectangle 321"/>
            <p:cNvSpPr>
              <a:spLocks noChangeArrowheads="1"/>
            </p:cNvSpPr>
            <p:nvPr/>
          </p:nvSpPr>
          <p:spPr bwMode="auto">
            <a:xfrm>
              <a:off x="4278" y="2211"/>
              <a:ext cx="93" cy="1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5" name="Rectangle 322"/>
            <p:cNvSpPr>
              <a:spLocks noChangeArrowheads="1"/>
            </p:cNvSpPr>
            <p:nvPr/>
          </p:nvSpPr>
          <p:spPr bwMode="auto">
            <a:xfrm>
              <a:off x="4380" y="2211"/>
              <a:ext cx="93" cy="1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16" name="Rectangle 323"/>
            <p:cNvSpPr>
              <a:spLocks noChangeArrowheads="1"/>
            </p:cNvSpPr>
            <p:nvPr/>
          </p:nvSpPr>
          <p:spPr bwMode="auto">
            <a:xfrm>
              <a:off x="4482" y="2211"/>
              <a:ext cx="93" cy="12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386" name="Group 331"/>
          <p:cNvGrpSpPr>
            <a:grpSpLocks/>
          </p:cNvGrpSpPr>
          <p:nvPr/>
        </p:nvGrpSpPr>
        <p:grpSpPr bwMode="auto">
          <a:xfrm>
            <a:off x="3679825" y="3341688"/>
            <a:ext cx="3117850" cy="1471612"/>
            <a:chOff x="1646" y="2009"/>
            <a:chExt cx="1964" cy="927"/>
          </a:xfrm>
        </p:grpSpPr>
        <p:graphicFrame>
          <p:nvGraphicFramePr>
            <p:cNvPr id="14341" name="Object 11"/>
            <p:cNvGraphicFramePr>
              <a:graphicFrameLocks noChangeAspect="1"/>
            </p:cNvGraphicFramePr>
            <p:nvPr/>
          </p:nvGraphicFramePr>
          <p:xfrm>
            <a:off x="2960" y="2600"/>
            <a:ext cx="407" cy="336"/>
          </p:xfrm>
          <a:graphic>
            <a:graphicData uri="http://schemas.openxmlformats.org/presentationml/2006/ole">
              <p:oleObj spid="_x0000_s14341" name="Clip" r:id="rId7" imgW="1305000" imgH="1085760" progId="">
                <p:embed/>
              </p:oleObj>
            </a:graphicData>
          </a:graphic>
        </p:graphicFrame>
        <p:grpSp>
          <p:nvGrpSpPr>
            <p:cNvPr id="14390" name="Group 259"/>
            <p:cNvGrpSpPr>
              <a:grpSpLocks/>
            </p:cNvGrpSpPr>
            <p:nvPr/>
          </p:nvGrpSpPr>
          <p:grpSpPr bwMode="auto">
            <a:xfrm>
              <a:off x="2428" y="2009"/>
              <a:ext cx="761" cy="420"/>
              <a:chOff x="1462" y="1283"/>
              <a:chExt cx="761" cy="420"/>
            </a:xfrm>
          </p:grpSpPr>
          <p:sp>
            <p:nvSpPr>
              <p:cNvPr id="14400" name="Oval 260"/>
              <p:cNvSpPr>
                <a:spLocks noChangeArrowheads="1"/>
              </p:cNvSpPr>
              <p:nvPr/>
            </p:nvSpPr>
            <p:spPr bwMode="auto">
              <a:xfrm>
                <a:off x="1462" y="1470"/>
                <a:ext cx="755" cy="233"/>
              </a:xfrm>
              <a:prstGeom prst="ellipse">
                <a:avLst/>
              </a:prstGeom>
              <a:solidFill>
                <a:srgbClr val="B2B2B2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01" name="Line 261"/>
              <p:cNvSpPr>
                <a:spLocks noChangeShapeType="1"/>
              </p:cNvSpPr>
              <p:nvPr/>
            </p:nvSpPr>
            <p:spPr bwMode="auto">
              <a:xfrm>
                <a:off x="1462" y="1451"/>
                <a:ext cx="0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02" name="Rectangle 262"/>
              <p:cNvSpPr>
                <a:spLocks noChangeArrowheads="1"/>
              </p:cNvSpPr>
              <p:nvPr/>
            </p:nvSpPr>
            <p:spPr bwMode="auto">
              <a:xfrm>
                <a:off x="1462" y="1427"/>
                <a:ext cx="755" cy="166"/>
              </a:xfrm>
              <a:prstGeom prst="rect">
                <a:avLst/>
              </a:prstGeom>
              <a:solidFill>
                <a:srgbClr val="B2B2B2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4403" name="Oval 263"/>
              <p:cNvSpPr>
                <a:spLocks noChangeArrowheads="1"/>
              </p:cNvSpPr>
              <p:nvPr/>
            </p:nvSpPr>
            <p:spPr bwMode="auto">
              <a:xfrm>
                <a:off x="1468" y="1283"/>
                <a:ext cx="755" cy="271"/>
              </a:xfrm>
              <a:prstGeom prst="ellipse">
                <a:avLst/>
              </a:prstGeom>
              <a:solidFill>
                <a:srgbClr val="B2B2B2"/>
              </a:solidFill>
              <a:ln w="12700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4404" name="Group 264"/>
              <p:cNvGrpSpPr>
                <a:grpSpLocks/>
              </p:cNvGrpSpPr>
              <p:nvPr/>
            </p:nvGrpSpPr>
            <p:grpSpPr bwMode="auto">
              <a:xfrm>
                <a:off x="1686" y="1302"/>
                <a:ext cx="314" cy="75"/>
                <a:chOff x="2208" y="2184"/>
                <a:chExt cx="176" cy="69"/>
              </a:xfrm>
            </p:grpSpPr>
            <p:grpSp>
              <p:nvGrpSpPr>
                <p:cNvPr id="14405" name="Group 265"/>
                <p:cNvGrpSpPr>
                  <a:grpSpLocks/>
                </p:cNvGrpSpPr>
                <p:nvPr/>
              </p:nvGrpSpPr>
              <p:grpSpPr bwMode="auto">
                <a:xfrm>
                  <a:off x="2208" y="2185"/>
                  <a:ext cx="176" cy="68"/>
                  <a:chOff x="2848" y="848"/>
                  <a:chExt cx="140" cy="98"/>
                </a:xfrm>
              </p:grpSpPr>
              <p:sp>
                <p:nvSpPr>
                  <p:cNvPr id="14410" name="Line 26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411" name="Line 267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412" name="Line 268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4406" name="Group 269"/>
                <p:cNvGrpSpPr>
                  <a:grpSpLocks/>
                </p:cNvGrpSpPr>
                <p:nvPr/>
              </p:nvGrpSpPr>
              <p:grpSpPr bwMode="auto">
                <a:xfrm flipV="1">
                  <a:off x="2208" y="2184"/>
                  <a:ext cx="176" cy="68"/>
                  <a:chOff x="2848" y="848"/>
                  <a:chExt cx="140" cy="98"/>
                </a:xfrm>
              </p:grpSpPr>
              <p:sp>
                <p:nvSpPr>
                  <p:cNvPr id="14407" name="Line 2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2848" y="848"/>
                    <a:ext cx="50" cy="2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408" name="Line 271"/>
                  <p:cNvSpPr>
                    <a:spLocks noChangeShapeType="1"/>
                  </p:cNvSpPr>
                  <p:nvPr/>
                </p:nvSpPr>
                <p:spPr bwMode="auto">
                  <a:xfrm>
                    <a:off x="2944" y="946"/>
                    <a:ext cx="44" cy="0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4409" name="Line 272"/>
                  <p:cNvSpPr>
                    <a:spLocks noChangeShapeType="1"/>
                  </p:cNvSpPr>
                  <p:nvPr/>
                </p:nvSpPr>
                <p:spPr bwMode="auto">
                  <a:xfrm>
                    <a:off x="2894" y="850"/>
                    <a:ext cx="52" cy="96"/>
                  </a:xfrm>
                  <a:prstGeom prst="line">
                    <a:avLst/>
                  </a:prstGeom>
                  <a:noFill/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  <p:graphicFrame>
          <p:nvGraphicFramePr>
            <p:cNvPr id="14342" name="Object 273"/>
            <p:cNvGraphicFramePr>
              <a:graphicFrameLocks noChangeAspect="1"/>
            </p:cNvGraphicFramePr>
            <p:nvPr/>
          </p:nvGraphicFramePr>
          <p:xfrm>
            <a:off x="1874" y="2546"/>
            <a:ext cx="407" cy="336"/>
          </p:xfrm>
          <a:graphic>
            <a:graphicData uri="http://schemas.openxmlformats.org/presentationml/2006/ole">
              <p:oleObj spid="_x0000_s14342" name="Clip" r:id="rId8" imgW="1305000" imgH="1085760" progId="">
                <p:embed/>
              </p:oleObj>
            </a:graphicData>
          </a:graphic>
        </p:graphicFrame>
        <p:sp>
          <p:nvSpPr>
            <p:cNvPr id="14391" name="Line 281"/>
            <p:cNvSpPr>
              <a:spLocks noChangeShapeType="1"/>
            </p:cNvSpPr>
            <p:nvPr/>
          </p:nvSpPr>
          <p:spPr bwMode="auto">
            <a:xfrm flipV="1">
              <a:off x="2214" y="2370"/>
              <a:ext cx="294" cy="2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92" name="Line 283"/>
            <p:cNvSpPr>
              <a:spLocks noChangeShapeType="1"/>
            </p:cNvSpPr>
            <p:nvPr/>
          </p:nvSpPr>
          <p:spPr bwMode="auto">
            <a:xfrm flipH="1" flipV="1">
              <a:off x="2964" y="2406"/>
              <a:ext cx="210" cy="19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93" name="Text Box 306"/>
            <p:cNvSpPr txBox="1">
              <a:spLocks noChangeArrowheads="1"/>
            </p:cNvSpPr>
            <p:nvPr/>
          </p:nvSpPr>
          <p:spPr bwMode="auto">
            <a:xfrm>
              <a:off x="1646" y="2549"/>
              <a:ext cx="25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D</a:t>
              </a:r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4394" name="Text Box 307"/>
            <p:cNvSpPr txBox="1">
              <a:spLocks noChangeArrowheads="1"/>
            </p:cNvSpPr>
            <p:nvPr/>
          </p:nvSpPr>
          <p:spPr bwMode="auto">
            <a:xfrm>
              <a:off x="3374" y="2591"/>
              <a:ext cx="23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E</a:t>
              </a:r>
              <a:endParaRPr lang="en-US">
                <a:solidFill>
                  <a:schemeClr val="accent1"/>
                </a:solidFill>
              </a:endParaRPr>
            </a:p>
          </p:txBody>
        </p:sp>
        <p:grpSp>
          <p:nvGrpSpPr>
            <p:cNvPr id="14395" name="Group 324"/>
            <p:cNvGrpSpPr>
              <a:grpSpLocks/>
            </p:cNvGrpSpPr>
            <p:nvPr/>
          </p:nvGrpSpPr>
          <p:grpSpPr bwMode="auto">
            <a:xfrm rot="-2018696">
              <a:off x="2736" y="2139"/>
              <a:ext cx="399" cy="126"/>
              <a:chOff x="4176" y="2211"/>
              <a:chExt cx="399" cy="126"/>
            </a:xfrm>
          </p:grpSpPr>
          <p:sp>
            <p:nvSpPr>
              <p:cNvPr id="14396" name="Rectangle 325"/>
              <p:cNvSpPr>
                <a:spLocks noChangeArrowheads="1"/>
              </p:cNvSpPr>
              <p:nvPr/>
            </p:nvSpPr>
            <p:spPr bwMode="auto">
              <a:xfrm>
                <a:off x="4176" y="2211"/>
                <a:ext cx="93" cy="1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97" name="Rectangle 326"/>
              <p:cNvSpPr>
                <a:spLocks noChangeArrowheads="1"/>
              </p:cNvSpPr>
              <p:nvPr/>
            </p:nvSpPr>
            <p:spPr bwMode="auto">
              <a:xfrm>
                <a:off x="4278" y="2211"/>
                <a:ext cx="93" cy="1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98" name="Rectangle 327"/>
              <p:cNvSpPr>
                <a:spLocks noChangeArrowheads="1"/>
              </p:cNvSpPr>
              <p:nvPr/>
            </p:nvSpPr>
            <p:spPr bwMode="auto">
              <a:xfrm>
                <a:off x="4380" y="2211"/>
                <a:ext cx="93" cy="1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99" name="Rectangle 328"/>
              <p:cNvSpPr>
                <a:spLocks noChangeArrowheads="1"/>
              </p:cNvSpPr>
              <p:nvPr/>
            </p:nvSpPr>
            <p:spPr bwMode="auto">
              <a:xfrm>
                <a:off x="4482" y="2211"/>
                <a:ext cx="93" cy="12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4387" name="Text Box 329"/>
          <p:cNvSpPr txBox="1">
            <a:spLocks noChangeArrowheads="1"/>
          </p:cNvSpPr>
          <p:nvPr/>
        </p:nvSpPr>
        <p:spPr bwMode="auto">
          <a:xfrm>
            <a:off x="3241675" y="1636713"/>
            <a:ext cx="2949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  <a:latin typeface="Comic Sans MS" pitchFamily="66" charset="0"/>
              </a:rPr>
              <a:t>statistical multiplexing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4388" name="Text Box 330"/>
          <p:cNvSpPr txBox="1">
            <a:spLocks noChangeArrowheads="1"/>
          </p:cNvSpPr>
          <p:nvPr/>
        </p:nvSpPr>
        <p:spPr bwMode="auto">
          <a:xfrm>
            <a:off x="1957388" y="2984500"/>
            <a:ext cx="2112962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latin typeface="Comic Sans MS" pitchFamily="66" charset="0"/>
              </a:rPr>
              <a:t>queue of packets</a:t>
            </a:r>
          </a:p>
          <a:p>
            <a:pPr algn="ctr"/>
            <a:r>
              <a:rPr lang="en-US" sz="1800">
                <a:latin typeface="Comic Sans MS" pitchFamily="66" charset="0"/>
              </a:rPr>
              <a:t>waiting for output</a:t>
            </a:r>
          </a:p>
          <a:p>
            <a:pPr algn="ctr"/>
            <a:r>
              <a:rPr lang="en-US" sz="1800">
                <a:latin typeface="Comic Sans MS" pitchFamily="66" charset="0"/>
              </a:rPr>
              <a:t>link</a:t>
            </a:r>
            <a:endParaRPr lang="en-US" sz="1800">
              <a:solidFill>
                <a:schemeClr val="accent1"/>
              </a:solidFill>
            </a:endParaRPr>
          </a:p>
        </p:txBody>
      </p:sp>
      <p:sp>
        <p:nvSpPr>
          <p:cNvPr id="14389" name="Line 332"/>
          <p:cNvSpPr>
            <a:spLocks noChangeShapeType="1"/>
          </p:cNvSpPr>
          <p:nvPr/>
        </p:nvSpPr>
        <p:spPr bwMode="auto">
          <a:xfrm flipV="1">
            <a:off x="2890838" y="2514600"/>
            <a:ext cx="166687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536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6A6BB2EA-02C1-4328-BEFD-813A58FB2801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53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193088" cy="1143000"/>
          </a:xfrm>
        </p:spPr>
        <p:txBody>
          <a:bodyPr/>
          <a:lstStyle/>
          <a:p>
            <a:r>
              <a:rPr lang="en-US" sz="3600" smtClean="0"/>
              <a:t>Packet-switching: store-and-forward</a:t>
            </a:r>
          </a:p>
        </p:txBody>
      </p:sp>
      <p:sp>
        <p:nvSpPr>
          <p:cNvPr id="153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41325" y="2317750"/>
            <a:ext cx="3902075" cy="3930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takes L/R seconds to transmit (push out) packet of L bits on to link at R bps</a:t>
            </a:r>
          </a:p>
          <a:p>
            <a:pPr>
              <a:lnSpc>
                <a:spcPct val="90000"/>
              </a:lnSpc>
            </a:pPr>
            <a:r>
              <a:rPr lang="en-US" sz="2400" i="1" smtClean="0">
                <a:solidFill>
                  <a:srgbClr val="FF0000"/>
                </a:solidFill>
              </a:rPr>
              <a:t>store and forward: </a:t>
            </a:r>
            <a:r>
              <a:rPr lang="en-US" sz="2400" smtClean="0"/>
              <a:t>entire packet must  arrive at router before it can be transmitted on next link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delay = 3L/R (assuming zero propagation delay)</a:t>
            </a:r>
          </a:p>
        </p:txBody>
      </p:sp>
      <p:sp>
        <p:nvSpPr>
          <p:cNvPr id="153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2317750"/>
            <a:ext cx="3810000" cy="39306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Example:</a:t>
            </a:r>
            <a:endParaRPr lang="en-US" sz="2400" smtClean="0"/>
          </a:p>
          <a:p>
            <a:pPr>
              <a:lnSpc>
                <a:spcPct val="90000"/>
              </a:lnSpc>
            </a:pPr>
            <a:r>
              <a:rPr lang="en-US" sz="2400" smtClean="0"/>
              <a:t>L = 7.5 Mbits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R = 1.5 Mbps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transmission delay = 15 sec</a:t>
            </a:r>
          </a:p>
        </p:txBody>
      </p:sp>
      <p:sp>
        <p:nvSpPr>
          <p:cNvPr id="15369" name="Line 6"/>
          <p:cNvSpPr>
            <a:spLocks noChangeShapeType="1"/>
          </p:cNvSpPr>
          <p:nvPr/>
        </p:nvSpPr>
        <p:spPr bwMode="auto">
          <a:xfrm>
            <a:off x="2643188" y="1744663"/>
            <a:ext cx="3095625" cy="7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5362" name="Object 7"/>
          <p:cNvGraphicFramePr>
            <a:graphicFrameLocks noChangeAspect="1"/>
          </p:cNvGraphicFramePr>
          <p:nvPr/>
        </p:nvGraphicFramePr>
        <p:xfrm>
          <a:off x="2044700" y="1382713"/>
          <a:ext cx="646113" cy="533400"/>
        </p:xfrm>
        <a:graphic>
          <a:graphicData uri="http://schemas.openxmlformats.org/presentationml/2006/ole">
            <p:oleObj spid="_x0000_s15362" name="Clip" r:id="rId4" imgW="1305000" imgH="1085760" progId="">
              <p:embed/>
            </p:oleObj>
          </a:graphicData>
        </a:graphic>
      </p:graphicFrame>
      <p:graphicFrame>
        <p:nvGraphicFramePr>
          <p:cNvPr id="15363" name="Object 8"/>
          <p:cNvGraphicFramePr>
            <a:graphicFrameLocks noChangeAspect="1"/>
          </p:cNvGraphicFramePr>
          <p:nvPr/>
        </p:nvGraphicFramePr>
        <p:xfrm>
          <a:off x="5662613" y="1425575"/>
          <a:ext cx="646112" cy="533400"/>
        </p:xfrm>
        <a:graphic>
          <a:graphicData uri="http://schemas.openxmlformats.org/presentationml/2006/ole">
            <p:oleObj spid="_x0000_s15363" name="Clip" r:id="rId5" imgW="1305000" imgH="1085760" progId="">
              <p:embed/>
            </p:oleObj>
          </a:graphicData>
        </a:graphic>
      </p:graphicFrame>
      <p:sp>
        <p:nvSpPr>
          <p:cNvPr id="15370" name="Text Box 37"/>
          <p:cNvSpPr txBox="1">
            <a:spLocks noChangeArrowheads="1"/>
          </p:cNvSpPr>
          <p:nvPr/>
        </p:nvSpPr>
        <p:spPr bwMode="auto">
          <a:xfrm>
            <a:off x="2849563" y="1719263"/>
            <a:ext cx="344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R</a:t>
            </a:r>
            <a:endParaRPr lang="en-US"/>
          </a:p>
        </p:txBody>
      </p:sp>
      <p:sp>
        <p:nvSpPr>
          <p:cNvPr id="15371" name="Text Box 38"/>
          <p:cNvSpPr txBox="1">
            <a:spLocks noChangeArrowheads="1"/>
          </p:cNvSpPr>
          <p:nvPr/>
        </p:nvSpPr>
        <p:spPr bwMode="auto">
          <a:xfrm>
            <a:off x="4022725" y="1703388"/>
            <a:ext cx="344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R</a:t>
            </a:r>
            <a:endParaRPr lang="en-US"/>
          </a:p>
        </p:txBody>
      </p:sp>
      <p:sp>
        <p:nvSpPr>
          <p:cNvPr id="15372" name="Text Box 39"/>
          <p:cNvSpPr txBox="1">
            <a:spLocks noChangeArrowheads="1"/>
          </p:cNvSpPr>
          <p:nvPr/>
        </p:nvSpPr>
        <p:spPr bwMode="auto">
          <a:xfrm>
            <a:off x="5202238" y="1709738"/>
            <a:ext cx="3444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R</a:t>
            </a:r>
            <a:endParaRPr lang="en-US"/>
          </a:p>
        </p:txBody>
      </p:sp>
      <p:sp>
        <p:nvSpPr>
          <p:cNvPr id="15373" name="Rectangle 40"/>
          <p:cNvSpPr>
            <a:spLocks noChangeArrowheads="1"/>
          </p:cNvSpPr>
          <p:nvPr/>
        </p:nvSpPr>
        <p:spPr bwMode="auto">
          <a:xfrm>
            <a:off x="2476500" y="1395413"/>
            <a:ext cx="485775" cy="2936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Comic Sans MS" pitchFamily="66" charset="0"/>
              </a:rPr>
              <a:t>L</a:t>
            </a:r>
            <a:endParaRPr lang="en-US"/>
          </a:p>
        </p:txBody>
      </p:sp>
      <p:sp>
        <p:nvSpPr>
          <p:cNvPr id="15374" name="AutoShape 42"/>
          <p:cNvSpPr>
            <a:spLocks/>
          </p:cNvSpPr>
          <p:nvPr/>
        </p:nvSpPr>
        <p:spPr bwMode="auto">
          <a:xfrm>
            <a:off x="4379913" y="5307013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Text Box 43"/>
          <p:cNvSpPr txBox="1">
            <a:spLocks noChangeArrowheads="1"/>
          </p:cNvSpPr>
          <p:nvPr/>
        </p:nvSpPr>
        <p:spPr bwMode="auto">
          <a:xfrm>
            <a:off x="4537075" y="5529263"/>
            <a:ext cx="2986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latin typeface="Comic Sans MS" pitchFamily="66" charset="0"/>
              </a:rPr>
              <a:t>more on delay shortly …</a:t>
            </a:r>
          </a:p>
        </p:txBody>
      </p:sp>
      <p:grpSp>
        <p:nvGrpSpPr>
          <p:cNvPr id="15376" name="Group 58"/>
          <p:cNvGrpSpPr>
            <a:grpSpLocks/>
          </p:cNvGrpSpPr>
          <p:nvPr/>
        </p:nvGrpSpPr>
        <p:grpSpPr bwMode="auto">
          <a:xfrm>
            <a:off x="3282950" y="1528763"/>
            <a:ext cx="700088" cy="393700"/>
            <a:chOff x="3600" y="219"/>
            <a:chExt cx="360" cy="175"/>
          </a:xfrm>
        </p:grpSpPr>
        <p:sp>
          <p:nvSpPr>
            <p:cNvPr id="15391" name="Oval 59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2" name="Line 60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3" name="Line 61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94" name="Rectangle 62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5395" name="Oval 63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396" name="Group 64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15401" name="Line 6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2" name="Line 6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3" name="Line 6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397" name="Group 68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15398" name="Line 6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99" name="Line 7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00" name="Line 7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5377" name="Group 72"/>
          <p:cNvGrpSpPr>
            <a:grpSpLocks/>
          </p:cNvGrpSpPr>
          <p:nvPr/>
        </p:nvGrpSpPr>
        <p:grpSpPr bwMode="auto">
          <a:xfrm>
            <a:off x="4337050" y="1546225"/>
            <a:ext cx="700088" cy="393700"/>
            <a:chOff x="3600" y="219"/>
            <a:chExt cx="360" cy="175"/>
          </a:xfrm>
        </p:grpSpPr>
        <p:sp>
          <p:nvSpPr>
            <p:cNvPr id="15378" name="Oval 73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79" name="Line 74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0" name="Line 75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81" name="Rectangle 76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5382" name="Oval 77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5383" name="Group 78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15388" name="Line 7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9" name="Line 8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90" name="Line 8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5384" name="Group 82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15385" name="Line 8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6" name="Line 8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87" name="Line 8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758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3B8B6100-E3EB-46F8-A2F4-57FFF465A2D6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01000" cy="1143000"/>
          </a:xfrm>
        </p:spPr>
        <p:txBody>
          <a:bodyPr/>
          <a:lstStyle/>
          <a:p>
            <a:r>
              <a:rPr lang="en-US" sz="3200" smtClean="0"/>
              <a:t>Packet switching versus circuit switching</a:t>
            </a:r>
            <a:endParaRPr lang="en-US" smtClean="0"/>
          </a:p>
        </p:txBody>
      </p:sp>
      <p:sp>
        <p:nvSpPr>
          <p:cNvPr id="6758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981200"/>
            <a:ext cx="8196263" cy="4648200"/>
          </a:xfrm>
        </p:spPr>
        <p:txBody>
          <a:bodyPr/>
          <a:lstStyle/>
          <a:p>
            <a:r>
              <a:rPr lang="en-US" sz="2400" smtClean="0"/>
              <a:t>great for bursty data</a:t>
            </a:r>
          </a:p>
          <a:p>
            <a:pPr lvl="1"/>
            <a:r>
              <a:rPr lang="en-US" smtClean="0"/>
              <a:t>resource sharing</a:t>
            </a:r>
          </a:p>
          <a:p>
            <a:pPr lvl="1"/>
            <a:r>
              <a:rPr lang="en-US" smtClean="0"/>
              <a:t>simpler, no call setup</a:t>
            </a:r>
            <a:endParaRPr lang="en-US" sz="2000" smtClean="0"/>
          </a:p>
          <a:p>
            <a:r>
              <a:rPr lang="en-US" sz="2400" smtClean="0">
                <a:solidFill>
                  <a:srgbClr val="FF0000"/>
                </a:solidFill>
              </a:rPr>
              <a:t>excessive congestion:</a:t>
            </a:r>
            <a:r>
              <a:rPr lang="en-US" sz="2400" smtClean="0"/>
              <a:t> packet delay and loss</a:t>
            </a:r>
          </a:p>
          <a:p>
            <a:pPr lvl="1"/>
            <a:r>
              <a:rPr lang="en-US" smtClean="0"/>
              <a:t>protocols needed for reliable data transfer, congestion control</a:t>
            </a:r>
            <a:endParaRPr lang="en-US" sz="2000" smtClean="0"/>
          </a:p>
          <a:p>
            <a:r>
              <a:rPr lang="en-US" sz="2400" smtClean="0">
                <a:solidFill>
                  <a:srgbClr val="FF0000"/>
                </a:solidFill>
              </a:rPr>
              <a:t>Q: How to provide circuit-like behavior?</a:t>
            </a:r>
            <a:endParaRPr lang="en-US" sz="2400" smtClean="0"/>
          </a:p>
          <a:p>
            <a:pPr lvl="1"/>
            <a:r>
              <a:rPr lang="en-US" smtClean="0"/>
              <a:t>bandwidth guarantees needed for audio/video apps</a:t>
            </a:r>
          </a:p>
          <a:p>
            <a:pPr lvl="1"/>
            <a:r>
              <a:rPr lang="en-US" smtClean="0"/>
              <a:t>still an unsolved problem (chapter 7)</a:t>
            </a:r>
            <a:endParaRPr lang="en-US" sz="2000" smtClean="0"/>
          </a:p>
        </p:txBody>
      </p:sp>
      <p:sp>
        <p:nvSpPr>
          <p:cNvPr id="6759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371600"/>
            <a:ext cx="7620000" cy="60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Is packet switching a “slam dunk winner?”</a:t>
            </a:r>
            <a:endParaRPr lang="en-US" sz="2400" smtClean="0"/>
          </a:p>
        </p:txBody>
      </p:sp>
      <p:sp>
        <p:nvSpPr>
          <p:cNvPr id="67591" name="Text Box 20"/>
          <p:cNvSpPr txBox="1">
            <a:spLocks noChangeArrowheads="1"/>
          </p:cNvSpPr>
          <p:nvPr/>
        </p:nvSpPr>
        <p:spPr bwMode="auto">
          <a:xfrm>
            <a:off x="350838" y="6010275"/>
            <a:ext cx="6634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latin typeface="Comic Sans MS" pitchFamily="66" charset="0"/>
              </a:rPr>
              <a:t>Q:  human analogies of reserved resources (circuit switching) versus on-demand allocation (packet-switching)?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86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E3C6EB7D-F1DC-4239-BDE1-00BDC6854F14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r>
              <a:rPr lang="en-US" sz="3200" smtClean="0"/>
              <a:t>Internet structure: network of networks</a:t>
            </a:r>
            <a:endParaRPr lang="en-US" smtClean="0"/>
          </a:p>
        </p:txBody>
      </p:sp>
      <p:sp>
        <p:nvSpPr>
          <p:cNvPr id="6861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2425" y="1428750"/>
            <a:ext cx="8440738" cy="4648200"/>
          </a:xfrm>
        </p:spPr>
        <p:txBody>
          <a:bodyPr/>
          <a:lstStyle/>
          <a:p>
            <a:r>
              <a:rPr lang="en-US" sz="2400" smtClean="0"/>
              <a:t>roughly hierarchical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at center: “tier-1” ISPs </a:t>
            </a:r>
            <a:r>
              <a:rPr lang="en-US" sz="2400" smtClean="0"/>
              <a:t>(e.g., Verizon, Sprint, AT&amp;T, Cable and Wireless), national/international coverage</a:t>
            </a:r>
          </a:p>
          <a:p>
            <a:pPr lvl="1"/>
            <a:r>
              <a:rPr lang="en-US" smtClean="0"/>
              <a:t>treat each other as equals</a:t>
            </a:r>
          </a:p>
        </p:txBody>
      </p:sp>
      <p:sp>
        <p:nvSpPr>
          <p:cNvPr id="68614" name="Oval 33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68615" name="Oval 34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68616" name="Oval 35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720725" y="3781425"/>
            <a:ext cx="4533900" cy="1543050"/>
            <a:chOff x="454" y="2122"/>
            <a:chExt cx="2856" cy="972"/>
          </a:xfrm>
        </p:grpSpPr>
        <p:sp>
          <p:nvSpPr>
            <p:cNvPr id="68618" name="Oval 23"/>
            <p:cNvSpPr>
              <a:spLocks noChangeArrowheads="1"/>
            </p:cNvSpPr>
            <p:nvPr/>
          </p:nvSpPr>
          <p:spPr bwMode="auto">
            <a:xfrm>
              <a:off x="3226" y="2796"/>
              <a:ext cx="84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19" name="Oval 36"/>
            <p:cNvSpPr>
              <a:spLocks noChangeArrowheads="1"/>
            </p:cNvSpPr>
            <p:nvPr/>
          </p:nvSpPr>
          <p:spPr bwMode="auto">
            <a:xfrm>
              <a:off x="2942" y="2500"/>
              <a:ext cx="84" cy="9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0" name="Oval 37"/>
            <p:cNvSpPr>
              <a:spLocks noChangeArrowheads="1"/>
            </p:cNvSpPr>
            <p:nvPr/>
          </p:nvSpPr>
          <p:spPr bwMode="auto">
            <a:xfrm>
              <a:off x="2650" y="2516"/>
              <a:ext cx="84" cy="90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1" name="Oval 38"/>
            <p:cNvSpPr>
              <a:spLocks noChangeArrowheads="1"/>
            </p:cNvSpPr>
            <p:nvPr/>
          </p:nvSpPr>
          <p:spPr bwMode="auto">
            <a:xfrm>
              <a:off x="2354" y="2804"/>
              <a:ext cx="84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2" name="Oval 39"/>
            <p:cNvSpPr>
              <a:spLocks noChangeArrowheads="1"/>
            </p:cNvSpPr>
            <p:nvPr/>
          </p:nvSpPr>
          <p:spPr bwMode="auto">
            <a:xfrm>
              <a:off x="2666" y="3004"/>
              <a:ext cx="84" cy="9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3" name="Oval 40"/>
            <p:cNvSpPr>
              <a:spLocks noChangeArrowheads="1"/>
            </p:cNvSpPr>
            <p:nvPr/>
          </p:nvSpPr>
          <p:spPr bwMode="auto">
            <a:xfrm>
              <a:off x="2990" y="2996"/>
              <a:ext cx="84" cy="9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624" name="Line 41"/>
            <p:cNvSpPr>
              <a:spLocks noChangeShapeType="1"/>
            </p:cNvSpPr>
            <p:nvPr/>
          </p:nvSpPr>
          <p:spPr bwMode="auto">
            <a:xfrm flipV="1">
              <a:off x="2752" y="3040"/>
              <a:ext cx="240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5" name="Line 42"/>
            <p:cNvSpPr>
              <a:spLocks noChangeShapeType="1"/>
            </p:cNvSpPr>
            <p:nvPr/>
          </p:nvSpPr>
          <p:spPr bwMode="auto">
            <a:xfrm>
              <a:off x="3010" y="2572"/>
              <a:ext cx="232" cy="2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6" name="Line 43"/>
            <p:cNvSpPr>
              <a:spLocks noChangeShapeType="1"/>
            </p:cNvSpPr>
            <p:nvPr/>
          </p:nvSpPr>
          <p:spPr bwMode="auto">
            <a:xfrm flipV="1">
              <a:off x="2416" y="2592"/>
              <a:ext cx="248" cy="22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627" name="Text Box 47"/>
            <p:cNvSpPr txBox="1">
              <a:spLocks noChangeArrowheads="1"/>
            </p:cNvSpPr>
            <p:nvPr/>
          </p:nvSpPr>
          <p:spPr bwMode="auto">
            <a:xfrm>
              <a:off x="454" y="2122"/>
              <a:ext cx="987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Tier-1 providers interconnect (peer) privately</a:t>
              </a:r>
            </a:p>
          </p:txBody>
        </p:sp>
        <p:sp>
          <p:nvSpPr>
            <p:cNvPr id="68628" name="Line 48"/>
            <p:cNvSpPr>
              <a:spLocks noChangeShapeType="1"/>
            </p:cNvSpPr>
            <p:nvPr/>
          </p:nvSpPr>
          <p:spPr bwMode="auto">
            <a:xfrm>
              <a:off x="992" y="2224"/>
              <a:ext cx="1472" cy="4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0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EFFDF1B8-BB37-4C91-9C1B-2A0CC41AE6C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044" name="Rectangle 2"/>
          <p:cNvSpPr>
            <a:spLocks noGrp="1" noChangeArrowheads="1"/>
          </p:cNvSpPr>
          <p:nvPr>
            <p:ph type="title"/>
          </p:nvPr>
        </p:nvSpPr>
        <p:spPr>
          <a:xfrm>
            <a:off x="212725" y="95250"/>
            <a:ext cx="8382000" cy="1143000"/>
          </a:xfrm>
        </p:spPr>
        <p:txBody>
          <a:bodyPr/>
          <a:lstStyle/>
          <a:p>
            <a:r>
              <a:rPr lang="en-US" sz="3200" smtClean="0"/>
              <a:t>What’s the Internet: “nuts and bolts” view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20800" y="1300163"/>
            <a:ext cx="3779838" cy="2036762"/>
          </a:xfrm>
        </p:spPr>
        <p:txBody>
          <a:bodyPr/>
          <a:lstStyle/>
          <a:p>
            <a:r>
              <a:rPr lang="en-US" sz="2400" smtClean="0"/>
              <a:t>millions of connected computing devices: </a:t>
            </a:r>
            <a:r>
              <a:rPr lang="en-US" sz="2400" i="1" smtClean="0">
                <a:solidFill>
                  <a:srgbClr val="FF0000"/>
                </a:solidFill>
              </a:rPr>
              <a:t>hosts = end systems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</a:p>
          <a:p>
            <a:pPr lvl="1"/>
            <a:r>
              <a:rPr lang="en-US" sz="2000" smtClean="0"/>
              <a:t> </a:t>
            </a:r>
            <a:r>
              <a:rPr lang="en-US" smtClean="0"/>
              <a:t>running </a:t>
            </a:r>
            <a:r>
              <a:rPr lang="en-US" i="1" smtClean="0">
                <a:solidFill>
                  <a:srgbClr val="FF0000"/>
                </a:solidFill>
              </a:rPr>
              <a:t>network apps</a:t>
            </a:r>
            <a:endParaRPr lang="en-US" smtClean="0"/>
          </a:p>
        </p:txBody>
      </p:sp>
      <p:grpSp>
        <p:nvGrpSpPr>
          <p:cNvPr id="1046" name="Group 262"/>
          <p:cNvGrpSpPr>
            <a:grpSpLocks/>
          </p:cNvGrpSpPr>
          <p:nvPr/>
        </p:nvGrpSpPr>
        <p:grpSpPr bwMode="auto">
          <a:xfrm>
            <a:off x="4989513" y="1319213"/>
            <a:ext cx="3470275" cy="4489450"/>
            <a:chOff x="3177" y="1065"/>
            <a:chExt cx="2186" cy="2828"/>
          </a:xfrm>
        </p:grpSpPr>
        <p:sp>
          <p:nvSpPr>
            <p:cNvPr id="1134" name="Freeform 263"/>
            <p:cNvSpPr>
              <a:spLocks/>
            </p:cNvSpPr>
            <p:nvPr/>
          </p:nvSpPr>
          <p:spPr bwMode="auto">
            <a:xfrm>
              <a:off x="4261" y="2412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5" name="Freeform 264"/>
            <p:cNvSpPr>
              <a:spLocks/>
            </p:cNvSpPr>
            <p:nvPr/>
          </p:nvSpPr>
          <p:spPr bwMode="auto">
            <a:xfrm>
              <a:off x="4273" y="1451"/>
              <a:ext cx="1090" cy="658"/>
            </a:xfrm>
            <a:custGeom>
              <a:avLst/>
              <a:gdLst>
                <a:gd name="T0" fmla="*/ 604 w 765"/>
                <a:gd name="T1" fmla="*/ 14 h 459"/>
                <a:gd name="T2" fmla="*/ 410 w 765"/>
                <a:gd name="T3" fmla="*/ 100 h 459"/>
                <a:gd name="T4" fmla="*/ 137 w 765"/>
                <a:gd name="T5" fmla="*/ 143 h 459"/>
                <a:gd name="T6" fmla="*/ 20 w 765"/>
                <a:gd name="T7" fmla="*/ 482 h 459"/>
                <a:gd name="T8" fmla="*/ 256 w 765"/>
                <a:gd name="T9" fmla="*/ 636 h 459"/>
                <a:gd name="T10" fmla="*/ 493 w 765"/>
                <a:gd name="T11" fmla="*/ 611 h 459"/>
                <a:gd name="T12" fmla="*/ 832 w 765"/>
                <a:gd name="T13" fmla="*/ 636 h 459"/>
                <a:gd name="T14" fmla="*/ 995 w 765"/>
                <a:gd name="T15" fmla="*/ 622 h 459"/>
                <a:gd name="T16" fmla="*/ 1071 w 765"/>
                <a:gd name="T17" fmla="*/ 533 h 459"/>
                <a:gd name="T18" fmla="*/ 1069 w 765"/>
                <a:gd name="T19" fmla="*/ 227 h 459"/>
                <a:gd name="T20" fmla="*/ 943 w 765"/>
                <a:gd name="T21" fmla="*/ 49 h 459"/>
                <a:gd name="T22" fmla="*/ 604 w 765"/>
                <a:gd name="T23" fmla="*/ 14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36" name="Freeform 265"/>
            <p:cNvSpPr>
              <a:spLocks/>
            </p:cNvSpPr>
            <p:nvPr/>
          </p:nvSpPr>
          <p:spPr bwMode="auto">
            <a:xfrm>
              <a:off x="3177" y="1267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37" name="Group 266"/>
            <p:cNvGrpSpPr>
              <a:grpSpLocks/>
            </p:cNvGrpSpPr>
            <p:nvPr/>
          </p:nvGrpSpPr>
          <p:grpSpPr bwMode="auto">
            <a:xfrm>
              <a:off x="3232" y="2108"/>
              <a:ext cx="919" cy="588"/>
              <a:chOff x="2889" y="1631"/>
              <a:chExt cx="980" cy="743"/>
            </a:xfrm>
          </p:grpSpPr>
          <p:sp>
            <p:nvSpPr>
              <p:cNvPr id="1439" name="Rectangle 267"/>
              <p:cNvSpPr>
                <a:spLocks noChangeArrowheads="1"/>
              </p:cNvSpPr>
              <p:nvPr/>
            </p:nvSpPr>
            <p:spPr bwMode="auto">
              <a:xfrm>
                <a:off x="3046" y="1841"/>
                <a:ext cx="663" cy="533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0" name="AutoShape 268"/>
              <p:cNvSpPr>
                <a:spLocks noChangeArrowheads="1"/>
              </p:cNvSpPr>
              <p:nvPr/>
            </p:nvSpPr>
            <p:spPr bwMode="auto">
              <a:xfrm>
                <a:off x="2889" y="1631"/>
                <a:ext cx="980" cy="253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CCFF"/>
                  </a:solidFill>
                </a:endParaRPr>
              </a:p>
            </p:txBody>
          </p:sp>
        </p:grpSp>
        <p:grpSp>
          <p:nvGrpSpPr>
            <p:cNvPr id="1138" name="Group 269"/>
            <p:cNvGrpSpPr>
              <a:grpSpLocks/>
            </p:cNvGrpSpPr>
            <p:nvPr/>
          </p:nvGrpSpPr>
          <p:grpSpPr bwMode="auto">
            <a:xfrm>
              <a:off x="3674" y="1388"/>
              <a:ext cx="212" cy="335"/>
              <a:chOff x="3796" y="1043"/>
              <a:chExt cx="865" cy="1237"/>
            </a:xfrm>
          </p:grpSpPr>
          <p:sp>
            <p:nvSpPr>
              <p:cNvPr id="1409" name="Line 270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0" name="Line 271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1" name="Line 272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2" name="Line 273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3" name="Line 274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4" name="Line 275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5" name="Line 276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6" name="Line 277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7" name="Line 278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8" name="Line 279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19" name="Line 280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20" name="Line 281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21" name="Line 282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22" name="Line 283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423" name="Line 284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424" name="Group 285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1435" name="Line 286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6" name="Line 28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7" name="Line 28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8" name="Line 28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25" name="Group 290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1431" name="Line 291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2" name="Line 29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3" name="Line 293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4" name="Line 294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426" name="Group 295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1427" name="Line 296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28" name="Line 29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29" name="Line 29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430" name="Line 29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39" name="Group 300"/>
            <p:cNvGrpSpPr>
              <a:grpSpLocks/>
            </p:cNvGrpSpPr>
            <p:nvPr/>
          </p:nvGrpSpPr>
          <p:grpSpPr bwMode="auto">
            <a:xfrm>
              <a:off x="3223" y="1598"/>
              <a:ext cx="436" cy="114"/>
              <a:chOff x="3072" y="739"/>
              <a:chExt cx="652" cy="146"/>
            </a:xfrm>
          </p:grpSpPr>
          <p:pic>
            <p:nvPicPr>
              <p:cNvPr id="1406" name="Picture 301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07" name="Line 302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408" name="Line 303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1140" name="Picture 304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99" y="1417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41" name="Group 305"/>
            <p:cNvGrpSpPr>
              <a:grpSpLocks/>
            </p:cNvGrpSpPr>
            <p:nvPr/>
          </p:nvGrpSpPr>
          <p:grpSpPr bwMode="auto">
            <a:xfrm>
              <a:off x="3880" y="1303"/>
              <a:ext cx="256" cy="269"/>
              <a:chOff x="2870" y="1518"/>
              <a:chExt cx="292" cy="320"/>
            </a:xfrm>
          </p:grpSpPr>
          <p:graphicFrame>
            <p:nvGraphicFramePr>
              <p:cNvPr id="1040" name="Object 30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40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1041" name="Object 30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41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1142" name="Group 308"/>
            <p:cNvGrpSpPr>
              <a:grpSpLocks/>
            </p:cNvGrpSpPr>
            <p:nvPr/>
          </p:nvGrpSpPr>
          <p:grpSpPr bwMode="auto">
            <a:xfrm>
              <a:off x="4338" y="2487"/>
              <a:ext cx="228" cy="108"/>
              <a:chOff x="3600" y="219"/>
              <a:chExt cx="360" cy="175"/>
            </a:xfrm>
          </p:grpSpPr>
          <p:sp>
            <p:nvSpPr>
              <p:cNvPr id="1393" name="Oval 30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4" name="Line 31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5" name="Line 31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6" name="Rectangle 31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97" name="Oval 31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98" name="Group 31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403" name="Line 31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4" name="Line 31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5" name="Line 31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99" name="Group 31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400" name="Line 31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1" name="Line 32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2" name="Line 32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3" name="Group 322"/>
            <p:cNvGrpSpPr>
              <a:grpSpLocks/>
            </p:cNvGrpSpPr>
            <p:nvPr/>
          </p:nvGrpSpPr>
          <p:grpSpPr bwMode="auto">
            <a:xfrm>
              <a:off x="4562" y="2663"/>
              <a:ext cx="228" cy="108"/>
              <a:chOff x="3600" y="219"/>
              <a:chExt cx="360" cy="175"/>
            </a:xfrm>
          </p:grpSpPr>
          <p:sp>
            <p:nvSpPr>
              <p:cNvPr id="1380" name="Oval 32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1" name="Line 32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2" name="Line 32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3" name="Rectangle 32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84" name="Oval 32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85" name="Group 32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90" name="Line 32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91" name="Line 33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92" name="Line 33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86" name="Group 33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87" name="Line 33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88" name="Line 33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89" name="Line 33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4" name="Group 336"/>
            <p:cNvGrpSpPr>
              <a:grpSpLocks/>
            </p:cNvGrpSpPr>
            <p:nvPr/>
          </p:nvGrpSpPr>
          <p:grpSpPr bwMode="auto">
            <a:xfrm>
              <a:off x="4738" y="2495"/>
              <a:ext cx="228" cy="108"/>
              <a:chOff x="3600" y="219"/>
              <a:chExt cx="360" cy="175"/>
            </a:xfrm>
          </p:grpSpPr>
          <p:sp>
            <p:nvSpPr>
              <p:cNvPr id="1367" name="Oval 33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8" name="Line 33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9" name="Line 33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0" name="Rectangle 34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71" name="Oval 34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72" name="Group 34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77" name="Line 34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8" name="Line 34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9" name="Line 34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73" name="Group 34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74" name="Line 34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5" name="Line 34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6" name="Line 34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5" name="Group 350"/>
            <p:cNvGrpSpPr>
              <a:grpSpLocks/>
            </p:cNvGrpSpPr>
            <p:nvPr/>
          </p:nvGrpSpPr>
          <p:grpSpPr bwMode="auto">
            <a:xfrm>
              <a:off x="4401" y="1766"/>
              <a:ext cx="221" cy="101"/>
              <a:chOff x="3600" y="219"/>
              <a:chExt cx="360" cy="175"/>
            </a:xfrm>
          </p:grpSpPr>
          <p:sp>
            <p:nvSpPr>
              <p:cNvPr id="1354" name="Oval 35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5" name="Line 35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6" name="Line 35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7" name="Rectangle 35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58" name="Oval 35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59" name="Group 35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64" name="Line 35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5" name="Line 35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6" name="Line 35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60" name="Group 36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61" name="Line 36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2" name="Line 36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3" name="Line 36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6" name="Group 364"/>
            <p:cNvGrpSpPr>
              <a:grpSpLocks/>
            </p:cNvGrpSpPr>
            <p:nvPr/>
          </p:nvGrpSpPr>
          <p:grpSpPr bwMode="auto">
            <a:xfrm>
              <a:off x="4400" y="1927"/>
              <a:ext cx="228" cy="108"/>
              <a:chOff x="3600" y="219"/>
              <a:chExt cx="360" cy="175"/>
            </a:xfrm>
          </p:grpSpPr>
          <p:sp>
            <p:nvSpPr>
              <p:cNvPr id="1341" name="Oval 36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2" name="Line 36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3" name="Line 36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4" name="Rectangle 36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45" name="Oval 36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46" name="Group 37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51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2" name="Line 37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3" name="Line 37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47" name="Group 37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48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9" name="Line 37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0" name="Line 37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7" name="Group 378"/>
            <p:cNvGrpSpPr>
              <a:grpSpLocks/>
            </p:cNvGrpSpPr>
            <p:nvPr/>
          </p:nvGrpSpPr>
          <p:grpSpPr bwMode="auto">
            <a:xfrm>
              <a:off x="4700" y="1706"/>
              <a:ext cx="210" cy="97"/>
              <a:chOff x="3600" y="219"/>
              <a:chExt cx="360" cy="175"/>
            </a:xfrm>
          </p:grpSpPr>
          <p:sp>
            <p:nvSpPr>
              <p:cNvPr id="1328" name="Oval 37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9" name="Line 38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0" name="Line 38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1" name="Rectangle 38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32" name="Oval 38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33" name="Group 38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38" name="Line 38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9" name="Line 38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0" name="Line 38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34" name="Group 38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35" name="Line 38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6" name="Line 39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7" name="Line 39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8" name="Group 392"/>
            <p:cNvGrpSpPr>
              <a:grpSpLocks/>
            </p:cNvGrpSpPr>
            <p:nvPr/>
          </p:nvGrpSpPr>
          <p:grpSpPr bwMode="auto">
            <a:xfrm>
              <a:off x="4754" y="1927"/>
              <a:ext cx="228" cy="108"/>
              <a:chOff x="3600" y="219"/>
              <a:chExt cx="360" cy="175"/>
            </a:xfrm>
          </p:grpSpPr>
          <p:sp>
            <p:nvSpPr>
              <p:cNvPr id="1315" name="Oval 39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6" name="Line 39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7" name="Line 39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8" name="Rectangle 39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19" name="Oval 39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20" name="Group 39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25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6" name="Line 40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7" name="Line 40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21" name="Group 40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22" name="Line 40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3" name="Line 40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4" name="Line 40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49" name="Group 406"/>
            <p:cNvGrpSpPr>
              <a:grpSpLocks/>
            </p:cNvGrpSpPr>
            <p:nvPr/>
          </p:nvGrpSpPr>
          <p:grpSpPr bwMode="auto">
            <a:xfrm>
              <a:off x="3866" y="1763"/>
              <a:ext cx="220" cy="100"/>
              <a:chOff x="3600" y="219"/>
              <a:chExt cx="360" cy="175"/>
            </a:xfrm>
          </p:grpSpPr>
          <p:sp>
            <p:nvSpPr>
              <p:cNvPr id="1302" name="Oval 40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3" name="Line 40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4" name="Line 40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5" name="Rectangle 41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306" name="Oval 41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307" name="Group 41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312" name="Line 41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3" name="Line 41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4" name="Line 41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308" name="Group 41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309" name="Line 41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0" name="Line 41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1" name="Line 41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50" name="Group 420"/>
            <p:cNvGrpSpPr>
              <a:grpSpLocks/>
            </p:cNvGrpSpPr>
            <p:nvPr/>
          </p:nvGrpSpPr>
          <p:grpSpPr bwMode="auto">
            <a:xfrm>
              <a:off x="3673" y="2487"/>
              <a:ext cx="220" cy="100"/>
              <a:chOff x="3600" y="219"/>
              <a:chExt cx="360" cy="175"/>
            </a:xfrm>
          </p:grpSpPr>
          <p:sp>
            <p:nvSpPr>
              <p:cNvPr id="1289" name="Oval 42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" name="Line 42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1" name="Line 42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2" name="Rectangle 42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293" name="Oval 42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94" name="Group 42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299" name="Line 42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0" name="Line 42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1" name="Line 42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95" name="Group 43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296" name="Line 43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7" name="Line 43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8" name="Line 43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151" name="Line 434"/>
            <p:cNvSpPr>
              <a:spLocks noChangeShapeType="1"/>
            </p:cNvSpPr>
            <p:nvPr/>
          </p:nvSpPr>
          <p:spPr bwMode="auto">
            <a:xfrm flipV="1">
              <a:off x="4430" y="2757"/>
              <a:ext cx="143" cy="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2" name="Line 435"/>
            <p:cNvSpPr>
              <a:spLocks noChangeShapeType="1"/>
            </p:cNvSpPr>
            <p:nvPr/>
          </p:nvSpPr>
          <p:spPr bwMode="auto">
            <a:xfrm>
              <a:off x="4508" y="2592"/>
              <a:ext cx="103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3" name="Line 436"/>
            <p:cNvSpPr>
              <a:spLocks noChangeShapeType="1"/>
            </p:cNvSpPr>
            <p:nvPr/>
          </p:nvSpPr>
          <p:spPr bwMode="auto">
            <a:xfrm>
              <a:off x="4569" y="2542"/>
              <a:ext cx="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4" name="Line 437"/>
            <p:cNvSpPr>
              <a:spLocks noChangeShapeType="1"/>
            </p:cNvSpPr>
            <p:nvPr/>
          </p:nvSpPr>
          <p:spPr bwMode="auto">
            <a:xfrm flipV="1">
              <a:off x="4718" y="2596"/>
              <a:ext cx="85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5" name="Line 438"/>
            <p:cNvSpPr>
              <a:spLocks noChangeShapeType="1"/>
            </p:cNvSpPr>
            <p:nvPr/>
          </p:nvSpPr>
          <p:spPr bwMode="auto">
            <a:xfrm>
              <a:off x="3898" y="2546"/>
              <a:ext cx="4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56" name="Group 439"/>
            <p:cNvGrpSpPr>
              <a:grpSpLocks/>
            </p:cNvGrpSpPr>
            <p:nvPr/>
          </p:nvGrpSpPr>
          <p:grpSpPr bwMode="auto">
            <a:xfrm>
              <a:off x="3424" y="2213"/>
              <a:ext cx="209" cy="224"/>
              <a:chOff x="2870" y="1518"/>
              <a:chExt cx="292" cy="320"/>
            </a:xfrm>
          </p:grpSpPr>
          <p:graphicFrame>
            <p:nvGraphicFramePr>
              <p:cNvPr id="1038" name="Object 440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38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1039" name="Object 441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39" name="Clip" r:id="rId9" imgW="1266840" imgH="1200240" progId="">
                  <p:embed/>
                </p:oleObj>
              </a:graphicData>
            </a:graphic>
          </p:graphicFrame>
        </p:grpSp>
        <p:grpSp>
          <p:nvGrpSpPr>
            <p:cNvPr id="1157" name="Group 442"/>
            <p:cNvGrpSpPr>
              <a:grpSpLocks/>
            </p:cNvGrpSpPr>
            <p:nvPr/>
          </p:nvGrpSpPr>
          <p:grpSpPr bwMode="auto">
            <a:xfrm>
              <a:off x="3452" y="2445"/>
              <a:ext cx="139" cy="194"/>
              <a:chOff x="2556" y="2689"/>
              <a:chExt cx="183" cy="255"/>
            </a:xfrm>
          </p:grpSpPr>
          <p:pic>
            <p:nvPicPr>
              <p:cNvPr id="1272" name="Picture 443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73" name="Freeform 444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4" name="Freeform 445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5" name="Freeform 446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6" name="Freeform 447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7" name="Freeform 448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8" name="Freeform 449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79" name="Freeform 450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0" name="Freeform 451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1" name="Freeform 452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2" name="Freeform 453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3" name="Freeform 454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4" name="Freeform 455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5" name="Freeform 456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6" name="Freeform 457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7" name="Freeform 458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88" name="Freeform 459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1029" name="Object 460"/>
            <p:cNvGraphicFramePr>
              <a:graphicFrameLocks noChangeAspect="1"/>
            </p:cNvGraphicFramePr>
            <p:nvPr/>
          </p:nvGraphicFramePr>
          <p:xfrm>
            <a:off x="3694" y="2240"/>
            <a:ext cx="207" cy="173"/>
          </p:xfrm>
          <a:graphic>
            <a:graphicData uri="http://schemas.openxmlformats.org/presentationml/2006/ole">
              <p:oleObj spid="_x0000_s1029" name="Clip" r:id="rId11" imgW="1305000" imgH="1085760" progId="">
                <p:embed/>
              </p:oleObj>
            </a:graphicData>
          </a:graphic>
        </p:graphicFrame>
        <p:sp>
          <p:nvSpPr>
            <p:cNvPr id="1158" name="Line 461"/>
            <p:cNvSpPr>
              <a:spLocks noChangeShapeType="1"/>
            </p:cNvSpPr>
            <p:nvPr/>
          </p:nvSpPr>
          <p:spPr bwMode="auto">
            <a:xfrm>
              <a:off x="4084" y="1820"/>
              <a:ext cx="321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59" name="Line 462"/>
            <p:cNvSpPr>
              <a:spLocks noChangeShapeType="1"/>
            </p:cNvSpPr>
            <p:nvPr/>
          </p:nvSpPr>
          <p:spPr bwMode="auto">
            <a:xfrm>
              <a:off x="3811" y="1712"/>
              <a:ext cx="96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0" name="Freeform 463"/>
            <p:cNvSpPr>
              <a:spLocks/>
            </p:cNvSpPr>
            <p:nvPr/>
          </p:nvSpPr>
          <p:spPr bwMode="auto">
            <a:xfrm>
              <a:off x="3382" y="2976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1" name="Line 464"/>
            <p:cNvSpPr>
              <a:spLocks noChangeShapeType="1"/>
            </p:cNvSpPr>
            <p:nvPr/>
          </p:nvSpPr>
          <p:spPr bwMode="auto">
            <a:xfrm rot="-5400000">
              <a:off x="4791" y="3440"/>
              <a:ext cx="33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62" name="Group 465"/>
            <p:cNvGrpSpPr>
              <a:grpSpLocks/>
            </p:cNvGrpSpPr>
            <p:nvPr/>
          </p:nvGrpSpPr>
          <p:grpSpPr bwMode="auto">
            <a:xfrm>
              <a:off x="4736" y="3526"/>
              <a:ext cx="125" cy="230"/>
              <a:chOff x="4180" y="783"/>
              <a:chExt cx="150" cy="307"/>
            </a:xfrm>
          </p:grpSpPr>
          <p:sp>
            <p:nvSpPr>
              <p:cNvPr id="1264" name="AutoShape 466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5" name="Rectangle 467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6" name="Rectangle 468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7" name="AutoShape 469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8" name="Line 470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9" name="Line 471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0" name="Rectangle 472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1" name="Rectangle 473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63" name="Line 474"/>
            <p:cNvSpPr>
              <a:spLocks noChangeShapeType="1"/>
            </p:cNvSpPr>
            <p:nvPr/>
          </p:nvSpPr>
          <p:spPr bwMode="auto">
            <a:xfrm rot="5400000" flipV="1">
              <a:off x="4883" y="3617"/>
              <a:ext cx="2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4" name="Line 475"/>
            <p:cNvSpPr>
              <a:spLocks noChangeShapeType="1"/>
            </p:cNvSpPr>
            <p:nvPr/>
          </p:nvSpPr>
          <p:spPr bwMode="auto">
            <a:xfrm rot="-5400000">
              <a:off x="5000" y="3413"/>
              <a:ext cx="0" cy="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165" name="Group 476"/>
            <p:cNvGrpSpPr>
              <a:grpSpLocks/>
            </p:cNvGrpSpPr>
            <p:nvPr/>
          </p:nvGrpSpPr>
          <p:grpSpPr bwMode="auto">
            <a:xfrm>
              <a:off x="4735" y="3230"/>
              <a:ext cx="316" cy="148"/>
              <a:chOff x="3600" y="219"/>
              <a:chExt cx="360" cy="175"/>
            </a:xfrm>
          </p:grpSpPr>
          <p:sp>
            <p:nvSpPr>
              <p:cNvPr id="1251" name="Oval 47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2" name="Line 47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3" name="Line 47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4" name="Rectangle 48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255" name="Oval 48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56" name="Group 48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261" name="Line 48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2" name="Line 48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3" name="Line 48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57" name="Group 48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258" name="Line 48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9" name="Line 48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60" name="Line 48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66" name="Group 490"/>
            <p:cNvGrpSpPr>
              <a:grpSpLocks/>
            </p:cNvGrpSpPr>
            <p:nvPr/>
          </p:nvGrpSpPr>
          <p:grpSpPr bwMode="auto">
            <a:xfrm>
              <a:off x="4221" y="3056"/>
              <a:ext cx="316" cy="148"/>
              <a:chOff x="3600" y="219"/>
              <a:chExt cx="360" cy="175"/>
            </a:xfrm>
          </p:grpSpPr>
          <p:sp>
            <p:nvSpPr>
              <p:cNvPr id="1238" name="Oval 49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9" name="Line 49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0" name="Line 49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1" name="Rectangle 49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242" name="Oval 49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43" name="Group 49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248" name="Line 49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9" name="Line 49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50" name="Line 49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44" name="Group 50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245" name="Line 50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6" name="Line 50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47" name="Line 50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67" name="Group 504"/>
            <p:cNvGrpSpPr>
              <a:grpSpLocks/>
            </p:cNvGrpSpPr>
            <p:nvPr/>
          </p:nvGrpSpPr>
          <p:grpSpPr bwMode="auto">
            <a:xfrm>
              <a:off x="3802" y="3248"/>
              <a:ext cx="316" cy="148"/>
              <a:chOff x="3600" y="219"/>
              <a:chExt cx="360" cy="175"/>
            </a:xfrm>
          </p:grpSpPr>
          <p:sp>
            <p:nvSpPr>
              <p:cNvPr id="1225" name="Oval 50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6" name="Line 50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7" name="Line 50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8" name="Rectangle 50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229" name="Oval 50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230" name="Group 51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235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6" name="Line 51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7" name="Line 51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31" name="Group 51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232" name="Line 51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3" name="Line 51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34" name="Line 51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168" name="Line 518"/>
            <p:cNvSpPr>
              <a:spLocks noChangeShapeType="1"/>
            </p:cNvSpPr>
            <p:nvPr/>
          </p:nvSpPr>
          <p:spPr bwMode="auto">
            <a:xfrm>
              <a:off x="4504" y="3189"/>
              <a:ext cx="226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69" name="Line 519"/>
            <p:cNvSpPr>
              <a:spLocks noChangeShapeType="1"/>
            </p:cNvSpPr>
            <p:nvPr/>
          </p:nvSpPr>
          <p:spPr bwMode="auto">
            <a:xfrm flipV="1">
              <a:off x="4093" y="3197"/>
              <a:ext cx="175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0" name="Line 520"/>
            <p:cNvSpPr>
              <a:spLocks noChangeShapeType="1"/>
            </p:cNvSpPr>
            <p:nvPr/>
          </p:nvSpPr>
          <p:spPr bwMode="auto">
            <a:xfrm flipV="1">
              <a:off x="4120" y="3325"/>
              <a:ext cx="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1" name="Line 521"/>
            <p:cNvSpPr>
              <a:spLocks noChangeShapeType="1"/>
            </p:cNvSpPr>
            <p:nvPr/>
          </p:nvSpPr>
          <p:spPr bwMode="auto">
            <a:xfrm flipH="1">
              <a:off x="3676" y="3165"/>
              <a:ext cx="160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2" name="Line 522"/>
            <p:cNvSpPr>
              <a:spLocks noChangeShapeType="1"/>
            </p:cNvSpPr>
            <p:nvPr/>
          </p:nvSpPr>
          <p:spPr bwMode="auto">
            <a:xfrm>
              <a:off x="3692" y="3197"/>
              <a:ext cx="1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3" name="Line 523"/>
            <p:cNvSpPr>
              <a:spLocks noChangeShapeType="1"/>
            </p:cNvSpPr>
            <p:nvPr/>
          </p:nvSpPr>
          <p:spPr bwMode="auto">
            <a:xfrm>
              <a:off x="3604" y="3409"/>
              <a:ext cx="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4" name="Line 524"/>
            <p:cNvSpPr>
              <a:spLocks noChangeShapeType="1"/>
            </p:cNvSpPr>
            <p:nvPr/>
          </p:nvSpPr>
          <p:spPr bwMode="auto">
            <a:xfrm>
              <a:off x="3763" y="3459"/>
              <a:ext cx="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5" name="Line 525"/>
            <p:cNvSpPr>
              <a:spLocks noChangeShapeType="1"/>
            </p:cNvSpPr>
            <p:nvPr/>
          </p:nvSpPr>
          <p:spPr bwMode="auto">
            <a:xfrm flipH="1">
              <a:off x="3914" y="3401"/>
              <a:ext cx="34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6" name="Line 526"/>
            <p:cNvSpPr>
              <a:spLocks noChangeShapeType="1"/>
            </p:cNvSpPr>
            <p:nvPr/>
          </p:nvSpPr>
          <p:spPr bwMode="auto">
            <a:xfrm>
              <a:off x="3796" y="3457"/>
              <a:ext cx="1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77" name="Line 527"/>
            <p:cNvSpPr>
              <a:spLocks noChangeShapeType="1"/>
            </p:cNvSpPr>
            <p:nvPr/>
          </p:nvSpPr>
          <p:spPr bwMode="auto">
            <a:xfrm flipH="1" flipV="1">
              <a:off x="4046" y="3462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1030" name="Object 528"/>
            <p:cNvGraphicFramePr>
              <a:graphicFrameLocks noChangeAspect="1"/>
            </p:cNvGraphicFramePr>
            <p:nvPr/>
          </p:nvGraphicFramePr>
          <p:xfrm>
            <a:off x="3451" y="3335"/>
            <a:ext cx="216" cy="180"/>
          </p:xfrm>
          <a:graphic>
            <a:graphicData uri="http://schemas.openxmlformats.org/presentationml/2006/ole">
              <p:oleObj spid="_x0000_s1030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1031" name="Object 529"/>
            <p:cNvGraphicFramePr>
              <a:graphicFrameLocks noChangeAspect="1"/>
            </p:cNvGraphicFramePr>
            <p:nvPr/>
          </p:nvGraphicFramePr>
          <p:xfrm>
            <a:off x="3555" y="3135"/>
            <a:ext cx="216" cy="180"/>
          </p:xfrm>
          <a:graphic>
            <a:graphicData uri="http://schemas.openxmlformats.org/presentationml/2006/ole">
              <p:oleObj spid="_x0000_s1031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1032" name="Object 530"/>
            <p:cNvGraphicFramePr>
              <a:graphicFrameLocks noChangeAspect="1"/>
            </p:cNvGraphicFramePr>
            <p:nvPr/>
          </p:nvGraphicFramePr>
          <p:xfrm>
            <a:off x="3723" y="3495"/>
            <a:ext cx="216" cy="180"/>
          </p:xfrm>
          <a:graphic>
            <a:graphicData uri="http://schemas.openxmlformats.org/presentationml/2006/ole">
              <p:oleObj spid="_x0000_s1032" name="Clip" r:id="rId14" imgW="1305000" imgH="1085760" progId="">
                <p:embed/>
              </p:oleObj>
            </a:graphicData>
          </a:graphic>
        </p:graphicFrame>
        <p:graphicFrame>
          <p:nvGraphicFramePr>
            <p:cNvPr id="1033" name="Object 531"/>
            <p:cNvGraphicFramePr>
              <a:graphicFrameLocks noChangeAspect="1"/>
            </p:cNvGraphicFramePr>
            <p:nvPr/>
          </p:nvGraphicFramePr>
          <p:xfrm>
            <a:off x="3937" y="3497"/>
            <a:ext cx="216" cy="180"/>
          </p:xfrm>
          <a:graphic>
            <a:graphicData uri="http://schemas.openxmlformats.org/presentationml/2006/ole">
              <p:oleObj spid="_x0000_s1033" name="Clip" r:id="rId15" imgW="1305000" imgH="1085760" progId="">
                <p:embed/>
              </p:oleObj>
            </a:graphicData>
          </a:graphic>
        </p:graphicFrame>
        <p:grpSp>
          <p:nvGrpSpPr>
            <p:cNvPr id="1178" name="Group 532"/>
            <p:cNvGrpSpPr>
              <a:grpSpLocks/>
            </p:cNvGrpSpPr>
            <p:nvPr/>
          </p:nvGrpSpPr>
          <p:grpSpPr bwMode="auto">
            <a:xfrm>
              <a:off x="4509" y="3576"/>
              <a:ext cx="172" cy="215"/>
              <a:chOff x="2870" y="1518"/>
              <a:chExt cx="292" cy="320"/>
            </a:xfrm>
          </p:grpSpPr>
          <p:graphicFrame>
            <p:nvGraphicFramePr>
              <p:cNvPr id="1036" name="Object 533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36" name="Clip" r:id="rId16" imgW="819000" imgH="847800" progId="">
                  <p:embed/>
                </p:oleObj>
              </a:graphicData>
            </a:graphic>
          </p:graphicFrame>
          <p:graphicFrame>
            <p:nvGraphicFramePr>
              <p:cNvPr id="1037" name="Object 534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37" name="Clip" r:id="rId17" imgW="1266840" imgH="1200240" progId="">
                  <p:embed/>
                </p:oleObj>
              </a:graphicData>
            </a:graphic>
          </p:graphicFrame>
        </p:grpSp>
        <p:grpSp>
          <p:nvGrpSpPr>
            <p:cNvPr id="1179" name="Group 535"/>
            <p:cNvGrpSpPr>
              <a:grpSpLocks/>
            </p:cNvGrpSpPr>
            <p:nvPr/>
          </p:nvGrpSpPr>
          <p:grpSpPr bwMode="auto">
            <a:xfrm>
              <a:off x="4225" y="3608"/>
              <a:ext cx="220" cy="203"/>
              <a:chOff x="2870" y="1518"/>
              <a:chExt cx="292" cy="320"/>
            </a:xfrm>
          </p:grpSpPr>
          <p:graphicFrame>
            <p:nvGraphicFramePr>
              <p:cNvPr id="1034" name="Object 53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34" name="Clip" r:id="rId18" imgW="819000" imgH="847800" progId="">
                  <p:embed/>
                </p:oleObj>
              </a:graphicData>
            </a:graphic>
          </p:graphicFrame>
          <p:graphicFrame>
            <p:nvGraphicFramePr>
              <p:cNvPr id="1035" name="Object 53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35" name="Clip" r:id="rId19" imgW="1266840" imgH="1200240" progId="">
                  <p:embed/>
                </p:oleObj>
              </a:graphicData>
            </a:graphic>
          </p:graphicFrame>
        </p:grpSp>
        <p:grpSp>
          <p:nvGrpSpPr>
            <p:cNvPr id="1180" name="Group 538"/>
            <p:cNvGrpSpPr>
              <a:grpSpLocks/>
            </p:cNvGrpSpPr>
            <p:nvPr/>
          </p:nvGrpSpPr>
          <p:grpSpPr bwMode="auto">
            <a:xfrm>
              <a:off x="4324" y="3364"/>
              <a:ext cx="183" cy="255"/>
              <a:chOff x="2556" y="2689"/>
              <a:chExt cx="183" cy="255"/>
            </a:xfrm>
          </p:grpSpPr>
          <p:pic>
            <p:nvPicPr>
              <p:cNvPr id="1208" name="Picture 539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09" name="Freeform 540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0" name="Freeform 541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1" name="Freeform 542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2" name="Freeform 543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3" name="Freeform 544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4" name="Freeform 545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5" name="Freeform 546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6" name="Freeform 547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7" name="Freeform 548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8" name="Freeform 549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19" name="Freeform 550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0" name="Freeform 551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1" name="Freeform 552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2" name="Freeform 553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3" name="Freeform 554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4" name="Freeform 555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81" name="Line 556"/>
            <p:cNvSpPr>
              <a:spLocks noChangeShapeType="1"/>
            </p:cNvSpPr>
            <p:nvPr/>
          </p:nvSpPr>
          <p:spPr bwMode="auto">
            <a:xfrm>
              <a:off x="4097" y="3373"/>
              <a:ext cx="317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2" name="Line 557"/>
            <p:cNvSpPr>
              <a:spLocks noChangeShapeType="1"/>
            </p:cNvSpPr>
            <p:nvPr/>
          </p:nvSpPr>
          <p:spPr bwMode="auto">
            <a:xfrm>
              <a:off x="3750" y="333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1183" name="Group 558"/>
            <p:cNvGrpSpPr>
              <a:grpSpLocks/>
            </p:cNvGrpSpPr>
            <p:nvPr/>
          </p:nvGrpSpPr>
          <p:grpSpPr bwMode="auto">
            <a:xfrm>
              <a:off x="4995" y="3370"/>
              <a:ext cx="131" cy="258"/>
              <a:chOff x="4180" y="783"/>
              <a:chExt cx="150" cy="307"/>
            </a:xfrm>
          </p:grpSpPr>
          <p:sp>
            <p:nvSpPr>
              <p:cNvPr id="1200" name="AutoShape 559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1" name="Rectangle 560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2" name="Rectangle 561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3" name="AutoShape 562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4" name="Line 563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5" name="Line 564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6" name="Rectangle 565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7" name="Rectangle 566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184" name="Line 567"/>
            <p:cNvSpPr>
              <a:spLocks noChangeShapeType="1"/>
            </p:cNvSpPr>
            <p:nvPr/>
          </p:nvSpPr>
          <p:spPr bwMode="auto">
            <a:xfrm flipH="1">
              <a:off x="3806" y="2401"/>
              <a:ext cx="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5" name="Line 568"/>
            <p:cNvSpPr>
              <a:spLocks noChangeShapeType="1"/>
            </p:cNvSpPr>
            <p:nvPr/>
          </p:nvSpPr>
          <p:spPr bwMode="auto">
            <a:xfrm flipV="1">
              <a:off x="4623" y="1760"/>
              <a:ext cx="78" cy="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6" name="Line 569"/>
            <p:cNvSpPr>
              <a:spLocks noChangeShapeType="1"/>
            </p:cNvSpPr>
            <p:nvPr/>
          </p:nvSpPr>
          <p:spPr bwMode="auto">
            <a:xfrm>
              <a:off x="4514" y="1869"/>
              <a:ext cx="0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7" name="Line 570"/>
            <p:cNvSpPr>
              <a:spLocks noChangeShapeType="1"/>
            </p:cNvSpPr>
            <p:nvPr/>
          </p:nvSpPr>
          <p:spPr bwMode="auto">
            <a:xfrm flipV="1">
              <a:off x="4630" y="1804"/>
              <a:ext cx="1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8" name="Line 571"/>
            <p:cNvSpPr>
              <a:spLocks noChangeShapeType="1"/>
            </p:cNvSpPr>
            <p:nvPr/>
          </p:nvSpPr>
          <p:spPr bwMode="auto">
            <a:xfrm>
              <a:off x="4852" y="1803"/>
              <a:ext cx="0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89" name="Line 572"/>
            <p:cNvSpPr>
              <a:spLocks noChangeShapeType="1"/>
            </p:cNvSpPr>
            <p:nvPr/>
          </p:nvSpPr>
          <p:spPr bwMode="auto">
            <a:xfrm>
              <a:off x="4634" y="1996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0" name="Line 573"/>
            <p:cNvSpPr>
              <a:spLocks noChangeShapeType="1"/>
            </p:cNvSpPr>
            <p:nvPr/>
          </p:nvSpPr>
          <p:spPr bwMode="auto">
            <a:xfrm flipV="1">
              <a:off x="3560" y="2542"/>
              <a:ext cx="10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1" name="Line 574"/>
            <p:cNvSpPr>
              <a:spLocks noChangeShapeType="1"/>
            </p:cNvSpPr>
            <p:nvPr/>
          </p:nvSpPr>
          <p:spPr bwMode="auto">
            <a:xfrm flipV="1">
              <a:off x="4895" y="1614"/>
              <a:ext cx="15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2" name="Line 575"/>
            <p:cNvSpPr>
              <a:spLocks noChangeShapeType="1"/>
            </p:cNvSpPr>
            <p:nvPr/>
          </p:nvSpPr>
          <p:spPr bwMode="auto">
            <a:xfrm>
              <a:off x="4983" y="1990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3" name="Line 576"/>
            <p:cNvSpPr>
              <a:spLocks noChangeShapeType="1"/>
            </p:cNvSpPr>
            <p:nvPr/>
          </p:nvSpPr>
          <p:spPr bwMode="auto">
            <a:xfrm flipH="1">
              <a:off x="4445" y="2038"/>
              <a:ext cx="62" cy="4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4" name="Line 577"/>
            <p:cNvSpPr>
              <a:spLocks noChangeShapeType="1"/>
            </p:cNvSpPr>
            <p:nvPr/>
          </p:nvSpPr>
          <p:spPr bwMode="auto">
            <a:xfrm flipH="1">
              <a:off x="4817" y="2038"/>
              <a:ext cx="70" cy="4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95" name="Text Box 578"/>
            <p:cNvSpPr txBox="1">
              <a:spLocks noChangeArrowheads="1"/>
            </p:cNvSpPr>
            <p:nvPr/>
          </p:nvSpPr>
          <p:spPr bwMode="auto">
            <a:xfrm>
              <a:off x="3229" y="2006"/>
              <a:ext cx="10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Home network</a:t>
              </a:r>
            </a:p>
          </p:txBody>
        </p:sp>
        <p:sp>
          <p:nvSpPr>
            <p:cNvPr id="1196" name="Text Box 579"/>
            <p:cNvSpPr txBox="1">
              <a:spLocks noChangeArrowheads="1"/>
            </p:cNvSpPr>
            <p:nvPr/>
          </p:nvSpPr>
          <p:spPr bwMode="auto">
            <a:xfrm>
              <a:off x="3515" y="2852"/>
              <a:ext cx="155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Institutional network</a:t>
              </a:r>
            </a:p>
          </p:txBody>
        </p:sp>
        <p:sp>
          <p:nvSpPr>
            <p:cNvPr id="1197" name="Text Box 580"/>
            <p:cNvSpPr txBox="1">
              <a:spLocks noChangeArrowheads="1"/>
            </p:cNvSpPr>
            <p:nvPr/>
          </p:nvSpPr>
          <p:spPr bwMode="auto">
            <a:xfrm>
              <a:off x="3234" y="1065"/>
              <a:ext cx="11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Mobile network</a:t>
              </a:r>
            </a:p>
          </p:txBody>
        </p:sp>
        <p:sp>
          <p:nvSpPr>
            <p:cNvPr id="1198" name="Text Box 581"/>
            <p:cNvSpPr txBox="1">
              <a:spLocks noChangeArrowheads="1"/>
            </p:cNvSpPr>
            <p:nvPr/>
          </p:nvSpPr>
          <p:spPr bwMode="auto">
            <a:xfrm>
              <a:off x="4369" y="1368"/>
              <a:ext cx="8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Global ISP</a:t>
              </a:r>
            </a:p>
          </p:txBody>
        </p:sp>
        <p:sp>
          <p:nvSpPr>
            <p:cNvPr id="1199" name="Text Box 582"/>
            <p:cNvSpPr txBox="1">
              <a:spLocks noChangeArrowheads="1"/>
            </p:cNvSpPr>
            <p:nvPr/>
          </p:nvSpPr>
          <p:spPr bwMode="auto">
            <a:xfrm>
              <a:off x="4240" y="2240"/>
              <a:ext cx="9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Regional ISP</a:t>
              </a:r>
            </a:p>
          </p:txBody>
        </p:sp>
      </p:grpSp>
      <p:grpSp>
        <p:nvGrpSpPr>
          <p:cNvPr id="4745" name="Group 674"/>
          <p:cNvGrpSpPr>
            <a:grpSpLocks/>
          </p:cNvGrpSpPr>
          <p:nvPr/>
        </p:nvGrpSpPr>
        <p:grpSpPr bwMode="auto">
          <a:xfrm>
            <a:off x="465138" y="5464175"/>
            <a:ext cx="800100" cy="506413"/>
            <a:chOff x="293" y="3442"/>
            <a:chExt cx="504" cy="319"/>
          </a:xfrm>
        </p:grpSpPr>
        <p:grpSp>
          <p:nvGrpSpPr>
            <p:cNvPr id="1119" name="Group 585"/>
            <p:cNvGrpSpPr>
              <a:grpSpLocks/>
            </p:cNvGrpSpPr>
            <p:nvPr/>
          </p:nvGrpSpPr>
          <p:grpSpPr bwMode="auto">
            <a:xfrm>
              <a:off x="383" y="3442"/>
              <a:ext cx="228" cy="108"/>
              <a:chOff x="3600" y="219"/>
              <a:chExt cx="360" cy="175"/>
            </a:xfrm>
          </p:grpSpPr>
          <p:sp>
            <p:nvSpPr>
              <p:cNvPr id="1121" name="Oval 586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2" name="Line 587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3" name="Line 588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4" name="Rectangle 589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1125" name="Oval 590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26" name="Group 591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131" name="Line 59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2" name="Line 59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3" name="Line 59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127" name="Group 595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128" name="Line 59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29" name="Line 59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130" name="Line 59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120" name="Text Box 662"/>
            <p:cNvSpPr txBox="1">
              <a:spLocks noChangeArrowheads="1"/>
            </p:cNvSpPr>
            <p:nvPr/>
          </p:nvSpPr>
          <p:spPr bwMode="auto">
            <a:xfrm>
              <a:off x="293" y="3549"/>
              <a:ext cx="5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mic Sans MS" pitchFamily="66" charset="0"/>
                </a:rPr>
                <a:t>router</a:t>
              </a:r>
            </a:p>
          </p:txBody>
        </p:sp>
      </p:grpSp>
      <p:grpSp>
        <p:nvGrpSpPr>
          <p:cNvPr id="4749" name="Group 672"/>
          <p:cNvGrpSpPr>
            <a:grpSpLocks/>
          </p:cNvGrpSpPr>
          <p:nvPr/>
        </p:nvGrpSpPr>
        <p:grpSpPr bwMode="auto">
          <a:xfrm>
            <a:off x="146050" y="1325563"/>
            <a:ext cx="1458913" cy="1893887"/>
            <a:chOff x="92" y="835"/>
            <a:chExt cx="919" cy="1193"/>
          </a:xfrm>
        </p:grpSpPr>
        <p:grpSp>
          <p:nvGrpSpPr>
            <p:cNvPr id="1104" name="Group 599"/>
            <p:cNvGrpSpPr>
              <a:grpSpLocks/>
            </p:cNvGrpSpPr>
            <p:nvPr/>
          </p:nvGrpSpPr>
          <p:grpSpPr bwMode="auto">
            <a:xfrm>
              <a:off x="92" y="1416"/>
              <a:ext cx="220" cy="245"/>
              <a:chOff x="2870" y="1518"/>
              <a:chExt cx="292" cy="320"/>
            </a:xfrm>
          </p:grpSpPr>
          <p:graphicFrame>
            <p:nvGraphicFramePr>
              <p:cNvPr id="1027" name="Object 600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1027" name="Clip" r:id="rId20" imgW="819000" imgH="847800" progId="">
                  <p:embed/>
                </p:oleObj>
              </a:graphicData>
            </a:graphic>
          </p:graphicFrame>
          <p:graphicFrame>
            <p:nvGraphicFramePr>
              <p:cNvPr id="1028" name="Object 601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1028" name="Clip" r:id="rId21" imgW="1266840" imgH="1200240" progId="">
                  <p:embed/>
                </p:oleObj>
              </a:graphicData>
            </a:graphic>
          </p:graphicFrame>
        </p:grpSp>
        <p:graphicFrame>
          <p:nvGraphicFramePr>
            <p:cNvPr id="1026" name="Object 602"/>
            <p:cNvGraphicFramePr>
              <a:graphicFrameLocks noChangeAspect="1"/>
            </p:cNvGraphicFramePr>
            <p:nvPr/>
          </p:nvGraphicFramePr>
          <p:xfrm>
            <a:off x="131" y="843"/>
            <a:ext cx="207" cy="173"/>
          </p:xfrm>
          <a:graphic>
            <a:graphicData uri="http://schemas.openxmlformats.org/presentationml/2006/ole">
              <p:oleObj spid="_x0000_s1026" name="Clip" r:id="rId22" imgW="1305000" imgH="1085760" progId="">
                <p:embed/>
              </p:oleObj>
            </a:graphicData>
          </a:graphic>
        </p:graphicFrame>
        <p:grpSp>
          <p:nvGrpSpPr>
            <p:cNvPr id="1105" name="Group 603"/>
            <p:cNvGrpSpPr>
              <a:grpSpLocks/>
            </p:cNvGrpSpPr>
            <p:nvPr/>
          </p:nvGrpSpPr>
          <p:grpSpPr bwMode="auto">
            <a:xfrm>
              <a:off x="171" y="1105"/>
              <a:ext cx="148" cy="241"/>
              <a:chOff x="4180" y="783"/>
              <a:chExt cx="150" cy="307"/>
            </a:xfrm>
          </p:grpSpPr>
          <p:sp>
            <p:nvSpPr>
              <p:cNvPr id="1111" name="AutoShape 604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2" name="Rectangle 605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3" name="Rectangle 606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4" name="AutoShape 607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5" name="Line 608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6" name="Line 609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7" name="Rectangle 610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8" name="Rectangle 611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1106" name="Picture 661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2" y="1763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07" name="Text Box 663"/>
            <p:cNvSpPr txBox="1">
              <a:spLocks noChangeArrowheads="1"/>
            </p:cNvSpPr>
            <p:nvPr/>
          </p:nvSpPr>
          <p:spPr bwMode="auto">
            <a:xfrm>
              <a:off x="348" y="835"/>
              <a:ext cx="2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mic Sans MS" pitchFamily="66" charset="0"/>
                </a:rPr>
                <a:t>PC</a:t>
              </a:r>
            </a:p>
          </p:txBody>
        </p:sp>
        <p:sp>
          <p:nvSpPr>
            <p:cNvPr id="1108" name="Text Box 664"/>
            <p:cNvSpPr txBox="1">
              <a:spLocks noChangeArrowheads="1"/>
            </p:cNvSpPr>
            <p:nvPr/>
          </p:nvSpPr>
          <p:spPr bwMode="auto">
            <a:xfrm>
              <a:off x="334" y="1107"/>
              <a:ext cx="50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Comic Sans MS" pitchFamily="66" charset="0"/>
                </a:rPr>
                <a:t>server</a:t>
              </a:r>
            </a:p>
          </p:txBody>
        </p:sp>
        <p:sp>
          <p:nvSpPr>
            <p:cNvPr id="1109" name="Text Box 665"/>
            <p:cNvSpPr txBox="1">
              <a:spLocks noChangeArrowheads="1"/>
            </p:cNvSpPr>
            <p:nvPr/>
          </p:nvSpPr>
          <p:spPr bwMode="auto">
            <a:xfrm>
              <a:off x="345" y="1437"/>
              <a:ext cx="601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wireless</a:t>
              </a:r>
            </a:p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laptop</a:t>
              </a:r>
            </a:p>
          </p:txBody>
        </p:sp>
        <p:sp>
          <p:nvSpPr>
            <p:cNvPr id="1110" name="Text Box 667"/>
            <p:cNvSpPr txBox="1">
              <a:spLocks noChangeArrowheads="1"/>
            </p:cNvSpPr>
            <p:nvPr/>
          </p:nvSpPr>
          <p:spPr bwMode="auto">
            <a:xfrm>
              <a:off x="359" y="1738"/>
              <a:ext cx="652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cellular </a:t>
              </a:r>
            </a:p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handheld</a:t>
              </a:r>
            </a:p>
          </p:txBody>
        </p:sp>
      </p:grpSp>
      <p:grpSp>
        <p:nvGrpSpPr>
          <p:cNvPr id="4752" name="Group 673"/>
          <p:cNvGrpSpPr>
            <a:grpSpLocks/>
          </p:cNvGrpSpPr>
          <p:nvPr/>
        </p:nvGrpSpPr>
        <p:grpSpPr bwMode="auto">
          <a:xfrm>
            <a:off x="338138" y="3865563"/>
            <a:ext cx="1431925" cy="992187"/>
            <a:chOff x="213" y="2435"/>
            <a:chExt cx="902" cy="625"/>
          </a:xfrm>
        </p:grpSpPr>
        <p:grpSp>
          <p:nvGrpSpPr>
            <p:cNvPr id="1052" name="Group 612"/>
            <p:cNvGrpSpPr>
              <a:grpSpLocks/>
            </p:cNvGrpSpPr>
            <p:nvPr/>
          </p:nvGrpSpPr>
          <p:grpSpPr bwMode="auto">
            <a:xfrm>
              <a:off x="213" y="2446"/>
              <a:ext cx="149" cy="213"/>
              <a:chOff x="2556" y="2689"/>
              <a:chExt cx="183" cy="255"/>
            </a:xfrm>
          </p:grpSpPr>
          <p:pic>
            <p:nvPicPr>
              <p:cNvPr id="1087" name="Picture 613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88" name="Freeform 614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9" name="Freeform 615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0" name="Freeform 616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1" name="Freeform 617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2" name="Freeform 618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3" name="Freeform 619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4" name="Freeform 620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5" name="Freeform 621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6" name="Freeform 622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7" name="Freeform 623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8" name="Freeform 624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9" name="Freeform 625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0" name="Freeform 626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1" name="Freeform 627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2" name="Freeform 628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03" name="Freeform 629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053" name="Group 630"/>
            <p:cNvGrpSpPr>
              <a:grpSpLocks/>
            </p:cNvGrpSpPr>
            <p:nvPr/>
          </p:nvGrpSpPr>
          <p:grpSpPr bwMode="auto">
            <a:xfrm>
              <a:off x="382" y="2435"/>
              <a:ext cx="139" cy="238"/>
              <a:chOff x="3796" y="1043"/>
              <a:chExt cx="865" cy="1237"/>
            </a:xfrm>
          </p:grpSpPr>
          <p:sp>
            <p:nvSpPr>
              <p:cNvPr id="1057" name="Line 631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58" name="Line 632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59" name="Line 633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0" name="Line 634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1" name="Line 635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2" name="Line 636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3" name="Line 637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4" name="Line 638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5" name="Line 639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6" name="Line 640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7" name="Line 641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8" name="Line 642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69" name="Line 643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70" name="Line 644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1071" name="Line 645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1072" name="Group 646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1083" name="Line 647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84" name="Line 64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85" name="Line 649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86" name="Line 65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73" name="Group 651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1079" name="Line 652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80" name="Line 65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81" name="Line 654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82" name="Line 65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1074" name="Group 656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1075" name="Line 657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76" name="Line 65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77" name="Line 659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1078" name="Line 66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1054" name="Text Box 666"/>
            <p:cNvSpPr txBox="1">
              <a:spLocks noChangeArrowheads="1"/>
            </p:cNvSpPr>
            <p:nvPr/>
          </p:nvSpPr>
          <p:spPr bwMode="auto">
            <a:xfrm>
              <a:off x="564" y="2770"/>
              <a:ext cx="447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wired</a:t>
              </a:r>
            </a:p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links</a:t>
              </a:r>
            </a:p>
          </p:txBody>
        </p:sp>
        <p:sp>
          <p:nvSpPr>
            <p:cNvPr id="1055" name="Line 668"/>
            <p:cNvSpPr>
              <a:spLocks noChangeShapeType="1"/>
            </p:cNvSpPr>
            <p:nvPr/>
          </p:nvSpPr>
          <p:spPr bwMode="auto">
            <a:xfrm>
              <a:off x="243" y="2838"/>
              <a:ext cx="276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56" name="Text Box 669"/>
            <p:cNvSpPr txBox="1">
              <a:spLocks noChangeArrowheads="1"/>
            </p:cNvSpPr>
            <p:nvPr/>
          </p:nvSpPr>
          <p:spPr bwMode="auto">
            <a:xfrm>
              <a:off x="569" y="2465"/>
              <a:ext cx="546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access </a:t>
              </a:r>
            </a:p>
            <a:p>
              <a:pPr>
                <a:lnSpc>
                  <a:spcPct val="75000"/>
                </a:lnSpc>
              </a:pPr>
              <a:r>
                <a:rPr lang="en-US" sz="1600">
                  <a:latin typeface="Comic Sans MS" pitchFamily="66" charset="0"/>
                </a:rPr>
                <a:t>points</a:t>
              </a:r>
            </a:p>
          </p:txBody>
        </p:sp>
      </p:grpSp>
      <p:sp>
        <p:nvSpPr>
          <p:cNvPr id="4766" name="Rectangle 670"/>
          <p:cNvSpPr>
            <a:spLocks noChangeArrowheads="1"/>
          </p:cNvSpPr>
          <p:nvPr/>
        </p:nvSpPr>
        <p:spPr bwMode="auto">
          <a:xfrm>
            <a:off x="1381125" y="3289300"/>
            <a:ext cx="3368675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communication links</a:t>
            </a:r>
            <a:endParaRPr lang="en-US"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fiber, copper, radio, satellite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transmission rate = </a:t>
            </a:r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bandwidth</a:t>
            </a:r>
            <a:endParaRPr lang="en-US">
              <a:latin typeface="Comic Sans MS" pitchFamily="66" charset="0"/>
            </a:endParaRPr>
          </a:p>
        </p:txBody>
      </p:sp>
      <p:sp>
        <p:nvSpPr>
          <p:cNvPr id="4767" name="Rectangle 671"/>
          <p:cNvSpPr>
            <a:spLocks noChangeArrowheads="1"/>
          </p:cNvSpPr>
          <p:nvPr/>
        </p:nvSpPr>
        <p:spPr bwMode="auto">
          <a:xfrm>
            <a:off x="1439863" y="5307013"/>
            <a:ext cx="3779837" cy="141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routers:</a:t>
            </a:r>
            <a:r>
              <a:rPr lang="en-US">
                <a:latin typeface="Comic Sans MS" pitchFamily="66" charset="0"/>
              </a:rPr>
              <a:t> forward packets (chunks of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766" grpId="0"/>
      <p:bldP spid="47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963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7500BFCD-49C5-42D2-B0D3-1C5DD70D6CD3}" type="slidenum">
              <a:rPr lang="en-US" smtClean="0"/>
              <a:pPr/>
              <a:t>30</a:t>
            </a:fld>
            <a:endParaRPr lang="en-US" smtClean="0"/>
          </a:p>
        </p:txBody>
      </p:sp>
      <p:pic>
        <p:nvPicPr>
          <p:cNvPr id="69636" name="Picture 3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150" y="1465263"/>
            <a:ext cx="8385175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Tier-1 ISP: e.g., Sprint</a:t>
            </a:r>
          </a:p>
        </p:txBody>
      </p:sp>
      <p:grpSp>
        <p:nvGrpSpPr>
          <p:cNvPr id="2" name="Group 312"/>
          <p:cNvGrpSpPr>
            <a:grpSpLocks/>
          </p:cNvGrpSpPr>
          <p:nvPr/>
        </p:nvGrpSpPr>
        <p:grpSpPr bwMode="auto">
          <a:xfrm>
            <a:off x="1452563" y="1674813"/>
            <a:ext cx="3089275" cy="3046412"/>
            <a:chOff x="1063" y="1858"/>
            <a:chExt cx="1946" cy="1919"/>
          </a:xfrm>
        </p:grpSpPr>
        <p:grpSp>
          <p:nvGrpSpPr>
            <p:cNvPr id="69639" name="Group 201"/>
            <p:cNvGrpSpPr>
              <a:grpSpLocks/>
            </p:cNvGrpSpPr>
            <p:nvPr/>
          </p:nvGrpSpPr>
          <p:grpSpPr bwMode="auto">
            <a:xfrm>
              <a:off x="1449" y="1866"/>
              <a:ext cx="1560" cy="1911"/>
              <a:chOff x="2472" y="1212"/>
              <a:chExt cx="1908" cy="2232"/>
            </a:xfrm>
          </p:grpSpPr>
          <p:sp>
            <p:nvSpPr>
              <p:cNvPr id="69641" name="Rectangle 202"/>
              <p:cNvSpPr>
                <a:spLocks noChangeArrowheads="1"/>
              </p:cNvSpPr>
              <p:nvPr/>
            </p:nvSpPr>
            <p:spPr bwMode="auto">
              <a:xfrm>
                <a:off x="2472" y="1242"/>
                <a:ext cx="1908" cy="220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69642" name="Group 203"/>
              <p:cNvGrpSpPr>
                <a:grpSpLocks/>
              </p:cNvGrpSpPr>
              <p:nvPr/>
            </p:nvGrpSpPr>
            <p:grpSpPr bwMode="auto">
              <a:xfrm>
                <a:off x="2547" y="1212"/>
                <a:ext cx="1781" cy="2179"/>
                <a:chOff x="2547" y="1212"/>
                <a:chExt cx="1781" cy="2179"/>
              </a:xfrm>
            </p:grpSpPr>
            <p:grpSp>
              <p:nvGrpSpPr>
                <p:cNvPr id="69643" name="Group 204"/>
                <p:cNvGrpSpPr>
                  <a:grpSpLocks/>
                </p:cNvGrpSpPr>
                <p:nvPr/>
              </p:nvGrpSpPr>
              <p:grpSpPr bwMode="auto">
                <a:xfrm flipH="1">
                  <a:off x="2612" y="2114"/>
                  <a:ext cx="345" cy="337"/>
                  <a:chOff x="3776" y="2126"/>
                  <a:chExt cx="441" cy="337"/>
                </a:xfrm>
              </p:grpSpPr>
              <p:sp>
                <p:nvSpPr>
                  <p:cNvPr id="69747" name="Line 205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2278"/>
                    <a:ext cx="44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748" name="Line 206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2374"/>
                    <a:ext cx="44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749" name="Text Box 20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87" y="2126"/>
                    <a:ext cx="358" cy="33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/>
                      <a:t>…</a:t>
                    </a:r>
                  </a:p>
                </p:txBody>
              </p:sp>
            </p:grpSp>
            <p:grpSp>
              <p:nvGrpSpPr>
                <p:cNvPr id="69644" name="Group 208"/>
                <p:cNvGrpSpPr>
                  <a:grpSpLocks/>
                </p:cNvGrpSpPr>
                <p:nvPr/>
              </p:nvGrpSpPr>
              <p:grpSpPr bwMode="auto">
                <a:xfrm flipH="1">
                  <a:off x="2867" y="2398"/>
                  <a:ext cx="949" cy="332"/>
                  <a:chOff x="2927" y="2500"/>
                  <a:chExt cx="949" cy="332"/>
                </a:xfrm>
              </p:grpSpPr>
              <p:sp>
                <p:nvSpPr>
                  <p:cNvPr id="69744" name="Line 20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927" y="2515"/>
                    <a:ext cx="236" cy="311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745" name="Line 210"/>
                  <p:cNvSpPr>
                    <a:spLocks noChangeShapeType="1"/>
                  </p:cNvSpPr>
                  <p:nvPr/>
                </p:nvSpPr>
                <p:spPr bwMode="auto">
                  <a:xfrm>
                    <a:off x="3209" y="2500"/>
                    <a:ext cx="201" cy="332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746" name="Line 211"/>
                  <p:cNvSpPr>
                    <a:spLocks noChangeShapeType="1"/>
                  </p:cNvSpPr>
                  <p:nvPr/>
                </p:nvSpPr>
                <p:spPr bwMode="auto">
                  <a:xfrm>
                    <a:off x="3315" y="2500"/>
                    <a:ext cx="561" cy="324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9645" name="Line 212"/>
                <p:cNvSpPr>
                  <a:spLocks noChangeShapeType="1"/>
                </p:cNvSpPr>
                <p:nvPr/>
              </p:nvSpPr>
              <p:spPr bwMode="auto">
                <a:xfrm flipH="1" flipV="1">
                  <a:off x="3114" y="1780"/>
                  <a:ext cx="1" cy="4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646" name="Line 213"/>
                <p:cNvSpPr>
                  <a:spLocks noChangeShapeType="1"/>
                </p:cNvSpPr>
                <p:nvPr/>
              </p:nvSpPr>
              <p:spPr bwMode="auto">
                <a:xfrm flipH="1">
                  <a:off x="2831" y="2419"/>
                  <a:ext cx="236" cy="311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647" name="Line 214"/>
                <p:cNvSpPr>
                  <a:spLocks noChangeShapeType="1"/>
                </p:cNvSpPr>
                <p:nvPr/>
              </p:nvSpPr>
              <p:spPr bwMode="auto">
                <a:xfrm>
                  <a:off x="3113" y="2404"/>
                  <a:ext cx="201" cy="332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9648" name="Line 215"/>
                <p:cNvSpPr>
                  <a:spLocks noChangeShapeType="1"/>
                </p:cNvSpPr>
                <p:nvPr/>
              </p:nvSpPr>
              <p:spPr bwMode="auto">
                <a:xfrm>
                  <a:off x="3219" y="2404"/>
                  <a:ext cx="561" cy="324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9649" name="Group 216"/>
                <p:cNvGrpSpPr>
                  <a:grpSpLocks/>
                </p:cNvGrpSpPr>
                <p:nvPr/>
              </p:nvGrpSpPr>
              <p:grpSpPr bwMode="auto">
                <a:xfrm>
                  <a:off x="3408" y="2216"/>
                  <a:ext cx="370" cy="208"/>
                  <a:chOff x="3600" y="219"/>
                  <a:chExt cx="360" cy="175"/>
                </a:xfrm>
              </p:grpSpPr>
              <p:sp>
                <p:nvSpPr>
                  <p:cNvPr id="69731" name="Oval 217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97"/>
                    <a:ext cx="357" cy="97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32" name="Line 218"/>
                  <p:cNvSpPr>
                    <a:spLocks noChangeShapeType="1"/>
                  </p:cNvSpPr>
                  <p:nvPr/>
                </p:nvSpPr>
                <p:spPr bwMode="auto">
                  <a:xfrm>
                    <a:off x="3603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33" name="Line 219"/>
                  <p:cNvSpPr>
                    <a:spLocks noChangeShapeType="1"/>
                  </p:cNvSpPr>
                  <p:nvPr/>
                </p:nvSpPr>
                <p:spPr bwMode="auto">
                  <a:xfrm>
                    <a:off x="3960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34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89"/>
                    <a:ext cx="354" cy="59"/>
                  </a:xfrm>
                  <a:prstGeom prst="rect">
                    <a:avLst/>
                  </a:prstGeom>
                  <a:solidFill>
                    <a:srgbClr val="CC66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>
                      <a:cs typeface="Arial" charset="0"/>
                    </a:endParaRPr>
                  </a:p>
                </p:txBody>
              </p:sp>
              <p:sp>
                <p:nvSpPr>
                  <p:cNvPr id="69735" name="Oval 221"/>
                  <p:cNvSpPr>
                    <a:spLocks noChangeArrowheads="1"/>
                  </p:cNvSpPr>
                  <p:nvPr/>
                </p:nvSpPr>
                <p:spPr bwMode="auto">
                  <a:xfrm>
                    <a:off x="3600" y="219"/>
                    <a:ext cx="357" cy="113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9736" name="Group 222"/>
                  <p:cNvGrpSpPr>
                    <a:grpSpLocks/>
                  </p:cNvGrpSpPr>
                  <p:nvPr/>
                </p:nvGrpSpPr>
                <p:grpSpPr bwMode="auto">
                  <a:xfrm>
                    <a:off x="3686" y="244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41" name="Line 22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42" name="Line 2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43" name="Line 2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9737" name="Group 226"/>
                  <p:cNvGrpSpPr>
                    <a:grpSpLocks/>
                  </p:cNvGrpSpPr>
                  <p:nvPr/>
                </p:nvGrpSpPr>
                <p:grpSpPr bwMode="auto">
                  <a:xfrm flipV="1">
                    <a:off x="3686" y="243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38" name="Line 22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39" name="Line 2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40" name="Line 2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9650" name="Group 230"/>
                <p:cNvGrpSpPr>
                  <a:grpSpLocks/>
                </p:cNvGrpSpPr>
                <p:nvPr/>
              </p:nvGrpSpPr>
              <p:grpSpPr bwMode="auto">
                <a:xfrm>
                  <a:off x="3606" y="2727"/>
                  <a:ext cx="369" cy="208"/>
                  <a:chOff x="3600" y="219"/>
                  <a:chExt cx="360" cy="175"/>
                </a:xfrm>
              </p:grpSpPr>
              <p:sp>
                <p:nvSpPr>
                  <p:cNvPr id="69718" name="Oval 231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97"/>
                    <a:ext cx="357" cy="97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19" name="Line 232"/>
                  <p:cNvSpPr>
                    <a:spLocks noChangeShapeType="1"/>
                  </p:cNvSpPr>
                  <p:nvPr/>
                </p:nvSpPr>
                <p:spPr bwMode="auto">
                  <a:xfrm>
                    <a:off x="3603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20" name="Line 233"/>
                  <p:cNvSpPr>
                    <a:spLocks noChangeShapeType="1"/>
                  </p:cNvSpPr>
                  <p:nvPr/>
                </p:nvSpPr>
                <p:spPr bwMode="auto">
                  <a:xfrm>
                    <a:off x="3960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21" name="Rectangle 234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89"/>
                    <a:ext cx="354" cy="59"/>
                  </a:xfrm>
                  <a:prstGeom prst="rect">
                    <a:avLst/>
                  </a:prstGeom>
                  <a:solidFill>
                    <a:srgbClr val="CC66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>
                      <a:cs typeface="Arial" charset="0"/>
                    </a:endParaRPr>
                  </a:p>
                </p:txBody>
              </p:sp>
              <p:sp>
                <p:nvSpPr>
                  <p:cNvPr id="69722" name="Oval 235"/>
                  <p:cNvSpPr>
                    <a:spLocks noChangeArrowheads="1"/>
                  </p:cNvSpPr>
                  <p:nvPr/>
                </p:nvSpPr>
                <p:spPr bwMode="auto">
                  <a:xfrm>
                    <a:off x="3600" y="219"/>
                    <a:ext cx="357" cy="113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9723" name="Group 236"/>
                  <p:cNvGrpSpPr>
                    <a:grpSpLocks/>
                  </p:cNvGrpSpPr>
                  <p:nvPr/>
                </p:nvGrpSpPr>
                <p:grpSpPr bwMode="auto">
                  <a:xfrm>
                    <a:off x="3686" y="244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28" name="Line 23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29" name="Line 2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30" name="Line 2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9724" name="Group 240"/>
                  <p:cNvGrpSpPr>
                    <a:grpSpLocks/>
                  </p:cNvGrpSpPr>
                  <p:nvPr/>
                </p:nvGrpSpPr>
                <p:grpSpPr bwMode="auto">
                  <a:xfrm flipV="1">
                    <a:off x="3686" y="243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25" name="Line 24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26" name="Line 2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27" name="Line 2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9651" name="Group 244"/>
                <p:cNvGrpSpPr>
                  <a:grpSpLocks/>
                </p:cNvGrpSpPr>
                <p:nvPr/>
              </p:nvGrpSpPr>
              <p:grpSpPr bwMode="auto">
                <a:xfrm>
                  <a:off x="3124" y="2738"/>
                  <a:ext cx="370" cy="208"/>
                  <a:chOff x="3600" y="219"/>
                  <a:chExt cx="360" cy="175"/>
                </a:xfrm>
              </p:grpSpPr>
              <p:sp>
                <p:nvSpPr>
                  <p:cNvPr id="69705" name="Oval 245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97"/>
                    <a:ext cx="357" cy="97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06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3603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07" name="Line 247"/>
                  <p:cNvSpPr>
                    <a:spLocks noChangeShapeType="1"/>
                  </p:cNvSpPr>
                  <p:nvPr/>
                </p:nvSpPr>
                <p:spPr bwMode="auto">
                  <a:xfrm>
                    <a:off x="3960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708" name="Rectangle 248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89"/>
                    <a:ext cx="354" cy="59"/>
                  </a:xfrm>
                  <a:prstGeom prst="rect">
                    <a:avLst/>
                  </a:prstGeom>
                  <a:solidFill>
                    <a:srgbClr val="CC66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>
                      <a:cs typeface="Arial" charset="0"/>
                    </a:endParaRPr>
                  </a:p>
                </p:txBody>
              </p:sp>
              <p:sp>
                <p:nvSpPr>
                  <p:cNvPr id="69709" name="Oval 249"/>
                  <p:cNvSpPr>
                    <a:spLocks noChangeArrowheads="1"/>
                  </p:cNvSpPr>
                  <p:nvPr/>
                </p:nvSpPr>
                <p:spPr bwMode="auto">
                  <a:xfrm>
                    <a:off x="3600" y="219"/>
                    <a:ext cx="357" cy="113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9710" name="Group 250"/>
                  <p:cNvGrpSpPr>
                    <a:grpSpLocks/>
                  </p:cNvGrpSpPr>
                  <p:nvPr/>
                </p:nvGrpSpPr>
                <p:grpSpPr bwMode="auto">
                  <a:xfrm>
                    <a:off x="3686" y="244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15" name="Line 251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16" name="Line 2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17" name="Line 25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9711" name="Group 254"/>
                  <p:cNvGrpSpPr>
                    <a:grpSpLocks/>
                  </p:cNvGrpSpPr>
                  <p:nvPr/>
                </p:nvGrpSpPr>
                <p:grpSpPr bwMode="auto">
                  <a:xfrm flipV="1">
                    <a:off x="3686" y="243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12" name="Line 25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13" name="Line 2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14" name="Line 2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grpSp>
              <p:nvGrpSpPr>
                <p:cNvPr id="69652" name="Group 258"/>
                <p:cNvGrpSpPr>
                  <a:grpSpLocks/>
                </p:cNvGrpSpPr>
                <p:nvPr/>
              </p:nvGrpSpPr>
              <p:grpSpPr bwMode="auto">
                <a:xfrm>
                  <a:off x="2639" y="2739"/>
                  <a:ext cx="369" cy="207"/>
                  <a:chOff x="3600" y="219"/>
                  <a:chExt cx="360" cy="175"/>
                </a:xfrm>
              </p:grpSpPr>
              <p:sp>
                <p:nvSpPr>
                  <p:cNvPr id="69692" name="Oval 259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97"/>
                    <a:ext cx="357" cy="97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693" name="Line 260"/>
                  <p:cNvSpPr>
                    <a:spLocks noChangeShapeType="1"/>
                  </p:cNvSpPr>
                  <p:nvPr/>
                </p:nvSpPr>
                <p:spPr bwMode="auto">
                  <a:xfrm>
                    <a:off x="3603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694" name="Line 261"/>
                  <p:cNvSpPr>
                    <a:spLocks noChangeShapeType="1"/>
                  </p:cNvSpPr>
                  <p:nvPr/>
                </p:nvSpPr>
                <p:spPr bwMode="auto">
                  <a:xfrm>
                    <a:off x="3960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695" name="Rectangle 262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89"/>
                    <a:ext cx="354" cy="59"/>
                  </a:xfrm>
                  <a:prstGeom prst="rect">
                    <a:avLst/>
                  </a:prstGeom>
                  <a:solidFill>
                    <a:srgbClr val="CC66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>
                      <a:cs typeface="Arial" charset="0"/>
                    </a:endParaRPr>
                  </a:p>
                </p:txBody>
              </p:sp>
              <p:sp>
                <p:nvSpPr>
                  <p:cNvPr id="69696" name="Oval 263"/>
                  <p:cNvSpPr>
                    <a:spLocks noChangeArrowheads="1"/>
                  </p:cNvSpPr>
                  <p:nvPr/>
                </p:nvSpPr>
                <p:spPr bwMode="auto">
                  <a:xfrm>
                    <a:off x="3600" y="219"/>
                    <a:ext cx="357" cy="113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9697" name="Group 264"/>
                  <p:cNvGrpSpPr>
                    <a:grpSpLocks/>
                  </p:cNvGrpSpPr>
                  <p:nvPr/>
                </p:nvGrpSpPr>
                <p:grpSpPr bwMode="auto">
                  <a:xfrm>
                    <a:off x="3686" y="244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702" name="Line 265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03" name="Line 2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04" name="Line 2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9698" name="Group 268"/>
                  <p:cNvGrpSpPr>
                    <a:grpSpLocks/>
                  </p:cNvGrpSpPr>
                  <p:nvPr/>
                </p:nvGrpSpPr>
                <p:grpSpPr bwMode="auto">
                  <a:xfrm flipV="1">
                    <a:off x="3686" y="243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699" name="Line 269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00" name="Line 2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701" name="Line 27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9653" name="Text Box 272"/>
                <p:cNvSpPr txBox="1">
                  <a:spLocks noChangeArrowheads="1"/>
                </p:cNvSpPr>
                <p:nvPr/>
              </p:nvSpPr>
              <p:spPr bwMode="auto">
                <a:xfrm>
                  <a:off x="2826" y="3132"/>
                  <a:ext cx="1397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-US" sz="1600">
                      <a:latin typeface="Arial" charset="0"/>
                      <a:cs typeface="Arial" charset="0"/>
                    </a:rPr>
                    <a:t>to/from customers</a:t>
                  </a:r>
                </a:p>
              </p:txBody>
            </p:sp>
            <p:sp>
              <p:nvSpPr>
                <p:cNvPr id="69654" name="Text Box 273"/>
                <p:cNvSpPr txBox="1">
                  <a:spLocks noChangeArrowheads="1"/>
                </p:cNvSpPr>
                <p:nvPr/>
              </p:nvSpPr>
              <p:spPr bwMode="auto">
                <a:xfrm>
                  <a:off x="3666" y="2030"/>
                  <a:ext cx="662" cy="2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-US" sz="1600">
                      <a:latin typeface="Arial" charset="0"/>
                      <a:cs typeface="Arial" charset="0"/>
                    </a:rPr>
                    <a:t>peering</a:t>
                  </a:r>
                </a:p>
              </p:txBody>
            </p:sp>
            <p:sp>
              <p:nvSpPr>
                <p:cNvPr id="69655" name="Text Box 274"/>
                <p:cNvSpPr txBox="1">
                  <a:spLocks noChangeArrowheads="1"/>
                </p:cNvSpPr>
                <p:nvPr/>
              </p:nvSpPr>
              <p:spPr bwMode="auto">
                <a:xfrm>
                  <a:off x="2891" y="1586"/>
                  <a:ext cx="1396" cy="2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-US" sz="1600">
                      <a:latin typeface="Arial" charset="0"/>
                      <a:cs typeface="Arial" charset="0"/>
                    </a:rPr>
                    <a:t> to/from backbone</a:t>
                  </a:r>
                </a:p>
              </p:txBody>
            </p:sp>
            <p:sp>
              <p:nvSpPr>
                <p:cNvPr id="69656" name="Rectangle 275"/>
                <p:cNvSpPr>
                  <a:spLocks noChangeArrowheads="1"/>
                </p:cNvSpPr>
                <p:nvPr/>
              </p:nvSpPr>
              <p:spPr bwMode="auto">
                <a:xfrm>
                  <a:off x="2547" y="1319"/>
                  <a:ext cx="1770" cy="2072"/>
                </a:xfrm>
                <a:prstGeom prst="rect">
                  <a:avLst/>
                </a:prstGeom>
                <a:noFill/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69657" name="Group 276"/>
                <p:cNvGrpSpPr>
                  <a:grpSpLocks/>
                </p:cNvGrpSpPr>
                <p:nvPr/>
              </p:nvGrpSpPr>
              <p:grpSpPr bwMode="auto">
                <a:xfrm>
                  <a:off x="2922" y="2204"/>
                  <a:ext cx="370" cy="208"/>
                  <a:chOff x="3600" y="219"/>
                  <a:chExt cx="360" cy="175"/>
                </a:xfrm>
              </p:grpSpPr>
              <p:sp>
                <p:nvSpPr>
                  <p:cNvPr id="69679" name="Oval 277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97"/>
                    <a:ext cx="357" cy="97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680" name="Line 278"/>
                  <p:cNvSpPr>
                    <a:spLocks noChangeShapeType="1"/>
                  </p:cNvSpPr>
                  <p:nvPr/>
                </p:nvSpPr>
                <p:spPr bwMode="auto">
                  <a:xfrm>
                    <a:off x="3603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681" name="Line 279"/>
                  <p:cNvSpPr>
                    <a:spLocks noChangeShapeType="1"/>
                  </p:cNvSpPr>
                  <p:nvPr/>
                </p:nvSpPr>
                <p:spPr bwMode="auto">
                  <a:xfrm>
                    <a:off x="3960" y="289"/>
                    <a:ext cx="0" cy="6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9682" name="Rectangle 280"/>
                  <p:cNvSpPr>
                    <a:spLocks noChangeArrowheads="1"/>
                  </p:cNvSpPr>
                  <p:nvPr/>
                </p:nvSpPr>
                <p:spPr bwMode="auto">
                  <a:xfrm>
                    <a:off x="3603" y="289"/>
                    <a:ext cx="354" cy="59"/>
                  </a:xfrm>
                  <a:prstGeom prst="rect">
                    <a:avLst/>
                  </a:prstGeom>
                  <a:solidFill>
                    <a:srgbClr val="CC66FF"/>
                  </a:solidFill>
                  <a:ln w="12700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algn="ctr"/>
                    <a:endParaRPr lang="en-US">
                      <a:cs typeface="Arial" charset="0"/>
                    </a:endParaRPr>
                  </a:p>
                </p:txBody>
              </p:sp>
              <p:sp>
                <p:nvSpPr>
                  <p:cNvPr id="69683" name="Oval 281"/>
                  <p:cNvSpPr>
                    <a:spLocks noChangeArrowheads="1"/>
                  </p:cNvSpPr>
                  <p:nvPr/>
                </p:nvSpPr>
                <p:spPr bwMode="auto">
                  <a:xfrm>
                    <a:off x="3600" y="219"/>
                    <a:ext cx="357" cy="113"/>
                  </a:xfrm>
                  <a:prstGeom prst="ellipse">
                    <a:avLst/>
                  </a:prstGeom>
                  <a:solidFill>
                    <a:srgbClr val="CC66FF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grpSp>
                <p:nvGrpSpPr>
                  <p:cNvPr id="69684" name="Group 282"/>
                  <p:cNvGrpSpPr>
                    <a:grpSpLocks/>
                  </p:cNvGrpSpPr>
                  <p:nvPr/>
                </p:nvGrpSpPr>
                <p:grpSpPr bwMode="auto">
                  <a:xfrm>
                    <a:off x="3686" y="244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689" name="Line 283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90" name="Line 2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91" name="Line 28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69685" name="Group 286"/>
                  <p:cNvGrpSpPr>
                    <a:grpSpLocks/>
                  </p:cNvGrpSpPr>
                  <p:nvPr/>
                </p:nvGrpSpPr>
                <p:grpSpPr bwMode="auto">
                  <a:xfrm flipV="1">
                    <a:off x="3686" y="243"/>
                    <a:ext cx="177" cy="66"/>
                    <a:chOff x="2848" y="848"/>
                    <a:chExt cx="140" cy="98"/>
                  </a:xfrm>
                </p:grpSpPr>
                <p:sp>
                  <p:nvSpPr>
                    <p:cNvPr id="69686" name="Line 287"/>
                    <p:cNvSpPr>
                      <a:spLocks noChangeShapeType="1"/>
                    </p:cNvSpPr>
                    <p:nvPr/>
                  </p:nvSpPr>
                  <p:spPr bwMode="auto">
                    <a:xfrm flipV="1">
                      <a:off x="2848" y="848"/>
                      <a:ext cx="50" cy="2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87" name="Line 28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944" y="946"/>
                      <a:ext cx="4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88" name="Line 2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4" y="850"/>
                      <a:ext cx="52" cy="96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</p:grpSp>
            <p:sp>
              <p:nvSpPr>
                <p:cNvPr id="69658" name="Line 290"/>
                <p:cNvSpPr>
                  <a:spLocks noChangeShapeType="1"/>
                </p:cNvSpPr>
                <p:nvPr/>
              </p:nvSpPr>
              <p:spPr bwMode="auto">
                <a:xfrm flipH="1" flipV="1">
                  <a:off x="3612" y="1810"/>
                  <a:ext cx="1" cy="415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69659" name="Group 291"/>
                <p:cNvGrpSpPr>
                  <a:grpSpLocks/>
                </p:cNvGrpSpPr>
                <p:nvPr/>
              </p:nvGrpSpPr>
              <p:grpSpPr bwMode="auto">
                <a:xfrm>
                  <a:off x="3776" y="2126"/>
                  <a:ext cx="441" cy="606"/>
                  <a:chOff x="3776" y="2126"/>
                  <a:chExt cx="441" cy="606"/>
                </a:xfrm>
              </p:grpSpPr>
              <p:sp>
                <p:nvSpPr>
                  <p:cNvPr id="69676" name="Line 292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2278"/>
                    <a:ext cx="44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677" name="Line 293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2374"/>
                    <a:ext cx="441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678" name="Text Box 29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88" y="2126"/>
                    <a:ext cx="356" cy="60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/>
                      <a:t>….</a:t>
                    </a:r>
                  </a:p>
                </p:txBody>
              </p:sp>
            </p:grpSp>
            <p:grpSp>
              <p:nvGrpSpPr>
                <p:cNvPr id="69660" name="Group 295"/>
                <p:cNvGrpSpPr>
                  <a:grpSpLocks/>
                </p:cNvGrpSpPr>
                <p:nvPr/>
              </p:nvGrpSpPr>
              <p:grpSpPr bwMode="auto">
                <a:xfrm>
                  <a:off x="3594" y="2893"/>
                  <a:ext cx="351" cy="279"/>
                  <a:chOff x="4302" y="2857"/>
                  <a:chExt cx="351" cy="279"/>
                </a:xfrm>
              </p:grpSpPr>
              <p:grpSp>
                <p:nvGrpSpPr>
                  <p:cNvPr id="69672" name="Group 296"/>
                  <p:cNvGrpSpPr>
                    <a:grpSpLocks/>
                  </p:cNvGrpSpPr>
                  <p:nvPr/>
                </p:nvGrpSpPr>
                <p:grpSpPr bwMode="auto">
                  <a:xfrm>
                    <a:off x="4461" y="2895"/>
                    <a:ext cx="102" cy="195"/>
                    <a:chOff x="4467" y="2745"/>
                    <a:chExt cx="96" cy="345"/>
                  </a:xfrm>
                </p:grpSpPr>
                <p:sp>
                  <p:nvSpPr>
                    <p:cNvPr id="69674" name="Line 297"/>
                    <p:cNvSpPr>
                      <a:spLocks noChangeShapeType="1"/>
                    </p:cNvSpPr>
                    <p:nvPr/>
                  </p:nvSpPr>
                  <p:spPr bwMode="auto">
                    <a:xfrm rot="16200000" flipH="1">
                      <a:off x="4294" y="2918"/>
                      <a:ext cx="34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75" name="Line 298"/>
                    <p:cNvSpPr>
                      <a:spLocks noChangeShapeType="1"/>
                    </p:cNvSpPr>
                    <p:nvPr/>
                  </p:nvSpPr>
                  <p:spPr bwMode="auto">
                    <a:xfrm rot="16200000" flipH="1">
                      <a:off x="4390" y="2918"/>
                      <a:ext cx="34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69673" name="Text Box 299"/>
                  <p:cNvSpPr txBox="1">
                    <a:spLocks noChangeArrowheads="1"/>
                  </p:cNvSpPr>
                  <p:nvPr/>
                </p:nvSpPr>
                <p:spPr bwMode="auto">
                  <a:xfrm rot="16200000" flipH="1">
                    <a:off x="4338" y="2821"/>
                    <a:ext cx="279" cy="35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/>
                      <a:t>…</a:t>
                    </a:r>
                  </a:p>
                </p:txBody>
              </p:sp>
            </p:grpSp>
            <p:grpSp>
              <p:nvGrpSpPr>
                <p:cNvPr id="69661" name="Group 300"/>
                <p:cNvGrpSpPr>
                  <a:grpSpLocks/>
                </p:cNvGrpSpPr>
                <p:nvPr/>
              </p:nvGrpSpPr>
              <p:grpSpPr bwMode="auto">
                <a:xfrm>
                  <a:off x="3104" y="2919"/>
                  <a:ext cx="352" cy="279"/>
                  <a:chOff x="4304" y="2859"/>
                  <a:chExt cx="352" cy="279"/>
                </a:xfrm>
              </p:grpSpPr>
              <p:grpSp>
                <p:nvGrpSpPr>
                  <p:cNvPr id="69668" name="Group 301"/>
                  <p:cNvGrpSpPr>
                    <a:grpSpLocks/>
                  </p:cNvGrpSpPr>
                  <p:nvPr/>
                </p:nvGrpSpPr>
                <p:grpSpPr bwMode="auto">
                  <a:xfrm>
                    <a:off x="4461" y="2895"/>
                    <a:ext cx="102" cy="195"/>
                    <a:chOff x="4467" y="2745"/>
                    <a:chExt cx="96" cy="345"/>
                  </a:xfrm>
                </p:grpSpPr>
                <p:sp>
                  <p:nvSpPr>
                    <p:cNvPr id="69670" name="Line 302"/>
                    <p:cNvSpPr>
                      <a:spLocks noChangeShapeType="1"/>
                    </p:cNvSpPr>
                    <p:nvPr/>
                  </p:nvSpPr>
                  <p:spPr bwMode="auto">
                    <a:xfrm rot="16200000" flipH="1">
                      <a:off x="4294" y="2918"/>
                      <a:ext cx="34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71" name="Line 303"/>
                    <p:cNvSpPr>
                      <a:spLocks noChangeShapeType="1"/>
                    </p:cNvSpPr>
                    <p:nvPr/>
                  </p:nvSpPr>
                  <p:spPr bwMode="auto">
                    <a:xfrm rot="16200000" flipH="1">
                      <a:off x="4390" y="2918"/>
                      <a:ext cx="34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69669" name="Text Box 304"/>
                  <p:cNvSpPr txBox="1">
                    <a:spLocks noChangeArrowheads="1"/>
                  </p:cNvSpPr>
                  <p:nvPr/>
                </p:nvSpPr>
                <p:spPr bwMode="auto">
                  <a:xfrm rot="16200000" flipH="1">
                    <a:off x="4340" y="2823"/>
                    <a:ext cx="279" cy="3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/>
                      <a:t>…</a:t>
                    </a:r>
                  </a:p>
                </p:txBody>
              </p:sp>
            </p:grpSp>
            <p:grpSp>
              <p:nvGrpSpPr>
                <p:cNvPr id="69662" name="Group 305"/>
                <p:cNvGrpSpPr>
                  <a:grpSpLocks/>
                </p:cNvGrpSpPr>
                <p:nvPr/>
              </p:nvGrpSpPr>
              <p:grpSpPr bwMode="auto">
                <a:xfrm>
                  <a:off x="2588" y="2913"/>
                  <a:ext cx="353" cy="279"/>
                  <a:chOff x="4304" y="2859"/>
                  <a:chExt cx="320" cy="279"/>
                </a:xfrm>
              </p:grpSpPr>
              <p:grpSp>
                <p:nvGrpSpPr>
                  <p:cNvPr id="69664" name="Group 306"/>
                  <p:cNvGrpSpPr>
                    <a:grpSpLocks/>
                  </p:cNvGrpSpPr>
                  <p:nvPr/>
                </p:nvGrpSpPr>
                <p:grpSpPr bwMode="auto">
                  <a:xfrm>
                    <a:off x="4461" y="2895"/>
                    <a:ext cx="102" cy="195"/>
                    <a:chOff x="4467" y="2745"/>
                    <a:chExt cx="96" cy="345"/>
                  </a:xfrm>
                </p:grpSpPr>
                <p:sp>
                  <p:nvSpPr>
                    <p:cNvPr id="69666" name="Line 307"/>
                    <p:cNvSpPr>
                      <a:spLocks noChangeShapeType="1"/>
                    </p:cNvSpPr>
                    <p:nvPr/>
                  </p:nvSpPr>
                  <p:spPr bwMode="auto">
                    <a:xfrm rot="16200000" flipH="1">
                      <a:off x="4294" y="2918"/>
                      <a:ext cx="34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69667" name="Line 308"/>
                    <p:cNvSpPr>
                      <a:spLocks noChangeShapeType="1"/>
                    </p:cNvSpPr>
                    <p:nvPr/>
                  </p:nvSpPr>
                  <p:spPr bwMode="auto">
                    <a:xfrm rot="16200000" flipH="1">
                      <a:off x="4390" y="2918"/>
                      <a:ext cx="345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69665" name="Text Box 309"/>
                  <p:cNvSpPr txBox="1">
                    <a:spLocks noChangeArrowheads="1"/>
                  </p:cNvSpPr>
                  <p:nvPr/>
                </p:nvSpPr>
                <p:spPr bwMode="auto">
                  <a:xfrm rot="16200000" flipH="1">
                    <a:off x="4324" y="2839"/>
                    <a:ext cx="279" cy="32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r>
                      <a:rPr lang="en-US"/>
                      <a:t>…</a:t>
                    </a:r>
                  </a:p>
                </p:txBody>
              </p:sp>
            </p:grpSp>
            <p:sp>
              <p:nvSpPr>
                <p:cNvPr id="69663" name="Text Box 310"/>
                <p:cNvSpPr txBox="1">
                  <a:spLocks noChangeArrowheads="1"/>
                </p:cNvSpPr>
                <p:nvPr/>
              </p:nvSpPr>
              <p:spPr bwMode="auto">
                <a:xfrm>
                  <a:off x="2620" y="1212"/>
                  <a:ext cx="1569" cy="22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-US" sz="1400">
                      <a:solidFill>
                        <a:srgbClr val="FF0000"/>
                      </a:solidFill>
                      <a:latin typeface="Arial" charset="0"/>
                      <a:cs typeface="Arial" charset="0"/>
                    </a:rPr>
                    <a:t>POP: point-of-presence</a:t>
                  </a:r>
                </a:p>
              </p:txBody>
            </p:sp>
          </p:grpSp>
        </p:grpSp>
        <p:sp>
          <p:nvSpPr>
            <p:cNvPr id="69640" name="Freeform 311"/>
            <p:cNvSpPr>
              <a:spLocks/>
            </p:cNvSpPr>
            <p:nvPr/>
          </p:nvSpPr>
          <p:spPr bwMode="auto">
            <a:xfrm>
              <a:off x="1063" y="1858"/>
              <a:ext cx="446" cy="1866"/>
            </a:xfrm>
            <a:custGeom>
              <a:avLst/>
              <a:gdLst>
                <a:gd name="T0" fmla="*/ 0 w 446"/>
                <a:gd name="T1" fmla="*/ 1290 h 1866"/>
                <a:gd name="T2" fmla="*/ 389 w 446"/>
                <a:gd name="T3" fmla="*/ 0 h 1866"/>
                <a:gd name="T4" fmla="*/ 414 w 446"/>
                <a:gd name="T5" fmla="*/ 933 h 1866"/>
                <a:gd name="T6" fmla="*/ 446 w 446"/>
                <a:gd name="T7" fmla="*/ 1509 h 1866"/>
                <a:gd name="T8" fmla="*/ 446 w 446"/>
                <a:gd name="T9" fmla="*/ 1866 h 1866"/>
                <a:gd name="T10" fmla="*/ 0 w 446"/>
                <a:gd name="T11" fmla="*/ 1290 h 186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46"/>
                <a:gd name="T19" fmla="*/ 0 h 1866"/>
                <a:gd name="T20" fmla="*/ 446 w 446"/>
                <a:gd name="T21" fmla="*/ 1866 h 186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46" h="1866">
                  <a:moveTo>
                    <a:pt x="0" y="1290"/>
                  </a:moveTo>
                  <a:lnTo>
                    <a:pt x="389" y="0"/>
                  </a:lnTo>
                  <a:lnTo>
                    <a:pt x="414" y="933"/>
                  </a:lnTo>
                  <a:lnTo>
                    <a:pt x="446" y="1509"/>
                  </a:lnTo>
                  <a:lnTo>
                    <a:pt x="446" y="1866"/>
                  </a:lnTo>
                  <a:lnTo>
                    <a:pt x="0" y="1290"/>
                  </a:ln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06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0CD6713-ED9E-462F-AFCF-D2A07FABC831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r>
              <a:rPr lang="en-US" sz="3200" smtClean="0"/>
              <a:t>Internet structure: network of networks</a:t>
            </a:r>
            <a:endParaRPr lang="en-US" smtClean="0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2425" y="1428750"/>
            <a:ext cx="8440738" cy="91440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“Tier-2” ISPs: smaller (often regional) ISPs</a:t>
            </a:r>
          </a:p>
          <a:p>
            <a:pPr lvl="1"/>
            <a:r>
              <a:rPr lang="en-US" sz="2000" smtClean="0"/>
              <a:t>Connect to one or more tier-1 ISPs, possibly other tier-2 ISPs</a:t>
            </a:r>
          </a:p>
          <a:p>
            <a:endParaRPr lang="en-US" sz="240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70662" name="Oval 4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70663" name="Oval 5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70664" name="Oval 6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70665" name="Oval 8"/>
          <p:cNvSpPr>
            <a:spLocks noChangeArrowheads="1"/>
          </p:cNvSpPr>
          <p:nvPr/>
        </p:nvSpPr>
        <p:spPr bwMode="auto">
          <a:xfrm>
            <a:off x="5121275" y="4851400"/>
            <a:ext cx="13335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6" name="Oval 9"/>
          <p:cNvSpPr>
            <a:spLocks noChangeArrowheads="1"/>
          </p:cNvSpPr>
          <p:nvPr/>
        </p:nvSpPr>
        <p:spPr bwMode="auto">
          <a:xfrm>
            <a:off x="4670425" y="4381500"/>
            <a:ext cx="133350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7" name="Oval 10"/>
          <p:cNvSpPr>
            <a:spLocks noChangeArrowheads="1"/>
          </p:cNvSpPr>
          <p:nvPr/>
        </p:nvSpPr>
        <p:spPr bwMode="auto">
          <a:xfrm>
            <a:off x="4206875" y="4406900"/>
            <a:ext cx="133350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8" name="Oval 11"/>
          <p:cNvSpPr>
            <a:spLocks noChangeArrowheads="1"/>
          </p:cNvSpPr>
          <p:nvPr/>
        </p:nvSpPr>
        <p:spPr bwMode="auto">
          <a:xfrm>
            <a:off x="3736975" y="4864100"/>
            <a:ext cx="133350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9" name="Oval 12"/>
          <p:cNvSpPr>
            <a:spLocks noChangeArrowheads="1"/>
          </p:cNvSpPr>
          <p:nvPr/>
        </p:nvSpPr>
        <p:spPr bwMode="auto">
          <a:xfrm>
            <a:off x="4232275" y="5181600"/>
            <a:ext cx="133350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0" name="Oval 13"/>
          <p:cNvSpPr>
            <a:spLocks noChangeArrowheads="1"/>
          </p:cNvSpPr>
          <p:nvPr/>
        </p:nvSpPr>
        <p:spPr bwMode="auto">
          <a:xfrm>
            <a:off x="4746625" y="5168900"/>
            <a:ext cx="13335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71" name="Line 14"/>
          <p:cNvSpPr>
            <a:spLocks noChangeShapeType="1"/>
          </p:cNvSpPr>
          <p:nvPr/>
        </p:nvSpPr>
        <p:spPr bwMode="auto">
          <a:xfrm flipV="1">
            <a:off x="4368800" y="5238750"/>
            <a:ext cx="38100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72" name="Line 15"/>
          <p:cNvSpPr>
            <a:spLocks noChangeShapeType="1"/>
          </p:cNvSpPr>
          <p:nvPr/>
        </p:nvSpPr>
        <p:spPr bwMode="auto">
          <a:xfrm>
            <a:off x="4778375" y="4495800"/>
            <a:ext cx="368300" cy="368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0673" name="Line 16"/>
          <p:cNvSpPr>
            <a:spLocks noChangeShapeType="1"/>
          </p:cNvSpPr>
          <p:nvPr/>
        </p:nvSpPr>
        <p:spPr bwMode="auto">
          <a:xfrm flipV="1">
            <a:off x="3835400" y="4527550"/>
            <a:ext cx="393700" cy="355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61"/>
          <p:cNvGrpSpPr>
            <a:grpSpLocks/>
          </p:cNvGrpSpPr>
          <p:nvPr/>
        </p:nvGrpSpPr>
        <p:grpSpPr bwMode="auto">
          <a:xfrm>
            <a:off x="1946275" y="3286125"/>
            <a:ext cx="6219825" cy="2838450"/>
            <a:chOff x="1226" y="2070"/>
            <a:chExt cx="3918" cy="1788"/>
          </a:xfrm>
        </p:grpSpPr>
        <p:grpSp>
          <p:nvGrpSpPr>
            <p:cNvPr id="70685" name="Group 32"/>
            <p:cNvGrpSpPr>
              <a:grpSpLocks/>
            </p:cNvGrpSpPr>
            <p:nvPr/>
          </p:nvGrpSpPr>
          <p:grpSpPr bwMode="auto">
            <a:xfrm>
              <a:off x="3042" y="2102"/>
              <a:ext cx="1054" cy="372"/>
              <a:chOff x="3042" y="2102"/>
              <a:chExt cx="1054" cy="372"/>
            </a:xfrm>
          </p:grpSpPr>
          <p:sp>
            <p:nvSpPr>
              <p:cNvPr id="70705" name="Oval 28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06" name="Text Box 30"/>
              <p:cNvSpPr txBox="1">
                <a:spLocks noChangeArrowheads="1"/>
              </p:cNvSpPr>
              <p:nvPr/>
            </p:nvSpPr>
            <p:spPr bwMode="auto">
              <a:xfrm>
                <a:off x="3182" y="2176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0707" name="Oval 29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686" name="Group 37"/>
            <p:cNvGrpSpPr>
              <a:grpSpLocks/>
            </p:cNvGrpSpPr>
            <p:nvPr/>
          </p:nvGrpSpPr>
          <p:grpSpPr bwMode="auto">
            <a:xfrm>
              <a:off x="1610" y="2070"/>
              <a:ext cx="1054" cy="372"/>
              <a:chOff x="698" y="2190"/>
              <a:chExt cx="1054" cy="372"/>
            </a:xfrm>
          </p:grpSpPr>
          <p:sp>
            <p:nvSpPr>
              <p:cNvPr id="70702" name="Oval 34"/>
              <p:cNvSpPr>
                <a:spLocks noChangeArrowheads="1"/>
              </p:cNvSpPr>
              <p:nvPr/>
            </p:nvSpPr>
            <p:spPr bwMode="auto">
              <a:xfrm>
                <a:off x="698" y="219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03" name="Text Box 35"/>
              <p:cNvSpPr txBox="1">
                <a:spLocks noChangeArrowheads="1"/>
              </p:cNvSpPr>
              <p:nvPr/>
            </p:nvSpPr>
            <p:spPr bwMode="auto">
              <a:xfrm>
                <a:off x="838" y="226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0704" name="Oval 36"/>
              <p:cNvSpPr>
                <a:spLocks noChangeArrowheads="1"/>
              </p:cNvSpPr>
              <p:nvPr/>
            </p:nvSpPr>
            <p:spPr bwMode="auto">
              <a:xfrm>
                <a:off x="1464" y="2460"/>
                <a:ext cx="84" cy="9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687" name="Group 42"/>
            <p:cNvGrpSpPr>
              <a:grpSpLocks/>
            </p:cNvGrpSpPr>
            <p:nvPr/>
          </p:nvGrpSpPr>
          <p:grpSpPr bwMode="auto">
            <a:xfrm>
              <a:off x="1226" y="3476"/>
              <a:ext cx="1054" cy="374"/>
              <a:chOff x="442" y="3748"/>
              <a:chExt cx="1054" cy="374"/>
            </a:xfrm>
          </p:grpSpPr>
          <p:sp>
            <p:nvSpPr>
              <p:cNvPr id="70699" name="Oval 39"/>
              <p:cNvSpPr>
                <a:spLocks noChangeArrowheads="1"/>
              </p:cNvSpPr>
              <p:nvPr/>
            </p:nvSpPr>
            <p:spPr bwMode="auto">
              <a:xfrm>
                <a:off x="442" y="375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00" name="Text Box 40"/>
              <p:cNvSpPr txBox="1">
                <a:spLocks noChangeArrowheads="1"/>
              </p:cNvSpPr>
              <p:nvPr/>
            </p:nvSpPr>
            <p:spPr bwMode="auto">
              <a:xfrm>
                <a:off x="582" y="382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0701" name="Oval 41"/>
              <p:cNvSpPr>
                <a:spLocks noChangeArrowheads="1"/>
              </p:cNvSpPr>
              <p:nvPr/>
            </p:nvSpPr>
            <p:spPr bwMode="auto">
              <a:xfrm>
                <a:off x="904" y="3748"/>
                <a:ext cx="84" cy="9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688" name="Group 47"/>
            <p:cNvGrpSpPr>
              <a:grpSpLocks/>
            </p:cNvGrpSpPr>
            <p:nvPr/>
          </p:nvGrpSpPr>
          <p:grpSpPr bwMode="auto">
            <a:xfrm>
              <a:off x="2674" y="3486"/>
              <a:ext cx="1054" cy="372"/>
              <a:chOff x="2698" y="3710"/>
              <a:chExt cx="1054" cy="372"/>
            </a:xfrm>
          </p:grpSpPr>
          <p:sp>
            <p:nvSpPr>
              <p:cNvPr id="70696" name="Oval 44"/>
              <p:cNvSpPr>
                <a:spLocks noChangeArrowheads="1"/>
              </p:cNvSpPr>
              <p:nvPr/>
            </p:nvSpPr>
            <p:spPr bwMode="auto">
              <a:xfrm>
                <a:off x="2698" y="371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697" name="Text Box 45"/>
              <p:cNvSpPr txBox="1">
                <a:spLocks noChangeArrowheads="1"/>
              </p:cNvSpPr>
              <p:nvPr/>
            </p:nvSpPr>
            <p:spPr bwMode="auto">
              <a:xfrm>
                <a:off x="2838" y="378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0698" name="Oval 46"/>
              <p:cNvSpPr>
                <a:spLocks noChangeArrowheads="1"/>
              </p:cNvSpPr>
              <p:nvPr/>
            </p:nvSpPr>
            <p:spPr bwMode="auto">
              <a:xfrm>
                <a:off x="3408" y="3716"/>
                <a:ext cx="84" cy="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0689" name="Group 52"/>
            <p:cNvGrpSpPr>
              <a:grpSpLocks/>
            </p:cNvGrpSpPr>
            <p:nvPr/>
          </p:nvGrpSpPr>
          <p:grpSpPr bwMode="auto">
            <a:xfrm>
              <a:off x="4090" y="3182"/>
              <a:ext cx="1054" cy="372"/>
              <a:chOff x="4090" y="3182"/>
              <a:chExt cx="1054" cy="372"/>
            </a:xfrm>
          </p:grpSpPr>
          <p:sp>
            <p:nvSpPr>
              <p:cNvPr id="70693" name="Oval 49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694" name="Text Box 50"/>
              <p:cNvSpPr txBox="1">
                <a:spLocks noChangeArrowheads="1"/>
              </p:cNvSpPr>
              <p:nvPr/>
            </p:nvSpPr>
            <p:spPr bwMode="auto">
              <a:xfrm>
                <a:off x="4230" y="3256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0695" name="Oval 51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0690" name="Oval 54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91" name="Line 55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92" name="Oval 56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" name="Group 62"/>
          <p:cNvGrpSpPr>
            <a:grpSpLocks/>
          </p:cNvGrpSpPr>
          <p:nvPr/>
        </p:nvGrpSpPr>
        <p:grpSpPr bwMode="auto">
          <a:xfrm>
            <a:off x="177800" y="3406775"/>
            <a:ext cx="3562350" cy="2014538"/>
            <a:chOff x="112" y="2146"/>
            <a:chExt cx="2244" cy="1269"/>
          </a:xfrm>
        </p:grpSpPr>
        <p:sp>
          <p:nvSpPr>
            <p:cNvPr id="70682" name="Text Box 53"/>
            <p:cNvSpPr txBox="1">
              <a:spLocks noChangeArrowheads="1"/>
            </p:cNvSpPr>
            <p:nvPr/>
          </p:nvSpPr>
          <p:spPr bwMode="auto">
            <a:xfrm>
              <a:off x="112" y="2146"/>
              <a:ext cx="1292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Tier-2 ISP pays tier-1 ISP for connectivity to rest of Internet</a:t>
              </a:r>
            </a:p>
            <a:p>
              <a:pPr>
                <a:buClr>
                  <a:schemeClr val="accent2"/>
                </a:buClr>
                <a:buSzPct val="85000"/>
                <a:buFont typeface="Wingdings" pitchFamily="2" charset="2"/>
                <a:buChar char="q"/>
              </a:pPr>
              <a:r>
                <a:rPr lang="en-US" sz="1800">
                  <a:latin typeface="Comic Sans MS" pitchFamily="66" charset="0"/>
                </a:rPr>
                <a:t> tier-2 ISP is c</a:t>
              </a:r>
              <a:r>
                <a:rPr lang="en-US" sz="1800" i="1">
                  <a:latin typeface="Comic Sans MS" pitchFamily="66" charset="0"/>
                </a:rPr>
                <a:t>ustomer</a:t>
              </a:r>
              <a:r>
                <a:rPr lang="en-US" sz="1800">
                  <a:latin typeface="Comic Sans MS" pitchFamily="66" charset="0"/>
                </a:rPr>
                <a:t> of</a:t>
              </a:r>
            </a:p>
            <a:p>
              <a:pPr>
                <a:buClr>
                  <a:schemeClr val="accent2"/>
                </a:buClr>
                <a:buSzPct val="85000"/>
                <a:buFont typeface="Wingdings" pitchFamily="2" charset="2"/>
                <a:buNone/>
              </a:pPr>
              <a:r>
                <a:rPr lang="en-US" sz="1800">
                  <a:latin typeface="Comic Sans MS" pitchFamily="66" charset="0"/>
                </a:rPr>
                <a:t>tier-1 provider</a:t>
              </a:r>
            </a:p>
          </p:txBody>
        </p:sp>
        <p:sp>
          <p:nvSpPr>
            <p:cNvPr id="70683" name="Line 57"/>
            <p:cNvSpPr>
              <a:spLocks noChangeShapeType="1"/>
            </p:cNvSpPr>
            <p:nvPr/>
          </p:nvSpPr>
          <p:spPr bwMode="auto">
            <a:xfrm flipV="1">
              <a:off x="1344" y="2392"/>
              <a:ext cx="1012" cy="3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4" name="Line 58"/>
            <p:cNvSpPr>
              <a:spLocks noChangeShapeType="1"/>
            </p:cNvSpPr>
            <p:nvPr/>
          </p:nvSpPr>
          <p:spPr bwMode="auto">
            <a:xfrm flipV="1">
              <a:off x="1352" y="2412"/>
              <a:ext cx="360" cy="3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77"/>
          <p:cNvGrpSpPr>
            <a:grpSpLocks/>
          </p:cNvGrpSpPr>
          <p:nvPr/>
        </p:nvGrpSpPr>
        <p:grpSpPr bwMode="auto">
          <a:xfrm>
            <a:off x="6337300" y="3019425"/>
            <a:ext cx="2705100" cy="2136775"/>
            <a:chOff x="3992" y="1902"/>
            <a:chExt cx="1704" cy="1346"/>
          </a:xfrm>
        </p:grpSpPr>
        <p:sp>
          <p:nvSpPr>
            <p:cNvPr id="70677" name="Oval 67"/>
            <p:cNvSpPr>
              <a:spLocks noChangeArrowheads="1"/>
            </p:cNvSpPr>
            <p:nvPr/>
          </p:nvSpPr>
          <p:spPr bwMode="auto">
            <a:xfrm>
              <a:off x="3992" y="2320"/>
              <a:ext cx="96" cy="1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78" name="Text Box 64"/>
            <p:cNvSpPr txBox="1">
              <a:spLocks noChangeArrowheads="1"/>
            </p:cNvSpPr>
            <p:nvPr/>
          </p:nvSpPr>
          <p:spPr bwMode="auto">
            <a:xfrm>
              <a:off x="4564" y="1902"/>
              <a:ext cx="1132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Tier-2 ISPs also peer privately with each other.</a:t>
              </a:r>
            </a:p>
          </p:txBody>
        </p:sp>
        <p:sp>
          <p:nvSpPr>
            <p:cNvPr id="70679" name="Oval 68"/>
            <p:cNvSpPr>
              <a:spLocks noChangeArrowheads="1"/>
            </p:cNvSpPr>
            <p:nvPr/>
          </p:nvSpPr>
          <p:spPr bwMode="auto">
            <a:xfrm>
              <a:off x="4600" y="3144"/>
              <a:ext cx="96" cy="104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680" name="Line 69"/>
            <p:cNvSpPr>
              <a:spLocks noChangeShapeType="1"/>
            </p:cNvSpPr>
            <p:nvPr/>
          </p:nvSpPr>
          <p:spPr bwMode="auto">
            <a:xfrm>
              <a:off x="4064" y="2408"/>
              <a:ext cx="552" cy="7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0681" name="Line 72"/>
            <p:cNvSpPr>
              <a:spLocks noChangeShapeType="1"/>
            </p:cNvSpPr>
            <p:nvPr/>
          </p:nvSpPr>
          <p:spPr bwMode="auto">
            <a:xfrm flipH="1">
              <a:off x="4179" y="2166"/>
              <a:ext cx="434" cy="2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16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CEBE3247-D44B-41B0-A756-F957007D29EB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r>
              <a:rPr lang="en-US" sz="3200" smtClean="0"/>
              <a:t>Internet structure: network of networks</a:t>
            </a:r>
            <a:endParaRPr lang="en-US" smtClean="0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2425" y="1428750"/>
            <a:ext cx="8440738" cy="91440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“Tier-3” ISPs and local ISPs </a:t>
            </a:r>
          </a:p>
          <a:p>
            <a:pPr lvl="1"/>
            <a:r>
              <a:rPr lang="en-US" sz="2000" smtClean="0"/>
              <a:t>last hop (“access”) network (closest to end systems)</a:t>
            </a:r>
          </a:p>
          <a:p>
            <a:pPr>
              <a:buFont typeface="Wingdings" pitchFamily="2" charset="2"/>
              <a:buNone/>
            </a:pPr>
            <a:endParaRPr lang="en-US" sz="240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71686" name="Oval 4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71687" name="Oval 5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71688" name="Oval 6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71689" name="Oval 7"/>
          <p:cNvSpPr>
            <a:spLocks noChangeArrowheads="1"/>
          </p:cNvSpPr>
          <p:nvPr/>
        </p:nvSpPr>
        <p:spPr bwMode="auto">
          <a:xfrm>
            <a:off x="5121275" y="4851400"/>
            <a:ext cx="13335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0" name="Oval 8"/>
          <p:cNvSpPr>
            <a:spLocks noChangeArrowheads="1"/>
          </p:cNvSpPr>
          <p:nvPr/>
        </p:nvSpPr>
        <p:spPr bwMode="auto">
          <a:xfrm>
            <a:off x="4670425" y="4381500"/>
            <a:ext cx="133350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1" name="Oval 9"/>
          <p:cNvSpPr>
            <a:spLocks noChangeArrowheads="1"/>
          </p:cNvSpPr>
          <p:nvPr/>
        </p:nvSpPr>
        <p:spPr bwMode="auto">
          <a:xfrm>
            <a:off x="4206875" y="4406900"/>
            <a:ext cx="133350" cy="142875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2" name="Oval 10"/>
          <p:cNvSpPr>
            <a:spLocks noChangeArrowheads="1"/>
          </p:cNvSpPr>
          <p:nvPr/>
        </p:nvSpPr>
        <p:spPr bwMode="auto">
          <a:xfrm>
            <a:off x="3736975" y="4864100"/>
            <a:ext cx="133350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3" name="Oval 11"/>
          <p:cNvSpPr>
            <a:spLocks noChangeArrowheads="1"/>
          </p:cNvSpPr>
          <p:nvPr/>
        </p:nvSpPr>
        <p:spPr bwMode="auto">
          <a:xfrm>
            <a:off x="4232275" y="5181600"/>
            <a:ext cx="133350" cy="142875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4" name="Oval 12"/>
          <p:cNvSpPr>
            <a:spLocks noChangeArrowheads="1"/>
          </p:cNvSpPr>
          <p:nvPr/>
        </p:nvSpPr>
        <p:spPr bwMode="auto">
          <a:xfrm>
            <a:off x="4746625" y="5168900"/>
            <a:ext cx="133350" cy="1428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695" name="Line 13"/>
          <p:cNvSpPr>
            <a:spLocks noChangeShapeType="1"/>
          </p:cNvSpPr>
          <p:nvPr/>
        </p:nvSpPr>
        <p:spPr bwMode="auto">
          <a:xfrm flipV="1">
            <a:off x="4368800" y="5238750"/>
            <a:ext cx="38100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696" name="Line 14"/>
          <p:cNvSpPr>
            <a:spLocks noChangeShapeType="1"/>
          </p:cNvSpPr>
          <p:nvPr/>
        </p:nvSpPr>
        <p:spPr bwMode="auto">
          <a:xfrm>
            <a:off x="4778375" y="4495800"/>
            <a:ext cx="368300" cy="368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697" name="Line 15"/>
          <p:cNvSpPr>
            <a:spLocks noChangeShapeType="1"/>
          </p:cNvSpPr>
          <p:nvPr/>
        </p:nvSpPr>
        <p:spPr bwMode="auto">
          <a:xfrm flipV="1">
            <a:off x="3835400" y="4527550"/>
            <a:ext cx="393700" cy="355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1698" name="Group 22"/>
          <p:cNvGrpSpPr>
            <a:grpSpLocks/>
          </p:cNvGrpSpPr>
          <p:nvPr/>
        </p:nvGrpSpPr>
        <p:grpSpPr bwMode="auto">
          <a:xfrm>
            <a:off x="1946275" y="3286125"/>
            <a:ext cx="6219825" cy="2838450"/>
            <a:chOff x="1226" y="2070"/>
            <a:chExt cx="3918" cy="1788"/>
          </a:xfrm>
        </p:grpSpPr>
        <p:grpSp>
          <p:nvGrpSpPr>
            <p:cNvPr id="71736" name="Group 23"/>
            <p:cNvGrpSpPr>
              <a:grpSpLocks/>
            </p:cNvGrpSpPr>
            <p:nvPr/>
          </p:nvGrpSpPr>
          <p:grpSpPr bwMode="auto">
            <a:xfrm>
              <a:off x="3042" y="2102"/>
              <a:ext cx="1054" cy="372"/>
              <a:chOff x="3042" y="2102"/>
              <a:chExt cx="1054" cy="372"/>
            </a:xfrm>
          </p:grpSpPr>
          <p:sp>
            <p:nvSpPr>
              <p:cNvPr id="71756" name="Oval 24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57" name="Text Box 25"/>
              <p:cNvSpPr txBox="1">
                <a:spLocks noChangeArrowheads="1"/>
              </p:cNvSpPr>
              <p:nvPr/>
            </p:nvSpPr>
            <p:spPr bwMode="auto">
              <a:xfrm>
                <a:off x="3182" y="2176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1758" name="Oval 26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37" name="Group 27"/>
            <p:cNvGrpSpPr>
              <a:grpSpLocks/>
            </p:cNvGrpSpPr>
            <p:nvPr/>
          </p:nvGrpSpPr>
          <p:grpSpPr bwMode="auto">
            <a:xfrm>
              <a:off x="1610" y="2070"/>
              <a:ext cx="1054" cy="372"/>
              <a:chOff x="698" y="2190"/>
              <a:chExt cx="1054" cy="372"/>
            </a:xfrm>
          </p:grpSpPr>
          <p:sp>
            <p:nvSpPr>
              <p:cNvPr id="71753" name="Oval 28"/>
              <p:cNvSpPr>
                <a:spLocks noChangeArrowheads="1"/>
              </p:cNvSpPr>
              <p:nvPr/>
            </p:nvSpPr>
            <p:spPr bwMode="auto">
              <a:xfrm>
                <a:off x="698" y="219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54" name="Text Box 29"/>
              <p:cNvSpPr txBox="1">
                <a:spLocks noChangeArrowheads="1"/>
              </p:cNvSpPr>
              <p:nvPr/>
            </p:nvSpPr>
            <p:spPr bwMode="auto">
              <a:xfrm>
                <a:off x="838" y="226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1755" name="Oval 30"/>
              <p:cNvSpPr>
                <a:spLocks noChangeArrowheads="1"/>
              </p:cNvSpPr>
              <p:nvPr/>
            </p:nvSpPr>
            <p:spPr bwMode="auto">
              <a:xfrm>
                <a:off x="1464" y="2460"/>
                <a:ext cx="84" cy="90"/>
              </a:xfrm>
              <a:prstGeom prst="ellipse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38" name="Group 31"/>
            <p:cNvGrpSpPr>
              <a:grpSpLocks/>
            </p:cNvGrpSpPr>
            <p:nvPr/>
          </p:nvGrpSpPr>
          <p:grpSpPr bwMode="auto">
            <a:xfrm>
              <a:off x="1226" y="3476"/>
              <a:ext cx="1054" cy="374"/>
              <a:chOff x="442" y="3748"/>
              <a:chExt cx="1054" cy="374"/>
            </a:xfrm>
          </p:grpSpPr>
          <p:sp>
            <p:nvSpPr>
              <p:cNvPr id="71750" name="Oval 32"/>
              <p:cNvSpPr>
                <a:spLocks noChangeArrowheads="1"/>
              </p:cNvSpPr>
              <p:nvPr/>
            </p:nvSpPr>
            <p:spPr bwMode="auto">
              <a:xfrm>
                <a:off x="442" y="375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51" name="Text Box 33"/>
              <p:cNvSpPr txBox="1">
                <a:spLocks noChangeArrowheads="1"/>
              </p:cNvSpPr>
              <p:nvPr/>
            </p:nvSpPr>
            <p:spPr bwMode="auto">
              <a:xfrm>
                <a:off x="582" y="382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1752" name="Oval 34"/>
              <p:cNvSpPr>
                <a:spLocks noChangeArrowheads="1"/>
              </p:cNvSpPr>
              <p:nvPr/>
            </p:nvSpPr>
            <p:spPr bwMode="auto">
              <a:xfrm>
                <a:off x="904" y="3748"/>
                <a:ext cx="84" cy="9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39" name="Group 35"/>
            <p:cNvGrpSpPr>
              <a:grpSpLocks/>
            </p:cNvGrpSpPr>
            <p:nvPr/>
          </p:nvGrpSpPr>
          <p:grpSpPr bwMode="auto">
            <a:xfrm>
              <a:off x="2674" y="3486"/>
              <a:ext cx="1054" cy="372"/>
              <a:chOff x="2698" y="3710"/>
              <a:chExt cx="1054" cy="372"/>
            </a:xfrm>
          </p:grpSpPr>
          <p:sp>
            <p:nvSpPr>
              <p:cNvPr id="71747" name="Oval 36"/>
              <p:cNvSpPr>
                <a:spLocks noChangeArrowheads="1"/>
              </p:cNvSpPr>
              <p:nvPr/>
            </p:nvSpPr>
            <p:spPr bwMode="auto">
              <a:xfrm>
                <a:off x="2698" y="371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48" name="Text Box 37"/>
              <p:cNvSpPr txBox="1">
                <a:spLocks noChangeArrowheads="1"/>
              </p:cNvSpPr>
              <p:nvPr/>
            </p:nvSpPr>
            <p:spPr bwMode="auto">
              <a:xfrm>
                <a:off x="2838" y="378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1749" name="Oval 38"/>
              <p:cNvSpPr>
                <a:spLocks noChangeArrowheads="1"/>
              </p:cNvSpPr>
              <p:nvPr/>
            </p:nvSpPr>
            <p:spPr bwMode="auto">
              <a:xfrm>
                <a:off x="3408" y="3716"/>
                <a:ext cx="84" cy="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71740" name="Group 39"/>
            <p:cNvGrpSpPr>
              <a:grpSpLocks/>
            </p:cNvGrpSpPr>
            <p:nvPr/>
          </p:nvGrpSpPr>
          <p:grpSpPr bwMode="auto">
            <a:xfrm>
              <a:off x="4090" y="3182"/>
              <a:ext cx="1054" cy="372"/>
              <a:chOff x="4090" y="3182"/>
              <a:chExt cx="1054" cy="372"/>
            </a:xfrm>
          </p:grpSpPr>
          <p:sp>
            <p:nvSpPr>
              <p:cNvPr id="71744" name="Oval 40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45" name="Text Box 41"/>
              <p:cNvSpPr txBox="1">
                <a:spLocks noChangeArrowheads="1"/>
              </p:cNvSpPr>
              <p:nvPr/>
            </p:nvSpPr>
            <p:spPr bwMode="auto">
              <a:xfrm>
                <a:off x="4230" y="3256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latin typeface="Comic Sans MS" pitchFamily="66" charset="0"/>
                  </a:rPr>
                  <a:t>Tier-2 ISP</a:t>
                </a:r>
                <a:endParaRPr lang="en-US"/>
              </a:p>
            </p:txBody>
          </p:sp>
          <p:sp>
            <p:nvSpPr>
              <p:cNvPr id="71746" name="Oval 42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1741" name="Oval 43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742" name="Line 44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43" name="Oval 45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71699" name="Oval 52"/>
          <p:cNvSpPr>
            <a:spLocks noChangeArrowheads="1"/>
          </p:cNvSpPr>
          <p:nvPr/>
        </p:nvSpPr>
        <p:spPr bwMode="auto">
          <a:xfrm>
            <a:off x="6337300" y="3683000"/>
            <a:ext cx="1524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00" name="Oval 53"/>
          <p:cNvSpPr>
            <a:spLocks noChangeArrowheads="1"/>
          </p:cNvSpPr>
          <p:nvPr/>
        </p:nvSpPr>
        <p:spPr bwMode="auto">
          <a:xfrm>
            <a:off x="7302500" y="4991100"/>
            <a:ext cx="1524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01" name="Line 54"/>
          <p:cNvSpPr>
            <a:spLocks noChangeShapeType="1"/>
          </p:cNvSpPr>
          <p:nvPr/>
        </p:nvSpPr>
        <p:spPr bwMode="auto">
          <a:xfrm>
            <a:off x="6451600" y="3822700"/>
            <a:ext cx="876300" cy="1155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91"/>
          <p:cNvGrpSpPr>
            <a:grpSpLocks/>
          </p:cNvGrpSpPr>
          <p:nvPr/>
        </p:nvGrpSpPr>
        <p:grpSpPr bwMode="auto">
          <a:xfrm>
            <a:off x="1539875" y="2473325"/>
            <a:ext cx="6823075" cy="4162425"/>
            <a:chOff x="970" y="1558"/>
            <a:chExt cx="4298" cy="2622"/>
          </a:xfrm>
        </p:grpSpPr>
        <p:grpSp>
          <p:nvGrpSpPr>
            <p:cNvPr id="71709" name="Group 62"/>
            <p:cNvGrpSpPr>
              <a:grpSpLocks/>
            </p:cNvGrpSpPr>
            <p:nvPr/>
          </p:nvGrpSpPr>
          <p:grpSpPr bwMode="auto">
            <a:xfrm>
              <a:off x="3322" y="1686"/>
              <a:ext cx="666" cy="438"/>
              <a:chOff x="4314" y="1086"/>
              <a:chExt cx="666" cy="438"/>
            </a:xfrm>
          </p:grpSpPr>
          <p:sp>
            <p:nvSpPr>
              <p:cNvPr id="71734" name="Oval 63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35" name="Text Box 64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0" name="Group 65"/>
            <p:cNvGrpSpPr>
              <a:grpSpLocks/>
            </p:cNvGrpSpPr>
            <p:nvPr/>
          </p:nvGrpSpPr>
          <p:grpSpPr bwMode="auto">
            <a:xfrm>
              <a:off x="2714" y="1782"/>
              <a:ext cx="666" cy="438"/>
              <a:chOff x="4314" y="1086"/>
              <a:chExt cx="666" cy="438"/>
            </a:xfrm>
          </p:grpSpPr>
          <p:sp>
            <p:nvSpPr>
              <p:cNvPr id="71732" name="Oval 66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33" name="Text Box 67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1" name="Group 59"/>
            <p:cNvGrpSpPr>
              <a:grpSpLocks/>
            </p:cNvGrpSpPr>
            <p:nvPr/>
          </p:nvGrpSpPr>
          <p:grpSpPr bwMode="auto">
            <a:xfrm>
              <a:off x="3794" y="1774"/>
              <a:ext cx="666" cy="438"/>
              <a:chOff x="4314" y="1086"/>
              <a:chExt cx="666" cy="438"/>
            </a:xfrm>
          </p:grpSpPr>
          <p:sp>
            <p:nvSpPr>
              <p:cNvPr id="71730" name="Oval 60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31" name="Text Box 61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2" name="Group 71"/>
            <p:cNvGrpSpPr>
              <a:grpSpLocks/>
            </p:cNvGrpSpPr>
            <p:nvPr/>
          </p:nvGrpSpPr>
          <p:grpSpPr bwMode="auto">
            <a:xfrm>
              <a:off x="970" y="3702"/>
              <a:ext cx="666" cy="438"/>
              <a:chOff x="4314" y="1086"/>
              <a:chExt cx="666" cy="438"/>
            </a:xfrm>
          </p:grpSpPr>
          <p:sp>
            <p:nvSpPr>
              <p:cNvPr id="71728" name="Oval 72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29" name="Text Box 73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3" name="Group 74"/>
            <p:cNvGrpSpPr>
              <a:grpSpLocks/>
            </p:cNvGrpSpPr>
            <p:nvPr/>
          </p:nvGrpSpPr>
          <p:grpSpPr bwMode="auto">
            <a:xfrm>
              <a:off x="1186" y="1558"/>
              <a:ext cx="666" cy="438"/>
              <a:chOff x="4314" y="1086"/>
              <a:chExt cx="666" cy="438"/>
            </a:xfrm>
          </p:grpSpPr>
          <p:sp>
            <p:nvSpPr>
              <p:cNvPr id="71726" name="Oval 75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27" name="Text Box 76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4" name="Group 68"/>
            <p:cNvGrpSpPr>
              <a:grpSpLocks/>
            </p:cNvGrpSpPr>
            <p:nvPr/>
          </p:nvGrpSpPr>
          <p:grpSpPr bwMode="auto">
            <a:xfrm>
              <a:off x="1730" y="1710"/>
              <a:ext cx="666" cy="438"/>
              <a:chOff x="4314" y="1086"/>
              <a:chExt cx="666" cy="438"/>
            </a:xfrm>
          </p:grpSpPr>
          <p:sp>
            <p:nvSpPr>
              <p:cNvPr id="71724" name="Oval 69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25" name="Text Box 70"/>
              <p:cNvSpPr txBox="1">
                <a:spLocks noChangeArrowheads="1"/>
              </p:cNvSpPr>
              <p:nvPr/>
            </p:nvSpPr>
            <p:spPr bwMode="auto">
              <a:xfrm>
                <a:off x="4328" y="1106"/>
                <a:ext cx="533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Tier 3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5" name="Group 77"/>
            <p:cNvGrpSpPr>
              <a:grpSpLocks/>
            </p:cNvGrpSpPr>
            <p:nvPr/>
          </p:nvGrpSpPr>
          <p:grpSpPr bwMode="auto">
            <a:xfrm>
              <a:off x="1826" y="3742"/>
              <a:ext cx="666" cy="438"/>
              <a:chOff x="4314" y="1086"/>
              <a:chExt cx="666" cy="438"/>
            </a:xfrm>
          </p:grpSpPr>
          <p:sp>
            <p:nvSpPr>
              <p:cNvPr id="71722" name="Oval 78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23" name="Text Box 79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6" name="Group 80"/>
            <p:cNvGrpSpPr>
              <a:grpSpLocks/>
            </p:cNvGrpSpPr>
            <p:nvPr/>
          </p:nvGrpSpPr>
          <p:grpSpPr bwMode="auto">
            <a:xfrm>
              <a:off x="2898" y="3742"/>
              <a:ext cx="666" cy="438"/>
              <a:chOff x="4314" y="1086"/>
              <a:chExt cx="666" cy="438"/>
            </a:xfrm>
          </p:grpSpPr>
          <p:sp>
            <p:nvSpPr>
              <p:cNvPr id="71720" name="Oval 81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21" name="Text Box 82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  <p:grpSp>
          <p:nvGrpSpPr>
            <p:cNvPr id="71717" name="Group 83"/>
            <p:cNvGrpSpPr>
              <a:grpSpLocks/>
            </p:cNvGrpSpPr>
            <p:nvPr/>
          </p:nvGrpSpPr>
          <p:grpSpPr bwMode="auto">
            <a:xfrm>
              <a:off x="4602" y="3454"/>
              <a:ext cx="666" cy="438"/>
              <a:chOff x="4314" y="1086"/>
              <a:chExt cx="666" cy="438"/>
            </a:xfrm>
          </p:grpSpPr>
          <p:sp>
            <p:nvSpPr>
              <p:cNvPr id="71718" name="Oval 84"/>
              <p:cNvSpPr>
                <a:spLocks noChangeArrowheads="1"/>
              </p:cNvSpPr>
              <p:nvPr/>
            </p:nvSpPr>
            <p:spPr bwMode="auto">
              <a:xfrm>
                <a:off x="4314" y="1086"/>
                <a:ext cx="666" cy="43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719" name="Text Box 85"/>
              <p:cNvSpPr txBox="1">
                <a:spLocks noChangeArrowheads="1"/>
              </p:cNvSpPr>
              <p:nvPr/>
            </p:nvSpPr>
            <p:spPr bwMode="auto">
              <a:xfrm>
                <a:off x="4384" y="1106"/>
                <a:ext cx="41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>
                    <a:latin typeface="Comic Sans MS" pitchFamily="66" charset="0"/>
                  </a:rPr>
                  <a:t>local</a:t>
                </a:r>
              </a:p>
              <a:p>
                <a:pPr algn="ctr"/>
                <a:r>
                  <a:rPr lang="en-US" sz="1800">
                    <a:latin typeface="Comic Sans MS" pitchFamily="66" charset="0"/>
                  </a:rPr>
                  <a:t>ISP</a:t>
                </a:r>
                <a:endParaRPr lang="en-US"/>
              </a:p>
            </p:txBody>
          </p:sp>
        </p:grpSp>
      </p:grpSp>
      <p:grpSp>
        <p:nvGrpSpPr>
          <p:cNvPr id="18" name="Group 90"/>
          <p:cNvGrpSpPr>
            <a:grpSpLocks/>
          </p:cNvGrpSpPr>
          <p:nvPr/>
        </p:nvGrpSpPr>
        <p:grpSpPr bwMode="auto">
          <a:xfrm>
            <a:off x="184150" y="3175000"/>
            <a:ext cx="2825750" cy="2819400"/>
            <a:chOff x="116" y="2000"/>
            <a:chExt cx="1780" cy="1776"/>
          </a:xfrm>
        </p:grpSpPr>
        <p:sp>
          <p:nvSpPr>
            <p:cNvPr id="71704" name="Text Box 51"/>
            <p:cNvSpPr txBox="1">
              <a:spLocks noChangeArrowheads="1"/>
            </p:cNvSpPr>
            <p:nvPr/>
          </p:nvSpPr>
          <p:spPr bwMode="auto">
            <a:xfrm>
              <a:off x="116" y="2094"/>
              <a:ext cx="1132" cy="1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Local and tier- 3 ISPs are </a:t>
              </a:r>
              <a:r>
                <a:rPr lang="en-US" sz="1800" i="1">
                  <a:latin typeface="Comic Sans MS" pitchFamily="66" charset="0"/>
                </a:rPr>
                <a:t>customers</a:t>
              </a:r>
              <a:r>
                <a:rPr lang="en-US" sz="1800">
                  <a:latin typeface="Comic Sans MS" pitchFamily="66" charset="0"/>
                </a:rPr>
                <a:t> of</a:t>
              </a:r>
            </a:p>
            <a:p>
              <a:r>
                <a:rPr lang="en-US" sz="1800">
                  <a:latin typeface="Comic Sans MS" pitchFamily="66" charset="0"/>
                </a:rPr>
                <a:t>higher tier ISPs</a:t>
              </a:r>
            </a:p>
            <a:p>
              <a:r>
                <a:rPr lang="en-US" sz="1800">
                  <a:latin typeface="Comic Sans MS" pitchFamily="66" charset="0"/>
                </a:rPr>
                <a:t>connecting them to rest of Internet</a:t>
              </a:r>
            </a:p>
          </p:txBody>
        </p:sp>
        <p:sp>
          <p:nvSpPr>
            <p:cNvPr id="71705" name="Line 86"/>
            <p:cNvSpPr>
              <a:spLocks noChangeShapeType="1"/>
            </p:cNvSpPr>
            <p:nvPr/>
          </p:nvSpPr>
          <p:spPr bwMode="auto">
            <a:xfrm flipV="1">
              <a:off x="1072" y="2008"/>
              <a:ext cx="344" cy="7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06" name="Line 87"/>
            <p:cNvSpPr>
              <a:spLocks noChangeShapeType="1"/>
            </p:cNvSpPr>
            <p:nvPr/>
          </p:nvSpPr>
          <p:spPr bwMode="auto">
            <a:xfrm flipV="1">
              <a:off x="1088" y="2000"/>
              <a:ext cx="664" cy="7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07" name="Line 88"/>
            <p:cNvSpPr>
              <a:spLocks noChangeShapeType="1"/>
            </p:cNvSpPr>
            <p:nvPr/>
          </p:nvSpPr>
          <p:spPr bwMode="auto">
            <a:xfrm>
              <a:off x="1073" y="2744"/>
              <a:ext cx="95" cy="96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708" name="Line 89"/>
            <p:cNvSpPr>
              <a:spLocks noChangeShapeType="1"/>
            </p:cNvSpPr>
            <p:nvPr/>
          </p:nvSpPr>
          <p:spPr bwMode="auto">
            <a:xfrm>
              <a:off x="1074" y="2739"/>
              <a:ext cx="822" cy="10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741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892D5839-0A51-4877-8075-3503817D24F0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174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"/>
            <a:ext cx="8096250" cy="1143000"/>
          </a:xfrm>
        </p:spPr>
        <p:txBody>
          <a:bodyPr/>
          <a:lstStyle/>
          <a:p>
            <a:r>
              <a:rPr lang="en-US" sz="3200" smtClean="0"/>
              <a:t>Internet structure: network of networks</a:t>
            </a:r>
            <a:endParaRPr lang="en-US" smtClean="0"/>
          </a:p>
        </p:txBody>
      </p:sp>
      <p:sp>
        <p:nvSpPr>
          <p:cNvPr id="174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52425" y="1428750"/>
            <a:ext cx="8440738" cy="91440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a packet passes through many networks!</a:t>
            </a:r>
            <a:endParaRPr lang="en-US" sz="2400" smtClean="0"/>
          </a:p>
          <a:p>
            <a:pPr>
              <a:buFont typeface="Wingdings" pitchFamily="2" charset="2"/>
              <a:buNone/>
            </a:pPr>
            <a:endParaRPr lang="en-US" sz="2400" smtClean="0">
              <a:solidFill>
                <a:srgbClr val="FF0000"/>
              </a:solidFill>
            </a:endParaRPr>
          </a:p>
          <a:p>
            <a:pPr lvl="1">
              <a:buFont typeface="Wingdings" pitchFamily="2" charset="2"/>
              <a:buNone/>
            </a:pPr>
            <a:endParaRPr lang="en-US" sz="2000" smtClean="0"/>
          </a:p>
        </p:txBody>
      </p:sp>
      <p:sp>
        <p:nvSpPr>
          <p:cNvPr id="17416" name="Oval 4"/>
          <p:cNvSpPr>
            <a:spLocks noChangeArrowheads="1"/>
          </p:cNvSpPr>
          <p:nvPr/>
        </p:nvSpPr>
        <p:spPr bwMode="auto">
          <a:xfrm>
            <a:off x="2432050" y="4883150"/>
            <a:ext cx="1863725" cy="7905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17417" name="Oval 5"/>
          <p:cNvSpPr>
            <a:spLocks noChangeArrowheads="1"/>
          </p:cNvSpPr>
          <p:nvPr/>
        </p:nvSpPr>
        <p:spPr bwMode="auto">
          <a:xfrm>
            <a:off x="3530600" y="3679825"/>
            <a:ext cx="1863725" cy="7905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17418" name="Oval 6"/>
          <p:cNvSpPr>
            <a:spLocks noChangeArrowheads="1"/>
          </p:cNvSpPr>
          <p:nvPr/>
        </p:nvSpPr>
        <p:spPr bwMode="auto">
          <a:xfrm>
            <a:off x="4800600" y="4845050"/>
            <a:ext cx="1863725" cy="7905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chemeClr val="bg1"/>
                </a:solidFill>
                <a:latin typeface="Comic Sans MS" pitchFamily="66" charset="0"/>
              </a:rPr>
              <a:t>Tier 1 ISP</a:t>
            </a:r>
            <a:endParaRPr lang="en-US"/>
          </a:p>
        </p:txBody>
      </p:sp>
      <p:sp>
        <p:nvSpPr>
          <p:cNvPr id="17419" name="Oval 7"/>
          <p:cNvSpPr>
            <a:spLocks noChangeArrowheads="1"/>
          </p:cNvSpPr>
          <p:nvPr/>
        </p:nvSpPr>
        <p:spPr bwMode="auto">
          <a:xfrm>
            <a:off x="5121275" y="4851400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0" name="Oval 8"/>
          <p:cNvSpPr>
            <a:spLocks noChangeArrowheads="1"/>
          </p:cNvSpPr>
          <p:nvPr/>
        </p:nvSpPr>
        <p:spPr bwMode="auto">
          <a:xfrm>
            <a:off x="4670425" y="4381500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1" name="Oval 9"/>
          <p:cNvSpPr>
            <a:spLocks noChangeArrowheads="1"/>
          </p:cNvSpPr>
          <p:nvPr/>
        </p:nvSpPr>
        <p:spPr bwMode="auto">
          <a:xfrm>
            <a:off x="4206875" y="4406900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2" name="Oval 10"/>
          <p:cNvSpPr>
            <a:spLocks noChangeArrowheads="1"/>
          </p:cNvSpPr>
          <p:nvPr/>
        </p:nvSpPr>
        <p:spPr bwMode="auto">
          <a:xfrm>
            <a:off x="3736975" y="4864100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3" name="Oval 11"/>
          <p:cNvSpPr>
            <a:spLocks noChangeArrowheads="1"/>
          </p:cNvSpPr>
          <p:nvPr/>
        </p:nvSpPr>
        <p:spPr bwMode="auto">
          <a:xfrm>
            <a:off x="4232275" y="5181600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4" name="Oval 12"/>
          <p:cNvSpPr>
            <a:spLocks noChangeArrowheads="1"/>
          </p:cNvSpPr>
          <p:nvPr/>
        </p:nvSpPr>
        <p:spPr bwMode="auto">
          <a:xfrm>
            <a:off x="4746625" y="5168900"/>
            <a:ext cx="133350" cy="142875"/>
          </a:xfrm>
          <a:prstGeom prst="ellipse">
            <a:avLst/>
          </a:prstGeom>
          <a:solidFill>
            <a:schemeClr val="fol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25" name="Line 13"/>
          <p:cNvSpPr>
            <a:spLocks noChangeShapeType="1"/>
          </p:cNvSpPr>
          <p:nvPr/>
        </p:nvSpPr>
        <p:spPr bwMode="auto">
          <a:xfrm flipV="1">
            <a:off x="4368800" y="5238750"/>
            <a:ext cx="38100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6" name="Line 14"/>
          <p:cNvSpPr>
            <a:spLocks noChangeShapeType="1"/>
          </p:cNvSpPr>
          <p:nvPr/>
        </p:nvSpPr>
        <p:spPr bwMode="auto">
          <a:xfrm>
            <a:off x="4778375" y="4495800"/>
            <a:ext cx="368300" cy="368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27" name="Line 15"/>
          <p:cNvSpPr>
            <a:spLocks noChangeShapeType="1"/>
          </p:cNvSpPr>
          <p:nvPr/>
        </p:nvSpPr>
        <p:spPr bwMode="auto">
          <a:xfrm flipV="1">
            <a:off x="3835400" y="4527550"/>
            <a:ext cx="393700" cy="355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428" name="Group 22"/>
          <p:cNvGrpSpPr>
            <a:grpSpLocks/>
          </p:cNvGrpSpPr>
          <p:nvPr/>
        </p:nvGrpSpPr>
        <p:grpSpPr bwMode="auto">
          <a:xfrm>
            <a:off x="1946275" y="3286125"/>
            <a:ext cx="6219825" cy="2838450"/>
            <a:chOff x="1226" y="2070"/>
            <a:chExt cx="3918" cy="1788"/>
          </a:xfrm>
        </p:grpSpPr>
        <p:grpSp>
          <p:nvGrpSpPr>
            <p:cNvPr id="17460" name="Group 23"/>
            <p:cNvGrpSpPr>
              <a:grpSpLocks/>
            </p:cNvGrpSpPr>
            <p:nvPr/>
          </p:nvGrpSpPr>
          <p:grpSpPr bwMode="auto">
            <a:xfrm>
              <a:off x="3042" y="2102"/>
              <a:ext cx="1054" cy="372"/>
              <a:chOff x="3042" y="2102"/>
              <a:chExt cx="1054" cy="372"/>
            </a:xfrm>
          </p:grpSpPr>
          <p:sp>
            <p:nvSpPr>
              <p:cNvPr id="17480" name="Oval 24"/>
              <p:cNvSpPr>
                <a:spLocks noChangeArrowheads="1"/>
              </p:cNvSpPr>
              <p:nvPr/>
            </p:nvSpPr>
            <p:spPr bwMode="auto">
              <a:xfrm>
                <a:off x="3042" y="210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81" name="Text Box 25"/>
              <p:cNvSpPr txBox="1">
                <a:spLocks noChangeArrowheads="1"/>
              </p:cNvSpPr>
              <p:nvPr/>
            </p:nvSpPr>
            <p:spPr bwMode="auto">
              <a:xfrm>
                <a:off x="3182" y="2176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folHlink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7482" name="Oval 26"/>
              <p:cNvSpPr>
                <a:spLocks noChangeArrowheads="1"/>
              </p:cNvSpPr>
              <p:nvPr/>
            </p:nvSpPr>
            <p:spPr bwMode="auto">
              <a:xfrm>
                <a:off x="3184" y="2340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61" name="Group 27"/>
            <p:cNvGrpSpPr>
              <a:grpSpLocks/>
            </p:cNvGrpSpPr>
            <p:nvPr/>
          </p:nvGrpSpPr>
          <p:grpSpPr bwMode="auto">
            <a:xfrm>
              <a:off x="1610" y="2070"/>
              <a:ext cx="1054" cy="372"/>
              <a:chOff x="698" y="2190"/>
              <a:chExt cx="1054" cy="372"/>
            </a:xfrm>
          </p:grpSpPr>
          <p:sp>
            <p:nvSpPr>
              <p:cNvPr id="17477" name="Oval 28"/>
              <p:cNvSpPr>
                <a:spLocks noChangeArrowheads="1"/>
              </p:cNvSpPr>
              <p:nvPr/>
            </p:nvSpPr>
            <p:spPr bwMode="auto">
              <a:xfrm>
                <a:off x="698" y="219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8" name="Text Box 29"/>
              <p:cNvSpPr txBox="1">
                <a:spLocks noChangeArrowheads="1"/>
              </p:cNvSpPr>
              <p:nvPr/>
            </p:nvSpPr>
            <p:spPr bwMode="auto">
              <a:xfrm>
                <a:off x="838" y="226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folHlink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7479" name="Oval 30"/>
              <p:cNvSpPr>
                <a:spLocks noChangeArrowheads="1"/>
              </p:cNvSpPr>
              <p:nvPr/>
            </p:nvSpPr>
            <p:spPr bwMode="auto">
              <a:xfrm>
                <a:off x="1464" y="2460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62" name="Group 31"/>
            <p:cNvGrpSpPr>
              <a:grpSpLocks/>
            </p:cNvGrpSpPr>
            <p:nvPr/>
          </p:nvGrpSpPr>
          <p:grpSpPr bwMode="auto">
            <a:xfrm>
              <a:off x="1226" y="3476"/>
              <a:ext cx="1054" cy="374"/>
              <a:chOff x="442" y="3748"/>
              <a:chExt cx="1054" cy="374"/>
            </a:xfrm>
          </p:grpSpPr>
          <p:sp>
            <p:nvSpPr>
              <p:cNvPr id="17474" name="Oval 32"/>
              <p:cNvSpPr>
                <a:spLocks noChangeArrowheads="1"/>
              </p:cNvSpPr>
              <p:nvPr/>
            </p:nvSpPr>
            <p:spPr bwMode="auto">
              <a:xfrm>
                <a:off x="442" y="375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5" name="Text Box 33"/>
              <p:cNvSpPr txBox="1">
                <a:spLocks noChangeArrowheads="1"/>
              </p:cNvSpPr>
              <p:nvPr/>
            </p:nvSpPr>
            <p:spPr bwMode="auto">
              <a:xfrm>
                <a:off x="582" y="382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folHlink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7476" name="Oval 34"/>
              <p:cNvSpPr>
                <a:spLocks noChangeArrowheads="1"/>
              </p:cNvSpPr>
              <p:nvPr/>
            </p:nvSpPr>
            <p:spPr bwMode="auto">
              <a:xfrm>
                <a:off x="904" y="3748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63" name="Group 35"/>
            <p:cNvGrpSpPr>
              <a:grpSpLocks/>
            </p:cNvGrpSpPr>
            <p:nvPr/>
          </p:nvGrpSpPr>
          <p:grpSpPr bwMode="auto">
            <a:xfrm>
              <a:off x="2674" y="3486"/>
              <a:ext cx="1054" cy="372"/>
              <a:chOff x="2698" y="3710"/>
              <a:chExt cx="1054" cy="372"/>
            </a:xfrm>
          </p:grpSpPr>
          <p:sp>
            <p:nvSpPr>
              <p:cNvPr id="17471" name="Oval 36"/>
              <p:cNvSpPr>
                <a:spLocks noChangeArrowheads="1"/>
              </p:cNvSpPr>
              <p:nvPr/>
            </p:nvSpPr>
            <p:spPr bwMode="auto">
              <a:xfrm>
                <a:off x="2698" y="3710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72" name="Text Box 37"/>
              <p:cNvSpPr txBox="1">
                <a:spLocks noChangeArrowheads="1"/>
              </p:cNvSpPr>
              <p:nvPr/>
            </p:nvSpPr>
            <p:spPr bwMode="auto">
              <a:xfrm>
                <a:off x="2838" y="3784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folHlink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7473" name="Oval 38"/>
              <p:cNvSpPr>
                <a:spLocks noChangeArrowheads="1"/>
              </p:cNvSpPr>
              <p:nvPr/>
            </p:nvSpPr>
            <p:spPr bwMode="auto">
              <a:xfrm>
                <a:off x="3408" y="3716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64" name="Group 39"/>
            <p:cNvGrpSpPr>
              <a:grpSpLocks/>
            </p:cNvGrpSpPr>
            <p:nvPr/>
          </p:nvGrpSpPr>
          <p:grpSpPr bwMode="auto">
            <a:xfrm>
              <a:off x="4090" y="3182"/>
              <a:ext cx="1054" cy="372"/>
              <a:chOff x="4090" y="3182"/>
              <a:chExt cx="1054" cy="372"/>
            </a:xfrm>
          </p:grpSpPr>
          <p:sp>
            <p:nvSpPr>
              <p:cNvPr id="17468" name="Oval 40"/>
              <p:cNvSpPr>
                <a:spLocks noChangeArrowheads="1"/>
              </p:cNvSpPr>
              <p:nvPr/>
            </p:nvSpPr>
            <p:spPr bwMode="auto">
              <a:xfrm>
                <a:off x="4090" y="3182"/>
                <a:ext cx="1054" cy="372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69" name="Text Box 41"/>
              <p:cNvSpPr txBox="1">
                <a:spLocks noChangeArrowheads="1"/>
              </p:cNvSpPr>
              <p:nvPr/>
            </p:nvSpPr>
            <p:spPr bwMode="auto">
              <a:xfrm>
                <a:off x="4230" y="3256"/>
                <a:ext cx="847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800">
                    <a:solidFill>
                      <a:schemeClr val="folHlink"/>
                    </a:solidFill>
                    <a:latin typeface="Comic Sans MS" pitchFamily="66" charset="0"/>
                  </a:rPr>
                  <a:t>Tier-2 ISP</a:t>
                </a:r>
                <a:endParaRPr lang="en-US">
                  <a:solidFill>
                    <a:schemeClr val="folHlink"/>
                  </a:solidFill>
                </a:endParaRPr>
              </a:p>
            </p:txBody>
          </p:sp>
          <p:sp>
            <p:nvSpPr>
              <p:cNvPr id="17470" name="Oval 42"/>
              <p:cNvSpPr>
                <a:spLocks noChangeArrowheads="1"/>
              </p:cNvSpPr>
              <p:nvPr/>
            </p:nvSpPr>
            <p:spPr bwMode="auto">
              <a:xfrm>
                <a:off x="4144" y="3308"/>
                <a:ext cx="84" cy="90"/>
              </a:xfrm>
              <a:prstGeom prst="ellipse">
                <a:avLst/>
              </a:prstGeom>
              <a:solidFill>
                <a:schemeClr val="folHlink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65" name="Oval 43"/>
            <p:cNvSpPr>
              <a:spLocks noChangeArrowheads="1"/>
            </p:cNvSpPr>
            <p:nvPr/>
          </p:nvSpPr>
          <p:spPr bwMode="auto">
            <a:xfrm>
              <a:off x="1712" y="2328"/>
              <a:ext cx="96" cy="8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66" name="Line 44"/>
            <p:cNvSpPr>
              <a:spLocks noChangeShapeType="1"/>
            </p:cNvSpPr>
            <p:nvPr/>
          </p:nvSpPr>
          <p:spPr bwMode="auto">
            <a:xfrm>
              <a:off x="1768" y="2400"/>
              <a:ext cx="200" cy="68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67" name="Oval 45"/>
            <p:cNvSpPr>
              <a:spLocks noChangeArrowheads="1"/>
            </p:cNvSpPr>
            <p:nvPr/>
          </p:nvSpPr>
          <p:spPr bwMode="auto">
            <a:xfrm>
              <a:off x="1928" y="3044"/>
              <a:ext cx="96" cy="88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429" name="Oval 46"/>
          <p:cNvSpPr>
            <a:spLocks noChangeArrowheads="1"/>
          </p:cNvSpPr>
          <p:nvPr/>
        </p:nvSpPr>
        <p:spPr bwMode="auto">
          <a:xfrm>
            <a:off x="6337300" y="3683000"/>
            <a:ext cx="1524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0" name="Oval 47"/>
          <p:cNvSpPr>
            <a:spLocks noChangeArrowheads="1"/>
          </p:cNvSpPr>
          <p:nvPr/>
        </p:nvSpPr>
        <p:spPr bwMode="auto">
          <a:xfrm>
            <a:off x="7302500" y="4991100"/>
            <a:ext cx="152400" cy="1651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31" name="Line 48"/>
          <p:cNvSpPr>
            <a:spLocks noChangeShapeType="1"/>
          </p:cNvSpPr>
          <p:nvPr/>
        </p:nvSpPr>
        <p:spPr bwMode="auto">
          <a:xfrm>
            <a:off x="6451600" y="3822700"/>
            <a:ext cx="876300" cy="1155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7432" name="Group 52"/>
          <p:cNvGrpSpPr>
            <a:grpSpLocks/>
          </p:cNvGrpSpPr>
          <p:nvPr/>
        </p:nvGrpSpPr>
        <p:grpSpPr bwMode="auto">
          <a:xfrm>
            <a:off x="5273675" y="2676525"/>
            <a:ext cx="1057275" cy="695325"/>
            <a:chOff x="4314" y="1086"/>
            <a:chExt cx="666" cy="438"/>
          </a:xfrm>
        </p:grpSpPr>
        <p:sp>
          <p:nvSpPr>
            <p:cNvPr id="17458" name="Oval 53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9" name="Text Box 54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3" name="Group 55"/>
          <p:cNvGrpSpPr>
            <a:grpSpLocks/>
          </p:cNvGrpSpPr>
          <p:nvPr/>
        </p:nvGrpSpPr>
        <p:grpSpPr bwMode="auto">
          <a:xfrm>
            <a:off x="4308475" y="2828925"/>
            <a:ext cx="1057275" cy="695325"/>
            <a:chOff x="4314" y="1086"/>
            <a:chExt cx="666" cy="438"/>
          </a:xfrm>
        </p:grpSpPr>
        <p:sp>
          <p:nvSpPr>
            <p:cNvPr id="17456" name="Oval 56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7" name="Text Box 57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4" name="Group 58"/>
          <p:cNvGrpSpPr>
            <a:grpSpLocks/>
          </p:cNvGrpSpPr>
          <p:nvPr/>
        </p:nvGrpSpPr>
        <p:grpSpPr bwMode="auto">
          <a:xfrm>
            <a:off x="6022975" y="2816225"/>
            <a:ext cx="1057275" cy="695325"/>
            <a:chOff x="4314" y="1086"/>
            <a:chExt cx="666" cy="438"/>
          </a:xfrm>
        </p:grpSpPr>
        <p:sp>
          <p:nvSpPr>
            <p:cNvPr id="17454" name="Oval 59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5" name="Text Box 60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5" name="Group 61"/>
          <p:cNvGrpSpPr>
            <a:grpSpLocks/>
          </p:cNvGrpSpPr>
          <p:nvPr/>
        </p:nvGrpSpPr>
        <p:grpSpPr bwMode="auto">
          <a:xfrm>
            <a:off x="1539875" y="5876925"/>
            <a:ext cx="1057275" cy="695325"/>
            <a:chOff x="4314" y="1086"/>
            <a:chExt cx="666" cy="438"/>
          </a:xfrm>
        </p:grpSpPr>
        <p:sp>
          <p:nvSpPr>
            <p:cNvPr id="17452" name="Oval 62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3" name="Text Box 63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6" name="Group 64"/>
          <p:cNvGrpSpPr>
            <a:grpSpLocks/>
          </p:cNvGrpSpPr>
          <p:nvPr/>
        </p:nvGrpSpPr>
        <p:grpSpPr bwMode="auto">
          <a:xfrm>
            <a:off x="1882775" y="2473325"/>
            <a:ext cx="1057275" cy="695325"/>
            <a:chOff x="4314" y="1086"/>
            <a:chExt cx="666" cy="438"/>
          </a:xfrm>
        </p:grpSpPr>
        <p:sp>
          <p:nvSpPr>
            <p:cNvPr id="17450" name="Oval 65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51" name="Text Box 66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7" name="Group 67"/>
          <p:cNvGrpSpPr>
            <a:grpSpLocks/>
          </p:cNvGrpSpPr>
          <p:nvPr/>
        </p:nvGrpSpPr>
        <p:grpSpPr bwMode="auto">
          <a:xfrm>
            <a:off x="2746375" y="2714625"/>
            <a:ext cx="1057275" cy="695325"/>
            <a:chOff x="4314" y="1086"/>
            <a:chExt cx="666" cy="438"/>
          </a:xfrm>
        </p:grpSpPr>
        <p:sp>
          <p:nvSpPr>
            <p:cNvPr id="17448" name="Oval 68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9" name="Text Box 69"/>
            <p:cNvSpPr txBox="1">
              <a:spLocks noChangeArrowheads="1"/>
            </p:cNvSpPr>
            <p:nvPr/>
          </p:nvSpPr>
          <p:spPr bwMode="auto">
            <a:xfrm>
              <a:off x="4328" y="1106"/>
              <a:ext cx="53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Tier 3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8" name="Group 70"/>
          <p:cNvGrpSpPr>
            <a:grpSpLocks/>
          </p:cNvGrpSpPr>
          <p:nvPr/>
        </p:nvGrpSpPr>
        <p:grpSpPr bwMode="auto">
          <a:xfrm>
            <a:off x="2898775" y="5940425"/>
            <a:ext cx="1057275" cy="695325"/>
            <a:chOff x="4314" y="1086"/>
            <a:chExt cx="666" cy="438"/>
          </a:xfrm>
        </p:grpSpPr>
        <p:sp>
          <p:nvSpPr>
            <p:cNvPr id="17446" name="Oval 71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7" name="Text Box 72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39" name="Group 73"/>
          <p:cNvGrpSpPr>
            <a:grpSpLocks/>
          </p:cNvGrpSpPr>
          <p:nvPr/>
        </p:nvGrpSpPr>
        <p:grpSpPr bwMode="auto">
          <a:xfrm>
            <a:off x="4600575" y="5940425"/>
            <a:ext cx="1057275" cy="695325"/>
            <a:chOff x="4314" y="1086"/>
            <a:chExt cx="666" cy="438"/>
          </a:xfrm>
        </p:grpSpPr>
        <p:sp>
          <p:nvSpPr>
            <p:cNvPr id="17444" name="Oval 74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5" name="Text Box 75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pSp>
        <p:nvGrpSpPr>
          <p:cNvPr id="17440" name="Group 76"/>
          <p:cNvGrpSpPr>
            <a:grpSpLocks/>
          </p:cNvGrpSpPr>
          <p:nvPr/>
        </p:nvGrpSpPr>
        <p:grpSpPr bwMode="auto">
          <a:xfrm>
            <a:off x="7305675" y="5483225"/>
            <a:ext cx="1057275" cy="695325"/>
            <a:chOff x="4314" y="1086"/>
            <a:chExt cx="666" cy="438"/>
          </a:xfrm>
        </p:grpSpPr>
        <p:sp>
          <p:nvSpPr>
            <p:cNvPr id="17442" name="Oval 77"/>
            <p:cNvSpPr>
              <a:spLocks noChangeArrowheads="1"/>
            </p:cNvSpPr>
            <p:nvPr/>
          </p:nvSpPr>
          <p:spPr bwMode="auto">
            <a:xfrm>
              <a:off x="4314" y="1086"/>
              <a:ext cx="666" cy="43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43" name="Text Box 78"/>
            <p:cNvSpPr txBox="1">
              <a:spLocks noChangeArrowheads="1"/>
            </p:cNvSpPr>
            <p:nvPr/>
          </p:nvSpPr>
          <p:spPr bwMode="auto">
            <a:xfrm>
              <a:off x="4384" y="1106"/>
              <a:ext cx="41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local</a:t>
              </a:r>
            </a:p>
            <a:p>
              <a:pPr algn="ctr"/>
              <a:r>
                <a:rPr lang="en-US" sz="1800">
                  <a:solidFill>
                    <a:schemeClr val="folHlink"/>
                  </a:solidFill>
                  <a:latin typeface="Comic Sans MS" pitchFamily="66" charset="0"/>
                </a:rPr>
                <a:t>ISP</a:t>
              </a:r>
              <a:endParaRPr lang="en-US">
                <a:solidFill>
                  <a:schemeClr val="folHlink"/>
                </a:solidFill>
              </a:endParaRPr>
            </a:p>
          </p:txBody>
        </p:sp>
      </p:grpSp>
      <p:graphicFrame>
        <p:nvGraphicFramePr>
          <p:cNvPr id="17410" name="Object 219"/>
          <p:cNvGraphicFramePr>
            <a:graphicFrameLocks noChangeAspect="1"/>
          </p:cNvGraphicFramePr>
          <p:nvPr/>
        </p:nvGraphicFramePr>
        <p:xfrm>
          <a:off x="1512888" y="2197100"/>
          <a:ext cx="417512" cy="319088"/>
        </p:xfrm>
        <a:graphic>
          <a:graphicData uri="http://schemas.openxmlformats.org/presentationml/2006/ole">
            <p:oleObj spid="_x0000_s17410" name="Clip" r:id="rId4" imgW="1305000" imgH="1085760" progId="">
              <p:embed/>
            </p:oleObj>
          </a:graphicData>
        </a:graphic>
      </p:graphicFrame>
      <p:graphicFrame>
        <p:nvGraphicFramePr>
          <p:cNvPr id="17411" name="Object 339"/>
          <p:cNvGraphicFramePr>
            <a:graphicFrameLocks noChangeAspect="1"/>
          </p:cNvGraphicFramePr>
          <p:nvPr/>
        </p:nvGraphicFramePr>
        <p:xfrm>
          <a:off x="8486775" y="6007100"/>
          <a:ext cx="417513" cy="319088"/>
        </p:xfrm>
        <a:graphic>
          <a:graphicData uri="http://schemas.openxmlformats.org/presentationml/2006/ole">
            <p:oleObj spid="_x0000_s17411" name="Clip" r:id="rId5" imgW="1305000" imgH="1085760" progId="">
              <p:embed/>
            </p:oleObj>
          </a:graphicData>
        </a:graphic>
      </p:graphicFrame>
      <p:sp>
        <p:nvSpPr>
          <p:cNvPr id="79189" name="Freeform 341"/>
          <p:cNvSpPr>
            <a:spLocks/>
          </p:cNvSpPr>
          <p:nvPr/>
        </p:nvSpPr>
        <p:spPr bwMode="auto">
          <a:xfrm>
            <a:off x="1879600" y="2476500"/>
            <a:ext cx="6654800" cy="3619500"/>
          </a:xfrm>
          <a:custGeom>
            <a:avLst/>
            <a:gdLst>
              <a:gd name="T0" fmla="*/ 0 w 4192"/>
              <a:gd name="T1" fmla="*/ 0 h 2280"/>
              <a:gd name="T2" fmla="*/ 901700 w 4192"/>
              <a:gd name="T3" fmla="*/ 419100 h 2280"/>
              <a:gd name="T4" fmla="*/ 1460500 w 4192"/>
              <a:gd name="T5" fmla="*/ 939800 h 2280"/>
              <a:gd name="T6" fmla="*/ 1955800 w 4192"/>
              <a:gd name="T7" fmla="*/ 1333500 h 2280"/>
              <a:gd name="T8" fmla="*/ 2844799 w 4192"/>
              <a:gd name="T9" fmla="*/ 1981200 h 2280"/>
              <a:gd name="T10" fmla="*/ 3327400 w 4192"/>
              <a:gd name="T11" fmla="*/ 2476500 h 2280"/>
              <a:gd name="T12" fmla="*/ 4775199 w 4192"/>
              <a:gd name="T13" fmla="*/ 2857500 h 2280"/>
              <a:gd name="T14" fmla="*/ 5765799 w 4192"/>
              <a:gd name="T15" fmla="*/ 3035299 h 2280"/>
              <a:gd name="T16" fmla="*/ 6413499 w 4192"/>
              <a:gd name="T17" fmla="*/ 3556000 h 2280"/>
              <a:gd name="T18" fmla="*/ 6654800 w 4192"/>
              <a:gd name="T19" fmla="*/ 3619500 h 228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192"/>
              <a:gd name="T31" fmla="*/ 0 h 2280"/>
              <a:gd name="T32" fmla="*/ 4192 w 4192"/>
              <a:gd name="T33" fmla="*/ 2280 h 228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192" h="2280">
                <a:moveTo>
                  <a:pt x="0" y="0"/>
                </a:moveTo>
                <a:lnTo>
                  <a:pt x="568" y="264"/>
                </a:lnTo>
                <a:lnTo>
                  <a:pt x="920" y="592"/>
                </a:lnTo>
                <a:lnTo>
                  <a:pt x="1232" y="840"/>
                </a:lnTo>
                <a:lnTo>
                  <a:pt x="1792" y="1248"/>
                </a:lnTo>
                <a:lnTo>
                  <a:pt x="2096" y="1560"/>
                </a:lnTo>
                <a:lnTo>
                  <a:pt x="3008" y="1800"/>
                </a:lnTo>
                <a:lnTo>
                  <a:pt x="3632" y="1912"/>
                </a:lnTo>
                <a:lnTo>
                  <a:pt x="4040" y="2240"/>
                </a:lnTo>
                <a:lnTo>
                  <a:pt x="4192" y="2280"/>
                </a:lnTo>
              </a:path>
            </a:pathLst>
          </a:cu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9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18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270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F07178FC-65D5-4F99-A8EF-B7188695138F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1.1 </a:t>
            </a:r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smtClean="0"/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1.2</a:t>
            </a:r>
            <a:r>
              <a:rPr lang="en-US" smtClean="0"/>
              <a:t> Network edge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1.3</a:t>
            </a:r>
            <a:r>
              <a:rPr lang="en-US" smtClean="0"/>
              <a:t> Network core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3300"/>
                </a:solidFill>
              </a:rPr>
              <a:t>1.4 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1.5</a:t>
            </a:r>
            <a:r>
              <a:rPr lang="en-US" smtClean="0"/>
              <a:t> 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1.6</a:t>
            </a:r>
            <a:r>
              <a:rPr lang="en-US" smtClean="0"/>
              <a:t>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1.7</a:t>
            </a:r>
            <a:r>
              <a:rPr lang="en-US" smtClean="0"/>
              <a:t> History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843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7EB0B6D-2B13-4E26-978C-D3FF05E8038E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8438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7772400" cy="1143000"/>
          </a:xfrm>
        </p:spPr>
        <p:txBody>
          <a:bodyPr/>
          <a:lstStyle/>
          <a:p>
            <a:r>
              <a:rPr lang="en-US" smtClean="0"/>
              <a:t>How do loss and delay occur?</a:t>
            </a:r>
            <a:endParaRPr lang="en-US" sz="4400" smtClean="0"/>
          </a:p>
        </p:txBody>
      </p:sp>
      <p:sp>
        <p:nvSpPr>
          <p:cNvPr id="184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9438" y="1371600"/>
            <a:ext cx="8135937" cy="21145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packets </a:t>
            </a:r>
            <a:r>
              <a:rPr lang="en-US" i="1" smtClean="0"/>
              <a:t>queue</a:t>
            </a:r>
            <a:r>
              <a:rPr lang="en-US" smtClean="0"/>
              <a:t> in router buffers</a:t>
            </a:r>
            <a:r>
              <a:rPr lang="en-US" sz="2400" smtClean="0"/>
              <a:t> 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packet arrival rate to link exceeds output link capacity</a:t>
            </a:r>
          </a:p>
          <a:p>
            <a:r>
              <a:rPr lang="en-US" sz="2400" smtClean="0"/>
              <a:t>packets queue, wait for turn</a:t>
            </a:r>
          </a:p>
        </p:txBody>
      </p:sp>
      <p:graphicFrame>
        <p:nvGraphicFramePr>
          <p:cNvPr id="18434" name="Object 5"/>
          <p:cNvGraphicFramePr>
            <a:graphicFrameLocks noChangeAspect="1"/>
          </p:cNvGraphicFramePr>
          <p:nvPr/>
        </p:nvGraphicFramePr>
        <p:xfrm>
          <a:off x="1298575" y="5156200"/>
          <a:ext cx="646113" cy="533400"/>
        </p:xfrm>
        <a:graphic>
          <a:graphicData uri="http://schemas.openxmlformats.org/presentationml/2006/ole">
            <p:oleObj spid="_x0000_s18434" name="Clip" r:id="rId4" imgW="1305000" imgH="1085760" progId="">
              <p:embed/>
            </p:oleObj>
          </a:graphicData>
        </a:graphic>
      </p:graphicFrame>
      <p:sp>
        <p:nvSpPr>
          <p:cNvPr id="18440" name="Oval 6"/>
          <p:cNvSpPr>
            <a:spLocks noChangeArrowheads="1"/>
          </p:cNvSpPr>
          <p:nvPr/>
        </p:nvSpPr>
        <p:spPr bwMode="auto">
          <a:xfrm>
            <a:off x="2339975" y="4914900"/>
            <a:ext cx="1198563" cy="369888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Rectangle 7"/>
          <p:cNvSpPr>
            <a:spLocks noChangeArrowheads="1"/>
          </p:cNvSpPr>
          <p:nvPr/>
        </p:nvSpPr>
        <p:spPr bwMode="auto">
          <a:xfrm>
            <a:off x="2339975" y="4846638"/>
            <a:ext cx="1198563" cy="26352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42" name="Oval 8"/>
          <p:cNvSpPr>
            <a:spLocks noChangeArrowheads="1"/>
          </p:cNvSpPr>
          <p:nvPr/>
        </p:nvSpPr>
        <p:spPr bwMode="auto">
          <a:xfrm>
            <a:off x="2349500" y="4618038"/>
            <a:ext cx="1198563" cy="430212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8443" name="Group 9"/>
          <p:cNvGrpSpPr>
            <a:grpSpLocks/>
          </p:cNvGrpSpPr>
          <p:nvPr/>
        </p:nvGrpSpPr>
        <p:grpSpPr bwMode="auto">
          <a:xfrm>
            <a:off x="2695575" y="4648200"/>
            <a:ext cx="498475" cy="119063"/>
            <a:chOff x="2208" y="2184"/>
            <a:chExt cx="176" cy="69"/>
          </a:xfrm>
        </p:grpSpPr>
        <p:grpSp>
          <p:nvGrpSpPr>
            <p:cNvPr id="18485" name="Group 10"/>
            <p:cNvGrpSpPr>
              <a:grpSpLocks/>
            </p:cNvGrpSpPr>
            <p:nvPr/>
          </p:nvGrpSpPr>
          <p:grpSpPr bwMode="auto">
            <a:xfrm>
              <a:off x="2208" y="2185"/>
              <a:ext cx="176" cy="68"/>
              <a:chOff x="2848" y="848"/>
              <a:chExt cx="140" cy="98"/>
            </a:xfrm>
          </p:grpSpPr>
          <p:sp>
            <p:nvSpPr>
              <p:cNvPr id="18490" name="Line 1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1" name="Line 1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92" name="Line 1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86" name="Group 14"/>
            <p:cNvGrpSpPr>
              <a:grpSpLocks/>
            </p:cNvGrpSpPr>
            <p:nvPr/>
          </p:nvGrpSpPr>
          <p:grpSpPr bwMode="auto">
            <a:xfrm flipV="1">
              <a:off x="2208" y="2184"/>
              <a:ext cx="176" cy="68"/>
              <a:chOff x="2848" y="848"/>
              <a:chExt cx="140" cy="98"/>
            </a:xfrm>
          </p:grpSpPr>
          <p:sp>
            <p:nvSpPr>
              <p:cNvPr id="18487" name="Line 1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88" name="Line 1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89" name="Line 1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44" name="Oval 18"/>
          <p:cNvSpPr>
            <a:spLocks noChangeArrowheads="1"/>
          </p:cNvSpPr>
          <p:nvPr/>
        </p:nvSpPr>
        <p:spPr bwMode="auto">
          <a:xfrm>
            <a:off x="5435600" y="4933950"/>
            <a:ext cx="1198563" cy="369888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5" name="Line 19"/>
          <p:cNvSpPr>
            <a:spLocks noChangeShapeType="1"/>
          </p:cNvSpPr>
          <p:nvPr/>
        </p:nvSpPr>
        <p:spPr bwMode="auto">
          <a:xfrm>
            <a:off x="5445125" y="4913313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6" name="Rectangle 20"/>
          <p:cNvSpPr>
            <a:spLocks noChangeArrowheads="1"/>
          </p:cNvSpPr>
          <p:nvPr/>
        </p:nvSpPr>
        <p:spPr bwMode="auto">
          <a:xfrm>
            <a:off x="5445125" y="4875213"/>
            <a:ext cx="1198563" cy="26352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47" name="Oval 21"/>
          <p:cNvSpPr>
            <a:spLocks noChangeArrowheads="1"/>
          </p:cNvSpPr>
          <p:nvPr/>
        </p:nvSpPr>
        <p:spPr bwMode="auto">
          <a:xfrm>
            <a:off x="5454650" y="4646613"/>
            <a:ext cx="1198563" cy="430212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8435" name="Object 23"/>
          <p:cNvGraphicFramePr>
            <a:graphicFrameLocks noChangeAspect="1"/>
          </p:cNvGraphicFramePr>
          <p:nvPr/>
        </p:nvGraphicFramePr>
        <p:xfrm>
          <a:off x="984250" y="4146550"/>
          <a:ext cx="646113" cy="533400"/>
        </p:xfrm>
        <a:graphic>
          <a:graphicData uri="http://schemas.openxmlformats.org/presentationml/2006/ole">
            <p:oleObj spid="_x0000_s18435" name="Clip" r:id="rId5" imgW="1305000" imgH="1085760" progId="">
              <p:embed/>
            </p:oleObj>
          </a:graphicData>
        </a:graphic>
      </p:graphicFrame>
      <p:sp>
        <p:nvSpPr>
          <p:cNvPr id="18448" name="Line 24"/>
          <p:cNvSpPr>
            <a:spLocks noChangeShapeType="1"/>
          </p:cNvSpPr>
          <p:nvPr/>
        </p:nvSpPr>
        <p:spPr bwMode="auto">
          <a:xfrm>
            <a:off x="1609725" y="4552950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9" name="Line 25"/>
          <p:cNvSpPr>
            <a:spLocks noChangeShapeType="1"/>
          </p:cNvSpPr>
          <p:nvPr/>
        </p:nvSpPr>
        <p:spPr bwMode="auto">
          <a:xfrm flipV="1">
            <a:off x="1914525" y="5538788"/>
            <a:ext cx="195263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0" name="Line 26"/>
          <p:cNvSpPr>
            <a:spLocks noChangeShapeType="1"/>
          </p:cNvSpPr>
          <p:nvPr/>
        </p:nvSpPr>
        <p:spPr bwMode="auto">
          <a:xfrm>
            <a:off x="3533775" y="4972050"/>
            <a:ext cx="1933575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1" name="Line 28"/>
          <p:cNvSpPr>
            <a:spLocks noChangeShapeType="1"/>
          </p:cNvSpPr>
          <p:nvPr/>
        </p:nvSpPr>
        <p:spPr bwMode="auto">
          <a:xfrm flipH="1">
            <a:off x="2114550" y="4543425"/>
            <a:ext cx="0" cy="1000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2" name="Line 29"/>
          <p:cNvSpPr>
            <a:spLocks noChangeShapeType="1"/>
          </p:cNvSpPr>
          <p:nvPr/>
        </p:nvSpPr>
        <p:spPr bwMode="auto">
          <a:xfrm>
            <a:off x="2124075" y="4976813"/>
            <a:ext cx="200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3" name="Rectangle 40"/>
          <p:cNvSpPr>
            <a:spLocks noChangeArrowheads="1"/>
          </p:cNvSpPr>
          <p:nvPr/>
        </p:nvSpPr>
        <p:spPr bwMode="auto">
          <a:xfrm>
            <a:off x="3200400" y="4843463"/>
            <a:ext cx="147638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54" name="Rectangle 41"/>
          <p:cNvSpPr>
            <a:spLocks noChangeArrowheads="1"/>
          </p:cNvSpPr>
          <p:nvPr/>
        </p:nvSpPr>
        <p:spPr bwMode="auto">
          <a:xfrm>
            <a:off x="3362325" y="4843463"/>
            <a:ext cx="147638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5" name="Rectangle 42"/>
          <p:cNvSpPr>
            <a:spLocks noChangeArrowheads="1"/>
          </p:cNvSpPr>
          <p:nvPr/>
        </p:nvSpPr>
        <p:spPr bwMode="auto">
          <a:xfrm>
            <a:off x="2147888" y="4743450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6" name="Line 44"/>
          <p:cNvSpPr>
            <a:spLocks noChangeShapeType="1"/>
          </p:cNvSpPr>
          <p:nvPr/>
        </p:nvSpPr>
        <p:spPr bwMode="auto">
          <a:xfrm>
            <a:off x="2324100" y="4848225"/>
            <a:ext cx="242888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7" name="Line 45"/>
          <p:cNvSpPr>
            <a:spLocks noChangeShapeType="1"/>
          </p:cNvSpPr>
          <p:nvPr/>
        </p:nvSpPr>
        <p:spPr bwMode="auto">
          <a:xfrm flipV="1">
            <a:off x="1990725" y="5124450"/>
            <a:ext cx="0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58" name="Text Box 47"/>
          <p:cNvSpPr txBox="1">
            <a:spLocks noChangeArrowheads="1"/>
          </p:cNvSpPr>
          <p:nvPr/>
        </p:nvSpPr>
        <p:spPr bwMode="auto">
          <a:xfrm>
            <a:off x="631825" y="4170363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CC66"/>
                </a:solidFill>
                <a:latin typeface="Comic Sans MS" pitchFamily="66" charset="0"/>
              </a:rPr>
              <a:t>A</a:t>
            </a:r>
            <a:endParaRPr lang="en-US">
              <a:solidFill>
                <a:srgbClr val="00CC66"/>
              </a:solidFill>
            </a:endParaRPr>
          </a:p>
        </p:txBody>
      </p:sp>
      <p:sp>
        <p:nvSpPr>
          <p:cNvPr id="18459" name="Text Box 48"/>
          <p:cNvSpPr txBox="1">
            <a:spLocks noChangeArrowheads="1"/>
          </p:cNvSpPr>
          <p:nvPr/>
        </p:nvSpPr>
        <p:spPr bwMode="auto">
          <a:xfrm>
            <a:off x="908050" y="5189538"/>
            <a:ext cx="37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Comic Sans MS" pitchFamily="66" charset="0"/>
              </a:rPr>
              <a:t>B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18460" name="Rectangle 63"/>
          <p:cNvSpPr>
            <a:spLocks noChangeArrowheads="1"/>
          </p:cNvSpPr>
          <p:nvPr/>
        </p:nvSpPr>
        <p:spPr bwMode="auto">
          <a:xfrm>
            <a:off x="3490913" y="4781550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93"/>
          <p:cNvGrpSpPr>
            <a:grpSpLocks/>
          </p:cNvGrpSpPr>
          <p:nvPr/>
        </p:nvGrpSpPr>
        <p:grpSpPr bwMode="auto">
          <a:xfrm>
            <a:off x="3586163" y="3317875"/>
            <a:ext cx="4221162" cy="1454150"/>
            <a:chOff x="2259" y="2090"/>
            <a:chExt cx="2659" cy="916"/>
          </a:xfrm>
        </p:grpSpPr>
        <p:sp>
          <p:nvSpPr>
            <p:cNvPr id="18483" name="Text Box 66"/>
            <p:cNvSpPr txBox="1">
              <a:spLocks noChangeArrowheads="1"/>
            </p:cNvSpPr>
            <p:nvPr/>
          </p:nvSpPr>
          <p:spPr bwMode="auto">
            <a:xfrm>
              <a:off x="2602" y="2090"/>
              <a:ext cx="23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packet being transmitted </a:t>
              </a:r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(delay)</a:t>
              </a:r>
            </a:p>
          </p:txBody>
        </p:sp>
        <p:sp>
          <p:nvSpPr>
            <p:cNvPr id="18484" name="Line 67"/>
            <p:cNvSpPr>
              <a:spLocks noChangeShapeType="1"/>
            </p:cNvSpPr>
            <p:nvPr/>
          </p:nvSpPr>
          <p:spPr bwMode="auto">
            <a:xfrm rot="10800000" flipV="1">
              <a:off x="2259" y="2294"/>
              <a:ext cx="1059" cy="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94"/>
          <p:cNvGrpSpPr>
            <a:grpSpLocks/>
          </p:cNvGrpSpPr>
          <p:nvPr/>
        </p:nvGrpSpPr>
        <p:grpSpPr bwMode="auto">
          <a:xfrm>
            <a:off x="3338513" y="5102225"/>
            <a:ext cx="3462337" cy="804863"/>
            <a:chOff x="2103" y="3214"/>
            <a:chExt cx="2181" cy="507"/>
          </a:xfrm>
        </p:grpSpPr>
        <p:sp>
          <p:nvSpPr>
            <p:cNvPr id="18481" name="Text Box 72"/>
            <p:cNvSpPr txBox="1">
              <a:spLocks noChangeArrowheads="1"/>
            </p:cNvSpPr>
            <p:nvPr/>
          </p:nvSpPr>
          <p:spPr bwMode="auto">
            <a:xfrm>
              <a:off x="2530" y="3490"/>
              <a:ext cx="175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packets queueing</a:t>
              </a:r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 (delay)</a:t>
              </a:r>
              <a:endParaRPr lang="en-US" sz="1800"/>
            </a:p>
          </p:txBody>
        </p:sp>
        <p:sp>
          <p:nvSpPr>
            <p:cNvPr id="18482" name="Line 73"/>
            <p:cNvSpPr>
              <a:spLocks noChangeShapeType="1"/>
            </p:cNvSpPr>
            <p:nvPr/>
          </p:nvSpPr>
          <p:spPr bwMode="auto">
            <a:xfrm rot="10800000">
              <a:off x="2103" y="3214"/>
              <a:ext cx="471" cy="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8463" name="Group 74"/>
          <p:cNvGrpSpPr>
            <a:grpSpLocks/>
          </p:cNvGrpSpPr>
          <p:nvPr/>
        </p:nvGrpSpPr>
        <p:grpSpPr bwMode="auto">
          <a:xfrm>
            <a:off x="5781675" y="4705350"/>
            <a:ext cx="498475" cy="119063"/>
            <a:chOff x="2208" y="2184"/>
            <a:chExt cx="176" cy="69"/>
          </a:xfrm>
        </p:grpSpPr>
        <p:grpSp>
          <p:nvGrpSpPr>
            <p:cNvPr id="18473" name="Group 75"/>
            <p:cNvGrpSpPr>
              <a:grpSpLocks/>
            </p:cNvGrpSpPr>
            <p:nvPr/>
          </p:nvGrpSpPr>
          <p:grpSpPr bwMode="auto">
            <a:xfrm>
              <a:off x="2208" y="2185"/>
              <a:ext cx="176" cy="68"/>
              <a:chOff x="2848" y="848"/>
              <a:chExt cx="140" cy="98"/>
            </a:xfrm>
          </p:grpSpPr>
          <p:sp>
            <p:nvSpPr>
              <p:cNvPr id="18478" name="Line 7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79" name="Line 7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80" name="Line 7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8474" name="Group 79"/>
            <p:cNvGrpSpPr>
              <a:grpSpLocks/>
            </p:cNvGrpSpPr>
            <p:nvPr/>
          </p:nvGrpSpPr>
          <p:grpSpPr bwMode="auto">
            <a:xfrm flipV="1">
              <a:off x="2208" y="2184"/>
              <a:ext cx="176" cy="68"/>
              <a:chOff x="2848" y="848"/>
              <a:chExt cx="140" cy="98"/>
            </a:xfrm>
          </p:grpSpPr>
          <p:sp>
            <p:nvSpPr>
              <p:cNvPr id="18475" name="Line 8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76" name="Line 8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77" name="Line 8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8464" name="Rectangle 84"/>
          <p:cNvSpPr>
            <a:spLocks noChangeArrowheads="1"/>
          </p:cNvSpPr>
          <p:nvPr/>
        </p:nvSpPr>
        <p:spPr bwMode="auto">
          <a:xfrm>
            <a:off x="1673225" y="4271963"/>
            <a:ext cx="147638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5" name="Line 85"/>
          <p:cNvSpPr>
            <a:spLocks noChangeShapeType="1"/>
          </p:cNvSpPr>
          <p:nvPr/>
        </p:nvSpPr>
        <p:spPr bwMode="auto">
          <a:xfrm>
            <a:off x="1803400" y="4378325"/>
            <a:ext cx="242888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6" name="Rectangle 86"/>
          <p:cNvSpPr>
            <a:spLocks noChangeArrowheads="1"/>
          </p:cNvSpPr>
          <p:nvPr/>
        </p:nvSpPr>
        <p:spPr bwMode="auto">
          <a:xfrm>
            <a:off x="1944688" y="5302250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67" name="Rectangle 88"/>
          <p:cNvSpPr>
            <a:spLocks noChangeArrowheads="1"/>
          </p:cNvSpPr>
          <p:nvPr/>
        </p:nvSpPr>
        <p:spPr bwMode="auto">
          <a:xfrm>
            <a:off x="3060700" y="4843463"/>
            <a:ext cx="147638" cy="200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68" name="Rectangle 89"/>
          <p:cNvSpPr>
            <a:spLocks noChangeArrowheads="1"/>
          </p:cNvSpPr>
          <p:nvPr/>
        </p:nvSpPr>
        <p:spPr bwMode="auto">
          <a:xfrm>
            <a:off x="2921000" y="4843463"/>
            <a:ext cx="147638" cy="200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8469" name="Rectangle 90"/>
          <p:cNvSpPr>
            <a:spLocks noChangeArrowheads="1"/>
          </p:cNvSpPr>
          <p:nvPr/>
        </p:nvSpPr>
        <p:spPr bwMode="auto">
          <a:xfrm>
            <a:off x="2781300" y="4843463"/>
            <a:ext cx="147638" cy="2000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10" name="Group 95"/>
          <p:cNvGrpSpPr>
            <a:grpSpLocks/>
          </p:cNvGrpSpPr>
          <p:nvPr/>
        </p:nvGrpSpPr>
        <p:grpSpPr bwMode="auto">
          <a:xfrm>
            <a:off x="2517775" y="5064125"/>
            <a:ext cx="4621213" cy="1511300"/>
            <a:chOff x="1586" y="3190"/>
            <a:chExt cx="2911" cy="952"/>
          </a:xfrm>
        </p:grpSpPr>
        <p:sp>
          <p:nvSpPr>
            <p:cNvPr id="18471" name="Line 91"/>
            <p:cNvSpPr>
              <a:spLocks noChangeShapeType="1"/>
            </p:cNvSpPr>
            <p:nvPr/>
          </p:nvSpPr>
          <p:spPr bwMode="auto">
            <a:xfrm rot="10800000" flipH="1">
              <a:off x="1798" y="3190"/>
              <a:ext cx="105" cy="5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72" name="Text Box 92"/>
            <p:cNvSpPr txBox="1">
              <a:spLocks noChangeArrowheads="1"/>
            </p:cNvSpPr>
            <p:nvPr/>
          </p:nvSpPr>
          <p:spPr bwMode="auto">
            <a:xfrm>
              <a:off x="1586" y="3738"/>
              <a:ext cx="2911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free (available) buffers: arriving packets </a:t>
              </a:r>
            </a:p>
            <a:p>
              <a:r>
                <a:rPr lang="en-US" sz="1800">
                  <a:latin typeface="Comic Sans MS" pitchFamily="66" charset="0"/>
                </a:rPr>
                <a:t>dropped (</a:t>
              </a:r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loss</a:t>
              </a:r>
              <a:r>
                <a:rPr lang="en-US" sz="1800">
                  <a:latin typeface="Comic Sans MS" pitchFamily="66" charset="0"/>
                </a:rPr>
                <a:t>) if no free buffers</a:t>
              </a:r>
              <a:endParaRPr lang="en-US" sz="18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1946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A6D1994-B392-4D90-924F-E93219437EAC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94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7772400" cy="1143000"/>
          </a:xfrm>
        </p:spPr>
        <p:txBody>
          <a:bodyPr/>
          <a:lstStyle/>
          <a:p>
            <a:r>
              <a:rPr lang="en-US" smtClean="0"/>
              <a:t>Four sources of packet delay</a:t>
            </a:r>
            <a:endParaRPr lang="en-US" sz="4400" smtClean="0"/>
          </a:p>
        </p:txBody>
      </p:sp>
      <p:sp>
        <p:nvSpPr>
          <p:cNvPr id="1946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2125" y="1628775"/>
            <a:ext cx="3810000" cy="133985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1. nodal processing:</a:t>
            </a:r>
            <a:r>
              <a:rPr lang="en-US" sz="2400" smtClean="0"/>
              <a:t> </a:t>
            </a:r>
          </a:p>
          <a:p>
            <a:pPr lvl="1"/>
            <a:r>
              <a:rPr lang="en-US" sz="2000" smtClean="0"/>
              <a:t>check bit errors</a:t>
            </a:r>
          </a:p>
          <a:p>
            <a:pPr lvl="1"/>
            <a:r>
              <a:rPr lang="en-US" sz="2000" smtClean="0"/>
              <a:t>determine output link</a:t>
            </a:r>
          </a:p>
        </p:txBody>
      </p:sp>
      <p:grpSp>
        <p:nvGrpSpPr>
          <p:cNvPr id="19464" name="Group 5"/>
          <p:cNvGrpSpPr>
            <a:grpSpLocks/>
          </p:cNvGrpSpPr>
          <p:nvPr/>
        </p:nvGrpSpPr>
        <p:grpSpPr bwMode="auto">
          <a:xfrm>
            <a:off x="631825" y="3965575"/>
            <a:ext cx="6021388" cy="2174875"/>
            <a:chOff x="494" y="2702"/>
            <a:chExt cx="3793" cy="1370"/>
          </a:xfrm>
        </p:grpSpPr>
        <p:graphicFrame>
          <p:nvGraphicFramePr>
            <p:cNvPr id="19458" name="Object 6"/>
            <p:cNvGraphicFramePr>
              <a:graphicFrameLocks noChangeAspect="1"/>
            </p:cNvGraphicFramePr>
            <p:nvPr/>
          </p:nvGraphicFramePr>
          <p:xfrm>
            <a:off x="914" y="3452"/>
            <a:ext cx="407" cy="336"/>
          </p:xfrm>
          <a:graphic>
            <a:graphicData uri="http://schemas.openxmlformats.org/presentationml/2006/ole">
              <p:oleObj spid="_x0000_s19458" name="Clip" r:id="rId4" imgW="1305000" imgH="1085760" progId="">
                <p:embed/>
              </p:oleObj>
            </a:graphicData>
          </a:graphic>
        </p:graphicFrame>
        <p:sp>
          <p:nvSpPr>
            <p:cNvPr id="19466" name="Oval 7"/>
            <p:cNvSpPr>
              <a:spLocks noChangeArrowheads="1"/>
            </p:cNvSpPr>
            <p:nvPr/>
          </p:nvSpPr>
          <p:spPr bwMode="auto">
            <a:xfrm>
              <a:off x="1570" y="3300"/>
              <a:ext cx="755" cy="233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67" name="Rectangle 8"/>
            <p:cNvSpPr>
              <a:spLocks noChangeArrowheads="1"/>
            </p:cNvSpPr>
            <p:nvPr/>
          </p:nvSpPr>
          <p:spPr bwMode="auto">
            <a:xfrm>
              <a:off x="1570" y="3257"/>
              <a:ext cx="755" cy="16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9468" name="Oval 9"/>
            <p:cNvSpPr>
              <a:spLocks noChangeArrowheads="1"/>
            </p:cNvSpPr>
            <p:nvPr/>
          </p:nvSpPr>
          <p:spPr bwMode="auto">
            <a:xfrm>
              <a:off x="1576" y="3113"/>
              <a:ext cx="755" cy="271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469" name="Group 10"/>
            <p:cNvGrpSpPr>
              <a:grpSpLocks/>
            </p:cNvGrpSpPr>
            <p:nvPr/>
          </p:nvGrpSpPr>
          <p:grpSpPr bwMode="auto">
            <a:xfrm>
              <a:off x="1794" y="3132"/>
              <a:ext cx="314" cy="75"/>
              <a:chOff x="2208" y="2184"/>
              <a:chExt cx="176" cy="69"/>
            </a:xfrm>
          </p:grpSpPr>
          <p:grpSp>
            <p:nvGrpSpPr>
              <p:cNvPr id="19507" name="Group 11"/>
              <p:cNvGrpSpPr>
                <a:grpSpLocks/>
              </p:cNvGrpSpPr>
              <p:nvPr/>
            </p:nvGrpSpPr>
            <p:grpSpPr bwMode="auto">
              <a:xfrm>
                <a:off x="2208" y="2185"/>
                <a:ext cx="176" cy="68"/>
                <a:chOff x="2848" y="848"/>
                <a:chExt cx="140" cy="98"/>
              </a:xfrm>
            </p:grpSpPr>
            <p:sp>
              <p:nvSpPr>
                <p:cNvPr id="19512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13" name="Line 1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14" name="Line 1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508" name="Group 15"/>
              <p:cNvGrpSpPr>
                <a:grpSpLocks/>
              </p:cNvGrpSpPr>
              <p:nvPr/>
            </p:nvGrpSpPr>
            <p:grpSpPr bwMode="auto">
              <a:xfrm flipV="1">
                <a:off x="2208" y="2184"/>
                <a:ext cx="176" cy="68"/>
                <a:chOff x="2848" y="848"/>
                <a:chExt cx="140" cy="98"/>
              </a:xfrm>
            </p:grpSpPr>
            <p:sp>
              <p:nvSpPr>
                <p:cNvPr id="19509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10" name="Line 1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11" name="Line 1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9470" name="Oval 19"/>
            <p:cNvSpPr>
              <a:spLocks noChangeArrowheads="1"/>
            </p:cNvSpPr>
            <p:nvPr/>
          </p:nvSpPr>
          <p:spPr bwMode="auto">
            <a:xfrm>
              <a:off x="3520" y="3312"/>
              <a:ext cx="755" cy="233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1" name="Line 20"/>
            <p:cNvSpPr>
              <a:spLocks noChangeShapeType="1"/>
            </p:cNvSpPr>
            <p:nvPr/>
          </p:nvSpPr>
          <p:spPr bwMode="auto">
            <a:xfrm>
              <a:off x="3526" y="3299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2" name="Rectangle 21"/>
            <p:cNvSpPr>
              <a:spLocks noChangeArrowheads="1"/>
            </p:cNvSpPr>
            <p:nvPr/>
          </p:nvSpPr>
          <p:spPr bwMode="auto">
            <a:xfrm>
              <a:off x="3526" y="3275"/>
              <a:ext cx="755" cy="16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9473" name="Oval 22"/>
            <p:cNvSpPr>
              <a:spLocks noChangeArrowheads="1"/>
            </p:cNvSpPr>
            <p:nvPr/>
          </p:nvSpPr>
          <p:spPr bwMode="auto">
            <a:xfrm>
              <a:off x="3532" y="3131"/>
              <a:ext cx="755" cy="271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9459" name="Object 23"/>
            <p:cNvGraphicFramePr>
              <a:graphicFrameLocks noChangeAspect="1"/>
            </p:cNvGraphicFramePr>
            <p:nvPr/>
          </p:nvGraphicFramePr>
          <p:xfrm>
            <a:off x="716" y="2816"/>
            <a:ext cx="407" cy="336"/>
          </p:xfrm>
          <a:graphic>
            <a:graphicData uri="http://schemas.openxmlformats.org/presentationml/2006/ole">
              <p:oleObj spid="_x0000_s19459" name="Clip" r:id="rId5" imgW="1305000" imgH="1085760" progId="">
                <p:embed/>
              </p:oleObj>
            </a:graphicData>
          </a:graphic>
        </p:graphicFrame>
        <p:sp>
          <p:nvSpPr>
            <p:cNvPr id="19474" name="Line 24"/>
            <p:cNvSpPr>
              <a:spLocks noChangeShapeType="1"/>
            </p:cNvSpPr>
            <p:nvPr/>
          </p:nvSpPr>
          <p:spPr bwMode="auto">
            <a:xfrm>
              <a:off x="1110" y="3072"/>
              <a:ext cx="31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5" name="Line 25"/>
            <p:cNvSpPr>
              <a:spLocks noChangeShapeType="1"/>
            </p:cNvSpPr>
            <p:nvPr/>
          </p:nvSpPr>
          <p:spPr bwMode="auto">
            <a:xfrm flipV="1">
              <a:off x="1302" y="3693"/>
              <a:ext cx="123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6" name="Line 26"/>
            <p:cNvSpPr>
              <a:spLocks noChangeShapeType="1"/>
            </p:cNvSpPr>
            <p:nvPr/>
          </p:nvSpPr>
          <p:spPr bwMode="auto">
            <a:xfrm>
              <a:off x="2322" y="3336"/>
              <a:ext cx="1218" cy="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7" name="Line 27"/>
            <p:cNvSpPr>
              <a:spLocks noChangeShapeType="1"/>
            </p:cNvSpPr>
            <p:nvPr/>
          </p:nvSpPr>
          <p:spPr bwMode="auto">
            <a:xfrm flipH="1">
              <a:off x="1428" y="3066"/>
              <a:ext cx="0" cy="6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8" name="Line 28"/>
            <p:cNvSpPr>
              <a:spLocks noChangeShapeType="1"/>
            </p:cNvSpPr>
            <p:nvPr/>
          </p:nvSpPr>
          <p:spPr bwMode="auto">
            <a:xfrm>
              <a:off x="1434" y="3339"/>
              <a:ext cx="1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79" name="Rectangle 29"/>
            <p:cNvSpPr>
              <a:spLocks noChangeArrowheads="1"/>
            </p:cNvSpPr>
            <p:nvPr/>
          </p:nvSpPr>
          <p:spPr bwMode="auto">
            <a:xfrm>
              <a:off x="2901" y="3210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0" name="Rectangle 30"/>
            <p:cNvSpPr>
              <a:spLocks noChangeArrowheads="1"/>
            </p:cNvSpPr>
            <p:nvPr/>
          </p:nvSpPr>
          <p:spPr bwMode="auto">
            <a:xfrm>
              <a:off x="2112" y="3255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1" name="Rectangle 31"/>
            <p:cNvSpPr>
              <a:spLocks noChangeArrowheads="1"/>
            </p:cNvSpPr>
            <p:nvPr/>
          </p:nvSpPr>
          <p:spPr bwMode="auto">
            <a:xfrm>
              <a:off x="2214" y="3255"/>
              <a:ext cx="93" cy="1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2" name="Rectangle 32"/>
            <p:cNvSpPr>
              <a:spLocks noChangeArrowheads="1"/>
            </p:cNvSpPr>
            <p:nvPr/>
          </p:nvSpPr>
          <p:spPr bwMode="auto">
            <a:xfrm>
              <a:off x="1449" y="3192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3" name="Line 33"/>
            <p:cNvSpPr>
              <a:spLocks noChangeShapeType="1"/>
            </p:cNvSpPr>
            <p:nvPr/>
          </p:nvSpPr>
          <p:spPr bwMode="auto">
            <a:xfrm>
              <a:off x="1560" y="3258"/>
              <a:ext cx="153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4" name="Line 34"/>
            <p:cNvSpPr>
              <a:spLocks noChangeShapeType="1"/>
            </p:cNvSpPr>
            <p:nvPr/>
          </p:nvSpPr>
          <p:spPr bwMode="auto">
            <a:xfrm flipV="1">
              <a:off x="1350" y="3432"/>
              <a:ext cx="0" cy="1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5" name="Line 35"/>
            <p:cNvSpPr>
              <a:spLocks noChangeShapeType="1"/>
            </p:cNvSpPr>
            <p:nvPr/>
          </p:nvSpPr>
          <p:spPr bwMode="auto">
            <a:xfrm flipV="1">
              <a:off x="3387" y="3084"/>
              <a:ext cx="2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6" name="Text Box 36"/>
            <p:cNvSpPr txBox="1">
              <a:spLocks noChangeArrowheads="1"/>
            </p:cNvSpPr>
            <p:nvPr/>
          </p:nvSpPr>
          <p:spPr bwMode="auto">
            <a:xfrm>
              <a:off x="494" y="2831"/>
              <a:ext cx="2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CC66"/>
                  </a:solidFill>
                  <a:latin typeface="Comic Sans MS" pitchFamily="66" charset="0"/>
                </a:rPr>
                <a:t>A</a:t>
              </a:r>
              <a:endParaRPr lang="en-US">
                <a:solidFill>
                  <a:srgbClr val="00CC66"/>
                </a:solidFill>
              </a:endParaRPr>
            </a:p>
          </p:txBody>
        </p:sp>
        <p:sp>
          <p:nvSpPr>
            <p:cNvPr id="19487" name="Text Box 37"/>
            <p:cNvSpPr txBox="1">
              <a:spLocks noChangeArrowheads="1"/>
            </p:cNvSpPr>
            <p:nvPr/>
          </p:nvSpPr>
          <p:spPr bwMode="auto">
            <a:xfrm>
              <a:off x="668" y="3473"/>
              <a:ext cx="2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Comic Sans MS" pitchFamily="66" charset="0"/>
                </a:rPr>
                <a:t>B</a:t>
              </a:r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19488" name="Rectangle 38"/>
            <p:cNvSpPr>
              <a:spLocks noChangeArrowheads="1"/>
            </p:cNvSpPr>
            <p:nvPr/>
          </p:nvSpPr>
          <p:spPr bwMode="auto">
            <a:xfrm>
              <a:off x="2295" y="3216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89" name="Text Box 39"/>
            <p:cNvSpPr txBox="1">
              <a:spLocks noChangeArrowheads="1"/>
            </p:cNvSpPr>
            <p:nvPr/>
          </p:nvSpPr>
          <p:spPr bwMode="auto">
            <a:xfrm>
              <a:off x="2540" y="2966"/>
              <a:ext cx="8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propagation</a:t>
              </a:r>
              <a:endParaRPr lang="en-US" sz="1800"/>
            </a:p>
          </p:txBody>
        </p:sp>
        <p:sp>
          <p:nvSpPr>
            <p:cNvPr id="19490" name="Line 40"/>
            <p:cNvSpPr>
              <a:spLocks noChangeShapeType="1"/>
            </p:cNvSpPr>
            <p:nvPr/>
          </p:nvSpPr>
          <p:spPr bwMode="auto">
            <a:xfrm rot="10800000">
              <a:off x="2385" y="3084"/>
              <a:ext cx="2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1" name="Text Box 41"/>
            <p:cNvSpPr txBox="1">
              <a:spLocks noChangeArrowheads="1"/>
            </p:cNvSpPr>
            <p:nvPr/>
          </p:nvSpPr>
          <p:spPr bwMode="auto">
            <a:xfrm>
              <a:off x="1346" y="2702"/>
              <a:ext cx="9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transmission</a:t>
              </a:r>
              <a:endParaRPr lang="en-US" sz="1800"/>
            </a:p>
          </p:txBody>
        </p:sp>
        <p:sp>
          <p:nvSpPr>
            <p:cNvPr id="19492" name="Line 42"/>
            <p:cNvSpPr>
              <a:spLocks noChangeShapeType="1"/>
            </p:cNvSpPr>
            <p:nvPr/>
          </p:nvSpPr>
          <p:spPr bwMode="auto">
            <a:xfrm rot="10800000" flipH="1" flipV="1">
              <a:off x="2022" y="2874"/>
              <a:ext cx="333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3" name="Text Box 43"/>
            <p:cNvSpPr txBox="1">
              <a:spLocks noChangeArrowheads="1"/>
            </p:cNvSpPr>
            <p:nvPr/>
          </p:nvSpPr>
          <p:spPr bwMode="auto">
            <a:xfrm>
              <a:off x="1424" y="3668"/>
              <a:ext cx="82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nodal</a:t>
              </a:r>
            </a:p>
            <a:p>
              <a:pPr algn="ctr"/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processing</a:t>
              </a:r>
              <a:endParaRPr lang="en-US" sz="1800"/>
            </a:p>
          </p:txBody>
        </p:sp>
        <p:sp>
          <p:nvSpPr>
            <p:cNvPr id="19494" name="Line 44"/>
            <p:cNvSpPr>
              <a:spLocks noChangeShapeType="1"/>
            </p:cNvSpPr>
            <p:nvPr/>
          </p:nvSpPr>
          <p:spPr bwMode="auto">
            <a:xfrm rot="10800000">
              <a:off x="1587" y="3696"/>
              <a:ext cx="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5" name="Line 45"/>
            <p:cNvSpPr>
              <a:spLocks noChangeShapeType="1"/>
            </p:cNvSpPr>
            <p:nvPr/>
          </p:nvSpPr>
          <p:spPr bwMode="auto">
            <a:xfrm rot="10800000" flipV="1">
              <a:off x="2097" y="3546"/>
              <a:ext cx="2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96" name="Text Box 46"/>
            <p:cNvSpPr txBox="1">
              <a:spLocks noChangeArrowheads="1"/>
            </p:cNvSpPr>
            <p:nvPr/>
          </p:nvSpPr>
          <p:spPr bwMode="auto">
            <a:xfrm>
              <a:off x="2354" y="3830"/>
              <a:ext cx="6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queueing</a:t>
              </a:r>
              <a:endParaRPr lang="en-US" sz="1800"/>
            </a:p>
          </p:txBody>
        </p:sp>
        <p:sp>
          <p:nvSpPr>
            <p:cNvPr id="19497" name="Line 47"/>
            <p:cNvSpPr>
              <a:spLocks noChangeShapeType="1"/>
            </p:cNvSpPr>
            <p:nvPr/>
          </p:nvSpPr>
          <p:spPr bwMode="auto">
            <a:xfrm rot="10800000">
              <a:off x="2199" y="3546"/>
              <a:ext cx="375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498" name="Group 48"/>
            <p:cNvGrpSpPr>
              <a:grpSpLocks/>
            </p:cNvGrpSpPr>
            <p:nvPr/>
          </p:nvGrpSpPr>
          <p:grpSpPr bwMode="auto">
            <a:xfrm>
              <a:off x="3738" y="3168"/>
              <a:ext cx="314" cy="75"/>
              <a:chOff x="2208" y="2184"/>
              <a:chExt cx="176" cy="69"/>
            </a:xfrm>
          </p:grpSpPr>
          <p:grpSp>
            <p:nvGrpSpPr>
              <p:cNvPr id="19499" name="Group 49"/>
              <p:cNvGrpSpPr>
                <a:grpSpLocks/>
              </p:cNvGrpSpPr>
              <p:nvPr/>
            </p:nvGrpSpPr>
            <p:grpSpPr bwMode="auto">
              <a:xfrm>
                <a:off x="2208" y="2185"/>
                <a:ext cx="176" cy="68"/>
                <a:chOff x="2848" y="848"/>
                <a:chExt cx="140" cy="98"/>
              </a:xfrm>
            </p:grpSpPr>
            <p:sp>
              <p:nvSpPr>
                <p:cNvPr id="19504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05" name="Line 51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06" name="Line 52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500" name="Group 53"/>
              <p:cNvGrpSpPr>
                <a:grpSpLocks/>
              </p:cNvGrpSpPr>
              <p:nvPr/>
            </p:nvGrpSpPr>
            <p:grpSpPr bwMode="auto">
              <a:xfrm flipV="1">
                <a:off x="2208" y="2184"/>
                <a:ext cx="176" cy="68"/>
                <a:chOff x="2848" y="848"/>
                <a:chExt cx="140" cy="98"/>
              </a:xfrm>
            </p:grpSpPr>
            <p:sp>
              <p:nvSpPr>
                <p:cNvPr id="19501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02" name="Line 5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03" name="Line 5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19465" name="Rectangle 58"/>
          <p:cNvSpPr>
            <a:spLocks noChangeArrowheads="1"/>
          </p:cNvSpPr>
          <p:nvPr/>
        </p:nvSpPr>
        <p:spPr bwMode="auto">
          <a:xfrm>
            <a:off x="4429125" y="1628775"/>
            <a:ext cx="38100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2. queueing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time waiting at output link for transmission 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depends on congestion level of router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48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75D3C79-D414-470A-9743-59AEF7184D0E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20486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7772400" cy="1143000"/>
          </a:xfrm>
        </p:spPr>
        <p:txBody>
          <a:bodyPr/>
          <a:lstStyle/>
          <a:p>
            <a:r>
              <a:rPr lang="en-US" sz="3600" smtClean="0"/>
              <a:t>Delay in packet-switched networks</a:t>
            </a:r>
            <a:endParaRPr lang="en-US" smtClean="0"/>
          </a:p>
        </p:txBody>
      </p:sp>
      <p:sp>
        <p:nvSpPr>
          <p:cNvPr id="204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23875" y="1371600"/>
            <a:ext cx="3810000" cy="25050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3. Transmission delay:</a:t>
            </a:r>
            <a:endParaRPr lang="en-US" sz="2400" smtClean="0"/>
          </a:p>
          <a:p>
            <a:r>
              <a:rPr lang="en-US" sz="2400" smtClean="0"/>
              <a:t>R=link bandwidth (bps)</a:t>
            </a:r>
          </a:p>
          <a:p>
            <a:r>
              <a:rPr lang="en-US" sz="2400" smtClean="0"/>
              <a:t>L=packet length (bits)</a:t>
            </a:r>
          </a:p>
          <a:p>
            <a:r>
              <a:rPr lang="en-US" sz="2400" smtClean="0"/>
              <a:t>time to send bits into link = L/R</a:t>
            </a:r>
          </a:p>
        </p:txBody>
      </p:sp>
      <p:sp>
        <p:nvSpPr>
          <p:cNvPr id="204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76750" y="1362075"/>
            <a:ext cx="4152900" cy="29146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4. Propagation delay:</a:t>
            </a:r>
          </a:p>
          <a:p>
            <a:r>
              <a:rPr lang="en-US" sz="2400" smtClean="0"/>
              <a:t>d = length of physical link</a:t>
            </a:r>
          </a:p>
          <a:p>
            <a:r>
              <a:rPr lang="en-US" sz="2400" smtClean="0"/>
              <a:t>s = propagation speed in medium (~2x10</a:t>
            </a:r>
            <a:r>
              <a:rPr lang="en-US" sz="2400" baseline="30000" smtClean="0"/>
              <a:t>8</a:t>
            </a:r>
            <a:r>
              <a:rPr lang="en-US" sz="2400" smtClean="0"/>
              <a:t> m/sec)</a:t>
            </a:r>
          </a:p>
          <a:p>
            <a:r>
              <a:rPr lang="en-US" sz="2400" smtClean="0"/>
              <a:t>propagation delay = d/s</a:t>
            </a:r>
          </a:p>
        </p:txBody>
      </p:sp>
      <p:grpSp>
        <p:nvGrpSpPr>
          <p:cNvPr id="20489" name="Group 5"/>
          <p:cNvGrpSpPr>
            <a:grpSpLocks/>
          </p:cNvGrpSpPr>
          <p:nvPr/>
        </p:nvGrpSpPr>
        <p:grpSpPr bwMode="auto">
          <a:xfrm>
            <a:off x="622300" y="4432300"/>
            <a:ext cx="6021388" cy="2174875"/>
            <a:chOff x="494" y="2702"/>
            <a:chExt cx="3793" cy="1370"/>
          </a:xfrm>
        </p:grpSpPr>
        <p:graphicFrame>
          <p:nvGraphicFramePr>
            <p:cNvPr id="20482" name="Object 6"/>
            <p:cNvGraphicFramePr>
              <a:graphicFrameLocks noChangeAspect="1"/>
            </p:cNvGraphicFramePr>
            <p:nvPr/>
          </p:nvGraphicFramePr>
          <p:xfrm>
            <a:off x="914" y="3452"/>
            <a:ext cx="407" cy="336"/>
          </p:xfrm>
          <a:graphic>
            <a:graphicData uri="http://schemas.openxmlformats.org/presentationml/2006/ole">
              <p:oleObj spid="_x0000_s20482" name="Clip" r:id="rId4" imgW="1305000" imgH="1085760" progId="">
                <p:embed/>
              </p:oleObj>
            </a:graphicData>
          </a:graphic>
        </p:graphicFrame>
        <p:sp>
          <p:nvSpPr>
            <p:cNvPr id="20492" name="Oval 7"/>
            <p:cNvSpPr>
              <a:spLocks noChangeArrowheads="1"/>
            </p:cNvSpPr>
            <p:nvPr/>
          </p:nvSpPr>
          <p:spPr bwMode="auto">
            <a:xfrm>
              <a:off x="1570" y="3300"/>
              <a:ext cx="755" cy="233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3" name="Rectangle 8"/>
            <p:cNvSpPr>
              <a:spLocks noChangeArrowheads="1"/>
            </p:cNvSpPr>
            <p:nvPr/>
          </p:nvSpPr>
          <p:spPr bwMode="auto">
            <a:xfrm>
              <a:off x="1570" y="3257"/>
              <a:ext cx="755" cy="16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0494" name="Oval 9"/>
            <p:cNvSpPr>
              <a:spLocks noChangeArrowheads="1"/>
            </p:cNvSpPr>
            <p:nvPr/>
          </p:nvSpPr>
          <p:spPr bwMode="auto">
            <a:xfrm>
              <a:off x="1576" y="3113"/>
              <a:ext cx="755" cy="271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495" name="Group 10"/>
            <p:cNvGrpSpPr>
              <a:grpSpLocks/>
            </p:cNvGrpSpPr>
            <p:nvPr/>
          </p:nvGrpSpPr>
          <p:grpSpPr bwMode="auto">
            <a:xfrm>
              <a:off x="1794" y="3132"/>
              <a:ext cx="314" cy="75"/>
              <a:chOff x="2208" y="2184"/>
              <a:chExt cx="176" cy="69"/>
            </a:xfrm>
          </p:grpSpPr>
          <p:grpSp>
            <p:nvGrpSpPr>
              <p:cNvPr id="20533" name="Group 11"/>
              <p:cNvGrpSpPr>
                <a:grpSpLocks/>
              </p:cNvGrpSpPr>
              <p:nvPr/>
            </p:nvGrpSpPr>
            <p:grpSpPr bwMode="auto">
              <a:xfrm>
                <a:off x="2208" y="2185"/>
                <a:ext cx="176" cy="68"/>
                <a:chOff x="2848" y="848"/>
                <a:chExt cx="140" cy="98"/>
              </a:xfrm>
            </p:grpSpPr>
            <p:sp>
              <p:nvSpPr>
                <p:cNvPr id="20538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9" name="Line 1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40" name="Line 1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34" name="Group 15"/>
              <p:cNvGrpSpPr>
                <a:grpSpLocks/>
              </p:cNvGrpSpPr>
              <p:nvPr/>
            </p:nvGrpSpPr>
            <p:grpSpPr bwMode="auto">
              <a:xfrm flipV="1">
                <a:off x="2208" y="2184"/>
                <a:ext cx="176" cy="68"/>
                <a:chOff x="2848" y="848"/>
                <a:chExt cx="140" cy="98"/>
              </a:xfrm>
            </p:grpSpPr>
            <p:sp>
              <p:nvSpPr>
                <p:cNvPr id="20535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6" name="Line 1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7" name="Line 1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496" name="Oval 19"/>
            <p:cNvSpPr>
              <a:spLocks noChangeArrowheads="1"/>
            </p:cNvSpPr>
            <p:nvPr/>
          </p:nvSpPr>
          <p:spPr bwMode="auto">
            <a:xfrm>
              <a:off x="3520" y="3312"/>
              <a:ext cx="755" cy="233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7" name="Line 20"/>
            <p:cNvSpPr>
              <a:spLocks noChangeShapeType="1"/>
            </p:cNvSpPr>
            <p:nvPr/>
          </p:nvSpPr>
          <p:spPr bwMode="auto">
            <a:xfrm>
              <a:off x="3526" y="3299"/>
              <a:ext cx="0" cy="1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8" name="Rectangle 21"/>
            <p:cNvSpPr>
              <a:spLocks noChangeArrowheads="1"/>
            </p:cNvSpPr>
            <p:nvPr/>
          </p:nvSpPr>
          <p:spPr bwMode="auto">
            <a:xfrm>
              <a:off x="3526" y="3275"/>
              <a:ext cx="755" cy="166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0499" name="Oval 22"/>
            <p:cNvSpPr>
              <a:spLocks noChangeArrowheads="1"/>
            </p:cNvSpPr>
            <p:nvPr/>
          </p:nvSpPr>
          <p:spPr bwMode="auto">
            <a:xfrm>
              <a:off x="3532" y="3131"/>
              <a:ext cx="755" cy="271"/>
            </a:xfrm>
            <a:prstGeom prst="ellipse">
              <a:avLst/>
            </a:prstGeom>
            <a:solidFill>
              <a:schemeClr val="hlink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20483" name="Object 23"/>
            <p:cNvGraphicFramePr>
              <a:graphicFrameLocks noChangeAspect="1"/>
            </p:cNvGraphicFramePr>
            <p:nvPr/>
          </p:nvGraphicFramePr>
          <p:xfrm>
            <a:off x="716" y="2816"/>
            <a:ext cx="407" cy="336"/>
          </p:xfrm>
          <a:graphic>
            <a:graphicData uri="http://schemas.openxmlformats.org/presentationml/2006/ole">
              <p:oleObj spid="_x0000_s20483" name="Clip" r:id="rId5" imgW="1305000" imgH="1085760" progId="">
                <p:embed/>
              </p:oleObj>
            </a:graphicData>
          </a:graphic>
        </p:graphicFrame>
        <p:sp>
          <p:nvSpPr>
            <p:cNvPr id="20500" name="Line 24"/>
            <p:cNvSpPr>
              <a:spLocks noChangeShapeType="1"/>
            </p:cNvSpPr>
            <p:nvPr/>
          </p:nvSpPr>
          <p:spPr bwMode="auto">
            <a:xfrm>
              <a:off x="1110" y="3072"/>
              <a:ext cx="31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1" name="Line 25"/>
            <p:cNvSpPr>
              <a:spLocks noChangeShapeType="1"/>
            </p:cNvSpPr>
            <p:nvPr/>
          </p:nvSpPr>
          <p:spPr bwMode="auto">
            <a:xfrm flipV="1">
              <a:off x="1302" y="3693"/>
              <a:ext cx="123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2" name="Line 26"/>
            <p:cNvSpPr>
              <a:spLocks noChangeShapeType="1"/>
            </p:cNvSpPr>
            <p:nvPr/>
          </p:nvSpPr>
          <p:spPr bwMode="auto">
            <a:xfrm>
              <a:off x="2322" y="3336"/>
              <a:ext cx="1218" cy="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3" name="Line 27"/>
            <p:cNvSpPr>
              <a:spLocks noChangeShapeType="1"/>
            </p:cNvSpPr>
            <p:nvPr/>
          </p:nvSpPr>
          <p:spPr bwMode="auto">
            <a:xfrm flipH="1">
              <a:off x="1428" y="3066"/>
              <a:ext cx="0" cy="63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4" name="Line 28"/>
            <p:cNvSpPr>
              <a:spLocks noChangeShapeType="1"/>
            </p:cNvSpPr>
            <p:nvPr/>
          </p:nvSpPr>
          <p:spPr bwMode="auto">
            <a:xfrm>
              <a:off x="1434" y="3339"/>
              <a:ext cx="12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5" name="Rectangle 29"/>
            <p:cNvSpPr>
              <a:spLocks noChangeArrowheads="1"/>
            </p:cNvSpPr>
            <p:nvPr/>
          </p:nvSpPr>
          <p:spPr bwMode="auto">
            <a:xfrm>
              <a:off x="2901" y="3210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6" name="Rectangle 30"/>
            <p:cNvSpPr>
              <a:spLocks noChangeArrowheads="1"/>
            </p:cNvSpPr>
            <p:nvPr/>
          </p:nvSpPr>
          <p:spPr bwMode="auto">
            <a:xfrm>
              <a:off x="2112" y="3255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7" name="Rectangle 31"/>
            <p:cNvSpPr>
              <a:spLocks noChangeArrowheads="1"/>
            </p:cNvSpPr>
            <p:nvPr/>
          </p:nvSpPr>
          <p:spPr bwMode="auto">
            <a:xfrm>
              <a:off x="2214" y="3255"/>
              <a:ext cx="93" cy="12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" name="Rectangle 32"/>
            <p:cNvSpPr>
              <a:spLocks noChangeArrowheads="1"/>
            </p:cNvSpPr>
            <p:nvPr/>
          </p:nvSpPr>
          <p:spPr bwMode="auto">
            <a:xfrm>
              <a:off x="1449" y="3192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33"/>
            <p:cNvSpPr>
              <a:spLocks noChangeShapeType="1"/>
            </p:cNvSpPr>
            <p:nvPr/>
          </p:nvSpPr>
          <p:spPr bwMode="auto">
            <a:xfrm>
              <a:off x="1560" y="3258"/>
              <a:ext cx="153" cy="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" name="Line 34"/>
            <p:cNvSpPr>
              <a:spLocks noChangeShapeType="1"/>
            </p:cNvSpPr>
            <p:nvPr/>
          </p:nvSpPr>
          <p:spPr bwMode="auto">
            <a:xfrm flipV="1">
              <a:off x="1350" y="3432"/>
              <a:ext cx="0" cy="11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1" name="Line 35"/>
            <p:cNvSpPr>
              <a:spLocks noChangeShapeType="1"/>
            </p:cNvSpPr>
            <p:nvPr/>
          </p:nvSpPr>
          <p:spPr bwMode="auto">
            <a:xfrm flipV="1">
              <a:off x="3387" y="3084"/>
              <a:ext cx="23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2" name="Text Box 36"/>
            <p:cNvSpPr txBox="1">
              <a:spLocks noChangeArrowheads="1"/>
            </p:cNvSpPr>
            <p:nvPr/>
          </p:nvSpPr>
          <p:spPr bwMode="auto">
            <a:xfrm>
              <a:off x="494" y="2831"/>
              <a:ext cx="2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00CC66"/>
                  </a:solidFill>
                  <a:latin typeface="Comic Sans MS" pitchFamily="66" charset="0"/>
                </a:rPr>
                <a:t>A</a:t>
              </a:r>
              <a:endParaRPr lang="en-US">
                <a:solidFill>
                  <a:srgbClr val="00CC66"/>
                </a:solidFill>
              </a:endParaRPr>
            </a:p>
          </p:txBody>
        </p:sp>
        <p:sp>
          <p:nvSpPr>
            <p:cNvPr id="20513" name="Text Box 37"/>
            <p:cNvSpPr txBox="1">
              <a:spLocks noChangeArrowheads="1"/>
            </p:cNvSpPr>
            <p:nvPr/>
          </p:nvSpPr>
          <p:spPr bwMode="auto">
            <a:xfrm>
              <a:off x="668" y="3473"/>
              <a:ext cx="23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Comic Sans MS" pitchFamily="66" charset="0"/>
                </a:rPr>
                <a:t>B</a:t>
              </a:r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20514" name="Rectangle 38"/>
            <p:cNvSpPr>
              <a:spLocks noChangeArrowheads="1"/>
            </p:cNvSpPr>
            <p:nvPr/>
          </p:nvSpPr>
          <p:spPr bwMode="auto">
            <a:xfrm>
              <a:off x="2295" y="3216"/>
              <a:ext cx="93" cy="12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5" name="Text Box 39"/>
            <p:cNvSpPr txBox="1">
              <a:spLocks noChangeArrowheads="1"/>
            </p:cNvSpPr>
            <p:nvPr/>
          </p:nvSpPr>
          <p:spPr bwMode="auto">
            <a:xfrm>
              <a:off x="2540" y="2966"/>
              <a:ext cx="8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propagation</a:t>
              </a:r>
              <a:endParaRPr lang="en-US" sz="1800"/>
            </a:p>
          </p:txBody>
        </p:sp>
        <p:sp>
          <p:nvSpPr>
            <p:cNvPr id="20516" name="Line 40"/>
            <p:cNvSpPr>
              <a:spLocks noChangeShapeType="1"/>
            </p:cNvSpPr>
            <p:nvPr/>
          </p:nvSpPr>
          <p:spPr bwMode="auto">
            <a:xfrm rot="10800000">
              <a:off x="2385" y="3084"/>
              <a:ext cx="20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7" name="Text Box 41"/>
            <p:cNvSpPr txBox="1">
              <a:spLocks noChangeArrowheads="1"/>
            </p:cNvSpPr>
            <p:nvPr/>
          </p:nvSpPr>
          <p:spPr bwMode="auto">
            <a:xfrm>
              <a:off x="1346" y="2702"/>
              <a:ext cx="95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transmission</a:t>
              </a:r>
              <a:endParaRPr lang="en-US" sz="1800"/>
            </a:p>
          </p:txBody>
        </p:sp>
        <p:sp>
          <p:nvSpPr>
            <p:cNvPr id="20518" name="Line 42"/>
            <p:cNvSpPr>
              <a:spLocks noChangeShapeType="1"/>
            </p:cNvSpPr>
            <p:nvPr/>
          </p:nvSpPr>
          <p:spPr bwMode="auto">
            <a:xfrm rot="10800000" flipH="1" flipV="1">
              <a:off x="2022" y="2874"/>
              <a:ext cx="333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9" name="Text Box 43"/>
            <p:cNvSpPr txBox="1">
              <a:spLocks noChangeArrowheads="1"/>
            </p:cNvSpPr>
            <p:nvPr/>
          </p:nvSpPr>
          <p:spPr bwMode="auto">
            <a:xfrm>
              <a:off x="1424" y="3668"/>
              <a:ext cx="82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nodal</a:t>
              </a:r>
            </a:p>
            <a:p>
              <a:pPr algn="ctr"/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processing</a:t>
              </a:r>
              <a:endParaRPr lang="en-US" sz="1800"/>
            </a:p>
          </p:txBody>
        </p:sp>
        <p:sp>
          <p:nvSpPr>
            <p:cNvPr id="20520" name="Line 44"/>
            <p:cNvSpPr>
              <a:spLocks noChangeShapeType="1"/>
            </p:cNvSpPr>
            <p:nvPr/>
          </p:nvSpPr>
          <p:spPr bwMode="auto">
            <a:xfrm rot="10800000">
              <a:off x="1587" y="3696"/>
              <a:ext cx="5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1" name="Line 45"/>
            <p:cNvSpPr>
              <a:spLocks noChangeShapeType="1"/>
            </p:cNvSpPr>
            <p:nvPr/>
          </p:nvSpPr>
          <p:spPr bwMode="auto">
            <a:xfrm rot="10800000" flipV="1">
              <a:off x="2097" y="3546"/>
              <a:ext cx="24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22" name="Text Box 46"/>
            <p:cNvSpPr txBox="1">
              <a:spLocks noChangeArrowheads="1"/>
            </p:cNvSpPr>
            <p:nvPr/>
          </p:nvSpPr>
          <p:spPr bwMode="auto">
            <a:xfrm>
              <a:off x="2354" y="3830"/>
              <a:ext cx="69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solidFill>
                    <a:srgbClr val="FF0000"/>
                  </a:solidFill>
                  <a:latin typeface="Comic Sans MS" pitchFamily="66" charset="0"/>
                </a:rPr>
                <a:t>queueing</a:t>
              </a:r>
              <a:endParaRPr lang="en-US" sz="1800"/>
            </a:p>
          </p:txBody>
        </p:sp>
        <p:sp>
          <p:nvSpPr>
            <p:cNvPr id="20523" name="Line 47"/>
            <p:cNvSpPr>
              <a:spLocks noChangeShapeType="1"/>
            </p:cNvSpPr>
            <p:nvPr/>
          </p:nvSpPr>
          <p:spPr bwMode="auto">
            <a:xfrm rot="10800000">
              <a:off x="2199" y="3546"/>
              <a:ext cx="375" cy="3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524" name="Group 48"/>
            <p:cNvGrpSpPr>
              <a:grpSpLocks/>
            </p:cNvGrpSpPr>
            <p:nvPr/>
          </p:nvGrpSpPr>
          <p:grpSpPr bwMode="auto">
            <a:xfrm>
              <a:off x="3738" y="3168"/>
              <a:ext cx="314" cy="75"/>
              <a:chOff x="2208" y="2184"/>
              <a:chExt cx="176" cy="69"/>
            </a:xfrm>
          </p:grpSpPr>
          <p:grpSp>
            <p:nvGrpSpPr>
              <p:cNvPr id="20525" name="Group 49"/>
              <p:cNvGrpSpPr>
                <a:grpSpLocks/>
              </p:cNvGrpSpPr>
              <p:nvPr/>
            </p:nvGrpSpPr>
            <p:grpSpPr bwMode="auto">
              <a:xfrm>
                <a:off x="2208" y="2185"/>
                <a:ext cx="176" cy="68"/>
                <a:chOff x="2848" y="848"/>
                <a:chExt cx="140" cy="98"/>
              </a:xfrm>
            </p:grpSpPr>
            <p:sp>
              <p:nvSpPr>
                <p:cNvPr id="20530" name="Line 50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1" name="Line 51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32" name="Line 52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0526" name="Group 53"/>
              <p:cNvGrpSpPr>
                <a:grpSpLocks/>
              </p:cNvGrpSpPr>
              <p:nvPr/>
            </p:nvGrpSpPr>
            <p:grpSpPr bwMode="auto">
              <a:xfrm flipV="1">
                <a:off x="2208" y="2184"/>
                <a:ext cx="176" cy="68"/>
                <a:chOff x="2848" y="848"/>
                <a:chExt cx="140" cy="98"/>
              </a:xfrm>
            </p:grpSpPr>
            <p:sp>
              <p:nvSpPr>
                <p:cNvPr id="20527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28" name="Line 55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29" name="Line 56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0490" name="Rectangle 57"/>
          <p:cNvSpPr>
            <a:spLocks noChangeArrowheads="1"/>
          </p:cNvSpPr>
          <p:nvPr/>
        </p:nvSpPr>
        <p:spPr bwMode="auto">
          <a:xfrm>
            <a:off x="4476750" y="3790950"/>
            <a:ext cx="38004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Note: </a:t>
            </a:r>
            <a:r>
              <a:rPr lang="en-US">
                <a:latin typeface="Comic Sans MS" pitchFamily="66" charset="0"/>
              </a:rPr>
              <a:t>s and R are </a:t>
            </a:r>
            <a:r>
              <a:rPr lang="en-US" i="1">
                <a:latin typeface="Comic Sans MS" pitchFamily="66" charset="0"/>
              </a:rPr>
              <a:t>very </a:t>
            </a:r>
            <a:r>
              <a:rPr lang="en-US">
                <a:latin typeface="Comic Sans MS" pitchFamily="66" charset="0"/>
              </a:rPr>
              <a:t>different quantities!</a:t>
            </a:r>
          </a:p>
        </p:txBody>
      </p:sp>
      <p:sp>
        <p:nvSpPr>
          <p:cNvPr id="20491" name="Rectangle 58"/>
          <p:cNvSpPr>
            <a:spLocks noChangeArrowheads="1"/>
          </p:cNvSpPr>
          <p:nvPr/>
        </p:nvSpPr>
        <p:spPr bwMode="auto">
          <a:xfrm>
            <a:off x="4476750" y="3800475"/>
            <a:ext cx="3676650" cy="8763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373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18A0A81-5D71-44B6-872E-B60C0C63C35C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>
          <a:xfrm>
            <a:off x="522288" y="0"/>
            <a:ext cx="7772400" cy="1143000"/>
          </a:xfrm>
        </p:spPr>
        <p:txBody>
          <a:bodyPr/>
          <a:lstStyle/>
          <a:p>
            <a:r>
              <a:rPr lang="en-US" smtClean="0"/>
              <a:t>Caravan analogy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9400" y="2679700"/>
            <a:ext cx="4216400" cy="3317875"/>
          </a:xfrm>
        </p:spPr>
        <p:txBody>
          <a:bodyPr/>
          <a:lstStyle/>
          <a:p>
            <a:r>
              <a:rPr lang="en-US" sz="2400" smtClean="0"/>
              <a:t>cars “propagate” at </a:t>
            </a:r>
            <a:br>
              <a:rPr lang="en-US" sz="2400" smtClean="0"/>
            </a:br>
            <a:r>
              <a:rPr lang="en-US" sz="2400" smtClean="0"/>
              <a:t>100 km/hr</a:t>
            </a:r>
          </a:p>
          <a:p>
            <a:r>
              <a:rPr lang="en-US" sz="2400" smtClean="0"/>
              <a:t>toll booth takes 12 sec to service car (transmission time)</a:t>
            </a:r>
          </a:p>
          <a:p>
            <a:r>
              <a:rPr lang="en-US" sz="2400" smtClean="0"/>
              <a:t>car~bit; caravan ~ packet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Q: How long until caravan is lined up before 2nd toll booth?</a:t>
            </a:r>
            <a:endParaRPr lang="en-US" sz="2400" smtClean="0"/>
          </a:p>
          <a:p>
            <a:pPr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7373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40275" y="2632075"/>
            <a:ext cx="4162425" cy="3365500"/>
          </a:xfrm>
        </p:spPr>
        <p:txBody>
          <a:bodyPr/>
          <a:lstStyle/>
          <a:p>
            <a:r>
              <a:rPr lang="en-US" sz="2400" smtClean="0"/>
              <a:t>Time to “push” entire caravan through toll booth onto highway = 12*10 = 120 sec</a:t>
            </a:r>
          </a:p>
          <a:p>
            <a:r>
              <a:rPr lang="en-US" sz="2400" smtClean="0"/>
              <a:t>Time for last car to propagate from 1st to 2nd toll both: 100km/(100km/hr)= 1 hr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A: 62 minutes</a:t>
            </a:r>
            <a:endParaRPr lang="en-US" sz="2400" smtClean="0"/>
          </a:p>
        </p:txBody>
      </p:sp>
      <p:grpSp>
        <p:nvGrpSpPr>
          <p:cNvPr id="73735" name="Group 42"/>
          <p:cNvGrpSpPr>
            <a:grpSpLocks/>
          </p:cNvGrpSpPr>
          <p:nvPr/>
        </p:nvGrpSpPr>
        <p:grpSpPr bwMode="auto">
          <a:xfrm>
            <a:off x="261938" y="1150938"/>
            <a:ext cx="8043862" cy="1481137"/>
            <a:chOff x="165" y="725"/>
            <a:chExt cx="5067" cy="933"/>
          </a:xfrm>
        </p:grpSpPr>
        <p:grpSp>
          <p:nvGrpSpPr>
            <p:cNvPr id="73736" name="Group 43"/>
            <p:cNvGrpSpPr>
              <a:grpSpLocks/>
            </p:cNvGrpSpPr>
            <p:nvPr/>
          </p:nvGrpSpPr>
          <p:grpSpPr bwMode="auto">
            <a:xfrm>
              <a:off x="3520" y="781"/>
              <a:ext cx="546" cy="877"/>
              <a:chOff x="1342" y="938"/>
              <a:chExt cx="546" cy="877"/>
            </a:xfrm>
          </p:grpSpPr>
          <p:sp>
            <p:nvSpPr>
              <p:cNvPr id="73760" name="Rectangle 44"/>
              <p:cNvSpPr>
                <a:spLocks noChangeArrowheads="1"/>
              </p:cNvSpPr>
              <p:nvPr/>
            </p:nvSpPr>
            <p:spPr bwMode="auto">
              <a:xfrm>
                <a:off x="1568" y="938"/>
                <a:ext cx="47" cy="42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61" name="Text Box 45"/>
              <p:cNvSpPr txBox="1">
                <a:spLocks noChangeArrowheads="1"/>
              </p:cNvSpPr>
              <p:nvPr/>
            </p:nvSpPr>
            <p:spPr bwMode="auto">
              <a:xfrm>
                <a:off x="1342" y="1373"/>
                <a:ext cx="546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>
                    <a:latin typeface="Comic Sans MS" pitchFamily="66" charset="0"/>
                  </a:rPr>
                  <a:t>toll </a:t>
                </a:r>
              </a:p>
              <a:p>
                <a:pPr algn="ctr"/>
                <a:r>
                  <a:rPr lang="en-US" sz="2000">
                    <a:latin typeface="Comic Sans MS" pitchFamily="66" charset="0"/>
                  </a:rPr>
                  <a:t>booth</a:t>
                </a:r>
              </a:p>
            </p:txBody>
          </p:sp>
        </p:grpSp>
        <p:grpSp>
          <p:nvGrpSpPr>
            <p:cNvPr id="73737" name="Group 46"/>
            <p:cNvGrpSpPr>
              <a:grpSpLocks/>
            </p:cNvGrpSpPr>
            <p:nvPr/>
          </p:nvGrpSpPr>
          <p:grpSpPr bwMode="auto">
            <a:xfrm>
              <a:off x="1723" y="781"/>
              <a:ext cx="546" cy="877"/>
              <a:chOff x="1342" y="938"/>
              <a:chExt cx="546" cy="877"/>
            </a:xfrm>
          </p:grpSpPr>
          <p:sp>
            <p:nvSpPr>
              <p:cNvPr id="73758" name="Rectangle 47"/>
              <p:cNvSpPr>
                <a:spLocks noChangeArrowheads="1"/>
              </p:cNvSpPr>
              <p:nvPr/>
            </p:nvSpPr>
            <p:spPr bwMode="auto">
              <a:xfrm>
                <a:off x="1568" y="938"/>
                <a:ext cx="47" cy="42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759" name="Text Box 48"/>
              <p:cNvSpPr txBox="1">
                <a:spLocks noChangeArrowheads="1"/>
              </p:cNvSpPr>
              <p:nvPr/>
            </p:nvSpPr>
            <p:spPr bwMode="auto">
              <a:xfrm>
                <a:off x="1342" y="1373"/>
                <a:ext cx="546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000">
                    <a:latin typeface="Comic Sans MS" pitchFamily="66" charset="0"/>
                  </a:rPr>
                  <a:t>toll </a:t>
                </a:r>
              </a:p>
              <a:p>
                <a:pPr algn="ctr"/>
                <a:r>
                  <a:rPr lang="en-US" sz="2000">
                    <a:latin typeface="Comic Sans MS" pitchFamily="66" charset="0"/>
                  </a:rPr>
                  <a:t>booth</a:t>
                </a:r>
              </a:p>
            </p:txBody>
          </p:sp>
        </p:grpSp>
        <p:sp>
          <p:nvSpPr>
            <p:cNvPr id="73738" name="AutoShape 49"/>
            <p:cNvSpPr>
              <a:spLocks/>
            </p:cNvSpPr>
            <p:nvPr/>
          </p:nvSpPr>
          <p:spPr bwMode="auto">
            <a:xfrm rot="-5400000">
              <a:off x="1012" y="307"/>
              <a:ext cx="50" cy="1743"/>
            </a:xfrm>
            <a:prstGeom prst="leftBrace">
              <a:avLst>
                <a:gd name="adj1" fmla="val 29050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39" name="Text Box 50"/>
            <p:cNvSpPr txBox="1">
              <a:spLocks noChangeArrowheads="1"/>
            </p:cNvSpPr>
            <p:nvPr/>
          </p:nvSpPr>
          <p:spPr bwMode="auto">
            <a:xfrm>
              <a:off x="726" y="1139"/>
              <a:ext cx="7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ten-car </a:t>
              </a:r>
            </a:p>
            <a:p>
              <a:r>
                <a:rPr lang="en-US" sz="2000">
                  <a:latin typeface="Comic Sans MS" pitchFamily="66" charset="0"/>
                </a:rPr>
                <a:t>caravan</a:t>
              </a:r>
              <a:endParaRPr lang="en-US" sz="2000"/>
            </a:p>
          </p:txBody>
        </p:sp>
        <p:sp>
          <p:nvSpPr>
            <p:cNvPr id="73740" name="Line 51"/>
            <p:cNvSpPr>
              <a:spLocks noChangeShapeType="1"/>
            </p:cNvSpPr>
            <p:nvPr/>
          </p:nvSpPr>
          <p:spPr bwMode="auto">
            <a:xfrm flipH="1">
              <a:off x="2100" y="976"/>
              <a:ext cx="4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41" name="Text Box 52"/>
            <p:cNvSpPr txBox="1">
              <a:spLocks noChangeArrowheads="1"/>
            </p:cNvSpPr>
            <p:nvPr/>
          </p:nvSpPr>
          <p:spPr bwMode="auto">
            <a:xfrm>
              <a:off x="2515" y="850"/>
              <a:ext cx="6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100 km</a:t>
              </a:r>
            </a:p>
          </p:txBody>
        </p:sp>
        <p:sp>
          <p:nvSpPr>
            <p:cNvPr id="73742" name="Line 53"/>
            <p:cNvSpPr>
              <a:spLocks noChangeShapeType="1"/>
            </p:cNvSpPr>
            <p:nvPr/>
          </p:nvSpPr>
          <p:spPr bwMode="auto">
            <a:xfrm flipH="1" flipV="1">
              <a:off x="3985" y="975"/>
              <a:ext cx="392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43" name="Text Box 54"/>
            <p:cNvSpPr txBox="1">
              <a:spLocks noChangeArrowheads="1"/>
            </p:cNvSpPr>
            <p:nvPr/>
          </p:nvSpPr>
          <p:spPr bwMode="auto">
            <a:xfrm>
              <a:off x="4377" y="850"/>
              <a:ext cx="68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100 km</a:t>
              </a:r>
            </a:p>
          </p:txBody>
        </p:sp>
        <p:sp>
          <p:nvSpPr>
            <p:cNvPr id="73744" name="Line 55"/>
            <p:cNvSpPr>
              <a:spLocks noChangeShapeType="1"/>
            </p:cNvSpPr>
            <p:nvPr/>
          </p:nvSpPr>
          <p:spPr bwMode="auto">
            <a:xfrm>
              <a:off x="5057" y="976"/>
              <a:ext cx="1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45" name="Oval 56"/>
            <p:cNvSpPr>
              <a:spLocks noChangeArrowheads="1"/>
            </p:cNvSpPr>
            <p:nvPr/>
          </p:nvSpPr>
          <p:spPr bwMode="auto">
            <a:xfrm>
              <a:off x="679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46" name="Oval 57"/>
            <p:cNvSpPr>
              <a:spLocks noChangeArrowheads="1"/>
            </p:cNvSpPr>
            <p:nvPr/>
          </p:nvSpPr>
          <p:spPr bwMode="auto">
            <a:xfrm>
              <a:off x="775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747" name="Oval 58"/>
            <p:cNvSpPr>
              <a:spLocks noChangeArrowheads="1"/>
            </p:cNvSpPr>
            <p:nvPr/>
          </p:nvSpPr>
          <p:spPr bwMode="auto">
            <a:xfrm>
              <a:off x="916" y="976"/>
              <a:ext cx="47" cy="47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73748" name="Picture 59" descr="MCj0398517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984" y="920"/>
              <a:ext cx="472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749" name="Picture 60" descr="MCj0398517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86" y="917"/>
              <a:ext cx="472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3750" name="Group 61"/>
            <p:cNvGrpSpPr>
              <a:grpSpLocks/>
            </p:cNvGrpSpPr>
            <p:nvPr/>
          </p:nvGrpSpPr>
          <p:grpSpPr bwMode="auto">
            <a:xfrm>
              <a:off x="1815" y="725"/>
              <a:ext cx="289" cy="490"/>
              <a:chOff x="2365" y="1352"/>
              <a:chExt cx="1022" cy="1616"/>
            </a:xfrm>
          </p:grpSpPr>
          <p:pic>
            <p:nvPicPr>
              <p:cNvPr id="73756" name="Picture 6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73" y="1352"/>
                <a:ext cx="1014" cy="1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3757" name="Rectangle 63"/>
              <p:cNvSpPr>
                <a:spLocks noChangeArrowheads="1"/>
              </p:cNvSpPr>
              <p:nvPr/>
            </p:nvSpPr>
            <p:spPr bwMode="auto">
              <a:xfrm>
                <a:off x="2365" y="2129"/>
                <a:ext cx="367" cy="2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pic>
          <p:nvPicPr>
            <p:cNvPr id="73751" name="Picture 64" descr="MCj03985170000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465" y="933"/>
              <a:ext cx="472" cy="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3752" name="Group 65"/>
            <p:cNvGrpSpPr>
              <a:grpSpLocks/>
            </p:cNvGrpSpPr>
            <p:nvPr/>
          </p:nvGrpSpPr>
          <p:grpSpPr bwMode="auto">
            <a:xfrm>
              <a:off x="3656" y="743"/>
              <a:ext cx="289" cy="490"/>
              <a:chOff x="2365" y="1352"/>
              <a:chExt cx="1022" cy="1616"/>
            </a:xfrm>
          </p:grpSpPr>
          <p:pic>
            <p:nvPicPr>
              <p:cNvPr id="73754" name="Picture 6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373" y="1352"/>
                <a:ext cx="1014" cy="16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3755" name="Rectangle 67"/>
              <p:cNvSpPr>
                <a:spLocks noChangeArrowheads="1"/>
              </p:cNvSpPr>
              <p:nvPr/>
            </p:nvSpPr>
            <p:spPr bwMode="auto">
              <a:xfrm>
                <a:off x="2365" y="2129"/>
                <a:ext cx="367" cy="21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73753" name="Line 68"/>
            <p:cNvSpPr>
              <a:spLocks noChangeShapeType="1"/>
            </p:cNvSpPr>
            <p:nvPr/>
          </p:nvSpPr>
          <p:spPr bwMode="auto">
            <a:xfrm>
              <a:off x="3195" y="976"/>
              <a:ext cx="54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150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4B44D483-580A-4FC8-A0E6-7113C04E2C09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215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Nodal delay</a:t>
            </a:r>
          </a:p>
        </p:txBody>
      </p:sp>
      <p:sp>
        <p:nvSpPr>
          <p:cNvPr id="215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547938"/>
            <a:ext cx="7772400" cy="3700462"/>
          </a:xfrm>
        </p:spPr>
        <p:txBody>
          <a:bodyPr/>
          <a:lstStyle/>
          <a:p>
            <a:r>
              <a:rPr lang="en-US" sz="2400" smtClean="0"/>
              <a:t>d</a:t>
            </a:r>
            <a:r>
              <a:rPr lang="en-US" sz="2400" baseline="-25000" smtClean="0"/>
              <a:t>proc</a:t>
            </a:r>
            <a:r>
              <a:rPr lang="en-US" sz="2400" smtClean="0"/>
              <a:t> = processing delay</a:t>
            </a:r>
          </a:p>
          <a:p>
            <a:pPr lvl="1"/>
            <a:r>
              <a:rPr lang="en-US" sz="2000" smtClean="0"/>
              <a:t>typically a few microsecs or less</a:t>
            </a:r>
          </a:p>
          <a:p>
            <a:r>
              <a:rPr lang="en-US" sz="2400" smtClean="0"/>
              <a:t>d</a:t>
            </a:r>
            <a:r>
              <a:rPr lang="en-US" sz="2400" baseline="-25000" smtClean="0"/>
              <a:t>queue</a:t>
            </a:r>
            <a:r>
              <a:rPr lang="en-US" sz="2400" smtClean="0"/>
              <a:t> = queuing delay</a:t>
            </a:r>
          </a:p>
          <a:p>
            <a:pPr lvl="1"/>
            <a:r>
              <a:rPr lang="en-US" sz="2000" smtClean="0"/>
              <a:t>depends on congestion</a:t>
            </a:r>
          </a:p>
          <a:p>
            <a:r>
              <a:rPr lang="en-US" sz="2400" smtClean="0"/>
              <a:t>d</a:t>
            </a:r>
            <a:r>
              <a:rPr lang="en-US" sz="2400" baseline="-25000" smtClean="0"/>
              <a:t>trans</a:t>
            </a:r>
            <a:r>
              <a:rPr lang="en-US" sz="2400" smtClean="0"/>
              <a:t> = transmission delay</a:t>
            </a:r>
          </a:p>
          <a:p>
            <a:pPr lvl="1"/>
            <a:r>
              <a:rPr lang="en-US" sz="2000" smtClean="0"/>
              <a:t>= L/R, significant for low-speed links</a:t>
            </a:r>
          </a:p>
          <a:p>
            <a:r>
              <a:rPr lang="en-US" sz="2400" smtClean="0"/>
              <a:t>d</a:t>
            </a:r>
            <a:r>
              <a:rPr lang="en-US" sz="2400" baseline="-25000" smtClean="0"/>
              <a:t>prop</a:t>
            </a:r>
            <a:r>
              <a:rPr lang="en-US" sz="2400" smtClean="0"/>
              <a:t> = propagation delay</a:t>
            </a:r>
          </a:p>
          <a:p>
            <a:pPr lvl="1"/>
            <a:r>
              <a:rPr lang="en-US" sz="2000" smtClean="0"/>
              <a:t>a few microsecs to hundreds of msecs</a:t>
            </a:r>
          </a:p>
        </p:txBody>
      </p:sp>
      <p:graphicFrame>
        <p:nvGraphicFramePr>
          <p:cNvPr id="21506" name="Object 4"/>
          <p:cNvGraphicFramePr>
            <a:graphicFrameLocks noChangeAspect="1"/>
          </p:cNvGraphicFramePr>
          <p:nvPr/>
        </p:nvGraphicFramePr>
        <p:xfrm>
          <a:off x="1887538" y="1371600"/>
          <a:ext cx="5314950" cy="635000"/>
        </p:xfrm>
        <a:graphic>
          <a:graphicData uri="http://schemas.openxmlformats.org/presentationml/2006/ole">
            <p:oleObj spid="_x0000_s21506" name="Equation" r:id="rId4" imgW="2006280" imgH="241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06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621A2258-0AEE-4A77-B289-A1E15A00464E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206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28600"/>
            <a:ext cx="8382000" cy="1143000"/>
          </a:xfrm>
        </p:spPr>
        <p:txBody>
          <a:bodyPr/>
          <a:lstStyle/>
          <a:p>
            <a:r>
              <a:rPr lang="en-US" sz="3200" smtClean="0"/>
              <a:t>What’s the Internet: “nuts and bolts” view</a:t>
            </a:r>
            <a:endParaRPr lang="en-US" smtClean="0"/>
          </a:p>
        </p:txBody>
      </p:sp>
      <p:sp>
        <p:nvSpPr>
          <p:cNvPr id="20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4419600" cy="5132388"/>
          </a:xfrm>
        </p:spPr>
        <p:txBody>
          <a:bodyPr/>
          <a:lstStyle/>
          <a:p>
            <a:r>
              <a:rPr lang="en-US" sz="2400" i="1" smtClean="0">
                <a:solidFill>
                  <a:srgbClr val="FF0000"/>
                </a:solidFill>
              </a:rPr>
              <a:t>protocols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control sending, receiving of msgs</a:t>
            </a:r>
          </a:p>
          <a:p>
            <a:pPr lvl="1"/>
            <a:r>
              <a:rPr lang="en-US" sz="2000" smtClean="0"/>
              <a:t>e.g., TCP, IP, HTTP, Skype,  Ethernet</a:t>
            </a:r>
          </a:p>
          <a:p>
            <a:r>
              <a:rPr lang="en-US" sz="2400" i="1" smtClean="0">
                <a:solidFill>
                  <a:srgbClr val="FF0000"/>
                </a:solidFill>
              </a:rPr>
              <a:t>Internet: </a:t>
            </a:r>
            <a:r>
              <a:rPr lang="en-US" sz="2400" smtClean="0">
                <a:solidFill>
                  <a:srgbClr val="FF0000"/>
                </a:solidFill>
              </a:rPr>
              <a:t>“network of networks”</a:t>
            </a:r>
          </a:p>
          <a:p>
            <a:pPr lvl="1"/>
            <a:r>
              <a:rPr lang="en-US" sz="2000" smtClean="0"/>
              <a:t>loosely hierarchical</a:t>
            </a:r>
          </a:p>
          <a:p>
            <a:pPr lvl="1"/>
            <a:r>
              <a:rPr lang="en-US" sz="2000" smtClean="0"/>
              <a:t>public Internet versus private intranet</a:t>
            </a:r>
          </a:p>
          <a:p>
            <a:r>
              <a:rPr lang="en-US" sz="2400" smtClean="0"/>
              <a:t>Internet standards</a:t>
            </a:r>
          </a:p>
          <a:p>
            <a:pPr lvl="1"/>
            <a:r>
              <a:rPr lang="en-US" sz="2000" smtClean="0"/>
              <a:t>RFC: Request for comments</a:t>
            </a:r>
          </a:p>
          <a:p>
            <a:pPr lvl="1"/>
            <a:r>
              <a:rPr lang="en-US" sz="2000" smtClean="0"/>
              <a:t>IETF: Internet Engineering Task Force</a:t>
            </a:r>
          </a:p>
        </p:txBody>
      </p:sp>
      <p:grpSp>
        <p:nvGrpSpPr>
          <p:cNvPr id="2067" name="Group 260"/>
          <p:cNvGrpSpPr>
            <a:grpSpLocks/>
          </p:cNvGrpSpPr>
          <p:nvPr/>
        </p:nvGrpSpPr>
        <p:grpSpPr bwMode="auto">
          <a:xfrm>
            <a:off x="4989513" y="1319213"/>
            <a:ext cx="3470275" cy="4489450"/>
            <a:chOff x="3177" y="1065"/>
            <a:chExt cx="2186" cy="2828"/>
          </a:xfrm>
        </p:grpSpPr>
        <p:sp>
          <p:nvSpPr>
            <p:cNvPr id="2068" name="Freeform 261"/>
            <p:cNvSpPr>
              <a:spLocks/>
            </p:cNvSpPr>
            <p:nvPr/>
          </p:nvSpPr>
          <p:spPr bwMode="auto">
            <a:xfrm>
              <a:off x="4261" y="2412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69" name="Freeform 262"/>
            <p:cNvSpPr>
              <a:spLocks/>
            </p:cNvSpPr>
            <p:nvPr/>
          </p:nvSpPr>
          <p:spPr bwMode="auto">
            <a:xfrm>
              <a:off x="4273" y="1451"/>
              <a:ext cx="1090" cy="658"/>
            </a:xfrm>
            <a:custGeom>
              <a:avLst/>
              <a:gdLst>
                <a:gd name="T0" fmla="*/ 604 w 765"/>
                <a:gd name="T1" fmla="*/ 14 h 459"/>
                <a:gd name="T2" fmla="*/ 410 w 765"/>
                <a:gd name="T3" fmla="*/ 100 h 459"/>
                <a:gd name="T4" fmla="*/ 137 w 765"/>
                <a:gd name="T5" fmla="*/ 143 h 459"/>
                <a:gd name="T6" fmla="*/ 20 w 765"/>
                <a:gd name="T7" fmla="*/ 482 h 459"/>
                <a:gd name="T8" fmla="*/ 256 w 765"/>
                <a:gd name="T9" fmla="*/ 636 h 459"/>
                <a:gd name="T10" fmla="*/ 493 w 765"/>
                <a:gd name="T11" fmla="*/ 611 h 459"/>
                <a:gd name="T12" fmla="*/ 832 w 765"/>
                <a:gd name="T13" fmla="*/ 636 h 459"/>
                <a:gd name="T14" fmla="*/ 995 w 765"/>
                <a:gd name="T15" fmla="*/ 622 h 459"/>
                <a:gd name="T16" fmla="*/ 1071 w 765"/>
                <a:gd name="T17" fmla="*/ 533 h 459"/>
                <a:gd name="T18" fmla="*/ 1069 w 765"/>
                <a:gd name="T19" fmla="*/ 227 h 459"/>
                <a:gd name="T20" fmla="*/ 943 w 765"/>
                <a:gd name="T21" fmla="*/ 49 h 459"/>
                <a:gd name="T22" fmla="*/ 604 w 765"/>
                <a:gd name="T23" fmla="*/ 14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70" name="Freeform 263"/>
            <p:cNvSpPr>
              <a:spLocks/>
            </p:cNvSpPr>
            <p:nvPr/>
          </p:nvSpPr>
          <p:spPr bwMode="auto">
            <a:xfrm>
              <a:off x="3177" y="1267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71" name="Group 264"/>
            <p:cNvGrpSpPr>
              <a:grpSpLocks/>
            </p:cNvGrpSpPr>
            <p:nvPr/>
          </p:nvGrpSpPr>
          <p:grpSpPr bwMode="auto">
            <a:xfrm>
              <a:off x="3232" y="2108"/>
              <a:ext cx="919" cy="588"/>
              <a:chOff x="2889" y="1631"/>
              <a:chExt cx="980" cy="743"/>
            </a:xfrm>
          </p:grpSpPr>
          <p:sp>
            <p:nvSpPr>
              <p:cNvPr id="2373" name="Rectangle 265"/>
              <p:cNvSpPr>
                <a:spLocks noChangeArrowheads="1"/>
              </p:cNvSpPr>
              <p:nvPr/>
            </p:nvSpPr>
            <p:spPr bwMode="auto">
              <a:xfrm>
                <a:off x="3046" y="1841"/>
                <a:ext cx="663" cy="533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4" name="AutoShape 266"/>
              <p:cNvSpPr>
                <a:spLocks noChangeArrowheads="1"/>
              </p:cNvSpPr>
              <p:nvPr/>
            </p:nvSpPr>
            <p:spPr bwMode="auto">
              <a:xfrm>
                <a:off x="2889" y="1631"/>
                <a:ext cx="980" cy="253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CCFF"/>
                  </a:solidFill>
                </a:endParaRPr>
              </a:p>
            </p:txBody>
          </p:sp>
        </p:grpSp>
        <p:grpSp>
          <p:nvGrpSpPr>
            <p:cNvPr id="2072" name="Group 267"/>
            <p:cNvGrpSpPr>
              <a:grpSpLocks/>
            </p:cNvGrpSpPr>
            <p:nvPr/>
          </p:nvGrpSpPr>
          <p:grpSpPr bwMode="auto">
            <a:xfrm>
              <a:off x="3674" y="1388"/>
              <a:ext cx="212" cy="335"/>
              <a:chOff x="3796" y="1043"/>
              <a:chExt cx="865" cy="1237"/>
            </a:xfrm>
          </p:grpSpPr>
          <p:sp>
            <p:nvSpPr>
              <p:cNvPr id="2343" name="Line 268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44" name="Line 269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45" name="Line 270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46" name="Line 271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47" name="Line 272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48" name="Line 273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49" name="Line 274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0" name="Line 275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1" name="Line 276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2" name="Line 277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3" name="Line 278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4" name="Line 279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5" name="Line 280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6" name="Line 281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2357" name="Line 282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2358" name="Group 283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2369" name="Line 284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70" name="Line 28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71" name="Line 286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72" name="Line 28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59" name="Group 288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2365" name="Line 289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66" name="Line 29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67" name="Line 291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68" name="Line 29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2360" name="Group 293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2361" name="Line 294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62" name="Line 29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63" name="Line 296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2364" name="Line 29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3" name="Group 298"/>
            <p:cNvGrpSpPr>
              <a:grpSpLocks/>
            </p:cNvGrpSpPr>
            <p:nvPr/>
          </p:nvGrpSpPr>
          <p:grpSpPr bwMode="auto">
            <a:xfrm>
              <a:off x="3223" y="1598"/>
              <a:ext cx="436" cy="114"/>
              <a:chOff x="3072" y="739"/>
              <a:chExt cx="652" cy="146"/>
            </a:xfrm>
          </p:grpSpPr>
          <p:pic>
            <p:nvPicPr>
              <p:cNvPr id="2340" name="Picture 299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41" name="Line 300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42" name="Line 301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2074" name="Picture 302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99" y="1417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075" name="Group 303"/>
            <p:cNvGrpSpPr>
              <a:grpSpLocks/>
            </p:cNvGrpSpPr>
            <p:nvPr/>
          </p:nvGrpSpPr>
          <p:grpSpPr bwMode="auto">
            <a:xfrm>
              <a:off x="3880" y="1303"/>
              <a:ext cx="256" cy="269"/>
              <a:chOff x="2870" y="1518"/>
              <a:chExt cx="292" cy="320"/>
            </a:xfrm>
          </p:grpSpPr>
          <p:graphicFrame>
            <p:nvGraphicFramePr>
              <p:cNvPr id="2061" name="Object 304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2061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2062" name="Object 305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2062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2076" name="Group 306"/>
            <p:cNvGrpSpPr>
              <a:grpSpLocks/>
            </p:cNvGrpSpPr>
            <p:nvPr/>
          </p:nvGrpSpPr>
          <p:grpSpPr bwMode="auto">
            <a:xfrm>
              <a:off x="4338" y="2487"/>
              <a:ext cx="228" cy="108"/>
              <a:chOff x="3600" y="219"/>
              <a:chExt cx="360" cy="175"/>
            </a:xfrm>
          </p:grpSpPr>
          <p:sp>
            <p:nvSpPr>
              <p:cNvPr id="2327" name="Oval 30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8" name="Line 30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9" name="Line 30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0" name="Rectangle 31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331" name="Oval 31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32" name="Group 31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37" name="Line 31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8" name="Line 31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9" name="Line 31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33" name="Group 31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34" name="Line 31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5" name="Line 31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6" name="Line 31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7" name="Group 320"/>
            <p:cNvGrpSpPr>
              <a:grpSpLocks/>
            </p:cNvGrpSpPr>
            <p:nvPr/>
          </p:nvGrpSpPr>
          <p:grpSpPr bwMode="auto">
            <a:xfrm>
              <a:off x="4562" y="2663"/>
              <a:ext cx="228" cy="108"/>
              <a:chOff x="3600" y="219"/>
              <a:chExt cx="360" cy="175"/>
            </a:xfrm>
          </p:grpSpPr>
          <p:sp>
            <p:nvSpPr>
              <p:cNvPr id="2314" name="Oval 32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5" name="Line 32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6" name="Line 32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7" name="Rectangle 32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318" name="Oval 32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19" name="Group 32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24" name="Line 32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5" name="Line 32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6" name="Line 32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20" name="Group 33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21" name="Line 33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2" name="Line 33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3" name="Line 33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8" name="Group 334"/>
            <p:cNvGrpSpPr>
              <a:grpSpLocks/>
            </p:cNvGrpSpPr>
            <p:nvPr/>
          </p:nvGrpSpPr>
          <p:grpSpPr bwMode="auto">
            <a:xfrm>
              <a:off x="4738" y="2495"/>
              <a:ext cx="228" cy="108"/>
              <a:chOff x="3600" y="219"/>
              <a:chExt cx="360" cy="175"/>
            </a:xfrm>
          </p:grpSpPr>
          <p:sp>
            <p:nvSpPr>
              <p:cNvPr id="2301" name="Oval 33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2" name="Line 33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3" name="Line 33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4" name="Rectangle 33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305" name="Oval 33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306" name="Group 34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311" name="Line 34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2" name="Line 34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3" name="Line 34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307" name="Group 34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308" name="Line 34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9" name="Line 34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0" name="Line 34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79" name="Group 348"/>
            <p:cNvGrpSpPr>
              <a:grpSpLocks/>
            </p:cNvGrpSpPr>
            <p:nvPr/>
          </p:nvGrpSpPr>
          <p:grpSpPr bwMode="auto">
            <a:xfrm>
              <a:off x="4401" y="1766"/>
              <a:ext cx="221" cy="101"/>
              <a:chOff x="3600" y="219"/>
              <a:chExt cx="360" cy="175"/>
            </a:xfrm>
          </p:grpSpPr>
          <p:sp>
            <p:nvSpPr>
              <p:cNvPr id="2288" name="Oval 34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9" name="Line 35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0" name="Line 35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1" name="Rectangle 35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292" name="Oval 35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93" name="Group 35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98" name="Line 35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9" name="Line 35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0" name="Line 35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94" name="Group 35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95" name="Line 35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6" name="Line 36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7" name="Line 36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80" name="Group 362"/>
            <p:cNvGrpSpPr>
              <a:grpSpLocks/>
            </p:cNvGrpSpPr>
            <p:nvPr/>
          </p:nvGrpSpPr>
          <p:grpSpPr bwMode="auto">
            <a:xfrm>
              <a:off x="4400" y="1927"/>
              <a:ext cx="228" cy="108"/>
              <a:chOff x="3600" y="219"/>
              <a:chExt cx="360" cy="175"/>
            </a:xfrm>
          </p:grpSpPr>
          <p:sp>
            <p:nvSpPr>
              <p:cNvPr id="2275" name="Oval 36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6" name="Line 36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7" name="Line 36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8" name="Rectangle 36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279" name="Oval 36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80" name="Group 36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85" name="Line 36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6" name="Line 37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7" name="Line 37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81" name="Group 37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82" name="Line 37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3" name="Line 37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4" name="Line 37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81" name="Group 376"/>
            <p:cNvGrpSpPr>
              <a:grpSpLocks/>
            </p:cNvGrpSpPr>
            <p:nvPr/>
          </p:nvGrpSpPr>
          <p:grpSpPr bwMode="auto">
            <a:xfrm>
              <a:off x="4700" y="1706"/>
              <a:ext cx="210" cy="97"/>
              <a:chOff x="3600" y="219"/>
              <a:chExt cx="360" cy="175"/>
            </a:xfrm>
          </p:grpSpPr>
          <p:sp>
            <p:nvSpPr>
              <p:cNvPr id="2262" name="Oval 37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3" name="Line 37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4" name="Line 37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5" name="Rectangle 38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266" name="Oval 38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67" name="Group 38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72" name="Line 38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3" name="Line 38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4" name="Line 38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68" name="Group 38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69" name="Line 38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0" name="Line 38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1" name="Line 38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82" name="Group 390"/>
            <p:cNvGrpSpPr>
              <a:grpSpLocks/>
            </p:cNvGrpSpPr>
            <p:nvPr/>
          </p:nvGrpSpPr>
          <p:grpSpPr bwMode="auto">
            <a:xfrm>
              <a:off x="4754" y="1927"/>
              <a:ext cx="228" cy="108"/>
              <a:chOff x="3600" y="219"/>
              <a:chExt cx="360" cy="175"/>
            </a:xfrm>
          </p:grpSpPr>
          <p:sp>
            <p:nvSpPr>
              <p:cNvPr id="2249" name="Oval 39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0" name="Line 39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1" name="Line 39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2" name="Rectangle 39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253" name="Oval 39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54" name="Group 39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59" name="Line 39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0" name="Line 39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1" name="Line 39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55" name="Group 40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56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7" name="Line 40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8" name="Line 40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83" name="Group 404"/>
            <p:cNvGrpSpPr>
              <a:grpSpLocks/>
            </p:cNvGrpSpPr>
            <p:nvPr/>
          </p:nvGrpSpPr>
          <p:grpSpPr bwMode="auto">
            <a:xfrm>
              <a:off x="3866" y="1763"/>
              <a:ext cx="220" cy="100"/>
              <a:chOff x="3600" y="219"/>
              <a:chExt cx="360" cy="175"/>
            </a:xfrm>
          </p:grpSpPr>
          <p:sp>
            <p:nvSpPr>
              <p:cNvPr id="2236" name="Oval 40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7" name="Line 40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8" name="Line 40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9" name="Rectangle 40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240" name="Oval 40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41" name="Group 41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46" name="Line 41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7" name="Line 41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8" name="Line 41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42" name="Group 41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43" name="Line 41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4" name="Line 41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5" name="Line 41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084" name="Group 418"/>
            <p:cNvGrpSpPr>
              <a:grpSpLocks/>
            </p:cNvGrpSpPr>
            <p:nvPr/>
          </p:nvGrpSpPr>
          <p:grpSpPr bwMode="auto">
            <a:xfrm>
              <a:off x="3673" y="2487"/>
              <a:ext cx="220" cy="100"/>
              <a:chOff x="3600" y="219"/>
              <a:chExt cx="360" cy="175"/>
            </a:xfrm>
          </p:grpSpPr>
          <p:sp>
            <p:nvSpPr>
              <p:cNvPr id="2223" name="Oval 41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4" name="Line 42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5" name="Line 42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6" name="Rectangle 42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227" name="Oval 42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228" name="Group 42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233" name="Line 42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4" name="Line 42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5" name="Line 42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229" name="Group 42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230" name="Line 42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1" name="Line 43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2" name="Line 43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085" name="Line 432"/>
            <p:cNvSpPr>
              <a:spLocks noChangeShapeType="1"/>
            </p:cNvSpPr>
            <p:nvPr/>
          </p:nvSpPr>
          <p:spPr bwMode="auto">
            <a:xfrm flipV="1">
              <a:off x="4430" y="2757"/>
              <a:ext cx="143" cy="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6" name="Line 433"/>
            <p:cNvSpPr>
              <a:spLocks noChangeShapeType="1"/>
            </p:cNvSpPr>
            <p:nvPr/>
          </p:nvSpPr>
          <p:spPr bwMode="auto">
            <a:xfrm>
              <a:off x="4508" y="2592"/>
              <a:ext cx="103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7" name="Line 434"/>
            <p:cNvSpPr>
              <a:spLocks noChangeShapeType="1"/>
            </p:cNvSpPr>
            <p:nvPr/>
          </p:nvSpPr>
          <p:spPr bwMode="auto">
            <a:xfrm>
              <a:off x="4569" y="2542"/>
              <a:ext cx="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8" name="Line 435"/>
            <p:cNvSpPr>
              <a:spLocks noChangeShapeType="1"/>
            </p:cNvSpPr>
            <p:nvPr/>
          </p:nvSpPr>
          <p:spPr bwMode="auto">
            <a:xfrm flipV="1">
              <a:off x="4718" y="2596"/>
              <a:ext cx="85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89" name="Line 436"/>
            <p:cNvSpPr>
              <a:spLocks noChangeShapeType="1"/>
            </p:cNvSpPr>
            <p:nvPr/>
          </p:nvSpPr>
          <p:spPr bwMode="auto">
            <a:xfrm>
              <a:off x="3898" y="2546"/>
              <a:ext cx="4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090" name="Group 437"/>
            <p:cNvGrpSpPr>
              <a:grpSpLocks/>
            </p:cNvGrpSpPr>
            <p:nvPr/>
          </p:nvGrpSpPr>
          <p:grpSpPr bwMode="auto">
            <a:xfrm>
              <a:off x="3424" y="2213"/>
              <a:ext cx="209" cy="224"/>
              <a:chOff x="2870" y="1518"/>
              <a:chExt cx="292" cy="320"/>
            </a:xfrm>
          </p:grpSpPr>
          <p:graphicFrame>
            <p:nvGraphicFramePr>
              <p:cNvPr id="2059" name="Object 438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2059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2060" name="Object 439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2060" name="Clip" r:id="rId9" imgW="1266840" imgH="1200240" progId="">
                  <p:embed/>
                </p:oleObj>
              </a:graphicData>
            </a:graphic>
          </p:graphicFrame>
        </p:grpSp>
        <p:grpSp>
          <p:nvGrpSpPr>
            <p:cNvPr id="2091" name="Group 440"/>
            <p:cNvGrpSpPr>
              <a:grpSpLocks/>
            </p:cNvGrpSpPr>
            <p:nvPr/>
          </p:nvGrpSpPr>
          <p:grpSpPr bwMode="auto">
            <a:xfrm>
              <a:off x="3452" y="2445"/>
              <a:ext cx="139" cy="194"/>
              <a:chOff x="2556" y="2689"/>
              <a:chExt cx="183" cy="255"/>
            </a:xfrm>
          </p:grpSpPr>
          <p:pic>
            <p:nvPicPr>
              <p:cNvPr id="2206" name="Picture 441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207" name="Freeform 442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8" name="Freeform 443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09" name="Freeform 444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0" name="Freeform 445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1" name="Freeform 446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2" name="Freeform 447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3" name="Freeform 448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4" name="Freeform 449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5" name="Freeform 450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6" name="Freeform 451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7" name="Freeform 452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8" name="Freeform 453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19" name="Freeform 454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0" name="Freeform 455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1" name="Freeform 456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22" name="Freeform 457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aphicFrame>
          <p:nvGraphicFramePr>
            <p:cNvPr id="2050" name="Object 458"/>
            <p:cNvGraphicFramePr>
              <a:graphicFrameLocks noChangeAspect="1"/>
            </p:cNvGraphicFramePr>
            <p:nvPr/>
          </p:nvGraphicFramePr>
          <p:xfrm>
            <a:off x="3694" y="2240"/>
            <a:ext cx="207" cy="173"/>
          </p:xfrm>
          <a:graphic>
            <a:graphicData uri="http://schemas.openxmlformats.org/presentationml/2006/ole">
              <p:oleObj spid="_x0000_s2050" name="Clip" r:id="rId11" imgW="1305000" imgH="1085760" progId="">
                <p:embed/>
              </p:oleObj>
            </a:graphicData>
          </a:graphic>
        </p:graphicFrame>
        <p:sp>
          <p:nvSpPr>
            <p:cNvPr id="2092" name="Line 459"/>
            <p:cNvSpPr>
              <a:spLocks noChangeShapeType="1"/>
            </p:cNvSpPr>
            <p:nvPr/>
          </p:nvSpPr>
          <p:spPr bwMode="auto">
            <a:xfrm>
              <a:off x="4084" y="1820"/>
              <a:ext cx="321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3" name="Line 460"/>
            <p:cNvSpPr>
              <a:spLocks noChangeShapeType="1"/>
            </p:cNvSpPr>
            <p:nvPr/>
          </p:nvSpPr>
          <p:spPr bwMode="auto">
            <a:xfrm>
              <a:off x="3811" y="1712"/>
              <a:ext cx="96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4" name="Freeform 461"/>
            <p:cNvSpPr>
              <a:spLocks/>
            </p:cNvSpPr>
            <p:nvPr/>
          </p:nvSpPr>
          <p:spPr bwMode="auto">
            <a:xfrm>
              <a:off x="3382" y="2976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95" name="Line 462"/>
            <p:cNvSpPr>
              <a:spLocks noChangeShapeType="1"/>
            </p:cNvSpPr>
            <p:nvPr/>
          </p:nvSpPr>
          <p:spPr bwMode="auto">
            <a:xfrm rot="-5400000">
              <a:off x="4791" y="3440"/>
              <a:ext cx="33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96" name="Group 463"/>
            <p:cNvGrpSpPr>
              <a:grpSpLocks/>
            </p:cNvGrpSpPr>
            <p:nvPr/>
          </p:nvGrpSpPr>
          <p:grpSpPr bwMode="auto">
            <a:xfrm>
              <a:off x="4736" y="3526"/>
              <a:ext cx="125" cy="230"/>
              <a:chOff x="4180" y="783"/>
              <a:chExt cx="150" cy="307"/>
            </a:xfrm>
          </p:grpSpPr>
          <p:sp>
            <p:nvSpPr>
              <p:cNvPr id="2198" name="AutoShape 464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9" name="Rectangle 465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0" name="Rectangle 466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1" name="AutoShape 467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2" name="Line 468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3" name="Line 469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4" name="Rectangle 470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5" name="Rectangle 471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97" name="Line 472"/>
            <p:cNvSpPr>
              <a:spLocks noChangeShapeType="1"/>
            </p:cNvSpPr>
            <p:nvPr/>
          </p:nvSpPr>
          <p:spPr bwMode="auto">
            <a:xfrm rot="5400000" flipV="1">
              <a:off x="4883" y="3617"/>
              <a:ext cx="2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8" name="Line 473"/>
            <p:cNvSpPr>
              <a:spLocks noChangeShapeType="1"/>
            </p:cNvSpPr>
            <p:nvPr/>
          </p:nvSpPr>
          <p:spPr bwMode="auto">
            <a:xfrm rot="-5400000">
              <a:off x="5000" y="3413"/>
              <a:ext cx="0" cy="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099" name="Group 474"/>
            <p:cNvGrpSpPr>
              <a:grpSpLocks/>
            </p:cNvGrpSpPr>
            <p:nvPr/>
          </p:nvGrpSpPr>
          <p:grpSpPr bwMode="auto">
            <a:xfrm>
              <a:off x="4735" y="3230"/>
              <a:ext cx="316" cy="148"/>
              <a:chOff x="3600" y="219"/>
              <a:chExt cx="360" cy="175"/>
            </a:xfrm>
          </p:grpSpPr>
          <p:sp>
            <p:nvSpPr>
              <p:cNvPr id="2185" name="Oval 47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6" name="Line 47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7" name="Line 47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8" name="Rectangle 47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189" name="Oval 47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190" name="Group 48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195" name="Line 48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6" name="Line 48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7" name="Line 48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91" name="Group 48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192" name="Line 48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3" name="Line 48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4" name="Line 48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00" name="Group 488"/>
            <p:cNvGrpSpPr>
              <a:grpSpLocks/>
            </p:cNvGrpSpPr>
            <p:nvPr/>
          </p:nvGrpSpPr>
          <p:grpSpPr bwMode="auto">
            <a:xfrm>
              <a:off x="4221" y="3056"/>
              <a:ext cx="316" cy="148"/>
              <a:chOff x="3600" y="219"/>
              <a:chExt cx="360" cy="175"/>
            </a:xfrm>
          </p:grpSpPr>
          <p:sp>
            <p:nvSpPr>
              <p:cNvPr id="2172" name="Oval 48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3" name="Line 49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4" name="Line 49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5" name="Rectangle 49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176" name="Oval 49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177" name="Group 49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182" name="Line 49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83" name="Line 49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84" name="Line 49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78" name="Group 49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179" name="Line 49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80" name="Line 50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81" name="Line 50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101" name="Group 502"/>
            <p:cNvGrpSpPr>
              <a:grpSpLocks/>
            </p:cNvGrpSpPr>
            <p:nvPr/>
          </p:nvGrpSpPr>
          <p:grpSpPr bwMode="auto">
            <a:xfrm>
              <a:off x="3802" y="3248"/>
              <a:ext cx="316" cy="148"/>
              <a:chOff x="3600" y="219"/>
              <a:chExt cx="360" cy="175"/>
            </a:xfrm>
          </p:grpSpPr>
          <p:sp>
            <p:nvSpPr>
              <p:cNvPr id="2159" name="Oval 50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0" name="Line 50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1" name="Line 50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2" name="Rectangle 50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163" name="Oval 50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164" name="Group 50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169" name="Line 50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0" name="Line 51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1" name="Line 51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165" name="Group 51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166" name="Line 51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7" name="Line 51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8" name="Line 51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102" name="Line 516"/>
            <p:cNvSpPr>
              <a:spLocks noChangeShapeType="1"/>
            </p:cNvSpPr>
            <p:nvPr/>
          </p:nvSpPr>
          <p:spPr bwMode="auto">
            <a:xfrm>
              <a:off x="4504" y="3189"/>
              <a:ext cx="226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3" name="Line 517"/>
            <p:cNvSpPr>
              <a:spLocks noChangeShapeType="1"/>
            </p:cNvSpPr>
            <p:nvPr/>
          </p:nvSpPr>
          <p:spPr bwMode="auto">
            <a:xfrm flipV="1">
              <a:off x="4093" y="3197"/>
              <a:ext cx="175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4" name="Line 518"/>
            <p:cNvSpPr>
              <a:spLocks noChangeShapeType="1"/>
            </p:cNvSpPr>
            <p:nvPr/>
          </p:nvSpPr>
          <p:spPr bwMode="auto">
            <a:xfrm flipV="1">
              <a:off x="4120" y="3325"/>
              <a:ext cx="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5" name="Line 519"/>
            <p:cNvSpPr>
              <a:spLocks noChangeShapeType="1"/>
            </p:cNvSpPr>
            <p:nvPr/>
          </p:nvSpPr>
          <p:spPr bwMode="auto">
            <a:xfrm flipH="1">
              <a:off x="3676" y="3165"/>
              <a:ext cx="160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6" name="Line 520"/>
            <p:cNvSpPr>
              <a:spLocks noChangeShapeType="1"/>
            </p:cNvSpPr>
            <p:nvPr/>
          </p:nvSpPr>
          <p:spPr bwMode="auto">
            <a:xfrm>
              <a:off x="3692" y="3197"/>
              <a:ext cx="1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7" name="Line 521"/>
            <p:cNvSpPr>
              <a:spLocks noChangeShapeType="1"/>
            </p:cNvSpPr>
            <p:nvPr/>
          </p:nvSpPr>
          <p:spPr bwMode="auto">
            <a:xfrm>
              <a:off x="3604" y="3409"/>
              <a:ext cx="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8" name="Line 522"/>
            <p:cNvSpPr>
              <a:spLocks noChangeShapeType="1"/>
            </p:cNvSpPr>
            <p:nvPr/>
          </p:nvSpPr>
          <p:spPr bwMode="auto">
            <a:xfrm>
              <a:off x="3763" y="3459"/>
              <a:ext cx="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09" name="Line 523"/>
            <p:cNvSpPr>
              <a:spLocks noChangeShapeType="1"/>
            </p:cNvSpPr>
            <p:nvPr/>
          </p:nvSpPr>
          <p:spPr bwMode="auto">
            <a:xfrm flipH="1">
              <a:off x="3914" y="3401"/>
              <a:ext cx="34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0" name="Line 524"/>
            <p:cNvSpPr>
              <a:spLocks noChangeShapeType="1"/>
            </p:cNvSpPr>
            <p:nvPr/>
          </p:nvSpPr>
          <p:spPr bwMode="auto">
            <a:xfrm>
              <a:off x="3796" y="3457"/>
              <a:ext cx="1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1" name="Line 525"/>
            <p:cNvSpPr>
              <a:spLocks noChangeShapeType="1"/>
            </p:cNvSpPr>
            <p:nvPr/>
          </p:nvSpPr>
          <p:spPr bwMode="auto">
            <a:xfrm flipH="1" flipV="1">
              <a:off x="4046" y="3462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aphicFrame>
          <p:nvGraphicFramePr>
            <p:cNvPr id="2051" name="Object 526"/>
            <p:cNvGraphicFramePr>
              <a:graphicFrameLocks noChangeAspect="1"/>
            </p:cNvGraphicFramePr>
            <p:nvPr/>
          </p:nvGraphicFramePr>
          <p:xfrm>
            <a:off x="3451" y="3335"/>
            <a:ext cx="216" cy="180"/>
          </p:xfrm>
          <a:graphic>
            <a:graphicData uri="http://schemas.openxmlformats.org/presentationml/2006/ole">
              <p:oleObj spid="_x0000_s2051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2052" name="Object 527"/>
            <p:cNvGraphicFramePr>
              <a:graphicFrameLocks noChangeAspect="1"/>
            </p:cNvGraphicFramePr>
            <p:nvPr/>
          </p:nvGraphicFramePr>
          <p:xfrm>
            <a:off x="3555" y="3135"/>
            <a:ext cx="216" cy="180"/>
          </p:xfrm>
          <a:graphic>
            <a:graphicData uri="http://schemas.openxmlformats.org/presentationml/2006/ole">
              <p:oleObj spid="_x0000_s2052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2053" name="Object 528"/>
            <p:cNvGraphicFramePr>
              <a:graphicFrameLocks noChangeAspect="1"/>
            </p:cNvGraphicFramePr>
            <p:nvPr/>
          </p:nvGraphicFramePr>
          <p:xfrm>
            <a:off x="3723" y="3495"/>
            <a:ext cx="216" cy="180"/>
          </p:xfrm>
          <a:graphic>
            <a:graphicData uri="http://schemas.openxmlformats.org/presentationml/2006/ole">
              <p:oleObj spid="_x0000_s2053" name="Clip" r:id="rId14" imgW="1305000" imgH="1085760" progId="">
                <p:embed/>
              </p:oleObj>
            </a:graphicData>
          </a:graphic>
        </p:graphicFrame>
        <p:graphicFrame>
          <p:nvGraphicFramePr>
            <p:cNvPr id="2054" name="Object 529"/>
            <p:cNvGraphicFramePr>
              <a:graphicFrameLocks noChangeAspect="1"/>
            </p:cNvGraphicFramePr>
            <p:nvPr/>
          </p:nvGraphicFramePr>
          <p:xfrm>
            <a:off x="3937" y="3497"/>
            <a:ext cx="216" cy="180"/>
          </p:xfrm>
          <a:graphic>
            <a:graphicData uri="http://schemas.openxmlformats.org/presentationml/2006/ole">
              <p:oleObj spid="_x0000_s2054" name="Clip" r:id="rId15" imgW="1305000" imgH="1085760" progId="">
                <p:embed/>
              </p:oleObj>
            </a:graphicData>
          </a:graphic>
        </p:graphicFrame>
        <p:grpSp>
          <p:nvGrpSpPr>
            <p:cNvPr id="2112" name="Group 530"/>
            <p:cNvGrpSpPr>
              <a:grpSpLocks/>
            </p:cNvGrpSpPr>
            <p:nvPr/>
          </p:nvGrpSpPr>
          <p:grpSpPr bwMode="auto">
            <a:xfrm>
              <a:off x="4509" y="3576"/>
              <a:ext cx="172" cy="215"/>
              <a:chOff x="2870" y="1518"/>
              <a:chExt cx="292" cy="320"/>
            </a:xfrm>
          </p:grpSpPr>
          <p:graphicFrame>
            <p:nvGraphicFramePr>
              <p:cNvPr id="2057" name="Object 531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2057" name="Clip" r:id="rId16" imgW="819000" imgH="847800" progId="">
                  <p:embed/>
                </p:oleObj>
              </a:graphicData>
            </a:graphic>
          </p:graphicFrame>
          <p:graphicFrame>
            <p:nvGraphicFramePr>
              <p:cNvPr id="2058" name="Object 532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2058" name="Clip" r:id="rId17" imgW="1266840" imgH="1200240" progId="">
                  <p:embed/>
                </p:oleObj>
              </a:graphicData>
            </a:graphic>
          </p:graphicFrame>
        </p:grpSp>
        <p:grpSp>
          <p:nvGrpSpPr>
            <p:cNvPr id="2113" name="Group 533"/>
            <p:cNvGrpSpPr>
              <a:grpSpLocks/>
            </p:cNvGrpSpPr>
            <p:nvPr/>
          </p:nvGrpSpPr>
          <p:grpSpPr bwMode="auto">
            <a:xfrm>
              <a:off x="4225" y="3608"/>
              <a:ext cx="220" cy="203"/>
              <a:chOff x="2870" y="1518"/>
              <a:chExt cx="292" cy="320"/>
            </a:xfrm>
          </p:grpSpPr>
          <p:graphicFrame>
            <p:nvGraphicFramePr>
              <p:cNvPr id="2055" name="Object 534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2055" name="Clip" r:id="rId18" imgW="819000" imgH="847800" progId="">
                  <p:embed/>
                </p:oleObj>
              </a:graphicData>
            </a:graphic>
          </p:graphicFrame>
          <p:graphicFrame>
            <p:nvGraphicFramePr>
              <p:cNvPr id="2056" name="Object 535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2056" name="Clip" r:id="rId19" imgW="1266840" imgH="1200240" progId="">
                  <p:embed/>
                </p:oleObj>
              </a:graphicData>
            </a:graphic>
          </p:graphicFrame>
        </p:grpSp>
        <p:grpSp>
          <p:nvGrpSpPr>
            <p:cNvPr id="2114" name="Group 536"/>
            <p:cNvGrpSpPr>
              <a:grpSpLocks/>
            </p:cNvGrpSpPr>
            <p:nvPr/>
          </p:nvGrpSpPr>
          <p:grpSpPr bwMode="auto">
            <a:xfrm>
              <a:off x="4324" y="3364"/>
              <a:ext cx="183" cy="255"/>
              <a:chOff x="2556" y="2689"/>
              <a:chExt cx="183" cy="255"/>
            </a:xfrm>
          </p:grpSpPr>
          <p:pic>
            <p:nvPicPr>
              <p:cNvPr id="2142" name="Picture 537" descr="31u_bnrz[1]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43" name="Freeform 538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4" name="Freeform 539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5" name="Freeform 540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6" name="Freeform 541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7" name="Freeform 542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8" name="Freeform 543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49" name="Freeform 544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0" name="Freeform 545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1" name="Freeform 546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2" name="Freeform 547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3" name="Freeform 548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4" name="Freeform 549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5" name="Freeform 550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6" name="Freeform 551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7" name="Freeform 552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58" name="Freeform 553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115" name="Line 554"/>
            <p:cNvSpPr>
              <a:spLocks noChangeShapeType="1"/>
            </p:cNvSpPr>
            <p:nvPr/>
          </p:nvSpPr>
          <p:spPr bwMode="auto">
            <a:xfrm>
              <a:off x="4097" y="3373"/>
              <a:ext cx="317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6" name="Line 555"/>
            <p:cNvSpPr>
              <a:spLocks noChangeShapeType="1"/>
            </p:cNvSpPr>
            <p:nvPr/>
          </p:nvSpPr>
          <p:spPr bwMode="auto">
            <a:xfrm>
              <a:off x="3750" y="333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117" name="Group 556"/>
            <p:cNvGrpSpPr>
              <a:grpSpLocks/>
            </p:cNvGrpSpPr>
            <p:nvPr/>
          </p:nvGrpSpPr>
          <p:grpSpPr bwMode="auto">
            <a:xfrm>
              <a:off x="4995" y="3370"/>
              <a:ext cx="131" cy="258"/>
              <a:chOff x="4180" y="783"/>
              <a:chExt cx="150" cy="307"/>
            </a:xfrm>
          </p:grpSpPr>
          <p:sp>
            <p:nvSpPr>
              <p:cNvPr id="2134" name="AutoShape 557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5" name="Rectangle 558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6" name="Rectangle 559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7" name="AutoShape 560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8" name="Line 561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9" name="Line 562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0" name="Rectangle 563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1" name="Rectangle 564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118" name="Line 565"/>
            <p:cNvSpPr>
              <a:spLocks noChangeShapeType="1"/>
            </p:cNvSpPr>
            <p:nvPr/>
          </p:nvSpPr>
          <p:spPr bwMode="auto">
            <a:xfrm flipH="1">
              <a:off x="3806" y="2401"/>
              <a:ext cx="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19" name="Line 566"/>
            <p:cNvSpPr>
              <a:spLocks noChangeShapeType="1"/>
            </p:cNvSpPr>
            <p:nvPr/>
          </p:nvSpPr>
          <p:spPr bwMode="auto">
            <a:xfrm flipV="1">
              <a:off x="4623" y="1760"/>
              <a:ext cx="78" cy="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0" name="Line 567"/>
            <p:cNvSpPr>
              <a:spLocks noChangeShapeType="1"/>
            </p:cNvSpPr>
            <p:nvPr/>
          </p:nvSpPr>
          <p:spPr bwMode="auto">
            <a:xfrm>
              <a:off x="4514" y="1869"/>
              <a:ext cx="0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1" name="Line 568"/>
            <p:cNvSpPr>
              <a:spLocks noChangeShapeType="1"/>
            </p:cNvSpPr>
            <p:nvPr/>
          </p:nvSpPr>
          <p:spPr bwMode="auto">
            <a:xfrm flipV="1">
              <a:off x="4630" y="1804"/>
              <a:ext cx="1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2" name="Line 569"/>
            <p:cNvSpPr>
              <a:spLocks noChangeShapeType="1"/>
            </p:cNvSpPr>
            <p:nvPr/>
          </p:nvSpPr>
          <p:spPr bwMode="auto">
            <a:xfrm>
              <a:off x="4852" y="1803"/>
              <a:ext cx="0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3" name="Line 570"/>
            <p:cNvSpPr>
              <a:spLocks noChangeShapeType="1"/>
            </p:cNvSpPr>
            <p:nvPr/>
          </p:nvSpPr>
          <p:spPr bwMode="auto">
            <a:xfrm>
              <a:off x="4634" y="1996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4" name="Line 571"/>
            <p:cNvSpPr>
              <a:spLocks noChangeShapeType="1"/>
            </p:cNvSpPr>
            <p:nvPr/>
          </p:nvSpPr>
          <p:spPr bwMode="auto">
            <a:xfrm flipV="1">
              <a:off x="3560" y="2542"/>
              <a:ext cx="10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5" name="Line 572"/>
            <p:cNvSpPr>
              <a:spLocks noChangeShapeType="1"/>
            </p:cNvSpPr>
            <p:nvPr/>
          </p:nvSpPr>
          <p:spPr bwMode="auto">
            <a:xfrm flipV="1">
              <a:off x="4895" y="1614"/>
              <a:ext cx="15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6" name="Line 573"/>
            <p:cNvSpPr>
              <a:spLocks noChangeShapeType="1"/>
            </p:cNvSpPr>
            <p:nvPr/>
          </p:nvSpPr>
          <p:spPr bwMode="auto">
            <a:xfrm>
              <a:off x="4983" y="1990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7" name="Line 574"/>
            <p:cNvSpPr>
              <a:spLocks noChangeShapeType="1"/>
            </p:cNvSpPr>
            <p:nvPr/>
          </p:nvSpPr>
          <p:spPr bwMode="auto">
            <a:xfrm flipH="1">
              <a:off x="4445" y="2038"/>
              <a:ext cx="62" cy="4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8" name="Line 575"/>
            <p:cNvSpPr>
              <a:spLocks noChangeShapeType="1"/>
            </p:cNvSpPr>
            <p:nvPr/>
          </p:nvSpPr>
          <p:spPr bwMode="auto">
            <a:xfrm flipH="1">
              <a:off x="4817" y="2038"/>
              <a:ext cx="70" cy="4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29" name="Text Box 576"/>
            <p:cNvSpPr txBox="1">
              <a:spLocks noChangeArrowheads="1"/>
            </p:cNvSpPr>
            <p:nvPr/>
          </p:nvSpPr>
          <p:spPr bwMode="auto">
            <a:xfrm>
              <a:off x="3229" y="2006"/>
              <a:ext cx="108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Home network</a:t>
              </a:r>
            </a:p>
          </p:txBody>
        </p:sp>
        <p:sp>
          <p:nvSpPr>
            <p:cNvPr id="2130" name="Text Box 577"/>
            <p:cNvSpPr txBox="1">
              <a:spLocks noChangeArrowheads="1"/>
            </p:cNvSpPr>
            <p:nvPr/>
          </p:nvSpPr>
          <p:spPr bwMode="auto">
            <a:xfrm>
              <a:off x="3515" y="2852"/>
              <a:ext cx="155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Institutional network</a:t>
              </a:r>
            </a:p>
          </p:txBody>
        </p:sp>
        <p:sp>
          <p:nvSpPr>
            <p:cNvPr id="2131" name="Text Box 578"/>
            <p:cNvSpPr txBox="1">
              <a:spLocks noChangeArrowheads="1"/>
            </p:cNvSpPr>
            <p:nvPr/>
          </p:nvSpPr>
          <p:spPr bwMode="auto">
            <a:xfrm>
              <a:off x="3234" y="1065"/>
              <a:ext cx="114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Mobile network</a:t>
              </a:r>
            </a:p>
          </p:txBody>
        </p:sp>
        <p:sp>
          <p:nvSpPr>
            <p:cNvPr id="2132" name="Text Box 579"/>
            <p:cNvSpPr txBox="1">
              <a:spLocks noChangeArrowheads="1"/>
            </p:cNvSpPr>
            <p:nvPr/>
          </p:nvSpPr>
          <p:spPr bwMode="auto">
            <a:xfrm>
              <a:off x="4369" y="1368"/>
              <a:ext cx="82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Global ISP</a:t>
              </a:r>
            </a:p>
          </p:txBody>
        </p:sp>
        <p:sp>
          <p:nvSpPr>
            <p:cNvPr id="2133" name="Text Box 580"/>
            <p:cNvSpPr txBox="1">
              <a:spLocks noChangeArrowheads="1"/>
            </p:cNvSpPr>
            <p:nvPr/>
          </p:nvSpPr>
          <p:spPr bwMode="auto">
            <a:xfrm>
              <a:off x="4240" y="2240"/>
              <a:ext cx="96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Comic Sans MS" pitchFamily="66" charset="0"/>
                </a:rPr>
                <a:t>Regional ISP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577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3163DBCC-6BE3-45A4-9BFE-DAB62A7EE413}" type="slidenum">
              <a:rPr lang="en-US" smtClean="0"/>
              <a:pPr/>
              <a:t>40</a:t>
            </a:fld>
            <a:endParaRPr lang="en-US" smtClean="0"/>
          </a:p>
        </p:txBody>
      </p:sp>
      <p:pic>
        <p:nvPicPr>
          <p:cNvPr id="75780" name="Picture 60" descr="queueDela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81450" y="1290638"/>
            <a:ext cx="5162550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8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266700"/>
            <a:ext cx="7772400" cy="1143000"/>
          </a:xfrm>
        </p:spPr>
        <p:txBody>
          <a:bodyPr/>
          <a:lstStyle/>
          <a:p>
            <a:r>
              <a:rPr lang="en-US" sz="3600" smtClean="0"/>
              <a:t>Queueing delay (revisited)</a:t>
            </a:r>
            <a:endParaRPr lang="en-US" smtClean="0"/>
          </a:p>
        </p:txBody>
      </p:sp>
      <p:sp>
        <p:nvSpPr>
          <p:cNvPr id="7578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638300"/>
            <a:ext cx="3810000" cy="1781175"/>
          </a:xfrm>
        </p:spPr>
        <p:txBody>
          <a:bodyPr/>
          <a:lstStyle/>
          <a:p>
            <a:r>
              <a:rPr lang="en-US" sz="2400" smtClean="0"/>
              <a:t>R=link bandwidth (bps)</a:t>
            </a:r>
          </a:p>
          <a:p>
            <a:r>
              <a:rPr lang="en-US" sz="2400" smtClean="0"/>
              <a:t>L=packet length (bits)</a:t>
            </a:r>
          </a:p>
          <a:p>
            <a:r>
              <a:rPr lang="en-US" sz="2400" smtClean="0"/>
              <a:t>a=average packet arrival rate</a:t>
            </a:r>
          </a:p>
        </p:txBody>
      </p:sp>
      <p:sp>
        <p:nvSpPr>
          <p:cNvPr id="75783" name="Rectangle 61"/>
          <p:cNvSpPr>
            <a:spLocks noChangeArrowheads="1"/>
          </p:cNvSpPr>
          <p:nvPr/>
        </p:nvSpPr>
        <p:spPr bwMode="auto">
          <a:xfrm>
            <a:off x="714375" y="3552825"/>
            <a:ext cx="3810000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traffic intensity = La/R</a:t>
            </a:r>
          </a:p>
        </p:txBody>
      </p:sp>
      <p:sp>
        <p:nvSpPr>
          <p:cNvPr id="75784" name="Rectangle 62"/>
          <p:cNvSpPr>
            <a:spLocks noChangeArrowheads="1"/>
          </p:cNvSpPr>
          <p:nvPr/>
        </p:nvSpPr>
        <p:spPr bwMode="auto">
          <a:xfrm>
            <a:off x="571500" y="4448175"/>
            <a:ext cx="69723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La/R ~ 0: average queueing delay small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La/R -&gt; 1: delays become large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latin typeface="Comic Sans MS" pitchFamily="66" charset="0"/>
              </a:rPr>
              <a:t>La/R &gt; 1: more “work” arriving than can be serviced, average delay infinite!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253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7A70AF95-73F4-4CA5-BAD5-05F03607994A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225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“Real” Internet delays and routes</a:t>
            </a:r>
          </a:p>
        </p:txBody>
      </p:sp>
      <p:sp>
        <p:nvSpPr>
          <p:cNvPr id="2253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7772400" cy="3098800"/>
          </a:xfrm>
        </p:spPr>
        <p:txBody>
          <a:bodyPr/>
          <a:lstStyle/>
          <a:p>
            <a:r>
              <a:rPr lang="en-US" sz="2400" smtClean="0"/>
              <a:t>What do “real” Internet delay &amp; loss look like? </a:t>
            </a:r>
          </a:p>
          <a:p>
            <a:r>
              <a:rPr lang="en-US" sz="2400" b="1" u="sng" smtClean="0">
                <a:solidFill>
                  <a:srgbClr val="FF0000"/>
                </a:solidFill>
                <a:latin typeface="Courier" pitchFamily="49" charset="0"/>
              </a:rPr>
              <a:t>Traceroute</a:t>
            </a:r>
            <a:r>
              <a:rPr lang="en-US" sz="2400" u="sng" smtClean="0">
                <a:solidFill>
                  <a:srgbClr val="FF0000"/>
                </a:solidFill>
              </a:rPr>
              <a:t> program:</a:t>
            </a:r>
            <a:r>
              <a:rPr lang="en-US" sz="2400" smtClean="0"/>
              <a:t> provides delay measurement from source to router along end-end Internet path towards destination.  For all </a:t>
            </a:r>
            <a:r>
              <a:rPr lang="en-US" sz="2400" i="1" smtClean="0"/>
              <a:t>i:</a:t>
            </a:r>
          </a:p>
          <a:p>
            <a:pPr lvl="1"/>
            <a:r>
              <a:rPr lang="en-US" sz="2000" smtClean="0"/>
              <a:t>sends three packets that will reach router </a:t>
            </a:r>
            <a:r>
              <a:rPr lang="en-US" sz="2000" i="1" smtClean="0"/>
              <a:t>i</a:t>
            </a:r>
            <a:r>
              <a:rPr lang="en-US" sz="2000" smtClean="0"/>
              <a:t> on path towards destination</a:t>
            </a:r>
          </a:p>
          <a:p>
            <a:pPr lvl="1"/>
            <a:r>
              <a:rPr lang="en-US" sz="2000" smtClean="0"/>
              <a:t>router </a:t>
            </a:r>
            <a:r>
              <a:rPr lang="en-US" sz="2000" i="1" smtClean="0"/>
              <a:t>i</a:t>
            </a:r>
            <a:r>
              <a:rPr lang="en-US" sz="2000" smtClean="0"/>
              <a:t> will return packets to sender</a:t>
            </a:r>
          </a:p>
          <a:p>
            <a:pPr lvl="1"/>
            <a:r>
              <a:rPr lang="en-US" sz="2000" smtClean="0"/>
              <a:t>sender times interval between transmission and reply.</a:t>
            </a:r>
            <a:endParaRPr lang="en-US" smtClean="0"/>
          </a:p>
          <a:p>
            <a:endParaRPr lang="en-US" smtClean="0"/>
          </a:p>
        </p:txBody>
      </p:sp>
      <p:graphicFrame>
        <p:nvGraphicFramePr>
          <p:cNvPr id="22530" name="Object 11"/>
          <p:cNvGraphicFramePr>
            <a:graphicFrameLocks noChangeAspect="1"/>
          </p:cNvGraphicFramePr>
          <p:nvPr/>
        </p:nvGraphicFramePr>
        <p:xfrm>
          <a:off x="984250" y="5078413"/>
          <a:ext cx="415925" cy="319087"/>
        </p:xfrm>
        <a:graphic>
          <a:graphicData uri="http://schemas.openxmlformats.org/presentationml/2006/ole">
            <p:oleObj spid="_x0000_s22530" name="Clip" r:id="rId4" imgW="1305000" imgH="1085760" progId="">
              <p:embed/>
            </p:oleObj>
          </a:graphicData>
        </a:graphic>
      </p:graphicFrame>
      <p:sp>
        <p:nvSpPr>
          <p:cNvPr id="22536" name="Line 38"/>
          <p:cNvSpPr>
            <a:spLocks noChangeShapeType="1"/>
          </p:cNvSpPr>
          <p:nvPr/>
        </p:nvSpPr>
        <p:spPr bwMode="auto">
          <a:xfrm>
            <a:off x="1285875" y="5319713"/>
            <a:ext cx="288925" cy="2651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7" name="Line 105"/>
          <p:cNvSpPr>
            <a:spLocks noChangeShapeType="1"/>
          </p:cNvSpPr>
          <p:nvPr/>
        </p:nvSpPr>
        <p:spPr bwMode="auto">
          <a:xfrm flipV="1">
            <a:off x="2079625" y="5370513"/>
            <a:ext cx="458788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8" name="Line 106"/>
          <p:cNvSpPr>
            <a:spLocks noChangeShapeType="1"/>
          </p:cNvSpPr>
          <p:nvPr/>
        </p:nvSpPr>
        <p:spPr bwMode="auto">
          <a:xfrm>
            <a:off x="3014663" y="5354638"/>
            <a:ext cx="485775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9" name="Line 108"/>
          <p:cNvSpPr>
            <a:spLocks noChangeShapeType="1"/>
          </p:cNvSpPr>
          <p:nvPr/>
        </p:nvSpPr>
        <p:spPr bwMode="auto">
          <a:xfrm flipH="1">
            <a:off x="2776538" y="5086350"/>
            <a:ext cx="3492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0" name="Line 113"/>
          <p:cNvSpPr>
            <a:spLocks noChangeShapeType="1"/>
          </p:cNvSpPr>
          <p:nvPr/>
        </p:nvSpPr>
        <p:spPr bwMode="auto">
          <a:xfrm flipH="1">
            <a:off x="3990975" y="5414963"/>
            <a:ext cx="620713" cy="1444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41" name="Group 144"/>
          <p:cNvGrpSpPr>
            <a:grpSpLocks/>
          </p:cNvGrpSpPr>
          <p:nvPr/>
        </p:nvGrpSpPr>
        <p:grpSpPr bwMode="auto">
          <a:xfrm>
            <a:off x="1560513" y="5467350"/>
            <a:ext cx="501650" cy="233363"/>
            <a:chOff x="3600" y="219"/>
            <a:chExt cx="360" cy="175"/>
          </a:xfrm>
        </p:grpSpPr>
        <p:sp>
          <p:nvSpPr>
            <p:cNvPr id="22610" name="Oval 145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1" name="Line 146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2" name="Line 147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13" name="Rectangle 148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2614" name="Oval 149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615" name="Group 150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2620" name="Line 15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21" name="Line 15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22" name="Line 15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616" name="Group 154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2617" name="Line 15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18" name="Line 15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19" name="Line 15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2542" name="Group 158"/>
          <p:cNvGrpSpPr>
            <a:grpSpLocks/>
          </p:cNvGrpSpPr>
          <p:nvPr/>
        </p:nvGrpSpPr>
        <p:grpSpPr bwMode="auto">
          <a:xfrm>
            <a:off x="2513013" y="5238750"/>
            <a:ext cx="501650" cy="233363"/>
            <a:chOff x="3600" y="219"/>
            <a:chExt cx="360" cy="175"/>
          </a:xfrm>
        </p:grpSpPr>
        <p:sp>
          <p:nvSpPr>
            <p:cNvPr id="22597" name="Oval 159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8" name="Line 160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99" name="Line 161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00" name="Rectangle 162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2601" name="Oval 163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602" name="Group 164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2607" name="Line 16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08" name="Line 16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09" name="Line 16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603" name="Group 168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2604" name="Line 16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05" name="Line 17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06" name="Line 17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2543" name="Group 186"/>
          <p:cNvGrpSpPr>
            <a:grpSpLocks/>
          </p:cNvGrpSpPr>
          <p:nvPr/>
        </p:nvGrpSpPr>
        <p:grpSpPr bwMode="auto">
          <a:xfrm>
            <a:off x="3500438" y="5446713"/>
            <a:ext cx="500062" cy="233362"/>
            <a:chOff x="3600" y="219"/>
            <a:chExt cx="360" cy="175"/>
          </a:xfrm>
        </p:grpSpPr>
        <p:sp>
          <p:nvSpPr>
            <p:cNvPr id="22584" name="Oval 187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5" name="Line 188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6" name="Line 189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87" name="Rectangle 190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2588" name="Oval 191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89" name="Group 192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2594" name="Line 19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95" name="Line 19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96" name="Line 19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590" name="Group 196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2591" name="Line 19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92" name="Line 19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93" name="Line 19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2544" name="Line 260"/>
          <p:cNvSpPr>
            <a:spLocks noChangeShapeType="1"/>
          </p:cNvSpPr>
          <p:nvPr/>
        </p:nvSpPr>
        <p:spPr bwMode="auto">
          <a:xfrm>
            <a:off x="5110163" y="5380038"/>
            <a:ext cx="485775" cy="2079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5" name="Line 261"/>
          <p:cNvSpPr>
            <a:spLocks noChangeShapeType="1"/>
          </p:cNvSpPr>
          <p:nvPr/>
        </p:nvSpPr>
        <p:spPr bwMode="auto">
          <a:xfrm flipH="1">
            <a:off x="6048375" y="5326063"/>
            <a:ext cx="557213" cy="27781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2546" name="Group 262"/>
          <p:cNvGrpSpPr>
            <a:grpSpLocks/>
          </p:cNvGrpSpPr>
          <p:nvPr/>
        </p:nvGrpSpPr>
        <p:grpSpPr bwMode="auto">
          <a:xfrm>
            <a:off x="4608513" y="5264150"/>
            <a:ext cx="501650" cy="233363"/>
            <a:chOff x="3600" y="219"/>
            <a:chExt cx="360" cy="175"/>
          </a:xfrm>
        </p:grpSpPr>
        <p:sp>
          <p:nvSpPr>
            <p:cNvPr id="22571" name="Oval 263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2" name="Line 264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3" name="Line 265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74" name="Rectangle 266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2575" name="Oval 267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76" name="Group 268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2581" name="Line 26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82" name="Line 27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83" name="Line 27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577" name="Group 272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2578" name="Line 27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9" name="Line 27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80" name="Line 27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2547" name="Group 276"/>
          <p:cNvGrpSpPr>
            <a:grpSpLocks/>
          </p:cNvGrpSpPr>
          <p:nvPr/>
        </p:nvGrpSpPr>
        <p:grpSpPr bwMode="auto">
          <a:xfrm>
            <a:off x="5595938" y="5472113"/>
            <a:ext cx="500062" cy="233362"/>
            <a:chOff x="3600" y="219"/>
            <a:chExt cx="360" cy="175"/>
          </a:xfrm>
        </p:grpSpPr>
        <p:sp>
          <p:nvSpPr>
            <p:cNvPr id="22558" name="Oval 277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Line 278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0" name="Line 279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1" name="Rectangle 280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2562" name="Oval 281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2563" name="Group 282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2568" name="Line 28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9" name="Line 28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70" name="Line 28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564" name="Group 286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2565" name="Line 28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6" name="Line 28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67" name="Line 28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22531" name="Object 290"/>
          <p:cNvGraphicFramePr>
            <a:graphicFrameLocks noChangeAspect="1"/>
          </p:cNvGraphicFramePr>
          <p:nvPr/>
        </p:nvGraphicFramePr>
        <p:xfrm>
          <a:off x="6597650" y="5180013"/>
          <a:ext cx="415925" cy="319087"/>
        </p:xfrm>
        <a:graphic>
          <a:graphicData uri="http://schemas.openxmlformats.org/presentationml/2006/ole">
            <p:oleObj spid="_x0000_s22531" name="Clip" r:id="rId5" imgW="1305000" imgH="1085760" progId="">
              <p:embed/>
            </p:oleObj>
          </a:graphicData>
        </a:graphic>
      </p:graphicFrame>
      <p:sp>
        <p:nvSpPr>
          <p:cNvPr id="22548" name="Line 291"/>
          <p:cNvSpPr>
            <a:spLocks noChangeShapeType="1"/>
          </p:cNvSpPr>
          <p:nvPr/>
        </p:nvSpPr>
        <p:spPr bwMode="auto">
          <a:xfrm>
            <a:off x="2744788" y="5486400"/>
            <a:ext cx="22860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9" name="Line 292"/>
          <p:cNvSpPr>
            <a:spLocks noChangeShapeType="1"/>
          </p:cNvSpPr>
          <p:nvPr/>
        </p:nvSpPr>
        <p:spPr bwMode="auto">
          <a:xfrm>
            <a:off x="4668838" y="5073650"/>
            <a:ext cx="228600" cy="3111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0" name="Line 294"/>
          <p:cNvSpPr>
            <a:spLocks noChangeShapeType="1"/>
          </p:cNvSpPr>
          <p:nvPr/>
        </p:nvSpPr>
        <p:spPr bwMode="auto">
          <a:xfrm flipH="1">
            <a:off x="3386138" y="5676900"/>
            <a:ext cx="34925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51" name="Line 295"/>
          <p:cNvSpPr>
            <a:spLocks noChangeShapeType="1"/>
          </p:cNvSpPr>
          <p:nvPr/>
        </p:nvSpPr>
        <p:spPr bwMode="auto">
          <a:xfrm>
            <a:off x="3741738" y="5181600"/>
            <a:ext cx="6350" cy="260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243" name="Freeform 299"/>
          <p:cNvSpPr>
            <a:spLocks/>
          </p:cNvSpPr>
          <p:nvPr/>
        </p:nvSpPr>
        <p:spPr bwMode="auto">
          <a:xfrm>
            <a:off x="1289050" y="5295900"/>
            <a:ext cx="419100" cy="419100"/>
          </a:xfrm>
          <a:custGeom>
            <a:avLst/>
            <a:gdLst>
              <a:gd name="T0" fmla="*/ 95250 w 264"/>
              <a:gd name="T1" fmla="*/ 0 h 264"/>
              <a:gd name="T2" fmla="*/ 361950 w 264"/>
              <a:gd name="T3" fmla="*/ 349250 h 264"/>
              <a:gd name="T4" fmla="*/ 0 w 264"/>
              <a:gd name="T5" fmla="*/ 139700 h 264"/>
              <a:gd name="T6" fmla="*/ 0 60000 65536"/>
              <a:gd name="T7" fmla="*/ 0 60000 65536"/>
              <a:gd name="T8" fmla="*/ 0 60000 65536"/>
              <a:gd name="T9" fmla="*/ 0 w 264"/>
              <a:gd name="T10" fmla="*/ 0 h 264"/>
              <a:gd name="T11" fmla="*/ 264 w 264"/>
              <a:gd name="T12" fmla="*/ 264 h 26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4" h="264">
                <a:moveTo>
                  <a:pt x="60" y="0"/>
                </a:moveTo>
                <a:cubicBezTo>
                  <a:pt x="86" y="31"/>
                  <a:pt x="264" y="176"/>
                  <a:pt x="228" y="220"/>
                </a:cubicBezTo>
                <a:cubicBezTo>
                  <a:pt x="192" y="264"/>
                  <a:pt x="60" y="109"/>
                  <a:pt x="0" y="88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244" name="Text Box 300"/>
          <p:cNvSpPr txBox="1">
            <a:spLocks noChangeArrowheads="1"/>
          </p:cNvSpPr>
          <p:nvPr/>
        </p:nvSpPr>
        <p:spPr bwMode="auto">
          <a:xfrm>
            <a:off x="1387475" y="5038725"/>
            <a:ext cx="1116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3 probes</a:t>
            </a:r>
          </a:p>
        </p:txBody>
      </p:sp>
      <p:sp>
        <p:nvSpPr>
          <p:cNvPr id="83245" name="Freeform 301"/>
          <p:cNvSpPr>
            <a:spLocks/>
          </p:cNvSpPr>
          <p:nvPr/>
        </p:nvSpPr>
        <p:spPr bwMode="auto">
          <a:xfrm>
            <a:off x="1282700" y="5219700"/>
            <a:ext cx="1346200" cy="474663"/>
          </a:xfrm>
          <a:custGeom>
            <a:avLst/>
            <a:gdLst>
              <a:gd name="T0" fmla="*/ 120650 w 848"/>
              <a:gd name="T1" fmla="*/ 120650 h 299"/>
              <a:gd name="T2" fmla="*/ 514350 w 848"/>
              <a:gd name="T3" fmla="*/ 342900 h 299"/>
              <a:gd name="T4" fmla="*/ 1301750 w 848"/>
              <a:gd name="T5" fmla="*/ 120650 h 299"/>
              <a:gd name="T6" fmla="*/ 539750 w 848"/>
              <a:gd name="T7" fmla="*/ 469900 h 299"/>
              <a:gd name="T8" fmla="*/ 0 w 848"/>
              <a:gd name="T9" fmla="*/ 152400 h 29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848"/>
              <a:gd name="T16" fmla="*/ 0 h 299"/>
              <a:gd name="T17" fmla="*/ 848 w 848"/>
              <a:gd name="T18" fmla="*/ 299 h 29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848" h="299">
                <a:moveTo>
                  <a:pt x="76" y="76"/>
                </a:moveTo>
                <a:cubicBezTo>
                  <a:pt x="137" y="57"/>
                  <a:pt x="200" y="216"/>
                  <a:pt x="324" y="216"/>
                </a:cubicBezTo>
                <a:cubicBezTo>
                  <a:pt x="448" y="216"/>
                  <a:pt x="792" y="0"/>
                  <a:pt x="820" y="76"/>
                </a:cubicBezTo>
                <a:cubicBezTo>
                  <a:pt x="848" y="152"/>
                  <a:pt x="469" y="245"/>
                  <a:pt x="340" y="296"/>
                </a:cubicBezTo>
                <a:cubicBezTo>
                  <a:pt x="203" y="299"/>
                  <a:pt x="62" y="78"/>
                  <a:pt x="0" y="96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246" name="Text Box 302"/>
          <p:cNvSpPr txBox="1">
            <a:spLocks noChangeArrowheads="1"/>
          </p:cNvSpPr>
          <p:nvPr/>
        </p:nvSpPr>
        <p:spPr bwMode="auto">
          <a:xfrm>
            <a:off x="1958975" y="5527675"/>
            <a:ext cx="1116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3 probes</a:t>
            </a:r>
          </a:p>
        </p:txBody>
      </p:sp>
      <p:sp>
        <p:nvSpPr>
          <p:cNvPr id="83247" name="Freeform 303"/>
          <p:cNvSpPr>
            <a:spLocks/>
          </p:cNvSpPr>
          <p:nvPr/>
        </p:nvSpPr>
        <p:spPr bwMode="auto">
          <a:xfrm>
            <a:off x="1276350" y="5273675"/>
            <a:ext cx="2247900" cy="403225"/>
          </a:xfrm>
          <a:custGeom>
            <a:avLst/>
            <a:gdLst>
              <a:gd name="T0" fmla="*/ 120650 w 1416"/>
              <a:gd name="T1" fmla="*/ 47625 h 254"/>
              <a:gd name="T2" fmla="*/ 514350 w 1416"/>
              <a:gd name="T3" fmla="*/ 269875 h 254"/>
              <a:gd name="T4" fmla="*/ 1422400 w 1416"/>
              <a:gd name="T5" fmla="*/ 3175 h 254"/>
              <a:gd name="T6" fmla="*/ 2222500 w 1416"/>
              <a:gd name="T7" fmla="*/ 288925 h 254"/>
              <a:gd name="T8" fmla="*/ 1422400 w 1416"/>
              <a:gd name="T9" fmla="*/ 117475 h 254"/>
              <a:gd name="T10" fmla="*/ 539750 w 1416"/>
              <a:gd name="T11" fmla="*/ 396875 h 254"/>
              <a:gd name="T12" fmla="*/ 0 w 1416"/>
              <a:gd name="T13" fmla="*/ 79375 h 2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16"/>
              <a:gd name="T22" fmla="*/ 0 h 254"/>
              <a:gd name="T23" fmla="*/ 1416 w 1416"/>
              <a:gd name="T24" fmla="*/ 254 h 2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16" h="254">
                <a:moveTo>
                  <a:pt x="76" y="30"/>
                </a:moveTo>
                <a:cubicBezTo>
                  <a:pt x="137" y="11"/>
                  <a:pt x="200" y="170"/>
                  <a:pt x="324" y="170"/>
                </a:cubicBezTo>
                <a:cubicBezTo>
                  <a:pt x="461" y="165"/>
                  <a:pt x="717" y="0"/>
                  <a:pt x="896" y="2"/>
                </a:cubicBezTo>
                <a:cubicBezTo>
                  <a:pt x="1075" y="4"/>
                  <a:pt x="1416" y="122"/>
                  <a:pt x="1400" y="182"/>
                </a:cubicBezTo>
                <a:cubicBezTo>
                  <a:pt x="1384" y="242"/>
                  <a:pt x="1073" y="63"/>
                  <a:pt x="896" y="74"/>
                </a:cubicBezTo>
                <a:cubicBezTo>
                  <a:pt x="719" y="85"/>
                  <a:pt x="489" y="254"/>
                  <a:pt x="340" y="250"/>
                </a:cubicBezTo>
                <a:cubicBezTo>
                  <a:pt x="191" y="246"/>
                  <a:pt x="62" y="32"/>
                  <a:pt x="0" y="50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3248" name="Text Box 304"/>
          <p:cNvSpPr txBox="1">
            <a:spLocks noChangeArrowheads="1"/>
          </p:cNvSpPr>
          <p:nvPr/>
        </p:nvSpPr>
        <p:spPr bwMode="auto">
          <a:xfrm>
            <a:off x="3025775" y="5013325"/>
            <a:ext cx="11160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3 probes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243" grpId="0" animBg="1"/>
      <p:bldP spid="83244" grpId="0"/>
      <p:bldP spid="83245" grpId="0" animBg="1"/>
      <p:bldP spid="83246" grpId="0"/>
      <p:bldP spid="83247" grpId="0" animBg="1"/>
      <p:bldP spid="8324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680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09BF3122-B208-4D1B-A9E5-3CFFC8EA6EAD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768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“Real” Internet delays and routes</a:t>
            </a:r>
          </a:p>
        </p:txBody>
      </p:sp>
      <p:sp>
        <p:nvSpPr>
          <p:cNvPr id="76805" name="Text Box 4"/>
          <p:cNvSpPr txBox="1">
            <a:spLocks noChangeArrowheads="1"/>
          </p:cNvSpPr>
          <p:nvPr/>
        </p:nvSpPr>
        <p:spPr bwMode="auto">
          <a:xfrm>
            <a:off x="704850" y="2338388"/>
            <a:ext cx="8229600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  cs-gw (128.119.240.254)  1 ms  1 ms  2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2  border1-rt-fa5-1-0.gw.umass.edu (128.119.3.145)  1 ms  1 ms  2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3  cht-vbns.gw.umass.edu (128.119.3.130)  6 ms 5 ms 5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4  jn1-at1-0-0-19.wor.vbns.net (204.147.132.129)  16 ms 11 ms 13 ms 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5  jn1-so7-0-0-0.wae.vbns.net (204.147.136.136)  21 ms 18 ms 18 ms 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6  abilene-vbns.abilene.ucaid.edu (198.32.11.9)  22 ms  18 ms  22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7  nycm-wash.abilene.ucaid.edu (198.32.8.46)  22 ms  22 ms  22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8  62.40.103.253 (62.40.103.253)  104 ms 109 ms 106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9  de2-1.de1.de.geant.net (62.40.96.129)  109 ms 102 ms 104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10  de.fr1.fr.geant.net (62.40.96.50)  113 ms 121 ms 114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11  renater-gw.fr1.fr.geant.net (62.40.103.54)  112 ms  114 ms  112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12  nio-n2.cssi.renater.fr (193.51.206.13)  111 ms  114 ms  116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13  nice.cssi.renater.fr (195.220.98.102)  123 ms  125 ms  124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14  r3t2-nice.cssi.renater.fr (195.220.98.110)  126 ms  126 ms  124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15  eurecom-valbonne.r3t2.ft.net (193.48.50.54)  135 ms  128 ms  133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16  194.214.211.25 (194.214.211.25)  126 ms  128 ms  126 ms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17  * * *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18  * * *</a:t>
            </a:r>
          </a:p>
          <a:p>
            <a:pPr marL="457200" indent="-457200">
              <a:lnSpc>
                <a:spcPct val="80000"/>
              </a:lnSpc>
            </a:pPr>
            <a:r>
              <a:rPr lang="en-US" sz="1600">
                <a:latin typeface="Arial" charset="0"/>
              </a:rPr>
              <a:t>19  fantasia.eurecom.fr (193.55.113.142)  132 ms  128 ms  136</a:t>
            </a:r>
            <a:r>
              <a:rPr lang="en-US"/>
              <a:t> </a:t>
            </a:r>
            <a:r>
              <a:rPr lang="en-US" sz="1600"/>
              <a:t>ms</a:t>
            </a:r>
          </a:p>
        </p:txBody>
      </p:sp>
      <p:sp>
        <p:nvSpPr>
          <p:cNvPr id="76806" name="Text Box 5"/>
          <p:cNvSpPr txBox="1">
            <a:spLocks noChangeArrowheads="1"/>
          </p:cNvSpPr>
          <p:nvPr/>
        </p:nvSpPr>
        <p:spPr bwMode="auto">
          <a:xfrm>
            <a:off x="725488" y="1312863"/>
            <a:ext cx="8193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traceroute:</a:t>
            </a:r>
            <a:r>
              <a:rPr lang="en-US">
                <a:latin typeface="Comic Sans MS" pitchFamily="66" charset="0"/>
              </a:rPr>
              <a:t> gaia.cs.umass.edu to www.eurecom.fr</a:t>
            </a:r>
          </a:p>
        </p:txBody>
      </p:sp>
      <p:sp>
        <p:nvSpPr>
          <p:cNvPr id="76807" name="Line 6"/>
          <p:cNvSpPr>
            <a:spLocks noChangeShapeType="1"/>
          </p:cNvSpPr>
          <p:nvPr/>
        </p:nvSpPr>
        <p:spPr bwMode="auto">
          <a:xfrm>
            <a:off x="1611313" y="5634038"/>
            <a:ext cx="1231900" cy="841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808" name="Text Box 7"/>
          <p:cNvSpPr txBox="1">
            <a:spLocks noChangeArrowheads="1"/>
          </p:cNvSpPr>
          <p:nvPr/>
        </p:nvSpPr>
        <p:spPr bwMode="auto">
          <a:xfrm>
            <a:off x="4578350" y="1738313"/>
            <a:ext cx="4565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Three delay measurements from </a:t>
            </a:r>
          </a:p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gaia.cs.umass.edu to cs-gw.cs.umass.edu </a:t>
            </a:r>
          </a:p>
        </p:txBody>
      </p:sp>
      <p:sp>
        <p:nvSpPr>
          <p:cNvPr id="76809" name="Line 8"/>
          <p:cNvSpPr>
            <a:spLocks noChangeShapeType="1"/>
          </p:cNvSpPr>
          <p:nvPr/>
        </p:nvSpPr>
        <p:spPr bwMode="auto">
          <a:xfrm flipV="1">
            <a:off x="3471863" y="1965325"/>
            <a:ext cx="671512" cy="4127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810" name="Line 9"/>
          <p:cNvSpPr>
            <a:spLocks noChangeShapeType="1"/>
          </p:cNvSpPr>
          <p:nvPr/>
        </p:nvSpPr>
        <p:spPr bwMode="auto">
          <a:xfrm flipV="1">
            <a:off x="4011613" y="1954213"/>
            <a:ext cx="139700" cy="4048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811" name="Line 10"/>
          <p:cNvSpPr>
            <a:spLocks noChangeShapeType="1"/>
          </p:cNvSpPr>
          <p:nvPr/>
        </p:nvSpPr>
        <p:spPr bwMode="auto">
          <a:xfrm flipH="1" flipV="1">
            <a:off x="4146550" y="1963738"/>
            <a:ext cx="366713" cy="390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812" name="Line 11"/>
          <p:cNvSpPr>
            <a:spLocks noChangeShapeType="1"/>
          </p:cNvSpPr>
          <p:nvPr/>
        </p:nvSpPr>
        <p:spPr bwMode="auto">
          <a:xfrm flipV="1">
            <a:off x="4138613" y="1970088"/>
            <a:ext cx="377825" cy="31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6813" name="Text Box 12"/>
          <p:cNvSpPr txBox="1">
            <a:spLocks noChangeArrowheads="1"/>
          </p:cNvSpPr>
          <p:nvPr/>
        </p:nvSpPr>
        <p:spPr bwMode="auto">
          <a:xfrm>
            <a:off x="2571750" y="5564188"/>
            <a:ext cx="628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* means no response (probe lost, router not replying)</a:t>
            </a:r>
          </a:p>
        </p:txBody>
      </p:sp>
      <p:sp>
        <p:nvSpPr>
          <p:cNvPr id="76814" name="Freeform 14"/>
          <p:cNvSpPr>
            <a:spLocks/>
          </p:cNvSpPr>
          <p:nvPr/>
        </p:nvSpPr>
        <p:spPr bwMode="auto">
          <a:xfrm>
            <a:off x="6092825" y="3651250"/>
            <a:ext cx="1012825" cy="246063"/>
          </a:xfrm>
          <a:custGeom>
            <a:avLst/>
            <a:gdLst>
              <a:gd name="T0" fmla="*/ 941388 w 638"/>
              <a:gd name="T1" fmla="*/ 0 h 155"/>
              <a:gd name="T2" fmla="*/ 989013 w 638"/>
              <a:gd name="T3" fmla="*/ 60325 h 155"/>
              <a:gd name="T4" fmla="*/ 965200 w 638"/>
              <a:gd name="T5" fmla="*/ 195263 h 155"/>
              <a:gd name="T6" fmla="*/ 708025 w 638"/>
              <a:gd name="T7" fmla="*/ 244475 h 155"/>
              <a:gd name="T8" fmla="*/ 0 w 638"/>
              <a:gd name="T9" fmla="*/ 206375 h 1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8"/>
              <a:gd name="T16" fmla="*/ 0 h 155"/>
              <a:gd name="T17" fmla="*/ 638 w 638"/>
              <a:gd name="T18" fmla="*/ 155 h 1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8" h="155">
                <a:moveTo>
                  <a:pt x="593" y="0"/>
                </a:moveTo>
                <a:cubicBezTo>
                  <a:pt x="607" y="9"/>
                  <a:pt x="621" y="18"/>
                  <a:pt x="623" y="38"/>
                </a:cubicBezTo>
                <a:cubicBezTo>
                  <a:pt x="625" y="58"/>
                  <a:pt x="638" y="104"/>
                  <a:pt x="608" y="123"/>
                </a:cubicBezTo>
                <a:cubicBezTo>
                  <a:pt x="578" y="142"/>
                  <a:pt x="547" y="153"/>
                  <a:pt x="446" y="154"/>
                </a:cubicBezTo>
                <a:cubicBezTo>
                  <a:pt x="345" y="155"/>
                  <a:pt x="72" y="133"/>
                  <a:pt x="0" y="130"/>
                </a:cubicBezTo>
              </a:path>
            </a:pathLst>
          </a:cu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15" name="Text Box 15"/>
          <p:cNvSpPr txBox="1">
            <a:spLocks noChangeArrowheads="1"/>
          </p:cNvSpPr>
          <p:nvPr/>
        </p:nvSpPr>
        <p:spPr bwMode="auto">
          <a:xfrm>
            <a:off x="7137400" y="3436938"/>
            <a:ext cx="17875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trans-oceanic</a:t>
            </a:r>
          </a:p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link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355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BE9C7E3-DE8A-4467-BFA8-B93C0F094B14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Packet loss</a:t>
            </a:r>
          </a:p>
        </p:txBody>
      </p:sp>
      <p:sp>
        <p:nvSpPr>
          <p:cNvPr id="235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1546225"/>
            <a:ext cx="8394700" cy="4648200"/>
          </a:xfrm>
        </p:spPr>
        <p:txBody>
          <a:bodyPr/>
          <a:lstStyle/>
          <a:p>
            <a:r>
              <a:rPr lang="en-US" smtClean="0"/>
              <a:t>queue (aka buffer) preceding link in buffer has finite capacity</a:t>
            </a:r>
          </a:p>
          <a:p>
            <a:r>
              <a:rPr lang="en-US" smtClean="0"/>
              <a:t>packet arriving to full queue dropped (aka lost)</a:t>
            </a:r>
          </a:p>
          <a:p>
            <a:r>
              <a:rPr lang="en-US" smtClean="0"/>
              <a:t>lost packet may be retransmitted by previous node, by source end system, or not at all</a:t>
            </a:r>
          </a:p>
        </p:txBody>
      </p:sp>
      <p:graphicFrame>
        <p:nvGraphicFramePr>
          <p:cNvPr id="23554" name="Object 5"/>
          <p:cNvGraphicFramePr>
            <a:graphicFrameLocks noChangeAspect="1"/>
          </p:cNvGraphicFramePr>
          <p:nvPr/>
        </p:nvGraphicFramePr>
        <p:xfrm>
          <a:off x="2051050" y="5346700"/>
          <a:ext cx="646113" cy="533400"/>
        </p:xfrm>
        <a:graphic>
          <a:graphicData uri="http://schemas.openxmlformats.org/presentationml/2006/ole">
            <p:oleObj spid="_x0000_s23554" name="Clip" r:id="rId4" imgW="1305000" imgH="1085760" progId="">
              <p:embed/>
            </p:oleObj>
          </a:graphicData>
        </a:graphic>
      </p:graphicFrame>
      <p:sp>
        <p:nvSpPr>
          <p:cNvPr id="23560" name="Oval 6"/>
          <p:cNvSpPr>
            <a:spLocks noChangeArrowheads="1"/>
          </p:cNvSpPr>
          <p:nvPr/>
        </p:nvSpPr>
        <p:spPr bwMode="auto">
          <a:xfrm>
            <a:off x="3092450" y="5105400"/>
            <a:ext cx="1198563" cy="369888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1" name="Rectangle 7"/>
          <p:cNvSpPr>
            <a:spLocks noChangeArrowheads="1"/>
          </p:cNvSpPr>
          <p:nvPr/>
        </p:nvSpPr>
        <p:spPr bwMode="auto">
          <a:xfrm>
            <a:off x="3092450" y="5037138"/>
            <a:ext cx="1198563" cy="263525"/>
          </a:xfrm>
          <a:prstGeom prst="rect">
            <a:avLst/>
          </a:prstGeom>
          <a:solidFill>
            <a:schemeClr val="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562" name="Oval 8"/>
          <p:cNvSpPr>
            <a:spLocks noChangeArrowheads="1"/>
          </p:cNvSpPr>
          <p:nvPr/>
        </p:nvSpPr>
        <p:spPr bwMode="auto">
          <a:xfrm>
            <a:off x="3101975" y="4808538"/>
            <a:ext cx="1198563" cy="430212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3563" name="Group 9"/>
          <p:cNvGrpSpPr>
            <a:grpSpLocks/>
          </p:cNvGrpSpPr>
          <p:nvPr/>
        </p:nvGrpSpPr>
        <p:grpSpPr bwMode="auto">
          <a:xfrm>
            <a:off x="3448050" y="4838700"/>
            <a:ext cx="498475" cy="119063"/>
            <a:chOff x="2208" y="2184"/>
            <a:chExt cx="176" cy="69"/>
          </a:xfrm>
        </p:grpSpPr>
        <p:grpSp>
          <p:nvGrpSpPr>
            <p:cNvPr id="23589" name="Group 10"/>
            <p:cNvGrpSpPr>
              <a:grpSpLocks/>
            </p:cNvGrpSpPr>
            <p:nvPr/>
          </p:nvGrpSpPr>
          <p:grpSpPr bwMode="auto">
            <a:xfrm>
              <a:off x="2208" y="2185"/>
              <a:ext cx="176" cy="68"/>
              <a:chOff x="2848" y="848"/>
              <a:chExt cx="140" cy="98"/>
            </a:xfrm>
          </p:grpSpPr>
          <p:sp>
            <p:nvSpPr>
              <p:cNvPr id="23594" name="Line 1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5" name="Line 1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6" name="Line 1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590" name="Group 14"/>
            <p:cNvGrpSpPr>
              <a:grpSpLocks/>
            </p:cNvGrpSpPr>
            <p:nvPr/>
          </p:nvGrpSpPr>
          <p:grpSpPr bwMode="auto">
            <a:xfrm flipV="1">
              <a:off x="2208" y="2184"/>
              <a:ext cx="176" cy="68"/>
              <a:chOff x="2848" y="848"/>
              <a:chExt cx="140" cy="98"/>
            </a:xfrm>
          </p:grpSpPr>
          <p:sp>
            <p:nvSpPr>
              <p:cNvPr id="23591" name="Line 1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2" name="Line 1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3" name="Line 1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23555" name="Object 22"/>
          <p:cNvGraphicFramePr>
            <a:graphicFrameLocks noChangeAspect="1"/>
          </p:cNvGraphicFramePr>
          <p:nvPr/>
        </p:nvGraphicFramePr>
        <p:xfrm>
          <a:off x="1736725" y="4337050"/>
          <a:ext cx="646113" cy="533400"/>
        </p:xfrm>
        <a:graphic>
          <a:graphicData uri="http://schemas.openxmlformats.org/presentationml/2006/ole">
            <p:oleObj spid="_x0000_s23555" name="Clip" r:id="rId5" imgW="1305000" imgH="1085760" progId="">
              <p:embed/>
            </p:oleObj>
          </a:graphicData>
        </a:graphic>
      </p:graphicFrame>
      <p:sp>
        <p:nvSpPr>
          <p:cNvPr id="23564" name="Line 23"/>
          <p:cNvSpPr>
            <a:spLocks noChangeShapeType="1"/>
          </p:cNvSpPr>
          <p:nvPr/>
        </p:nvSpPr>
        <p:spPr bwMode="auto">
          <a:xfrm>
            <a:off x="2362200" y="4743450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5" name="Line 24"/>
          <p:cNvSpPr>
            <a:spLocks noChangeShapeType="1"/>
          </p:cNvSpPr>
          <p:nvPr/>
        </p:nvSpPr>
        <p:spPr bwMode="auto">
          <a:xfrm flipV="1">
            <a:off x="2667000" y="5729288"/>
            <a:ext cx="195263" cy="47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6" name="Line 25"/>
          <p:cNvSpPr>
            <a:spLocks noChangeShapeType="1"/>
          </p:cNvSpPr>
          <p:nvPr/>
        </p:nvSpPr>
        <p:spPr bwMode="auto">
          <a:xfrm>
            <a:off x="4286250" y="5162550"/>
            <a:ext cx="1933575" cy="95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7" name="Line 26"/>
          <p:cNvSpPr>
            <a:spLocks noChangeShapeType="1"/>
          </p:cNvSpPr>
          <p:nvPr/>
        </p:nvSpPr>
        <p:spPr bwMode="auto">
          <a:xfrm flipH="1">
            <a:off x="2867025" y="4733925"/>
            <a:ext cx="0" cy="1000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8" name="Line 27"/>
          <p:cNvSpPr>
            <a:spLocks noChangeShapeType="1"/>
          </p:cNvSpPr>
          <p:nvPr/>
        </p:nvSpPr>
        <p:spPr bwMode="auto">
          <a:xfrm>
            <a:off x="2876550" y="5167313"/>
            <a:ext cx="2000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69" name="Rectangle 28"/>
          <p:cNvSpPr>
            <a:spLocks noChangeArrowheads="1"/>
          </p:cNvSpPr>
          <p:nvPr/>
        </p:nvSpPr>
        <p:spPr bwMode="auto">
          <a:xfrm>
            <a:off x="5205413" y="4962525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0" name="Rectangle 29"/>
          <p:cNvSpPr>
            <a:spLocks noChangeArrowheads="1"/>
          </p:cNvSpPr>
          <p:nvPr/>
        </p:nvSpPr>
        <p:spPr bwMode="auto">
          <a:xfrm>
            <a:off x="3952875" y="5033963"/>
            <a:ext cx="147638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1" name="Rectangle 30"/>
          <p:cNvSpPr>
            <a:spLocks noChangeArrowheads="1"/>
          </p:cNvSpPr>
          <p:nvPr/>
        </p:nvSpPr>
        <p:spPr bwMode="auto">
          <a:xfrm>
            <a:off x="4114800" y="5033963"/>
            <a:ext cx="147638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2" name="Rectangle 31"/>
          <p:cNvSpPr>
            <a:spLocks noChangeArrowheads="1"/>
          </p:cNvSpPr>
          <p:nvPr/>
        </p:nvSpPr>
        <p:spPr bwMode="auto">
          <a:xfrm>
            <a:off x="2805113" y="5208588"/>
            <a:ext cx="147637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3" name="Freeform 32"/>
          <p:cNvSpPr>
            <a:spLocks/>
          </p:cNvSpPr>
          <p:nvPr/>
        </p:nvSpPr>
        <p:spPr bwMode="auto">
          <a:xfrm>
            <a:off x="2903538" y="5087938"/>
            <a:ext cx="228600" cy="103187"/>
          </a:xfrm>
          <a:custGeom>
            <a:avLst/>
            <a:gdLst>
              <a:gd name="T0" fmla="*/ 0 w 111"/>
              <a:gd name="T1" fmla="*/ 103187 h 67"/>
              <a:gd name="T2" fmla="*/ 0 w 111"/>
              <a:gd name="T3" fmla="*/ 0 h 67"/>
              <a:gd name="T4" fmla="*/ 228600 w 111"/>
              <a:gd name="T5" fmla="*/ 1540 h 67"/>
              <a:gd name="T6" fmla="*/ 0 60000 65536"/>
              <a:gd name="T7" fmla="*/ 0 60000 65536"/>
              <a:gd name="T8" fmla="*/ 0 60000 65536"/>
              <a:gd name="T9" fmla="*/ 0 w 111"/>
              <a:gd name="T10" fmla="*/ 0 h 67"/>
              <a:gd name="T11" fmla="*/ 111 w 111"/>
              <a:gd name="T12" fmla="*/ 67 h 6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11" h="67">
                <a:moveTo>
                  <a:pt x="0" y="67"/>
                </a:moveTo>
                <a:lnTo>
                  <a:pt x="0" y="0"/>
                </a:lnTo>
                <a:lnTo>
                  <a:pt x="111" y="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4" name="Line 33"/>
          <p:cNvSpPr>
            <a:spLocks noChangeShapeType="1"/>
          </p:cNvSpPr>
          <p:nvPr/>
        </p:nvSpPr>
        <p:spPr bwMode="auto">
          <a:xfrm flipV="1">
            <a:off x="2809875" y="5451475"/>
            <a:ext cx="0" cy="176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5" name="Text Box 35"/>
          <p:cNvSpPr txBox="1">
            <a:spLocks noChangeArrowheads="1"/>
          </p:cNvSpPr>
          <p:nvPr/>
        </p:nvSpPr>
        <p:spPr bwMode="auto">
          <a:xfrm>
            <a:off x="1384300" y="4360863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Comic Sans MS" pitchFamily="66" charset="0"/>
              </a:rPr>
              <a:t>A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23576" name="Text Box 36"/>
          <p:cNvSpPr txBox="1">
            <a:spLocks noChangeArrowheads="1"/>
          </p:cNvSpPr>
          <p:nvPr/>
        </p:nvSpPr>
        <p:spPr bwMode="auto">
          <a:xfrm>
            <a:off x="1660525" y="5380038"/>
            <a:ext cx="37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Comic Sans MS" pitchFamily="66" charset="0"/>
              </a:rPr>
              <a:t>B</a:t>
            </a:r>
            <a:endParaRPr lang="en-US">
              <a:solidFill>
                <a:schemeClr val="accent1"/>
              </a:solidFill>
            </a:endParaRPr>
          </a:p>
        </p:txBody>
      </p:sp>
      <p:sp>
        <p:nvSpPr>
          <p:cNvPr id="23577" name="Text Box 40"/>
          <p:cNvSpPr txBox="1">
            <a:spLocks noChangeArrowheads="1"/>
          </p:cNvSpPr>
          <p:nvPr/>
        </p:nvSpPr>
        <p:spPr bwMode="auto">
          <a:xfrm>
            <a:off x="4765675" y="4203700"/>
            <a:ext cx="28813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packet being transmitted</a:t>
            </a:r>
            <a:endParaRPr lang="en-US" sz="1800"/>
          </a:p>
        </p:txBody>
      </p:sp>
      <p:sp>
        <p:nvSpPr>
          <p:cNvPr id="23578" name="Line 41"/>
          <p:cNvSpPr>
            <a:spLocks noChangeShapeType="1"/>
          </p:cNvSpPr>
          <p:nvPr/>
        </p:nvSpPr>
        <p:spPr bwMode="auto">
          <a:xfrm rot="10800000" flipV="1">
            <a:off x="4283075" y="4495800"/>
            <a:ext cx="727075" cy="57785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79" name="Rectangle 56"/>
          <p:cNvSpPr>
            <a:spLocks noChangeArrowheads="1"/>
          </p:cNvSpPr>
          <p:nvPr/>
        </p:nvSpPr>
        <p:spPr bwMode="auto">
          <a:xfrm>
            <a:off x="3789363" y="5032375"/>
            <a:ext cx="147637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0" name="Rectangle 57"/>
          <p:cNvSpPr>
            <a:spLocks noChangeArrowheads="1"/>
          </p:cNvSpPr>
          <p:nvPr/>
        </p:nvSpPr>
        <p:spPr bwMode="auto">
          <a:xfrm>
            <a:off x="3627438" y="5032375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1" name="Rectangle 58"/>
          <p:cNvSpPr>
            <a:spLocks noChangeArrowheads="1"/>
          </p:cNvSpPr>
          <p:nvPr/>
        </p:nvSpPr>
        <p:spPr bwMode="auto">
          <a:xfrm>
            <a:off x="3462338" y="5032375"/>
            <a:ext cx="147637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2" name="Rectangle 59"/>
          <p:cNvSpPr>
            <a:spLocks noChangeArrowheads="1"/>
          </p:cNvSpPr>
          <p:nvPr/>
        </p:nvSpPr>
        <p:spPr bwMode="auto">
          <a:xfrm>
            <a:off x="3298825" y="5032375"/>
            <a:ext cx="147638" cy="2000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3" name="Rectangle 61"/>
          <p:cNvSpPr>
            <a:spLocks noChangeArrowheads="1"/>
          </p:cNvSpPr>
          <p:nvPr/>
        </p:nvSpPr>
        <p:spPr bwMode="auto">
          <a:xfrm>
            <a:off x="3133725" y="5033963"/>
            <a:ext cx="147638" cy="2000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4" name="Rectangle 62"/>
          <p:cNvSpPr>
            <a:spLocks noChangeArrowheads="1"/>
          </p:cNvSpPr>
          <p:nvPr/>
        </p:nvSpPr>
        <p:spPr bwMode="auto">
          <a:xfrm>
            <a:off x="3105150" y="5010150"/>
            <a:ext cx="1171575" cy="242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5" name="Line 63"/>
          <p:cNvSpPr>
            <a:spLocks noChangeShapeType="1"/>
          </p:cNvSpPr>
          <p:nvPr/>
        </p:nvSpPr>
        <p:spPr bwMode="auto">
          <a:xfrm rot="10800000">
            <a:off x="3008313" y="5448300"/>
            <a:ext cx="771525" cy="3968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86" name="Text Box 64"/>
          <p:cNvSpPr txBox="1">
            <a:spLocks noChangeArrowheads="1"/>
          </p:cNvSpPr>
          <p:nvPr/>
        </p:nvSpPr>
        <p:spPr bwMode="auto">
          <a:xfrm>
            <a:off x="3708400" y="5661025"/>
            <a:ext cx="20780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packet arriving to</a:t>
            </a:r>
          </a:p>
          <a:p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full buffer</a:t>
            </a:r>
            <a:r>
              <a:rPr lang="en-US" sz="1800">
                <a:latin typeface="Comic Sans MS" pitchFamily="66" charset="0"/>
              </a:rPr>
              <a:t> </a:t>
            </a:r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is </a:t>
            </a:r>
            <a:r>
              <a:rPr lang="en-US" sz="1800" i="1">
                <a:solidFill>
                  <a:srgbClr val="FF0000"/>
                </a:solidFill>
                <a:latin typeface="Comic Sans MS" pitchFamily="66" charset="0"/>
              </a:rPr>
              <a:t>lost</a:t>
            </a:r>
          </a:p>
        </p:txBody>
      </p:sp>
      <p:sp>
        <p:nvSpPr>
          <p:cNvPr id="23587" name="Text Box 65"/>
          <p:cNvSpPr txBox="1">
            <a:spLocks noChangeArrowheads="1"/>
          </p:cNvSpPr>
          <p:nvPr/>
        </p:nvSpPr>
        <p:spPr bwMode="auto">
          <a:xfrm>
            <a:off x="2946400" y="4022725"/>
            <a:ext cx="16398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buffer </a:t>
            </a:r>
          </a:p>
          <a:p>
            <a:pPr algn="ctr"/>
            <a:r>
              <a:rPr lang="en-US" sz="1800">
                <a:solidFill>
                  <a:srgbClr val="FF0000"/>
                </a:solidFill>
                <a:latin typeface="Comic Sans MS" pitchFamily="66" charset="0"/>
              </a:rPr>
              <a:t>(waiting area)</a:t>
            </a:r>
            <a:endParaRPr lang="en-US" sz="1800"/>
          </a:p>
        </p:txBody>
      </p:sp>
      <p:sp>
        <p:nvSpPr>
          <p:cNvPr id="23588" name="Line 66"/>
          <p:cNvSpPr>
            <a:spLocks noChangeShapeType="1"/>
          </p:cNvSpPr>
          <p:nvPr/>
        </p:nvSpPr>
        <p:spPr bwMode="auto">
          <a:xfrm>
            <a:off x="3238500" y="4619625"/>
            <a:ext cx="0" cy="333375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458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81235F27-33CE-4010-B2A6-EA79698A1297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24581" name="Line 321"/>
          <p:cNvSpPr>
            <a:spLocks noChangeShapeType="1"/>
          </p:cNvSpPr>
          <p:nvPr/>
        </p:nvSpPr>
        <p:spPr bwMode="auto">
          <a:xfrm>
            <a:off x="1441450" y="4530725"/>
            <a:ext cx="6316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Throughput</a:t>
            </a:r>
          </a:p>
        </p:txBody>
      </p:sp>
      <p:sp>
        <p:nvSpPr>
          <p:cNvPr id="245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447800"/>
            <a:ext cx="7772400" cy="4648200"/>
          </a:xfrm>
        </p:spPr>
        <p:txBody>
          <a:bodyPr/>
          <a:lstStyle/>
          <a:p>
            <a:r>
              <a:rPr lang="en-US" i="1" smtClean="0">
                <a:solidFill>
                  <a:srgbClr val="FF3300"/>
                </a:solidFill>
              </a:rPr>
              <a:t>throughput:</a:t>
            </a:r>
            <a:r>
              <a:rPr lang="en-US" smtClean="0"/>
              <a:t> rate (bits/time unit) at which bits transferred between sender/receiver</a:t>
            </a:r>
          </a:p>
          <a:p>
            <a:pPr lvl="1"/>
            <a:r>
              <a:rPr lang="en-US" i="1" smtClean="0">
                <a:solidFill>
                  <a:srgbClr val="FF3300"/>
                </a:solidFill>
              </a:rPr>
              <a:t>instantaneous</a:t>
            </a:r>
            <a:r>
              <a:rPr lang="en-US" i="1" smtClean="0"/>
              <a:t>:</a:t>
            </a:r>
            <a:r>
              <a:rPr lang="en-US" smtClean="0"/>
              <a:t> rate at given point in time</a:t>
            </a:r>
          </a:p>
          <a:p>
            <a:pPr lvl="1"/>
            <a:r>
              <a:rPr lang="en-US" i="1" smtClean="0">
                <a:solidFill>
                  <a:srgbClr val="FF3300"/>
                </a:solidFill>
              </a:rPr>
              <a:t>average:</a:t>
            </a:r>
            <a:r>
              <a:rPr lang="en-US" smtClean="0"/>
              <a:t> rate over longer period of time</a:t>
            </a:r>
          </a:p>
        </p:txBody>
      </p:sp>
      <p:grpSp>
        <p:nvGrpSpPr>
          <p:cNvPr id="24584" name="Group 246"/>
          <p:cNvGrpSpPr>
            <a:grpSpLocks/>
          </p:cNvGrpSpPr>
          <p:nvPr/>
        </p:nvGrpSpPr>
        <p:grpSpPr bwMode="auto">
          <a:xfrm>
            <a:off x="3806825" y="4394200"/>
            <a:ext cx="1055688" cy="360363"/>
            <a:chOff x="3600" y="219"/>
            <a:chExt cx="360" cy="175"/>
          </a:xfrm>
        </p:grpSpPr>
        <p:sp>
          <p:nvSpPr>
            <p:cNvPr id="24619" name="Oval 247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0" name="Line 248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1" name="Line 249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2" name="Rectangle 250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4623" name="Oval 251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4624" name="Group 252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4629" name="Line 25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0" name="Line 25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31" name="Line 25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625" name="Group 256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4626" name="Line 25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27" name="Line 25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28" name="Line 25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24578" name="Object 271"/>
          <p:cNvGraphicFramePr>
            <a:graphicFrameLocks noChangeAspect="1"/>
          </p:cNvGraphicFramePr>
          <p:nvPr/>
        </p:nvGraphicFramePr>
        <p:xfrm>
          <a:off x="7721600" y="4062413"/>
          <a:ext cx="785813" cy="655637"/>
        </p:xfrm>
        <a:graphic>
          <a:graphicData uri="http://schemas.openxmlformats.org/presentationml/2006/ole">
            <p:oleObj spid="_x0000_s24578" name="Clip" r:id="rId3" imgW="1305000" imgH="1085760" progId="">
              <p:embed/>
            </p:oleObj>
          </a:graphicData>
        </a:graphic>
      </p:graphicFrame>
      <p:grpSp>
        <p:nvGrpSpPr>
          <p:cNvPr id="24585" name="Group 300"/>
          <p:cNvGrpSpPr>
            <a:grpSpLocks/>
          </p:cNvGrpSpPr>
          <p:nvPr/>
        </p:nvGrpSpPr>
        <p:grpSpPr bwMode="auto">
          <a:xfrm>
            <a:off x="942975" y="3981450"/>
            <a:ext cx="374650" cy="838200"/>
            <a:chOff x="4180" y="783"/>
            <a:chExt cx="150" cy="307"/>
          </a:xfrm>
        </p:grpSpPr>
        <p:sp>
          <p:nvSpPr>
            <p:cNvPr id="24611" name="AutoShape 301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2" name="Rectangle 302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Rectangle 303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AutoShape 304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5" name="Line 305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6" name="Line 306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7" name="Rectangle 307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8" name="Rectangle 308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4586" name="Text Box 325"/>
          <p:cNvSpPr txBox="1">
            <a:spLocks noChangeArrowheads="1"/>
          </p:cNvSpPr>
          <p:nvPr/>
        </p:nvSpPr>
        <p:spPr bwMode="auto">
          <a:xfrm>
            <a:off x="242888" y="5043488"/>
            <a:ext cx="21272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server, with</a:t>
            </a:r>
          </a:p>
          <a:p>
            <a:pPr algn="ctr"/>
            <a:r>
              <a:rPr lang="en-US" sz="2000">
                <a:latin typeface="Comic Sans MS" pitchFamily="66" charset="0"/>
              </a:rPr>
              <a:t>file of F bits </a:t>
            </a:r>
          </a:p>
          <a:p>
            <a:pPr algn="ctr"/>
            <a:r>
              <a:rPr lang="en-US" sz="2000">
                <a:latin typeface="Comic Sans MS" pitchFamily="66" charset="0"/>
              </a:rPr>
              <a:t>to send to client</a:t>
            </a:r>
          </a:p>
        </p:txBody>
      </p:sp>
      <p:sp>
        <p:nvSpPr>
          <p:cNvPr id="24587" name="AutoShape 327"/>
          <p:cNvSpPr>
            <a:spLocks noChangeArrowheads="1"/>
          </p:cNvSpPr>
          <p:nvPr/>
        </p:nvSpPr>
        <p:spPr bwMode="auto">
          <a:xfrm>
            <a:off x="419100" y="3641725"/>
            <a:ext cx="449263" cy="581025"/>
          </a:xfrm>
          <a:prstGeom prst="can">
            <a:avLst>
              <a:gd name="adj" fmla="val 2614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8" name="Text Box 328"/>
          <p:cNvSpPr txBox="1">
            <a:spLocks noChangeArrowheads="1"/>
          </p:cNvSpPr>
          <p:nvPr/>
        </p:nvSpPr>
        <p:spPr bwMode="auto">
          <a:xfrm>
            <a:off x="2674938" y="4973638"/>
            <a:ext cx="165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link capacity</a:t>
            </a:r>
          </a:p>
          <a:p>
            <a:pPr algn="ctr"/>
            <a:r>
              <a:rPr lang="en-US" sz="2000">
                <a:latin typeface="Comic Sans MS" pitchFamily="66" charset="0"/>
              </a:rPr>
              <a:t> R</a:t>
            </a:r>
            <a:r>
              <a:rPr lang="en-US" sz="2800" baseline="-25000">
                <a:latin typeface="Comic Sans MS" pitchFamily="66" charset="0"/>
              </a:rPr>
              <a:t>s</a:t>
            </a:r>
            <a:r>
              <a:rPr lang="en-US" sz="2000" baseline="-25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</a:rPr>
              <a:t>bits/sec</a:t>
            </a:r>
          </a:p>
        </p:txBody>
      </p:sp>
      <p:sp>
        <p:nvSpPr>
          <p:cNvPr id="24589" name="Text Box 329"/>
          <p:cNvSpPr txBox="1">
            <a:spLocks noChangeArrowheads="1"/>
          </p:cNvSpPr>
          <p:nvPr/>
        </p:nvSpPr>
        <p:spPr bwMode="auto">
          <a:xfrm>
            <a:off x="5543550" y="4970463"/>
            <a:ext cx="1651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link capacity</a:t>
            </a:r>
          </a:p>
          <a:p>
            <a:pPr algn="ctr"/>
            <a:r>
              <a:rPr lang="en-US" sz="2000">
                <a:latin typeface="Comic Sans MS" pitchFamily="66" charset="0"/>
              </a:rPr>
              <a:t> R</a:t>
            </a:r>
            <a:r>
              <a:rPr lang="en-US" sz="2800" baseline="-25000">
                <a:latin typeface="Comic Sans MS" pitchFamily="66" charset="0"/>
              </a:rPr>
              <a:t>c</a:t>
            </a:r>
            <a:r>
              <a:rPr lang="en-US" sz="2000" baseline="-25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</a:rPr>
              <a:t>bits/sec</a:t>
            </a:r>
          </a:p>
        </p:txBody>
      </p:sp>
      <p:grpSp>
        <p:nvGrpSpPr>
          <p:cNvPr id="6" name="Group 338"/>
          <p:cNvGrpSpPr>
            <a:grpSpLocks/>
          </p:cNvGrpSpPr>
          <p:nvPr/>
        </p:nvGrpSpPr>
        <p:grpSpPr bwMode="auto">
          <a:xfrm>
            <a:off x="1404938" y="4371975"/>
            <a:ext cx="3568700" cy="1676400"/>
            <a:chOff x="913" y="2726"/>
            <a:chExt cx="2248" cy="1056"/>
          </a:xfrm>
        </p:grpSpPr>
        <p:grpSp>
          <p:nvGrpSpPr>
            <p:cNvPr id="24605" name="Group 335"/>
            <p:cNvGrpSpPr>
              <a:grpSpLocks/>
            </p:cNvGrpSpPr>
            <p:nvPr/>
          </p:nvGrpSpPr>
          <p:grpSpPr bwMode="auto">
            <a:xfrm>
              <a:off x="913" y="2726"/>
              <a:ext cx="1463" cy="247"/>
              <a:chOff x="2249" y="3430"/>
              <a:chExt cx="1389" cy="256"/>
            </a:xfrm>
          </p:grpSpPr>
          <p:sp>
            <p:nvSpPr>
              <p:cNvPr id="255309" name="Oval 333"/>
              <p:cNvSpPr>
                <a:spLocks noChangeArrowheads="1"/>
              </p:cNvSpPr>
              <p:nvPr/>
            </p:nvSpPr>
            <p:spPr bwMode="auto">
              <a:xfrm>
                <a:off x="3569" y="3433"/>
                <a:ext cx="69" cy="25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5308" name="Rectangle 332"/>
              <p:cNvSpPr>
                <a:spLocks noChangeArrowheads="1"/>
              </p:cNvSpPr>
              <p:nvPr/>
            </p:nvSpPr>
            <p:spPr bwMode="auto">
              <a:xfrm>
                <a:off x="2275" y="3433"/>
                <a:ext cx="1326" cy="253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09" name="Oval 331"/>
              <p:cNvSpPr>
                <a:spLocks noChangeArrowheads="1"/>
              </p:cNvSpPr>
              <p:nvPr/>
            </p:nvSpPr>
            <p:spPr bwMode="auto">
              <a:xfrm>
                <a:off x="2249" y="3430"/>
                <a:ext cx="69" cy="253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310" name="Rectangle 334"/>
              <p:cNvSpPr>
                <a:spLocks noChangeArrowheads="1"/>
              </p:cNvSpPr>
              <p:nvPr/>
            </p:nvSpPr>
            <p:spPr bwMode="auto">
              <a:xfrm>
                <a:off x="3562" y="3438"/>
                <a:ext cx="44" cy="24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4606" name="Text Box 336"/>
            <p:cNvSpPr txBox="1">
              <a:spLocks noChangeArrowheads="1"/>
            </p:cNvSpPr>
            <p:nvPr/>
          </p:nvSpPr>
          <p:spPr bwMode="auto">
            <a:xfrm>
              <a:off x="1392" y="3148"/>
              <a:ext cx="1769" cy="6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Comic Sans MS" pitchFamily="66" charset="0"/>
                </a:rPr>
                <a:t> pipe that can carry</a:t>
              </a:r>
            </a:p>
            <a:p>
              <a:pPr algn="ctr"/>
              <a:r>
                <a:rPr lang="en-US" sz="2000">
                  <a:latin typeface="Comic Sans MS" pitchFamily="66" charset="0"/>
                </a:rPr>
                <a:t>fluid at rate</a:t>
              </a:r>
            </a:p>
            <a:p>
              <a:pPr algn="ctr"/>
              <a:r>
                <a:rPr lang="en-US" sz="2000">
                  <a:latin typeface="Comic Sans MS" pitchFamily="66" charset="0"/>
                </a:rPr>
                <a:t> R</a:t>
              </a:r>
              <a:r>
                <a:rPr lang="en-US" sz="2800" baseline="-25000">
                  <a:latin typeface="Comic Sans MS" pitchFamily="66" charset="0"/>
                </a:rPr>
                <a:t>s</a:t>
              </a:r>
              <a:r>
                <a:rPr lang="en-US" sz="2000" baseline="-25000">
                  <a:latin typeface="Comic Sans MS" pitchFamily="66" charset="0"/>
                </a:rPr>
                <a:t> </a:t>
              </a:r>
              <a:r>
                <a:rPr lang="en-US" sz="2000">
                  <a:latin typeface="Comic Sans MS" pitchFamily="66" charset="0"/>
                </a:rPr>
                <a:t>bits/sec)</a:t>
              </a:r>
            </a:p>
          </p:txBody>
        </p:sp>
      </p:grpSp>
      <p:sp>
        <p:nvSpPr>
          <p:cNvPr id="24591" name="Line 337"/>
          <p:cNvSpPr>
            <a:spLocks noChangeShapeType="1"/>
          </p:cNvSpPr>
          <p:nvPr/>
        </p:nvSpPr>
        <p:spPr bwMode="auto">
          <a:xfrm flipH="1" flipV="1">
            <a:off x="2801938" y="4614863"/>
            <a:ext cx="477837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2" name="Line 347"/>
          <p:cNvSpPr>
            <a:spLocks noChangeShapeType="1"/>
          </p:cNvSpPr>
          <p:nvPr/>
        </p:nvSpPr>
        <p:spPr bwMode="auto">
          <a:xfrm flipH="1" flipV="1">
            <a:off x="5834063" y="4557713"/>
            <a:ext cx="479425" cy="522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4593" name="AutoShape 349"/>
          <p:cNvSpPr>
            <a:spLocks noChangeArrowheads="1"/>
          </p:cNvSpPr>
          <p:nvPr/>
        </p:nvSpPr>
        <p:spPr bwMode="auto">
          <a:xfrm flipV="1">
            <a:off x="508000" y="4064000"/>
            <a:ext cx="974725" cy="720725"/>
          </a:xfrm>
          <a:custGeom>
            <a:avLst/>
            <a:gdLst>
              <a:gd name="T0" fmla="*/ 30802122 w 21600"/>
              <a:gd name="T1" fmla="*/ 0 h 21600"/>
              <a:gd name="T2" fmla="*/ 30802122 w 21600"/>
              <a:gd name="T3" fmla="*/ 13536116 h 21600"/>
              <a:gd name="T4" fmla="*/ 6591714 w 21600"/>
              <a:gd name="T5" fmla="*/ 24048357 h 21600"/>
              <a:gd name="T6" fmla="*/ 43985589 w 21600"/>
              <a:gd name="T7" fmla="*/ 6768041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4" name="AutoShape 350"/>
          <p:cNvSpPr>
            <a:spLocks noChangeArrowheads="1"/>
          </p:cNvSpPr>
          <p:nvPr/>
        </p:nvSpPr>
        <p:spPr bwMode="auto">
          <a:xfrm>
            <a:off x="7286625" y="4325938"/>
            <a:ext cx="889000" cy="485775"/>
          </a:xfrm>
          <a:prstGeom prst="rightArrow">
            <a:avLst>
              <a:gd name="adj1" fmla="val 50000"/>
              <a:gd name="adj2" fmla="val 457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8" name="Group 348"/>
          <p:cNvGrpSpPr>
            <a:grpSpLocks/>
          </p:cNvGrpSpPr>
          <p:nvPr/>
        </p:nvGrpSpPr>
        <p:grpSpPr bwMode="auto">
          <a:xfrm>
            <a:off x="4910138" y="4248150"/>
            <a:ext cx="3178175" cy="1822450"/>
            <a:chOff x="3093" y="2676"/>
            <a:chExt cx="2002" cy="1148"/>
          </a:xfrm>
        </p:grpSpPr>
        <p:grpSp>
          <p:nvGrpSpPr>
            <p:cNvPr id="24599" name="Group 341"/>
            <p:cNvGrpSpPr>
              <a:grpSpLocks/>
            </p:cNvGrpSpPr>
            <p:nvPr/>
          </p:nvGrpSpPr>
          <p:grpSpPr bwMode="auto">
            <a:xfrm>
              <a:off x="3093" y="2676"/>
              <a:ext cx="1765" cy="366"/>
              <a:chOff x="2249" y="3430"/>
              <a:chExt cx="1389" cy="256"/>
            </a:xfrm>
          </p:grpSpPr>
          <p:sp>
            <p:nvSpPr>
              <p:cNvPr id="255318" name="Oval 342"/>
              <p:cNvSpPr>
                <a:spLocks noChangeArrowheads="1"/>
              </p:cNvSpPr>
              <p:nvPr/>
            </p:nvSpPr>
            <p:spPr bwMode="auto">
              <a:xfrm>
                <a:off x="3569" y="3433"/>
                <a:ext cx="69" cy="25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5319" name="Rectangle 343"/>
              <p:cNvSpPr>
                <a:spLocks noChangeArrowheads="1"/>
              </p:cNvSpPr>
              <p:nvPr/>
            </p:nvSpPr>
            <p:spPr bwMode="auto">
              <a:xfrm>
                <a:off x="2275" y="3433"/>
                <a:ext cx="1326" cy="253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603" name="Oval 344"/>
              <p:cNvSpPr>
                <a:spLocks noChangeArrowheads="1"/>
              </p:cNvSpPr>
              <p:nvPr/>
            </p:nvSpPr>
            <p:spPr bwMode="auto">
              <a:xfrm>
                <a:off x="2249" y="3430"/>
                <a:ext cx="69" cy="253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321" name="Rectangle 345"/>
              <p:cNvSpPr>
                <a:spLocks noChangeArrowheads="1"/>
              </p:cNvSpPr>
              <p:nvPr/>
            </p:nvSpPr>
            <p:spPr bwMode="auto">
              <a:xfrm>
                <a:off x="3562" y="3438"/>
                <a:ext cx="44" cy="24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4600" name="Text Box 346"/>
            <p:cNvSpPr txBox="1">
              <a:spLocks noChangeArrowheads="1"/>
            </p:cNvSpPr>
            <p:nvPr/>
          </p:nvSpPr>
          <p:spPr bwMode="auto">
            <a:xfrm>
              <a:off x="3235" y="3190"/>
              <a:ext cx="1860" cy="6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Comic Sans MS" pitchFamily="66" charset="0"/>
                </a:rPr>
                <a:t> pipe that can carry</a:t>
              </a:r>
            </a:p>
            <a:p>
              <a:pPr algn="ctr"/>
              <a:r>
                <a:rPr lang="en-US" sz="2000">
                  <a:latin typeface="Comic Sans MS" pitchFamily="66" charset="0"/>
                </a:rPr>
                <a:t>fluid at rate</a:t>
              </a:r>
            </a:p>
            <a:p>
              <a:pPr algn="ctr"/>
              <a:r>
                <a:rPr lang="en-US" sz="2000">
                  <a:latin typeface="Comic Sans MS" pitchFamily="66" charset="0"/>
                </a:rPr>
                <a:t> R</a:t>
              </a:r>
              <a:r>
                <a:rPr lang="en-US" sz="2800" baseline="-25000">
                  <a:latin typeface="Comic Sans MS" pitchFamily="66" charset="0"/>
                </a:rPr>
                <a:t>c</a:t>
              </a:r>
              <a:r>
                <a:rPr lang="en-US" sz="2000" baseline="-25000">
                  <a:latin typeface="Comic Sans MS" pitchFamily="66" charset="0"/>
                </a:rPr>
                <a:t> </a:t>
              </a:r>
              <a:r>
                <a:rPr lang="en-US" sz="2000">
                  <a:latin typeface="Comic Sans MS" pitchFamily="66" charset="0"/>
                </a:rPr>
                <a:t>bits/sec)</a:t>
              </a:r>
            </a:p>
          </p:txBody>
        </p:sp>
      </p:grpSp>
      <p:sp>
        <p:nvSpPr>
          <p:cNvPr id="24596" name="AutoShape 351"/>
          <p:cNvSpPr>
            <a:spLocks noChangeArrowheads="1"/>
          </p:cNvSpPr>
          <p:nvPr/>
        </p:nvSpPr>
        <p:spPr bwMode="auto">
          <a:xfrm>
            <a:off x="3708400" y="4319588"/>
            <a:ext cx="1484313" cy="485775"/>
          </a:xfrm>
          <a:prstGeom prst="rightArrow">
            <a:avLst>
              <a:gd name="adj1" fmla="val 50000"/>
              <a:gd name="adj2" fmla="val 7638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97" name="Line 352"/>
          <p:cNvSpPr>
            <a:spLocks noChangeShapeType="1"/>
          </p:cNvSpPr>
          <p:nvPr/>
        </p:nvSpPr>
        <p:spPr bwMode="auto">
          <a:xfrm>
            <a:off x="1030288" y="4876800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5329" name="Text Box 353"/>
          <p:cNvSpPr txBox="1">
            <a:spLocks noChangeArrowheads="1"/>
          </p:cNvSpPr>
          <p:nvPr/>
        </p:nvSpPr>
        <p:spPr bwMode="auto">
          <a:xfrm>
            <a:off x="0" y="5067300"/>
            <a:ext cx="2319338" cy="10064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server sends bits </a:t>
            </a:r>
          </a:p>
          <a:p>
            <a:pPr algn="ctr"/>
            <a:r>
              <a:rPr lang="en-US" sz="2000">
                <a:latin typeface="Comic Sans MS" pitchFamily="66" charset="0"/>
              </a:rPr>
              <a:t>(fluid) into pipe</a:t>
            </a:r>
          </a:p>
          <a:p>
            <a:pPr algn="ctr"/>
            <a:endParaRPr lang="en-US" sz="20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329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560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93E35E05-4AAB-4D87-83D6-8EEC3698F66B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Throughput (more)</a:t>
            </a:r>
          </a:p>
        </p:txBody>
      </p:sp>
      <p:sp>
        <p:nvSpPr>
          <p:cNvPr id="25607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519113" y="1447800"/>
            <a:ext cx="8150225" cy="554038"/>
          </a:xfrm>
        </p:spPr>
        <p:txBody>
          <a:bodyPr/>
          <a:lstStyle/>
          <a:p>
            <a:r>
              <a:rPr lang="en-US" i="1" smtClean="0">
                <a:solidFill>
                  <a:srgbClr val="FF3300"/>
                </a:solidFill>
              </a:rPr>
              <a:t>R</a:t>
            </a:r>
            <a:r>
              <a:rPr lang="en-US" i="1" baseline="-25000" smtClean="0">
                <a:solidFill>
                  <a:srgbClr val="FF3300"/>
                </a:solidFill>
              </a:rPr>
              <a:t>s</a:t>
            </a:r>
            <a:r>
              <a:rPr lang="en-US" i="1" smtClean="0">
                <a:solidFill>
                  <a:srgbClr val="FF3300"/>
                </a:solidFill>
              </a:rPr>
              <a:t> &lt; R</a:t>
            </a:r>
            <a:r>
              <a:rPr lang="en-US" i="1" baseline="-25000" smtClean="0">
                <a:solidFill>
                  <a:srgbClr val="FF3300"/>
                </a:solidFill>
              </a:rPr>
              <a:t>c</a:t>
            </a:r>
            <a:r>
              <a:rPr lang="en-US" i="1" smtClean="0">
                <a:solidFill>
                  <a:srgbClr val="FF3300"/>
                </a:solidFill>
              </a:rPr>
              <a:t>  </a:t>
            </a:r>
            <a:r>
              <a:rPr lang="en-US" smtClean="0"/>
              <a:t>What is average end-end throughput?</a:t>
            </a:r>
          </a:p>
        </p:txBody>
      </p:sp>
      <p:sp>
        <p:nvSpPr>
          <p:cNvPr id="25608" name="Line 2"/>
          <p:cNvSpPr>
            <a:spLocks noChangeShapeType="1"/>
          </p:cNvSpPr>
          <p:nvPr/>
        </p:nvSpPr>
        <p:spPr bwMode="auto">
          <a:xfrm>
            <a:off x="2112963" y="2741613"/>
            <a:ext cx="58118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5609" name="Group 5"/>
          <p:cNvGrpSpPr>
            <a:grpSpLocks/>
          </p:cNvGrpSpPr>
          <p:nvPr/>
        </p:nvGrpSpPr>
        <p:grpSpPr bwMode="auto">
          <a:xfrm>
            <a:off x="4289425" y="2633663"/>
            <a:ext cx="971550" cy="282575"/>
            <a:chOff x="3600" y="219"/>
            <a:chExt cx="360" cy="175"/>
          </a:xfrm>
        </p:grpSpPr>
        <p:sp>
          <p:nvSpPr>
            <p:cNvPr id="25682" name="Oval 6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3" name="Line 7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4" name="Line 8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5" name="Rectangle 9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5686" name="Oval 10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687" name="Group 11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5692" name="Line 12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93" name="Line 13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94" name="Line 14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688" name="Group 15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5689" name="Line 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90" name="Line 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91" name="Line 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25602" name="Object 19"/>
          <p:cNvGraphicFramePr>
            <a:graphicFrameLocks noChangeAspect="1"/>
          </p:cNvGraphicFramePr>
          <p:nvPr/>
        </p:nvGraphicFramePr>
        <p:xfrm>
          <a:off x="8104188" y="2454275"/>
          <a:ext cx="722312" cy="512763"/>
        </p:xfrm>
        <a:graphic>
          <a:graphicData uri="http://schemas.openxmlformats.org/presentationml/2006/ole">
            <p:oleObj spid="_x0000_s25602" name="Clip" r:id="rId3" imgW="1305000" imgH="1085760" progId="">
              <p:embed/>
            </p:oleObj>
          </a:graphicData>
        </a:graphic>
      </p:graphicFrame>
      <p:grpSp>
        <p:nvGrpSpPr>
          <p:cNvPr id="25610" name="Group 20"/>
          <p:cNvGrpSpPr>
            <a:grpSpLocks/>
          </p:cNvGrpSpPr>
          <p:nvPr/>
        </p:nvGrpSpPr>
        <p:grpSpPr bwMode="auto">
          <a:xfrm>
            <a:off x="1655763" y="2311400"/>
            <a:ext cx="344487" cy="655638"/>
            <a:chOff x="4180" y="783"/>
            <a:chExt cx="150" cy="307"/>
          </a:xfrm>
        </p:grpSpPr>
        <p:sp>
          <p:nvSpPr>
            <p:cNvPr id="25674" name="AutoShape 21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5" name="Rectangle 22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6" name="Rectangle 23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7" name="AutoShape 24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8" name="Line 25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79" name="Line 26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0" name="Rectangle 27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81" name="Rectangle 28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611" name="AutoShape 30"/>
          <p:cNvSpPr>
            <a:spLocks noChangeArrowheads="1"/>
          </p:cNvSpPr>
          <p:nvPr/>
        </p:nvSpPr>
        <p:spPr bwMode="auto">
          <a:xfrm>
            <a:off x="1173163" y="2044700"/>
            <a:ext cx="412750" cy="455613"/>
          </a:xfrm>
          <a:prstGeom prst="can">
            <a:avLst>
              <a:gd name="adj" fmla="val 2231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12" name="Group 34"/>
          <p:cNvGrpSpPr>
            <a:grpSpLocks/>
          </p:cNvGrpSpPr>
          <p:nvPr/>
        </p:nvGrpSpPr>
        <p:grpSpPr bwMode="auto">
          <a:xfrm>
            <a:off x="2066925" y="2606675"/>
            <a:ext cx="2136775" cy="307975"/>
            <a:chOff x="2249" y="3430"/>
            <a:chExt cx="1389" cy="256"/>
          </a:xfrm>
        </p:grpSpPr>
        <p:sp>
          <p:nvSpPr>
            <p:cNvPr id="256035" name="Oval 35"/>
            <p:cNvSpPr>
              <a:spLocks noChangeArrowheads="1"/>
            </p:cNvSpPr>
            <p:nvPr/>
          </p:nvSpPr>
          <p:spPr bwMode="auto">
            <a:xfrm>
              <a:off x="3569" y="3433"/>
              <a:ext cx="69" cy="25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036" name="Rectangle 36"/>
            <p:cNvSpPr>
              <a:spLocks noChangeArrowheads="1"/>
            </p:cNvSpPr>
            <p:nvPr/>
          </p:nvSpPr>
          <p:spPr bwMode="auto">
            <a:xfrm>
              <a:off x="2275" y="3433"/>
              <a:ext cx="1326" cy="253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672" name="Oval 37"/>
            <p:cNvSpPr>
              <a:spLocks noChangeArrowheads="1"/>
            </p:cNvSpPr>
            <p:nvPr/>
          </p:nvSpPr>
          <p:spPr bwMode="auto">
            <a:xfrm>
              <a:off x="2249" y="3430"/>
              <a:ext cx="69" cy="253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038" name="Rectangle 38"/>
            <p:cNvSpPr>
              <a:spLocks noChangeArrowheads="1"/>
            </p:cNvSpPr>
            <p:nvPr/>
          </p:nvSpPr>
          <p:spPr bwMode="auto">
            <a:xfrm>
              <a:off x="3562" y="3438"/>
              <a:ext cx="44" cy="245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25613" name="Text Box 39"/>
          <p:cNvSpPr txBox="1">
            <a:spLocks noChangeArrowheads="1"/>
          </p:cNvSpPr>
          <p:nvPr/>
        </p:nvSpPr>
        <p:spPr bwMode="auto">
          <a:xfrm>
            <a:off x="1855788" y="2562225"/>
            <a:ext cx="2586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  R</a:t>
            </a:r>
            <a:r>
              <a:rPr lang="en-US" sz="2800" baseline="-25000">
                <a:latin typeface="Comic Sans MS" pitchFamily="66" charset="0"/>
              </a:rPr>
              <a:t>s</a:t>
            </a:r>
            <a:r>
              <a:rPr lang="en-US" sz="2000" baseline="-25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</a:rPr>
              <a:t>bits/sec</a:t>
            </a:r>
          </a:p>
        </p:txBody>
      </p:sp>
      <p:sp>
        <p:nvSpPr>
          <p:cNvPr id="25614" name="AutoShape 42"/>
          <p:cNvSpPr>
            <a:spLocks noChangeArrowheads="1"/>
          </p:cNvSpPr>
          <p:nvPr/>
        </p:nvSpPr>
        <p:spPr bwMode="auto">
          <a:xfrm flipV="1">
            <a:off x="1255713" y="2374900"/>
            <a:ext cx="895350" cy="565150"/>
          </a:xfrm>
          <a:custGeom>
            <a:avLst/>
            <a:gdLst>
              <a:gd name="T0" fmla="*/ 25989773 w 21600"/>
              <a:gd name="T1" fmla="*/ 0 h 21600"/>
              <a:gd name="T2" fmla="*/ 25989773 w 21600"/>
              <a:gd name="T3" fmla="*/ 8323038 h 21600"/>
              <a:gd name="T4" fmla="*/ 5561865 w 21600"/>
              <a:gd name="T5" fmla="*/ 14786785 h 21600"/>
              <a:gd name="T6" fmla="*/ 37113498 w 21600"/>
              <a:gd name="T7" fmla="*/ 4161519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15" name="AutoShape 43"/>
          <p:cNvSpPr>
            <a:spLocks noChangeArrowheads="1"/>
          </p:cNvSpPr>
          <p:nvPr/>
        </p:nvSpPr>
        <p:spPr bwMode="auto">
          <a:xfrm>
            <a:off x="7489825" y="2581275"/>
            <a:ext cx="817563" cy="379413"/>
          </a:xfrm>
          <a:prstGeom prst="rightArrow">
            <a:avLst>
              <a:gd name="adj1" fmla="val 50000"/>
              <a:gd name="adj2" fmla="val 538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616" name="Group 54"/>
          <p:cNvGrpSpPr>
            <a:grpSpLocks/>
          </p:cNvGrpSpPr>
          <p:nvPr/>
        </p:nvGrpSpPr>
        <p:grpSpPr bwMode="auto">
          <a:xfrm>
            <a:off x="5440363" y="2473325"/>
            <a:ext cx="2790825" cy="569913"/>
            <a:chOff x="3130" y="3069"/>
            <a:chExt cx="1911" cy="366"/>
          </a:xfrm>
        </p:grpSpPr>
        <p:grpSp>
          <p:nvGrpSpPr>
            <p:cNvPr id="25664" name="Group 45"/>
            <p:cNvGrpSpPr>
              <a:grpSpLocks/>
            </p:cNvGrpSpPr>
            <p:nvPr/>
          </p:nvGrpSpPr>
          <p:grpSpPr bwMode="auto">
            <a:xfrm>
              <a:off x="3130" y="3069"/>
              <a:ext cx="1765" cy="366"/>
              <a:chOff x="2249" y="3430"/>
              <a:chExt cx="1389" cy="256"/>
            </a:xfrm>
          </p:grpSpPr>
          <p:sp>
            <p:nvSpPr>
              <p:cNvPr id="256046" name="Oval 46"/>
              <p:cNvSpPr>
                <a:spLocks noChangeArrowheads="1"/>
              </p:cNvSpPr>
              <p:nvPr/>
            </p:nvSpPr>
            <p:spPr bwMode="auto">
              <a:xfrm>
                <a:off x="3569" y="3433"/>
                <a:ext cx="69" cy="25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047" name="Rectangle 47"/>
              <p:cNvSpPr>
                <a:spLocks noChangeArrowheads="1"/>
              </p:cNvSpPr>
              <p:nvPr/>
            </p:nvSpPr>
            <p:spPr bwMode="auto">
              <a:xfrm>
                <a:off x="2275" y="3433"/>
                <a:ext cx="1328" cy="253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68" name="Oval 48"/>
              <p:cNvSpPr>
                <a:spLocks noChangeArrowheads="1"/>
              </p:cNvSpPr>
              <p:nvPr/>
            </p:nvSpPr>
            <p:spPr bwMode="auto">
              <a:xfrm>
                <a:off x="2249" y="3430"/>
                <a:ext cx="69" cy="253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049" name="Rectangle 49"/>
              <p:cNvSpPr>
                <a:spLocks noChangeArrowheads="1"/>
              </p:cNvSpPr>
              <p:nvPr/>
            </p:nvSpPr>
            <p:spPr bwMode="auto">
              <a:xfrm>
                <a:off x="3562" y="3438"/>
                <a:ext cx="44" cy="24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5665" name="Text Box 50"/>
            <p:cNvSpPr txBox="1">
              <a:spLocks noChangeArrowheads="1"/>
            </p:cNvSpPr>
            <p:nvPr/>
          </p:nvSpPr>
          <p:spPr bwMode="auto">
            <a:xfrm>
              <a:off x="3181" y="3135"/>
              <a:ext cx="1860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Comic Sans MS" pitchFamily="66" charset="0"/>
                </a:rPr>
                <a:t>R</a:t>
              </a:r>
              <a:r>
                <a:rPr lang="en-US" sz="2800" baseline="-25000">
                  <a:latin typeface="Comic Sans MS" pitchFamily="66" charset="0"/>
                </a:rPr>
                <a:t>c</a:t>
              </a:r>
              <a:r>
                <a:rPr lang="en-US" sz="2000" baseline="-25000">
                  <a:latin typeface="Comic Sans MS" pitchFamily="66" charset="0"/>
                </a:rPr>
                <a:t> </a:t>
              </a:r>
              <a:r>
                <a:rPr lang="en-US" sz="2000">
                  <a:latin typeface="Comic Sans MS" pitchFamily="66" charset="0"/>
                </a:rPr>
                <a:t>bits/sec</a:t>
              </a:r>
            </a:p>
          </p:txBody>
        </p:sp>
      </p:grpSp>
      <p:sp>
        <p:nvSpPr>
          <p:cNvPr id="25617" name="AutoShape 51"/>
          <p:cNvSpPr>
            <a:spLocks noChangeArrowheads="1"/>
          </p:cNvSpPr>
          <p:nvPr/>
        </p:nvSpPr>
        <p:spPr bwMode="auto">
          <a:xfrm>
            <a:off x="4198938" y="2574925"/>
            <a:ext cx="1365250" cy="381000"/>
          </a:xfrm>
          <a:prstGeom prst="rightArrow">
            <a:avLst>
              <a:gd name="adj1" fmla="val 50000"/>
              <a:gd name="adj2" fmla="val 8958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109"/>
          <p:cNvGrpSpPr>
            <a:grpSpLocks/>
          </p:cNvGrpSpPr>
          <p:nvPr/>
        </p:nvGrpSpPr>
        <p:grpSpPr bwMode="auto">
          <a:xfrm>
            <a:off x="555625" y="3341688"/>
            <a:ext cx="8307388" cy="1536700"/>
            <a:chOff x="350" y="2105"/>
            <a:chExt cx="5233" cy="968"/>
          </a:xfrm>
        </p:grpSpPr>
        <p:sp>
          <p:nvSpPr>
            <p:cNvPr id="25623" name="Rectangle 56"/>
            <p:cNvSpPr>
              <a:spLocks noChangeArrowheads="1"/>
            </p:cNvSpPr>
            <p:nvPr/>
          </p:nvSpPr>
          <p:spPr bwMode="auto">
            <a:xfrm>
              <a:off x="350" y="2105"/>
              <a:ext cx="5079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accent2"/>
                </a:buClr>
                <a:buSzPct val="85000"/>
                <a:buFont typeface="Wingdings" pitchFamily="2" charset="2"/>
                <a:buChar char="q"/>
              </a:pPr>
              <a:r>
                <a:rPr lang="en-US" sz="2800" i="1">
                  <a:solidFill>
                    <a:srgbClr val="FF3300"/>
                  </a:solidFill>
                  <a:latin typeface="Comic Sans MS" pitchFamily="66" charset="0"/>
                </a:rPr>
                <a:t>R</a:t>
              </a:r>
              <a:r>
                <a:rPr lang="en-US" sz="2800" i="1" baseline="-25000">
                  <a:solidFill>
                    <a:srgbClr val="FF3300"/>
                  </a:solidFill>
                  <a:latin typeface="Comic Sans MS" pitchFamily="66" charset="0"/>
                </a:rPr>
                <a:t>s</a:t>
              </a:r>
              <a:r>
                <a:rPr lang="en-US" sz="2800" i="1">
                  <a:solidFill>
                    <a:srgbClr val="FF3300"/>
                  </a:solidFill>
                  <a:latin typeface="Comic Sans MS" pitchFamily="66" charset="0"/>
                </a:rPr>
                <a:t> &gt; R</a:t>
              </a:r>
              <a:r>
                <a:rPr lang="en-US" sz="2800" i="1" baseline="-25000">
                  <a:solidFill>
                    <a:srgbClr val="FF3300"/>
                  </a:solidFill>
                  <a:latin typeface="Comic Sans MS" pitchFamily="66" charset="0"/>
                </a:rPr>
                <a:t>c</a:t>
              </a:r>
              <a:r>
                <a:rPr lang="en-US" sz="2800" i="1">
                  <a:solidFill>
                    <a:srgbClr val="FF3300"/>
                  </a:solidFill>
                  <a:latin typeface="Comic Sans MS" pitchFamily="66" charset="0"/>
                </a:rPr>
                <a:t>  </a:t>
              </a:r>
              <a:r>
                <a:rPr lang="en-US" sz="2800">
                  <a:latin typeface="Comic Sans MS" pitchFamily="66" charset="0"/>
                </a:rPr>
                <a:t>What is average end-end throughput?</a:t>
              </a:r>
            </a:p>
          </p:txBody>
        </p:sp>
        <p:sp>
          <p:nvSpPr>
            <p:cNvPr id="25624" name="Line 57"/>
            <p:cNvSpPr>
              <a:spLocks noChangeShapeType="1"/>
            </p:cNvSpPr>
            <p:nvPr/>
          </p:nvSpPr>
          <p:spPr bwMode="auto">
            <a:xfrm>
              <a:off x="1354" y="2920"/>
              <a:ext cx="36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5625" name="Group 58"/>
            <p:cNvGrpSpPr>
              <a:grpSpLocks/>
            </p:cNvGrpSpPr>
            <p:nvPr/>
          </p:nvGrpSpPr>
          <p:grpSpPr bwMode="auto">
            <a:xfrm>
              <a:off x="2725" y="2852"/>
              <a:ext cx="612" cy="178"/>
              <a:chOff x="3600" y="219"/>
              <a:chExt cx="360" cy="175"/>
            </a:xfrm>
          </p:grpSpPr>
          <p:sp>
            <p:nvSpPr>
              <p:cNvPr id="25651" name="Oval 5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2" name="Line 6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3" name="Line 6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4" name="Rectangle 6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5655" name="Oval 6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25656" name="Group 6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25661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62" name="Line 6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63" name="Line 6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5657" name="Group 6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25658" name="Line 6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59" name="Line 7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660" name="Line 7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aphicFrame>
          <p:nvGraphicFramePr>
            <p:cNvPr id="25603" name="Object 72"/>
            <p:cNvGraphicFramePr>
              <a:graphicFrameLocks noChangeAspect="1"/>
            </p:cNvGraphicFramePr>
            <p:nvPr/>
          </p:nvGraphicFramePr>
          <p:xfrm>
            <a:off x="5128" y="2739"/>
            <a:ext cx="455" cy="323"/>
          </p:xfrm>
          <a:graphic>
            <a:graphicData uri="http://schemas.openxmlformats.org/presentationml/2006/ole">
              <p:oleObj spid="_x0000_s25603" name="Clip" r:id="rId4" imgW="1305000" imgH="1085760" progId="">
                <p:embed/>
              </p:oleObj>
            </a:graphicData>
          </a:graphic>
        </p:graphicFrame>
        <p:grpSp>
          <p:nvGrpSpPr>
            <p:cNvPr id="25626" name="Group 73"/>
            <p:cNvGrpSpPr>
              <a:grpSpLocks/>
            </p:cNvGrpSpPr>
            <p:nvPr/>
          </p:nvGrpSpPr>
          <p:grpSpPr bwMode="auto">
            <a:xfrm>
              <a:off x="1066" y="2649"/>
              <a:ext cx="217" cy="413"/>
              <a:chOff x="4180" y="783"/>
              <a:chExt cx="150" cy="307"/>
            </a:xfrm>
          </p:grpSpPr>
          <p:sp>
            <p:nvSpPr>
              <p:cNvPr id="25643" name="AutoShape 74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4" name="Rectangle 75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5" name="Rectangle 76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6" name="AutoShape 77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7" name="Line 78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8" name="Line 79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49" name="Rectangle 80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50" name="Rectangle 81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5627" name="AutoShape 82"/>
            <p:cNvSpPr>
              <a:spLocks noChangeArrowheads="1"/>
            </p:cNvSpPr>
            <p:nvPr/>
          </p:nvSpPr>
          <p:spPr bwMode="auto">
            <a:xfrm>
              <a:off x="762" y="2481"/>
              <a:ext cx="260" cy="287"/>
            </a:xfrm>
            <a:prstGeom prst="can">
              <a:avLst>
                <a:gd name="adj" fmla="val 2231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8" name="AutoShape 90"/>
            <p:cNvSpPr>
              <a:spLocks noChangeArrowheads="1"/>
            </p:cNvSpPr>
            <p:nvPr/>
          </p:nvSpPr>
          <p:spPr bwMode="auto">
            <a:xfrm>
              <a:off x="4741" y="2819"/>
              <a:ext cx="515" cy="239"/>
            </a:xfrm>
            <a:prstGeom prst="rightArrow">
              <a:avLst>
                <a:gd name="adj1" fmla="val 50000"/>
                <a:gd name="adj2" fmla="val 5387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5629" name="Group 92"/>
            <p:cNvGrpSpPr>
              <a:grpSpLocks/>
            </p:cNvGrpSpPr>
            <p:nvPr/>
          </p:nvGrpSpPr>
          <p:grpSpPr bwMode="auto">
            <a:xfrm>
              <a:off x="1328" y="2714"/>
              <a:ext cx="1347" cy="359"/>
              <a:chOff x="2249" y="3430"/>
              <a:chExt cx="1389" cy="256"/>
            </a:xfrm>
          </p:grpSpPr>
          <p:sp>
            <p:nvSpPr>
              <p:cNvPr id="256093" name="Oval 93"/>
              <p:cNvSpPr>
                <a:spLocks noChangeArrowheads="1"/>
              </p:cNvSpPr>
              <p:nvPr/>
            </p:nvSpPr>
            <p:spPr bwMode="auto">
              <a:xfrm>
                <a:off x="3569" y="3433"/>
                <a:ext cx="69" cy="25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094" name="Rectangle 94"/>
              <p:cNvSpPr>
                <a:spLocks noChangeArrowheads="1"/>
              </p:cNvSpPr>
              <p:nvPr/>
            </p:nvSpPr>
            <p:spPr bwMode="auto">
              <a:xfrm>
                <a:off x="2275" y="3433"/>
                <a:ext cx="1326" cy="253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41" name="Oval 95"/>
              <p:cNvSpPr>
                <a:spLocks noChangeArrowheads="1"/>
              </p:cNvSpPr>
              <p:nvPr/>
            </p:nvSpPr>
            <p:spPr bwMode="auto">
              <a:xfrm>
                <a:off x="2249" y="3430"/>
                <a:ext cx="69" cy="253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096" name="Rectangle 96"/>
              <p:cNvSpPr>
                <a:spLocks noChangeArrowheads="1"/>
              </p:cNvSpPr>
              <p:nvPr/>
            </p:nvSpPr>
            <p:spPr bwMode="auto">
              <a:xfrm>
                <a:off x="3562" y="3438"/>
                <a:ext cx="44" cy="246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5630" name="Text Box 97"/>
            <p:cNvSpPr txBox="1">
              <a:spLocks noChangeArrowheads="1"/>
            </p:cNvSpPr>
            <p:nvPr/>
          </p:nvSpPr>
          <p:spPr bwMode="auto">
            <a:xfrm>
              <a:off x="1313" y="2788"/>
              <a:ext cx="141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Comic Sans MS" pitchFamily="66" charset="0"/>
                </a:rPr>
                <a:t>R</a:t>
              </a:r>
              <a:r>
                <a:rPr lang="en-US" sz="2800" baseline="-25000">
                  <a:latin typeface="Comic Sans MS" pitchFamily="66" charset="0"/>
                </a:rPr>
                <a:t>s</a:t>
              </a:r>
              <a:r>
                <a:rPr lang="en-US" sz="2000" baseline="-25000">
                  <a:latin typeface="Comic Sans MS" pitchFamily="66" charset="0"/>
                </a:rPr>
                <a:t> </a:t>
              </a:r>
              <a:r>
                <a:rPr lang="en-US" sz="2000">
                  <a:latin typeface="Comic Sans MS" pitchFamily="66" charset="0"/>
                </a:rPr>
                <a:t>bits/sec</a:t>
              </a:r>
            </a:p>
          </p:txBody>
        </p:sp>
        <p:grpSp>
          <p:nvGrpSpPr>
            <p:cNvPr id="25631" name="Group 83"/>
            <p:cNvGrpSpPr>
              <a:grpSpLocks/>
            </p:cNvGrpSpPr>
            <p:nvPr/>
          </p:nvGrpSpPr>
          <p:grpSpPr bwMode="auto">
            <a:xfrm>
              <a:off x="3419" y="2835"/>
              <a:ext cx="1621" cy="194"/>
              <a:chOff x="2249" y="3430"/>
              <a:chExt cx="1389" cy="256"/>
            </a:xfrm>
          </p:grpSpPr>
          <p:sp>
            <p:nvSpPr>
              <p:cNvPr id="256084" name="Oval 84"/>
              <p:cNvSpPr>
                <a:spLocks noChangeArrowheads="1"/>
              </p:cNvSpPr>
              <p:nvPr/>
            </p:nvSpPr>
            <p:spPr bwMode="auto">
              <a:xfrm>
                <a:off x="3569" y="3433"/>
                <a:ext cx="69" cy="25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085" name="Rectangle 85"/>
              <p:cNvSpPr>
                <a:spLocks noChangeArrowheads="1"/>
              </p:cNvSpPr>
              <p:nvPr/>
            </p:nvSpPr>
            <p:spPr bwMode="auto">
              <a:xfrm>
                <a:off x="2275" y="3433"/>
                <a:ext cx="1326" cy="253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637" name="Oval 86"/>
              <p:cNvSpPr>
                <a:spLocks noChangeArrowheads="1"/>
              </p:cNvSpPr>
              <p:nvPr/>
            </p:nvSpPr>
            <p:spPr bwMode="auto">
              <a:xfrm>
                <a:off x="2249" y="3430"/>
                <a:ext cx="69" cy="253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087" name="Rectangle 87"/>
              <p:cNvSpPr>
                <a:spLocks noChangeArrowheads="1"/>
              </p:cNvSpPr>
              <p:nvPr/>
            </p:nvSpPr>
            <p:spPr bwMode="auto">
              <a:xfrm>
                <a:off x="3562" y="3438"/>
                <a:ext cx="45" cy="245"/>
              </a:xfrm>
              <a:prstGeom prst="rect">
                <a:avLst/>
              </a:prstGeom>
              <a:gradFill rotWithShape="1">
                <a:gsLst>
                  <a:gs pos="0">
                    <a:schemeClr val="bg1"/>
                  </a:gs>
                  <a:gs pos="50000">
                    <a:schemeClr val="folHlink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5632" name="Text Box 88"/>
            <p:cNvSpPr txBox="1">
              <a:spLocks noChangeArrowheads="1"/>
            </p:cNvSpPr>
            <p:nvPr/>
          </p:nvSpPr>
          <p:spPr bwMode="auto">
            <a:xfrm>
              <a:off x="3475" y="2807"/>
              <a:ext cx="1629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latin typeface="Comic Sans MS" pitchFamily="66" charset="0"/>
                </a:rPr>
                <a:t>  R</a:t>
              </a:r>
              <a:r>
                <a:rPr lang="en-US" sz="2800" baseline="-25000">
                  <a:latin typeface="Comic Sans MS" pitchFamily="66" charset="0"/>
                </a:rPr>
                <a:t>c</a:t>
              </a:r>
              <a:r>
                <a:rPr lang="en-US" sz="2000" baseline="-25000">
                  <a:latin typeface="Comic Sans MS" pitchFamily="66" charset="0"/>
                </a:rPr>
                <a:t> </a:t>
              </a:r>
              <a:r>
                <a:rPr lang="en-US" sz="2000">
                  <a:latin typeface="Comic Sans MS" pitchFamily="66" charset="0"/>
                </a:rPr>
                <a:t>bits/sec</a:t>
              </a:r>
            </a:p>
          </p:txBody>
        </p:sp>
        <p:sp>
          <p:nvSpPr>
            <p:cNvPr id="25633" name="AutoShape 98"/>
            <p:cNvSpPr>
              <a:spLocks noChangeArrowheads="1"/>
            </p:cNvSpPr>
            <p:nvPr/>
          </p:nvSpPr>
          <p:spPr bwMode="auto">
            <a:xfrm>
              <a:off x="2668" y="2815"/>
              <a:ext cx="860" cy="240"/>
            </a:xfrm>
            <a:prstGeom prst="rightArrow">
              <a:avLst>
                <a:gd name="adj1" fmla="val 50000"/>
                <a:gd name="adj2" fmla="val 8958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34" name="AutoShape 89"/>
            <p:cNvSpPr>
              <a:spLocks noChangeArrowheads="1"/>
            </p:cNvSpPr>
            <p:nvPr/>
          </p:nvSpPr>
          <p:spPr bwMode="auto">
            <a:xfrm flipV="1">
              <a:off x="814" y="2689"/>
              <a:ext cx="564" cy="356"/>
            </a:xfrm>
            <a:custGeom>
              <a:avLst/>
              <a:gdLst>
                <a:gd name="T0" fmla="*/ 10 w 21600"/>
                <a:gd name="T1" fmla="*/ 0 h 21600"/>
                <a:gd name="T2" fmla="*/ 10 w 21600"/>
                <a:gd name="T3" fmla="*/ 3 h 21600"/>
                <a:gd name="T4" fmla="*/ 2 w 21600"/>
                <a:gd name="T5" fmla="*/ 6 h 21600"/>
                <a:gd name="T6" fmla="*/ 15 w 21600"/>
                <a:gd name="T7" fmla="*/ 2 h 21600"/>
                <a:gd name="T8" fmla="*/ 17694720 60000 65536"/>
                <a:gd name="T9" fmla="*/ 5898240 60000 65536"/>
                <a:gd name="T10" fmla="*/ 5898240 60000 65536"/>
                <a:gd name="T11" fmla="*/ 0 60000 65536"/>
                <a:gd name="T12" fmla="*/ 12409 w 21600"/>
                <a:gd name="T13" fmla="*/ 2912 h 21600"/>
                <a:gd name="T14" fmla="*/ 18230 w 21600"/>
                <a:gd name="T15" fmla="*/ 92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21600" y="6079"/>
                  </a:moveTo>
                  <a:lnTo>
                    <a:pt x="15126" y="0"/>
                  </a:lnTo>
                  <a:lnTo>
                    <a:pt x="15126" y="2912"/>
                  </a:lnTo>
                  <a:lnTo>
                    <a:pt x="12427" y="2912"/>
                  </a:lnTo>
                  <a:cubicBezTo>
                    <a:pt x="5564" y="2912"/>
                    <a:pt x="0" y="7052"/>
                    <a:pt x="0" y="12158"/>
                  </a:cubicBezTo>
                  <a:lnTo>
                    <a:pt x="0" y="21600"/>
                  </a:lnTo>
                  <a:lnTo>
                    <a:pt x="6474" y="21600"/>
                  </a:lnTo>
                  <a:lnTo>
                    <a:pt x="6474" y="12158"/>
                  </a:lnTo>
                  <a:cubicBezTo>
                    <a:pt x="6474" y="10550"/>
                    <a:pt x="9139" y="9246"/>
                    <a:pt x="12427" y="9246"/>
                  </a:cubicBezTo>
                  <a:lnTo>
                    <a:pt x="15126" y="9246"/>
                  </a:lnTo>
                  <a:lnTo>
                    <a:pt x="15126" y="1215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" name="Group 108"/>
          <p:cNvGrpSpPr>
            <a:grpSpLocks/>
          </p:cNvGrpSpPr>
          <p:nvPr/>
        </p:nvGrpSpPr>
        <p:grpSpPr bwMode="auto">
          <a:xfrm>
            <a:off x="203200" y="5191125"/>
            <a:ext cx="8607425" cy="1211263"/>
            <a:chOff x="128" y="3270"/>
            <a:chExt cx="5422" cy="763"/>
          </a:xfrm>
        </p:grpSpPr>
        <p:sp>
          <p:nvSpPr>
            <p:cNvPr id="25620" name="Rectangle 102"/>
            <p:cNvSpPr>
              <a:spLocks noChangeArrowheads="1"/>
            </p:cNvSpPr>
            <p:nvPr/>
          </p:nvSpPr>
          <p:spPr bwMode="auto">
            <a:xfrm>
              <a:off x="128" y="3393"/>
              <a:ext cx="5403" cy="640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621" name="Text Box 101"/>
            <p:cNvSpPr txBox="1">
              <a:spLocks noChangeArrowheads="1"/>
            </p:cNvSpPr>
            <p:nvPr/>
          </p:nvSpPr>
          <p:spPr bwMode="auto">
            <a:xfrm>
              <a:off x="208" y="3585"/>
              <a:ext cx="53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>
                  <a:latin typeface="Comic Sans MS" pitchFamily="66" charset="0"/>
                </a:rPr>
                <a:t>link on end-end path that constrains  end-end throughput</a:t>
              </a:r>
            </a:p>
          </p:txBody>
        </p:sp>
        <p:sp>
          <p:nvSpPr>
            <p:cNvPr id="25622" name="Text Box 104"/>
            <p:cNvSpPr txBox="1">
              <a:spLocks noChangeArrowheads="1"/>
            </p:cNvSpPr>
            <p:nvPr/>
          </p:nvSpPr>
          <p:spPr bwMode="auto">
            <a:xfrm>
              <a:off x="322" y="3270"/>
              <a:ext cx="1712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i="1">
                  <a:solidFill>
                    <a:srgbClr val="FF3300"/>
                  </a:solidFill>
                  <a:latin typeface="Comic Sans MS" pitchFamily="66" charset="0"/>
                </a:rPr>
                <a:t>bottleneck link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663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C03E17F-144F-4535-BCEA-C62D0D18D1FE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2663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54000"/>
            <a:ext cx="7772400" cy="1143000"/>
          </a:xfrm>
        </p:spPr>
        <p:txBody>
          <a:bodyPr/>
          <a:lstStyle/>
          <a:p>
            <a:r>
              <a:rPr lang="en-US" smtClean="0"/>
              <a:t>Throughput: Internet scenario</a:t>
            </a:r>
          </a:p>
        </p:txBody>
      </p:sp>
      <p:sp>
        <p:nvSpPr>
          <p:cNvPr id="26632" name="Text Box 44"/>
          <p:cNvSpPr txBox="1">
            <a:spLocks noChangeArrowheads="1"/>
          </p:cNvSpPr>
          <p:nvPr/>
        </p:nvSpPr>
        <p:spPr bwMode="auto">
          <a:xfrm>
            <a:off x="4384675" y="5672138"/>
            <a:ext cx="44640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10 connections (fairly) share backbone bottleneck link R</a:t>
            </a:r>
            <a:r>
              <a:rPr lang="en-US" sz="2000" baseline="-25000">
                <a:latin typeface="Comic Sans MS" pitchFamily="66" charset="0"/>
              </a:rPr>
              <a:t> </a:t>
            </a:r>
            <a:r>
              <a:rPr lang="en-US" sz="2000">
                <a:latin typeface="Comic Sans MS" pitchFamily="66" charset="0"/>
              </a:rPr>
              <a:t>bits/sec</a:t>
            </a:r>
          </a:p>
        </p:txBody>
      </p:sp>
      <p:sp>
        <p:nvSpPr>
          <p:cNvPr id="26633" name="Freeform 296"/>
          <p:cNvSpPr>
            <a:spLocks/>
          </p:cNvSpPr>
          <p:nvPr/>
        </p:nvSpPr>
        <p:spPr bwMode="auto">
          <a:xfrm>
            <a:off x="4883150" y="2720975"/>
            <a:ext cx="3127375" cy="1498600"/>
          </a:xfrm>
          <a:custGeom>
            <a:avLst/>
            <a:gdLst>
              <a:gd name="T0" fmla="*/ 1481213 w 1877"/>
              <a:gd name="T1" fmla="*/ 37588 h 917"/>
              <a:gd name="T2" fmla="*/ 1152980 w 1877"/>
              <a:gd name="T3" fmla="*/ 178132 h 917"/>
              <a:gd name="T4" fmla="*/ 691455 w 1877"/>
              <a:gd name="T5" fmla="*/ 148716 h 917"/>
              <a:gd name="T6" fmla="*/ 186609 w 1877"/>
              <a:gd name="T7" fmla="*/ 277821 h 917"/>
              <a:gd name="T8" fmla="*/ 83308 w 1877"/>
              <a:gd name="T9" fmla="*/ 576888 h 917"/>
              <a:gd name="T10" fmla="*/ 23326 w 1877"/>
              <a:gd name="T11" fmla="*/ 862880 h 917"/>
              <a:gd name="T12" fmla="*/ 231596 w 1877"/>
              <a:gd name="T13" fmla="*/ 1062257 h 917"/>
              <a:gd name="T14" fmla="*/ 841409 w 1877"/>
              <a:gd name="T15" fmla="*/ 1276343 h 917"/>
              <a:gd name="T16" fmla="*/ 1554524 w 1877"/>
              <a:gd name="T17" fmla="*/ 1447939 h 917"/>
              <a:gd name="T18" fmla="*/ 2282634 w 1877"/>
              <a:gd name="T19" fmla="*/ 1472452 h 917"/>
              <a:gd name="T20" fmla="*/ 2792478 w 1877"/>
              <a:gd name="T21" fmla="*/ 1295954 h 917"/>
              <a:gd name="T22" fmla="*/ 3099050 w 1877"/>
              <a:gd name="T23" fmla="*/ 1019767 h 917"/>
              <a:gd name="T24" fmla="*/ 2959093 w 1877"/>
              <a:gd name="T25" fmla="*/ 357899 h 917"/>
              <a:gd name="T26" fmla="*/ 2504233 w 1877"/>
              <a:gd name="T27" fmla="*/ 163424 h 917"/>
              <a:gd name="T28" fmla="*/ 1999388 w 1877"/>
              <a:gd name="T29" fmla="*/ 21245 h 917"/>
              <a:gd name="T30" fmla="*/ 1481213 w 1877"/>
              <a:gd name="T31" fmla="*/ 37588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00CC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34" name="AutoShape 21"/>
          <p:cNvSpPr>
            <a:spLocks noChangeArrowheads="1"/>
          </p:cNvSpPr>
          <p:nvPr/>
        </p:nvSpPr>
        <p:spPr bwMode="auto">
          <a:xfrm>
            <a:off x="4595813" y="2386013"/>
            <a:ext cx="312737" cy="152400"/>
          </a:xfrm>
          <a:prstGeom prst="parallelogram">
            <a:avLst>
              <a:gd name="adj" fmla="val 79053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5" name="Rectangle 22"/>
          <p:cNvSpPr>
            <a:spLocks noChangeArrowheads="1"/>
          </p:cNvSpPr>
          <p:nvPr/>
        </p:nvSpPr>
        <p:spPr bwMode="auto">
          <a:xfrm>
            <a:off x="4754563" y="1882775"/>
            <a:ext cx="144462" cy="50800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6" name="Rectangle 23"/>
          <p:cNvSpPr>
            <a:spLocks noChangeArrowheads="1"/>
          </p:cNvSpPr>
          <p:nvPr/>
        </p:nvSpPr>
        <p:spPr bwMode="auto">
          <a:xfrm>
            <a:off x="4595813" y="2025650"/>
            <a:ext cx="200025" cy="508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7" name="AutoShape 24"/>
          <p:cNvSpPr>
            <a:spLocks noChangeArrowheads="1"/>
          </p:cNvSpPr>
          <p:nvPr/>
        </p:nvSpPr>
        <p:spPr bwMode="auto">
          <a:xfrm>
            <a:off x="4595813" y="1878013"/>
            <a:ext cx="312737" cy="153987"/>
          </a:xfrm>
          <a:prstGeom prst="parallelogram">
            <a:avLst>
              <a:gd name="adj" fmla="val 78238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8" name="Line 25"/>
          <p:cNvSpPr>
            <a:spLocks noChangeShapeType="1"/>
          </p:cNvSpPr>
          <p:nvPr/>
        </p:nvSpPr>
        <p:spPr bwMode="auto">
          <a:xfrm>
            <a:off x="4908550" y="1889125"/>
            <a:ext cx="0" cy="496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9" name="Line 26"/>
          <p:cNvSpPr>
            <a:spLocks noChangeShapeType="1"/>
          </p:cNvSpPr>
          <p:nvPr/>
        </p:nvSpPr>
        <p:spPr bwMode="auto">
          <a:xfrm flipH="1">
            <a:off x="4795838" y="2386013"/>
            <a:ext cx="112712" cy="147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0" name="Rectangle 27"/>
          <p:cNvSpPr>
            <a:spLocks noChangeArrowheads="1"/>
          </p:cNvSpPr>
          <p:nvPr/>
        </p:nvSpPr>
        <p:spPr bwMode="auto">
          <a:xfrm>
            <a:off x="4622800" y="2093913"/>
            <a:ext cx="131763" cy="2921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1" name="Rectangle 28"/>
          <p:cNvSpPr>
            <a:spLocks noChangeArrowheads="1"/>
          </p:cNvSpPr>
          <p:nvPr/>
        </p:nvSpPr>
        <p:spPr bwMode="auto">
          <a:xfrm>
            <a:off x="4641850" y="2181225"/>
            <a:ext cx="98425" cy="1031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42" name="Text Box 35"/>
          <p:cNvSpPr txBox="1">
            <a:spLocks noChangeArrowheads="1"/>
          </p:cNvSpPr>
          <p:nvPr/>
        </p:nvSpPr>
        <p:spPr bwMode="auto">
          <a:xfrm>
            <a:off x="4746625" y="2344738"/>
            <a:ext cx="676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  <a:r>
              <a:rPr lang="en-US" sz="2800" baseline="-25000">
                <a:latin typeface="Comic Sans MS" pitchFamily="66" charset="0"/>
              </a:rPr>
              <a:t>s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257064" name="Oval 40"/>
          <p:cNvSpPr>
            <a:spLocks noChangeArrowheads="1"/>
          </p:cNvSpPr>
          <p:nvPr/>
        </p:nvSpPr>
        <p:spPr bwMode="auto">
          <a:xfrm rot="5400000">
            <a:off x="6611144" y="3772694"/>
            <a:ext cx="50800" cy="525462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065" name="Rectangle 41"/>
          <p:cNvSpPr>
            <a:spLocks noChangeArrowheads="1"/>
          </p:cNvSpPr>
          <p:nvPr/>
        </p:nvSpPr>
        <p:spPr bwMode="auto">
          <a:xfrm rot="5400000">
            <a:off x="6144419" y="3278982"/>
            <a:ext cx="984250" cy="52546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45" name="Oval 42"/>
          <p:cNvSpPr>
            <a:spLocks noChangeArrowheads="1"/>
          </p:cNvSpPr>
          <p:nvPr/>
        </p:nvSpPr>
        <p:spPr bwMode="auto">
          <a:xfrm rot="5400000">
            <a:off x="6615113" y="2794000"/>
            <a:ext cx="52387" cy="525463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67" name="Rectangle 43"/>
          <p:cNvSpPr>
            <a:spLocks noChangeArrowheads="1"/>
          </p:cNvSpPr>
          <p:nvPr/>
        </p:nvSpPr>
        <p:spPr bwMode="auto">
          <a:xfrm rot="5400000">
            <a:off x="6615113" y="3765550"/>
            <a:ext cx="31750" cy="5111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6626" name="Object 429"/>
          <p:cNvGraphicFramePr>
            <a:graphicFrameLocks noChangeAspect="1"/>
          </p:cNvGraphicFramePr>
          <p:nvPr/>
        </p:nvGraphicFramePr>
        <p:xfrm>
          <a:off x="4524375" y="4532313"/>
          <a:ext cx="546100" cy="530225"/>
        </p:xfrm>
        <a:graphic>
          <a:graphicData uri="http://schemas.openxmlformats.org/presentationml/2006/ole">
            <p:oleObj spid="_x0000_s26626" name="Clip" r:id="rId3" imgW="1305000" imgH="1085760" progId="">
              <p:embed/>
            </p:oleObj>
          </a:graphicData>
        </a:graphic>
      </p:graphicFrame>
      <p:sp>
        <p:nvSpPr>
          <p:cNvPr id="257055" name="Oval 31"/>
          <p:cNvSpPr>
            <a:spLocks noChangeArrowheads="1"/>
          </p:cNvSpPr>
          <p:nvPr/>
        </p:nvSpPr>
        <p:spPr bwMode="auto">
          <a:xfrm rot="1792560">
            <a:off x="5621338" y="2668588"/>
            <a:ext cx="38100" cy="1587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056" name="Rectangle 32"/>
          <p:cNvSpPr>
            <a:spLocks noChangeArrowheads="1"/>
          </p:cNvSpPr>
          <p:nvPr/>
        </p:nvSpPr>
        <p:spPr bwMode="auto">
          <a:xfrm rot="1792560">
            <a:off x="4956175" y="2465388"/>
            <a:ext cx="730250" cy="1587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49" name="Oval 33"/>
          <p:cNvSpPr>
            <a:spLocks noChangeArrowheads="1"/>
          </p:cNvSpPr>
          <p:nvPr/>
        </p:nvSpPr>
        <p:spPr bwMode="auto">
          <a:xfrm rot="1792560">
            <a:off x="4991100" y="2265363"/>
            <a:ext cx="38100" cy="1587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058" name="Rectangle 34"/>
          <p:cNvSpPr>
            <a:spLocks noChangeArrowheads="1"/>
          </p:cNvSpPr>
          <p:nvPr/>
        </p:nvSpPr>
        <p:spPr bwMode="auto">
          <a:xfrm rot="1792560">
            <a:off x="5618163" y="2665413"/>
            <a:ext cx="23812" cy="153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51" name="Line 456"/>
          <p:cNvSpPr>
            <a:spLocks noChangeShapeType="1"/>
          </p:cNvSpPr>
          <p:nvPr/>
        </p:nvSpPr>
        <p:spPr bwMode="auto">
          <a:xfrm rot="1792560">
            <a:off x="4827588" y="2536825"/>
            <a:ext cx="9556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52" name="AutoShape 459"/>
          <p:cNvSpPr>
            <a:spLocks noChangeArrowheads="1"/>
          </p:cNvSpPr>
          <p:nvPr/>
        </p:nvSpPr>
        <p:spPr bwMode="auto">
          <a:xfrm>
            <a:off x="5184775" y="1943100"/>
            <a:ext cx="312738" cy="153988"/>
          </a:xfrm>
          <a:prstGeom prst="parallelogram">
            <a:avLst>
              <a:gd name="adj" fmla="val 78238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3" name="Rectangle 460"/>
          <p:cNvSpPr>
            <a:spLocks noChangeArrowheads="1"/>
          </p:cNvSpPr>
          <p:nvPr/>
        </p:nvSpPr>
        <p:spPr bwMode="auto">
          <a:xfrm>
            <a:off x="5343525" y="1439863"/>
            <a:ext cx="144463" cy="50800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4" name="Rectangle 461"/>
          <p:cNvSpPr>
            <a:spLocks noChangeArrowheads="1"/>
          </p:cNvSpPr>
          <p:nvPr/>
        </p:nvSpPr>
        <p:spPr bwMode="auto">
          <a:xfrm>
            <a:off x="5186363" y="1584325"/>
            <a:ext cx="198437" cy="508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5" name="AutoShape 462"/>
          <p:cNvSpPr>
            <a:spLocks noChangeArrowheads="1"/>
          </p:cNvSpPr>
          <p:nvPr/>
        </p:nvSpPr>
        <p:spPr bwMode="auto">
          <a:xfrm>
            <a:off x="5184775" y="1435100"/>
            <a:ext cx="312738" cy="153988"/>
          </a:xfrm>
          <a:prstGeom prst="parallelogram">
            <a:avLst>
              <a:gd name="adj" fmla="val 78238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6" name="Line 463"/>
          <p:cNvSpPr>
            <a:spLocks noChangeShapeType="1"/>
          </p:cNvSpPr>
          <p:nvPr/>
        </p:nvSpPr>
        <p:spPr bwMode="auto">
          <a:xfrm>
            <a:off x="5497513" y="1446213"/>
            <a:ext cx="0" cy="496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7" name="Line 464"/>
          <p:cNvSpPr>
            <a:spLocks noChangeShapeType="1"/>
          </p:cNvSpPr>
          <p:nvPr/>
        </p:nvSpPr>
        <p:spPr bwMode="auto">
          <a:xfrm flipH="1">
            <a:off x="5384800" y="1943100"/>
            <a:ext cx="112713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8" name="Rectangle 465"/>
          <p:cNvSpPr>
            <a:spLocks noChangeArrowheads="1"/>
          </p:cNvSpPr>
          <p:nvPr/>
        </p:nvSpPr>
        <p:spPr bwMode="auto">
          <a:xfrm>
            <a:off x="5211763" y="1651000"/>
            <a:ext cx="131762" cy="2921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59" name="Rectangle 466"/>
          <p:cNvSpPr>
            <a:spLocks noChangeArrowheads="1"/>
          </p:cNvSpPr>
          <p:nvPr/>
        </p:nvSpPr>
        <p:spPr bwMode="auto">
          <a:xfrm>
            <a:off x="5230813" y="1739900"/>
            <a:ext cx="100012" cy="10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93" name="Oval 469"/>
          <p:cNvSpPr>
            <a:spLocks noChangeArrowheads="1"/>
          </p:cNvSpPr>
          <p:nvPr/>
        </p:nvSpPr>
        <p:spPr bwMode="auto">
          <a:xfrm rot="2768172">
            <a:off x="6130925" y="2671763"/>
            <a:ext cx="47625" cy="1428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494" name="Rectangle 470"/>
          <p:cNvSpPr>
            <a:spLocks noChangeArrowheads="1"/>
          </p:cNvSpPr>
          <p:nvPr/>
        </p:nvSpPr>
        <p:spPr bwMode="auto">
          <a:xfrm rot="2768172">
            <a:off x="5409407" y="2339181"/>
            <a:ext cx="915988" cy="142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62" name="Oval 471"/>
          <p:cNvSpPr>
            <a:spLocks noChangeArrowheads="1"/>
          </p:cNvSpPr>
          <p:nvPr/>
        </p:nvSpPr>
        <p:spPr bwMode="auto">
          <a:xfrm rot="2768172">
            <a:off x="5561013" y="2012950"/>
            <a:ext cx="47625" cy="142875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496" name="Rectangle 472"/>
          <p:cNvSpPr>
            <a:spLocks noChangeArrowheads="1"/>
          </p:cNvSpPr>
          <p:nvPr/>
        </p:nvSpPr>
        <p:spPr bwMode="auto">
          <a:xfrm rot="2768172">
            <a:off x="6130925" y="2663825"/>
            <a:ext cx="30163" cy="1381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64" name="Line 473"/>
          <p:cNvSpPr>
            <a:spLocks noChangeShapeType="1"/>
          </p:cNvSpPr>
          <p:nvPr/>
        </p:nvSpPr>
        <p:spPr bwMode="auto">
          <a:xfrm rot="2768172">
            <a:off x="5253037" y="2395538"/>
            <a:ext cx="11969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500" name="Oval 476"/>
          <p:cNvSpPr>
            <a:spLocks noChangeArrowheads="1"/>
          </p:cNvSpPr>
          <p:nvPr/>
        </p:nvSpPr>
        <p:spPr bwMode="auto">
          <a:xfrm rot="19807440" flipH="1">
            <a:off x="5084763" y="4521200"/>
            <a:ext cx="38100" cy="1587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501" name="Rectangle 477"/>
          <p:cNvSpPr>
            <a:spLocks noChangeArrowheads="1"/>
          </p:cNvSpPr>
          <p:nvPr/>
        </p:nvSpPr>
        <p:spPr bwMode="auto">
          <a:xfrm rot="19807440" flipH="1">
            <a:off x="5057775" y="4318000"/>
            <a:ext cx="730250" cy="1587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67" name="Oval 478"/>
          <p:cNvSpPr>
            <a:spLocks noChangeArrowheads="1"/>
          </p:cNvSpPr>
          <p:nvPr/>
        </p:nvSpPr>
        <p:spPr bwMode="auto">
          <a:xfrm rot="19807440" flipH="1">
            <a:off x="5716588" y="4117975"/>
            <a:ext cx="36512" cy="1587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03" name="Rectangle 479"/>
          <p:cNvSpPr>
            <a:spLocks noChangeArrowheads="1"/>
          </p:cNvSpPr>
          <p:nvPr/>
        </p:nvSpPr>
        <p:spPr bwMode="auto">
          <a:xfrm rot="19807440" flipH="1">
            <a:off x="5100638" y="4518025"/>
            <a:ext cx="23812" cy="1539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69" name="Line 480"/>
          <p:cNvSpPr>
            <a:spLocks noChangeShapeType="1"/>
          </p:cNvSpPr>
          <p:nvPr/>
        </p:nvSpPr>
        <p:spPr bwMode="auto">
          <a:xfrm rot="19807440" flipH="1">
            <a:off x="4962525" y="4389438"/>
            <a:ext cx="9556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7507" name="Oval 483"/>
          <p:cNvSpPr>
            <a:spLocks noChangeArrowheads="1"/>
          </p:cNvSpPr>
          <p:nvPr/>
        </p:nvSpPr>
        <p:spPr bwMode="auto">
          <a:xfrm rot="18831828" flipV="1">
            <a:off x="6338888" y="4294188"/>
            <a:ext cx="47625" cy="142875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508" name="Rectangle 484"/>
          <p:cNvSpPr>
            <a:spLocks noChangeArrowheads="1"/>
          </p:cNvSpPr>
          <p:nvPr/>
        </p:nvSpPr>
        <p:spPr bwMode="auto">
          <a:xfrm rot="18831828" flipV="1">
            <a:off x="5616575" y="4625975"/>
            <a:ext cx="917575" cy="1428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72" name="Oval 485"/>
          <p:cNvSpPr>
            <a:spLocks noChangeArrowheads="1"/>
          </p:cNvSpPr>
          <p:nvPr/>
        </p:nvSpPr>
        <p:spPr bwMode="auto">
          <a:xfrm rot="18831828" flipV="1">
            <a:off x="5770563" y="4953000"/>
            <a:ext cx="47625" cy="142875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10" name="Rectangle 486"/>
          <p:cNvSpPr>
            <a:spLocks noChangeArrowheads="1"/>
          </p:cNvSpPr>
          <p:nvPr/>
        </p:nvSpPr>
        <p:spPr bwMode="auto">
          <a:xfrm rot="18831828" flipV="1">
            <a:off x="6338888" y="4303713"/>
            <a:ext cx="30162" cy="1381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74" name="Line 487"/>
          <p:cNvSpPr>
            <a:spLocks noChangeShapeType="1"/>
          </p:cNvSpPr>
          <p:nvPr/>
        </p:nvSpPr>
        <p:spPr bwMode="auto">
          <a:xfrm rot="18831828" flipV="1">
            <a:off x="5461000" y="4711701"/>
            <a:ext cx="11969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triangle" w="med" len="med"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6627" name="Object 488"/>
          <p:cNvGraphicFramePr>
            <a:graphicFrameLocks noChangeAspect="1"/>
          </p:cNvGraphicFramePr>
          <p:nvPr/>
        </p:nvGraphicFramePr>
        <p:xfrm>
          <a:off x="5189538" y="4987925"/>
          <a:ext cx="544512" cy="530225"/>
        </p:xfrm>
        <a:graphic>
          <a:graphicData uri="http://schemas.openxmlformats.org/presentationml/2006/ole">
            <p:oleObj spid="_x0000_s26627" name="Clip" r:id="rId4" imgW="1305000" imgH="1085760" progId="">
              <p:embed/>
            </p:oleObj>
          </a:graphicData>
        </a:graphic>
      </p:graphicFrame>
      <p:sp>
        <p:nvSpPr>
          <p:cNvPr id="26675" name="AutoShape 490"/>
          <p:cNvSpPr>
            <a:spLocks noChangeArrowheads="1"/>
          </p:cNvSpPr>
          <p:nvPr/>
        </p:nvSpPr>
        <p:spPr bwMode="auto">
          <a:xfrm>
            <a:off x="8074025" y="2266950"/>
            <a:ext cx="314325" cy="153988"/>
          </a:xfrm>
          <a:prstGeom prst="parallelogram">
            <a:avLst>
              <a:gd name="adj" fmla="val 78635"/>
            </a:avLst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6" name="Rectangle 491"/>
          <p:cNvSpPr>
            <a:spLocks noChangeArrowheads="1"/>
          </p:cNvSpPr>
          <p:nvPr/>
        </p:nvSpPr>
        <p:spPr bwMode="auto">
          <a:xfrm>
            <a:off x="8232775" y="1763713"/>
            <a:ext cx="144463" cy="50800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7" name="Rectangle 492"/>
          <p:cNvSpPr>
            <a:spLocks noChangeArrowheads="1"/>
          </p:cNvSpPr>
          <p:nvPr/>
        </p:nvSpPr>
        <p:spPr bwMode="auto">
          <a:xfrm>
            <a:off x="8075613" y="1908175"/>
            <a:ext cx="200025" cy="508000"/>
          </a:xfrm>
          <a:prstGeom prst="rect">
            <a:avLst/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8" name="AutoShape 493"/>
          <p:cNvSpPr>
            <a:spLocks noChangeArrowheads="1"/>
          </p:cNvSpPr>
          <p:nvPr/>
        </p:nvSpPr>
        <p:spPr bwMode="auto">
          <a:xfrm>
            <a:off x="8074025" y="1758950"/>
            <a:ext cx="314325" cy="153988"/>
          </a:xfrm>
          <a:prstGeom prst="parallelogram">
            <a:avLst>
              <a:gd name="adj" fmla="val 78635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79" name="Line 494"/>
          <p:cNvSpPr>
            <a:spLocks noChangeShapeType="1"/>
          </p:cNvSpPr>
          <p:nvPr/>
        </p:nvSpPr>
        <p:spPr bwMode="auto">
          <a:xfrm>
            <a:off x="8388350" y="1770063"/>
            <a:ext cx="0" cy="496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80" name="Line 495"/>
          <p:cNvSpPr>
            <a:spLocks noChangeShapeType="1"/>
          </p:cNvSpPr>
          <p:nvPr/>
        </p:nvSpPr>
        <p:spPr bwMode="auto">
          <a:xfrm flipH="1">
            <a:off x="8275638" y="2266950"/>
            <a:ext cx="112712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81" name="Rectangle 496"/>
          <p:cNvSpPr>
            <a:spLocks noChangeArrowheads="1"/>
          </p:cNvSpPr>
          <p:nvPr/>
        </p:nvSpPr>
        <p:spPr bwMode="auto">
          <a:xfrm>
            <a:off x="8102600" y="1974850"/>
            <a:ext cx="130175" cy="2921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82" name="Rectangle 497"/>
          <p:cNvSpPr>
            <a:spLocks noChangeArrowheads="1"/>
          </p:cNvSpPr>
          <p:nvPr/>
        </p:nvSpPr>
        <p:spPr bwMode="auto">
          <a:xfrm>
            <a:off x="8120063" y="2063750"/>
            <a:ext cx="100012" cy="10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24" name="Oval 500"/>
          <p:cNvSpPr>
            <a:spLocks noChangeArrowheads="1"/>
          </p:cNvSpPr>
          <p:nvPr/>
        </p:nvSpPr>
        <p:spPr bwMode="auto">
          <a:xfrm rot="19807440" flipH="1">
            <a:off x="7291388" y="2640013"/>
            <a:ext cx="38100" cy="1587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525" name="Rectangle 501"/>
          <p:cNvSpPr>
            <a:spLocks noChangeArrowheads="1"/>
          </p:cNvSpPr>
          <p:nvPr/>
        </p:nvSpPr>
        <p:spPr bwMode="auto">
          <a:xfrm rot="19807440" flipH="1">
            <a:off x="7264400" y="2436813"/>
            <a:ext cx="730250" cy="1587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85" name="Oval 502"/>
          <p:cNvSpPr>
            <a:spLocks noChangeArrowheads="1"/>
          </p:cNvSpPr>
          <p:nvPr/>
        </p:nvSpPr>
        <p:spPr bwMode="auto">
          <a:xfrm rot="19807440" flipH="1">
            <a:off x="7923213" y="2236788"/>
            <a:ext cx="36512" cy="1587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27" name="Rectangle 503"/>
          <p:cNvSpPr>
            <a:spLocks noChangeArrowheads="1"/>
          </p:cNvSpPr>
          <p:nvPr/>
        </p:nvSpPr>
        <p:spPr bwMode="auto">
          <a:xfrm rot="19807440" flipH="1">
            <a:off x="7307263" y="2636838"/>
            <a:ext cx="25400" cy="153987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87" name="Line 504"/>
          <p:cNvSpPr>
            <a:spLocks noChangeShapeType="1"/>
          </p:cNvSpPr>
          <p:nvPr/>
        </p:nvSpPr>
        <p:spPr bwMode="auto">
          <a:xfrm rot="19807440" flipH="1">
            <a:off x="7169150" y="2508250"/>
            <a:ext cx="955675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57531" name="Oval 507"/>
          <p:cNvSpPr>
            <a:spLocks noChangeArrowheads="1"/>
          </p:cNvSpPr>
          <p:nvPr/>
        </p:nvSpPr>
        <p:spPr bwMode="auto">
          <a:xfrm rot="1792560">
            <a:off x="8048625" y="4600575"/>
            <a:ext cx="38100" cy="15875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57532" name="Rectangle 508"/>
          <p:cNvSpPr>
            <a:spLocks noChangeArrowheads="1"/>
          </p:cNvSpPr>
          <p:nvPr/>
        </p:nvSpPr>
        <p:spPr bwMode="auto">
          <a:xfrm rot="1792560">
            <a:off x="7381875" y="4395788"/>
            <a:ext cx="731838" cy="1587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90" name="Oval 509"/>
          <p:cNvSpPr>
            <a:spLocks noChangeArrowheads="1"/>
          </p:cNvSpPr>
          <p:nvPr/>
        </p:nvSpPr>
        <p:spPr bwMode="auto">
          <a:xfrm rot="1792560">
            <a:off x="7416800" y="4195763"/>
            <a:ext cx="38100" cy="158750"/>
          </a:xfrm>
          <a:prstGeom prst="ellipse">
            <a:avLst/>
          </a:prstGeom>
          <a:solidFill>
            <a:srgbClr val="DDDDDD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7534" name="Rectangle 510"/>
          <p:cNvSpPr>
            <a:spLocks noChangeArrowheads="1"/>
          </p:cNvSpPr>
          <p:nvPr/>
        </p:nvSpPr>
        <p:spPr bwMode="auto">
          <a:xfrm rot="1792560">
            <a:off x="8043863" y="4597400"/>
            <a:ext cx="25400" cy="1524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50000">
                <a:schemeClr val="folHlink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92" name="Line 511"/>
          <p:cNvSpPr>
            <a:spLocks noChangeShapeType="1"/>
          </p:cNvSpPr>
          <p:nvPr/>
        </p:nvSpPr>
        <p:spPr bwMode="auto">
          <a:xfrm rot="1792560">
            <a:off x="7243763" y="4495800"/>
            <a:ext cx="1062037" cy="127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26628" name="Object 512"/>
          <p:cNvGraphicFramePr>
            <a:graphicFrameLocks noChangeAspect="1"/>
          </p:cNvGraphicFramePr>
          <p:nvPr/>
        </p:nvGraphicFramePr>
        <p:xfrm>
          <a:off x="8077200" y="4799013"/>
          <a:ext cx="546100" cy="530225"/>
        </p:xfrm>
        <a:graphic>
          <a:graphicData uri="http://schemas.openxmlformats.org/presentationml/2006/ole">
            <p:oleObj spid="_x0000_s26628" name="Clip" r:id="rId5" imgW="1305000" imgH="1085760" progId="">
              <p:embed/>
            </p:oleObj>
          </a:graphicData>
        </a:graphic>
      </p:graphicFrame>
      <p:sp>
        <p:nvSpPr>
          <p:cNvPr id="26693" name="Text Box 513"/>
          <p:cNvSpPr txBox="1">
            <a:spLocks noChangeArrowheads="1"/>
          </p:cNvSpPr>
          <p:nvPr/>
        </p:nvSpPr>
        <p:spPr bwMode="auto">
          <a:xfrm>
            <a:off x="5716588" y="1903413"/>
            <a:ext cx="676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  <a:r>
              <a:rPr lang="en-US" sz="2800" baseline="-25000">
                <a:latin typeface="Comic Sans MS" pitchFamily="66" charset="0"/>
              </a:rPr>
              <a:t>s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26694" name="Text Box 514"/>
          <p:cNvSpPr txBox="1">
            <a:spLocks noChangeArrowheads="1"/>
          </p:cNvSpPr>
          <p:nvPr/>
        </p:nvSpPr>
        <p:spPr bwMode="auto">
          <a:xfrm>
            <a:off x="7543800" y="2411413"/>
            <a:ext cx="676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  <a:r>
              <a:rPr lang="en-US" sz="2800" baseline="-25000">
                <a:latin typeface="Comic Sans MS" pitchFamily="66" charset="0"/>
              </a:rPr>
              <a:t>s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26695" name="Freeform 515"/>
          <p:cNvSpPr>
            <a:spLocks/>
          </p:cNvSpPr>
          <p:nvPr/>
        </p:nvSpPr>
        <p:spPr bwMode="auto">
          <a:xfrm>
            <a:off x="5710238" y="2771775"/>
            <a:ext cx="800100" cy="1381125"/>
          </a:xfrm>
          <a:custGeom>
            <a:avLst/>
            <a:gdLst>
              <a:gd name="T0" fmla="*/ 0 w 504"/>
              <a:gd name="T1" fmla="*/ 0 h 870"/>
              <a:gd name="T2" fmla="*/ 204788 w 504"/>
              <a:gd name="T3" fmla="*/ 100012 h 870"/>
              <a:gd name="T4" fmla="*/ 474663 w 504"/>
              <a:gd name="T5" fmla="*/ 177800 h 870"/>
              <a:gd name="T6" fmla="*/ 622300 w 504"/>
              <a:gd name="T7" fmla="*/ 192087 h 870"/>
              <a:gd name="T8" fmla="*/ 760413 w 504"/>
              <a:gd name="T9" fmla="*/ 230188 h 870"/>
              <a:gd name="T10" fmla="*/ 777875 w 504"/>
              <a:gd name="T11" fmla="*/ 1225550 h 870"/>
              <a:gd name="T12" fmla="*/ 644525 w 504"/>
              <a:gd name="T13" fmla="*/ 1331913 h 870"/>
              <a:gd name="T14" fmla="*/ 454025 w 504"/>
              <a:gd name="T15" fmla="*/ 1322388 h 870"/>
              <a:gd name="T16" fmla="*/ 304800 w 504"/>
              <a:gd name="T17" fmla="*/ 1314450 h 870"/>
              <a:gd name="T18" fmla="*/ 133350 w 504"/>
              <a:gd name="T19" fmla="*/ 1381125 h 87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504"/>
              <a:gd name="T31" fmla="*/ 0 h 870"/>
              <a:gd name="T32" fmla="*/ 504 w 504"/>
              <a:gd name="T33" fmla="*/ 870 h 87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504" h="870">
                <a:moveTo>
                  <a:pt x="0" y="0"/>
                </a:moveTo>
                <a:cubicBezTo>
                  <a:pt x="21" y="11"/>
                  <a:pt x="79" y="44"/>
                  <a:pt x="129" y="63"/>
                </a:cubicBezTo>
                <a:cubicBezTo>
                  <a:pt x="179" y="82"/>
                  <a:pt x="255" y="102"/>
                  <a:pt x="299" y="112"/>
                </a:cubicBezTo>
                <a:cubicBezTo>
                  <a:pt x="343" y="122"/>
                  <a:pt x="362" y="116"/>
                  <a:pt x="392" y="121"/>
                </a:cubicBezTo>
                <a:cubicBezTo>
                  <a:pt x="417" y="124"/>
                  <a:pt x="469" y="100"/>
                  <a:pt x="479" y="145"/>
                </a:cubicBezTo>
                <a:cubicBezTo>
                  <a:pt x="490" y="191"/>
                  <a:pt x="504" y="700"/>
                  <a:pt x="490" y="772"/>
                </a:cubicBezTo>
                <a:cubicBezTo>
                  <a:pt x="477" y="845"/>
                  <a:pt x="447" y="842"/>
                  <a:pt x="406" y="839"/>
                </a:cubicBezTo>
                <a:cubicBezTo>
                  <a:pt x="365" y="836"/>
                  <a:pt x="323" y="835"/>
                  <a:pt x="286" y="833"/>
                </a:cubicBezTo>
                <a:cubicBezTo>
                  <a:pt x="250" y="831"/>
                  <a:pt x="226" y="822"/>
                  <a:pt x="192" y="828"/>
                </a:cubicBezTo>
                <a:cubicBezTo>
                  <a:pt x="158" y="834"/>
                  <a:pt x="107" y="861"/>
                  <a:pt x="84" y="870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6" name="Text Box 516"/>
          <p:cNvSpPr txBox="1">
            <a:spLocks noChangeArrowheads="1"/>
          </p:cNvSpPr>
          <p:nvPr/>
        </p:nvSpPr>
        <p:spPr bwMode="auto">
          <a:xfrm>
            <a:off x="4724400" y="3960813"/>
            <a:ext cx="674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  <a:r>
              <a:rPr lang="en-US" sz="2800" baseline="-25000">
                <a:latin typeface="Comic Sans MS" pitchFamily="66" charset="0"/>
              </a:rPr>
              <a:t>c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26697" name="Freeform 517"/>
          <p:cNvSpPr>
            <a:spLocks/>
          </p:cNvSpPr>
          <p:nvPr/>
        </p:nvSpPr>
        <p:spPr bwMode="auto">
          <a:xfrm>
            <a:off x="6173788" y="2749550"/>
            <a:ext cx="431800" cy="1570038"/>
          </a:xfrm>
          <a:custGeom>
            <a:avLst/>
            <a:gdLst>
              <a:gd name="T0" fmla="*/ 0 w 272"/>
              <a:gd name="T1" fmla="*/ 0 h 989"/>
              <a:gd name="T2" fmla="*/ 146050 w 272"/>
              <a:gd name="T3" fmla="*/ 127000 h 989"/>
              <a:gd name="T4" fmla="*/ 407988 w 272"/>
              <a:gd name="T5" fmla="*/ 233363 h 989"/>
              <a:gd name="T6" fmla="*/ 425450 w 272"/>
              <a:gd name="T7" fmla="*/ 1228725 h 989"/>
              <a:gd name="T8" fmla="*/ 407988 w 272"/>
              <a:gd name="T9" fmla="*/ 1389063 h 989"/>
              <a:gd name="T10" fmla="*/ 384175 w 272"/>
              <a:gd name="T11" fmla="*/ 1441450 h 989"/>
              <a:gd name="T12" fmla="*/ 265112 w 272"/>
              <a:gd name="T13" fmla="*/ 1570038 h 98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72"/>
              <a:gd name="T22" fmla="*/ 0 h 989"/>
              <a:gd name="T23" fmla="*/ 272 w 272"/>
              <a:gd name="T24" fmla="*/ 989 h 98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72" h="989">
                <a:moveTo>
                  <a:pt x="0" y="0"/>
                </a:moveTo>
                <a:cubicBezTo>
                  <a:pt x="15" y="13"/>
                  <a:pt x="49" y="56"/>
                  <a:pt x="92" y="80"/>
                </a:cubicBezTo>
                <a:cubicBezTo>
                  <a:pt x="231" y="84"/>
                  <a:pt x="204" y="89"/>
                  <a:pt x="257" y="147"/>
                </a:cubicBezTo>
                <a:cubicBezTo>
                  <a:pt x="270" y="295"/>
                  <a:pt x="272" y="652"/>
                  <a:pt x="268" y="774"/>
                </a:cubicBezTo>
                <a:cubicBezTo>
                  <a:pt x="268" y="895"/>
                  <a:pt x="261" y="853"/>
                  <a:pt x="257" y="875"/>
                </a:cubicBezTo>
                <a:cubicBezTo>
                  <a:pt x="251" y="894"/>
                  <a:pt x="257" y="889"/>
                  <a:pt x="242" y="908"/>
                </a:cubicBezTo>
                <a:cubicBezTo>
                  <a:pt x="227" y="927"/>
                  <a:pt x="183" y="972"/>
                  <a:pt x="167" y="989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8" name="Freeform 518"/>
          <p:cNvSpPr>
            <a:spLocks/>
          </p:cNvSpPr>
          <p:nvPr/>
        </p:nvSpPr>
        <p:spPr bwMode="auto">
          <a:xfrm>
            <a:off x="6757988" y="2733675"/>
            <a:ext cx="638175" cy="1538288"/>
          </a:xfrm>
          <a:custGeom>
            <a:avLst/>
            <a:gdLst>
              <a:gd name="T0" fmla="*/ 485775 w 402"/>
              <a:gd name="T1" fmla="*/ 0 h 969"/>
              <a:gd name="T2" fmla="*/ 381000 w 402"/>
              <a:gd name="T3" fmla="*/ 57150 h 969"/>
              <a:gd name="T4" fmla="*/ 276225 w 402"/>
              <a:gd name="T5" fmla="*/ 114300 h 969"/>
              <a:gd name="T6" fmla="*/ 142875 w 402"/>
              <a:gd name="T7" fmla="*/ 188913 h 969"/>
              <a:gd name="T8" fmla="*/ 39688 w 402"/>
              <a:gd name="T9" fmla="*/ 282575 h 969"/>
              <a:gd name="T10" fmla="*/ 22225 w 402"/>
              <a:gd name="T11" fmla="*/ 1276350 h 969"/>
              <a:gd name="T12" fmla="*/ 155575 w 402"/>
              <a:gd name="T13" fmla="*/ 1382713 h 969"/>
              <a:gd name="T14" fmla="*/ 414338 w 402"/>
              <a:gd name="T15" fmla="*/ 1428750 h 969"/>
              <a:gd name="T16" fmla="*/ 638175 w 402"/>
              <a:gd name="T17" fmla="*/ 1538288 h 9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02"/>
              <a:gd name="T28" fmla="*/ 0 h 969"/>
              <a:gd name="T29" fmla="*/ 402 w 402"/>
              <a:gd name="T30" fmla="*/ 969 h 969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02" h="969">
                <a:moveTo>
                  <a:pt x="306" y="0"/>
                </a:moveTo>
                <a:cubicBezTo>
                  <a:pt x="295" y="5"/>
                  <a:pt x="262" y="24"/>
                  <a:pt x="240" y="36"/>
                </a:cubicBezTo>
                <a:cubicBezTo>
                  <a:pt x="218" y="48"/>
                  <a:pt x="199" y="58"/>
                  <a:pt x="174" y="72"/>
                </a:cubicBezTo>
                <a:cubicBezTo>
                  <a:pt x="149" y="86"/>
                  <a:pt x="115" y="101"/>
                  <a:pt x="90" y="119"/>
                </a:cubicBezTo>
                <a:cubicBezTo>
                  <a:pt x="64" y="136"/>
                  <a:pt x="72" y="127"/>
                  <a:pt x="25" y="178"/>
                </a:cubicBezTo>
                <a:cubicBezTo>
                  <a:pt x="14" y="223"/>
                  <a:pt x="0" y="732"/>
                  <a:pt x="14" y="804"/>
                </a:cubicBezTo>
                <a:cubicBezTo>
                  <a:pt x="27" y="877"/>
                  <a:pt x="53" y="854"/>
                  <a:pt x="98" y="871"/>
                </a:cubicBezTo>
                <a:cubicBezTo>
                  <a:pt x="144" y="888"/>
                  <a:pt x="209" y="884"/>
                  <a:pt x="261" y="900"/>
                </a:cubicBezTo>
                <a:cubicBezTo>
                  <a:pt x="312" y="916"/>
                  <a:pt x="373" y="955"/>
                  <a:pt x="402" y="969"/>
                </a:cubicBezTo>
              </a:path>
            </a:pathLst>
          </a:custGeom>
          <a:noFill/>
          <a:ln w="3810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699" name="Text Box 519"/>
          <p:cNvSpPr txBox="1">
            <a:spLocks noChangeArrowheads="1"/>
          </p:cNvSpPr>
          <p:nvPr/>
        </p:nvSpPr>
        <p:spPr bwMode="auto">
          <a:xfrm>
            <a:off x="5983288" y="4498975"/>
            <a:ext cx="6762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  <a:r>
              <a:rPr lang="en-US" sz="2800" baseline="-25000">
                <a:latin typeface="Comic Sans MS" pitchFamily="66" charset="0"/>
              </a:rPr>
              <a:t>c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26700" name="Text Box 520"/>
          <p:cNvSpPr txBox="1">
            <a:spLocks noChangeArrowheads="1"/>
          </p:cNvSpPr>
          <p:nvPr/>
        </p:nvSpPr>
        <p:spPr bwMode="auto">
          <a:xfrm>
            <a:off x="7670800" y="3986213"/>
            <a:ext cx="674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  <a:r>
              <a:rPr lang="en-US" sz="2800" baseline="-25000">
                <a:latin typeface="Comic Sans MS" pitchFamily="66" charset="0"/>
              </a:rPr>
              <a:t>c</a:t>
            </a:r>
            <a:endParaRPr lang="en-US" sz="2000">
              <a:latin typeface="Comic Sans MS" pitchFamily="66" charset="0"/>
            </a:endParaRPr>
          </a:p>
        </p:txBody>
      </p:sp>
      <p:sp>
        <p:nvSpPr>
          <p:cNvPr id="26701" name="Text Box 521"/>
          <p:cNvSpPr txBox="1">
            <a:spLocks noChangeArrowheads="1"/>
          </p:cNvSpPr>
          <p:nvPr/>
        </p:nvSpPr>
        <p:spPr bwMode="auto">
          <a:xfrm>
            <a:off x="6699250" y="3357563"/>
            <a:ext cx="676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omic Sans MS" pitchFamily="66" charset="0"/>
              </a:rPr>
              <a:t>R</a:t>
            </a:r>
          </a:p>
        </p:txBody>
      </p:sp>
      <p:sp>
        <p:nvSpPr>
          <p:cNvPr id="26702" name="Rectangle 523"/>
          <p:cNvSpPr>
            <a:spLocks noGrp="1" noChangeArrowheads="1"/>
          </p:cNvSpPr>
          <p:nvPr>
            <p:ph type="body" idx="1"/>
          </p:nvPr>
        </p:nvSpPr>
        <p:spPr>
          <a:xfrm>
            <a:off x="533400" y="2171700"/>
            <a:ext cx="3759200" cy="4076700"/>
          </a:xfrm>
        </p:spPr>
        <p:txBody>
          <a:bodyPr/>
          <a:lstStyle/>
          <a:p>
            <a:r>
              <a:rPr lang="en-US" smtClean="0"/>
              <a:t>per-connection end-end throughput: min(R</a:t>
            </a:r>
            <a:r>
              <a:rPr lang="en-US" baseline="-25000" smtClean="0"/>
              <a:t>c</a:t>
            </a:r>
            <a:r>
              <a:rPr lang="en-US" smtClean="0"/>
              <a:t>,R</a:t>
            </a:r>
            <a:r>
              <a:rPr lang="en-US" baseline="-25000" smtClean="0"/>
              <a:t>s</a:t>
            </a:r>
            <a:r>
              <a:rPr lang="en-US" smtClean="0"/>
              <a:t>,R/10)</a:t>
            </a:r>
          </a:p>
          <a:p>
            <a:r>
              <a:rPr lang="en-US" smtClean="0"/>
              <a:t>in practice: R</a:t>
            </a:r>
            <a:r>
              <a:rPr lang="en-US" baseline="-25000" smtClean="0"/>
              <a:t>c</a:t>
            </a:r>
            <a:r>
              <a:rPr lang="en-US" smtClean="0"/>
              <a:t> or R</a:t>
            </a:r>
            <a:r>
              <a:rPr lang="en-US" baseline="-25000" smtClean="0"/>
              <a:t>s</a:t>
            </a:r>
            <a:r>
              <a:rPr lang="en-US" smtClean="0"/>
              <a:t> is often bottleneck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782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EDACB8F-3998-46B0-9A6E-B8AA356A7EA7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778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7782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1.1 </a:t>
            </a:r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smtClean="0"/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1.2</a:t>
            </a:r>
            <a:r>
              <a:rPr lang="en-US" smtClean="0"/>
              <a:t> Network edge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1.3</a:t>
            </a:r>
            <a:r>
              <a:rPr lang="en-US" smtClean="0"/>
              <a:t> Network core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1.4</a:t>
            </a:r>
            <a:r>
              <a:rPr lang="en-US" smtClean="0"/>
              <a:t> 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3300"/>
                </a:solidFill>
              </a:rPr>
              <a:t>1.5 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1.6</a:t>
            </a:r>
            <a:r>
              <a:rPr lang="en-US" smtClean="0"/>
              <a:t>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1.7</a:t>
            </a:r>
            <a:r>
              <a:rPr lang="en-US" smtClean="0"/>
              <a:t> History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885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67FA0FD3-858C-4986-BB9D-39F78FD9462D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788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Protocol “Layers”</a:t>
            </a:r>
          </a:p>
        </p:txBody>
      </p:sp>
      <p:sp>
        <p:nvSpPr>
          <p:cNvPr id="7885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35814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Networks are complex! </a:t>
            </a:r>
          </a:p>
          <a:p>
            <a:r>
              <a:rPr lang="en-US" sz="2400" smtClean="0"/>
              <a:t>many “pieces”:</a:t>
            </a:r>
          </a:p>
          <a:p>
            <a:pPr lvl="1"/>
            <a:r>
              <a:rPr lang="en-US" smtClean="0"/>
              <a:t>hosts</a:t>
            </a:r>
          </a:p>
          <a:p>
            <a:pPr lvl="1"/>
            <a:r>
              <a:rPr lang="en-US" smtClean="0"/>
              <a:t>routers</a:t>
            </a:r>
          </a:p>
          <a:p>
            <a:pPr lvl="1"/>
            <a:r>
              <a:rPr lang="en-US" smtClean="0"/>
              <a:t>links of various media</a:t>
            </a:r>
          </a:p>
          <a:p>
            <a:pPr lvl="1"/>
            <a:r>
              <a:rPr lang="en-US" smtClean="0"/>
              <a:t>applications</a:t>
            </a:r>
          </a:p>
          <a:p>
            <a:pPr lvl="1"/>
            <a:r>
              <a:rPr lang="en-US" smtClean="0"/>
              <a:t>protocols</a:t>
            </a:r>
          </a:p>
          <a:p>
            <a:pPr lvl="1"/>
            <a:r>
              <a:rPr lang="en-US" smtClean="0"/>
              <a:t>hardware, software</a:t>
            </a:r>
            <a:endParaRPr lang="en-US" sz="2000" smtClean="0"/>
          </a:p>
        </p:txBody>
      </p:sp>
      <p:sp>
        <p:nvSpPr>
          <p:cNvPr id="7885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52950" y="2266950"/>
            <a:ext cx="3943350" cy="26193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u="sng" smtClean="0">
                <a:solidFill>
                  <a:srgbClr val="FF0000"/>
                </a:solidFill>
              </a:rPr>
              <a:t>Question:</a:t>
            </a:r>
            <a:r>
              <a:rPr lang="en-US" sz="2400" u="sng" smtClean="0">
                <a:solidFill>
                  <a:srgbClr val="FF0000"/>
                </a:solidFill>
              </a:rPr>
              <a:t> </a:t>
            </a:r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Is there any hope of </a:t>
            </a:r>
            <a:r>
              <a:rPr lang="en-US" sz="2400" i="1" smtClean="0"/>
              <a:t>organizing</a:t>
            </a:r>
            <a:r>
              <a:rPr lang="en-US" sz="2400" smtClean="0"/>
              <a:t> structure of network?</a:t>
            </a:r>
          </a:p>
          <a:p>
            <a:pPr algn="ctr">
              <a:buFont typeface="Wingdings" pitchFamily="2" charset="2"/>
              <a:buNone/>
            </a:pPr>
            <a:endParaRPr lang="en-US" sz="2400" smtClean="0"/>
          </a:p>
          <a:p>
            <a:pPr algn="ctr">
              <a:buFont typeface="Wingdings" pitchFamily="2" charset="2"/>
              <a:buNone/>
            </a:pPr>
            <a:r>
              <a:rPr lang="en-US" sz="2400" smtClean="0"/>
              <a:t>Or at least our discussion of networks?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798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5A8B1BBD-190B-4A18-99AD-D8CA5174E54B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Organization of air travel</a:t>
            </a:r>
            <a:endParaRPr lang="en-US" smtClean="0"/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5489575"/>
            <a:ext cx="7772400" cy="542925"/>
          </a:xfrm>
        </p:spPr>
        <p:txBody>
          <a:bodyPr/>
          <a:lstStyle/>
          <a:p>
            <a:r>
              <a:rPr lang="en-US" smtClean="0"/>
              <a:t>a series of steps</a:t>
            </a:r>
          </a:p>
        </p:txBody>
      </p:sp>
      <p:grpSp>
        <p:nvGrpSpPr>
          <p:cNvPr id="79878" name="Group 4"/>
          <p:cNvGrpSpPr>
            <a:grpSpLocks/>
          </p:cNvGrpSpPr>
          <p:nvPr/>
        </p:nvGrpSpPr>
        <p:grpSpPr bwMode="auto">
          <a:xfrm>
            <a:off x="1111250" y="1587500"/>
            <a:ext cx="6508750" cy="3294063"/>
            <a:chOff x="700" y="1000"/>
            <a:chExt cx="4100" cy="2075"/>
          </a:xfrm>
        </p:grpSpPr>
        <p:sp>
          <p:nvSpPr>
            <p:cNvPr id="79879" name="Text Box 5"/>
            <p:cNvSpPr txBox="1">
              <a:spLocks noChangeArrowheads="1"/>
            </p:cNvSpPr>
            <p:nvPr/>
          </p:nvSpPr>
          <p:spPr bwMode="auto">
            <a:xfrm>
              <a:off x="846" y="1007"/>
              <a:ext cx="1401" cy="1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ticket (purchase)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baggage (check)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gates (load)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runway takeoff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airplane routing</a:t>
              </a:r>
            </a:p>
          </p:txBody>
        </p:sp>
        <p:sp>
          <p:nvSpPr>
            <p:cNvPr id="79880" name="Text Box 6"/>
            <p:cNvSpPr txBox="1">
              <a:spLocks noChangeArrowheads="1"/>
            </p:cNvSpPr>
            <p:nvPr/>
          </p:nvSpPr>
          <p:spPr bwMode="auto">
            <a:xfrm>
              <a:off x="3242" y="1001"/>
              <a:ext cx="1364" cy="17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ticket (complain)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baggage (claim)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gates (unload)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runway landing</a:t>
              </a:r>
            </a:p>
            <a:p>
              <a:endParaRPr lang="en-US" sz="2000">
                <a:latin typeface="Comic Sans MS" pitchFamily="66" charset="0"/>
              </a:endParaRPr>
            </a:p>
            <a:p>
              <a:r>
                <a:rPr lang="en-US" sz="2000">
                  <a:latin typeface="Comic Sans MS" pitchFamily="66" charset="0"/>
                </a:rPr>
                <a:t>airplane routing</a:t>
              </a:r>
            </a:p>
          </p:txBody>
        </p:sp>
        <p:sp>
          <p:nvSpPr>
            <p:cNvPr id="79881" name="Text Box 7"/>
            <p:cNvSpPr txBox="1">
              <a:spLocks noChangeArrowheads="1"/>
            </p:cNvSpPr>
            <p:nvPr/>
          </p:nvSpPr>
          <p:spPr bwMode="auto">
            <a:xfrm>
              <a:off x="2074" y="2825"/>
              <a:ext cx="128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airplane routing</a:t>
              </a:r>
            </a:p>
          </p:txBody>
        </p:sp>
        <p:sp>
          <p:nvSpPr>
            <p:cNvPr id="79882" name="Freeform 8"/>
            <p:cNvSpPr>
              <a:spLocks/>
            </p:cNvSpPr>
            <p:nvPr/>
          </p:nvSpPr>
          <p:spPr bwMode="auto">
            <a:xfrm>
              <a:off x="700" y="1000"/>
              <a:ext cx="4100" cy="2072"/>
            </a:xfrm>
            <a:custGeom>
              <a:avLst/>
              <a:gdLst>
                <a:gd name="T0" fmla="*/ 0 w 4100"/>
                <a:gd name="T1" fmla="*/ 0 h 2072"/>
                <a:gd name="T2" fmla="*/ 4 w 4100"/>
                <a:gd name="T3" fmla="*/ 1736 h 2072"/>
                <a:gd name="T4" fmla="*/ 804 w 4100"/>
                <a:gd name="T5" fmla="*/ 2064 h 2072"/>
                <a:gd name="T6" fmla="*/ 3468 w 4100"/>
                <a:gd name="T7" fmla="*/ 2072 h 2072"/>
                <a:gd name="T8" fmla="*/ 4100 w 4100"/>
                <a:gd name="T9" fmla="*/ 1736 h 2072"/>
                <a:gd name="T10" fmla="*/ 4100 w 4100"/>
                <a:gd name="T11" fmla="*/ 96 h 207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4100"/>
                <a:gd name="T19" fmla="*/ 0 h 2072"/>
                <a:gd name="T20" fmla="*/ 4100 w 4100"/>
                <a:gd name="T21" fmla="*/ 2072 h 207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4100" h="2072">
                  <a:moveTo>
                    <a:pt x="0" y="0"/>
                  </a:moveTo>
                  <a:lnTo>
                    <a:pt x="4" y="1736"/>
                  </a:lnTo>
                  <a:lnTo>
                    <a:pt x="804" y="2064"/>
                  </a:lnTo>
                  <a:lnTo>
                    <a:pt x="3468" y="2072"/>
                  </a:lnTo>
                  <a:lnTo>
                    <a:pt x="4100" y="1736"/>
                  </a:lnTo>
                  <a:lnTo>
                    <a:pt x="4100" y="96"/>
                  </a:lnTo>
                </a:path>
              </a:pathLst>
            </a:cu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915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1D3A14A4-BE14-4F1A-9C56-703A8814C60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a protocol?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35814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human protocols:</a:t>
            </a:r>
            <a:endParaRPr lang="en-US" sz="2400" smtClean="0"/>
          </a:p>
          <a:p>
            <a:r>
              <a:rPr lang="en-US" sz="2400" smtClean="0"/>
              <a:t>“what’s the time?”</a:t>
            </a:r>
          </a:p>
          <a:p>
            <a:r>
              <a:rPr lang="en-US" sz="2400" smtClean="0"/>
              <a:t>“I have a question”</a:t>
            </a:r>
          </a:p>
          <a:p>
            <a:r>
              <a:rPr lang="en-US" sz="2400" smtClean="0"/>
              <a:t>introductions</a:t>
            </a:r>
            <a:endParaRPr lang="en-US" smtClean="0"/>
          </a:p>
          <a:p>
            <a:pPr lvl="1"/>
            <a:endParaRPr lang="en-US" sz="2000" smtClean="0"/>
          </a:p>
          <a:p>
            <a:pPr>
              <a:buFont typeface="Wingdings" pitchFamily="2" charset="2"/>
              <a:buNone/>
            </a:pPr>
            <a:r>
              <a:rPr lang="en-US" sz="2400" smtClean="0"/>
              <a:t>… specific msgs sent</a:t>
            </a:r>
          </a:p>
          <a:p>
            <a:pPr>
              <a:buFont typeface="Wingdings" pitchFamily="2" charset="2"/>
              <a:buNone/>
            </a:pPr>
            <a:r>
              <a:rPr lang="en-US" sz="2400" smtClean="0"/>
              <a:t>… specific actions taken when msgs received, or other events</a:t>
            </a:r>
          </a:p>
        </p:txBody>
      </p:sp>
      <p:sp>
        <p:nvSpPr>
          <p:cNvPr id="4915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371600"/>
            <a:ext cx="3810000" cy="2590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network protocols:</a:t>
            </a:r>
            <a:endParaRPr lang="en-US" sz="2400" smtClean="0"/>
          </a:p>
          <a:p>
            <a:r>
              <a:rPr lang="en-US" sz="2400" smtClean="0"/>
              <a:t>machines rather than humans</a:t>
            </a:r>
          </a:p>
          <a:p>
            <a:r>
              <a:rPr lang="en-US" sz="2400" smtClean="0"/>
              <a:t>all communication activity in Internet governed by protocols</a:t>
            </a:r>
          </a:p>
        </p:txBody>
      </p:sp>
      <p:sp>
        <p:nvSpPr>
          <p:cNvPr id="49159" name="Rectangle 5"/>
          <p:cNvSpPr>
            <a:spLocks noChangeArrowheads="1"/>
          </p:cNvSpPr>
          <p:nvPr/>
        </p:nvSpPr>
        <p:spPr bwMode="auto">
          <a:xfrm>
            <a:off x="4343400" y="3962400"/>
            <a:ext cx="4267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n-US" i="1">
                <a:latin typeface="Comic Sans MS" pitchFamily="66" charset="0"/>
              </a:rPr>
              <a:t>protocols define format, order of msgs sent and received among network entities, and actions taken on msg transmission, receipt</a:t>
            </a:r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49160" name="Rectangle 6"/>
          <p:cNvSpPr>
            <a:spLocks noChangeArrowheads="1"/>
          </p:cNvSpPr>
          <p:nvPr/>
        </p:nvSpPr>
        <p:spPr bwMode="auto">
          <a:xfrm>
            <a:off x="4495800" y="3962400"/>
            <a:ext cx="4343400" cy="2362200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089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5C7365AA-DB47-43A7-83A6-C41A57102A0D}" type="slidenum">
              <a:rPr lang="en-US" smtClean="0"/>
              <a:pPr/>
              <a:t>50</a:t>
            </a:fld>
            <a:endParaRPr lang="en-US" smtClean="0"/>
          </a:p>
        </p:txBody>
      </p:sp>
      <p:grpSp>
        <p:nvGrpSpPr>
          <p:cNvPr id="80900" name="Group 38"/>
          <p:cNvGrpSpPr>
            <a:grpSpLocks/>
          </p:cNvGrpSpPr>
          <p:nvPr/>
        </p:nvGrpSpPr>
        <p:grpSpPr bwMode="auto">
          <a:xfrm>
            <a:off x="434975" y="1314450"/>
            <a:ext cx="8418513" cy="2835275"/>
            <a:chOff x="258" y="1214"/>
            <a:chExt cx="5303" cy="1786"/>
          </a:xfrm>
        </p:grpSpPr>
        <p:sp>
          <p:nvSpPr>
            <p:cNvPr id="80903" name="Rectangle 2"/>
            <p:cNvSpPr>
              <a:spLocks noChangeArrowheads="1"/>
            </p:cNvSpPr>
            <p:nvPr/>
          </p:nvSpPr>
          <p:spPr bwMode="auto">
            <a:xfrm>
              <a:off x="264" y="1544"/>
              <a:ext cx="1028" cy="10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04" name="Text Box 3"/>
            <p:cNvSpPr txBox="1">
              <a:spLocks noChangeArrowheads="1"/>
            </p:cNvSpPr>
            <p:nvPr/>
          </p:nvSpPr>
          <p:spPr bwMode="auto">
            <a:xfrm>
              <a:off x="258" y="1597"/>
              <a:ext cx="1071" cy="1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ticket (purchase)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baggage (check)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gates (load)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runway (takeoff)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airplane routing</a:t>
              </a:r>
            </a:p>
          </p:txBody>
        </p:sp>
        <p:sp>
          <p:nvSpPr>
            <p:cNvPr id="80905" name="Line 4"/>
            <p:cNvSpPr>
              <a:spLocks noChangeShapeType="1"/>
            </p:cNvSpPr>
            <p:nvPr/>
          </p:nvSpPr>
          <p:spPr bwMode="auto">
            <a:xfrm>
              <a:off x="271" y="1770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6" name="Line 5"/>
            <p:cNvSpPr>
              <a:spLocks noChangeShapeType="1"/>
            </p:cNvSpPr>
            <p:nvPr/>
          </p:nvSpPr>
          <p:spPr bwMode="auto">
            <a:xfrm>
              <a:off x="275" y="1989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7" name="Line 6"/>
            <p:cNvSpPr>
              <a:spLocks noChangeShapeType="1"/>
            </p:cNvSpPr>
            <p:nvPr/>
          </p:nvSpPr>
          <p:spPr bwMode="auto">
            <a:xfrm>
              <a:off x="271" y="2207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8" name="Line 7"/>
            <p:cNvSpPr>
              <a:spLocks noChangeShapeType="1"/>
            </p:cNvSpPr>
            <p:nvPr/>
          </p:nvSpPr>
          <p:spPr bwMode="auto">
            <a:xfrm>
              <a:off x="279" y="2426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9" name="Text Box 8"/>
            <p:cNvSpPr txBox="1">
              <a:spLocks noChangeArrowheads="1"/>
            </p:cNvSpPr>
            <p:nvPr/>
          </p:nvSpPr>
          <p:spPr bwMode="auto">
            <a:xfrm>
              <a:off x="493" y="2706"/>
              <a:ext cx="52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departure</a:t>
              </a:r>
            </a:p>
            <a:p>
              <a:pPr algn="ctr" eaLnBrk="1" hangingPunct="1"/>
              <a:r>
                <a:rPr lang="en-US" sz="1200">
                  <a:latin typeface="Arial" charset="0"/>
                </a:rPr>
                <a:t>airport</a:t>
              </a:r>
            </a:p>
          </p:txBody>
        </p:sp>
        <p:sp>
          <p:nvSpPr>
            <p:cNvPr id="80910" name="Text Box 9"/>
            <p:cNvSpPr txBox="1">
              <a:spLocks noChangeArrowheads="1"/>
            </p:cNvSpPr>
            <p:nvPr/>
          </p:nvSpPr>
          <p:spPr bwMode="auto">
            <a:xfrm>
              <a:off x="3756" y="2712"/>
              <a:ext cx="38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arrival</a:t>
              </a:r>
            </a:p>
            <a:p>
              <a:pPr algn="ctr" eaLnBrk="1" hangingPunct="1"/>
              <a:r>
                <a:rPr lang="en-US" sz="1200">
                  <a:latin typeface="Arial" charset="0"/>
                </a:rPr>
                <a:t>airport</a:t>
              </a:r>
            </a:p>
          </p:txBody>
        </p:sp>
        <p:sp>
          <p:nvSpPr>
            <p:cNvPr id="80911" name="Text Box 10"/>
            <p:cNvSpPr txBox="1">
              <a:spLocks noChangeArrowheads="1"/>
            </p:cNvSpPr>
            <p:nvPr/>
          </p:nvSpPr>
          <p:spPr bwMode="auto">
            <a:xfrm>
              <a:off x="1859" y="2709"/>
              <a:ext cx="104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intermediate air-traffic</a:t>
              </a:r>
            </a:p>
            <a:p>
              <a:pPr algn="ctr" eaLnBrk="1" hangingPunct="1"/>
              <a:r>
                <a:rPr lang="en-US" sz="1200">
                  <a:latin typeface="Arial" charset="0"/>
                </a:rPr>
                <a:t>control centers</a:t>
              </a:r>
            </a:p>
          </p:txBody>
        </p:sp>
        <p:pic>
          <p:nvPicPr>
            <p:cNvPr id="80912" name="Picture 11" descr="yylgaifm[1]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flipH="1">
              <a:off x="1830" y="1315"/>
              <a:ext cx="963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0913" name="Line 12"/>
            <p:cNvSpPr>
              <a:spLocks noChangeShapeType="1"/>
            </p:cNvSpPr>
            <p:nvPr/>
          </p:nvSpPr>
          <p:spPr bwMode="auto">
            <a:xfrm>
              <a:off x="2133" y="1214"/>
              <a:ext cx="28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14" name="Line 13"/>
            <p:cNvSpPr>
              <a:spLocks noChangeShapeType="1"/>
            </p:cNvSpPr>
            <p:nvPr/>
          </p:nvSpPr>
          <p:spPr bwMode="auto">
            <a:xfrm>
              <a:off x="2229" y="1310"/>
              <a:ext cx="28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15" name="Line 14"/>
            <p:cNvSpPr>
              <a:spLocks noChangeShapeType="1"/>
            </p:cNvSpPr>
            <p:nvPr/>
          </p:nvSpPr>
          <p:spPr bwMode="auto">
            <a:xfrm>
              <a:off x="2325" y="1406"/>
              <a:ext cx="284" cy="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0916" name="Group 15"/>
            <p:cNvGrpSpPr>
              <a:grpSpLocks/>
            </p:cNvGrpSpPr>
            <p:nvPr/>
          </p:nvGrpSpPr>
          <p:grpSpPr bwMode="auto">
            <a:xfrm>
              <a:off x="1436" y="2441"/>
              <a:ext cx="1071" cy="186"/>
              <a:chOff x="1813" y="2187"/>
              <a:chExt cx="1071" cy="186"/>
            </a:xfrm>
          </p:grpSpPr>
          <p:sp>
            <p:nvSpPr>
              <p:cNvPr id="80936" name="Rectangle 16"/>
              <p:cNvSpPr>
                <a:spLocks noChangeArrowheads="1"/>
              </p:cNvSpPr>
              <p:nvPr/>
            </p:nvSpPr>
            <p:spPr bwMode="auto">
              <a:xfrm>
                <a:off x="1817" y="2187"/>
                <a:ext cx="871" cy="18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37" name="Text Box 17"/>
              <p:cNvSpPr txBox="1">
                <a:spLocks noChangeArrowheads="1"/>
              </p:cNvSpPr>
              <p:nvPr/>
            </p:nvSpPr>
            <p:spPr bwMode="auto">
              <a:xfrm>
                <a:off x="1813" y="2200"/>
                <a:ext cx="1071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>
                    <a:latin typeface="Arial" charset="0"/>
                  </a:rPr>
                  <a:t>airplane routing</a:t>
                </a:r>
              </a:p>
            </p:txBody>
          </p:sp>
        </p:grpSp>
        <p:grpSp>
          <p:nvGrpSpPr>
            <p:cNvPr id="80917" name="Group 18"/>
            <p:cNvGrpSpPr>
              <a:grpSpLocks/>
            </p:cNvGrpSpPr>
            <p:nvPr/>
          </p:nvGrpSpPr>
          <p:grpSpPr bwMode="auto">
            <a:xfrm>
              <a:off x="2417" y="2441"/>
              <a:ext cx="1071" cy="186"/>
              <a:chOff x="1813" y="2187"/>
              <a:chExt cx="1071" cy="186"/>
            </a:xfrm>
          </p:grpSpPr>
          <p:sp>
            <p:nvSpPr>
              <p:cNvPr id="80934" name="Rectangle 19"/>
              <p:cNvSpPr>
                <a:spLocks noChangeArrowheads="1"/>
              </p:cNvSpPr>
              <p:nvPr/>
            </p:nvSpPr>
            <p:spPr bwMode="auto">
              <a:xfrm>
                <a:off x="1817" y="2187"/>
                <a:ext cx="871" cy="18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935" name="Text Box 20"/>
              <p:cNvSpPr txBox="1">
                <a:spLocks noChangeArrowheads="1"/>
              </p:cNvSpPr>
              <p:nvPr/>
            </p:nvSpPr>
            <p:spPr bwMode="auto">
              <a:xfrm>
                <a:off x="1813" y="2200"/>
                <a:ext cx="1071" cy="1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>
                    <a:latin typeface="Arial" charset="0"/>
                  </a:rPr>
                  <a:t>airplane routing</a:t>
                </a:r>
              </a:p>
            </p:txBody>
          </p:sp>
        </p:grpSp>
        <p:sp>
          <p:nvSpPr>
            <p:cNvPr id="80918" name="Rectangle 21"/>
            <p:cNvSpPr>
              <a:spLocks noChangeArrowheads="1"/>
            </p:cNvSpPr>
            <p:nvPr/>
          </p:nvSpPr>
          <p:spPr bwMode="auto">
            <a:xfrm>
              <a:off x="3446" y="1551"/>
              <a:ext cx="1028" cy="108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19" name="Text Box 22"/>
            <p:cNvSpPr txBox="1">
              <a:spLocks noChangeArrowheads="1"/>
            </p:cNvSpPr>
            <p:nvPr/>
          </p:nvSpPr>
          <p:spPr bwMode="auto">
            <a:xfrm>
              <a:off x="3412" y="1598"/>
              <a:ext cx="1071" cy="10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ticket (complain)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baggage (claim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gates (unload)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runway (land)</a:t>
              </a:r>
            </a:p>
            <a:p>
              <a:pPr algn="ctr">
                <a:lnSpc>
                  <a:spcPct val="80000"/>
                </a:lnSpc>
              </a:pPr>
              <a:endParaRPr lang="en-US" sz="1400">
                <a:latin typeface="Arial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Arial" charset="0"/>
                </a:rPr>
                <a:t>airplane routing</a:t>
              </a:r>
            </a:p>
          </p:txBody>
        </p:sp>
        <p:sp>
          <p:nvSpPr>
            <p:cNvPr id="80920" name="Line 23"/>
            <p:cNvSpPr>
              <a:spLocks noChangeShapeType="1"/>
            </p:cNvSpPr>
            <p:nvPr/>
          </p:nvSpPr>
          <p:spPr bwMode="auto">
            <a:xfrm>
              <a:off x="3453" y="1777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1" name="Line 24"/>
            <p:cNvSpPr>
              <a:spLocks noChangeShapeType="1"/>
            </p:cNvSpPr>
            <p:nvPr/>
          </p:nvSpPr>
          <p:spPr bwMode="auto">
            <a:xfrm>
              <a:off x="3457" y="1996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2" name="Line 25"/>
            <p:cNvSpPr>
              <a:spLocks noChangeShapeType="1"/>
            </p:cNvSpPr>
            <p:nvPr/>
          </p:nvSpPr>
          <p:spPr bwMode="auto">
            <a:xfrm>
              <a:off x="3453" y="2214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3" name="Line 26"/>
            <p:cNvSpPr>
              <a:spLocks noChangeShapeType="1"/>
            </p:cNvSpPr>
            <p:nvPr/>
          </p:nvSpPr>
          <p:spPr bwMode="auto">
            <a:xfrm>
              <a:off x="3461" y="2433"/>
              <a:ext cx="1021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4" name="Rectangle 27"/>
            <p:cNvSpPr>
              <a:spLocks noChangeArrowheads="1"/>
            </p:cNvSpPr>
            <p:nvPr/>
          </p:nvSpPr>
          <p:spPr bwMode="auto">
            <a:xfrm>
              <a:off x="268" y="2476"/>
              <a:ext cx="5293" cy="116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alpha val="53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5" name="Rectangle 28"/>
            <p:cNvSpPr>
              <a:spLocks noChangeArrowheads="1"/>
            </p:cNvSpPr>
            <p:nvPr/>
          </p:nvSpPr>
          <p:spPr bwMode="auto">
            <a:xfrm>
              <a:off x="268" y="2256"/>
              <a:ext cx="5293" cy="12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alpha val="53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6" name="Rectangle 29"/>
            <p:cNvSpPr>
              <a:spLocks noChangeArrowheads="1"/>
            </p:cNvSpPr>
            <p:nvPr/>
          </p:nvSpPr>
          <p:spPr bwMode="auto">
            <a:xfrm>
              <a:off x="268" y="2050"/>
              <a:ext cx="5293" cy="116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alpha val="53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7" name="Rectangle 30"/>
            <p:cNvSpPr>
              <a:spLocks noChangeArrowheads="1"/>
            </p:cNvSpPr>
            <p:nvPr/>
          </p:nvSpPr>
          <p:spPr bwMode="auto">
            <a:xfrm>
              <a:off x="268" y="1830"/>
              <a:ext cx="5286" cy="12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alpha val="53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8" name="Rectangle 31"/>
            <p:cNvSpPr>
              <a:spLocks noChangeArrowheads="1"/>
            </p:cNvSpPr>
            <p:nvPr/>
          </p:nvSpPr>
          <p:spPr bwMode="auto">
            <a:xfrm>
              <a:off x="268" y="1617"/>
              <a:ext cx="5287" cy="123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50000"/>
                  </a:schemeClr>
                </a:gs>
                <a:gs pos="100000">
                  <a:schemeClr val="accent1">
                    <a:alpha val="53000"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929" name="Text Box 32"/>
            <p:cNvSpPr txBox="1">
              <a:spLocks noChangeArrowheads="1"/>
            </p:cNvSpPr>
            <p:nvPr/>
          </p:nvSpPr>
          <p:spPr bwMode="auto">
            <a:xfrm>
              <a:off x="4776" y="1588"/>
              <a:ext cx="34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ticket</a:t>
              </a:r>
            </a:p>
          </p:txBody>
        </p:sp>
        <p:sp>
          <p:nvSpPr>
            <p:cNvPr id="80930" name="Text Box 33"/>
            <p:cNvSpPr txBox="1">
              <a:spLocks noChangeArrowheads="1"/>
            </p:cNvSpPr>
            <p:nvPr/>
          </p:nvSpPr>
          <p:spPr bwMode="auto">
            <a:xfrm>
              <a:off x="4774" y="1801"/>
              <a:ext cx="487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baggage</a:t>
              </a:r>
            </a:p>
          </p:txBody>
        </p:sp>
        <p:sp>
          <p:nvSpPr>
            <p:cNvPr id="80931" name="Text Box 34"/>
            <p:cNvSpPr txBox="1">
              <a:spLocks noChangeArrowheads="1"/>
            </p:cNvSpPr>
            <p:nvPr/>
          </p:nvSpPr>
          <p:spPr bwMode="auto">
            <a:xfrm>
              <a:off x="4772" y="2013"/>
              <a:ext cx="30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gate</a:t>
              </a:r>
            </a:p>
          </p:txBody>
        </p:sp>
        <p:sp>
          <p:nvSpPr>
            <p:cNvPr id="80932" name="Text Box 35"/>
            <p:cNvSpPr txBox="1">
              <a:spLocks noChangeArrowheads="1"/>
            </p:cNvSpPr>
            <p:nvPr/>
          </p:nvSpPr>
          <p:spPr bwMode="auto">
            <a:xfrm>
              <a:off x="4767" y="2225"/>
              <a:ext cx="73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takeoff/landing</a:t>
              </a:r>
            </a:p>
          </p:txBody>
        </p:sp>
        <p:sp>
          <p:nvSpPr>
            <p:cNvPr id="80933" name="Text Box 36"/>
            <p:cNvSpPr txBox="1">
              <a:spLocks noChangeArrowheads="1"/>
            </p:cNvSpPr>
            <p:nvPr/>
          </p:nvSpPr>
          <p:spPr bwMode="auto">
            <a:xfrm>
              <a:off x="4769" y="2444"/>
              <a:ext cx="774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sz="1200">
                  <a:latin typeface="Arial" charset="0"/>
                </a:rPr>
                <a:t>airplane routing</a:t>
              </a:r>
            </a:p>
          </p:txBody>
        </p:sp>
      </p:grpSp>
      <p:sp>
        <p:nvSpPr>
          <p:cNvPr id="80901" name="Rectangle 39"/>
          <p:cNvSpPr>
            <a:spLocks noGrp="1" noChangeArrowheads="1"/>
          </p:cNvSpPr>
          <p:nvPr>
            <p:ph type="title"/>
          </p:nvPr>
        </p:nvSpPr>
        <p:spPr>
          <a:xfrm>
            <a:off x="533400" y="3175"/>
            <a:ext cx="7772400" cy="1143000"/>
          </a:xfrm>
        </p:spPr>
        <p:txBody>
          <a:bodyPr/>
          <a:lstStyle/>
          <a:p>
            <a:r>
              <a:rPr lang="en-US" smtClean="0"/>
              <a:t>Layering of airline functionality</a:t>
            </a:r>
          </a:p>
        </p:txBody>
      </p:sp>
      <p:sp>
        <p:nvSpPr>
          <p:cNvPr id="80902" name="Rectangle 40"/>
          <p:cNvSpPr>
            <a:spLocks noGrp="1" noChangeArrowheads="1"/>
          </p:cNvSpPr>
          <p:nvPr>
            <p:ph type="body" idx="1"/>
          </p:nvPr>
        </p:nvSpPr>
        <p:spPr>
          <a:xfrm>
            <a:off x="533400" y="4430713"/>
            <a:ext cx="7613650" cy="17637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rgbClr val="FF0000"/>
                </a:solidFill>
              </a:rPr>
              <a:t>Layers: </a:t>
            </a:r>
            <a:r>
              <a:rPr lang="en-US" sz="2400" smtClean="0"/>
              <a:t>each layer implements a service</a:t>
            </a:r>
            <a:endParaRPr lang="en-US" smtClean="0"/>
          </a:p>
          <a:p>
            <a:pPr lvl="1"/>
            <a:r>
              <a:rPr lang="en-US" smtClean="0"/>
              <a:t>via its own internal-layer actions</a:t>
            </a:r>
          </a:p>
          <a:p>
            <a:pPr lvl="1"/>
            <a:r>
              <a:rPr lang="en-US" smtClean="0"/>
              <a:t>relying on services provided by layer below</a:t>
            </a:r>
          </a:p>
          <a:p>
            <a:pPr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192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606227EA-2597-43A2-9523-F7F7D6F4A691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layering?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6100" y="1346200"/>
            <a:ext cx="77724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Dealing with complex systems:</a:t>
            </a:r>
          </a:p>
          <a:p>
            <a:r>
              <a:rPr lang="en-US" sz="2400" smtClean="0"/>
              <a:t>explicit structure allows identification, relationship of complex system’s pieces</a:t>
            </a:r>
            <a:endParaRPr lang="en-US" smtClean="0"/>
          </a:p>
          <a:p>
            <a:pPr lvl="1"/>
            <a:r>
              <a:rPr lang="en-US" smtClean="0"/>
              <a:t>layered </a:t>
            </a:r>
            <a:r>
              <a:rPr lang="en-US" smtClean="0">
                <a:solidFill>
                  <a:srgbClr val="FF0000"/>
                </a:solidFill>
              </a:rPr>
              <a:t>reference model</a:t>
            </a:r>
            <a:r>
              <a:rPr lang="en-US" smtClean="0"/>
              <a:t> for discussion</a:t>
            </a:r>
          </a:p>
          <a:p>
            <a:r>
              <a:rPr lang="en-US" sz="2400" smtClean="0"/>
              <a:t>modularization eases maintenance, updating of system</a:t>
            </a:r>
          </a:p>
          <a:p>
            <a:pPr lvl="1"/>
            <a:r>
              <a:rPr lang="en-US" smtClean="0"/>
              <a:t>change of implementation of layer’s service transparent to rest of system</a:t>
            </a:r>
          </a:p>
          <a:p>
            <a:pPr lvl="1"/>
            <a:r>
              <a:rPr lang="en-US" smtClean="0"/>
              <a:t>e.g., change in gate procedure doesn’t affect rest of system</a:t>
            </a:r>
          </a:p>
          <a:p>
            <a:r>
              <a:rPr lang="en-US" sz="2400" smtClean="0"/>
              <a:t>layering considered harmful?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294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C45C5F3E-9C58-42FB-96B0-2246728B4A49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82948" name="Rectangle 2"/>
          <p:cNvSpPr>
            <a:spLocks noChangeArrowheads="1"/>
          </p:cNvSpPr>
          <p:nvPr/>
        </p:nvSpPr>
        <p:spPr bwMode="auto">
          <a:xfrm>
            <a:off x="6578600" y="1714500"/>
            <a:ext cx="1892300" cy="35306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Internet protocol stack</a:t>
            </a:r>
          </a:p>
        </p:txBody>
      </p:sp>
      <p:sp>
        <p:nvSpPr>
          <p:cNvPr id="8295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422400"/>
            <a:ext cx="5715000" cy="464820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application:</a:t>
            </a:r>
            <a:r>
              <a:rPr lang="en-US" sz="2400" smtClean="0"/>
              <a:t> supporting network applications</a:t>
            </a:r>
          </a:p>
          <a:p>
            <a:pPr lvl="1"/>
            <a:r>
              <a:rPr lang="en-US" sz="2000" smtClean="0"/>
              <a:t>FTP, SMTP, HTTP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transport:</a:t>
            </a:r>
            <a:r>
              <a:rPr lang="en-US" sz="2400" smtClean="0"/>
              <a:t> process-process data transfer</a:t>
            </a:r>
          </a:p>
          <a:p>
            <a:pPr lvl="1"/>
            <a:r>
              <a:rPr lang="en-US" sz="2000" smtClean="0"/>
              <a:t>TCP, UDP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network:</a:t>
            </a:r>
            <a:r>
              <a:rPr lang="en-US" sz="2400" smtClean="0"/>
              <a:t> routing of datagrams from source to destination</a:t>
            </a:r>
          </a:p>
          <a:p>
            <a:pPr lvl="1"/>
            <a:r>
              <a:rPr lang="en-US" sz="2000" smtClean="0"/>
              <a:t>IP, routing protocols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link:</a:t>
            </a:r>
            <a:r>
              <a:rPr lang="en-US" sz="2400" smtClean="0"/>
              <a:t> data transfer between neighboring  network elements</a:t>
            </a:r>
          </a:p>
          <a:p>
            <a:pPr lvl="1"/>
            <a:r>
              <a:rPr lang="en-US" sz="2000" smtClean="0"/>
              <a:t>PPP, Ethernet</a:t>
            </a:r>
          </a:p>
          <a:p>
            <a:r>
              <a:rPr lang="en-US" sz="2400" smtClean="0">
                <a:solidFill>
                  <a:srgbClr val="FF0000"/>
                </a:solidFill>
              </a:rPr>
              <a:t>physical:</a:t>
            </a:r>
            <a:r>
              <a:rPr lang="en-US" sz="2400" smtClean="0"/>
              <a:t> bits “on the wire”</a:t>
            </a:r>
          </a:p>
          <a:p>
            <a:endParaRPr lang="en-US" sz="2400" smtClean="0"/>
          </a:p>
        </p:txBody>
      </p:sp>
      <p:grpSp>
        <p:nvGrpSpPr>
          <p:cNvPr id="82951" name="Group 5"/>
          <p:cNvGrpSpPr>
            <a:grpSpLocks/>
          </p:cNvGrpSpPr>
          <p:nvPr/>
        </p:nvGrpSpPr>
        <p:grpSpPr bwMode="auto">
          <a:xfrm>
            <a:off x="6508750" y="1828800"/>
            <a:ext cx="1898650" cy="3530600"/>
            <a:chOff x="3076" y="888"/>
            <a:chExt cx="1196" cy="2224"/>
          </a:xfrm>
        </p:grpSpPr>
        <p:sp>
          <p:nvSpPr>
            <p:cNvPr id="82952" name="Rectangle 6"/>
            <p:cNvSpPr>
              <a:spLocks noChangeArrowheads="1"/>
            </p:cNvSpPr>
            <p:nvPr/>
          </p:nvSpPr>
          <p:spPr bwMode="auto">
            <a:xfrm>
              <a:off x="3080" y="888"/>
              <a:ext cx="1192" cy="222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3" name="Text Box 7"/>
            <p:cNvSpPr txBox="1">
              <a:spLocks noChangeArrowheads="1"/>
            </p:cNvSpPr>
            <p:nvPr/>
          </p:nvSpPr>
          <p:spPr bwMode="auto">
            <a:xfrm>
              <a:off x="3150" y="949"/>
              <a:ext cx="1070" cy="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>
                  <a:latin typeface="Comic Sans MS" pitchFamily="66" charset="0"/>
                </a:rPr>
                <a:t>application</a:t>
              </a:r>
            </a:p>
            <a:p>
              <a:pPr algn="ctr"/>
              <a:endParaRPr lang="en-US">
                <a:latin typeface="Comic Sans MS" pitchFamily="66" charset="0"/>
              </a:endParaRPr>
            </a:p>
            <a:p>
              <a:pPr algn="ctr"/>
              <a:r>
                <a:rPr lang="en-US">
                  <a:latin typeface="Comic Sans MS" pitchFamily="66" charset="0"/>
                </a:rPr>
                <a:t>transport</a:t>
              </a:r>
            </a:p>
            <a:p>
              <a:pPr algn="ctr"/>
              <a:endParaRPr lang="en-US">
                <a:latin typeface="Comic Sans MS" pitchFamily="66" charset="0"/>
              </a:endParaRPr>
            </a:p>
            <a:p>
              <a:pPr algn="ctr"/>
              <a:r>
                <a:rPr lang="en-US">
                  <a:latin typeface="Comic Sans MS" pitchFamily="66" charset="0"/>
                </a:rPr>
                <a:t>network</a:t>
              </a:r>
            </a:p>
            <a:p>
              <a:pPr algn="ctr"/>
              <a:endParaRPr lang="en-US">
                <a:latin typeface="Comic Sans MS" pitchFamily="66" charset="0"/>
              </a:endParaRPr>
            </a:p>
            <a:p>
              <a:pPr algn="ctr"/>
              <a:r>
                <a:rPr lang="en-US">
                  <a:latin typeface="Comic Sans MS" pitchFamily="66" charset="0"/>
                </a:rPr>
                <a:t>link</a:t>
              </a:r>
            </a:p>
            <a:p>
              <a:pPr algn="ctr"/>
              <a:endParaRPr lang="en-US">
                <a:latin typeface="Comic Sans MS" pitchFamily="66" charset="0"/>
              </a:endParaRPr>
            </a:p>
            <a:p>
              <a:pPr algn="ctr"/>
              <a:r>
                <a:rPr lang="en-US">
                  <a:latin typeface="Comic Sans MS" pitchFamily="66" charset="0"/>
                </a:rPr>
                <a:t>physical</a:t>
              </a:r>
            </a:p>
          </p:txBody>
        </p:sp>
        <p:sp>
          <p:nvSpPr>
            <p:cNvPr id="82954" name="Line 8"/>
            <p:cNvSpPr>
              <a:spLocks noChangeShapeType="1"/>
            </p:cNvSpPr>
            <p:nvPr/>
          </p:nvSpPr>
          <p:spPr bwMode="auto">
            <a:xfrm>
              <a:off x="3076" y="1324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5" name="Line 9"/>
            <p:cNvSpPr>
              <a:spLocks noChangeShapeType="1"/>
            </p:cNvSpPr>
            <p:nvPr/>
          </p:nvSpPr>
          <p:spPr bwMode="auto">
            <a:xfrm>
              <a:off x="3076" y="1768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6" name="Line 10"/>
            <p:cNvSpPr>
              <a:spLocks noChangeShapeType="1"/>
            </p:cNvSpPr>
            <p:nvPr/>
          </p:nvSpPr>
          <p:spPr bwMode="auto">
            <a:xfrm>
              <a:off x="3076" y="2216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7" name="Line 11"/>
            <p:cNvSpPr>
              <a:spLocks noChangeShapeType="1"/>
            </p:cNvSpPr>
            <p:nvPr/>
          </p:nvSpPr>
          <p:spPr bwMode="auto">
            <a:xfrm>
              <a:off x="3076" y="2664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397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6462F2AA-DD45-4D15-AEE4-7286820BF383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83972" name="Rectangle 2"/>
          <p:cNvSpPr>
            <a:spLocks noChangeArrowheads="1"/>
          </p:cNvSpPr>
          <p:nvPr/>
        </p:nvSpPr>
        <p:spPr bwMode="auto">
          <a:xfrm>
            <a:off x="7077075" y="1714500"/>
            <a:ext cx="1892300" cy="3530600"/>
          </a:xfrm>
          <a:prstGeom prst="rect">
            <a:avLst/>
          </a:prstGeom>
          <a:solidFill>
            <a:schemeClr val="accent2"/>
          </a:solidFill>
          <a:ln w="381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397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ISO/OSI reference model</a:t>
            </a:r>
          </a:p>
        </p:txBody>
      </p:sp>
      <p:sp>
        <p:nvSpPr>
          <p:cNvPr id="8397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422400"/>
            <a:ext cx="5715000" cy="4648200"/>
          </a:xfrm>
        </p:spPr>
        <p:txBody>
          <a:bodyPr/>
          <a:lstStyle/>
          <a:p>
            <a:r>
              <a:rPr lang="en-US" sz="2400" smtClean="0">
                <a:solidFill>
                  <a:srgbClr val="FF0000"/>
                </a:solidFill>
              </a:rPr>
              <a:t>presentation:</a:t>
            </a:r>
            <a:r>
              <a:rPr lang="en-US" sz="2400" smtClean="0"/>
              <a:t> allow applications to interpret meaning of data, e.g., encryption, compression, machine-specific conventions</a:t>
            </a:r>
          </a:p>
          <a:p>
            <a:r>
              <a:rPr lang="en-US" sz="2400" i="1" smtClean="0">
                <a:solidFill>
                  <a:srgbClr val="FF3300"/>
                </a:solidFill>
              </a:rPr>
              <a:t>session:</a:t>
            </a:r>
            <a:r>
              <a:rPr lang="en-US" sz="2400" smtClean="0"/>
              <a:t> synchronization, checkpointing, recovery of data exchange</a:t>
            </a:r>
          </a:p>
          <a:p>
            <a:r>
              <a:rPr lang="en-US" sz="2400" smtClean="0"/>
              <a:t>Internet stack “missing” these layers!</a:t>
            </a:r>
          </a:p>
          <a:p>
            <a:pPr lvl="1"/>
            <a:r>
              <a:rPr lang="en-US" smtClean="0"/>
              <a:t>these services, </a:t>
            </a:r>
            <a:r>
              <a:rPr lang="en-US" i="1" smtClean="0"/>
              <a:t>if needed,</a:t>
            </a:r>
            <a:r>
              <a:rPr lang="en-US" smtClean="0"/>
              <a:t> must be implemented in application</a:t>
            </a:r>
          </a:p>
          <a:p>
            <a:pPr lvl="1"/>
            <a:r>
              <a:rPr lang="en-US" smtClean="0"/>
              <a:t>needed?</a:t>
            </a:r>
          </a:p>
        </p:txBody>
      </p:sp>
      <p:grpSp>
        <p:nvGrpSpPr>
          <p:cNvPr id="83975" name="Group 14"/>
          <p:cNvGrpSpPr>
            <a:grpSpLocks/>
          </p:cNvGrpSpPr>
          <p:nvPr/>
        </p:nvGrpSpPr>
        <p:grpSpPr bwMode="auto">
          <a:xfrm>
            <a:off x="6902450" y="1762125"/>
            <a:ext cx="1982788" cy="3587750"/>
            <a:chOff x="3265" y="1545"/>
            <a:chExt cx="1249" cy="2260"/>
          </a:xfrm>
        </p:grpSpPr>
        <p:sp>
          <p:nvSpPr>
            <p:cNvPr id="83976" name="Rectangle 6"/>
            <p:cNvSpPr>
              <a:spLocks noChangeArrowheads="1"/>
            </p:cNvSpPr>
            <p:nvPr/>
          </p:nvSpPr>
          <p:spPr bwMode="auto">
            <a:xfrm>
              <a:off x="3310" y="1545"/>
              <a:ext cx="1192" cy="225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7" name="Text Box 7"/>
            <p:cNvSpPr txBox="1">
              <a:spLocks noChangeArrowheads="1"/>
            </p:cNvSpPr>
            <p:nvPr/>
          </p:nvSpPr>
          <p:spPr bwMode="auto">
            <a:xfrm>
              <a:off x="3265" y="1654"/>
              <a:ext cx="1249" cy="2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application</a:t>
              </a:r>
            </a:p>
            <a:p>
              <a:pPr algn="ctr">
                <a:lnSpc>
                  <a:spcPct val="70000"/>
                </a:lnSpc>
              </a:pPr>
              <a:endParaRPr lang="en-US">
                <a:latin typeface="Comic Sans MS" pitchFamily="66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presentation</a:t>
              </a:r>
            </a:p>
            <a:p>
              <a:pPr algn="ctr">
                <a:lnSpc>
                  <a:spcPct val="70000"/>
                </a:lnSpc>
              </a:pPr>
              <a:endParaRPr lang="en-US">
                <a:latin typeface="Comic Sans MS" pitchFamily="66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session</a:t>
              </a:r>
            </a:p>
            <a:p>
              <a:pPr algn="ctr">
                <a:lnSpc>
                  <a:spcPct val="70000"/>
                </a:lnSpc>
              </a:pPr>
              <a:endParaRPr lang="en-US">
                <a:latin typeface="Comic Sans MS" pitchFamily="66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transport</a:t>
              </a:r>
            </a:p>
            <a:p>
              <a:pPr algn="ctr">
                <a:lnSpc>
                  <a:spcPct val="70000"/>
                </a:lnSpc>
              </a:pPr>
              <a:endParaRPr lang="en-US">
                <a:latin typeface="Comic Sans MS" pitchFamily="66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network</a:t>
              </a:r>
            </a:p>
            <a:p>
              <a:pPr algn="ctr">
                <a:lnSpc>
                  <a:spcPct val="70000"/>
                </a:lnSpc>
              </a:pPr>
              <a:endParaRPr lang="en-US">
                <a:latin typeface="Comic Sans MS" pitchFamily="66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link</a:t>
              </a:r>
            </a:p>
            <a:p>
              <a:pPr algn="ctr">
                <a:lnSpc>
                  <a:spcPct val="70000"/>
                </a:lnSpc>
              </a:pPr>
              <a:endParaRPr lang="en-US">
                <a:latin typeface="Comic Sans MS" pitchFamily="66" charset="0"/>
              </a:endParaRPr>
            </a:p>
            <a:p>
              <a:pPr algn="ctr">
                <a:lnSpc>
                  <a:spcPct val="70000"/>
                </a:lnSpc>
              </a:pPr>
              <a:r>
                <a:rPr lang="en-US">
                  <a:latin typeface="Comic Sans MS" pitchFamily="66" charset="0"/>
                </a:rPr>
                <a:t>physical</a:t>
              </a:r>
            </a:p>
          </p:txBody>
        </p:sp>
        <p:sp>
          <p:nvSpPr>
            <p:cNvPr id="83978" name="Line 8"/>
            <p:cNvSpPr>
              <a:spLocks noChangeShapeType="1"/>
            </p:cNvSpPr>
            <p:nvPr/>
          </p:nvSpPr>
          <p:spPr bwMode="auto">
            <a:xfrm>
              <a:off x="3297" y="1918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9" name="Line 9"/>
            <p:cNvSpPr>
              <a:spLocks noChangeShapeType="1"/>
            </p:cNvSpPr>
            <p:nvPr/>
          </p:nvSpPr>
          <p:spPr bwMode="auto">
            <a:xfrm>
              <a:off x="3306" y="2533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0" name="Line 10"/>
            <p:cNvSpPr>
              <a:spLocks noChangeShapeType="1"/>
            </p:cNvSpPr>
            <p:nvPr/>
          </p:nvSpPr>
          <p:spPr bwMode="auto">
            <a:xfrm>
              <a:off x="3306" y="2873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1" name="Line 11"/>
            <p:cNvSpPr>
              <a:spLocks noChangeShapeType="1"/>
            </p:cNvSpPr>
            <p:nvPr/>
          </p:nvSpPr>
          <p:spPr bwMode="auto">
            <a:xfrm>
              <a:off x="3307" y="3513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2" name="Line 12"/>
            <p:cNvSpPr>
              <a:spLocks noChangeShapeType="1"/>
            </p:cNvSpPr>
            <p:nvPr/>
          </p:nvSpPr>
          <p:spPr bwMode="auto">
            <a:xfrm>
              <a:off x="3297" y="3209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3" name="Line 13"/>
            <p:cNvSpPr>
              <a:spLocks noChangeShapeType="1"/>
            </p:cNvSpPr>
            <p:nvPr/>
          </p:nvSpPr>
          <p:spPr bwMode="auto">
            <a:xfrm>
              <a:off x="3296" y="2245"/>
              <a:ext cx="118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76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75F0033E-7537-44C5-996E-4DA3CF9356F9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27654" name="Freeform 2"/>
          <p:cNvSpPr>
            <a:spLocks/>
          </p:cNvSpPr>
          <p:nvPr/>
        </p:nvSpPr>
        <p:spPr bwMode="auto">
          <a:xfrm>
            <a:off x="3817938" y="1447800"/>
            <a:ext cx="4048125" cy="3833813"/>
          </a:xfrm>
          <a:custGeom>
            <a:avLst/>
            <a:gdLst>
              <a:gd name="T0" fmla="*/ 939800 w 2550"/>
              <a:gd name="T1" fmla="*/ 0 h 2415"/>
              <a:gd name="T2" fmla="*/ 4038600 w 2550"/>
              <a:gd name="T3" fmla="*/ 0 h 2415"/>
              <a:gd name="T4" fmla="*/ 4048125 w 2550"/>
              <a:gd name="T5" fmla="*/ 3833813 h 2415"/>
              <a:gd name="T6" fmla="*/ 0 w 2550"/>
              <a:gd name="T7" fmla="*/ 3833813 h 2415"/>
              <a:gd name="T8" fmla="*/ 0 60000 65536"/>
              <a:gd name="T9" fmla="*/ 0 60000 65536"/>
              <a:gd name="T10" fmla="*/ 0 60000 65536"/>
              <a:gd name="T11" fmla="*/ 0 60000 65536"/>
              <a:gd name="T12" fmla="*/ 0 w 2550"/>
              <a:gd name="T13" fmla="*/ 0 h 2415"/>
              <a:gd name="T14" fmla="*/ 2550 w 2550"/>
              <a:gd name="T15" fmla="*/ 2415 h 241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550" h="2415">
                <a:moveTo>
                  <a:pt x="592" y="0"/>
                </a:moveTo>
                <a:lnTo>
                  <a:pt x="2544" y="0"/>
                </a:lnTo>
                <a:lnTo>
                  <a:pt x="2550" y="2415"/>
                </a:lnTo>
                <a:lnTo>
                  <a:pt x="0" y="2415"/>
                </a:lnTo>
              </a:path>
            </a:pathLst>
          </a:cu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5" name="Freeform 3"/>
          <p:cNvSpPr>
            <a:spLocks/>
          </p:cNvSpPr>
          <p:nvPr/>
        </p:nvSpPr>
        <p:spPr bwMode="auto">
          <a:xfrm>
            <a:off x="7129463" y="2246313"/>
            <a:ext cx="638175" cy="852487"/>
          </a:xfrm>
          <a:custGeom>
            <a:avLst/>
            <a:gdLst>
              <a:gd name="T0" fmla="*/ 638175 w 402"/>
              <a:gd name="T1" fmla="*/ 576262 h 537"/>
              <a:gd name="T2" fmla="*/ 44450 w 402"/>
              <a:gd name="T3" fmla="*/ 0 h 537"/>
              <a:gd name="T4" fmla="*/ 0 w 402"/>
              <a:gd name="T5" fmla="*/ 746124 h 537"/>
              <a:gd name="T6" fmla="*/ 384175 w 402"/>
              <a:gd name="T7" fmla="*/ 852487 h 537"/>
              <a:gd name="T8" fmla="*/ 638175 w 402"/>
              <a:gd name="T9" fmla="*/ 576262 h 5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02"/>
              <a:gd name="T16" fmla="*/ 0 h 537"/>
              <a:gd name="T17" fmla="*/ 402 w 402"/>
              <a:gd name="T18" fmla="*/ 537 h 5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02" h="537">
                <a:moveTo>
                  <a:pt x="402" y="363"/>
                </a:moveTo>
                <a:lnTo>
                  <a:pt x="28" y="0"/>
                </a:lnTo>
                <a:lnTo>
                  <a:pt x="0" y="470"/>
                </a:lnTo>
                <a:lnTo>
                  <a:pt x="242" y="537"/>
                </a:lnTo>
                <a:lnTo>
                  <a:pt x="402" y="363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2716213" y="223838"/>
            <a:ext cx="1120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Comic Sans MS" pitchFamily="66" charset="0"/>
              </a:rPr>
              <a:t>source</a:t>
            </a:r>
          </a:p>
        </p:txBody>
      </p:sp>
      <p:graphicFrame>
        <p:nvGraphicFramePr>
          <p:cNvPr id="27650" name="Object 9"/>
          <p:cNvGraphicFramePr>
            <a:graphicFrameLocks noChangeAspect="1"/>
          </p:cNvGraphicFramePr>
          <p:nvPr/>
        </p:nvGraphicFramePr>
        <p:xfrm>
          <a:off x="4098925" y="1201738"/>
          <a:ext cx="646113" cy="533400"/>
        </p:xfrm>
        <a:graphic>
          <a:graphicData uri="http://schemas.openxmlformats.org/presentationml/2006/ole">
            <p:oleObj spid="_x0000_s27650" name="Clip" r:id="rId4" imgW="1305000" imgH="1085760" progId="">
              <p:embed/>
            </p:oleObj>
          </a:graphicData>
        </a:graphic>
      </p:graphicFrame>
      <p:sp>
        <p:nvSpPr>
          <p:cNvPr id="27657" name="Freeform 10"/>
          <p:cNvSpPr>
            <a:spLocks/>
          </p:cNvSpPr>
          <p:nvPr/>
        </p:nvSpPr>
        <p:spPr bwMode="auto">
          <a:xfrm>
            <a:off x="3868738" y="654050"/>
            <a:ext cx="360362" cy="1577975"/>
          </a:xfrm>
          <a:custGeom>
            <a:avLst/>
            <a:gdLst>
              <a:gd name="T0" fmla="*/ 342816 w 267"/>
              <a:gd name="T1" fmla="*/ 620014 h 1186"/>
              <a:gd name="T2" fmla="*/ 0 w 267"/>
              <a:gd name="T3" fmla="*/ 0 h 1186"/>
              <a:gd name="T4" fmla="*/ 0 w 267"/>
              <a:gd name="T5" fmla="*/ 1577975 h 1186"/>
              <a:gd name="T6" fmla="*/ 360362 w 267"/>
              <a:gd name="T7" fmla="*/ 867487 h 1186"/>
              <a:gd name="T8" fmla="*/ 342816 w 267"/>
              <a:gd name="T9" fmla="*/ 620014 h 1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7"/>
              <a:gd name="T16" fmla="*/ 0 h 1186"/>
              <a:gd name="T17" fmla="*/ 267 w 267"/>
              <a:gd name="T18" fmla="*/ 1186 h 1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7" h="1186">
                <a:moveTo>
                  <a:pt x="254" y="466"/>
                </a:moveTo>
                <a:lnTo>
                  <a:pt x="0" y="0"/>
                </a:lnTo>
                <a:lnTo>
                  <a:pt x="0" y="1186"/>
                </a:lnTo>
                <a:lnTo>
                  <a:pt x="267" y="652"/>
                </a:lnTo>
                <a:lnTo>
                  <a:pt x="254" y="466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7658" name="Group 11"/>
          <p:cNvGrpSpPr>
            <a:grpSpLocks/>
          </p:cNvGrpSpPr>
          <p:nvPr/>
        </p:nvGrpSpPr>
        <p:grpSpPr bwMode="auto">
          <a:xfrm>
            <a:off x="7488238" y="2827338"/>
            <a:ext cx="976312" cy="277812"/>
            <a:chOff x="198" y="3765"/>
            <a:chExt cx="693" cy="287"/>
          </a:xfrm>
        </p:grpSpPr>
        <p:sp>
          <p:nvSpPr>
            <p:cNvPr id="27788" name="Freeform 12"/>
            <p:cNvSpPr>
              <a:spLocks/>
            </p:cNvSpPr>
            <p:nvPr/>
          </p:nvSpPr>
          <p:spPr bwMode="auto">
            <a:xfrm>
              <a:off x="198" y="3888"/>
              <a:ext cx="672" cy="164"/>
            </a:xfrm>
            <a:custGeom>
              <a:avLst/>
              <a:gdLst>
                <a:gd name="T0" fmla="*/ 179 w 672"/>
                <a:gd name="T1" fmla="*/ 0 h 164"/>
                <a:gd name="T2" fmla="*/ 672 w 672"/>
                <a:gd name="T3" fmla="*/ 0 h 164"/>
                <a:gd name="T4" fmla="*/ 508 w 672"/>
                <a:gd name="T5" fmla="*/ 164 h 164"/>
                <a:gd name="T6" fmla="*/ 0 w 672"/>
                <a:gd name="T7" fmla="*/ 164 h 164"/>
                <a:gd name="T8" fmla="*/ 179 w 672"/>
                <a:gd name="T9" fmla="*/ 0 h 1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164"/>
                <a:gd name="T17" fmla="*/ 672 w 672"/>
                <a:gd name="T18" fmla="*/ 164 h 1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164">
                  <a:moveTo>
                    <a:pt x="179" y="0"/>
                  </a:moveTo>
                  <a:lnTo>
                    <a:pt x="672" y="0"/>
                  </a:lnTo>
                  <a:lnTo>
                    <a:pt x="508" y="164"/>
                  </a:lnTo>
                  <a:lnTo>
                    <a:pt x="0" y="164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9" name="Freeform 13"/>
            <p:cNvSpPr>
              <a:spLocks/>
            </p:cNvSpPr>
            <p:nvPr/>
          </p:nvSpPr>
          <p:spPr bwMode="auto">
            <a:xfrm>
              <a:off x="213" y="3765"/>
              <a:ext cx="658" cy="281"/>
            </a:xfrm>
            <a:custGeom>
              <a:avLst/>
              <a:gdLst>
                <a:gd name="T0" fmla="*/ 0 w 658"/>
                <a:gd name="T1" fmla="*/ 281 h 281"/>
                <a:gd name="T2" fmla="*/ 13 w 658"/>
                <a:gd name="T3" fmla="*/ 150 h 281"/>
                <a:gd name="T4" fmla="*/ 658 w 658"/>
                <a:gd name="T5" fmla="*/ 0 h 281"/>
                <a:gd name="T6" fmla="*/ 658 w 658"/>
                <a:gd name="T7" fmla="*/ 130 h 281"/>
                <a:gd name="T8" fmla="*/ 0 w 658"/>
                <a:gd name="T9" fmla="*/ 281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8"/>
                <a:gd name="T16" fmla="*/ 0 h 281"/>
                <a:gd name="T17" fmla="*/ 658 w 658"/>
                <a:gd name="T18" fmla="*/ 281 h 28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8" h="281">
                  <a:moveTo>
                    <a:pt x="0" y="281"/>
                  </a:moveTo>
                  <a:lnTo>
                    <a:pt x="13" y="150"/>
                  </a:lnTo>
                  <a:lnTo>
                    <a:pt x="658" y="0"/>
                  </a:lnTo>
                  <a:lnTo>
                    <a:pt x="658" y="130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90" name="Freeform 14"/>
            <p:cNvSpPr>
              <a:spLocks/>
            </p:cNvSpPr>
            <p:nvPr/>
          </p:nvSpPr>
          <p:spPr bwMode="auto">
            <a:xfrm>
              <a:off x="219" y="3765"/>
              <a:ext cx="672" cy="164"/>
            </a:xfrm>
            <a:custGeom>
              <a:avLst/>
              <a:gdLst>
                <a:gd name="T0" fmla="*/ 179 w 672"/>
                <a:gd name="T1" fmla="*/ 0 h 164"/>
                <a:gd name="T2" fmla="*/ 672 w 672"/>
                <a:gd name="T3" fmla="*/ 0 h 164"/>
                <a:gd name="T4" fmla="*/ 508 w 672"/>
                <a:gd name="T5" fmla="*/ 164 h 164"/>
                <a:gd name="T6" fmla="*/ 0 w 672"/>
                <a:gd name="T7" fmla="*/ 164 h 164"/>
                <a:gd name="T8" fmla="*/ 179 w 672"/>
                <a:gd name="T9" fmla="*/ 0 h 1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72"/>
                <a:gd name="T16" fmla="*/ 0 h 164"/>
                <a:gd name="T17" fmla="*/ 672 w 672"/>
                <a:gd name="T18" fmla="*/ 164 h 1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72" h="164">
                  <a:moveTo>
                    <a:pt x="179" y="0"/>
                  </a:moveTo>
                  <a:lnTo>
                    <a:pt x="672" y="0"/>
                  </a:lnTo>
                  <a:lnTo>
                    <a:pt x="508" y="164"/>
                  </a:lnTo>
                  <a:lnTo>
                    <a:pt x="0" y="164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chemeClr val="hlink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7791" name="Group 15"/>
            <p:cNvGrpSpPr>
              <a:grpSpLocks/>
            </p:cNvGrpSpPr>
            <p:nvPr/>
          </p:nvGrpSpPr>
          <p:grpSpPr bwMode="auto">
            <a:xfrm>
              <a:off x="423" y="3789"/>
              <a:ext cx="238" cy="103"/>
              <a:chOff x="2848" y="848"/>
              <a:chExt cx="140" cy="98"/>
            </a:xfrm>
          </p:grpSpPr>
          <p:sp>
            <p:nvSpPr>
              <p:cNvPr id="27796" name="Line 1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97" name="Line 1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98" name="Line 1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792" name="Group 19"/>
            <p:cNvGrpSpPr>
              <a:grpSpLocks/>
            </p:cNvGrpSpPr>
            <p:nvPr/>
          </p:nvGrpSpPr>
          <p:grpSpPr bwMode="auto">
            <a:xfrm flipV="1">
              <a:off x="437" y="3787"/>
              <a:ext cx="238" cy="103"/>
              <a:chOff x="2848" y="848"/>
              <a:chExt cx="140" cy="98"/>
            </a:xfrm>
          </p:grpSpPr>
          <p:sp>
            <p:nvSpPr>
              <p:cNvPr id="27793" name="Line 2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94" name="Line 2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95" name="Line 2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659" name="Rectangle 23"/>
          <p:cNvSpPr>
            <a:spLocks noChangeArrowheads="1"/>
          </p:cNvSpPr>
          <p:nvPr/>
        </p:nvSpPr>
        <p:spPr bwMode="auto">
          <a:xfrm>
            <a:off x="2644775" y="660400"/>
            <a:ext cx="1296988" cy="15462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0" name="Rectangle 24"/>
          <p:cNvSpPr>
            <a:spLocks noChangeArrowheads="1"/>
          </p:cNvSpPr>
          <p:nvPr/>
        </p:nvSpPr>
        <p:spPr bwMode="auto">
          <a:xfrm>
            <a:off x="2597150" y="731838"/>
            <a:ext cx="1273175" cy="15367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1" name="Line 25"/>
          <p:cNvSpPr>
            <a:spLocks noChangeShapeType="1"/>
          </p:cNvSpPr>
          <p:nvPr/>
        </p:nvSpPr>
        <p:spPr bwMode="auto">
          <a:xfrm>
            <a:off x="2597150" y="1049338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2" name="Text Box 26"/>
          <p:cNvSpPr txBox="1">
            <a:spLocks noChangeArrowheads="1"/>
          </p:cNvSpPr>
          <p:nvPr/>
        </p:nvSpPr>
        <p:spPr bwMode="auto">
          <a:xfrm>
            <a:off x="2554288" y="698500"/>
            <a:ext cx="1317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application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transport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network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link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physical</a:t>
            </a:r>
          </a:p>
        </p:txBody>
      </p:sp>
      <p:sp>
        <p:nvSpPr>
          <p:cNvPr id="27663" name="Line 27"/>
          <p:cNvSpPr>
            <a:spLocks noChangeShapeType="1"/>
          </p:cNvSpPr>
          <p:nvPr/>
        </p:nvSpPr>
        <p:spPr bwMode="auto">
          <a:xfrm>
            <a:off x="2605088" y="1370013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4" name="Line 28"/>
          <p:cNvSpPr>
            <a:spLocks noChangeShapeType="1"/>
          </p:cNvSpPr>
          <p:nvPr/>
        </p:nvSpPr>
        <p:spPr bwMode="auto">
          <a:xfrm>
            <a:off x="2609850" y="1651000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65" name="Line 29"/>
          <p:cNvSpPr>
            <a:spLocks noChangeShapeType="1"/>
          </p:cNvSpPr>
          <p:nvPr/>
        </p:nvSpPr>
        <p:spPr bwMode="auto">
          <a:xfrm>
            <a:off x="2609850" y="1927225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1219200" y="1368425"/>
            <a:ext cx="1208088" cy="303213"/>
            <a:chOff x="501" y="1990"/>
            <a:chExt cx="761" cy="191"/>
          </a:xfrm>
        </p:grpSpPr>
        <p:sp>
          <p:nvSpPr>
            <p:cNvPr id="27782" name="Rectangle 40"/>
            <p:cNvSpPr>
              <a:spLocks noChangeArrowheads="1"/>
            </p:cNvSpPr>
            <p:nvPr/>
          </p:nvSpPr>
          <p:spPr bwMode="auto">
            <a:xfrm>
              <a:off x="501" y="2007"/>
              <a:ext cx="68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83" name="Rectangle 41"/>
            <p:cNvSpPr>
              <a:spLocks noChangeArrowheads="1"/>
            </p:cNvSpPr>
            <p:nvPr/>
          </p:nvSpPr>
          <p:spPr bwMode="auto">
            <a:xfrm>
              <a:off x="704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84" name="Rectangle 42"/>
            <p:cNvSpPr>
              <a:spLocks noChangeArrowheads="1"/>
            </p:cNvSpPr>
            <p:nvPr/>
          </p:nvSpPr>
          <p:spPr bwMode="auto">
            <a:xfrm>
              <a:off x="518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85" name="Rectangle 43"/>
            <p:cNvSpPr>
              <a:spLocks noChangeArrowheads="1"/>
            </p:cNvSpPr>
            <p:nvPr/>
          </p:nvSpPr>
          <p:spPr bwMode="auto">
            <a:xfrm>
              <a:off x="834" y="1991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86" name="Line 44"/>
            <p:cNvSpPr>
              <a:spLocks noChangeShapeType="1"/>
            </p:cNvSpPr>
            <p:nvPr/>
          </p:nvSpPr>
          <p:spPr bwMode="auto">
            <a:xfrm>
              <a:off x="688" y="2013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87" name="Line 45"/>
            <p:cNvSpPr>
              <a:spLocks noChangeShapeType="1"/>
            </p:cNvSpPr>
            <p:nvPr/>
          </p:nvSpPr>
          <p:spPr bwMode="auto">
            <a:xfrm>
              <a:off x="880" y="201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395288" y="996950"/>
            <a:ext cx="971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segment</a:t>
            </a:r>
            <a:endParaRPr lang="en-US" sz="1600">
              <a:solidFill>
                <a:schemeClr val="accent2"/>
              </a:solidFill>
              <a:latin typeface="Comic Sans MS" pitchFamily="66" charset="0"/>
            </a:endParaRPr>
          </a:p>
        </p:txBody>
      </p:sp>
      <p:grpSp>
        <p:nvGrpSpPr>
          <p:cNvPr id="6" name="Group 178"/>
          <p:cNvGrpSpPr>
            <a:grpSpLocks/>
          </p:cNvGrpSpPr>
          <p:nvPr/>
        </p:nvGrpSpPr>
        <p:grpSpPr bwMode="auto">
          <a:xfrm>
            <a:off x="1533525" y="1033463"/>
            <a:ext cx="301625" cy="292100"/>
            <a:chOff x="1962" y="2058"/>
            <a:chExt cx="190" cy="184"/>
          </a:xfrm>
        </p:grpSpPr>
        <p:sp>
          <p:nvSpPr>
            <p:cNvPr id="27780" name="Rectangle 47"/>
            <p:cNvSpPr>
              <a:spLocks noChangeArrowheads="1"/>
            </p:cNvSpPr>
            <p:nvPr/>
          </p:nvSpPr>
          <p:spPr bwMode="auto">
            <a:xfrm>
              <a:off x="1962" y="2075"/>
              <a:ext cx="177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81" name="Rectangle 48"/>
            <p:cNvSpPr>
              <a:spLocks noChangeArrowheads="1"/>
            </p:cNvSpPr>
            <p:nvPr/>
          </p:nvSpPr>
          <p:spPr bwMode="auto">
            <a:xfrm>
              <a:off x="1965" y="2058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</p:grpSp>
      <p:sp>
        <p:nvSpPr>
          <p:cNvPr id="112644" name="Text Box 4"/>
          <p:cNvSpPr txBox="1">
            <a:spLocks noChangeArrowheads="1"/>
          </p:cNvSpPr>
          <p:nvPr/>
        </p:nvSpPr>
        <p:spPr bwMode="auto">
          <a:xfrm>
            <a:off x="195263" y="1336675"/>
            <a:ext cx="1076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datagram</a:t>
            </a:r>
            <a:endParaRPr lang="en-US" sz="1600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27670" name="Text Box 54"/>
          <p:cNvSpPr txBox="1">
            <a:spLocks noChangeArrowheads="1"/>
          </p:cNvSpPr>
          <p:nvPr/>
        </p:nvSpPr>
        <p:spPr bwMode="auto">
          <a:xfrm>
            <a:off x="1547813" y="4157663"/>
            <a:ext cx="1508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chemeClr val="accent2"/>
                </a:solidFill>
                <a:latin typeface="Comic Sans MS" pitchFamily="66" charset="0"/>
              </a:rPr>
              <a:t>destination</a:t>
            </a:r>
          </a:p>
        </p:txBody>
      </p:sp>
      <p:graphicFrame>
        <p:nvGraphicFramePr>
          <p:cNvPr id="27651" name="Object 55"/>
          <p:cNvGraphicFramePr>
            <a:graphicFrameLocks noChangeAspect="1"/>
          </p:cNvGraphicFramePr>
          <p:nvPr/>
        </p:nvGraphicFramePr>
        <p:xfrm>
          <a:off x="3209925" y="5087938"/>
          <a:ext cx="646113" cy="533400"/>
        </p:xfrm>
        <a:graphic>
          <a:graphicData uri="http://schemas.openxmlformats.org/presentationml/2006/ole">
            <p:oleObj spid="_x0000_s27651" name="Clip" r:id="rId5" imgW="1305000" imgH="1085760" progId="">
              <p:embed/>
            </p:oleObj>
          </a:graphicData>
        </a:graphic>
      </p:graphicFrame>
      <p:sp>
        <p:nvSpPr>
          <p:cNvPr id="27671" name="Freeform 56"/>
          <p:cNvSpPr>
            <a:spLocks/>
          </p:cNvSpPr>
          <p:nvPr/>
        </p:nvSpPr>
        <p:spPr bwMode="auto">
          <a:xfrm>
            <a:off x="2979738" y="4540250"/>
            <a:ext cx="360362" cy="1577975"/>
          </a:xfrm>
          <a:custGeom>
            <a:avLst/>
            <a:gdLst>
              <a:gd name="T0" fmla="*/ 342816 w 267"/>
              <a:gd name="T1" fmla="*/ 620014 h 1186"/>
              <a:gd name="T2" fmla="*/ 0 w 267"/>
              <a:gd name="T3" fmla="*/ 0 h 1186"/>
              <a:gd name="T4" fmla="*/ 0 w 267"/>
              <a:gd name="T5" fmla="*/ 1577975 h 1186"/>
              <a:gd name="T6" fmla="*/ 360362 w 267"/>
              <a:gd name="T7" fmla="*/ 867487 h 1186"/>
              <a:gd name="T8" fmla="*/ 342816 w 267"/>
              <a:gd name="T9" fmla="*/ 620014 h 118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67"/>
              <a:gd name="T16" fmla="*/ 0 h 1186"/>
              <a:gd name="T17" fmla="*/ 267 w 267"/>
              <a:gd name="T18" fmla="*/ 1186 h 118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67" h="1186">
                <a:moveTo>
                  <a:pt x="254" y="466"/>
                </a:moveTo>
                <a:lnTo>
                  <a:pt x="0" y="0"/>
                </a:lnTo>
                <a:lnTo>
                  <a:pt x="0" y="1186"/>
                </a:lnTo>
                <a:lnTo>
                  <a:pt x="267" y="652"/>
                </a:lnTo>
                <a:lnTo>
                  <a:pt x="254" y="466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7672" name="Rectangle 57"/>
          <p:cNvSpPr>
            <a:spLocks noChangeArrowheads="1"/>
          </p:cNvSpPr>
          <p:nvPr/>
        </p:nvSpPr>
        <p:spPr bwMode="auto">
          <a:xfrm>
            <a:off x="1755775" y="4546600"/>
            <a:ext cx="1296988" cy="15462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3" name="Rectangle 58"/>
          <p:cNvSpPr>
            <a:spLocks noChangeArrowheads="1"/>
          </p:cNvSpPr>
          <p:nvPr/>
        </p:nvSpPr>
        <p:spPr bwMode="auto">
          <a:xfrm>
            <a:off x="1708150" y="4618038"/>
            <a:ext cx="1273175" cy="15367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4" name="Line 59"/>
          <p:cNvSpPr>
            <a:spLocks noChangeShapeType="1"/>
          </p:cNvSpPr>
          <p:nvPr/>
        </p:nvSpPr>
        <p:spPr bwMode="auto">
          <a:xfrm>
            <a:off x="1708150" y="4935538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5" name="Text Box 60"/>
          <p:cNvSpPr txBox="1">
            <a:spLocks noChangeArrowheads="1"/>
          </p:cNvSpPr>
          <p:nvPr/>
        </p:nvSpPr>
        <p:spPr bwMode="auto">
          <a:xfrm>
            <a:off x="1665288" y="4584700"/>
            <a:ext cx="1317625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application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transport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network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link</a:t>
            </a:r>
          </a:p>
          <a:p>
            <a:pPr algn="ctr">
              <a:lnSpc>
                <a:spcPct val="110000"/>
              </a:lnSpc>
            </a:pPr>
            <a:r>
              <a:rPr lang="en-US" sz="1800">
                <a:latin typeface="Comic Sans MS" pitchFamily="66" charset="0"/>
              </a:rPr>
              <a:t>physical</a:t>
            </a:r>
          </a:p>
        </p:txBody>
      </p:sp>
      <p:sp>
        <p:nvSpPr>
          <p:cNvPr id="27676" name="Line 61"/>
          <p:cNvSpPr>
            <a:spLocks noChangeShapeType="1"/>
          </p:cNvSpPr>
          <p:nvPr/>
        </p:nvSpPr>
        <p:spPr bwMode="auto">
          <a:xfrm>
            <a:off x="1716088" y="5256213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7" name="Line 62"/>
          <p:cNvSpPr>
            <a:spLocks noChangeShapeType="1"/>
          </p:cNvSpPr>
          <p:nvPr/>
        </p:nvSpPr>
        <p:spPr bwMode="auto">
          <a:xfrm>
            <a:off x="1720850" y="5537200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78" name="Line 63"/>
          <p:cNvSpPr>
            <a:spLocks noChangeShapeType="1"/>
          </p:cNvSpPr>
          <p:nvPr/>
        </p:nvSpPr>
        <p:spPr bwMode="auto">
          <a:xfrm>
            <a:off x="1720850" y="5813425"/>
            <a:ext cx="1263650" cy="31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679" name="Group 64"/>
          <p:cNvGrpSpPr>
            <a:grpSpLocks/>
          </p:cNvGrpSpPr>
          <p:nvPr/>
        </p:nvGrpSpPr>
        <p:grpSpPr bwMode="auto">
          <a:xfrm>
            <a:off x="152400" y="5527675"/>
            <a:ext cx="1479550" cy="303213"/>
            <a:chOff x="332" y="2224"/>
            <a:chExt cx="932" cy="191"/>
          </a:xfrm>
        </p:grpSpPr>
        <p:sp>
          <p:nvSpPr>
            <p:cNvPr id="27772" name="Rectangle 65"/>
            <p:cNvSpPr>
              <a:spLocks noChangeArrowheads="1"/>
            </p:cNvSpPr>
            <p:nvPr/>
          </p:nvSpPr>
          <p:spPr bwMode="auto">
            <a:xfrm>
              <a:off x="345" y="2241"/>
              <a:ext cx="840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73" name="Rectangle 66"/>
            <p:cNvSpPr>
              <a:spLocks noChangeArrowheads="1"/>
            </p:cNvSpPr>
            <p:nvPr/>
          </p:nvSpPr>
          <p:spPr bwMode="auto">
            <a:xfrm>
              <a:off x="706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74" name="Rectangle 67"/>
            <p:cNvSpPr>
              <a:spLocks noChangeArrowheads="1"/>
            </p:cNvSpPr>
            <p:nvPr/>
          </p:nvSpPr>
          <p:spPr bwMode="auto">
            <a:xfrm>
              <a:off x="520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75" name="Rectangle 68"/>
            <p:cNvSpPr>
              <a:spLocks noChangeArrowheads="1"/>
            </p:cNvSpPr>
            <p:nvPr/>
          </p:nvSpPr>
          <p:spPr bwMode="auto">
            <a:xfrm>
              <a:off x="332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l</a:t>
              </a:r>
            </a:p>
          </p:txBody>
        </p:sp>
        <p:sp>
          <p:nvSpPr>
            <p:cNvPr id="27776" name="Rectangle 69"/>
            <p:cNvSpPr>
              <a:spLocks noChangeArrowheads="1"/>
            </p:cNvSpPr>
            <p:nvPr/>
          </p:nvSpPr>
          <p:spPr bwMode="auto">
            <a:xfrm>
              <a:off x="836" y="2225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77" name="Line 70"/>
            <p:cNvSpPr>
              <a:spLocks noChangeShapeType="1"/>
            </p:cNvSpPr>
            <p:nvPr/>
          </p:nvSpPr>
          <p:spPr bwMode="auto">
            <a:xfrm>
              <a:off x="510" y="2241"/>
              <a:ext cx="0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8" name="Line 71"/>
            <p:cNvSpPr>
              <a:spLocks noChangeShapeType="1"/>
            </p:cNvSpPr>
            <p:nvPr/>
          </p:nvSpPr>
          <p:spPr bwMode="auto">
            <a:xfrm>
              <a:off x="690" y="2247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9" name="Line 72"/>
            <p:cNvSpPr>
              <a:spLocks noChangeShapeType="1"/>
            </p:cNvSpPr>
            <p:nvPr/>
          </p:nvSpPr>
          <p:spPr bwMode="auto">
            <a:xfrm>
              <a:off x="882" y="2244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80" name="Group 73"/>
          <p:cNvGrpSpPr>
            <a:grpSpLocks/>
          </p:cNvGrpSpPr>
          <p:nvPr/>
        </p:nvGrpSpPr>
        <p:grpSpPr bwMode="auto">
          <a:xfrm>
            <a:off x="420688" y="5229225"/>
            <a:ext cx="1208087" cy="303213"/>
            <a:chOff x="501" y="1990"/>
            <a:chExt cx="761" cy="191"/>
          </a:xfrm>
        </p:grpSpPr>
        <p:sp>
          <p:nvSpPr>
            <p:cNvPr id="27766" name="Rectangle 74"/>
            <p:cNvSpPr>
              <a:spLocks noChangeArrowheads="1"/>
            </p:cNvSpPr>
            <p:nvPr/>
          </p:nvSpPr>
          <p:spPr bwMode="auto">
            <a:xfrm>
              <a:off x="501" y="2007"/>
              <a:ext cx="68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7" name="Rectangle 75"/>
            <p:cNvSpPr>
              <a:spLocks noChangeArrowheads="1"/>
            </p:cNvSpPr>
            <p:nvPr/>
          </p:nvSpPr>
          <p:spPr bwMode="auto">
            <a:xfrm>
              <a:off x="704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68" name="Rectangle 76"/>
            <p:cNvSpPr>
              <a:spLocks noChangeArrowheads="1"/>
            </p:cNvSpPr>
            <p:nvPr/>
          </p:nvSpPr>
          <p:spPr bwMode="auto">
            <a:xfrm>
              <a:off x="518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69" name="Rectangle 77"/>
            <p:cNvSpPr>
              <a:spLocks noChangeArrowheads="1"/>
            </p:cNvSpPr>
            <p:nvPr/>
          </p:nvSpPr>
          <p:spPr bwMode="auto">
            <a:xfrm>
              <a:off x="834" y="1991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70" name="Line 78"/>
            <p:cNvSpPr>
              <a:spLocks noChangeShapeType="1"/>
            </p:cNvSpPr>
            <p:nvPr/>
          </p:nvSpPr>
          <p:spPr bwMode="auto">
            <a:xfrm>
              <a:off x="688" y="2013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71" name="Line 79"/>
            <p:cNvSpPr>
              <a:spLocks noChangeShapeType="1"/>
            </p:cNvSpPr>
            <p:nvPr/>
          </p:nvSpPr>
          <p:spPr bwMode="auto">
            <a:xfrm>
              <a:off x="880" y="201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81" name="Group 80"/>
          <p:cNvGrpSpPr>
            <a:grpSpLocks/>
          </p:cNvGrpSpPr>
          <p:nvPr/>
        </p:nvGrpSpPr>
        <p:grpSpPr bwMode="auto">
          <a:xfrm>
            <a:off x="723900" y="4921250"/>
            <a:ext cx="890588" cy="303213"/>
            <a:chOff x="645" y="1734"/>
            <a:chExt cx="561" cy="191"/>
          </a:xfrm>
        </p:grpSpPr>
        <p:sp>
          <p:nvSpPr>
            <p:cNvPr id="27762" name="Rectangle 81"/>
            <p:cNvSpPr>
              <a:spLocks noChangeArrowheads="1"/>
            </p:cNvSpPr>
            <p:nvPr/>
          </p:nvSpPr>
          <p:spPr bwMode="auto">
            <a:xfrm>
              <a:off x="645" y="1751"/>
              <a:ext cx="48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3" name="Rectangle 82"/>
            <p:cNvSpPr>
              <a:spLocks noChangeArrowheads="1"/>
            </p:cNvSpPr>
            <p:nvPr/>
          </p:nvSpPr>
          <p:spPr bwMode="auto">
            <a:xfrm>
              <a:off x="648" y="173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64" name="Rectangle 83"/>
            <p:cNvSpPr>
              <a:spLocks noChangeArrowheads="1"/>
            </p:cNvSpPr>
            <p:nvPr/>
          </p:nvSpPr>
          <p:spPr bwMode="auto">
            <a:xfrm>
              <a:off x="778" y="1735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65" name="Line 84"/>
            <p:cNvSpPr>
              <a:spLocks noChangeShapeType="1"/>
            </p:cNvSpPr>
            <p:nvPr/>
          </p:nvSpPr>
          <p:spPr bwMode="auto">
            <a:xfrm>
              <a:off x="824" y="1754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82" name="Group 85"/>
          <p:cNvGrpSpPr>
            <a:grpSpLocks/>
          </p:cNvGrpSpPr>
          <p:nvPr/>
        </p:nvGrpSpPr>
        <p:grpSpPr bwMode="auto">
          <a:xfrm>
            <a:off x="930275" y="4610100"/>
            <a:ext cx="679450" cy="301625"/>
            <a:chOff x="780" y="1553"/>
            <a:chExt cx="428" cy="190"/>
          </a:xfrm>
        </p:grpSpPr>
        <p:sp>
          <p:nvSpPr>
            <p:cNvPr id="27760" name="Rectangle 86"/>
            <p:cNvSpPr>
              <a:spLocks noChangeArrowheads="1"/>
            </p:cNvSpPr>
            <p:nvPr/>
          </p:nvSpPr>
          <p:spPr bwMode="auto">
            <a:xfrm>
              <a:off x="817" y="1569"/>
              <a:ext cx="31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61" name="Rectangle 87"/>
            <p:cNvSpPr>
              <a:spLocks noChangeArrowheads="1"/>
            </p:cNvSpPr>
            <p:nvPr/>
          </p:nvSpPr>
          <p:spPr bwMode="auto">
            <a:xfrm>
              <a:off x="780" y="1553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</p:grpSp>
      <p:grpSp>
        <p:nvGrpSpPr>
          <p:cNvPr id="27683" name="Group 88"/>
          <p:cNvGrpSpPr>
            <a:grpSpLocks/>
          </p:cNvGrpSpPr>
          <p:nvPr/>
        </p:nvGrpSpPr>
        <p:grpSpPr bwMode="auto">
          <a:xfrm>
            <a:off x="5654675" y="4164013"/>
            <a:ext cx="1387475" cy="1035050"/>
            <a:chOff x="3601" y="168"/>
            <a:chExt cx="874" cy="652"/>
          </a:xfrm>
        </p:grpSpPr>
        <p:sp>
          <p:nvSpPr>
            <p:cNvPr id="27755" name="Rectangle 89"/>
            <p:cNvSpPr>
              <a:spLocks noChangeArrowheads="1"/>
            </p:cNvSpPr>
            <p:nvPr/>
          </p:nvSpPr>
          <p:spPr bwMode="auto">
            <a:xfrm>
              <a:off x="3658" y="168"/>
              <a:ext cx="817" cy="59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6" name="Rectangle 90"/>
            <p:cNvSpPr>
              <a:spLocks noChangeArrowheads="1"/>
            </p:cNvSpPr>
            <p:nvPr/>
          </p:nvSpPr>
          <p:spPr bwMode="auto">
            <a:xfrm>
              <a:off x="3628" y="213"/>
              <a:ext cx="802" cy="59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7" name="Line 91"/>
            <p:cNvSpPr>
              <a:spLocks noChangeShapeType="1"/>
            </p:cNvSpPr>
            <p:nvPr/>
          </p:nvSpPr>
          <p:spPr bwMode="auto">
            <a:xfrm>
              <a:off x="3628" y="413"/>
              <a:ext cx="796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8" name="Text Box 92"/>
            <p:cNvSpPr txBox="1">
              <a:spLocks noChangeArrowheads="1"/>
            </p:cNvSpPr>
            <p:nvPr/>
          </p:nvSpPr>
          <p:spPr bwMode="auto">
            <a:xfrm>
              <a:off x="3601" y="192"/>
              <a:ext cx="830" cy="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800">
                  <a:latin typeface="Comic Sans MS" pitchFamily="66" charset="0"/>
                </a:rPr>
                <a:t>network</a:t>
              </a:r>
            </a:p>
            <a:p>
              <a:pPr algn="ctr">
                <a:lnSpc>
                  <a:spcPct val="110000"/>
                </a:lnSpc>
              </a:pPr>
              <a:r>
                <a:rPr lang="en-US" sz="1800">
                  <a:latin typeface="Comic Sans MS" pitchFamily="66" charset="0"/>
                </a:rPr>
                <a:t>link</a:t>
              </a:r>
            </a:p>
            <a:p>
              <a:pPr algn="ctr">
                <a:lnSpc>
                  <a:spcPct val="110000"/>
                </a:lnSpc>
              </a:pPr>
              <a:r>
                <a:rPr lang="en-US" sz="1800">
                  <a:latin typeface="Comic Sans MS" pitchFamily="66" charset="0"/>
                </a:rPr>
                <a:t>physical</a:t>
              </a:r>
            </a:p>
          </p:txBody>
        </p:sp>
        <p:sp>
          <p:nvSpPr>
            <p:cNvPr id="27759" name="Line 93"/>
            <p:cNvSpPr>
              <a:spLocks noChangeShapeType="1"/>
            </p:cNvSpPr>
            <p:nvPr/>
          </p:nvSpPr>
          <p:spPr bwMode="auto">
            <a:xfrm>
              <a:off x="3633" y="615"/>
              <a:ext cx="796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7684" name="Group 94"/>
          <p:cNvGrpSpPr>
            <a:grpSpLocks/>
          </p:cNvGrpSpPr>
          <p:nvPr/>
        </p:nvGrpSpPr>
        <p:grpSpPr bwMode="auto">
          <a:xfrm>
            <a:off x="5821363" y="2271713"/>
            <a:ext cx="1387475" cy="733425"/>
            <a:chOff x="4696" y="597"/>
            <a:chExt cx="874" cy="462"/>
          </a:xfrm>
        </p:grpSpPr>
        <p:sp>
          <p:nvSpPr>
            <p:cNvPr id="27751" name="Rectangle 95"/>
            <p:cNvSpPr>
              <a:spLocks noChangeArrowheads="1"/>
            </p:cNvSpPr>
            <p:nvPr/>
          </p:nvSpPr>
          <p:spPr bwMode="auto">
            <a:xfrm>
              <a:off x="4753" y="597"/>
              <a:ext cx="817" cy="41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2" name="Rectangle 96"/>
            <p:cNvSpPr>
              <a:spLocks noChangeArrowheads="1"/>
            </p:cNvSpPr>
            <p:nvPr/>
          </p:nvSpPr>
          <p:spPr bwMode="auto">
            <a:xfrm>
              <a:off x="4723" y="642"/>
              <a:ext cx="802" cy="41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3" name="Line 97"/>
            <p:cNvSpPr>
              <a:spLocks noChangeShapeType="1"/>
            </p:cNvSpPr>
            <p:nvPr/>
          </p:nvSpPr>
          <p:spPr bwMode="auto">
            <a:xfrm>
              <a:off x="4723" y="842"/>
              <a:ext cx="796" cy="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54" name="Text Box 98"/>
            <p:cNvSpPr txBox="1">
              <a:spLocks noChangeArrowheads="1"/>
            </p:cNvSpPr>
            <p:nvPr/>
          </p:nvSpPr>
          <p:spPr bwMode="auto">
            <a:xfrm>
              <a:off x="4696" y="621"/>
              <a:ext cx="830" cy="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</a:pPr>
              <a:r>
                <a:rPr lang="en-US" sz="1800">
                  <a:latin typeface="Comic Sans MS" pitchFamily="66" charset="0"/>
                </a:rPr>
                <a:t>link</a:t>
              </a:r>
            </a:p>
            <a:p>
              <a:pPr algn="ctr">
                <a:lnSpc>
                  <a:spcPct val="110000"/>
                </a:lnSpc>
              </a:pPr>
              <a:r>
                <a:rPr lang="en-US" sz="1800">
                  <a:latin typeface="Comic Sans MS" pitchFamily="66" charset="0"/>
                </a:rPr>
                <a:t>physical</a:t>
              </a:r>
            </a:p>
          </p:txBody>
        </p:sp>
      </p:grpSp>
      <p:sp>
        <p:nvSpPr>
          <p:cNvPr id="27685" name="Freeform 99"/>
          <p:cNvSpPr>
            <a:spLocks/>
          </p:cNvSpPr>
          <p:nvPr/>
        </p:nvSpPr>
        <p:spPr bwMode="auto">
          <a:xfrm>
            <a:off x="6978650" y="4156075"/>
            <a:ext cx="655638" cy="1135063"/>
          </a:xfrm>
          <a:custGeom>
            <a:avLst/>
            <a:gdLst>
              <a:gd name="T0" fmla="*/ 655638 w 413"/>
              <a:gd name="T1" fmla="*/ 904875 h 715"/>
              <a:gd name="T2" fmla="*/ 14288 w 413"/>
              <a:gd name="T3" fmla="*/ 0 h 715"/>
              <a:gd name="T4" fmla="*/ 0 w 413"/>
              <a:gd name="T5" fmla="*/ 958850 h 715"/>
              <a:gd name="T6" fmla="*/ 630238 w 413"/>
              <a:gd name="T7" fmla="*/ 1135063 h 715"/>
              <a:gd name="T8" fmla="*/ 655638 w 413"/>
              <a:gd name="T9" fmla="*/ 904875 h 71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13"/>
              <a:gd name="T16" fmla="*/ 0 h 715"/>
              <a:gd name="T17" fmla="*/ 413 w 413"/>
              <a:gd name="T18" fmla="*/ 715 h 71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13" h="715">
                <a:moveTo>
                  <a:pt x="413" y="570"/>
                </a:moveTo>
                <a:lnTo>
                  <a:pt x="9" y="0"/>
                </a:lnTo>
                <a:lnTo>
                  <a:pt x="0" y="604"/>
                </a:lnTo>
                <a:lnTo>
                  <a:pt x="397" y="715"/>
                </a:lnTo>
                <a:lnTo>
                  <a:pt x="413" y="57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27686" name="Group 100"/>
          <p:cNvGrpSpPr>
            <a:grpSpLocks/>
          </p:cNvGrpSpPr>
          <p:nvPr/>
        </p:nvGrpSpPr>
        <p:grpSpPr bwMode="auto">
          <a:xfrm>
            <a:off x="7581900" y="4983163"/>
            <a:ext cx="766763" cy="433387"/>
            <a:chOff x="3600" y="219"/>
            <a:chExt cx="360" cy="175"/>
          </a:xfrm>
        </p:grpSpPr>
        <p:sp>
          <p:nvSpPr>
            <p:cNvPr id="27738" name="Oval 101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9" name="Line 102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0" name="Line 103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41" name="Rectangle 104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7742" name="Oval 105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7743" name="Group 106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7748" name="Line 10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49" name="Line 10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50" name="Line 10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744" name="Group 110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7745" name="Line 11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46" name="Line 11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47" name="Line 11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7687" name="Freeform 114"/>
          <p:cNvSpPr>
            <a:spLocks/>
          </p:cNvSpPr>
          <p:nvPr/>
        </p:nvSpPr>
        <p:spPr bwMode="auto">
          <a:xfrm>
            <a:off x="1828800" y="533400"/>
            <a:ext cx="5264150" cy="5494338"/>
          </a:xfrm>
          <a:custGeom>
            <a:avLst/>
            <a:gdLst>
              <a:gd name="T0" fmla="*/ 1384300 w 3316"/>
              <a:gd name="T1" fmla="*/ 0 h 3461"/>
              <a:gd name="T2" fmla="*/ 1393825 w 3316"/>
              <a:gd name="T3" fmla="*/ 2351088 h 3461"/>
              <a:gd name="T4" fmla="*/ 4146550 w 3316"/>
              <a:gd name="T5" fmla="*/ 2351088 h 3461"/>
              <a:gd name="T6" fmla="*/ 4146550 w 3316"/>
              <a:gd name="T7" fmla="*/ 1871663 h 3461"/>
              <a:gd name="T8" fmla="*/ 5229225 w 3316"/>
              <a:gd name="T9" fmla="*/ 1871663 h 3461"/>
              <a:gd name="T10" fmla="*/ 5264150 w 3316"/>
              <a:gd name="T11" fmla="*/ 4970463 h 3461"/>
              <a:gd name="T12" fmla="*/ 4997450 w 3316"/>
              <a:gd name="T13" fmla="*/ 4740276 h 3461"/>
              <a:gd name="T14" fmla="*/ 4989513 w 3316"/>
              <a:gd name="T15" fmla="*/ 3789363 h 3461"/>
              <a:gd name="T16" fmla="*/ 3976688 w 3316"/>
              <a:gd name="T17" fmla="*/ 3789363 h 3461"/>
              <a:gd name="T18" fmla="*/ 3976688 w 3316"/>
              <a:gd name="T19" fmla="*/ 4873626 h 3461"/>
              <a:gd name="T20" fmla="*/ 1677988 w 3316"/>
              <a:gd name="T21" fmla="*/ 5494338 h 3461"/>
              <a:gd name="T22" fmla="*/ 0 w 3316"/>
              <a:gd name="T23" fmla="*/ 5494338 h 3461"/>
              <a:gd name="T24" fmla="*/ 0 w 3316"/>
              <a:gd name="T25" fmla="*/ 3976688 h 346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3316"/>
              <a:gd name="T40" fmla="*/ 0 h 3461"/>
              <a:gd name="T41" fmla="*/ 3316 w 3316"/>
              <a:gd name="T42" fmla="*/ 3461 h 346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3316" h="3461">
                <a:moveTo>
                  <a:pt x="872" y="0"/>
                </a:moveTo>
                <a:lnTo>
                  <a:pt x="878" y="1481"/>
                </a:lnTo>
                <a:lnTo>
                  <a:pt x="2612" y="1481"/>
                </a:lnTo>
                <a:lnTo>
                  <a:pt x="2612" y="1179"/>
                </a:lnTo>
                <a:lnTo>
                  <a:pt x="3294" y="1179"/>
                </a:lnTo>
                <a:lnTo>
                  <a:pt x="3316" y="3131"/>
                </a:lnTo>
                <a:lnTo>
                  <a:pt x="3148" y="2986"/>
                </a:lnTo>
                <a:lnTo>
                  <a:pt x="3143" y="2387"/>
                </a:lnTo>
                <a:lnTo>
                  <a:pt x="2505" y="2387"/>
                </a:lnTo>
                <a:lnTo>
                  <a:pt x="2505" y="3070"/>
                </a:lnTo>
                <a:lnTo>
                  <a:pt x="1057" y="3461"/>
                </a:lnTo>
                <a:lnTo>
                  <a:pt x="0" y="3461"/>
                </a:lnTo>
                <a:lnTo>
                  <a:pt x="0" y="2505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688" name="Group 115"/>
          <p:cNvGrpSpPr>
            <a:grpSpLocks/>
          </p:cNvGrpSpPr>
          <p:nvPr/>
        </p:nvGrpSpPr>
        <p:grpSpPr bwMode="auto">
          <a:xfrm>
            <a:off x="4238625" y="4546600"/>
            <a:ext cx="1479550" cy="303213"/>
            <a:chOff x="332" y="2224"/>
            <a:chExt cx="932" cy="191"/>
          </a:xfrm>
        </p:grpSpPr>
        <p:sp>
          <p:nvSpPr>
            <p:cNvPr id="27730" name="Rectangle 116"/>
            <p:cNvSpPr>
              <a:spLocks noChangeArrowheads="1"/>
            </p:cNvSpPr>
            <p:nvPr/>
          </p:nvSpPr>
          <p:spPr bwMode="auto">
            <a:xfrm>
              <a:off x="345" y="2241"/>
              <a:ext cx="840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31" name="Rectangle 117"/>
            <p:cNvSpPr>
              <a:spLocks noChangeArrowheads="1"/>
            </p:cNvSpPr>
            <p:nvPr/>
          </p:nvSpPr>
          <p:spPr bwMode="auto">
            <a:xfrm>
              <a:off x="706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32" name="Rectangle 118"/>
            <p:cNvSpPr>
              <a:spLocks noChangeArrowheads="1"/>
            </p:cNvSpPr>
            <p:nvPr/>
          </p:nvSpPr>
          <p:spPr bwMode="auto">
            <a:xfrm>
              <a:off x="520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33" name="Rectangle 119"/>
            <p:cNvSpPr>
              <a:spLocks noChangeArrowheads="1"/>
            </p:cNvSpPr>
            <p:nvPr/>
          </p:nvSpPr>
          <p:spPr bwMode="auto">
            <a:xfrm>
              <a:off x="332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l</a:t>
              </a:r>
            </a:p>
          </p:txBody>
        </p:sp>
        <p:sp>
          <p:nvSpPr>
            <p:cNvPr id="27734" name="Rectangle 120"/>
            <p:cNvSpPr>
              <a:spLocks noChangeArrowheads="1"/>
            </p:cNvSpPr>
            <p:nvPr/>
          </p:nvSpPr>
          <p:spPr bwMode="auto">
            <a:xfrm>
              <a:off x="836" y="2225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35" name="Line 121"/>
            <p:cNvSpPr>
              <a:spLocks noChangeShapeType="1"/>
            </p:cNvSpPr>
            <p:nvPr/>
          </p:nvSpPr>
          <p:spPr bwMode="auto">
            <a:xfrm>
              <a:off x="510" y="2241"/>
              <a:ext cx="0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36" name="Line 122"/>
            <p:cNvSpPr>
              <a:spLocks noChangeShapeType="1"/>
            </p:cNvSpPr>
            <p:nvPr/>
          </p:nvSpPr>
          <p:spPr bwMode="auto">
            <a:xfrm>
              <a:off x="690" y="2247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37" name="Line 123"/>
            <p:cNvSpPr>
              <a:spLocks noChangeShapeType="1"/>
            </p:cNvSpPr>
            <p:nvPr/>
          </p:nvSpPr>
          <p:spPr bwMode="auto">
            <a:xfrm>
              <a:off x="882" y="2244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689" name="Group 124"/>
          <p:cNvGrpSpPr>
            <a:grpSpLocks/>
          </p:cNvGrpSpPr>
          <p:nvPr/>
        </p:nvGrpSpPr>
        <p:grpSpPr bwMode="auto">
          <a:xfrm>
            <a:off x="4497388" y="4240213"/>
            <a:ext cx="1208087" cy="303212"/>
            <a:chOff x="501" y="1990"/>
            <a:chExt cx="761" cy="191"/>
          </a:xfrm>
        </p:grpSpPr>
        <p:sp>
          <p:nvSpPr>
            <p:cNvPr id="27724" name="Rectangle 125"/>
            <p:cNvSpPr>
              <a:spLocks noChangeArrowheads="1"/>
            </p:cNvSpPr>
            <p:nvPr/>
          </p:nvSpPr>
          <p:spPr bwMode="auto">
            <a:xfrm>
              <a:off x="501" y="2007"/>
              <a:ext cx="68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25" name="Rectangle 126"/>
            <p:cNvSpPr>
              <a:spLocks noChangeArrowheads="1"/>
            </p:cNvSpPr>
            <p:nvPr/>
          </p:nvSpPr>
          <p:spPr bwMode="auto">
            <a:xfrm>
              <a:off x="704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26" name="Rectangle 127"/>
            <p:cNvSpPr>
              <a:spLocks noChangeArrowheads="1"/>
            </p:cNvSpPr>
            <p:nvPr/>
          </p:nvSpPr>
          <p:spPr bwMode="auto">
            <a:xfrm>
              <a:off x="518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27" name="Rectangle 128"/>
            <p:cNvSpPr>
              <a:spLocks noChangeArrowheads="1"/>
            </p:cNvSpPr>
            <p:nvPr/>
          </p:nvSpPr>
          <p:spPr bwMode="auto">
            <a:xfrm>
              <a:off x="834" y="1991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28" name="Line 129"/>
            <p:cNvSpPr>
              <a:spLocks noChangeShapeType="1"/>
            </p:cNvSpPr>
            <p:nvPr/>
          </p:nvSpPr>
          <p:spPr bwMode="auto">
            <a:xfrm>
              <a:off x="688" y="2013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29" name="Line 130"/>
            <p:cNvSpPr>
              <a:spLocks noChangeShapeType="1"/>
            </p:cNvSpPr>
            <p:nvPr/>
          </p:nvSpPr>
          <p:spPr bwMode="auto">
            <a:xfrm>
              <a:off x="880" y="201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8" name="Group 140"/>
          <p:cNvGrpSpPr>
            <a:grpSpLocks/>
          </p:cNvGrpSpPr>
          <p:nvPr/>
        </p:nvGrpSpPr>
        <p:grpSpPr bwMode="auto">
          <a:xfrm>
            <a:off x="7269163" y="4606925"/>
            <a:ext cx="1208087" cy="303213"/>
            <a:chOff x="501" y="1990"/>
            <a:chExt cx="761" cy="191"/>
          </a:xfrm>
        </p:grpSpPr>
        <p:sp>
          <p:nvSpPr>
            <p:cNvPr id="27718" name="Rectangle 141"/>
            <p:cNvSpPr>
              <a:spLocks noChangeArrowheads="1"/>
            </p:cNvSpPr>
            <p:nvPr/>
          </p:nvSpPr>
          <p:spPr bwMode="auto">
            <a:xfrm>
              <a:off x="501" y="2007"/>
              <a:ext cx="68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9" name="Rectangle 142"/>
            <p:cNvSpPr>
              <a:spLocks noChangeArrowheads="1"/>
            </p:cNvSpPr>
            <p:nvPr/>
          </p:nvSpPr>
          <p:spPr bwMode="auto">
            <a:xfrm>
              <a:off x="704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20" name="Rectangle 143"/>
            <p:cNvSpPr>
              <a:spLocks noChangeArrowheads="1"/>
            </p:cNvSpPr>
            <p:nvPr/>
          </p:nvSpPr>
          <p:spPr bwMode="auto">
            <a:xfrm>
              <a:off x="518" y="1990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21" name="Rectangle 144"/>
            <p:cNvSpPr>
              <a:spLocks noChangeArrowheads="1"/>
            </p:cNvSpPr>
            <p:nvPr/>
          </p:nvSpPr>
          <p:spPr bwMode="auto">
            <a:xfrm>
              <a:off x="834" y="1991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22" name="Line 145"/>
            <p:cNvSpPr>
              <a:spLocks noChangeShapeType="1"/>
            </p:cNvSpPr>
            <p:nvPr/>
          </p:nvSpPr>
          <p:spPr bwMode="auto">
            <a:xfrm>
              <a:off x="688" y="2013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23" name="Line 146"/>
            <p:cNvSpPr>
              <a:spLocks noChangeShapeType="1"/>
            </p:cNvSpPr>
            <p:nvPr/>
          </p:nvSpPr>
          <p:spPr bwMode="auto">
            <a:xfrm>
              <a:off x="880" y="2010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9" name="Group 156"/>
          <p:cNvGrpSpPr>
            <a:grpSpLocks/>
          </p:cNvGrpSpPr>
          <p:nvPr/>
        </p:nvGrpSpPr>
        <p:grpSpPr bwMode="auto">
          <a:xfrm>
            <a:off x="938213" y="1665288"/>
            <a:ext cx="1479550" cy="303212"/>
            <a:chOff x="332" y="2224"/>
            <a:chExt cx="932" cy="191"/>
          </a:xfrm>
        </p:grpSpPr>
        <p:sp>
          <p:nvSpPr>
            <p:cNvPr id="27710" name="Rectangle 157"/>
            <p:cNvSpPr>
              <a:spLocks noChangeArrowheads="1"/>
            </p:cNvSpPr>
            <p:nvPr/>
          </p:nvSpPr>
          <p:spPr bwMode="auto">
            <a:xfrm>
              <a:off x="345" y="2241"/>
              <a:ext cx="840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11" name="Rectangle 158"/>
            <p:cNvSpPr>
              <a:spLocks noChangeArrowheads="1"/>
            </p:cNvSpPr>
            <p:nvPr/>
          </p:nvSpPr>
          <p:spPr bwMode="auto">
            <a:xfrm>
              <a:off x="706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t</a:t>
              </a:r>
            </a:p>
          </p:txBody>
        </p:sp>
        <p:sp>
          <p:nvSpPr>
            <p:cNvPr id="27712" name="Rectangle 159"/>
            <p:cNvSpPr>
              <a:spLocks noChangeArrowheads="1"/>
            </p:cNvSpPr>
            <p:nvPr/>
          </p:nvSpPr>
          <p:spPr bwMode="auto">
            <a:xfrm>
              <a:off x="520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  <p:sp>
          <p:nvSpPr>
            <p:cNvPr id="27713" name="Rectangle 160"/>
            <p:cNvSpPr>
              <a:spLocks noChangeArrowheads="1"/>
            </p:cNvSpPr>
            <p:nvPr/>
          </p:nvSpPr>
          <p:spPr bwMode="auto">
            <a:xfrm>
              <a:off x="332" y="2224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l</a:t>
              </a:r>
            </a:p>
          </p:txBody>
        </p:sp>
        <p:sp>
          <p:nvSpPr>
            <p:cNvPr id="27714" name="Rectangle 161"/>
            <p:cNvSpPr>
              <a:spLocks noChangeArrowheads="1"/>
            </p:cNvSpPr>
            <p:nvPr/>
          </p:nvSpPr>
          <p:spPr bwMode="auto">
            <a:xfrm>
              <a:off x="836" y="2225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  <p:sp>
          <p:nvSpPr>
            <p:cNvPr id="27715" name="Line 162"/>
            <p:cNvSpPr>
              <a:spLocks noChangeShapeType="1"/>
            </p:cNvSpPr>
            <p:nvPr/>
          </p:nvSpPr>
          <p:spPr bwMode="auto">
            <a:xfrm>
              <a:off x="510" y="2241"/>
              <a:ext cx="0" cy="1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6" name="Line 163"/>
            <p:cNvSpPr>
              <a:spLocks noChangeShapeType="1"/>
            </p:cNvSpPr>
            <p:nvPr/>
          </p:nvSpPr>
          <p:spPr bwMode="auto">
            <a:xfrm>
              <a:off x="690" y="2247"/>
              <a:ext cx="0" cy="1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717" name="Line 164"/>
            <p:cNvSpPr>
              <a:spLocks noChangeShapeType="1"/>
            </p:cNvSpPr>
            <p:nvPr/>
          </p:nvSpPr>
          <p:spPr bwMode="auto">
            <a:xfrm>
              <a:off x="882" y="2244"/>
              <a:ext cx="0" cy="15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692" name="Text Box 166"/>
          <p:cNvSpPr txBox="1">
            <a:spLocks noChangeArrowheads="1"/>
          </p:cNvSpPr>
          <p:nvPr/>
        </p:nvSpPr>
        <p:spPr bwMode="auto">
          <a:xfrm>
            <a:off x="7921625" y="5411788"/>
            <a:ext cx="87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latin typeface="Comic Sans MS" pitchFamily="66" charset="0"/>
              </a:rPr>
              <a:t>router</a:t>
            </a:r>
          </a:p>
        </p:txBody>
      </p:sp>
      <p:sp>
        <p:nvSpPr>
          <p:cNvPr id="27693" name="Text Box 167"/>
          <p:cNvSpPr txBox="1">
            <a:spLocks noChangeArrowheads="1"/>
          </p:cNvSpPr>
          <p:nvPr/>
        </p:nvSpPr>
        <p:spPr bwMode="auto">
          <a:xfrm>
            <a:off x="7935913" y="3098800"/>
            <a:ext cx="8731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1800" b="1">
                <a:latin typeface="Comic Sans MS" pitchFamily="66" charset="0"/>
              </a:rPr>
              <a:t>switch</a:t>
            </a:r>
          </a:p>
        </p:txBody>
      </p:sp>
      <p:sp>
        <p:nvSpPr>
          <p:cNvPr id="27694" name="Rectangle 168"/>
          <p:cNvSpPr>
            <a:spLocks noGrp="1" noChangeArrowheads="1"/>
          </p:cNvSpPr>
          <p:nvPr>
            <p:ph type="title"/>
          </p:nvPr>
        </p:nvSpPr>
        <p:spPr>
          <a:xfrm>
            <a:off x="4995863" y="0"/>
            <a:ext cx="3805237" cy="1143000"/>
          </a:xfrm>
        </p:spPr>
        <p:txBody>
          <a:bodyPr/>
          <a:lstStyle/>
          <a:p>
            <a:r>
              <a:rPr lang="en-US" smtClean="0"/>
              <a:t>Encapsulation</a:t>
            </a:r>
          </a:p>
        </p:txBody>
      </p:sp>
      <p:sp>
        <p:nvSpPr>
          <p:cNvPr id="112814" name="Text Box 174"/>
          <p:cNvSpPr txBox="1">
            <a:spLocks noChangeArrowheads="1"/>
          </p:cNvSpPr>
          <p:nvPr/>
        </p:nvSpPr>
        <p:spPr bwMode="auto">
          <a:xfrm>
            <a:off x="703263" y="692150"/>
            <a:ext cx="9731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message</a:t>
            </a:r>
            <a:endParaRPr lang="en-US" sz="1600">
              <a:solidFill>
                <a:schemeClr val="accent2"/>
              </a:solidFill>
              <a:latin typeface="Comic Sans MS" pitchFamily="66" charset="0"/>
            </a:endParaRPr>
          </a:p>
        </p:txBody>
      </p:sp>
      <p:grpSp>
        <p:nvGrpSpPr>
          <p:cNvPr id="20" name="Group 175"/>
          <p:cNvGrpSpPr>
            <a:grpSpLocks/>
          </p:cNvGrpSpPr>
          <p:nvPr/>
        </p:nvGrpSpPr>
        <p:grpSpPr bwMode="auto">
          <a:xfrm>
            <a:off x="1763713" y="719138"/>
            <a:ext cx="679450" cy="301625"/>
            <a:chOff x="780" y="1553"/>
            <a:chExt cx="428" cy="190"/>
          </a:xfrm>
        </p:grpSpPr>
        <p:sp>
          <p:nvSpPr>
            <p:cNvPr id="27708" name="Rectangle 176"/>
            <p:cNvSpPr>
              <a:spLocks noChangeArrowheads="1"/>
            </p:cNvSpPr>
            <p:nvPr/>
          </p:nvSpPr>
          <p:spPr bwMode="auto">
            <a:xfrm>
              <a:off x="817" y="1569"/>
              <a:ext cx="312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9" name="Rectangle 177"/>
            <p:cNvSpPr>
              <a:spLocks noChangeArrowheads="1"/>
            </p:cNvSpPr>
            <p:nvPr/>
          </p:nvSpPr>
          <p:spPr bwMode="auto">
            <a:xfrm>
              <a:off x="780" y="1553"/>
              <a:ext cx="428" cy="190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M</a:t>
              </a:r>
              <a:endParaRPr lang="en-US" sz="1400"/>
            </a:p>
          </p:txBody>
        </p:sp>
      </p:grpSp>
      <p:grpSp>
        <p:nvGrpSpPr>
          <p:cNvPr id="21" name="Group 185"/>
          <p:cNvGrpSpPr>
            <a:grpSpLocks/>
          </p:cNvGrpSpPr>
          <p:nvPr/>
        </p:nvGrpSpPr>
        <p:grpSpPr bwMode="auto">
          <a:xfrm>
            <a:off x="1528763" y="1039813"/>
            <a:ext cx="903287" cy="301625"/>
            <a:chOff x="1851" y="2046"/>
            <a:chExt cx="569" cy="190"/>
          </a:xfrm>
        </p:grpSpPr>
        <p:grpSp>
          <p:nvGrpSpPr>
            <p:cNvPr id="27702" name="Group 179"/>
            <p:cNvGrpSpPr>
              <a:grpSpLocks/>
            </p:cNvGrpSpPr>
            <p:nvPr/>
          </p:nvGrpSpPr>
          <p:grpSpPr bwMode="auto">
            <a:xfrm>
              <a:off x="1851" y="2047"/>
              <a:ext cx="190" cy="184"/>
              <a:chOff x="1962" y="2058"/>
              <a:chExt cx="190" cy="184"/>
            </a:xfrm>
          </p:grpSpPr>
          <p:sp>
            <p:nvSpPr>
              <p:cNvPr id="27706" name="Rectangle 180"/>
              <p:cNvSpPr>
                <a:spLocks noChangeArrowheads="1"/>
              </p:cNvSpPr>
              <p:nvPr/>
            </p:nvSpPr>
            <p:spPr bwMode="auto">
              <a:xfrm>
                <a:off x="1962" y="2075"/>
                <a:ext cx="177" cy="1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07" name="Rectangle 181"/>
              <p:cNvSpPr>
                <a:spLocks noChangeArrowheads="1"/>
              </p:cNvSpPr>
              <p:nvPr/>
            </p:nvSpPr>
            <p:spPr bwMode="auto">
              <a:xfrm>
                <a:off x="1965" y="2058"/>
                <a:ext cx="187" cy="184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>
                    <a:latin typeface="Comic Sans MS" pitchFamily="66" charset="0"/>
                  </a:rPr>
                  <a:t>H</a:t>
                </a:r>
                <a:r>
                  <a:rPr lang="en-US" sz="1800" baseline="-25000">
                    <a:latin typeface="Comic Sans MS" pitchFamily="66" charset="0"/>
                  </a:rPr>
                  <a:t>t</a:t>
                </a:r>
              </a:p>
            </p:txBody>
          </p:sp>
        </p:grpSp>
        <p:grpSp>
          <p:nvGrpSpPr>
            <p:cNvPr id="27703" name="Group 182"/>
            <p:cNvGrpSpPr>
              <a:grpSpLocks/>
            </p:cNvGrpSpPr>
            <p:nvPr/>
          </p:nvGrpSpPr>
          <p:grpSpPr bwMode="auto">
            <a:xfrm>
              <a:off x="1992" y="2046"/>
              <a:ext cx="428" cy="190"/>
              <a:chOff x="780" y="1553"/>
              <a:chExt cx="428" cy="190"/>
            </a:xfrm>
          </p:grpSpPr>
          <p:sp>
            <p:nvSpPr>
              <p:cNvPr id="27704" name="Rectangle 183"/>
              <p:cNvSpPr>
                <a:spLocks noChangeArrowheads="1"/>
              </p:cNvSpPr>
              <p:nvPr/>
            </p:nvSpPr>
            <p:spPr bwMode="auto">
              <a:xfrm>
                <a:off x="817" y="1569"/>
                <a:ext cx="312" cy="16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05" name="Rectangle 184"/>
              <p:cNvSpPr>
                <a:spLocks noChangeArrowheads="1"/>
              </p:cNvSpPr>
              <p:nvPr/>
            </p:nvSpPr>
            <p:spPr bwMode="auto">
              <a:xfrm>
                <a:off x="780" y="1553"/>
                <a:ext cx="428" cy="190"/>
              </a:xfrm>
              <a:prstGeom prst="rect">
                <a:avLst/>
              </a:prstGeom>
              <a:noFill/>
              <a:ln w="1905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>
                    <a:latin typeface="Comic Sans MS" pitchFamily="66" charset="0"/>
                  </a:rPr>
                  <a:t>M</a:t>
                </a:r>
                <a:endParaRPr lang="en-US" sz="1400"/>
              </a:p>
            </p:txBody>
          </p:sp>
        </p:grpSp>
      </p:grpSp>
      <p:grpSp>
        <p:nvGrpSpPr>
          <p:cNvPr id="24" name="Group 187"/>
          <p:cNvGrpSpPr>
            <a:grpSpLocks/>
          </p:cNvGrpSpPr>
          <p:nvPr/>
        </p:nvGrpSpPr>
        <p:grpSpPr bwMode="auto">
          <a:xfrm>
            <a:off x="1235075" y="1363663"/>
            <a:ext cx="301625" cy="292100"/>
            <a:chOff x="1962" y="2058"/>
            <a:chExt cx="190" cy="184"/>
          </a:xfrm>
        </p:grpSpPr>
        <p:sp>
          <p:nvSpPr>
            <p:cNvPr id="27700" name="Rectangle 188"/>
            <p:cNvSpPr>
              <a:spLocks noChangeArrowheads="1"/>
            </p:cNvSpPr>
            <p:nvPr/>
          </p:nvSpPr>
          <p:spPr bwMode="auto">
            <a:xfrm>
              <a:off x="1962" y="2075"/>
              <a:ext cx="177" cy="16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01" name="Rectangle 189"/>
            <p:cNvSpPr>
              <a:spLocks noChangeArrowheads="1"/>
            </p:cNvSpPr>
            <p:nvPr/>
          </p:nvSpPr>
          <p:spPr bwMode="auto">
            <a:xfrm>
              <a:off x="1965" y="2058"/>
              <a:ext cx="187" cy="184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1400">
                  <a:latin typeface="Comic Sans MS" pitchFamily="66" charset="0"/>
                </a:rPr>
                <a:t>H</a:t>
              </a:r>
              <a:r>
                <a:rPr lang="en-US" sz="1800" baseline="-25000">
                  <a:latin typeface="Comic Sans MS" pitchFamily="66" charset="0"/>
                </a:rPr>
                <a:t>n</a:t>
              </a:r>
            </a:p>
          </p:txBody>
        </p:sp>
      </p:grpSp>
      <p:sp>
        <p:nvSpPr>
          <p:cNvPr id="112647" name="Text Box 7"/>
          <p:cNvSpPr txBox="1">
            <a:spLocks noChangeArrowheads="1"/>
          </p:cNvSpPr>
          <p:nvPr/>
        </p:nvSpPr>
        <p:spPr bwMode="auto">
          <a:xfrm>
            <a:off x="157163" y="1643063"/>
            <a:ext cx="7588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mic Sans MS" pitchFamily="66" charset="0"/>
              </a:rPr>
              <a:t>frame</a:t>
            </a:r>
            <a:endParaRPr lang="en-US" sz="1600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0.0037 L -4.72222E-6 0.045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128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0926 L -3.05556E-6 0.047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22222E-6 L -3.05556E-6 0.04213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4.81481E-6 L 3.05556E-6 0.13889 L 0.40295 0.13889 L 0.40295 0.09885 L 0.57152 0.10093 L 0.57152 0.57709 L 0.66371 0.50857 L 0.66371 0.42848 " pathEditMode="relative" rAng="0" ptsTypes="AAAAAAAA">
                                      <p:cBhvr>
                                        <p:cTn id="6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2" y="2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0.00046 L 0.00156 -0.04815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5" grpId="0"/>
      <p:bldP spid="112645" grpId="1"/>
      <p:bldP spid="112644" grpId="0"/>
      <p:bldP spid="112644" grpId="1"/>
      <p:bldP spid="112814" grpId="0"/>
      <p:bldP spid="112647" grpId="0"/>
      <p:bldP spid="112647" grpId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499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0042B395-2980-4327-AF20-162425107324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849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849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1.1 </a:t>
            </a:r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smtClean="0"/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1.2</a:t>
            </a:r>
            <a:r>
              <a:rPr lang="en-US" smtClean="0"/>
              <a:t> Network edge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1.3</a:t>
            </a:r>
            <a:r>
              <a:rPr lang="en-US" smtClean="0"/>
              <a:t> Network core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1.4 </a:t>
            </a:r>
            <a:r>
              <a:rPr lang="en-US" smtClean="0"/>
              <a:t>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1.5</a:t>
            </a:r>
            <a:r>
              <a:rPr lang="en-US" smtClean="0"/>
              <a:t> 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3300"/>
                </a:solidFill>
              </a:rPr>
              <a:t>1.6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1.7</a:t>
            </a:r>
            <a:r>
              <a:rPr lang="en-US" smtClean="0"/>
              <a:t> History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601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22489386-9562-43E5-BF11-6673EFE13B7B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860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 Security</a:t>
            </a:r>
          </a:p>
        </p:txBody>
      </p:sp>
      <p:sp>
        <p:nvSpPr>
          <p:cNvPr id="860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65250"/>
            <a:ext cx="7772400" cy="5119688"/>
          </a:xfrm>
        </p:spPr>
        <p:txBody>
          <a:bodyPr/>
          <a:lstStyle/>
          <a:p>
            <a:r>
              <a:rPr lang="en-US" smtClean="0">
                <a:solidFill>
                  <a:srgbClr val="FF3300"/>
                </a:solidFill>
              </a:rPr>
              <a:t>The field of network security is about:</a:t>
            </a:r>
          </a:p>
          <a:p>
            <a:pPr lvl="1"/>
            <a:r>
              <a:rPr lang="en-US" smtClean="0"/>
              <a:t>how bad guys can attack computer networks</a:t>
            </a:r>
          </a:p>
          <a:p>
            <a:pPr lvl="1"/>
            <a:r>
              <a:rPr lang="en-US" smtClean="0"/>
              <a:t>how we can defend networks against attacks</a:t>
            </a:r>
          </a:p>
          <a:p>
            <a:pPr lvl="1"/>
            <a:r>
              <a:rPr lang="en-US" smtClean="0"/>
              <a:t>how to design architectures that are immune to attacks</a:t>
            </a:r>
          </a:p>
          <a:p>
            <a:r>
              <a:rPr lang="en-US" smtClean="0">
                <a:solidFill>
                  <a:srgbClr val="FF3300"/>
                </a:solidFill>
              </a:rPr>
              <a:t>Internet not originally designed with (much) security in mind</a:t>
            </a:r>
          </a:p>
          <a:p>
            <a:pPr lvl="1"/>
            <a:r>
              <a:rPr lang="en-US" i="1" smtClean="0"/>
              <a:t>original vision:</a:t>
            </a:r>
            <a:r>
              <a:rPr lang="en-US" smtClean="0"/>
              <a:t> “a group of mutually trusting users attached to a transparent network” </a:t>
            </a:r>
            <a:r>
              <a:rPr lang="en-US" smtClean="0">
                <a:sym typeface="Wingdings" pitchFamily="2" charset="2"/>
              </a:rPr>
              <a:t></a:t>
            </a:r>
            <a:endParaRPr lang="en-US" smtClean="0"/>
          </a:p>
          <a:p>
            <a:pPr lvl="1"/>
            <a:r>
              <a:rPr lang="en-US" smtClean="0"/>
              <a:t>Internet protocol designers playing “catch-up”</a:t>
            </a:r>
          </a:p>
          <a:p>
            <a:pPr lvl="1"/>
            <a:r>
              <a:rPr lang="en-US" smtClean="0"/>
              <a:t>Security considerations in all layers!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70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EFB0AA93-CBFF-4F1C-9ED0-3D24CD571534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870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Bad guys can put malware into hosts via Internet</a:t>
            </a:r>
          </a:p>
        </p:txBody>
      </p:sp>
      <p:sp>
        <p:nvSpPr>
          <p:cNvPr id="87045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74675" y="1489075"/>
            <a:ext cx="7710488" cy="4772025"/>
          </a:xfrm>
        </p:spPr>
        <p:txBody>
          <a:bodyPr/>
          <a:lstStyle/>
          <a:p>
            <a:r>
              <a:rPr lang="en-US" sz="2400" smtClean="0"/>
              <a:t>Malware can get in host from a </a:t>
            </a:r>
            <a:r>
              <a:rPr lang="en-US" sz="2400" smtClean="0">
                <a:solidFill>
                  <a:schemeClr val="accent2"/>
                </a:solidFill>
              </a:rPr>
              <a:t>virus</a:t>
            </a:r>
            <a:r>
              <a:rPr lang="en-US" sz="2400" smtClean="0"/>
              <a:t>, </a:t>
            </a:r>
            <a:r>
              <a:rPr lang="en-US" sz="2400" smtClean="0">
                <a:solidFill>
                  <a:schemeClr val="accent2"/>
                </a:solidFill>
              </a:rPr>
              <a:t>worm</a:t>
            </a:r>
            <a:r>
              <a:rPr lang="en-US" sz="2400" smtClean="0"/>
              <a:t>, or </a:t>
            </a:r>
            <a:r>
              <a:rPr lang="en-US" sz="2400" smtClean="0">
                <a:solidFill>
                  <a:schemeClr val="accent2"/>
                </a:solidFill>
              </a:rPr>
              <a:t>trojan horse</a:t>
            </a:r>
            <a:r>
              <a:rPr lang="en-US" sz="2400" smtClean="0"/>
              <a:t>.</a:t>
            </a:r>
            <a:br>
              <a:rPr lang="en-US" sz="2400" smtClean="0"/>
            </a:br>
            <a:endParaRPr lang="en-US" sz="2400" smtClean="0"/>
          </a:p>
          <a:p>
            <a:r>
              <a:rPr lang="en-US" sz="2400" smtClean="0">
                <a:solidFill>
                  <a:schemeClr val="accent2"/>
                </a:solidFill>
              </a:rPr>
              <a:t>Spyware malware</a:t>
            </a:r>
            <a:r>
              <a:rPr lang="en-US" sz="2400" smtClean="0"/>
              <a:t> can record keystrokes, web sites visited, upload info to collection site.</a:t>
            </a:r>
            <a:br>
              <a:rPr lang="en-US" sz="2400" smtClean="0"/>
            </a:br>
            <a:endParaRPr lang="en-US" sz="2400" smtClean="0"/>
          </a:p>
          <a:p>
            <a:r>
              <a:rPr lang="en-US" sz="2400" smtClean="0"/>
              <a:t>Infected host can be enrolled in a </a:t>
            </a:r>
            <a:r>
              <a:rPr lang="en-US" sz="2400" smtClean="0">
                <a:solidFill>
                  <a:schemeClr val="accent2"/>
                </a:solidFill>
              </a:rPr>
              <a:t>botnet</a:t>
            </a:r>
            <a:r>
              <a:rPr lang="en-US" sz="2400" smtClean="0"/>
              <a:t>, used for spam and DDoS attacks.</a:t>
            </a:r>
            <a:br>
              <a:rPr lang="en-US" sz="2400" smtClean="0"/>
            </a:br>
            <a:endParaRPr lang="en-US" sz="2400" smtClean="0"/>
          </a:p>
          <a:p>
            <a:r>
              <a:rPr lang="en-US" sz="2400" smtClean="0"/>
              <a:t>Malware is often </a:t>
            </a:r>
            <a:r>
              <a:rPr lang="en-US" sz="2400" smtClean="0">
                <a:solidFill>
                  <a:schemeClr val="accent2"/>
                </a:solidFill>
              </a:rPr>
              <a:t>self-replicating</a:t>
            </a:r>
            <a:r>
              <a:rPr lang="en-US" sz="2400" smtClean="0"/>
              <a:t>: from an infected host, seeks entry into other hosts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806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32BE6B22-71CE-4A2D-981B-4456A52DA84A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880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Bad guys can put malware into hosts via Internet</a:t>
            </a:r>
          </a:p>
        </p:txBody>
      </p:sp>
      <p:sp>
        <p:nvSpPr>
          <p:cNvPr id="8806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574675" y="1489075"/>
            <a:ext cx="3863975" cy="4772025"/>
          </a:xfrm>
        </p:spPr>
        <p:txBody>
          <a:bodyPr/>
          <a:lstStyle/>
          <a:p>
            <a:r>
              <a:rPr lang="en-US" sz="2400" smtClean="0">
                <a:solidFill>
                  <a:srgbClr val="FF3300"/>
                </a:solidFill>
              </a:rPr>
              <a:t>Trojan horse</a:t>
            </a:r>
          </a:p>
          <a:p>
            <a:pPr lvl="1"/>
            <a:r>
              <a:rPr lang="en-US" sz="2000" smtClean="0"/>
              <a:t>Hidden part of some otherwise useful software</a:t>
            </a:r>
          </a:p>
          <a:p>
            <a:pPr lvl="1"/>
            <a:r>
              <a:rPr lang="en-US" sz="2000" smtClean="0"/>
              <a:t>Today often on a Web page (Active-X, plugin)</a:t>
            </a:r>
          </a:p>
          <a:p>
            <a:r>
              <a:rPr lang="en-US" sz="2400" smtClean="0">
                <a:solidFill>
                  <a:srgbClr val="FF3300"/>
                </a:solidFill>
              </a:rPr>
              <a:t>Virus</a:t>
            </a:r>
          </a:p>
          <a:p>
            <a:pPr lvl="1"/>
            <a:r>
              <a:rPr lang="en-US" sz="2000" smtClean="0"/>
              <a:t>infection by receiving object (e.g., e-mail attachment), actively executing</a:t>
            </a:r>
          </a:p>
          <a:p>
            <a:pPr lvl="1"/>
            <a:r>
              <a:rPr lang="en-US" sz="2000" smtClean="0"/>
              <a:t>self-replicating: propagate itself to other hosts, users</a:t>
            </a:r>
          </a:p>
        </p:txBody>
      </p:sp>
      <p:sp>
        <p:nvSpPr>
          <p:cNvPr id="88070" name="Rectangle 4"/>
          <p:cNvSpPr>
            <a:spLocks noChangeArrowheads="1"/>
          </p:cNvSpPr>
          <p:nvPr/>
        </p:nvSpPr>
        <p:spPr bwMode="auto">
          <a:xfrm>
            <a:off x="4419600" y="1516063"/>
            <a:ext cx="4452938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>
                <a:solidFill>
                  <a:srgbClr val="FF3300"/>
                </a:solidFill>
                <a:latin typeface="Comic Sans MS" pitchFamily="66" charset="0"/>
              </a:rPr>
              <a:t>Worm: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infection by passively receiving object that gets itself executed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self- replicating: propagates to other hosts, users</a:t>
            </a:r>
          </a:p>
        </p:txBody>
      </p:sp>
      <p:pic>
        <p:nvPicPr>
          <p:cNvPr id="8807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7125" y="3787775"/>
            <a:ext cx="3502025" cy="287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2" name="Text Box 6"/>
          <p:cNvSpPr txBox="1">
            <a:spLocks noChangeArrowheads="1"/>
          </p:cNvSpPr>
          <p:nvPr/>
        </p:nvSpPr>
        <p:spPr bwMode="auto">
          <a:xfrm>
            <a:off x="4621213" y="3722688"/>
            <a:ext cx="4176712" cy="5175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00">
                <a:latin typeface="Arial" charset="0"/>
              </a:rPr>
              <a:t>Sapphire Worm: aggregate scans/sec</a:t>
            </a:r>
          </a:p>
          <a:p>
            <a:pPr algn="ctr"/>
            <a:r>
              <a:rPr lang="en-US" sz="1400">
                <a:latin typeface="Arial" charset="0"/>
              </a:rPr>
              <a:t> in first 5 minutes of outbreak (CAIDA, UWisc data)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868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6752C39-FF63-4046-9B7A-BD264C065339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2868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Bad guys can attack servers and network infrastructure</a:t>
            </a:r>
          </a:p>
        </p:txBody>
      </p:sp>
      <p:sp>
        <p:nvSpPr>
          <p:cNvPr id="286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2275" y="1584325"/>
            <a:ext cx="8132763" cy="11715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Denial of service (DoS): attackers make resources (server, bandwidth) unavailable to legitimate traffic by overwhelming resource with bogus traffic</a:t>
            </a:r>
          </a:p>
        </p:txBody>
      </p:sp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287338" y="2786063"/>
            <a:ext cx="4114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AutoNum type="arabicPeriod"/>
            </a:pPr>
            <a:r>
              <a:rPr lang="en-US">
                <a:latin typeface="Comic Sans MS" pitchFamily="66" charset="0"/>
              </a:rPr>
              <a:t>select target</a:t>
            </a:r>
          </a:p>
        </p:txBody>
      </p:sp>
      <p:sp>
        <p:nvSpPr>
          <p:cNvPr id="281605" name="Rectangle 5"/>
          <p:cNvSpPr>
            <a:spLocks noChangeArrowheads="1"/>
          </p:cNvSpPr>
          <p:nvPr/>
        </p:nvSpPr>
        <p:spPr bwMode="auto">
          <a:xfrm>
            <a:off x="247650" y="3305175"/>
            <a:ext cx="37957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AutoNum type="arabicPeriod" startAt="2"/>
            </a:pPr>
            <a:r>
              <a:rPr lang="en-US">
                <a:latin typeface="Comic Sans MS" pitchFamily="66" charset="0"/>
              </a:rPr>
              <a:t>break into hosts around the network (see botnet)</a:t>
            </a:r>
          </a:p>
          <a:p>
            <a:pPr marL="457200" indent="-457200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AutoNum type="arabicPeriod" startAt="2"/>
            </a:pPr>
            <a:endParaRPr lang="en-US">
              <a:latin typeface="Comic Sans MS" pitchFamily="66" charset="0"/>
            </a:endParaRPr>
          </a:p>
        </p:txBody>
      </p:sp>
      <p:sp>
        <p:nvSpPr>
          <p:cNvPr id="281606" name="Rectangle 6"/>
          <p:cNvSpPr>
            <a:spLocks noChangeArrowheads="1"/>
          </p:cNvSpPr>
          <p:nvPr/>
        </p:nvSpPr>
        <p:spPr bwMode="auto">
          <a:xfrm>
            <a:off x="261938" y="4440238"/>
            <a:ext cx="4114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57200" indent="-457200">
              <a:spcBef>
                <a:spcPct val="20000"/>
              </a:spcBef>
              <a:buClr>
                <a:schemeClr val="accent2"/>
              </a:buClr>
              <a:buSzPct val="85000"/>
              <a:buFont typeface="ZapfDingbats" pitchFamily="82" charset="2"/>
              <a:buAutoNum type="arabicPeriod" startAt="3"/>
            </a:pPr>
            <a:r>
              <a:rPr lang="en-US">
                <a:latin typeface="Comic Sans MS" pitchFamily="66" charset="0"/>
              </a:rPr>
              <a:t>send packets toward target from compromised hosts</a:t>
            </a:r>
          </a:p>
        </p:txBody>
      </p:sp>
      <p:grpSp>
        <p:nvGrpSpPr>
          <p:cNvPr id="28694" name="Group 74"/>
          <p:cNvGrpSpPr>
            <a:grpSpLocks/>
          </p:cNvGrpSpPr>
          <p:nvPr/>
        </p:nvGrpSpPr>
        <p:grpSpPr bwMode="auto">
          <a:xfrm>
            <a:off x="4519613" y="2995613"/>
            <a:ext cx="3641725" cy="3559175"/>
            <a:chOff x="2820" y="1549"/>
            <a:chExt cx="2294" cy="2242"/>
          </a:xfrm>
        </p:grpSpPr>
        <p:grpSp>
          <p:nvGrpSpPr>
            <p:cNvPr id="28695" name="Group 20"/>
            <p:cNvGrpSpPr>
              <a:grpSpLocks/>
            </p:cNvGrpSpPr>
            <p:nvPr/>
          </p:nvGrpSpPr>
          <p:grpSpPr bwMode="auto">
            <a:xfrm>
              <a:off x="4029" y="2155"/>
              <a:ext cx="233" cy="530"/>
              <a:chOff x="5086" y="1108"/>
              <a:chExt cx="198" cy="417"/>
            </a:xfrm>
          </p:grpSpPr>
          <p:sp>
            <p:nvSpPr>
              <p:cNvPr id="28718" name="AutoShape 8"/>
              <p:cNvSpPr>
                <a:spLocks noChangeArrowheads="1"/>
              </p:cNvSpPr>
              <p:nvPr/>
            </p:nvSpPr>
            <p:spPr bwMode="auto">
              <a:xfrm>
                <a:off x="5086" y="1428"/>
                <a:ext cx="198" cy="97"/>
              </a:xfrm>
              <a:prstGeom prst="parallelogram">
                <a:avLst>
                  <a:gd name="adj" fmla="val 78635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19" name="Rectangle 9"/>
              <p:cNvSpPr>
                <a:spLocks noChangeArrowheads="1"/>
              </p:cNvSpPr>
              <p:nvPr/>
            </p:nvSpPr>
            <p:spPr bwMode="auto">
              <a:xfrm>
                <a:off x="5186" y="1111"/>
                <a:ext cx="91" cy="320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0" name="Rectangle 10"/>
              <p:cNvSpPr>
                <a:spLocks noChangeArrowheads="1"/>
              </p:cNvSpPr>
              <p:nvPr/>
            </p:nvSpPr>
            <p:spPr bwMode="auto">
              <a:xfrm>
                <a:off x="5087" y="1202"/>
                <a:ext cx="126" cy="320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1" name="AutoShape 11"/>
              <p:cNvSpPr>
                <a:spLocks noChangeArrowheads="1"/>
              </p:cNvSpPr>
              <p:nvPr/>
            </p:nvSpPr>
            <p:spPr bwMode="auto">
              <a:xfrm>
                <a:off x="5086" y="1108"/>
                <a:ext cx="198" cy="97"/>
              </a:xfrm>
              <a:prstGeom prst="parallelogram">
                <a:avLst>
                  <a:gd name="adj" fmla="val 78635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2" name="Line 12"/>
              <p:cNvSpPr>
                <a:spLocks noChangeShapeType="1"/>
              </p:cNvSpPr>
              <p:nvPr/>
            </p:nvSpPr>
            <p:spPr bwMode="auto">
              <a:xfrm>
                <a:off x="5284" y="1115"/>
                <a:ext cx="0" cy="3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3" name="Line 13"/>
              <p:cNvSpPr>
                <a:spLocks noChangeShapeType="1"/>
              </p:cNvSpPr>
              <p:nvPr/>
            </p:nvSpPr>
            <p:spPr bwMode="auto">
              <a:xfrm flipH="1">
                <a:off x="5213" y="1428"/>
                <a:ext cx="71" cy="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4" name="Rectangle 14"/>
              <p:cNvSpPr>
                <a:spLocks noChangeArrowheads="1"/>
              </p:cNvSpPr>
              <p:nvPr/>
            </p:nvSpPr>
            <p:spPr bwMode="auto">
              <a:xfrm>
                <a:off x="5104" y="1244"/>
                <a:ext cx="82" cy="184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725" name="Rectangle 15"/>
              <p:cNvSpPr>
                <a:spLocks noChangeArrowheads="1"/>
              </p:cNvSpPr>
              <p:nvPr/>
            </p:nvSpPr>
            <p:spPr bwMode="auto">
              <a:xfrm>
                <a:off x="5115" y="1300"/>
                <a:ext cx="63" cy="64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28674" name="Object 19"/>
            <p:cNvGraphicFramePr>
              <a:graphicFrameLocks noChangeAspect="1"/>
            </p:cNvGraphicFramePr>
            <p:nvPr/>
          </p:nvGraphicFramePr>
          <p:xfrm>
            <a:off x="4513" y="1549"/>
            <a:ext cx="344" cy="334"/>
          </p:xfrm>
          <a:graphic>
            <a:graphicData uri="http://schemas.openxmlformats.org/presentationml/2006/ole">
              <p:oleObj spid="_x0000_s28674" name="Clip" r:id="rId3" imgW="1305000" imgH="1085760" progId="">
                <p:embed/>
              </p:oleObj>
            </a:graphicData>
          </a:graphic>
        </p:graphicFrame>
        <p:sp>
          <p:nvSpPr>
            <p:cNvPr id="28696" name="Text Box 21"/>
            <p:cNvSpPr txBox="1">
              <a:spLocks noChangeArrowheads="1"/>
            </p:cNvSpPr>
            <p:nvPr/>
          </p:nvSpPr>
          <p:spPr bwMode="auto">
            <a:xfrm>
              <a:off x="3895" y="2707"/>
              <a:ext cx="59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latin typeface="Comic Sans MS" pitchFamily="66" charset="0"/>
                </a:rPr>
                <a:t>target</a:t>
              </a:r>
            </a:p>
          </p:txBody>
        </p:sp>
        <p:graphicFrame>
          <p:nvGraphicFramePr>
            <p:cNvPr id="28675" name="Object 24"/>
            <p:cNvGraphicFramePr>
              <a:graphicFrameLocks noChangeAspect="1"/>
            </p:cNvGraphicFramePr>
            <p:nvPr/>
          </p:nvGraphicFramePr>
          <p:xfrm>
            <a:off x="3894" y="1633"/>
            <a:ext cx="344" cy="334"/>
          </p:xfrm>
          <a:graphic>
            <a:graphicData uri="http://schemas.openxmlformats.org/presentationml/2006/ole">
              <p:oleObj spid="_x0000_s28675" name="Clip" r:id="rId4" imgW="1305000" imgH="1085760" progId="">
                <p:embed/>
              </p:oleObj>
            </a:graphicData>
          </a:graphic>
        </p:graphicFrame>
        <p:graphicFrame>
          <p:nvGraphicFramePr>
            <p:cNvPr id="28676" name="Object 43"/>
            <p:cNvGraphicFramePr>
              <a:graphicFrameLocks noChangeAspect="1"/>
            </p:cNvGraphicFramePr>
            <p:nvPr/>
          </p:nvGraphicFramePr>
          <p:xfrm>
            <a:off x="3274" y="1651"/>
            <a:ext cx="344" cy="334"/>
          </p:xfrm>
          <a:graphic>
            <a:graphicData uri="http://schemas.openxmlformats.org/presentationml/2006/ole">
              <p:oleObj spid="_x0000_s28676" name="Clip" r:id="rId5" imgW="1305000" imgH="1085760" progId="">
                <p:embed/>
              </p:oleObj>
            </a:graphicData>
          </a:graphic>
        </p:graphicFrame>
        <p:graphicFrame>
          <p:nvGraphicFramePr>
            <p:cNvPr id="28677" name="Object 44"/>
            <p:cNvGraphicFramePr>
              <a:graphicFrameLocks noChangeAspect="1"/>
            </p:cNvGraphicFramePr>
            <p:nvPr/>
          </p:nvGraphicFramePr>
          <p:xfrm>
            <a:off x="3553" y="2069"/>
            <a:ext cx="344" cy="334"/>
          </p:xfrm>
          <a:graphic>
            <a:graphicData uri="http://schemas.openxmlformats.org/presentationml/2006/ole">
              <p:oleObj spid="_x0000_s28677" name="Clip" r:id="rId6" imgW="1305000" imgH="1085760" progId="">
                <p:embed/>
              </p:oleObj>
            </a:graphicData>
          </a:graphic>
        </p:graphicFrame>
        <p:graphicFrame>
          <p:nvGraphicFramePr>
            <p:cNvPr id="28678" name="Object 45"/>
            <p:cNvGraphicFramePr>
              <a:graphicFrameLocks noChangeAspect="1"/>
            </p:cNvGraphicFramePr>
            <p:nvPr/>
          </p:nvGraphicFramePr>
          <p:xfrm>
            <a:off x="4679" y="2070"/>
            <a:ext cx="344" cy="334"/>
          </p:xfrm>
          <a:graphic>
            <a:graphicData uri="http://schemas.openxmlformats.org/presentationml/2006/ole">
              <p:oleObj spid="_x0000_s28678" name="Clip" r:id="rId7" imgW="1305000" imgH="1085760" progId="">
                <p:embed/>
              </p:oleObj>
            </a:graphicData>
          </a:graphic>
        </p:graphicFrame>
        <p:graphicFrame>
          <p:nvGraphicFramePr>
            <p:cNvPr id="28679" name="Object 46"/>
            <p:cNvGraphicFramePr>
              <a:graphicFrameLocks noChangeAspect="1"/>
            </p:cNvGraphicFramePr>
            <p:nvPr/>
          </p:nvGraphicFramePr>
          <p:xfrm>
            <a:off x="4733" y="3029"/>
            <a:ext cx="344" cy="334"/>
          </p:xfrm>
          <a:graphic>
            <a:graphicData uri="http://schemas.openxmlformats.org/presentationml/2006/ole">
              <p:oleObj spid="_x0000_s28679" name="Clip" r:id="rId8" imgW="1305000" imgH="1085760" progId="">
                <p:embed/>
              </p:oleObj>
            </a:graphicData>
          </a:graphic>
        </p:graphicFrame>
        <p:graphicFrame>
          <p:nvGraphicFramePr>
            <p:cNvPr id="28680" name="Object 47"/>
            <p:cNvGraphicFramePr>
              <a:graphicFrameLocks noChangeAspect="1"/>
            </p:cNvGraphicFramePr>
            <p:nvPr/>
          </p:nvGraphicFramePr>
          <p:xfrm>
            <a:off x="2820" y="2096"/>
            <a:ext cx="344" cy="334"/>
          </p:xfrm>
          <a:graphic>
            <a:graphicData uri="http://schemas.openxmlformats.org/presentationml/2006/ole">
              <p:oleObj spid="_x0000_s28680" name="Clip" r:id="rId9" imgW="1305000" imgH="1085760" progId="">
                <p:embed/>
              </p:oleObj>
            </a:graphicData>
          </a:graphic>
        </p:graphicFrame>
        <p:graphicFrame>
          <p:nvGraphicFramePr>
            <p:cNvPr id="28681" name="Object 48"/>
            <p:cNvGraphicFramePr>
              <a:graphicFrameLocks noChangeAspect="1"/>
            </p:cNvGraphicFramePr>
            <p:nvPr/>
          </p:nvGraphicFramePr>
          <p:xfrm>
            <a:off x="3230" y="2558"/>
            <a:ext cx="344" cy="334"/>
          </p:xfrm>
          <a:graphic>
            <a:graphicData uri="http://schemas.openxmlformats.org/presentationml/2006/ole">
              <p:oleObj spid="_x0000_s28681" name="Clip" r:id="rId10" imgW="1305000" imgH="1085760" progId="">
                <p:embed/>
              </p:oleObj>
            </a:graphicData>
          </a:graphic>
        </p:graphicFrame>
        <p:graphicFrame>
          <p:nvGraphicFramePr>
            <p:cNvPr id="28682" name="Object 49"/>
            <p:cNvGraphicFramePr>
              <a:graphicFrameLocks noChangeAspect="1"/>
            </p:cNvGraphicFramePr>
            <p:nvPr/>
          </p:nvGraphicFramePr>
          <p:xfrm>
            <a:off x="3545" y="2951"/>
            <a:ext cx="344" cy="334"/>
          </p:xfrm>
          <a:graphic>
            <a:graphicData uri="http://schemas.openxmlformats.org/presentationml/2006/ole">
              <p:oleObj spid="_x0000_s28682" name="Clip" r:id="rId11" imgW="1305000" imgH="1085760" progId="">
                <p:embed/>
              </p:oleObj>
            </a:graphicData>
          </a:graphic>
        </p:graphicFrame>
        <p:graphicFrame>
          <p:nvGraphicFramePr>
            <p:cNvPr id="28683" name="Object 50"/>
            <p:cNvGraphicFramePr>
              <a:graphicFrameLocks noChangeAspect="1"/>
            </p:cNvGraphicFramePr>
            <p:nvPr/>
          </p:nvGraphicFramePr>
          <p:xfrm>
            <a:off x="4713" y="2506"/>
            <a:ext cx="344" cy="334"/>
          </p:xfrm>
          <a:graphic>
            <a:graphicData uri="http://schemas.openxmlformats.org/presentationml/2006/ole">
              <p:oleObj spid="_x0000_s28683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28684" name="Object 51"/>
            <p:cNvGraphicFramePr>
              <a:graphicFrameLocks noChangeAspect="1"/>
            </p:cNvGraphicFramePr>
            <p:nvPr/>
          </p:nvGraphicFramePr>
          <p:xfrm>
            <a:off x="4113" y="3196"/>
            <a:ext cx="344" cy="334"/>
          </p:xfrm>
          <a:graphic>
            <a:graphicData uri="http://schemas.openxmlformats.org/presentationml/2006/ole">
              <p:oleObj spid="_x0000_s28684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28685" name="Object 52"/>
            <p:cNvGraphicFramePr>
              <a:graphicFrameLocks noChangeAspect="1"/>
            </p:cNvGraphicFramePr>
            <p:nvPr/>
          </p:nvGraphicFramePr>
          <p:xfrm>
            <a:off x="3719" y="3457"/>
            <a:ext cx="344" cy="334"/>
          </p:xfrm>
          <a:graphic>
            <a:graphicData uri="http://schemas.openxmlformats.org/presentationml/2006/ole">
              <p:oleObj spid="_x0000_s28685" name="Clip" r:id="rId14" imgW="1305000" imgH="1085760" progId="">
                <p:embed/>
              </p:oleObj>
            </a:graphicData>
          </a:graphic>
        </p:graphicFrame>
        <p:graphicFrame>
          <p:nvGraphicFramePr>
            <p:cNvPr id="28686" name="Object 53"/>
            <p:cNvGraphicFramePr>
              <a:graphicFrameLocks noChangeAspect="1"/>
            </p:cNvGraphicFramePr>
            <p:nvPr/>
          </p:nvGraphicFramePr>
          <p:xfrm>
            <a:off x="2951" y="3126"/>
            <a:ext cx="344" cy="334"/>
          </p:xfrm>
          <a:graphic>
            <a:graphicData uri="http://schemas.openxmlformats.org/presentationml/2006/ole">
              <p:oleObj spid="_x0000_s28686" name="Clip" r:id="rId15" imgW="1305000" imgH="1085760" progId="">
                <p:embed/>
              </p:oleObj>
            </a:graphicData>
          </a:graphic>
        </p:graphicFrame>
        <p:pic>
          <p:nvPicPr>
            <p:cNvPr id="28697" name="Picture 7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940" y="1668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698" name="Picture 54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294" y="1668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699" name="Picture 55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893" y="2122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0" name="Picture 56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243" y="2549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1" name="Picture 57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593" y="2976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2" name="Picture 5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3760" y="3438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3" name="Picture 59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817" y="3054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4" name="Picture 60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731" y="2085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5" name="Picture 61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87" y="3141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pic>
          <p:nvPicPr>
            <p:cNvPr id="28706" name="Picture 6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4525" y="1570"/>
              <a:ext cx="297" cy="279"/>
            </a:xfrm>
            <a:prstGeom prst="rect">
              <a:avLst/>
            </a:prstGeom>
            <a:noFill/>
            <a:ln w="31750">
              <a:noFill/>
              <a:miter lim="800000"/>
              <a:headEnd/>
              <a:tailEnd/>
            </a:ln>
          </p:spPr>
        </p:pic>
        <p:sp>
          <p:nvSpPr>
            <p:cNvPr id="28707" name="Line 63"/>
            <p:cNvSpPr>
              <a:spLocks noChangeShapeType="1"/>
            </p:cNvSpPr>
            <p:nvPr/>
          </p:nvSpPr>
          <p:spPr bwMode="auto">
            <a:xfrm flipV="1">
              <a:off x="3570" y="2487"/>
              <a:ext cx="436" cy="16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8" name="Line 64"/>
            <p:cNvSpPr>
              <a:spLocks noChangeShapeType="1"/>
            </p:cNvSpPr>
            <p:nvPr/>
          </p:nvSpPr>
          <p:spPr bwMode="auto">
            <a:xfrm flipV="1">
              <a:off x="3823" y="2696"/>
              <a:ext cx="226" cy="324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09" name="Line 65"/>
            <p:cNvSpPr>
              <a:spLocks noChangeShapeType="1"/>
            </p:cNvSpPr>
            <p:nvPr/>
          </p:nvSpPr>
          <p:spPr bwMode="auto">
            <a:xfrm flipH="1" flipV="1">
              <a:off x="4267" y="2643"/>
              <a:ext cx="595" cy="456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0" name="Line 66"/>
            <p:cNvSpPr>
              <a:spLocks noChangeShapeType="1"/>
            </p:cNvSpPr>
            <p:nvPr/>
          </p:nvSpPr>
          <p:spPr bwMode="auto">
            <a:xfrm>
              <a:off x="4145" y="1781"/>
              <a:ext cx="16" cy="460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1" name="Line 67"/>
            <p:cNvSpPr>
              <a:spLocks noChangeShapeType="1"/>
            </p:cNvSpPr>
            <p:nvPr/>
          </p:nvSpPr>
          <p:spPr bwMode="auto">
            <a:xfrm flipH="1">
              <a:off x="4239" y="2237"/>
              <a:ext cx="473" cy="181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2" name="Line 68"/>
            <p:cNvSpPr>
              <a:spLocks noChangeShapeType="1"/>
            </p:cNvSpPr>
            <p:nvPr/>
          </p:nvSpPr>
          <p:spPr bwMode="auto">
            <a:xfrm>
              <a:off x="3148" y="2309"/>
              <a:ext cx="879" cy="111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3" name="Line 69"/>
            <p:cNvSpPr>
              <a:spLocks noChangeShapeType="1"/>
            </p:cNvSpPr>
            <p:nvPr/>
          </p:nvSpPr>
          <p:spPr bwMode="auto">
            <a:xfrm flipV="1">
              <a:off x="3209" y="2588"/>
              <a:ext cx="800" cy="649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4" name="Line 70"/>
            <p:cNvSpPr>
              <a:spLocks noChangeShapeType="1"/>
            </p:cNvSpPr>
            <p:nvPr/>
          </p:nvSpPr>
          <p:spPr bwMode="auto">
            <a:xfrm flipH="1">
              <a:off x="4262" y="1849"/>
              <a:ext cx="352" cy="39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5" name="Line 71"/>
            <p:cNvSpPr>
              <a:spLocks noChangeShapeType="1"/>
            </p:cNvSpPr>
            <p:nvPr/>
          </p:nvSpPr>
          <p:spPr bwMode="auto">
            <a:xfrm flipV="1">
              <a:off x="3904" y="2808"/>
              <a:ext cx="198" cy="65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6" name="Line 72"/>
            <p:cNvSpPr>
              <a:spLocks noChangeShapeType="1"/>
            </p:cNvSpPr>
            <p:nvPr/>
          </p:nvSpPr>
          <p:spPr bwMode="auto">
            <a:xfrm>
              <a:off x="3572" y="1964"/>
              <a:ext cx="416" cy="258"/>
            </a:xfrm>
            <a:prstGeom prst="line">
              <a:avLst/>
            </a:prstGeom>
            <a:noFill/>
            <a:ln w="57150">
              <a:solidFill>
                <a:srgbClr val="FF33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717" name="Line 73"/>
            <p:cNvSpPr>
              <a:spLocks noChangeShapeType="1"/>
            </p:cNvSpPr>
            <p:nvPr/>
          </p:nvSpPr>
          <p:spPr bwMode="auto">
            <a:xfrm flipH="1" flipV="1">
              <a:off x="4319" y="2514"/>
              <a:ext cx="419" cy="113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604" grpId="0" build="p" autoUpdateAnimBg="0"/>
      <p:bldP spid="281605" grpId="0" autoUpdateAnimBg="0"/>
      <p:bldP spid="28160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410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51E73D76-17A8-4E40-A7AB-855FE3C37D9D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What’s a protocol?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371600"/>
            <a:ext cx="8153400" cy="68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/>
              <a:t>a human protocol and a computer network protocol:</a:t>
            </a:r>
          </a:p>
          <a:p>
            <a:pPr>
              <a:buFont typeface="Wingdings" pitchFamily="2" charset="2"/>
              <a:buNone/>
            </a:pPr>
            <a:endParaRPr lang="en-US" sz="2400" smtClean="0"/>
          </a:p>
        </p:txBody>
      </p:sp>
      <p:sp>
        <p:nvSpPr>
          <p:cNvPr id="4103" name="Rectangle 8"/>
          <p:cNvSpPr>
            <a:spLocks noChangeArrowheads="1"/>
          </p:cNvSpPr>
          <p:nvPr/>
        </p:nvSpPr>
        <p:spPr bwMode="auto">
          <a:xfrm>
            <a:off x="685800" y="5943600"/>
            <a:ext cx="441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None/>
            </a:pPr>
            <a:r>
              <a:rPr lang="en-US" u="sng">
                <a:solidFill>
                  <a:srgbClr val="FF0000"/>
                </a:solidFill>
                <a:latin typeface="Comic Sans MS" pitchFamily="66" charset="0"/>
              </a:rPr>
              <a:t>Q:</a:t>
            </a:r>
            <a:r>
              <a:rPr lang="en-US">
                <a:latin typeface="Comic Sans MS" pitchFamily="66" charset="0"/>
              </a:rPr>
              <a:t> Other human protocols? </a:t>
            </a:r>
          </a:p>
        </p:txBody>
      </p:sp>
      <p:sp>
        <p:nvSpPr>
          <p:cNvPr id="4104" name="Line 10"/>
          <p:cNvSpPr>
            <a:spLocks noChangeShapeType="1"/>
          </p:cNvSpPr>
          <p:nvPr/>
        </p:nvSpPr>
        <p:spPr bwMode="auto">
          <a:xfrm>
            <a:off x="1257300" y="2771775"/>
            <a:ext cx="1762125" cy="276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05" name="Group 16"/>
          <p:cNvGrpSpPr>
            <a:grpSpLocks/>
          </p:cNvGrpSpPr>
          <p:nvPr/>
        </p:nvGrpSpPr>
        <p:grpSpPr bwMode="auto">
          <a:xfrm>
            <a:off x="7173913" y="2917825"/>
            <a:ext cx="355600" cy="933450"/>
            <a:chOff x="4180" y="783"/>
            <a:chExt cx="150" cy="307"/>
          </a:xfrm>
        </p:grpSpPr>
        <p:sp>
          <p:nvSpPr>
            <p:cNvPr id="4137" name="AutoShape 17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8" name="Rectangle 18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9" name="Rectangle 19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0" name="AutoShape 20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1" name="Line 21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2" name="Line 22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3" name="Rectangle 23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4" name="Rectangle 24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aphicFrame>
        <p:nvGraphicFramePr>
          <p:cNvPr id="4098" name="Object 26"/>
          <p:cNvGraphicFramePr>
            <a:graphicFrameLocks noChangeAspect="1"/>
          </p:cNvGraphicFramePr>
          <p:nvPr/>
        </p:nvGraphicFramePr>
        <p:xfrm>
          <a:off x="4543425" y="2632075"/>
          <a:ext cx="622300" cy="500063"/>
        </p:xfrm>
        <a:graphic>
          <a:graphicData uri="http://schemas.openxmlformats.org/presentationml/2006/ole">
            <p:oleObj spid="_x0000_s4098" name="Clip" r:id="rId4" imgW="1305000" imgH="1085760" progId="">
              <p:embed/>
            </p:oleObj>
          </a:graphicData>
        </a:graphic>
      </p:graphicFrame>
      <p:pic>
        <p:nvPicPr>
          <p:cNvPr id="4106" name="Picture 62" descr="Alic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613" y="2376488"/>
            <a:ext cx="561975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63" descr="Bob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28963" y="2771775"/>
            <a:ext cx="676275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8" name="Text Box 64"/>
          <p:cNvSpPr txBox="1">
            <a:spLocks noChangeArrowheads="1"/>
          </p:cNvSpPr>
          <p:nvPr/>
        </p:nvSpPr>
        <p:spPr bwMode="auto">
          <a:xfrm>
            <a:off x="1698625" y="2484438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Hi</a:t>
            </a:r>
            <a:endParaRPr lang="en-US"/>
          </a:p>
        </p:txBody>
      </p:sp>
      <p:sp>
        <p:nvSpPr>
          <p:cNvPr id="4109" name="Line 66"/>
          <p:cNvSpPr>
            <a:spLocks noChangeShapeType="1"/>
          </p:cNvSpPr>
          <p:nvPr/>
        </p:nvSpPr>
        <p:spPr bwMode="auto">
          <a:xfrm flipV="1">
            <a:off x="971550" y="3352800"/>
            <a:ext cx="2085975" cy="3619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0" name="Text Box 67"/>
          <p:cNvSpPr txBox="1">
            <a:spLocks noChangeArrowheads="1"/>
          </p:cNvSpPr>
          <p:nvPr/>
        </p:nvSpPr>
        <p:spPr bwMode="auto">
          <a:xfrm>
            <a:off x="1689100" y="3141663"/>
            <a:ext cx="503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omic Sans MS" pitchFamily="66" charset="0"/>
              </a:rPr>
              <a:t>Hi</a:t>
            </a:r>
            <a:endParaRPr lang="en-US"/>
          </a:p>
        </p:txBody>
      </p:sp>
      <p:sp>
        <p:nvSpPr>
          <p:cNvPr id="4111" name="Line 70"/>
          <p:cNvSpPr>
            <a:spLocks noChangeShapeType="1"/>
          </p:cNvSpPr>
          <p:nvPr/>
        </p:nvSpPr>
        <p:spPr bwMode="auto">
          <a:xfrm>
            <a:off x="933450" y="3762375"/>
            <a:ext cx="2162175" cy="4381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12" name="Group 72"/>
          <p:cNvGrpSpPr>
            <a:grpSpLocks/>
          </p:cNvGrpSpPr>
          <p:nvPr/>
        </p:nvGrpSpPr>
        <p:grpSpPr bwMode="auto">
          <a:xfrm>
            <a:off x="1322388" y="3694113"/>
            <a:ext cx="1090612" cy="701675"/>
            <a:chOff x="737" y="2747"/>
            <a:chExt cx="687" cy="442"/>
          </a:xfrm>
        </p:grpSpPr>
        <p:sp>
          <p:nvSpPr>
            <p:cNvPr id="4135" name="Rectangle 71"/>
            <p:cNvSpPr>
              <a:spLocks noChangeArrowheads="1"/>
            </p:cNvSpPr>
            <p:nvPr/>
          </p:nvSpPr>
          <p:spPr bwMode="auto">
            <a:xfrm>
              <a:off x="786" y="2790"/>
              <a:ext cx="588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6" name="Text Box 69"/>
            <p:cNvSpPr txBox="1">
              <a:spLocks noChangeArrowheads="1"/>
            </p:cNvSpPr>
            <p:nvPr/>
          </p:nvSpPr>
          <p:spPr bwMode="auto">
            <a:xfrm>
              <a:off x="737" y="2747"/>
              <a:ext cx="687" cy="44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FF0000"/>
                  </a:solidFill>
                  <a:latin typeface="Comic Sans MS" pitchFamily="66" charset="0"/>
                </a:rPr>
                <a:t>Got the</a:t>
              </a:r>
            </a:p>
            <a:p>
              <a:pPr algn="ctr"/>
              <a:r>
                <a:rPr lang="en-US" sz="2000">
                  <a:solidFill>
                    <a:srgbClr val="FF0000"/>
                  </a:solidFill>
                  <a:latin typeface="Comic Sans MS" pitchFamily="66" charset="0"/>
                </a:rPr>
                <a:t>time?</a:t>
              </a:r>
              <a:endParaRPr lang="en-US" sz="2000"/>
            </a:p>
          </p:txBody>
        </p:sp>
      </p:grpSp>
      <p:sp>
        <p:nvSpPr>
          <p:cNvPr id="4113" name="Line 73"/>
          <p:cNvSpPr>
            <a:spLocks noChangeShapeType="1"/>
          </p:cNvSpPr>
          <p:nvPr/>
        </p:nvSpPr>
        <p:spPr bwMode="auto">
          <a:xfrm flipV="1">
            <a:off x="1095375" y="4333875"/>
            <a:ext cx="1952625" cy="3333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14" name="Group 76"/>
          <p:cNvGrpSpPr>
            <a:grpSpLocks/>
          </p:cNvGrpSpPr>
          <p:nvPr/>
        </p:nvGrpSpPr>
        <p:grpSpPr bwMode="auto">
          <a:xfrm>
            <a:off x="1431925" y="4360863"/>
            <a:ext cx="831850" cy="457200"/>
            <a:chOff x="1046" y="2771"/>
            <a:chExt cx="524" cy="288"/>
          </a:xfrm>
        </p:grpSpPr>
        <p:sp>
          <p:nvSpPr>
            <p:cNvPr id="4133" name="Rectangle 75"/>
            <p:cNvSpPr>
              <a:spLocks noChangeArrowheads="1"/>
            </p:cNvSpPr>
            <p:nvPr/>
          </p:nvSpPr>
          <p:spPr bwMode="auto">
            <a:xfrm>
              <a:off x="1104" y="2820"/>
              <a:ext cx="444" cy="1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4" name="Text Box 74"/>
            <p:cNvSpPr txBox="1">
              <a:spLocks noChangeArrowheads="1"/>
            </p:cNvSpPr>
            <p:nvPr/>
          </p:nvSpPr>
          <p:spPr bwMode="auto">
            <a:xfrm>
              <a:off x="1046" y="2771"/>
              <a:ext cx="5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omic Sans MS" pitchFamily="66" charset="0"/>
                </a:rPr>
                <a:t>2:00</a:t>
              </a:r>
              <a:endParaRPr lang="en-US"/>
            </a:p>
          </p:txBody>
        </p:sp>
      </p:grpSp>
      <p:sp>
        <p:nvSpPr>
          <p:cNvPr id="4115" name="Text Box 78"/>
          <p:cNvSpPr txBox="1">
            <a:spLocks noChangeArrowheads="1"/>
          </p:cNvSpPr>
          <p:nvPr/>
        </p:nvSpPr>
        <p:spPr bwMode="auto">
          <a:xfrm>
            <a:off x="5222875" y="2713038"/>
            <a:ext cx="19748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TCP connection</a:t>
            </a:r>
          </a:p>
          <a:p>
            <a:r>
              <a:rPr lang="en-US" sz="2000">
                <a:solidFill>
                  <a:srgbClr val="FF0000"/>
                </a:solidFill>
                <a:latin typeface="Comic Sans MS" pitchFamily="66" charset="0"/>
              </a:rPr>
              <a:t> request</a:t>
            </a:r>
            <a:endParaRPr lang="en-US"/>
          </a:p>
        </p:txBody>
      </p:sp>
      <p:sp>
        <p:nvSpPr>
          <p:cNvPr id="4116" name="Line 85"/>
          <p:cNvSpPr>
            <a:spLocks noChangeShapeType="1"/>
          </p:cNvSpPr>
          <p:nvPr/>
        </p:nvSpPr>
        <p:spPr bwMode="auto">
          <a:xfrm flipV="1">
            <a:off x="4943475" y="4648200"/>
            <a:ext cx="2343150" cy="4286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7" name="Line 89"/>
          <p:cNvSpPr>
            <a:spLocks noChangeShapeType="1"/>
          </p:cNvSpPr>
          <p:nvPr/>
        </p:nvSpPr>
        <p:spPr bwMode="auto">
          <a:xfrm>
            <a:off x="5219700" y="2981325"/>
            <a:ext cx="1762125" cy="27622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8" name="Line 90"/>
          <p:cNvSpPr>
            <a:spLocks noChangeShapeType="1"/>
          </p:cNvSpPr>
          <p:nvPr/>
        </p:nvSpPr>
        <p:spPr bwMode="auto">
          <a:xfrm flipV="1">
            <a:off x="4895850" y="3476625"/>
            <a:ext cx="2085975" cy="3619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19" name="Group 93"/>
          <p:cNvGrpSpPr>
            <a:grpSpLocks/>
          </p:cNvGrpSpPr>
          <p:nvPr/>
        </p:nvGrpSpPr>
        <p:grpSpPr bwMode="auto">
          <a:xfrm>
            <a:off x="5156200" y="3408363"/>
            <a:ext cx="1974850" cy="701675"/>
            <a:chOff x="3248" y="2147"/>
            <a:chExt cx="1244" cy="442"/>
          </a:xfrm>
        </p:grpSpPr>
        <p:sp>
          <p:nvSpPr>
            <p:cNvPr id="4131" name="Rectangle 92"/>
            <p:cNvSpPr>
              <a:spLocks noChangeArrowheads="1"/>
            </p:cNvSpPr>
            <p:nvPr/>
          </p:nvSpPr>
          <p:spPr bwMode="auto">
            <a:xfrm>
              <a:off x="3306" y="2190"/>
              <a:ext cx="906" cy="18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2" name="Text Box 91"/>
            <p:cNvSpPr txBox="1">
              <a:spLocks noChangeArrowheads="1"/>
            </p:cNvSpPr>
            <p:nvPr/>
          </p:nvSpPr>
          <p:spPr bwMode="auto">
            <a:xfrm>
              <a:off x="3248" y="2147"/>
              <a:ext cx="1244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0000"/>
                  </a:solidFill>
                  <a:latin typeface="Comic Sans MS" pitchFamily="66" charset="0"/>
                </a:rPr>
                <a:t>TCP connection</a:t>
              </a:r>
            </a:p>
            <a:p>
              <a:r>
                <a:rPr lang="en-US" sz="2000">
                  <a:solidFill>
                    <a:srgbClr val="FF0000"/>
                  </a:solidFill>
                  <a:latin typeface="Comic Sans MS" pitchFamily="66" charset="0"/>
                </a:rPr>
                <a:t>response</a:t>
              </a:r>
              <a:endParaRPr lang="en-US"/>
            </a:p>
          </p:txBody>
        </p:sp>
      </p:grpSp>
      <p:sp>
        <p:nvSpPr>
          <p:cNvPr id="4120" name="Line 94"/>
          <p:cNvSpPr>
            <a:spLocks noChangeShapeType="1"/>
          </p:cNvSpPr>
          <p:nvPr/>
        </p:nvSpPr>
        <p:spPr bwMode="auto">
          <a:xfrm>
            <a:off x="4943475" y="4086225"/>
            <a:ext cx="2400300" cy="4191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21" name="Group 97"/>
          <p:cNvGrpSpPr>
            <a:grpSpLocks/>
          </p:cNvGrpSpPr>
          <p:nvPr/>
        </p:nvGrpSpPr>
        <p:grpSpPr bwMode="auto">
          <a:xfrm>
            <a:off x="5156200" y="4151313"/>
            <a:ext cx="3794125" cy="304800"/>
            <a:chOff x="3212" y="2597"/>
            <a:chExt cx="2390" cy="192"/>
          </a:xfrm>
        </p:grpSpPr>
        <p:sp>
          <p:nvSpPr>
            <p:cNvPr id="4129" name="Rectangle 96"/>
            <p:cNvSpPr>
              <a:spLocks noChangeArrowheads="1"/>
            </p:cNvSpPr>
            <p:nvPr/>
          </p:nvSpPr>
          <p:spPr bwMode="auto">
            <a:xfrm>
              <a:off x="3252" y="2628"/>
              <a:ext cx="2100" cy="11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0" name="Text Box 95"/>
            <p:cNvSpPr txBox="1">
              <a:spLocks noChangeArrowheads="1"/>
            </p:cNvSpPr>
            <p:nvPr/>
          </p:nvSpPr>
          <p:spPr bwMode="auto">
            <a:xfrm>
              <a:off x="3212" y="2597"/>
              <a:ext cx="23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>
                  <a:solidFill>
                    <a:srgbClr val="FF0000"/>
                  </a:solidFill>
                  <a:latin typeface="Comic Sans MS" pitchFamily="66" charset="0"/>
                </a:rPr>
                <a:t>Get http://www.awl.com/kurose-ross</a:t>
              </a:r>
              <a:endParaRPr lang="en-US"/>
            </a:p>
          </p:txBody>
        </p:sp>
      </p:grpSp>
      <p:grpSp>
        <p:nvGrpSpPr>
          <p:cNvPr id="4122" name="Group 98"/>
          <p:cNvGrpSpPr>
            <a:grpSpLocks/>
          </p:cNvGrpSpPr>
          <p:nvPr/>
        </p:nvGrpSpPr>
        <p:grpSpPr bwMode="auto">
          <a:xfrm>
            <a:off x="5784850" y="4656138"/>
            <a:ext cx="908050" cy="457200"/>
            <a:chOff x="1046" y="2771"/>
            <a:chExt cx="572" cy="288"/>
          </a:xfrm>
        </p:grpSpPr>
        <p:sp>
          <p:nvSpPr>
            <p:cNvPr id="4127" name="Rectangle 99"/>
            <p:cNvSpPr>
              <a:spLocks noChangeArrowheads="1"/>
            </p:cNvSpPr>
            <p:nvPr/>
          </p:nvSpPr>
          <p:spPr bwMode="auto">
            <a:xfrm>
              <a:off x="1104" y="2820"/>
              <a:ext cx="444" cy="18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8" name="Text Box 100"/>
            <p:cNvSpPr txBox="1">
              <a:spLocks noChangeArrowheads="1"/>
            </p:cNvSpPr>
            <p:nvPr/>
          </p:nvSpPr>
          <p:spPr bwMode="auto">
            <a:xfrm>
              <a:off x="1046" y="2771"/>
              <a:ext cx="5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  <a:latin typeface="Comic Sans MS" pitchFamily="66" charset="0"/>
                </a:rPr>
                <a:t>&lt;file&gt;</a:t>
              </a:r>
              <a:endParaRPr lang="en-US"/>
            </a:p>
          </p:txBody>
        </p:sp>
      </p:grpSp>
      <p:sp>
        <p:nvSpPr>
          <p:cNvPr id="4123" name="Line 101"/>
          <p:cNvSpPr>
            <a:spLocks noChangeShapeType="1"/>
          </p:cNvSpPr>
          <p:nvPr/>
        </p:nvSpPr>
        <p:spPr bwMode="auto">
          <a:xfrm>
            <a:off x="4057650" y="1962150"/>
            <a:ext cx="0" cy="38576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124" name="Group 105"/>
          <p:cNvGrpSpPr>
            <a:grpSpLocks/>
          </p:cNvGrpSpPr>
          <p:nvPr/>
        </p:nvGrpSpPr>
        <p:grpSpPr bwMode="auto">
          <a:xfrm>
            <a:off x="3679825" y="5094288"/>
            <a:ext cx="815975" cy="457200"/>
            <a:chOff x="2198" y="3221"/>
            <a:chExt cx="514" cy="288"/>
          </a:xfrm>
        </p:grpSpPr>
        <p:sp>
          <p:nvSpPr>
            <p:cNvPr id="4125" name="Rectangle 104"/>
            <p:cNvSpPr>
              <a:spLocks noChangeArrowheads="1"/>
            </p:cNvSpPr>
            <p:nvPr/>
          </p:nvSpPr>
          <p:spPr bwMode="auto">
            <a:xfrm>
              <a:off x="2244" y="3282"/>
              <a:ext cx="408" cy="16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6" name="Text Box 102"/>
            <p:cNvSpPr txBox="1">
              <a:spLocks noChangeArrowheads="1"/>
            </p:cNvSpPr>
            <p:nvPr/>
          </p:nvSpPr>
          <p:spPr bwMode="auto">
            <a:xfrm>
              <a:off x="2198" y="3221"/>
              <a:ext cx="51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chemeClr val="accent2"/>
                  </a:solidFill>
                  <a:latin typeface="Comic Sans MS" pitchFamily="66" charset="0"/>
                </a:rPr>
                <a:t>time</a:t>
              </a:r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2970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F44B0E96-AF38-4131-B916-9CAAE175825C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297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bad guys can sniff packets</a:t>
            </a:r>
          </a:p>
        </p:txBody>
      </p:sp>
      <p:sp>
        <p:nvSpPr>
          <p:cNvPr id="29703" name="Rectangle 17"/>
          <p:cNvSpPr>
            <a:spLocks noGrp="1" noChangeArrowheads="1"/>
          </p:cNvSpPr>
          <p:nvPr>
            <p:ph type="body" idx="1"/>
          </p:nvPr>
        </p:nvSpPr>
        <p:spPr>
          <a:xfrm>
            <a:off x="493713" y="1355725"/>
            <a:ext cx="8077200" cy="1484313"/>
          </a:xfrm>
          <a:noFill/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i="1" smtClean="0">
                <a:solidFill>
                  <a:srgbClr val="FF3300"/>
                </a:solidFill>
              </a:rPr>
              <a:t>Packet sniffing: </a:t>
            </a:r>
          </a:p>
          <a:p>
            <a:pPr lvl="1"/>
            <a:r>
              <a:rPr lang="en-US" smtClean="0"/>
              <a:t>broadcast media (shared Ethernet, wireless)</a:t>
            </a:r>
          </a:p>
          <a:p>
            <a:pPr lvl="1"/>
            <a:r>
              <a:rPr lang="en-US" smtClean="0"/>
              <a:t>promiscuous network interface reads/records all packets (e.g., including passwords!) passing by</a:t>
            </a:r>
          </a:p>
        </p:txBody>
      </p:sp>
      <p:graphicFrame>
        <p:nvGraphicFramePr>
          <p:cNvPr id="29698" name="Object 18"/>
          <p:cNvGraphicFramePr>
            <a:graphicFrameLocks noChangeAspect="1"/>
          </p:cNvGraphicFramePr>
          <p:nvPr/>
        </p:nvGraphicFramePr>
        <p:xfrm>
          <a:off x="6294438" y="4791075"/>
          <a:ext cx="668337" cy="530225"/>
        </p:xfrm>
        <a:graphic>
          <a:graphicData uri="http://schemas.openxmlformats.org/presentationml/2006/ole">
            <p:oleObj spid="_x0000_s29698" name="ClipArt" r:id="rId3" imgW="1305000" imgH="1085760" progId="">
              <p:embed/>
            </p:oleObj>
          </a:graphicData>
        </a:graphic>
      </p:graphicFrame>
      <p:grpSp>
        <p:nvGrpSpPr>
          <p:cNvPr id="29704" name="Group 19"/>
          <p:cNvGrpSpPr>
            <a:grpSpLocks/>
          </p:cNvGrpSpPr>
          <p:nvPr/>
        </p:nvGrpSpPr>
        <p:grpSpPr bwMode="auto">
          <a:xfrm>
            <a:off x="1905000" y="3360738"/>
            <a:ext cx="384175" cy="723900"/>
            <a:chOff x="4180" y="783"/>
            <a:chExt cx="150" cy="307"/>
          </a:xfrm>
        </p:grpSpPr>
        <p:sp>
          <p:nvSpPr>
            <p:cNvPr id="29736" name="AutoShape 20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7" name="Rectangle 21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8" name="Rectangle 22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39" name="AutoShape 23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40" name="Line 24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41" name="Line 25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42" name="Rectangle 26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43" name="Rectangle 27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705" name="Group 28"/>
          <p:cNvGrpSpPr>
            <a:grpSpLocks/>
          </p:cNvGrpSpPr>
          <p:nvPr/>
        </p:nvGrpSpPr>
        <p:grpSpPr bwMode="auto">
          <a:xfrm>
            <a:off x="2859088" y="4851400"/>
            <a:ext cx="642937" cy="328613"/>
            <a:chOff x="3600" y="219"/>
            <a:chExt cx="360" cy="175"/>
          </a:xfrm>
        </p:grpSpPr>
        <p:sp>
          <p:nvSpPr>
            <p:cNvPr id="29723" name="Oval 29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4" name="Line 30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5" name="Line 31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6" name="Rectangle 32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29727" name="Oval 33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9728" name="Group 34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29733" name="Line 35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4" name="Line 36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5" name="Line 37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729" name="Group 38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29730" name="Line 3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1" name="Line 4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32" name="Line 4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29699" name="Object 42"/>
          <p:cNvGraphicFramePr>
            <a:graphicFrameLocks noChangeAspect="1"/>
          </p:cNvGraphicFramePr>
          <p:nvPr/>
        </p:nvGraphicFramePr>
        <p:xfrm>
          <a:off x="4437063" y="3422650"/>
          <a:ext cx="668337" cy="530225"/>
        </p:xfrm>
        <a:graphic>
          <a:graphicData uri="http://schemas.openxmlformats.org/presentationml/2006/ole">
            <p:oleObj spid="_x0000_s29699" name="ClipArt" r:id="rId4" imgW="1305000" imgH="1085760" progId="">
              <p:embed/>
            </p:oleObj>
          </a:graphicData>
        </a:graphic>
      </p:graphicFrame>
      <p:sp>
        <p:nvSpPr>
          <p:cNvPr id="29706" name="Freeform 43"/>
          <p:cNvSpPr>
            <a:spLocks/>
          </p:cNvSpPr>
          <p:nvPr/>
        </p:nvSpPr>
        <p:spPr bwMode="auto">
          <a:xfrm>
            <a:off x="2005013" y="4086225"/>
            <a:ext cx="4587875" cy="728663"/>
          </a:xfrm>
          <a:custGeom>
            <a:avLst/>
            <a:gdLst>
              <a:gd name="T0" fmla="*/ 3502 w 2620"/>
              <a:gd name="T1" fmla="*/ 0 h 459"/>
              <a:gd name="T2" fmla="*/ 0 w 2620"/>
              <a:gd name="T3" fmla="*/ 401638 h 459"/>
              <a:gd name="T4" fmla="*/ 4587875 w 2620"/>
              <a:gd name="T5" fmla="*/ 401638 h 459"/>
              <a:gd name="T6" fmla="*/ 4587875 w 2620"/>
              <a:gd name="T7" fmla="*/ 728663 h 459"/>
              <a:gd name="T8" fmla="*/ 0 60000 65536"/>
              <a:gd name="T9" fmla="*/ 0 60000 65536"/>
              <a:gd name="T10" fmla="*/ 0 60000 65536"/>
              <a:gd name="T11" fmla="*/ 0 60000 65536"/>
              <a:gd name="T12" fmla="*/ 0 w 2620"/>
              <a:gd name="T13" fmla="*/ 0 h 459"/>
              <a:gd name="T14" fmla="*/ 2620 w 2620"/>
              <a:gd name="T15" fmla="*/ 459 h 4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20" h="459">
                <a:moveTo>
                  <a:pt x="2" y="0"/>
                </a:moveTo>
                <a:lnTo>
                  <a:pt x="0" y="253"/>
                </a:lnTo>
                <a:lnTo>
                  <a:pt x="2620" y="253"/>
                </a:lnTo>
                <a:lnTo>
                  <a:pt x="2620" y="459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7" name="Freeform 44"/>
          <p:cNvSpPr>
            <a:spLocks/>
          </p:cNvSpPr>
          <p:nvPr/>
        </p:nvSpPr>
        <p:spPr bwMode="auto">
          <a:xfrm>
            <a:off x="4837113" y="3956050"/>
            <a:ext cx="4762" cy="522288"/>
          </a:xfrm>
          <a:custGeom>
            <a:avLst/>
            <a:gdLst>
              <a:gd name="T0" fmla="*/ 0 w 3"/>
              <a:gd name="T1" fmla="*/ 522288 h 329"/>
              <a:gd name="T2" fmla="*/ 4762 w 3"/>
              <a:gd name="T3" fmla="*/ 0 h 329"/>
              <a:gd name="T4" fmla="*/ 0 60000 65536"/>
              <a:gd name="T5" fmla="*/ 0 60000 65536"/>
              <a:gd name="T6" fmla="*/ 0 w 3"/>
              <a:gd name="T7" fmla="*/ 0 h 329"/>
              <a:gd name="T8" fmla="*/ 3 w 3"/>
              <a:gd name="T9" fmla="*/ 329 h 3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29">
                <a:moveTo>
                  <a:pt x="0" y="329"/>
                </a:moveTo>
                <a:lnTo>
                  <a:pt x="3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8" name="Line 45"/>
          <p:cNvSpPr>
            <a:spLocks noChangeShapeType="1"/>
          </p:cNvSpPr>
          <p:nvPr/>
        </p:nvSpPr>
        <p:spPr bwMode="auto">
          <a:xfrm flipV="1">
            <a:off x="3179763" y="4478338"/>
            <a:ext cx="0" cy="374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9" name="Line 46"/>
          <p:cNvSpPr>
            <a:spLocks noChangeShapeType="1"/>
          </p:cNvSpPr>
          <p:nvPr/>
        </p:nvSpPr>
        <p:spPr bwMode="auto">
          <a:xfrm flipV="1">
            <a:off x="3198813" y="5189538"/>
            <a:ext cx="0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0" name="Text Box 47"/>
          <p:cNvSpPr txBox="1">
            <a:spLocks noChangeArrowheads="1"/>
          </p:cNvSpPr>
          <p:nvPr/>
        </p:nvSpPr>
        <p:spPr bwMode="auto">
          <a:xfrm>
            <a:off x="1452563" y="3375025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A</a:t>
            </a:r>
            <a:endParaRPr lang="en-US"/>
          </a:p>
        </p:txBody>
      </p:sp>
      <p:sp>
        <p:nvSpPr>
          <p:cNvPr id="29711" name="Text Box 48"/>
          <p:cNvSpPr txBox="1">
            <a:spLocks noChangeArrowheads="1"/>
          </p:cNvSpPr>
          <p:nvPr/>
        </p:nvSpPr>
        <p:spPr bwMode="auto">
          <a:xfrm>
            <a:off x="6937375" y="4838700"/>
            <a:ext cx="37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B</a:t>
            </a:r>
            <a:endParaRPr lang="en-US"/>
          </a:p>
        </p:txBody>
      </p:sp>
      <p:sp>
        <p:nvSpPr>
          <p:cNvPr id="29712" name="Text Box 49"/>
          <p:cNvSpPr txBox="1">
            <a:spLocks noChangeArrowheads="1"/>
          </p:cNvSpPr>
          <p:nvPr/>
        </p:nvSpPr>
        <p:spPr bwMode="auto">
          <a:xfrm>
            <a:off x="5046663" y="3352800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C</a:t>
            </a:r>
            <a:endParaRPr lang="en-US"/>
          </a:p>
        </p:txBody>
      </p:sp>
      <p:grpSp>
        <p:nvGrpSpPr>
          <p:cNvPr id="29713" name="Group 50"/>
          <p:cNvGrpSpPr>
            <a:grpSpLocks/>
          </p:cNvGrpSpPr>
          <p:nvPr/>
        </p:nvGrpSpPr>
        <p:grpSpPr bwMode="auto">
          <a:xfrm>
            <a:off x="3833813" y="4605338"/>
            <a:ext cx="2295525" cy="336550"/>
            <a:chOff x="2418" y="3342"/>
            <a:chExt cx="1446" cy="212"/>
          </a:xfrm>
        </p:grpSpPr>
        <p:sp>
          <p:nvSpPr>
            <p:cNvPr id="29718" name="Rectangle 51"/>
            <p:cNvSpPr>
              <a:spLocks noChangeArrowheads="1"/>
            </p:cNvSpPr>
            <p:nvPr/>
          </p:nvSpPr>
          <p:spPr bwMode="auto">
            <a:xfrm>
              <a:off x="2463" y="3366"/>
              <a:ext cx="1356" cy="17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19" name="Line 52"/>
            <p:cNvSpPr>
              <a:spLocks noChangeShapeType="1"/>
            </p:cNvSpPr>
            <p:nvPr/>
          </p:nvSpPr>
          <p:spPr bwMode="auto">
            <a:xfrm>
              <a:off x="2784" y="3372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0" name="Line 53"/>
            <p:cNvSpPr>
              <a:spLocks noChangeShapeType="1"/>
            </p:cNvSpPr>
            <p:nvPr/>
          </p:nvSpPr>
          <p:spPr bwMode="auto">
            <a:xfrm>
              <a:off x="3186" y="3375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1" name="Line 54"/>
            <p:cNvSpPr>
              <a:spLocks noChangeShapeType="1"/>
            </p:cNvSpPr>
            <p:nvPr/>
          </p:nvSpPr>
          <p:spPr bwMode="auto">
            <a:xfrm>
              <a:off x="3321" y="3375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722" name="Text Box 55"/>
            <p:cNvSpPr txBox="1">
              <a:spLocks noChangeArrowheads="1"/>
            </p:cNvSpPr>
            <p:nvPr/>
          </p:nvSpPr>
          <p:spPr bwMode="auto">
            <a:xfrm>
              <a:off x="2418" y="3342"/>
              <a:ext cx="144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latin typeface="Arial" charset="0"/>
                </a:rPr>
                <a:t>src:B dest:A     payload</a:t>
              </a:r>
              <a:endParaRPr lang="en-US" sz="1600"/>
            </a:p>
          </p:txBody>
        </p:sp>
      </p:grpSp>
      <p:sp>
        <p:nvSpPr>
          <p:cNvPr id="29714" name="Freeform 56"/>
          <p:cNvSpPr>
            <a:spLocks/>
          </p:cNvSpPr>
          <p:nvPr/>
        </p:nvSpPr>
        <p:spPr bwMode="auto">
          <a:xfrm>
            <a:off x="3802063" y="4560888"/>
            <a:ext cx="2635250" cy="241300"/>
          </a:xfrm>
          <a:custGeom>
            <a:avLst/>
            <a:gdLst>
              <a:gd name="T0" fmla="*/ 2635250 w 1660"/>
              <a:gd name="T1" fmla="*/ 241300 h 152"/>
              <a:gd name="T2" fmla="*/ 2635250 w 1660"/>
              <a:gd name="T3" fmla="*/ 0 h 152"/>
              <a:gd name="T4" fmla="*/ 0 w 1660"/>
              <a:gd name="T5" fmla="*/ 6350 h 152"/>
              <a:gd name="T6" fmla="*/ 0 60000 65536"/>
              <a:gd name="T7" fmla="*/ 0 60000 65536"/>
              <a:gd name="T8" fmla="*/ 0 60000 65536"/>
              <a:gd name="T9" fmla="*/ 0 w 1660"/>
              <a:gd name="T10" fmla="*/ 0 h 152"/>
              <a:gd name="T11" fmla="*/ 1660 w 1660"/>
              <a:gd name="T12" fmla="*/ 152 h 15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60" h="152">
                <a:moveTo>
                  <a:pt x="1660" y="152"/>
                </a:moveTo>
                <a:lnTo>
                  <a:pt x="1660" y="0"/>
                </a:lnTo>
                <a:lnTo>
                  <a:pt x="0" y="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5" name="Line 57"/>
          <p:cNvSpPr>
            <a:spLocks noChangeShapeType="1"/>
          </p:cNvSpPr>
          <p:nvPr/>
        </p:nvSpPr>
        <p:spPr bwMode="auto">
          <a:xfrm flipV="1">
            <a:off x="4945063" y="3957638"/>
            <a:ext cx="0" cy="603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Rectangle 59"/>
          <p:cNvSpPr>
            <a:spLocks noChangeArrowheads="1"/>
          </p:cNvSpPr>
          <p:nvPr/>
        </p:nvSpPr>
        <p:spPr bwMode="auto">
          <a:xfrm>
            <a:off x="573088" y="5360988"/>
            <a:ext cx="77724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Wireshark software used for end-of-chapter labs is a (free) packet-sniffer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None/>
            </a:pPr>
            <a:endParaRPr lang="en-US">
              <a:latin typeface="Comic Sans MS" pitchFamily="66" charset="0"/>
            </a:endParaRPr>
          </a:p>
        </p:txBody>
      </p:sp>
      <p:pic>
        <p:nvPicPr>
          <p:cNvPr id="29717" name="Picture 6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7075" y="3419475"/>
            <a:ext cx="471488" cy="442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07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543132D6-C46B-4377-A9C9-116BCC6F2D92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307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The bad guys can use false source addresses</a:t>
            </a:r>
          </a:p>
        </p:txBody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713" y="1558925"/>
            <a:ext cx="8077200" cy="1484313"/>
          </a:xfrm>
          <a:noFill/>
        </p:spPr>
        <p:txBody>
          <a:bodyPr/>
          <a:lstStyle/>
          <a:p>
            <a:r>
              <a:rPr lang="en-US" i="1" smtClean="0">
                <a:solidFill>
                  <a:srgbClr val="FF3300"/>
                </a:solidFill>
              </a:rPr>
              <a:t>IP spoofing: </a:t>
            </a:r>
            <a:r>
              <a:rPr lang="en-US" sz="2400" smtClean="0"/>
              <a:t>send packet with false source address</a:t>
            </a:r>
          </a:p>
        </p:txBody>
      </p:sp>
      <p:graphicFrame>
        <p:nvGraphicFramePr>
          <p:cNvPr id="30722" name="Object 45"/>
          <p:cNvGraphicFramePr>
            <a:graphicFrameLocks noChangeAspect="1"/>
          </p:cNvGraphicFramePr>
          <p:nvPr/>
        </p:nvGraphicFramePr>
        <p:xfrm>
          <a:off x="6411913" y="3695700"/>
          <a:ext cx="668337" cy="530225"/>
        </p:xfrm>
        <a:graphic>
          <a:graphicData uri="http://schemas.openxmlformats.org/presentationml/2006/ole">
            <p:oleObj spid="_x0000_s30722" name="ClipArt" r:id="rId3" imgW="1305000" imgH="1085760" progId="">
              <p:embed/>
            </p:oleObj>
          </a:graphicData>
        </a:graphic>
      </p:graphicFrame>
      <p:grpSp>
        <p:nvGrpSpPr>
          <p:cNvPr id="30728" name="Group 46"/>
          <p:cNvGrpSpPr>
            <a:grpSpLocks/>
          </p:cNvGrpSpPr>
          <p:nvPr/>
        </p:nvGrpSpPr>
        <p:grpSpPr bwMode="auto">
          <a:xfrm>
            <a:off x="2022475" y="2265363"/>
            <a:ext cx="384175" cy="723900"/>
            <a:chOff x="4180" y="783"/>
            <a:chExt cx="150" cy="307"/>
          </a:xfrm>
        </p:grpSpPr>
        <p:sp>
          <p:nvSpPr>
            <p:cNvPr id="30758" name="AutoShape 47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9" name="Rectangle 48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0" name="Rectangle 49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1" name="AutoShape 50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2" name="Line 51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3" name="Line 52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4" name="Rectangle 53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5" name="Rectangle 54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729" name="Group 55"/>
          <p:cNvGrpSpPr>
            <a:grpSpLocks/>
          </p:cNvGrpSpPr>
          <p:nvPr/>
        </p:nvGrpSpPr>
        <p:grpSpPr bwMode="auto">
          <a:xfrm>
            <a:off x="2976563" y="3756025"/>
            <a:ext cx="642937" cy="328613"/>
            <a:chOff x="3600" y="219"/>
            <a:chExt cx="360" cy="175"/>
          </a:xfrm>
        </p:grpSpPr>
        <p:sp>
          <p:nvSpPr>
            <p:cNvPr id="30745" name="Oval 56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6" name="Line 57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7" name="Line 58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8" name="Rectangle 59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0749" name="Oval 60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750" name="Group 61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30755" name="Line 62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6" name="Line 63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7" name="Line 64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51" name="Group 65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30752" name="Line 66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3" name="Line 67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4" name="Line 68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30723" name="Object 69"/>
          <p:cNvGraphicFramePr>
            <a:graphicFrameLocks noChangeAspect="1"/>
          </p:cNvGraphicFramePr>
          <p:nvPr/>
        </p:nvGraphicFramePr>
        <p:xfrm>
          <a:off x="4554538" y="2327275"/>
          <a:ext cx="668337" cy="530225"/>
        </p:xfrm>
        <a:graphic>
          <a:graphicData uri="http://schemas.openxmlformats.org/presentationml/2006/ole">
            <p:oleObj spid="_x0000_s30723" name="ClipArt" r:id="rId4" imgW="1305000" imgH="1085760" progId="">
              <p:embed/>
            </p:oleObj>
          </a:graphicData>
        </a:graphic>
      </p:graphicFrame>
      <p:sp>
        <p:nvSpPr>
          <p:cNvPr id="30730" name="Freeform 70"/>
          <p:cNvSpPr>
            <a:spLocks/>
          </p:cNvSpPr>
          <p:nvPr/>
        </p:nvSpPr>
        <p:spPr bwMode="auto">
          <a:xfrm>
            <a:off x="2122488" y="2990850"/>
            <a:ext cx="4587875" cy="728663"/>
          </a:xfrm>
          <a:custGeom>
            <a:avLst/>
            <a:gdLst>
              <a:gd name="T0" fmla="*/ 3502 w 2620"/>
              <a:gd name="T1" fmla="*/ 0 h 459"/>
              <a:gd name="T2" fmla="*/ 0 w 2620"/>
              <a:gd name="T3" fmla="*/ 401638 h 459"/>
              <a:gd name="T4" fmla="*/ 4587875 w 2620"/>
              <a:gd name="T5" fmla="*/ 401638 h 459"/>
              <a:gd name="T6" fmla="*/ 4587875 w 2620"/>
              <a:gd name="T7" fmla="*/ 728663 h 459"/>
              <a:gd name="T8" fmla="*/ 0 60000 65536"/>
              <a:gd name="T9" fmla="*/ 0 60000 65536"/>
              <a:gd name="T10" fmla="*/ 0 60000 65536"/>
              <a:gd name="T11" fmla="*/ 0 60000 65536"/>
              <a:gd name="T12" fmla="*/ 0 w 2620"/>
              <a:gd name="T13" fmla="*/ 0 h 459"/>
              <a:gd name="T14" fmla="*/ 2620 w 2620"/>
              <a:gd name="T15" fmla="*/ 459 h 4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20" h="459">
                <a:moveTo>
                  <a:pt x="2" y="0"/>
                </a:moveTo>
                <a:lnTo>
                  <a:pt x="0" y="253"/>
                </a:lnTo>
                <a:lnTo>
                  <a:pt x="2620" y="253"/>
                </a:lnTo>
                <a:lnTo>
                  <a:pt x="2620" y="459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1" name="Freeform 71"/>
          <p:cNvSpPr>
            <a:spLocks/>
          </p:cNvSpPr>
          <p:nvPr/>
        </p:nvSpPr>
        <p:spPr bwMode="auto">
          <a:xfrm>
            <a:off x="4954588" y="2860675"/>
            <a:ext cx="4762" cy="522288"/>
          </a:xfrm>
          <a:custGeom>
            <a:avLst/>
            <a:gdLst>
              <a:gd name="T0" fmla="*/ 0 w 3"/>
              <a:gd name="T1" fmla="*/ 522288 h 329"/>
              <a:gd name="T2" fmla="*/ 4762 w 3"/>
              <a:gd name="T3" fmla="*/ 0 h 329"/>
              <a:gd name="T4" fmla="*/ 0 60000 65536"/>
              <a:gd name="T5" fmla="*/ 0 60000 65536"/>
              <a:gd name="T6" fmla="*/ 0 w 3"/>
              <a:gd name="T7" fmla="*/ 0 h 329"/>
              <a:gd name="T8" fmla="*/ 3 w 3"/>
              <a:gd name="T9" fmla="*/ 329 h 3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29">
                <a:moveTo>
                  <a:pt x="0" y="329"/>
                </a:moveTo>
                <a:lnTo>
                  <a:pt x="3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2" name="Line 72"/>
          <p:cNvSpPr>
            <a:spLocks noChangeShapeType="1"/>
          </p:cNvSpPr>
          <p:nvPr/>
        </p:nvSpPr>
        <p:spPr bwMode="auto">
          <a:xfrm flipV="1">
            <a:off x="3297238" y="3382963"/>
            <a:ext cx="0" cy="374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3" name="Line 73"/>
          <p:cNvSpPr>
            <a:spLocks noChangeShapeType="1"/>
          </p:cNvSpPr>
          <p:nvPr/>
        </p:nvSpPr>
        <p:spPr bwMode="auto">
          <a:xfrm flipV="1">
            <a:off x="3316288" y="4094163"/>
            <a:ext cx="0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4" name="Text Box 74"/>
          <p:cNvSpPr txBox="1">
            <a:spLocks noChangeArrowheads="1"/>
          </p:cNvSpPr>
          <p:nvPr/>
        </p:nvSpPr>
        <p:spPr bwMode="auto">
          <a:xfrm>
            <a:off x="1570038" y="2279650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A</a:t>
            </a:r>
            <a:endParaRPr lang="en-US"/>
          </a:p>
        </p:txBody>
      </p:sp>
      <p:sp>
        <p:nvSpPr>
          <p:cNvPr id="30735" name="Text Box 75"/>
          <p:cNvSpPr txBox="1">
            <a:spLocks noChangeArrowheads="1"/>
          </p:cNvSpPr>
          <p:nvPr/>
        </p:nvSpPr>
        <p:spPr bwMode="auto">
          <a:xfrm>
            <a:off x="7054850" y="3743325"/>
            <a:ext cx="37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B</a:t>
            </a:r>
            <a:endParaRPr lang="en-US"/>
          </a:p>
        </p:txBody>
      </p:sp>
      <p:sp>
        <p:nvSpPr>
          <p:cNvPr id="30736" name="Text Box 76"/>
          <p:cNvSpPr txBox="1">
            <a:spLocks noChangeArrowheads="1"/>
          </p:cNvSpPr>
          <p:nvPr/>
        </p:nvSpPr>
        <p:spPr bwMode="auto">
          <a:xfrm>
            <a:off x="5164138" y="2257425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C</a:t>
            </a:r>
            <a:endParaRPr lang="en-US"/>
          </a:p>
        </p:txBody>
      </p:sp>
      <p:sp>
        <p:nvSpPr>
          <p:cNvPr id="30737" name="Freeform 77"/>
          <p:cNvSpPr>
            <a:spLocks/>
          </p:cNvSpPr>
          <p:nvPr/>
        </p:nvSpPr>
        <p:spPr bwMode="auto">
          <a:xfrm>
            <a:off x="2132013" y="2838450"/>
            <a:ext cx="2967037" cy="704850"/>
          </a:xfrm>
          <a:custGeom>
            <a:avLst/>
            <a:gdLst>
              <a:gd name="T0" fmla="*/ 2967037 w 1869"/>
              <a:gd name="T1" fmla="*/ 0 h 444"/>
              <a:gd name="T2" fmla="*/ 2967037 w 1869"/>
              <a:gd name="T3" fmla="*/ 704850 h 444"/>
              <a:gd name="T4" fmla="*/ 0 w 1869"/>
              <a:gd name="T5" fmla="*/ 704850 h 444"/>
              <a:gd name="T6" fmla="*/ 0 60000 65536"/>
              <a:gd name="T7" fmla="*/ 0 60000 65536"/>
              <a:gd name="T8" fmla="*/ 0 60000 65536"/>
              <a:gd name="T9" fmla="*/ 0 w 1869"/>
              <a:gd name="T10" fmla="*/ 0 h 444"/>
              <a:gd name="T11" fmla="*/ 1869 w 1869"/>
              <a:gd name="T12" fmla="*/ 444 h 44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69" h="444">
                <a:moveTo>
                  <a:pt x="1869" y="0"/>
                </a:moveTo>
                <a:lnTo>
                  <a:pt x="1869" y="444"/>
                </a:lnTo>
                <a:lnTo>
                  <a:pt x="0" y="44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38" name="Group 78"/>
          <p:cNvGrpSpPr>
            <a:grpSpLocks/>
          </p:cNvGrpSpPr>
          <p:nvPr/>
        </p:nvGrpSpPr>
        <p:grpSpPr bwMode="auto">
          <a:xfrm>
            <a:off x="2598738" y="3321050"/>
            <a:ext cx="2295525" cy="336550"/>
            <a:chOff x="2418" y="3342"/>
            <a:chExt cx="1446" cy="212"/>
          </a:xfrm>
        </p:grpSpPr>
        <p:sp>
          <p:nvSpPr>
            <p:cNvPr id="30740" name="Rectangle 79"/>
            <p:cNvSpPr>
              <a:spLocks noChangeArrowheads="1"/>
            </p:cNvSpPr>
            <p:nvPr/>
          </p:nvSpPr>
          <p:spPr bwMode="auto">
            <a:xfrm>
              <a:off x="2463" y="3366"/>
              <a:ext cx="1356" cy="174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1" name="Line 80"/>
            <p:cNvSpPr>
              <a:spLocks noChangeShapeType="1"/>
            </p:cNvSpPr>
            <p:nvPr/>
          </p:nvSpPr>
          <p:spPr bwMode="auto">
            <a:xfrm>
              <a:off x="2784" y="3372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2" name="Line 81"/>
            <p:cNvSpPr>
              <a:spLocks noChangeShapeType="1"/>
            </p:cNvSpPr>
            <p:nvPr/>
          </p:nvSpPr>
          <p:spPr bwMode="auto">
            <a:xfrm>
              <a:off x="3186" y="3375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3" name="Line 82"/>
            <p:cNvSpPr>
              <a:spLocks noChangeShapeType="1"/>
            </p:cNvSpPr>
            <p:nvPr/>
          </p:nvSpPr>
          <p:spPr bwMode="auto">
            <a:xfrm>
              <a:off x="3321" y="3375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44" name="Text Box 83"/>
            <p:cNvSpPr txBox="1">
              <a:spLocks noChangeArrowheads="1"/>
            </p:cNvSpPr>
            <p:nvPr/>
          </p:nvSpPr>
          <p:spPr bwMode="auto">
            <a:xfrm>
              <a:off x="2418" y="3342"/>
              <a:ext cx="144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1600">
                  <a:solidFill>
                    <a:srgbClr val="FF0000"/>
                  </a:solidFill>
                  <a:latin typeface="Arial" charset="0"/>
                </a:rPr>
                <a:t>src:B</a:t>
              </a:r>
              <a:r>
                <a:rPr lang="en-US" sz="1600">
                  <a:latin typeface="Arial" charset="0"/>
                </a:rPr>
                <a:t> dest:A     payload</a:t>
              </a:r>
              <a:endParaRPr lang="en-US" sz="1600"/>
            </a:p>
          </p:txBody>
        </p:sp>
      </p:grpSp>
      <p:pic>
        <p:nvPicPr>
          <p:cNvPr id="30739" name="Picture 8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30750" y="2352675"/>
            <a:ext cx="471488" cy="442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317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97227B9E-D9DE-4AAC-8927-30589F70B360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317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The bad guys can record and playback</a:t>
            </a:r>
          </a:p>
        </p:txBody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93713" y="1731963"/>
            <a:ext cx="8077200" cy="1484312"/>
          </a:xfrm>
          <a:noFill/>
        </p:spPr>
        <p:txBody>
          <a:bodyPr/>
          <a:lstStyle/>
          <a:p>
            <a:r>
              <a:rPr lang="en-US" i="1" smtClean="0">
                <a:solidFill>
                  <a:srgbClr val="FF3300"/>
                </a:solidFill>
              </a:rPr>
              <a:t>record-and-playback</a:t>
            </a:r>
            <a:r>
              <a:rPr lang="en-US" sz="2400" smtClean="0"/>
              <a:t>: sniff sensitive info (e.g., password), and use later</a:t>
            </a:r>
          </a:p>
          <a:p>
            <a:pPr lvl="1"/>
            <a:r>
              <a:rPr lang="en-US" smtClean="0"/>
              <a:t>password holder </a:t>
            </a:r>
            <a:r>
              <a:rPr lang="en-US" i="1" smtClean="0"/>
              <a:t>is </a:t>
            </a:r>
            <a:r>
              <a:rPr lang="en-US" smtClean="0"/>
              <a:t>that user from system point of view</a:t>
            </a:r>
          </a:p>
        </p:txBody>
      </p:sp>
      <p:graphicFrame>
        <p:nvGraphicFramePr>
          <p:cNvPr id="31746" name="Object 43"/>
          <p:cNvGraphicFramePr>
            <a:graphicFrameLocks noChangeAspect="1"/>
          </p:cNvGraphicFramePr>
          <p:nvPr/>
        </p:nvGraphicFramePr>
        <p:xfrm>
          <a:off x="6099175" y="5414963"/>
          <a:ext cx="668338" cy="530225"/>
        </p:xfrm>
        <a:graphic>
          <a:graphicData uri="http://schemas.openxmlformats.org/presentationml/2006/ole">
            <p:oleObj spid="_x0000_s31746" name="ClipArt" r:id="rId3" imgW="1305000" imgH="1085760" progId="">
              <p:embed/>
            </p:oleObj>
          </a:graphicData>
        </a:graphic>
      </p:graphicFrame>
      <p:grpSp>
        <p:nvGrpSpPr>
          <p:cNvPr id="31752" name="Group 44"/>
          <p:cNvGrpSpPr>
            <a:grpSpLocks/>
          </p:cNvGrpSpPr>
          <p:nvPr/>
        </p:nvGrpSpPr>
        <p:grpSpPr bwMode="auto">
          <a:xfrm>
            <a:off x="1709738" y="3984625"/>
            <a:ext cx="384175" cy="723900"/>
            <a:chOff x="4180" y="783"/>
            <a:chExt cx="150" cy="307"/>
          </a:xfrm>
        </p:grpSpPr>
        <p:sp>
          <p:nvSpPr>
            <p:cNvPr id="31784" name="AutoShape 45"/>
            <p:cNvSpPr>
              <a:spLocks noChangeArrowheads="1"/>
            </p:cNvSpPr>
            <p:nvPr/>
          </p:nvSpPr>
          <p:spPr bwMode="auto">
            <a:xfrm>
              <a:off x="4180" y="1019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5" name="Rectangle 46"/>
            <p:cNvSpPr>
              <a:spLocks noChangeArrowheads="1"/>
            </p:cNvSpPr>
            <p:nvPr/>
          </p:nvSpPr>
          <p:spPr bwMode="auto">
            <a:xfrm>
              <a:off x="4256" y="785"/>
              <a:ext cx="69" cy="236"/>
            </a:xfrm>
            <a:prstGeom prst="rect">
              <a:avLst/>
            </a:prstGeom>
            <a:solidFill>
              <a:srgbClr val="33CC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6" name="Rectangle 47"/>
            <p:cNvSpPr>
              <a:spLocks noChangeArrowheads="1"/>
            </p:cNvSpPr>
            <p:nvPr/>
          </p:nvSpPr>
          <p:spPr bwMode="auto">
            <a:xfrm>
              <a:off x="4181" y="852"/>
              <a:ext cx="95" cy="236"/>
            </a:xfrm>
            <a:prstGeom prst="rect">
              <a:avLst/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7" name="AutoShape 48"/>
            <p:cNvSpPr>
              <a:spLocks noChangeArrowheads="1"/>
            </p:cNvSpPr>
            <p:nvPr/>
          </p:nvSpPr>
          <p:spPr bwMode="auto">
            <a:xfrm>
              <a:off x="4180" y="783"/>
              <a:ext cx="150" cy="71"/>
            </a:xfrm>
            <a:prstGeom prst="parallelogram">
              <a:avLst>
                <a:gd name="adj" fmla="val 81387"/>
              </a:avLst>
            </a:prstGeom>
            <a:solidFill>
              <a:srgbClr val="33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8" name="Line 49"/>
            <p:cNvSpPr>
              <a:spLocks noChangeShapeType="1"/>
            </p:cNvSpPr>
            <p:nvPr/>
          </p:nvSpPr>
          <p:spPr bwMode="auto">
            <a:xfrm>
              <a:off x="4330" y="788"/>
              <a:ext cx="0" cy="23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89" name="Line 50"/>
            <p:cNvSpPr>
              <a:spLocks noChangeShapeType="1"/>
            </p:cNvSpPr>
            <p:nvPr/>
          </p:nvSpPr>
          <p:spPr bwMode="auto">
            <a:xfrm flipH="1">
              <a:off x="4276" y="1019"/>
              <a:ext cx="54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0" name="Rectangle 51"/>
            <p:cNvSpPr>
              <a:spLocks noChangeArrowheads="1"/>
            </p:cNvSpPr>
            <p:nvPr/>
          </p:nvSpPr>
          <p:spPr bwMode="auto">
            <a:xfrm>
              <a:off x="4193" y="883"/>
              <a:ext cx="63" cy="13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91" name="Rectangle 52"/>
            <p:cNvSpPr>
              <a:spLocks noChangeArrowheads="1"/>
            </p:cNvSpPr>
            <p:nvPr/>
          </p:nvSpPr>
          <p:spPr bwMode="auto">
            <a:xfrm>
              <a:off x="4202" y="924"/>
              <a:ext cx="48" cy="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1753" name="Group 53"/>
          <p:cNvGrpSpPr>
            <a:grpSpLocks/>
          </p:cNvGrpSpPr>
          <p:nvPr/>
        </p:nvGrpSpPr>
        <p:grpSpPr bwMode="auto">
          <a:xfrm>
            <a:off x="2663825" y="5475288"/>
            <a:ext cx="642938" cy="328612"/>
            <a:chOff x="3600" y="219"/>
            <a:chExt cx="360" cy="175"/>
          </a:xfrm>
        </p:grpSpPr>
        <p:sp>
          <p:nvSpPr>
            <p:cNvPr id="31771" name="Oval 54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2" name="Line 55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3" name="Line 56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4" name="Rectangle 57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chemeClr val="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31775" name="Oval 58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1776" name="Group 59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31781" name="Line 60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2" name="Line 61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3" name="Line 62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777" name="Group 63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31778" name="Line 64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79" name="Line 65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780" name="Line 66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aphicFrame>
        <p:nvGraphicFramePr>
          <p:cNvPr id="31747" name="Object 67"/>
          <p:cNvGraphicFramePr>
            <a:graphicFrameLocks noChangeAspect="1"/>
          </p:cNvGraphicFramePr>
          <p:nvPr/>
        </p:nvGraphicFramePr>
        <p:xfrm>
          <a:off x="4241800" y="4046538"/>
          <a:ext cx="668338" cy="530225"/>
        </p:xfrm>
        <a:graphic>
          <a:graphicData uri="http://schemas.openxmlformats.org/presentationml/2006/ole">
            <p:oleObj spid="_x0000_s31747" name="ClipArt" r:id="rId4" imgW="1305000" imgH="1085760" progId="">
              <p:embed/>
            </p:oleObj>
          </a:graphicData>
        </a:graphic>
      </p:graphicFrame>
      <p:sp>
        <p:nvSpPr>
          <p:cNvPr id="31754" name="Freeform 68"/>
          <p:cNvSpPr>
            <a:spLocks/>
          </p:cNvSpPr>
          <p:nvPr/>
        </p:nvSpPr>
        <p:spPr bwMode="auto">
          <a:xfrm>
            <a:off x="1809750" y="4710113"/>
            <a:ext cx="4587875" cy="728662"/>
          </a:xfrm>
          <a:custGeom>
            <a:avLst/>
            <a:gdLst>
              <a:gd name="T0" fmla="*/ 3502 w 2620"/>
              <a:gd name="T1" fmla="*/ 0 h 459"/>
              <a:gd name="T2" fmla="*/ 0 w 2620"/>
              <a:gd name="T3" fmla="*/ 401637 h 459"/>
              <a:gd name="T4" fmla="*/ 4587875 w 2620"/>
              <a:gd name="T5" fmla="*/ 401637 h 459"/>
              <a:gd name="T6" fmla="*/ 4587875 w 2620"/>
              <a:gd name="T7" fmla="*/ 728662 h 459"/>
              <a:gd name="T8" fmla="*/ 0 60000 65536"/>
              <a:gd name="T9" fmla="*/ 0 60000 65536"/>
              <a:gd name="T10" fmla="*/ 0 60000 65536"/>
              <a:gd name="T11" fmla="*/ 0 60000 65536"/>
              <a:gd name="T12" fmla="*/ 0 w 2620"/>
              <a:gd name="T13" fmla="*/ 0 h 459"/>
              <a:gd name="T14" fmla="*/ 2620 w 2620"/>
              <a:gd name="T15" fmla="*/ 459 h 45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20" h="459">
                <a:moveTo>
                  <a:pt x="2" y="0"/>
                </a:moveTo>
                <a:lnTo>
                  <a:pt x="0" y="253"/>
                </a:lnTo>
                <a:lnTo>
                  <a:pt x="2620" y="253"/>
                </a:lnTo>
                <a:lnTo>
                  <a:pt x="2620" y="459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Freeform 69"/>
          <p:cNvSpPr>
            <a:spLocks/>
          </p:cNvSpPr>
          <p:nvPr/>
        </p:nvSpPr>
        <p:spPr bwMode="auto">
          <a:xfrm>
            <a:off x="4641850" y="4579938"/>
            <a:ext cx="4763" cy="522287"/>
          </a:xfrm>
          <a:custGeom>
            <a:avLst/>
            <a:gdLst>
              <a:gd name="T0" fmla="*/ 0 w 3"/>
              <a:gd name="T1" fmla="*/ 522287 h 329"/>
              <a:gd name="T2" fmla="*/ 4763 w 3"/>
              <a:gd name="T3" fmla="*/ 0 h 329"/>
              <a:gd name="T4" fmla="*/ 0 60000 65536"/>
              <a:gd name="T5" fmla="*/ 0 60000 65536"/>
              <a:gd name="T6" fmla="*/ 0 w 3"/>
              <a:gd name="T7" fmla="*/ 0 h 329"/>
              <a:gd name="T8" fmla="*/ 3 w 3"/>
              <a:gd name="T9" fmla="*/ 329 h 32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3" h="329">
                <a:moveTo>
                  <a:pt x="0" y="329"/>
                </a:moveTo>
                <a:lnTo>
                  <a:pt x="3" y="0"/>
                </a:ln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Line 70"/>
          <p:cNvSpPr>
            <a:spLocks noChangeShapeType="1"/>
          </p:cNvSpPr>
          <p:nvPr/>
        </p:nvSpPr>
        <p:spPr bwMode="auto">
          <a:xfrm flipV="1">
            <a:off x="2984500" y="5102225"/>
            <a:ext cx="0" cy="3746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Line 71"/>
          <p:cNvSpPr>
            <a:spLocks noChangeShapeType="1"/>
          </p:cNvSpPr>
          <p:nvPr/>
        </p:nvSpPr>
        <p:spPr bwMode="auto">
          <a:xfrm flipV="1">
            <a:off x="3003550" y="5813425"/>
            <a:ext cx="0" cy="2413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Text Box 72"/>
          <p:cNvSpPr txBox="1">
            <a:spLocks noChangeArrowheads="1"/>
          </p:cNvSpPr>
          <p:nvPr/>
        </p:nvSpPr>
        <p:spPr bwMode="auto">
          <a:xfrm>
            <a:off x="1257300" y="3998913"/>
            <a:ext cx="40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A</a:t>
            </a:r>
            <a:endParaRPr lang="en-US"/>
          </a:p>
        </p:txBody>
      </p:sp>
      <p:sp>
        <p:nvSpPr>
          <p:cNvPr id="31759" name="Text Box 73"/>
          <p:cNvSpPr txBox="1">
            <a:spLocks noChangeArrowheads="1"/>
          </p:cNvSpPr>
          <p:nvPr/>
        </p:nvSpPr>
        <p:spPr bwMode="auto">
          <a:xfrm>
            <a:off x="6742113" y="5462588"/>
            <a:ext cx="3762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B</a:t>
            </a:r>
            <a:endParaRPr lang="en-US"/>
          </a:p>
        </p:txBody>
      </p:sp>
      <p:sp>
        <p:nvSpPr>
          <p:cNvPr id="31760" name="Text Box 74"/>
          <p:cNvSpPr txBox="1">
            <a:spLocks noChangeArrowheads="1"/>
          </p:cNvSpPr>
          <p:nvPr/>
        </p:nvSpPr>
        <p:spPr bwMode="auto">
          <a:xfrm>
            <a:off x="4365625" y="3616325"/>
            <a:ext cx="368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>
                <a:latin typeface="Comic Sans MS" pitchFamily="66" charset="0"/>
              </a:rPr>
              <a:t>C</a:t>
            </a:r>
            <a:endParaRPr lang="en-US"/>
          </a:p>
        </p:txBody>
      </p:sp>
      <p:grpSp>
        <p:nvGrpSpPr>
          <p:cNvPr id="31761" name="Group 84"/>
          <p:cNvGrpSpPr>
            <a:grpSpLocks/>
          </p:cNvGrpSpPr>
          <p:nvPr/>
        </p:nvGrpSpPr>
        <p:grpSpPr bwMode="auto">
          <a:xfrm>
            <a:off x="4800600" y="4795838"/>
            <a:ext cx="3538538" cy="290512"/>
            <a:chOff x="3114" y="3021"/>
            <a:chExt cx="2229" cy="183"/>
          </a:xfrm>
        </p:grpSpPr>
        <p:sp>
          <p:nvSpPr>
            <p:cNvPr id="31767" name="Rectangle 76"/>
            <p:cNvSpPr>
              <a:spLocks noChangeArrowheads="1"/>
            </p:cNvSpPr>
            <p:nvPr/>
          </p:nvSpPr>
          <p:spPr bwMode="auto">
            <a:xfrm>
              <a:off x="3114" y="3021"/>
              <a:ext cx="2229" cy="18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8" name="Line 77"/>
            <p:cNvSpPr>
              <a:spLocks noChangeShapeType="1"/>
            </p:cNvSpPr>
            <p:nvPr/>
          </p:nvSpPr>
          <p:spPr bwMode="auto">
            <a:xfrm>
              <a:off x="3435" y="3027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69" name="Line 78"/>
            <p:cNvSpPr>
              <a:spLocks noChangeShapeType="1"/>
            </p:cNvSpPr>
            <p:nvPr/>
          </p:nvSpPr>
          <p:spPr bwMode="auto">
            <a:xfrm>
              <a:off x="3837" y="3030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770" name="Line 79"/>
            <p:cNvSpPr>
              <a:spLocks noChangeShapeType="1"/>
            </p:cNvSpPr>
            <p:nvPr/>
          </p:nvSpPr>
          <p:spPr bwMode="auto">
            <a:xfrm>
              <a:off x="3972" y="3030"/>
              <a:ext cx="0" cy="16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762" name="Text Box 80"/>
          <p:cNvSpPr txBox="1">
            <a:spLocks noChangeArrowheads="1"/>
          </p:cNvSpPr>
          <p:nvPr/>
        </p:nvSpPr>
        <p:spPr bwMode="auto">
          <a:xfrm>
            <a:off x="4727575" y="4772025"/>
            <a:ext cx="3860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>
                <a:latin typeface="Arial" charset="0"/>
              </a:rPr>
              <a:t>src:B dest:A     user: B; password: foo</a:t>
            </a:r>
            <a:endParaRPr lang="en-US" sz="1600"/>
          </a:p>
        </p:txBody>
      </p:sp>
      <p:sp>
        <p:nvSpPr>
          <p:cNvPr id="31763" name="Freeform 81"/>
          <p:cNvSpPr>
            <a:spLocks/>
          </p:cNvSpPr>
          <p:nvPr/>
        </p:nvSpPr>
        <p:spPr bwMode="auto">
          <a:xfrm>
            <a:off x="1731963" y="4751388"/>
            <a:ext cx="4510087" cy="674687"/>
          </a:xfrm>
          <a:custGeom>
            <a:avLst/>
            <a:gdLst>
              <a:gd name="T0" fmla="*/ 4510087 w 2841"/>
              <a:gd name="T1" fmla="*/ 674687 h 425"/>
              <a:gd name="T2" fmla="*/ 4510087 w 2841"/>
              <a:gd name="T3" fmla="*/ 433387 h 425"/>
              <a:gd name="T4" fmla="*/ 0 w 2841"/>
              <a:gd name="T5" fmla="*/ 430212 h 425"/>
              <a:gd name="T6" fmla="*/ 0 w 2841"/>
              <a:gd name="T7" fmla="*/ 0 h 425"/>
              <a:gd name="T8" fmla="*/ 0 60000 65536"/>
              <a:gd name="T9" fmla="*/ 0 60000 65536"/>
              <a:gd name="T10" fmla="*/ 0 60000 65536"/>
              <a:gd name="T11" fmla="*/ 0 60000 65536"/>
              <a:gd name="T12" fmla="*/ 0 w 2841"/>
              <a:gd name="T13" fmla="*/ 0 h 425"/>
              <a:gd name="T14" fmla="*/ 2841 w 2841"/>
              <a:gd name="T15" fmla="*/ 425 h 42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41" h="425">
                <a:moveTo>
                  <a:pt x="2841" y="425"/>
                </a:moveTo>
                <a:lnTo>
                  <a:pt x="2841" y="273"/>
                </a:lnTo>
                <a:lnTo>
                  <a:pt x="0" y="271"/>
                </a:lnTo>
                <a:lnTo>
                  <a:pt x="0" y="0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Line 82"/>
          <p:cNvSpPr>
            <a:spLocks noChangeShapeType="1"/>
          </p:cNvSpPr>
          <p:nvPr/>
        </p:nvSpPr>
        <p:spPr bwMode="auto">
          <a:xfrm flipV="1">
            <a:off x="4749800" y="4581525"/>
            <a:ext cx="0" cy="603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1765" name="Picture 8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4029075"/>
            <a:ext cx="471488" cy="442913"/>
          </a:xfrm>
          <a:prstGeom prst="rect">
            <a:avLst/>
          </a:prstGeom>
          <a:noFill/>
          <a:ln w="31750">
            <a:noFill/>
            <a:miter lim="800000"/>
            <a:headEnd/>
            <a:tailEnd/>
          </a:ln>
        </p:spPr>
      </p:pic>
      <p:pic>
        <p:nvPicPr>
          <p:cNvPr id="31766" name="Picture 85" descr="EN00179_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37088" y="4284663"/>
            <a:ext cx="681037" cy="52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0CE19D8C-7AC1-4533-BA87-098D2D7E7473}" type="slidenum">
              <a:rPr lang="en-US" smtClean="0"/>
              <a:pPr/>
              <a:t>63</a:t>
            </a:fld>
            <a:endParaRPr lang="en-US" smtClean="0"/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Network Security</a:t>
            </a: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65250"/>
            <a:ext cx="7772400" cy="5119688"/>
          </a:xfrm>
        </p:spPr>
        <p:txBody>
          <a:bodyPr/>
          <a:lstStyle/>
          <a:p>
            <a:r>
              <a:rPr lang="en-US" smtClean="0"/>
              <a:t>more throughout this course</a:t>
            </a:r>
          </a:p>
          <a:p>
            <a:r>
              <a:rPr lang="en-US" smtClean="0"/>
              <a:t>chapter 8: focus on security</a:t>
            </a:r>
          </a:p>
          <a:p>
            <a:r>
              <a:rPr lang="en-US" smtClean="0"/>
              <a:t>crypographic techniques: obvious uses and not so obvious uses</a:t>
            </a:r>
          </a:p>
          <a:p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011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F421203-A38D-4B07-A472-C214B1104354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901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901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1.1 </a:t>
            </a:r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smtClean="0"/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1.2</a:t>
            </a:r>
            <a:r>
              <a:rPr lang="en-US" smtClean="0"/>
              <a:t> Network edge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1.3</a:t>
            </a:r>
            <a:r>
              <a:rPr lang="en-US" smtClean="0"/>
              <a:t> Network core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1.4</a:t>
            </a:r>
            <a:r>
              <a:rPr lang="en-US" smtClean="0"/>
              <a:t> 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1.5 </a:t>
            </a:r>
            <a:r>
              <a:rPr lang="en-US" smtClean="0"/>
              <a:t>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1.6</a:t>
            </a:r>
            <a:r>
              <a:rPr lang="en-US" smtClean="0"/>
              <a:t>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3300"/>
                </a:solidFill>
              </a:rPr>
              <a:t>1.7 History</a:t>
            </a:r>
          </a:p>
          <a:p>
            <a:pPr>
              <a:buFont typeface="Wingdings" pitchFamily="2" charset="2"/>
              <a:buNone/>
            </a:pPr>
            <a:endParaRPr lang="en-US" sz="2400" smtClean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113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BCDE30B8-F92F-4DE0-BA6D-FDAE079532E8}" type="slidenum">
              <a:rPr lang="en-US" smtClean="0"/>
              <a:pPr/>
              <a:t>65</a:t>
            </a:fld>
            <a:endParaRPr lang="en-US" smtClean="0"/>
          </a:p>
        </p:txBody>
      </p:sp>
      <p:pic>
        <p:nvPicPr>
          <p:cNvPr id="91140" name="Picture 6" descr="arpanet2"/>
          <p:cNvPicPr>
            <a:picLocks noChangeAspect="1" noChangeArrowheads="1"/>
          </p:cNvPicPr>
          <p:nvPr/>
        </p:nvPicPr>
        <p:blipFill>
          <a:blip r:embed="rId3" cstate="print"/>
          <a:srcRect b="8458"/>
          <a:stretch>
            <a:fillRect/>
          </a:stretch>
        </p:blipFill>
        <p:spPr bwMode="auto">
          <a:xfrm>
            <a:off x="3938588" y="3968750"/>
            <a:ext cx="2976562" cy="288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r>
              <a:rPr lang="en-US" sz="3600" smtClean="0"/>
              <a:t>Internet History</a:t>
            </a:r>
            <a:endParaRPr lang="en-US" smtClean="0"/>
          </a:p>
        </p:txBody>
      </p:sp>
      <p:sp>
        <p:nvSpPr>
          <p:cNvPr id="911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790700"/>
            <a:ext cx="3695700" cy="4457700"/>
          </a:xfrm>
        </p:spPr>
        <p:txBody>
          <a:bodyPr/>
          <a:lstStyle/>
          <a:p>
            <a:r>
              <a:rPr lang="en-US" sz="2000" smtClean="0">
                <a:solidFill>
                  <a:schemeClr val="accent2"/>
                </a:solidFill>
              </a:rPr>
              <a:t>1961:</a:t>
            </a:r>
            <a:r>
              <a:rPr lang="en-US" sz="2000" smtClean="0"/>
              <a:t> Kleinrock - queueing theory shows effectiveness of packet-switching</a:t>
            </a:r>
          </a:p>
          <a:p>
            <a:r>
              <a:rPr lang="en-US" sz="2000" smtClean="0">
                <a:solidFill>
                  <a:schemeClr val="accent2"/>
                </a:solidFill>
              </a:rPr>
              <a:t>1964:</a:t>
            </a:r>
            <a:r>
              <a:rPr lang="en-US" sz="2000" smtClean="0"/>
              <a:t> Baran - packet-switching in military nets</a:t>
            </a:r>
          </a:p>
          <a:p>
            <a:r>
              <a:rPr lang="en-US" sz="2000" smtClean="0">
                <a:solidFill>
                  <a:schemeClr val="accent2"/>
                </a:solidFill>
              </a:rPr>
              <a:t>1967:</a:t>
            </a:r>
            <a:r>
              <a:rPr lang="en-US" sz="2000" smtClean="0"/>
              <a:t> ARPAnet conceived by Advanced Research Projects Agency</a:t>
            </a:r>
          </a:p>
          <a:p>
            <a:r>
              <a:rPr lang="en-US" sz="2000" smtClean="0">
                <a:solidFill>
                  <a:schemeClr val="accent2"/>
                </a:solidFill>
              </a:rPr>
              <a:t>1969:</a:t>
            </a:r>
            <a:r>
              <a:rPr lang="en-US" sz="2000" smtClean="0"/>
              <a:t> first ARPAnet node operational</a:t>
            </a:r>
          </a:p>
          <a:p>
            <a:endParaRPr lang="en-US" sz="2000" smtClean="0"/>
          </a:p>
        </p:txBody>
      </p:sp>
      <p:sp>
        <p:nvSpPr>
          <p:cNvPr id="91143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57688" y="1800225"/>
            <a:ext cx="4786312" cy="4448175"/>
          </a:xfrm>
        </p:spPr>
        <p:txBody>
          <a:bodyPr/>
          <a:lstStyle/>
          <a:p>
            <a:r>
              <a:rPr lang="en-US" sz="2000" smtClean="0">
                <a:solidFill>
                  <a:schemeClr val="accent2"/>
                </a:solidFill>
              </a:rPr>
              <a:t>1972:</a:t>
            </a:r>
            <a:r>
              <a:rPr lang="en-US" sz="2000" smtClean="0"/>
              <a:t> </a:t>
            </a:r>
          </a:p>
          <a:p>
            <a:pPr lvl="1"/>
            <a:r>
              <a:rPr lang="en-US" sz="2000" smtClean="0"/>
              <a:t>ARPAnet public demonstration</a:t>
            </a:r>
          </a:p>
          <a:p>
            <a:pPr lvl="1"/>
            <a:r>
              <a:rPr lang="en-US" sz="2000" smtClean="0"/>
              <a:t>NCP (Network Control Protocol) first host-host protocol </a:t>
            </a:r>
          </a:p>
          <a:p>
            <a:pPr lvl="1"/>
            <a:r>
              <a:rPr lang="en-US" sz="2000" smtClean="0"/>
              <a:t>first e-mail program</a:t>
            </a:r>
          </a:p>
          <a:p>
            <a:pPr lvl="1"/>
            <a:r>
              <a:rPr lang="en-US" sz="2000" smtClean="0"/>
              <a:t>ARPAnet has 15 nodes</a:t>
            </a:r>
          </a:p>
        </p:txBody>
      </p:sp>
      <p:sp>
        <p:nvSpPr>
          <p:cNvPr id="91144" name="Rectangle 5"/>
          <p:cNvSpPr>
            <a:spLocks noChangeArrowheads="1"/>
          </p:cNvSpPr>
          <p:nvPr/>
        </p:nvSpPr>
        <p:spPr bwMode="auto">
          <a:xfrm>
            <a:off x="523875" y="1028700"/>
            <a:ext cx="77724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1961-1972: Early packet-switching principles</a:t>
            </a:r>
            <a:endParaRPr lang="en-US" sz="4000" u="sng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21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567CB3E4-2BBD-457E-B7BF-047F85235DA8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r>
              <a:rPr lang="en-US" sz="3600" smtClean="0"/>
              <a:t>Internet History</a:t>
            </a:r>
            <a:endParaRPr lang="en-US" smtClean="0"/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695450"/>
            <a:ext cx="4152900" cy="44577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1970:</a:t>
            </a:r>
            <a:r>
              <a:rPr lang="en-US" sz="2000" smtClean="0"/>
              <a:t> ALOHAnet satellite network in Hawaii</a:t>
            </a:r>
          </a:p>
          <a:p>
            <a:pPr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1974:</a:t>
            </a:r>
            <a:r>
              <a:rPr lang="en-US" sz="2000" smtClean="0"/>
              <a:t> Cerf and Kahn - architecture for interconnecting networks</a:t>
            </a:r>
          </a:p>
          <a:p>
            <a:pPr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1976:</a:t>
            </a:r>
            <a:r>
              <a:rPr lang="en-US" sz="2000" smtClean="0"/>
              <a:t> Ethernet at Xerox PARC</a:t>
            </a:r>
          </a:p>
          <a:p>
            <a:pPr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ate70’s:</a:t>
            </a:r>
            <a:r>
              <a:rPr lang="en-US" sz="2000" smtClean="0"/>
              <a:t> proprietary architectures: DECnet, SNA, XNA</a:t>
            </a:r>
          </a:p>
          <a:p>
            <a:pPr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late 70’s:</a:t>
            </a:r>
            <a:r>
              <a:rPr lang="en-US" sz="2000" smtClean="0"/>
              <a:t> switching fixed length packets (ATM precursor)</a:t>
            </a:r>
          </a:p>
          <a:p>
            <a:pPr>
              <a:lnSpc>
                <a:spcPct val="90000"/>
              </a:lnSpc>
            </a:pPr>
            <a:r>
              <a:rPr lang="en-US" sz="2000" smtClean="0">
                <a:solidFill>
                  <a:schemeClr val="accent2"/>
                </a:solidFill>
              </a:rPr>
              <a:t>1979:</a:t>
            </a:r>
            <a:r>
              <a:rPr lang="en-US" sz="2000" smtClean="0"/>
              <a:t> ARPAnet has 200 nodes</a:t>
            </a:r>
          </a:p>
        </p:txBody>
      </p:sp>
      <p:sp>
        <p:nvSpPr>
          <p:cNvPr id="9216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800225"/>
            <a:ext cx="3810000" cy="44481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solidFill>
                  <a:srgbClr val="FF0000"/>
                </a:solidFill>
              </a:rPr>
              <a:t>Cerf and Kahn’s internetworking principles: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minimalism, autonomy - no internal changes required to interconnect networks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best effort service model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stateless routers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decentralized control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1800" smtClean="0">
                <a:solidFill>
                  <a:srgbClr val="FF0000"/>
                </a:solidFill>
              </a:rPr>
              <a:t>define today’s Internet architecture</a:t>
            </a:r>
            <a:endParaRPr lang="en-US" sz="2000" smtClean="0"/>
          </a:p>
        </p:txBody>
      </p:sp>
      <p:sp>
        <p:nvSpPr>
          <p:cNvPr id="92167" name="Rectangle 5"/>
          <p:cNvSpPr>
            <a:spLocks noChangeArrowheads="1"/>
          </p:cNvSpPr>
          <p:nvPr/>
        </p:nvSpPr>
        <p:spPr bwMode="auto">
          <a:xfrm>
            <a:off x="523875" y="1028700"/>
            <a:ext cx="79724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1972-1980: Internetworking, new and proprietary nets</a:t>
            </a:r>
            <a:endParaRPr lang="en-US" sz="4000" u="sng">
              <a:solidFill>
                <a:schemeClr val="accent2"/>
              </a:solidFill>
              <a:latin typeface="Comic Sans MS" pitchFamily="66" charset="0"/>
            </a:endParaRPr>
          </a:p>
        </p:txBody>
      </p:sp>
      <p:sp>
        <p:nvSpPr>
          <p:cNvPr id="92168" name="Rectangle 6"/>
          <p:cNvSpPr>
            <a:spLocks noChangeArrowheads="1"/>
          </p:cNvSpPr>
          <p:nvPr/>
        </p:nvSpPr>
        <p:spPr bwMode="auto">
          <a:xfrm>
            <a:off x="4457700" y="1771650"/>
            <a:ext cx="3810000" cy="4143375"/>
          </a:xfrm>
          <a:prstGeom prst="rect">
            <a:avLst/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318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C34B317D-10EF-43EE-BFB9-72466836E3B9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93188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r>
              <a:rPr lang="en-US" sz="3600" smtClean="0"/>
              <a:t>Internet History</a:t>
            </a:r>
            <a:endParaRPr lang="en-US" smtClean="0"/>
          </a:p>
        </p:txBody>
      </p:sp>
      <p:sp>
        <p:nvSpPr>
          <p:cNvPr id="9318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1790700"/>
            <a:ext cx="3810000" cy="4457700"/>
          </a:xfrm>
        </p:spPr>
        <p:txBody>
          <a:bodyPr/>
          <a:lstStyle/>
          <a:p>
            <a:r>
              <a:rPr lang="en-US" sz="2400" smtClean="0">
                <a:solidFill>
                  <a:schemeClr val="accent2"/>
                </a:solidFill>
              </a:rPr>
              <a:t>1983:</a:t>
            </a:r>
            <a:r>
              <a:rPr lang="en-US" sz="2400" smtClean="0"/>
              <a:t> deployment of TCP/IP</a:t>
            </a:r>
          </a:p>
          <a:p>
            <a:r>
              <a:rPr lang="en-US" sz="2400" smtClean="0">
                <a:solidFill>
                  <a:schemeClr val="accent2"/>
                </a:solidFill>
              </a:rPr>
              <a:t>1982:</a:t>
            </a:r>
            <a:r>
              <a:rPr lang="en-US" sz="2400" smtClean="0"/>
              <a:t> smtp e-mail protocol defined </a:t>
            </a:r>
          </a:p>
          <a:p>
            <a:r>
              <a:rPr lang="en-US" sz="2400" smtClean="0">
                <a:solidFill>
                  <a:schemeClr val="accent2"/>
                </a:solidFill>
              </a:rPr>
              <a:t>1983:</a:t>
            </a:r>
            <a:r>
              <a:rPr lang="en-US" sz="2400" smtClean="0"/>
              <a:t> DNS defined for name-to-IP-address translation</a:t>
            </a:r>
          </a:p>
          <a:p>
            <a:r>
              <a:rPr lang="en-US" sz="2400" smtClean="0">
                <a:solidFill>
                  <a:schemeClr val="accent2"/>
                </a:solidFill>
              </a:rPr>
              <a:t>1985:</a:t>
            </a:r>
            <a:r>
              <a:rPr lang="en-US" sz="2400" smtClean="0"/>
              <a:t> ftp protocol defined</a:t>
            </a:r>
          </a:p>
          <a:p>
            <a:r>
              <a:rPr lang="en-US" sz="2400" smtClean="0">
                <a:solidFill>
                  <a:schemeClr val="accent2"/>
                </a:solidFill>
              </a:rPr>
              <a:t>1988:</a:t>
            </a:r>
            <a:r>
              <a:rPr lang="en-US" sz="2400" smtClean="0"/>
              <a:t> TCP congestion control</a:t>
            </a:r>
          </a:p>
        </p:txBody>
      </p:sp>
      <p:sp>
        <p:nvSpPr>
          <p:cNvPr id="9319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495800" y="1800225"/>
            <a:ext cx="3810000" cy="4448175"/>
          </a:xfrm>
        </p:spPr>
        <p:txBody>
          <a:bodyPr/>
          <a:lstStyle/>
          <a:p>
            <a:r>
              <a:rPr lang="en-US" sz="2400" smtClean="0"/>
              <a:t>new national networks: Csnet, BITnet, NSFnet, Minitel</a:t>
            </a:r>
          </a:p>
          <a:p>
            <a:r>
              <a:rPr lang="en-US" sz="2400" smtClean="0"/>
              <a:t>100,000 hosts connected to confederation of networks</a:t>
            </a:r>
          </a:p>
          <a:p>
            <a:endParaRPr lang="en-US" sz="2400" smtClean="0"/>
          </a:p>
        </p:txBody>
      </p:sp>
      <p:sp>
        <p:nvSpPr>
          <p:cNvPr id="93191" name="Rectangle 5"/>
          <p:cNvSpPr>
            <a:spLocks noChangeArrowheads="1"/>
          </p:cNvSpPr>
          <p:nvPr/>
        </p:nvSpPr>
        <p:spPr bwMode="auto">
          <a:xfrm>
            <a:off x="523875" y="1028700"/>
            <a:ext cx="7962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1980-1990: new protocols, a proliferation of networks</a:t>
            </a:r>
            <a:endParaRPr lang="en-US" sz="4000" u="sng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42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66E5BFBF-9773-4E0C-A8AA-EEB0C20A4AA5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94212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r>
              <a:rPr lang="en-US" sz="3600" smtClean="0"/>
              <a:t>Internet History</a:t>
            </a:r>
            <a:endParaRPr lang="en-US" smtClean="0"/>
          </a:p>
        </p:txBody>
      </p:sp>
      <p:sp>
        <p:nvSpPr>
          <p:cNvPr id="9421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9100" y="1790700"/>
            <a:ext cx="4470400" cy="4457700"/>
          </a:xfrm>
        </p:spPr>
        <p:txBody>
          <a:bodyPr/>
          <a:lstStyle/>
          <a:p>
            <a:r>
              <a:rPr lang="en-US" sz="2000" smtClean="0">
                <a:solidFill>
                  <a:schemeClr val="accent2"/>
                </a:solidFill>
              </a:rPr>
              <a:t>Early 1990’s: </a:t>
            </a:r>
            <a:r>
              <a:rPr lang="en-US" sz="2000" smtClean="0"/>
              <a:t>ARPAnet decommissioned</a:t>
            </a:r>
          </a:p>
          <a:p>
            <a:r>
              <a:rPr lang="en-US" sz="2000" smtClean="0">
                <a:solidFill>
                  <a:schemeClr val="accent2"/>
                </a:solidFill>
              </a:rPr>
              <a:t>1991: </a:t>
            </a:r>
            <a:r>
              <a:rPr lang="en-US" sz="2000" smtClean="0"/>
              <a:t>NSF lifts restrictions on commercial use of NSFnet (decommissioned, 1995)</a:t>
            </a:r>
          </a:p>
          <a:p>
            <a:r>
              <a:rPr lang="en-US" sz="2000" smtClean="0">
                <a:solidFill>
                  <a:schemeClr val="accent2"/>
                </a:solidFill>
              </a:rPr>
              <a:t>early 1990s:</a:t>
            </a:r>
            <a:r>
              <a:rPr lang="en-US" sz="2000" smtClean="0"/>
              <a:t> Web</a:t>
            </a:r>
          </a:p>
          <a:p>
            <a:pPr lvl="1"/>
            <a:r>
              <a:rPr lang="en-US" sz="2000" smtClean="0"/>
              <a:t>hypertext [Bush 1945, Nelson 1960’s]</a:t>
            </a:r>
          </a:p>
          <a:p>
            <a:pPr lvl="1"/>
            <a:r>
              <a:rPr lang="en-US" sz="2000" smtClean="0"/>
              <a:t>HTML, HTTP: Berners-Lee</a:t>
            </a:r>
          </a:p>
          <a:p>
            <a:pPr lvl="1"/>
            <a:r>
              <a:rPr lang="en-US" sz="2000" smtClean="0"/>
              <a:t>1994: Mosaic, later Netscape</a:t>
            </a:r>
          </a:p>
          <a:p>
            <a:pPr lvl="1"/>
            <a:r>
              <a:rPr lang="en-US" sz="2000" smtClean="0"/>
              <a:t>late 1990’s: commercialization</a:t>
            </a:r>
            <a:r>
              <a:rPr lang="en-US" sz="1800" smtClean="0"/>
              <a:t> of the Web</a:t>
            </a:r>
          </a:p>
          <a:p>
            <a:endParaRPr lang="en-US" sz="2000" smtClean="0"/>
          </a:p>
          <a:p>
            <a:endParaRPr lang="en-US" sz="2000" smtClean="0"/>
          </a:p>
        </p:txBody>
      </p:sp>
      <p:sp>
        <p:nvSpPr>
          <p:cNvPr id="9421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6800" y="1800225"/>
            <a:ext cx="3965575" cy="44481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chemeClr val="accent2"/>
                </a:solidFill>
              </a:rPr>
              <a:t>Late 1990’s – 2000’s:</a:t>
            </a:r>
            <a:endParaRPr lang="en-US" sz="2400" smtClean="0">
              <a:solidFill>
                <a:srgbClr val="FF0000"/>
              </a:solidFill>
            </a:endParaRPr>
          </a:p>
          <a:p>
            <a:r>
              <a:rPr lang="en-US" sz="2000" smtClean="0"/>
              <a:t>more killer apps: instant messaging, P2P file sharing</a:t>
            </a:r>
          </a:p>
          <a:p>
            <a:r>
              <a:rPr lang="en-US" sz="2000" smtClean="0"/>
              <a:t>network security to forefront</a:t>
            </a:r>
          </a:p>
          <a:p>
            <a:r>
              <a:rPr lang="en-US" sz="2000" smtClean="0"/>
              <a:t>est. 50 million host, 100 million+ users</a:t>
            </a:r>
          </a:p>
          <a:p>
            <a:r>
              <a:rPr lang="en-US" sz="2000" smtClean="0"/>
              <a:t>backbone links running at Gbps</a:t>
            </a:r>
          </a:p>
          <a:p>
            <a:endParaRPr lang="en-US" sz="2000" smtClean="0"/>
          </a:p>
        </p:txBody>
      </p:sp>
      <p:sp>
        <p:nvSpPr>
          <p:cNvPr id="94215" name="Rectangle 5"/>
          <p:cNvSpPr>
            <a:spLocks noChangeArrowheads="1"/>
          </p:cNvSpPr>
          <p:nvPr/>
        </p:nvSpPr>
        <p:spPr bwMode="auto">
          <a:xfrm>
            <a:off x="523875" y="1028700"/>
            <a:ext cx="79629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i="1">
                <a:solidFill>
                  <a:srgbClr val="FF0000"/>
                </a:solidFill>
                <a:latin typeface="Comic Sans MS" pitchFamily="66" charset="0"/>
              </a:rPr>
              <a:t>1990, 2000’s: commercialization, the Web, new apps</a:t>
            </a:r>
            <a:endParaRPr lang="en-US" sz="4000" u="sng">
              <a:solidFill>
                <a:schemeClr val="accent2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5235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E486A999-ED45-41DD-896E-E3E4E29F88FE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95236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333375"/>
            <a:ext cx="7772400" cy="647700"/>
          </a:xfrm>
        </p:spPr>
        <p:txBody>
          <a:bodyPr/>
          <a:lstStyle/>
          <a:p>
            <a:r>
              <a:rPr lang="en-US" sz="3600" smtClean="0"/>
              <a:t>Internet History</a:t>
            </a:r>
            <a:endParaRPr lang="en-US" smtClean="0"/>
          </a:p>
        </p:txBody>
      </p:sp>
      <p:sp>
        <p:nvSpPr>
          <p:cNvPr id="9523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1500" y="1473200"/>
            <a:ext cx="4789488" cy="44577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smtClean="0">
                <a:solidFill>
                  <a:schemeClr val="accent2"/>
                </a:solidFill>
              </a:rPr>
              <a:t>2007:</a:t>
            </a:r>
          </a:p>
          <a:p>
            <a:r>
              <a:rPr lang="en-US" sz="2400" smtClean="0"/>
              <a:t>~500 million hosts</a:t>
            </a:r>
          </a:p>
          <a:p>
            <a:r>
              <a:rPr lang="en-US" sz="2400" smtClean="0"/>
              <a:t>Voice, Video over IP</a:t>
            </a:r>
          </a:p>
          <a:p>
            <a:r>
              <a:rPr lang="en-US" sz="2400" smtClean="0"/>
              <a:t>P2P applications: BitTorrent (file sharing) Skype (VoIP), PPLive (video)</a:t>
            </a:r>
          </a:p>
          <a:p>
            <a:r>
              <a:rPr lang="en-US" sz="2400" smtClean="0"/>
              <a:t>more applications: YouTube, gaming</a:t>
            </a:r>
          </a:p>
          <a:p>
            <a:r>
              <a:rPr lang="en-US" sz="2400" smtClean="0"/>
              <a:t>wireless, mobility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0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4E2B97BC-90C3-4A52-AB85-10152496D319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Chapter 1: roadmap</a:t>
            </a:r>
          </a:p>
        </p:txBody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07375" cy="4648200"/>
          </a:xfrm>
        </p:spPr>
        <p:txBody>
          <a:bodyPr/>
          <a:lstStyle/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1.1 </a:t>
            </a:r>
            <a:r>
              <a:rPr lang="en-US" smtClean="0"/>
              <a:t>What </a:t>
            </a:r>
            <a:r>
              <a:rPr lang="en-US" i="1" smtClean="0"/>
              <a:t>is</a:t>
            </a:r>
            <a:r>
              <a:rPr lang="en-US" smtClean="0"/>
              <a:t> the Internet?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rgbClr val="FF3300"/>
                </a:solidFill>
              </a:rPr>
              <a:t>1.2 Network edge</a:t>
            </a:r>
          </a:p>
          <a:p>
            <a:pPr lvl="2">
              <a:buClr>
                <a:srgbClr val="FF3300"/>
              </a:buClr>
              <a:buSzPct val="90000"/>
              <a:buFont typeface="Wingdings" pitchFamily="2" charset="2"/>
              <a:buChar char="q"/>
            </a:pPr>
            <a:r>
              <a:rPr lang="en-US" smtClean="0">
                <a:solidFill>
                  <a:srgbClr val="FF3300"/>
                </a:solidFill>
              </a:rPr>
              <a:t> end systems, access networks, links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1.3 </a:t>
            </a:r>
            <a:r>
              <a:rPr lang="en-US" smtClean="0"/>
              <a:t>Network core</a:t>
            </a:r>
          </a:p>
          <a:p>
            <a:pPr lvl="2">
              <a:buClr>
                <a:srgbClr val="0000FF"/>
              </a:buClr>
              <a:buSzPct val="90000"/>
              <a:buFont typeface="Wingdings" pitchFamily="2" charset="2"/>
              <a:buChar char="q"/>
            </a:pPr>
            <a:r>
              <a:rPr lang="en-US" smtClean="0"/>
              <a:t> circuit switching, packet switching, network structure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1.4</a:t>
            </a:r>
            <a:r>
              <a:rPr lang="en-US" smtClean="0"/>
              <a:t> Delay, loss and throughput in packet-switched networks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1.5</a:t>
            </a:r>
            <a:r>
              <a:rPr lang="en-US" smtClean="0"/>
              <a:t> Protocol layers, service models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1.6</a:t>
            </a:r>
            <a:r>
              <a:rPr lang="en-US" smtClean="0"/>
              <a:t> Networks under attack: security</a:t>
            </a:r>
          </a:p>
          <a:p>
            <a:pPr lvl="1">
              <a:buFont typeface="Wingdings" pitchFamily="2" charset="2"/>
              <a:buNone/>
            </a:pPr>
            <a:r>
              <a:rPr lang="en-US" smtClean="0">
                <a:solidFill>
                  <a:schemeClr val="accent2"/>
                </a:solidFill>
              </a:rPr>
              <a:t>1.7</a:t>
            </a:r>
            <a:r>
              <a:rPr lang="en-US" smtClean="0"/>
              <a:t> History</a:t>
            </a:r>
          </a:p>
          <a:p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962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09F512BB-9714-43D1-A00C-E2AFC05A00C9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962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Introduction: Summary</a:t>
            </a:r>
          </a:p>
        </p:txBody>
      </p:sp>
      <p:sp>
        <p:nvSpPr>
          <p:cNvPr id="962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46100" y="1398588"/>
            <a:ext cx="4384675" cy="5189537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Covered a “ton” of material!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Internet overview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what’s a protocol?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network edge, core, access network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packet-switching versus circuit-switching</a:t>
            </a:r>
          </a:p>
          <a:p>
            <a:pPr lvl="1">
              <a:lnSpc>
                <a:spcPct val="90000"/>
              </a:lnSpc>
            </a:pPr>
            <a:r>
              <a:rPr lang="en-US" smtClean="0"/>
              <a:t>Internet structure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performance: loss, delay, throughput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layering, service models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security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history</a:t>
            </a:r>
          </a:p>
        </p:txBody>
      </p:sp>
      <p:sp>
        <p:nvSpPr>
          <p:cNvPr id="9626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14925" y="1579563"/>
            <a:ext cx="3724275" cy="4648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US" sz="2400" u="sng" smtClean="0">
                <a:solidFill>
                  <a:srgbClr val="FF0000"/>
                </a:solidFill>
              </a:rPr>
              <a:t>You now have:</a:t>
            </a:r>
            <a:r>
              <a:rPr lang="en-US" sz="2400" smtClean="0"/>
              <a:t>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context, overview, “feel” of networking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more depth, detail </a:t>
            </a:r>
            <a:r>
              <a:rPr lang="en-US" sz="2400" i="1" smtClean="0"/>
              <a:t>to follow!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513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0F2E213A-32EF-4AC3-8E47-9CFAAF8D235C}" type="slidenum">
              <a:rPr lang="en-US" smtClean="0"/>
              <a:pPr/>
              <a:t>8</a:t>
            </a:fld>
            <a:endParaRPr lang="en-US" smtClean="0"/>
          </a:p>
        </p:txBody>
      </p:sp>
      <p:grpSp>
        <p:nvGrpSpPr>
          <p:cNvPr id="2" name="Group 871"/>
          <p:cNvGrpSpPr>
            <a:grpSpLocks/>
          </p:cNvGrpSpPr>
          <p:nvPr/>
        </p:nvGrpSpPr>
        <p:grpSpPr bwMode="auto">
          <a:xfrm>
            <a:off x="4989513" y="1639888"/>
            <a:ext cx="3470275" cy="4168775"/>
            <a:chOff x="3143" y="1033"/>
            <a:chExt cx="2186" cy="2626"/>
          </a:xfrm>
        </p:grpSpPr>
        <p:sp>
          <p:nvSpPr>
            <p:cNvPr id="5434" name="Freeform 553"/>
            <p:cNvSpPr>
              <a:spLocks/>
            </p:cNvSpPr>
            <p:nvPr/>
          </p:nvSpPr>
          <p:spPr bwMode="auto">
            <a:xfrm>
              <a:off x="4227" y="2178"/>
              <a:ext cx="828" cy="425"/>
            </a:xfrm>
            <a:custGeom>
              <a:avLst/>
              <a:gdLst>
                <a:gd name="T0" fmla="*/ 382 w 828"/>
                <a:gd name="T1" fmla="*/ 30 h 425"/>
                <a:gd name="T2" fmla="*/ 370 w 828"/>
                <a:gd name="T3" fmla="*/ 30 h 425"/>
                <a:gd name="T4" fmla="*/ 126 w 828"/>
                <a:gd name="T5" fmla="*/ 32 h 425"/>
                <a:gd name="T6" fmla="*/ 6 w 828"/>
                <a:gd name="T7" fmla="*/ 126 h 425"/>
                <a:gd name="T8" fmla="*/ 92 w 828"/>
                <a:gd name="T9" fmla="*/ 274 h 425"/>
                <a:gd name="T10" fmla="*/ 292 w 828"/>
                <a:gd name="T11" fmla="*/ 384 h 425"/>
                <a:gd name="T12" fmla="*/ 540 w 828"/>
                <a:gd name="T13" fmla="*/ 416 h 425"/>
                <a:gd name="T14" fmla="*/ 698 w 828"/>
                <a:gd name="T15" fmla="*/ 330 h 425"/>
                <a:gd name="T16" fmla="*/ 776 w 828"/>
                <a:gd name="T17" fmla="*/ 170 h 425"/>
                <a:gd name="T18" fmla="*/ 792 w 828"/>
                <a:gd name="T19" fmla="*/ 22 h 425"/>
                <a:gd name="T20" fmla="*/ 560 w 828"/>
                <a:gd name="T21" fmla="*/ 38 h 425"/>
                <a:gd name="T22" fmla="*/ 382 w 828"/>
                <a:gd name="T23" fmla="*/ 30 h 42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828"/>
                <a:gd name="T37" fmla="*/ 0 h 425"/>
                <a:gd name="T38" fmla="*/ 828 w 828"/>
                <a:gd name="T39" fmla="*/ 425 h 425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828" h="425">
                  <a:moveTo>
                    <a:pt x="382" y="30"/>
                  </a:moveTo>
                  <a:cubicBezTo>
                    <a:pt x="350" y="29"/>
                    <a:pt x="413" y="30"/>
                    <a:pt x="370" y="30"/>
                  </a:cubicBezTo>
                  <a:cubicBezTo>
                    <a:pt x="327" y="30"/>
                    <a:pt x="187" y="16"/>
                    <a:pt x="126" y="32"/>
                  </a:cubicBezTo>
                  <a:cubicBezTo>
                    <a:pt x="65" y="48"/>
                    <a:pt x="12" y="86"/>
                    <a:pt x="6" y="126"/>
                  </a:cubicBezTo>
                  <a:cubicBezTo>
                    <a:pt x="0" y="166"/>
                    <a:pt x="44" y="231"/>
                    <a:pt x="92" y="274"/>
                  </a:cubicBezTo>
                  <a:cubicBezTo>
                    <a:pt x="140" y="317"/>
                    <a:pt x="217" y="360"/>
                    <a:pt x="292" y="384"/>
                  </a:cubicBezTo>
                  <a:cubicBezTo>
                    <a:pt x="367" y="408"/>
                    <a:pt x="472" y="425"/>
                    <a:pt x="540" y="416"/>
                  </a:cubicBezTo>
                  <a:cubicBezTo>
                    <a:pt x="608" y="407"/>
                    <a:pt x="659" y="371"/>
                    <a:pt x="698" y="330"/>
                  </a:cubicBezTo>
                  <a:cubicBezTo>
                    <a:pt x="737" y="289"/>
                    <a:pt x="760" y="221"/>
                    <a:pt x="776" y="170"/>
                  </a:cubicBezTo>
                  <a:cubicBezTo>
                    <a:pt x="792" y="119"/>
                    <a:pt x="828" y="44"/>
                    <a:pt x="792" y="22"/>
                  </a:cubicBezTo>
                  <a:cubicBezTo>
                    <a:pt x="756" y="0"/>
                    <a:pt x="630" y="37"/>
                    <a:pt x="560" y="38"/>
                  </a:cubicBezTo>
                  <a:cubicBezTo>
                    <a:pt x="490" y="39"/>
                    <a:pt x="414" y="31"/>
                    <a:pt x="382" y="30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5" name="Freeform 554"/>
            <p:cNvSpPr>
              <a:spLocks/>
            </p:cNvSpPr>
            <p:nvPr/>
          </p:nvSpPr>
          <p:spPr bwMode="auto">
            <a:xfrm>
              <a:off x="4239" y="1217"/>
              <a:ext cx="1090" cy="658"/>
            </a:xfrm>
            <a:custGeom>
              <a:avLst/>
              <a:gdLst>
                <a:gd name="T0" fmla="*/ 604 w 765"/>
                <a:gd name="T1" fmla="*/ 14 h 459"/>
                <a:gd name="T2" fmla="*/ 410 w 765"/>
                <a:gd name="T3" fmla="*/ 100 h 459"/>
                <a:gd name="T4" fmla="*/ 137 w 765"/>
                <a:gd name="T5" fmla="*/ 143 h 459"/>
                <a:gd name="T6" fmla="*/ 20 w 765"/>
                <a:gd name="T7" fmla="*/ 482 h 459"/>
                <a:gd name="T8" fmla="*/ 256 w 765"/>
                <a:gd name="T9" fmla="*/ 636 h 459"/>
                <a:gd name="T10" fmla="*/ 493 w 765"/>
                <a:gd name="T11" fmla="*/ 611 h 459"/>
                <a:gd name="T12" fmla="*/ 832 w 765"/>
                <a:gd name="T13" fmla="*/ 636 h 459"/>
                <a:gd name="T14" fmla="*/ 995 w 765"/>
                <a:gd name="T15" fmla="*/ 622 h 459"/>
                <a:gd name="T16" fmla="*/ 1071 w 765"/>
                <a:gd name="T17" fmla="*/ 533 h 459"/>
                <a:gd name="T18" fmla="*/ 1069 w 765"/>
                <a:gd name="T19" fmla="*/ 227 h 459"/>
                <a:gd name="T20" fmla="*/ 943 w 765"/>
                <a:gd name="T21" fmla="*/ 49 h 459"/>
                <a:gd name="T22" fmla="*/ 604 w 765"/>
                <a:gd name="T23" fmla="*/ 14 h 45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65"/>
                <a:gd name="T37" fmla="*/ 0 h 459"/>
                <a:gd name="T38" fmla="*/ 765 w 765"/>
                <a:gd name="T39" fmla="*/ 459 h 45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65" h="459">
                  <a:moveTo>
                    <a:pt x="424" y="10"/>
                  </a:moveTo>
                  <a:cubicBezTo>
                    <a:pt x="362" y="16"/>
                    <a:pt x="343" y="55"/>
                    <a:pt x="288" y="70"/>
                  </a:cubicBezTo>
                  <a:cubicBezTo>
                    <a:pt x="233" y="85"/>
                    <a:pt x="142" y="56"/>
                    <a:pt x="96" y="100"/>
                  </a:cubicBezTo>
                  <a:cubicBezTo>
                    <a:pt x="50" y="144"/>
                    <a:pt x="0" y="279"/>
                    <a:pt x="14" y="336"/>
                  </a:cubicBezTo>
                  <a:cubicBezTo>
                    <a:pt x="28" y="393"/>
                    <a:pt x="125" y="429"/>
                    <a:pt x="180" y="444"/>
                  </a:cubicBezTo>
                  <a:cubicBezTo>
                    <a:pt x="235" y="459"/>
                    <a:pt x="279" y="426"/>
                    <a:pt x="346" y="426"/>
                  </a:cubicBezTo>
                  <a:cubicBezTo>
                    <a:pt x="413" y="426"/>
                    <a:pt x="525" y="443"/>
                    <a:pt x="584" y="444"/>
                  </a:cubicBezTo>
                  <a:cubicBezTo>
                    <a:pt x="643" y="445"/>
                    <a:pt x="670" y="446"/>
                    <a:pt x="698" y="434"/>
                  </a:cubicBezTo>
                  <a:cubicBezTo>
                    <a:pt x="726" y="422"/>
                    <a:pt x="743" y="418"/>
                    <a:pt x="752" y="372"/>
                  </a:cubicBezTo>
                  <a:cubicBezTo>
                    <a:pt x="761" y="326"/>
                    <a:pt x="765" y="214"/>
                    <a:pt x="750" y="158"/>
                  </a:cubicBezTo>
                  <a:cubicBezTo>
                    <a:pt x="735" y="102"/>
                    <a:pt x="716" y="58"/>
                    <a:pt x="662" y="34"/>
                  </a:cubicBezTo>
                  <a:cubicBezTo>
                    <a:pt x="608" y="10"/>
                    <a:pt x="505" y="0"/>
                    <a:pt x="424" y="1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CCFF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6" name="Freeform 555"/>
            <p:cNvSpPr>
              <a:spLocks/>
            </p:cNvSpPr>
            <p:nvPr/>
          </p:nvSpPr>
          <p:spPr bwMode="auto">
            <a:xfrm>
              <a:off x="3143" y="1033"/>
              <a:ext cx="1036" cy="675"/>
            </a:xfrm>
            <a:custGeom>
              <a:avLst/>
              <a:gdLst>
                <a:gd name="T0" fmla="*/ 648 w 1036"/>
                <a:gd name="T1" fmla="*/ 11 h 675"/>
                <a:gd name="T2" fmla="*/ 390 w 1036"/>
                <a:gd name="T3" fmla="*/ 53 h 675"/>
                <a:gd name="T4" fmla="*/ 206 w 1036"/>
                <a:gd name="T5" fmla="*/ 129 h 675"/>
                <a:gd name="T6" fmla="*/ 152 w 1036"/>
                <a:gd name="T7" fmla="*/ 229 h 675"/>
                <a:gd name="T8" fmla="*/ 22 w 1036"/>
                <a:gd name="T9" fmla="*/ 297 h 675"/>
                <a:gd name="T10" fmla="*/ 18 w 1036"/>
                <a:gd name="T11" fmla="*/ 459 h 675"/>
                <a:gd name="T12" fmla="*/ 132 w 1036"/>
                <a:gd name="T13" fmla="*/ 489 h 675"/>
                <a:gd name="T14" fmla="*/ 458 w 1036"/>
                <a:gd name="T15" fmla="*/ 489 h 675"/>
                <a:gd name="T16" fmla="*/ 598 w 1036"/>
                <a:gd name="T17" fmla="*/ 555 h 675"/>
                <a:gd name="T18" fmla="*/ 752 w 1036"/>
                <a:gd name="T19" fmla="*/ 657 h 675"/>
                <a:gd name="T20" fmla="*/ 870 w 1036"/>
                <a:gd name="T21" fmla="*/ 661 h 675"/>
                <a:gd name="T22" fmla="*/ 952 w 1036"/>
                <a:gd name="T23" fmla="*/ 603 h 675"/>
                <a:gd name="T24" fmla="*/ 992 w 1036"/>
                <a:gd name="T25" fmla="*/ 445 h 675"/>
                <a:gd name="T26" fmla="*/ 1018 w 1036"/>
                <a:gd name="T27" fmla="*/ 291 h 675"/>
                <a:gd name="T28" fmla="*/ 1022 w 1036"/>
                <a:gd name="T29" fmla="*/ 107 h 675"/>
                <a:gd name="T30" fmla="*/ 934 w 1036"/>
                <a:gd name="T31" fmla="*/ 17 h 675"/>
                <a:gd name="T32" fmla="*/ 776 w 1036"/>
                <a:gd name="T33" fmla="*/ 3 h 675"/>
                <a:gd name="T34" fmla="*/ 648 w 1036"/>
                <a:gd name="T35" fmla="*/ 11 h 67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6"/>
                <a:gd name="T55" fmla="*/ 0 h 675"/>
                <a:gd name="T56" fmla="*/ 1036 w 1036"/>
                <a:gd name="T57" fmla="*/ 675 h 675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6" h="675">
                  <a:moveTo>
                    <a:pt x="648" y="11"/>
                  </a:moveTo>
                  <a:cubicBezTo>
                    <a:pt x="584" y="19"/>
                    <a:pt x="464" y="33"/>
                    <a:pt x="390" y="53"/>
                  </a:cubicBezTo>
                  <a:cubicBezTo>
                    <a:pt x="316" y="73"/>
                    <a:pt x="246" y="100"/>
                    <a:pt x="206" y="129"/>
                  </a:cubicBezTo>
                  <a:cubicBezTo>
                    <a:pt x="166" y="158"/>
                    <a:pt x="183" y="201"/>
                    <a:pt x="152" y="229"/>
                  </a:cubicBezTo>
                  <a:cubicBezTo>
                    <a:pt x="121" y="257"/>
                    <a:pt x="44" y="259"/>
                    <a:pt x="22" y="297"/>
                  </a:cubicBezTo>
                  <a:cubicBezTo>
                    <a:pt x="0" y="335"/>
                    <a:pt x="0" y="427"/>
                    <a:pt x="18" y="459"/>
                  </a:cubicBezTo>
                  <a:cubicBezTo>
                    <a:pt x="36" y="491"/>
                    <a:pt x="59" y="484"/>
                    <a:pt x="132" y="489"/>
                  </a:cubicBezTo>
                  <a:cubicBezTo>
                    <a:pt x="205" y="494"/>
                    <a:pt x="380" y="478"/>
                    <a:pt x="458" y="489"/>
                  </a:cubicBezTo>
                  <a:cubicBezTo>
                    <a:pt x="536" y="500"/>
                    <a:pt x="549" y="527"/>
                    <a:pt x="598" y="555"/>
                  </a:cubicBezTo>
                  <a:cubicBezTo>
                    <a:pt x="647" y="583"/>
                    <a:pt x="707" y="639"/>
                    <a:pt x="752" y="657"/>
                  </a:cubicBezTo>
                  <a:cubicBezTo>
                    <a:pt x="797" y="675"/>
                    <a:pt x="837" y="670"/>
                    <a:pt x="870" y="661"/>
                  </a:cubicBezTo>
                  <a:cubicBezTo>
                    <a:pt x="903" y="652"/>
                    <a:pt x="932" y="639"/>
                    <a:pt x="952" y="603"/>
                  </a:cubicBezTo>
                  <a:cubicBezTo>
                    <a:pt x="972" y="567"/>
                    <a:pt x="981" y="497"/>
                    <a:pt x="992" y="445"/>
                  </a:cubicBezTo>
                  <a:cubicBezTo>
                    <a:pt x="1003" y="393"/>
                    <a:pt x="1013" y="347"/>
                    <a:pt x="1018" y="291"/>
                  </a:cubicBezTo>
                  <a:cubicBezTo>
                    <a:pt x="1023" y="235"/>
                    <a:pt x="1036" y="153"/>
                    <a:pt x="1022" y="107"/>
                  </a:cubicBezTo>
                  <a:cubicBezTo>
                    <a:pt x="1008" y="61"/>
                    <a:pt x="975" y="34"/>
                    <a:pt x="934" y="17"/>
                  </a:cubicBezTo>
                  <a:cubicBezTo>
                    <a:pt x="893" y="0"/>
                    <a:pt x="824" y="4"/>
                    <a:pt x="776" y="3"/>
                  </a:cubicBezTo>
                  <a:cubicBezTo>
                    <a:pt x="728" y="2"/>
                    <a:pt x="712" y="3"/>
                    <a:pt x="648" y="11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437" name="Group 556"/>
            <p:cNvGrpSpPr>
              <a:grpSpLocks/>
            </p:cNvGrpSpPr>
            <p:nvPr/>
          </p:nvGrpSpPr>
          <p:grpSpPr bwMode="auto">
            <a:xfrm>
              <a:off x="3198" y="1874"/>
              <a:ext cx="919" cy="588"/>
              <a:chOff x="2889" y="1631"/>
              <a:chExt cx="980" cy="743"/>
            </a:xfrm>
          </p:grpSpPr>
          <p:sp>
            <p:nvSpPr>
              <p:cNvPr id="5444" name="Rectangle 557"/>
              <p:cNvSpPr>
                <a:spLocks noChangeArrowheads="1"/>
              </p:cNvSpPr>
              <p:nvPr/>
            </p:nvSpPr>
            <p:spPr bwMode="auto">
              <a:xfrm>
                <a:off x="3046" y="1841"/>
                <a:ext cx="663" cy="533"/>
              </a:xfrm>
              <a:prstGeom prst="rect">
                <a:avLst/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45" name="AutoShape 558"/>
              <p:cNvSpPr>
                <a:spLocks noChangeArrowheads="1"/>
              </p:cNvSpPr>
              <p:nvPr/>
            </p:nvSpPr>
            <p:spPr bwMode="auto">
              <a:xfrm>
                <a:off x="2889" y="1631"/>
                <a:ext cx="980" cy="253"/>
              </a:xfrm>
              <a:prstGeom prst="triangle">
                <a:avLst>
                  <a:gd name="adj" fmla="val 50000"/>
                </a:avLst>
              </a:prstGeom>
              <a:solidFill>
                <a:srgbClr val="00CC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>
                  <a:solidFill>
                    <a:srgbClr val="00CCFF"/>
                  </a:solidFill>
                </a:endParaRPr>
              </a:p>
            </p:txBody>
          </p:sp>
        </p:grpSp>
        <p:sp>
          <p:nvSpPr>
            <p:cNvPr id="5438" name="Line 728"/>
            <p:cNvSpPr>
              <a:spLocks noChangeShapeType="1"/>
            </p:cNvSpPr>
            <p:nvPr/>
          </p:nvSpPr>
          <p:spPr bwMode="auto">
            <a:xfrm>
              <a:off x="3864" y="2312"/>
              <a:ext cx="42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39" name="Line 751"/>
            <p:cNvSpPr>
              <a:spLocks noChangeShapeType="1"/>
            </p:cNvSpPr>
            <p:nvPr/>
          </p:nvSpPr>
          <p:spPr bwMode="auto">
            <a:xfrm>
              <a:off x="4050" y="1586"/>
              <a:ext cx="321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0" name="Freeform 753"/>
            <p:cNvSpPr>
              <a:spLocks/>
            </p:cNvSpPr>
            <p:nvPr/>
          </p:nvSpPr>
          <p:spPr bwMode="auto">
            <a:xfrm>
              <a:off x="3348" y="2742"/>
              <a:ext cx="1877" cy="917"/>
            </a:xfrm>
            <a:custGeom>
              <a:avLst/>
              <a:gdLst>
                <a:gd name="T0" fmla="*/ 889 w 1877"/>
                <a:gd name="T1" fmla="*/ 23 h 917"/>
                <a:gd name="T2" fmla="*/ 692 w 1877"/>
                <a:gd name="T3" fmla="*/ 109 h 917"/>
                <a:gd name="T4" fmla="*/ 415 w 1877"/>
                <a:gd name="T5" fmla="*/ 91 h 917"/>
                <a:gd name="T6" fmla="*/ 112 w 1877"/>
                <a:gd name="T7" fmla="*/ 170 h 917"/>
                <a:gd name="T8" fmla="*/ 50 w 1877"/>
                <a:gd name="T9" fmla="*/ 353 h 917"/>
                <a:gd name="T10" fmla="*/ 14 w 1877"/>
                <a:gd name="T11" fmla="*/ 528 h 917"/>
                <a:gd name="T12" fmla="*/ 139 w 1877"/>
                <a:gd name="T13" fmla="*/ 650 h 917"/>
                <a:gd name="T14" fmla="*/ 505 w 1877"/>
                <a:gd name="T15" fmla="*/ 781 h 917"/>
                <a:gd name="T16" fmla="*/ 933 w 1877"/>
                <a:gd name="T17" fmla="*/ 886 h 917"/>
                <a:gd name="T18" fmla="*/ 1370 w 1877"/>
                <a:gd name="T19" fmla="*/ 901 h 917"/>
                <a:gd name="T20" fmla="*/ 1676 w 1877"/>
                <a:gd name="T21" fmla="*/ 793 h 917"/>
                <a:gd name="T22" fmla="*/ 1860 w 1877"/>
                <a:gd name="T23" fmla="*/ 624 h 917"/>
                <a:gd name="T24" fmla="*/ 1776 w 1877"/>
                <a:gd name="T25" fmla="*/ 219 h 917"/>
                <a:gd name="T26" fmla="*/ 1503 w 1877"/>
                <a:gd name="T27" fmla="*/ 100 h 917"/>
                <a:gd name="T28" fmla="*/ 1200 w 1877"/>
                <a:gd name="T29" fmla="*/ 13 h 917"/>
                <a:gd name="T30" fmla="*/ 889 w 1877"/>
                <a:gd name="T31" fmla="*/ 23 h 917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877"/>
                <a:gd name="T49" fmla="*/ 0 h 917"/>
                <a:gd name="T50" fmla="*/ 1877 w 1877"/>
                <a:gd name="T51" fmla="*/ 917 h 917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877" h="917">
                  <a:moveTo>
                    <a:pt x="889" y="23"/>
                  </a:moveTo>
                  <a:cubicBezTo>
                    <a:pt x="804" y="39"/>
                    <a:pt x="771" y="98"/>
                    <a:pt x="692" y="109"/>
                  </a:cubicBezTo>
                  <a:cubicBezTo>
                    <a:pt x="613" y="120"/>
                    <a:pt x="511" y="81"/>
                    <a:pt x="415" y="91"/>
                  </a:cubicBezTo>
                  <a:cubicBezTo>
                    <a:pt x="319" y="101"/>
                    <a:pt x="174" y="126"/>
                    <a:pt x="112" y="170"/>
                  </a:cubicBezTo>
                  <a:cubicBezTo>
                    <a:pt x="51" y="214"/>
                    <a:pt x="66" y="294"/>
                    <a:pt x="50" y="353"/>
                  </a:cubicBezTo>
                  <a:cubicBezTo>
                    <a:pt x="34" y="412"/>
                    <a:pt x="0" y="479"/>
                    <a:pt x="14" y="528"/>
                  </a:cubicBezTo>
                  <a:cubicBezTo>
                    <a:pt x="29" y="577"/>
                    <a:pt x="57" y="608"/>
                    <a:pt x="139" y="650"/>
                  </a:cubicBezTo>
                  <a:cubicBezTo>
                    <a:pt x="221" y="692"/>
                    <a:pt x="372" y="742"/>
                    <a:pt x="505" y="781"/>
                  </a:cubicBezTo>
                  <a:cubicBezTo>
                    <a:pt x="638" y="820"/>
                    <a:pt x="789" y="866"/>
                    <a:pt x="933" y="886"/>
                  </a:cubicBezTo>
                  <a:cubicBezTo>
                    <a:pt x="1077" y="906"/>
                    <a:pt x="1246" y="917"/>
                    <a:pt x="1370" y="901"/>
                  </a:cubicBezTo>
                  <a:cubicBezTo>
                    <a:pt x="1494" y="885"/>
                    <a:pt x="1594" y="839"/>
                    <a:pt x="1676" y="793"/>
                  </a:cubicBezTo>
                  <a:cubicBezTo>
                    <a:pt x="1758" y="747"/>
                    <a:pt x="1843" y="720"/>
                    <a:pt x="1860" y="624"/>
                  </a:cubicBezTo>
                  <a:cubicBezTo>
                    <a:pt x="1877" y="528"/>
                    <a:pt x="1835" y="306"/>
                    <a:pt x="1776" y="219"/>
                  </a:cubicBezTo>
                  <a:cubicBezTo>
                    <a:pt x="1717" y="132"/>
                    <a:pt x="1599" y="134"/>
                    <a:pt x="1503" y="100"/>
                  </a:cubicBezTo>
                  <a:cubicBezTo>
                    <a:pt x="1407" y="66"/>
                    <a:pt x="1302" y="26"/>
                    <a:pt x="1200" y="13"/>
                  </a:cubicBezTo>
                  <a:cubicBezTo>
                    <a:pt x="1098" y="0"/>
                    <a:pt x="974" y="7"/>
                    <a:pt x="889" y="23"/>
                  </a:cubicBezTo>
                  <a:close/>
                </a:path>
              </a:pathLst>
            </a:custGeom>
            <a:solidFill>
              <a:srgbClr val="00CC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1" name="Line 866"/>
            <p:cNvSpPr>
              <a:spLocks noChangeShapeType="1"/>
            </p:cNvSpPr>
            <p:nvPr/>
          </p:nvSpPr>
          <p:spPr bwMode="auto">
            <a:xfrm flipH="1">
              <a:off x="4411" y="1804"/>
              <a:ext cx="62" cy="4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2" name="Line 867"/>
            <p:cNvSpPr>
              <a:spLocks noChangeShapeType="1"/>
            </p:cNvSpPr>
            <p:nvPr/>
          </p:nvSpPr>
          <p:spPr bwMode="auto">
            <a:xfrm flipH="1">
              <a:off x="4783" y="1804"/>
              <a:ext cx="70" cy="45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43" name="Line 724"/>
            <p:cNvSpPr>
              <a:spLocks noChangeShapeType="1"/>
            </p:cNvSpPr>
            <p:nvPr/>
          </p:nvSpPr>
          <p:spPr bwMode="auto">
            <a:xfrm flipV="1">
              <a:off x="4396" y="2523"/>
              <a:ext cx="143" cy="2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smtClean="0"/>
              <a:t>A closer look at network structure: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17513" y="1381125"/>
            <a:ext cx="3810000" cy="28194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network edge:</a:t>
            </a:r>
            <a:r>
              <a:rPr lang="en-US" smtClean="0"/>
              <a:t> applications and hosts</a:t>
            </a:r>
          </a:p>
        </p:txBody>
      </p:sp>
      <p:grpSp>
        <p:nvGrpSpPr>
          <p:cNvPr id="4" name="Group 868"/>
          <p:cNvGrpSpPr>
            <a:grpSpLocks/>
          </p:cNvGrpSpPr>
          <p:nvPr/>
        </p:nvGrpSpPr>
        <p:grpSpPr bwMode="auto">
          <a:xfrm>
            <a:off x="5103813" y="1658938"/>
            <a:ext cx="3021012" cy="3981450"/>
            <a:chOff x="3189" y="1069"/>
            <a:chExt cx="1903" cy="2508"/>
          </a:xfrm>
        </p:grpSpPr>
        <p:grpSp>
          <p:nvGrpSpPr>
            <p:cNvPr id="5407" name="Group 590"/>
            <p:cNvGrpSpPr>
              <a:grpSpLocks/>
            </p:cNvGrpSpPr>
            <p:nvPr/>
          </p:nvGrpSpPr>
          <p:grpSpPr bwMode="auto">
            <a:xfrm>
              <a:off x="3189" y="1364"/>
              <a:ext cx="436" cy="114"/>
              <a:chOff x="3072" y="739"/>
              <a:chExt cx="652" cy="146"/>
            </a:xfrm>
          </p:grpSpPr>
          <p:pic>
            <p:nvPicPr>
              <p:cNvPr id="5431" name="Picture 591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32" name="Line 592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33" name="Line 593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5408" name="Picture 594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5" y="1183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409" name="Group 595"/>
            <p:cNvGrpSpPr>
              <a:grpSpLocks/>
            </p:cNvGrpSpPr>
            <p:nvPr/>
          </p:nvGrpSpPr>
          <p:grpSpPr bwMode="auto">
            <a:xfrm>
              <a:off x="3846" y="1069"/>
              <a:ext cx="256" cy="269"/>
              <a:chOff x="2870" y="1518"/>
              <a:chExt cx="292" cy="320"/>
            </a:xfrm>
          </p:grpSpPr>
          <p:graphicFrame>
            <p:nvGraphicFramePr>
              <p:cNvPr id="5133" name="Object 59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5133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5134" name="Object 59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5134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5410" name="Group 729"/>
            <p:cNvGrpSpPr>
              <a:grpSpLocks/>
            </p:cNvGrpSpPr>
            <p:nvPr/>
          </p:nvGrpSpPr>
          <p:grpSpPr bwMode="auto">
            <a:xfrm>
              <a:off x="3390" y="1979"/>
              <a:ext cx="209" cy="224"/>
              <a:chOff x="2870" y="1518"/>
              <a:chExt cx="292" cy="320"/>
            </a:xfrm>
          </p:grpSpPr>
          <p:graphicFrame>
            <p:nvGraphicFramePr>
              <p:cNvPr id="5131" name="Object 730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5131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5132" name="Object 731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5132" name="Clip" r:id="rId9" imgW="1266840" imgH="1200240" progId="">
                  <p:embed/>
                </p:oleObj>
              </a:graphicData>
            </a:graphic>
          </p:graphicFrame>
        </p:grpSp>
        <p:graphicFrame>
          <p:nvGraphicFramePr>
            <p:cNvPr id="5122" name="Object 750"/>
            <p:cNvGraphicFramePr>
              <a:graphicFrameLocks noChangeAspect="1"/>
            </p:cNvGraphicFramePr>
            <p:nvPr/>
          </p:nvGraphicFramePr>
          <p:xfrm>
            <a:off x="3660" y="2006"/>
            <a:ext cx="207" cy="173"/>
          </p:xfrm>
          <a:graphic>
            <a:graphicData uri="http://schemas.openxmlformats.org/presentationml/2006/ole">
              <p:oleObj spid="_x0000_s5122" name="Clip" r:id="rId10" imgW="1305000" imgH="1085760" progId="">
                <p:embed/>
              </p:oleObj>
            </a:graphicData>
          </a:graphic>
        </p:graphicFrame>
        <p:grpSp>
          <p:nvGrpSpPr>
            <p:cNvPr id="5411" name="Group 755"/>
            <p:cNvGrpSpPr>
              <a:grpSpLocks/>
            </p:cNvGrpSpPr>
            <p:nvPr/>
          </p:nvGrpSpPr>
          <p:grpSpPr bwMode="auto">
            <a:xfrm>
              <a:off x="4702" y="3292"/>
              <a:ext cx="125" cy="230"/>
              <a:chOff x="4180" y="783"/>
              <a:chExt cx="150" cy="307"/>
            </a:xfrm>
          </p:grpSpPr>
          <p:sp>
            <p:nvSpPr>
              <p:cNvPr id="5423" name="AutoShape 756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4" name="Rectangle 757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5" name="Rectangle 758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6" name="AutoShape 759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7" name="Line 760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8" name="Line 761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9" name="Rectangle 762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30" name="Rectangle 763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5123" name="Object 818"/>
            <p:cNvGraphicFramePr>
              <a:graphicFrameLocks noChangeAspect="1"/>
            </p:cNvGraphicFramePr>
            <p:nvPr/>
          </p:nvGraphicFramePr>
          <p:xfrm>
            <a:off x="3417" y="3101"/>
            <a:ext cx="216" cy="180"/>
          </p:xfrm>
          <a:graphic>
            <a:graphicData uri="http://schemas.openxmlformats.org/presentationml/2006/ole">
              <p:oleObj spid="_x0000_s5123" name="Clip" r:id="rId11" imgW="1305000" imgH="1085760" progId="">
                <p:embed/>
              </p:oleObj>
            </a:graphicData>
          </a:graphic>
        </p:graphicFrame>
        <p:graphicFrame>
          <p:nvGraphicFramePr>
            <p:cNvPr id="5124" name="Object 819"/>
            <p:cNvGraphicFramePr>
              <a:graphicFrameLocks noChangeAspect="1"/>
            </p:cNvGraphicFramePr>
            <p:nvPr/>
          </p:nvGraphicFramePr>
          <p:xfrm>
            <a:off x="3521" y="2901"/>
            <a:ext cx="216" cy="180"/>
          </p:xfrm>
          <a:graphic>
            <a:graphicData uri="http://schemas.openxmlformats.org/presentationml/2006/ole">
              <p:oleObj spid="_x0000_s5124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5125" name="Object 820"/>
            <p:cNvGraphicFramePr>
              <a:graphicFrameLocks noChangeAspect="1"/>
            </p:cNvGraphicFramePr>
            <p:nvPr/>
          </p:nvGraphicFramePr>
          <p:xfrm>
            <a:off x="3689" y="3261"/>
            <a:ext cx="216" cy="180"/>
          </p:xfrm>
          <a:graphic>
            <a:graphicData uri="http://schemas.openxmlformats.org/presentationml/2006/ole">
              <p:oleObj spid="_x0000_s5125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5126" name="Object 821"/>
            <p:cNvGraphicFramePr>
              <a:graphicFrameLocks noChangeAspect="1"/>
            </p:cNvGraphicFramePr>
            <p:nvPr/>
          </p:nvGraphicFramePr>
          <p:xfrm>
            <a:off x="3903" y="3263"/>
            <a:ext cx="216" cy="180"/>
          </p:xfrm>
          <a:graphic>
            <a:graphicData uri="http://schemas.openxmlformats.org/presentationml/2006/ole">
              <p:oleObj spid="_x0000_s5126" name="Clip" r:id="rId14" imgW="1305000" imgH="1085760" progId="">
                <p:embed/>
              </p:oleObj>
            </a:graphicData>
          </a:graphic>
        </p:graphicFrame>
        <p:grpSp>
          <p:nvGrpSpPr>
            <p:cNvPr id="5412" name="Group 822"/>
            <p:cNvGrpSpPr>
              <a:grpSpLocks/>
            </p:cNvGrpSpPr>
            <p:nvPr/>
          </p:nvGrpSpPr>
          <p:grpSpPr bwMode="auto">
            <a:xfrm>
              <a:off x="4475" y="3342"/>
              <a:ext cx="172" cy="215"/>
              <a:chOff x="2870" y="1518"/>
              <a:chExt cx="292" cy="320"/>
            </a:xfrm>
          </p:grpSpPr>
          <p:graphicFrame>
            <p:nvGraphicFramePr>
              <p:cNvPr id="5129" name="Object 823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5129" name="Clip" r:id="rId15" imgW="819000" imgH="847800" progId="">
                  <p:embed/>
                </p:oleObj>
              </a:graphicData>
            </a:graphic>
          </p:graphicFrame>
          <p:graphicFrame>
            <p:nvGraphicFramePr>
              <p:cNvPr id="5130" name="Object 824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5130" name="Clip" r:id="rId16" imgW="1266840" imgH="1200240" progId="">
                  <p:embed/>
                </p:oleObj>
              </a:graphicData>
            </a:graphic>
          </p:graphicFrame>
        </p:grpSp>
        <p:grpSp>
          <p:nvGrpSpPr>
            <p:cNvPr id="5413" name="Group 825"/>
            <p:cNvGrpSpPr>
              <a:grpSpLocks/>
            </p:cNvGrpSpPr>
            <p:nvPr/>
          </p:nvGrpSpPr>
          <p:grpSpPr bwMode="auto">
            <a:xfrm>
              <a:off x="4191" y="3374"/>
              <a:ext cx="220" cy="203"/>
              <a:chOff x="2870" y="1518"/>
              <a:chExt cx="292" cy="320"/>
            </a:xfrm>
          </p:grpSpPr>
          <p:graphicFrame>
            <p:nvGraphicFramePr>
              <p:cNvPr id="5127" name="Object 82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5127" name="Clip" r:id="rId17" imgW="819000" imgH="847800" progId="">
                  <p:embed/>
                </p:oleObj>
              </a:graphicData>
            </a:graphic>
          </p:graphicFrame>
          <p:graphicFrame>
            <p:nvGraphicFramePr>
              <p:cNvPr id="5128" name="Object 82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5128" name="Clip" r:id="rId18" imgW="1266840" imgH="1200240" progId="">
                  <p:embed/>
                </p:oleObj>
              </a:graphicData>
            </a:graphic>
          </p:graphicFrame>
        </p:grpSp>
        <p:grpSp>
          <p:nvGrpSpPr>
            <p:cNvPr id="5414" name="Group 848"/>
            <p:cNvGrpSpPr>
              <a:grpSpLocks/>
            </p:cNvGrpSpPr>
            <p:nvPr/>
          </p:nvGrpSpPr>
          <p:grpSpPr bwMode="auto">
            <a:xfrm>
              <a:off x="4961" y="3136"/>
              <a:ext cx="131" cy="258"/>
              <a:chOff x="4180" y="783"/>
              <a:chExt cx="150" cy="307"/>
            </a:xfrm>
          </p:grpSpPr>
          <p:sp>
            <p:nvSpPr>
              <p:cNvPr id="5415" name="AutoShape 849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16" name="Rectangle 850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17" name="Rectangle 851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18" name="AutoShape 852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19" name="Line 853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0" name="Line 854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1" name="Rectangle 855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2" name="Rectangle 856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2" name="Group 869"/>
          <p:cNvGrpSpPr>
            <a:grpSpLocks/>
          </p:cNvGrpSpPr>
          <p:nvPr/>
        </p:nvGrpSpPr>
        <p:grpSpPr bwMode="auto">
          <a:xfrm>
            <a:off x="5454650" y="1822450"/>
            <a:ext cx="2538413" cy="3589338"/>
            <a:chOff x="3418" y="1154"/>
            <a:chExt cx="1599" cy="2261"/>
          </a:xfrm>
        </p:grpSpPr>
        <p:grpSp>
          <p:nvGrpSpPr>
            <p:cNvPr id="5269" name="Group 559"/>
            <p:cNvGrpSpPr>
              <a:grpSpLocks/>
            </p:cNvGrpSpPr>
            <p:nvPr/>
          </p:nvGrpSpPr>
          <p:grpSpPr bwMode="auto">
            <a:xfrm>
              <a:off x="3640" y="1154"/>
              <a:ext cx="212" cy="335"/>
              <a:chOff x="3796" y="1043"/>
              <a:chExt cx="865" cy="1237"/>
            </a:xfrm>
          </p:grpSpPr>
          <p:sp>
            <p:nvSpPr>
              <p:cNvPr id="5377" name="Line 560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5" cy="7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78" name="Line 561"/>
              <p:cNvSpPr>
                <a:spLocks noChangeShapeType="1"/>
              </p:cNvSpPr>
              <p:nvPr/>
            </p:nvSpPr>
            <p:spPr bwMode="auto">
              <a:xfrm>
                <a:off x="4227" y="1481"/>
                <a:ext cx="236" cy="7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79" name="Line 562"/>
              <p:cNvSpPr>
                <a:spLocks noChangeShapeType="1"/>
              </p:cNvSpPr>
              <p:nvPr/>
            </p:nvSpPr>
            <p:spPr bwMode="auto">
              <a:xfrm>
                <a:off x="3992" y="2201"/>
                <a:ext cx="235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0" name="Line 563"/>
              <p:cNvSpPr>
                <a:spLocks noChangeShapeType="1"/>
              </p:cNvSpPr>
              <p:nvPr/>
            </p:nvSpPr>
            <p:spPr bwMode="auto">
              <a:xfrm flipH="1">
                <a:off x="4227" y="2201"/>
                <a:ext cx="236" cy="7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1" name="Line 564"/>
              <p:cNvSpPr>
                <a:spLocks noChangeShapeType="1"/>
              </p:cNvSpPr>
              <p:nvPr/>
            </p:nvSpPr>
            <p:spPr bwMode="auto">
              <a:xfrm>
                <a:off x="4227" y="1497"/>
                <a:ext cx="0" cy="78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2" name="Line 565"/>
              <p:cNvSpPr>
                <a:spLocks noChangeShapeType="1"/>
              </p:cNvSpPr>
              <p:nvPr/>
            </p:nvSpPr>
            <p:spPr bwMode="auto">
              <a:xfrm flipV="1">
                <a:off x="3992" y="2127"/>
                <a:ext cx="235" cy="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3" name="Line 566"/>
              <p:cNvSpPr>
                <a:spLocks noChangeShapeType="1"/>
              </p:cNvSpPr>
              <p:nvPr/>
            </p:nvSpPr>
            <p:spPr bwMode="auto">
              <a:xfrm flipH="1" flipV="1">
                <a:off x="4227" y="2127"/>
                <a:ext cx="236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4" name="Line 567"/>
              <p:cNvSpPr>
                <a:spLocks noChangeShapeType="1"/>
              </p:cNvSpPr>
              <p:nvPr/>
            </p:nvSpPr>
            <p:spPr bwMode="auto">
              <a:xfrm>
                <a:off x="4092" y="1890"/>
                <a:ext cx="135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5" name="Line 568"/>
              <p:cNvSpPr>
                <a:spLocks noChangeShapeType="1"/>
              </p:cNvSpPr>
              <p:nvPr/>
            </p:nvSpPr>
            <p:spPr bwMode="auto">
              <a:xfrm flipV="1">
                <a:off x="4227" y="1890"/>
                <a:ext cx="143" cy="6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6" name="Line 569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5" cy="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7" name="Line 570"/>
              <p:cNvSpPr>
                <a:spLocks noChangeShapeType="1"/>
              </p:cNvSpPr>
              <p:nvPr/>
            </p:nvSpPr>
            <p:spPr bwMode="auto">
              <a:xfrm flipV="1">
                <a:off x="4227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8" name="Line 571"/>
              <p:cNvSpPr>
                <a:spLocks noChangeShapeType="1"/>
              </p:cNvSpPr>
              <p:nvPr/>
            </p:nvSpPr>
            <p:spPr bwMode="auto">
              <a:xfrm flipV="1">
                <a:off x="4227" y="1782"/>
                <a:ext cx="90" cy="2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89" name="Line 572"/>
              <p:cNvSpPr>
                <a:spLocks noChangeShapeType="1"/>
              </p:cNvSpPr>
              <p:nvPr/>
            </p:nvSpPr>
            <p:spPr bwMode="auto">
              <a:xfrm flipV="1">
                <a:off x="4227" y="1632"/>
                <a:ext cx="57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90" name="Line 573"/>
              <p:cNvSpPr>
                <a:spLocks noChangeShapeType="1"/>
              </p:cNvSpPr>
              <p:nvPr/>
            </p:nvSpPr>
            <p:spPr bwMode="auto">
              <a:xfrm>
                <a:off x="4126" y="1772"/>
                <a:ext cx="109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5391" name="Line 574"/>
              <p:cNvSpPr>
                <a:spLocks noChangeShapeType="1"/>
              </p:cNvSpPr>
              <p:nvPr/>
            </p:nvSpPr>
            <p:spPr bwMode="auto">
              <a:xfrm>
                <a:off x="4175" y="1625"/>
                <a:ext cx="63" cy="3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grpSp>
            <p:nvGrpSpPr>
              <p:cNvPr id="5392" name="Group 575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5403" name="Line 576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404" name="Line 57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405" name="Line 57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406" name="Line 57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393" name="Group 580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5399" name="Line 581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400" name="Line 582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401" name="Line 583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402" name="Line 584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5394" name="Group 585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5395" name="Line 586"/>
                <p:cNvSpPr>
                  <a:spLocks noChangeShapeType="1"/>
                </p:cNvSpPr>
                <p:nvPr/>
              </p:nvSpPr>
              <p:spPr bwMode="auto">
                <a:xfrm>
                  <a:off x="4227" y="1604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396" name="Line 587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4" y="1205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397" name="Line 588"/>
                <p:cNvSpPr>
                  <a:spLocks noChangeShapeType="1"/>
                </p:cNvSpPr>
                <p:nvPr/>
              </p:nvSpPr>
              <p:spPr bwMode="auto">
                <a:xfrm rot="6361956">
                  <a:off x="4602" y="1393"/>
                  <a:ext cx="189" cy="2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5398" name="Line 589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5" y="1286"/>
                  <a:ext cx="189" cy="5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270" name="Group 696"/>
            <p:cNvGrpSpPr>
              <a:grpSpLocks/>
            </p:cNvGrpSpPr>
            <p:nvPr/>
          </p:nvGrpSpPr>
          <p:grpSpPr bwMode="auto">
            <a:xfrm>
              <a:off x="3832" y="1529"/>
              <a:ext cx="220" cy="100"/>
              <a:chOff x="3600" y="219"/>
              <a:chExt cx="360" cy="175"/>
            </a:xfrm>
          </p:grpSpPr>
          <p:sp>
            <p:nvSpPr>
              <p:cNvPr id="5364" name="Oval 69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65" name="Line 69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66" name="Line 69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67" name="Rectangle 70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368" name="Oval 70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69" name="Group 70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374" name="Line 70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75" name="Line 70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76" name="Line 70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70" name="Group 70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371" name="Line 70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72" name="Line 70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73" name="Line 70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271" name="Group 710"/>
            <p:cNvGrpSpPr>
              <a:grpSpLocks/>
            </p:cNvGrpSpPr>
            <p:nvPr/>
          </p:nvGrpSpPr>
          <p:grpSpPr bwMode="auto">
            <a:xfrm>
              <a:off x="3639" y="2253"/>
              <a:ext cx="220" cy="100"/>
              <a:chOff x="3600" y="219"/>
              <a:chExt cx="360" cy="175"/>
            </a:xfrm>
          </p:grpSpPr>
          <p:sp>
            <p:nvSpPr>
              <p:cNvPr id="5351" name="Oval 71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52" name="Line 71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53" name="Line 71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54" name="Rectangle 71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355" name="Oval 71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56" name="Group 71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361" name="Line 71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62" name="Line 71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63" name="Line 71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57" name="Group 72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358" name="Line 72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59" name="Line 72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60" name="Line 72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272" name="Group 732"/>
            <p:cNvGrpSpPr>
              <a:grpSpLocks/>
            </p:cNvGrpSpPr>
            <p:nvPr/>
          </p:nvGrpSpPr>
          <p:grpSpPr bwMode="auto">
            <a:xfrm>
              <a:off x="3418" y="2211"/>
              <a:ext cx="139" cy="194"/>
              <a:chOff x="2556" y="2689"/>
              <a:chExt cx="183" cy="255"/>
            </a:xfrm>
          </p:grpSpPr>
          <p:pic>
            <p:nvPicPr>
              <p:cNvPr id="5334" name="Picture 733" descr="31u_bnrz[1]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335" name="Freeform 734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6" name="Freeform 735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7" name="Freeform 736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8" name="Freeform 737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39" name="Freeform 738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0" name="Freeform 739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1" name="Freeform 740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2" name="Freeform 741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3" name="Freeform 742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4" name="Freeform 743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5" name="Freeform 744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6" name="Freeform 745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7" name="Freeform 746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8" name="Freeform 747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49" name="Freeform 748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50" name="Freeform 749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73" name="Line 752"/>
            <p:cNvSpPr>
              <a:spLocks noChangeShapeType="1"/>
            </p:cNvSpPr>
            <p:nvPr/>
          </p:nvSpPr>
          <p:spPr bwMode="auto">
            <a:xfrm>
              <a:off x="3777" y="1478"/>
              <a:ext cx="96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74" name="Line 754"/>
            <p:cNvSpPr>
              <a:spLocks noChangeShapeType="1"/>
            </p:cNvSpPr>
            <p:nvPr/>
          </p:nvSpPr>
          <p:spPr bwMode="auto">
            <a:xfrm rot="-5400000">
              <a:off x="4757" y="3206"/>
              <a:ext cx="330" cy="8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5" name="Line 764"/>
            <p:cNvSpPr>
              <a:spLocks noChangeShapeType="1"/>
            </p:cNvSpPr>
            <p:nvPr/>
          </p:nvSpPr>
          <p:spPr bwMode="auto">
            <a:xfrm rot="5400000" flipV="1">
              <a:off x="4849" y="3383"/>
              <a:ext cx="2" cy="5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76" name="Line 765"/>
            <p:cNvSpPr>
              <a:spLocks noChangeShapeType="1"/>
            </p:cNvSpPr>
            <p:nvPr/>
          </p:nvSpPr>
          <p:spPr bwMode="auto">
            <a:xfrm rot="-5400000">
              <a:off x="4966" y="3179"/>
              <a:ext cx="0" cy="7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277" name="Group 766"/>
            <p:cNvGrpSpPr>
              <a:grpSpLocks/>
            </p:cNvGrpSpPr>
            <p:nvPr/>
          </p:nvGrpSpPr>
          <p:grpSpPr bwMode="auto">
            <a:xfrm>
              <a:off x="4701" y="2996"/>
              <a:ext cx="316" cy="148"/>
              <a:chOff x="3600" y="219"/>
              <a:chExt cx="360" cy="175"/>
            </a:xfrm>
          </p:grpSpPr>
          <p:sp>
            <p:nvSpPr>
              <p:cNvPr id="5321" name="Oval 76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2" name="Line 76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3" name="Line 76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4" name="Rectangle 77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325" name="Oval 77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26" name="Group 77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331" name="Line 77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32" name="Line 77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33" name="Line 77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27" name="Group 77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328" name="Line 77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29" name="Line 77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30" name="Line 77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278" name="Group 794"/>
            <p:cNvGrpSpPr>
              <a:grpSpLocks/>
            </p:cNvGrpSpPr>
            <p:nvPr/>
          </p:nvGrpSpPr>
          <p:grpSpPr bwMode="auto">
            <a:xfrm>
              <a:off x="3768" y="3014"/>
              <a:ext cx="316" cy="148"/>
              <a:chOff x="3600" y="219"/>
              <a:chExt cx="360" cy="175"/>
            </a:xfrm>
          </p:grpSpPr>
          <p:sp>
            <p:nvSpPr>
              <p:cNvPr id="5308" name="Oval 79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09" name="Line 79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10" name="Line 79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11" name="Rectangle 79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312" name="Oval 79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313" name="Group 80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318" name="Line 80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19" name="Line 80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20" name="Line 80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314" name="Group 80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315" name="Line 80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16" name="Line 80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17" name="Line 80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279" name="Line 811"/>
            <p:cNvSpPr>
              <a:spLocks noChangeShapeType="1"/>
            </p:cNvSpPr>
            <p:nvPr/>
          </p:nvSpPr>
          <p:spPr bwMode="auto">
            <a:xfrm flipH="1">
              <a:off x="3642" y="2931"/>
              <a:ext cx="160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0" name="Line 812"/>
            <p:cNvSpPr>
              <a:spLocks noChangeShapeType="1"/>
            </p:cNvSpPr>
            <p:nvPr/>
          </p:nvSpPr>
          <p:spPr bwMode="auto">
            <a:xfrm>
              <a:off x="3658" y="2963"/>
              <a:ext cx="12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1" name="Line 813"/>
            <p:cNvSpPr>
              <a:spLocks noChangeShapeType="1"/>
            </p:cNvSpPr>
            <p:nvPr/>
          </p:nvSpPr>
          <p:spPr bwMode="auto">
            <a:xfrm>
              <a:off x="3570" y="3175"/>
              <a:ext cx="9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2" name="Line 814"/>
            <p:cNvSpPr>
              <a:spLocks noChangeShapeType="1"/>
            </p:cNvSpPr>
            <p:nvPr/>
          </p:nvSpPr>
          <p:spPr bwMode="auto">
            <a:xfrm>
              <a:off x="3729" y="3225"/>
              <a:ext cx="30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3" name="Line 815"/>
            <p:cNvSpPr>
              <a:spLocks noChangeShapeType="1"/>
            </p:cNvSpPr>
            <p:nvPr/>
          </p:nvSpPr>
          <p:spPr bwMode="auto">
            <a:xfrm flipH="1">
              <a:off x="3880" y="3167"/>
              <a:ext cx="34" cy="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4" name="Line 816"/>
            <p:cNvSpPr>
              <a:spLocks noChangeShapeType="1"/>
            </p:cNvSpPr>
            <p:nvPr/>
          </p:nvSpPr>
          <p:spPr bwMode="auto">
            <a:xfrm>
              <a:off x="3762" y="3223"/>
              <a:ext cx="1" cy="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5" name="Line 817"/>
            <p:cNvSpPr>
              <a:spLocks noChangeShapeType="1"/>
            </p:cNvSpPr>
            <p:nvPr/>
          </p:nvSpPr>
          <p:spPr bwMode="auto">
            <a:xfrm flipH="1" flipV="1">
              <a:off x="4012" y="3228"/>
              <a:ext cx="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286" name="Group 828"/>
            <p:cNvGrpSpPr>
              <a:grpSpLocks/>
            </p:cNvGrpSpPr>
            <p:nvPr/>
          </p:nvGrpSpPr>
          <p:grpSpPr bwMode="auto">
            <a:xfrm>
              <a:off x="4290" y="3130"/>
              <a:ext cx="183" cy="255"/>
              <a:chOff x="2556" y="2689"/>
              <a:chExt cx="183" cy="255"/>
            </a:xfrm>
          </p:grpSpPr>
          <p:pic>
            <p:nvPicPr>
              <p:cNvPr id="5291" name="Picture 829" descr="31u_bnrz[1]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2609" y="2770"/>
                <a:ext cx="121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292" name="Freeform 830"/>
              <p:cNvSpPr>
                <a:spLocks/>
              </p:cNvSpPr>
              <p:nvPr/>
            </p:nvSpPr>
            <p:spPr bwMode="auto">
              <a:xfrm>
                <a:off x="2605" y="2702"/>
                <a:ext cx="33" cy="39"/>
              </a:xfrm>
              <a:custGeom>
                <a:avLst/>
                <a:gdLst>
                  <a:gd name="T0" fmla="*/ 12 w 199"/>
                  <a:gd name="T1" fmla="*/ 5 h 232"/>
                  <a:gd name="T2" fmla="*/ 9 w 199"/>
                  <a:gd name="T3" fmla="*/ 7 h 232"/>
                  <a:gd name="T4" fmla="*/ 7 w 199"/>
                  <a:gd name="T5" fmla="*/ 8 h 232"/>
                  <a:gd name="T6" fmla="*/ 5 w 199"/>
                  <a:gd name="T7" fmla="*/ 11 h 232"/>
                  <a:gd name="T8" fmla="*/ 3 w 199"/>
                  <a:gd name="T9" fmla="*/ 13 h 232"/>
                  <a:gd name="T10" fmla="*/ 2 w 199"/>
                  <a:gd name="T11" fmla="*/ 15 h 232"/>
                  <a:gd name="T12" fmla="*/ 1 w 199"/>
                  <a:gd name="T13" fmla="*/ 18 h 232"/>
                  <a:gd name="T14" fmla="*/ 0 w 199"/>
                  <a:gd name="T15" fmla="*/ 21 h 232"/>
                  <a:gd name="T16" fmla="*/ 0 w 199"/>
                  <a:gd name="T17" fmla="*/ 24 h 232"/>
                  <a:gd name="T18" fmla="*/ 0 w 199"/>
                  <a:gd name="T19" fmla="*/ 28 h 232"/>
                  <a:gd name="T20" fmla="*/ 2 w 199"/>
                  <a:gd name="T21" fmla="*/ 31 h 232"/>
                  <a:gd name="T22" fmla="*/ 4 w 199"/>
                  <a:gd name="T23" fmla="*/ 34 h 232"/>
                  <a:gd name="T24" fmla="*/ 7 w 199"/>
                  <a:gd name="T25" fmla="*/ 36 h 232"/>
                  <a:gd name="T26" fmla="*/ 11 w 199"/>
                  <a:gd name="T27" fmla="*/ 38 h 232"/>
                  <a:gd name="T28" fmla="*/ 15 w 199"/>
                  <a:gd name="T29" fmla="*/ 39 h 232"/>
                  <a:gd name="T30" fmla="*/ 18 w 199"/>
                  <a:gd name="T31" fmla="*/ 39 h 232"/>
                  <a:gd name="T32" fmla="*/ 22 w 199"/>
                  <a:gd name="T33" fmla="*/ 38 h 232"/>
                  <a:gd name="T34" fmla="*/ 23 w 199"/>
                  <a:gd name="T35" fmla="*/ 38 h 232"/>
                  <a:gd name="T36" fmla="*/ 24 w 199"/>
                  <a:gd name="T37" fmla="*/ 38 h 232"/>
                  <a:gd name="T38" fmla="*/ 24 w 199"/>
                  <a:gd name="T39" fmla="*/ 37 h 232"/>
                  <a:gd name="T40" fmla="*/ 25 w 199"/>
                  <a:gd name="T41" fmla="*/ 37 h 232"/>
                  <a:gd name="T42" fmla="*/ 24 w 199"/>
                  <a:gd name="T43" fmla="*/ 36 h 232"/>
                  <a:gd name="T44" fmla="*/ 23 w 199"/>
                  <a:gd name="T45" fmla="*/ 35 h 232"/>
                  <a:gd name="T46" fmla="*/ 22 w 199"/>
                  <a:gd name="T47" fmla="*/ 34 h 232"/>
                  <a:gd name="T48" fmla="*/ 21 w 199"/>
                  <a:gd name="T49" fmla="*/ 34 h 232"/>
                  <a:gd name="T50" fmla="*/ 19 w 199"/>
                  <a:gd name="T51" fmla="*/ 33 h 232"/>
                  <a:gd name="T52" fmla="*/ 17 w 199"/>
                  <a:gd name="T53" fmla="*/ 33 h 232"/>
                  <a:gd name="T54" fmla="*/ 16 w 199"/>
                  <a:gd name="T55" fmla="*/ 32 h 232"/>
                  <a:gd name="T56" fmla="*/ 14 w 199"/>
                  <a:gd name="T57" fmla="*/ 32 h 232"/>
                  <a:gd name="T58" fmla="*/ 12 w 199"/>
                  <a:gd name="T59" fmla="*/ 31 h 232"/>
                  <a:gd name="T60" fmla="*/ 10 w 199"/>
                  <a:gd name="T61" fmla="*/ 31 h 232"/>
                  <a:gd name="T62" fmla="*/ 9 w 199"/>
                  <a:gd name="T63" fmla="*/ 30 h 232"/>
                  <a:gd name="T64" fmla="*/ 7 w 199"/>
                  <a:gd name="T65" fmla="*/ 28 h 232"/>
                  <a:gd name="T66" fmla="*/ 7 w 199"/>
                  <a:gd name="T67" fmla="*/ 22 h 232"/>
                  <a:gd name="T68" fmla="*/ 8 w 199"/>
                  <a:gd name="T69" fmla="*/ 16 h 232"/>
                  <a:gd name="T70" fmla="*/ 11 w 199"/>
                  <a:gd name="T71" fmla="*/ 12 h 232"/>
                  <a:gd name="T72" fmla="*/ 16 w 199"/>
                  <a:gd name="T73" fmla="*/ 8 h 232"/>
                  <a:gd name="T74" fmla="*/ 20 w 199"/>
                  <a:gd name="T75" fmla="*/ 6 h 232"/>
                  <a:gd name="T76" fmla="*/ 25 w 199"/>
                  <a:gd name="T77" fmla="*/ 4 h 232"/>
                  <a:gd name="T78" fmla="*/ 30 w 199"/>
                  <a:gd name="T79" fmla="*/ 2 h 232"/>
                  <a:gd name="T80" fmla="*/ 33 w 199"/>
                  <a:gd name="T81" fmla="*/ 1 h 232"/>
                  <a:gd name="T82" fmla="*/ 31 w 199"/>
                  <a:gd name="T83" fmla="*/ 0 h 232"/>
                  <a:gd name="T84" fmla="*/ 29 w 199"/>
                  <a:gd name="T85" fmla="*/ 0 h 232"/>
                  <a:gd name="T86" fmla="*/ 26 w 199"/>
                  <a:gd name="T87" fmla="*/ 0 h 232"/>
                  <a:gd name="T88" fmla="*/ 23 w 199"/>
                  <a:gd name="T89" fmla="*/ 1 h 232"/>
                  <a:gd name="T90" fmla="*/ 20 w 199"/>
                  <a:gd name="T91" fmla="*/ 2 h 232"/>
                  <a:gd name="T92" fmla="*/ 17 w 199"/>
                  <a:gd name="T93" fmla="*/ 3 h 232"/>
                  <a:gd name="T94" fmla="*/ 14 w 199"/>
                  <a:gd name="T95" fmla="*/ 4 h 232"/>
                  <a:gd name="T96" fmla="*/ 12 w 199"/>
                  <a:gd name="T97" fmla="*/ 5 h 232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199"/>
                  <a:gd name="T148" fmla="*/ 0 h 232"/>
                  <a:gd name="T149" fmla="*/ 199 w 199"/>
                  <a:gd name="T150" fmla="*/ 232 h 232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199" h="232">
                    <a:moveTo>
                      <a:pt x="70" y="29"/>
                    </a:moveTo>
                    <a:lnTo>
                      <a:pt x="55" y="39"/>
                    </a:lnTo>
                    <a:lnTo>
                      <a:pt x="42" y="50"/>
                    </a:lnTo>
                    <a:lnTo>
                      <a:pt x="30" y="63"/>
                    </a:lnTo>
                    <a:lnTo>
                      <a:pt x="20" y="77"/>
                    </a:lnTo>
                    <a:lnTo>
                      <a:pt x="12" y="91"/>
                    </a:lnTo>
                    <a:lnTo>
                      <a:pt x="6" y="108"/>
                    </a:lnTo>
                    <a:lnTo>
                      <a:pt x="2" y="125"/>
                    </a:lnTo>
                    <a:lnTo>
                      <a:pt x="0" y="142"/>
                    </a:lnTo>
                    <a:lnTo>
                      <a:pt x="2" y="166"/>
                    </a:lnTo>
                    <a:lnTo>
                      <a:pt x="12" y="186"/>
                    </a:lnTo>
                    <a:lnTo>
                      <a:pt x="26" y="203"/>
                    </a:lnTo>
                    <a:lnTo>
                      <a:pt x="45" y="216"/>
                    </a:lnTo>
                    <a:lnTo>
                      <a:pt x="66" y="226"/>
                    </a:lnTo>
                    <a:lnTo>
                      <a:pt x="88" y="230"/>
                    </a:lnTo>
                    <a:lnTo>
                      <a:pt x="111" y="232"/>
                    </a:lnTo>
                    <a:lnTo>
                      <a:pt x="134" y="228"/>
                    </a:lnTo>
                    <a:lnTo>
                      <a:pt x="138" y="228"/>
                    </a:lnTo>
                    <a:lnTo>
                      <a:pt x="143" y="226"/>
                    </a:lnTo>
                    <a:lnTo>
                      <a:pt x="147" y="222"/>
                    </a:lnTo>
                    <a:lnTo>
                      <a:pt x="148" y="218"/>
                    </a:lnTo>
                    <a:lnTo>
                      <a:pt x="145" y="212"/>
                    </a:lnTo>
                    <a:lnTo>
                      <a:pt x="141" y="207"/>
                    </a:lnTo>
                    <a:lnTo>
                      <a:pt x="135" y="203"/>
                    </a:lnTo>
                    <a:lnTo>
                      <a:pt x="129" y="201"/>
                    </a:lnTo>
                    <a:lnTo>
                      <a:pt x="117" y="197"/>
                    </a:lnTo>
                    <a:lnTo>
                      <a:pt x="105" y="195"/>
                    </a:lnTo>
                    <a:lnTo>
                      <a:pt x="94" y="193"/>
                    </a:lnTo>
                    <a:lnTo>
                      <a:pt x="83" y="190"/>
                    </a:lnTo>
                    <a:lnTo>
                      <a:pt x="73" y="187"/>
                    </a:lnTo>
                    <a:lnTo>
                      <a:pt x="62" y="182"/>
                    </a:lnTo>
                    <a:lnTo>
                      <a:pt x="53" y="176"/>
                    </a:lnTo>
                    <a:lnTo>
                      <a:pt x="43" y="167"/>
                    </a:lnTo>
                    <a:lnTo>
                      <a:pt x="40" y="128"/>
                    </a:lnTo>
                    <a:lnTo>
                      <a:pt x="49" y="96"/>
                    </a:lnTo>
                    <a:lnTo>
                      <a:pt x="68" y="71"/>
                    </a:lnTo>
                    <a:lnTo>
                      <a:pt x="94" y="50"/>
                    </a:lnTo>
                    <a:lnTo>
                      <a:pt x="122" y="34"/>
                    </a:lnTo>
                    <a:lnTo>
                      <a:pt x="151" y="21"/>
                    </a:lnTo>
                    <a:lnTo>
                      <a:pt x="178" y="12"/>
                    </a:lnTo>
                    <a:lnTo>
                      <a:pt x="199" y="4"/>
                    </a:lnTo>
                    <a:lnTo>
                      <a:pt x="186" y="1"/>
                    </a:lnTo>
                    <a:lnTo>
                      <a:pt x="172" y="0"/>
                    </a:lnTo>
                    <a:lnTo>
                      <a:pt x="156" y="2"/>
                    </a:lnTo>
                    <a:lnTo>
                      <a:pt x="138" y="4"/>
                    </a:lnTo>
                    <a:lnTo>
                      <a:pt x="121" y="10"/>
                    </a:lnTo>
                    <a:lnTo>
                      <a:pt x="103" y="16"/>
                    </a:lnTo>
                    <a:lnTo>
                      <a:pt x="86" y="23"/>
                    </a:lnTo>
                    <a:lnTo>
                      <a:pt x="70" y="2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3" name="Freeform 831"/>
              <p:cNvSpPr>
                <a:spLocks/>
              </p:cNvSpPr>
              <p:nvPr/>
            </p:nvSpPr>
            <p:spPr bwMode="auto">
              <a:xfrm>
                <a:off x="2661" y="2701"/>
                <a:ext cx="22" cy="30"/>
              </a:xfrm>
              <a:custGeom>
                <a:avLst/>
                <a:gdLst>
                  <a:gd name="T0" fmla="*/ 19 w 128"/>
                  <a:gd name="T1" fmla="*/ 10 h 180"/>
                  <a:gd name="T2" fmla="*/ 19 w 128"/>
                  <a:gd name="T3" fmla="*/ 13 h 180"/>
                  <a:gd name="T4" fmla="*/ 19 w 128"/>
                  <a:gd name="T5" fmla="*/ 16 h 180"/>
                  <a:gd name="T6" fmla="*/ 18 w 128"/>
                  <a:gd name="T7" fmla="*/ 18 h 180"/>
                  <a:gd name="T8" fmla="*/ 16 w 128"/>
                  <a:gd name="T9" fmla="*/ 20 h 180"/>
                  <a:gd name="T10" fmla="*/ 13 w 128"/>
                  <a:gd name="T11" fmla="*/ 22 h 180"/>
                  <a:gd name="T12" fmla="*/ 10 w 128"/>
                  <a:gd name="T13" fmla="*/ 24 h 180"/>
                  <a:gd name="T14" fmla="*/ 8 w 128"/>
                  <a:gd name="T15" fmla="*/ 26 h 180"/>
                  <a:gd name="T16" fmla="*/ 5 w 128"/>
                  <a:gd name="T17" fmla="*/ 27 h 180"/>
                  <a:gd name="T18" fmla="*/ 5 w 128"/>
                  <a:gd name="T19" fmla="*/ 28 h 180"/>
                  <a:gd name="T20" fmla="*/ 5 w 128"/>
                  <a:gd name="T21" fmla="*/ 28 h 180"/>
                  <a:gd name="T22" fmla="*/ 5 w 128"/>
                  <a:gd name="T23" fmla="*/ 29 h 180"/>
                  <a:gd name="T24" fmla="*/ 5 w 128"/>
                  <a:gd name="T25" fmla="*/ 30 h 180"/>
                  <a:gd name="T26" fmla="*/ 6 w 128"/>
                  <a:gd name="T27" fmla="*/ 30 h 180"/>
                  <a:gd name="T28" fmla="*/ 6 w 128"/>
                  <a:gd name="T29" fmla="*/ 30 h 180"/>
                  <a:gd name="T30" fmla="*/ 6 w 128"/>
                  <a:gd name="T31" fmla="*/ 30 h 180"/>
                  <a:gd name="T32" fmla="*/ 7 w 128"/>
                  <a:gd name="T33" fmla="*/ 30 h 180"/>
                  <a:gd name="T34" fmla="*/ 10 w 128"/>
                  <a:gd name="T35" fmla="*/ 28 h 180"/>
                  <a:gd name="T36" fmla="*/ 13 w 128"/>
                  <a:gd name="T37" fmla="*/ 26 h 180"/>
                  <a:gd name="T38" fmla="*/ 16 w 128"/>
                  <a:gd name="T39" fmla="*/ 24 h 180"/>
                  <a:gd name="T40" fmla="*/ 19 w 128"/>
                  <a:gd name="T41" fmla="*/ 22 h 180"/>
                  <a:gd name="T42" fmla="*/ 21 w 128"/>
                  <a:gd name="T43" fmla="*/ 19 h 180"/>
                  <a:gd name="T44" fmla="*/ 22 w 128"/>
                  <a:gd name="T45" fmla="*/ 16 h 180"/>
                  <a:gd name="T46" fmla="*/ 22 w 128"/>
                  <a:gd name="T47" fmla="*/ 13 h 180"/>
                  <a:gd name="T48" fmla="*/ 21 w 128"/>
                  <a:gd name="T49" fmla="*/ 9 h 180"/>
                  <a:gd name="T50" fmla="*/ 19 w 128"/>
                  <a:gd name="T51" fmla="*/ 7 h 180"/>
                  <a:gd name="T52" fmla="*/ 17 w 128"/>
                  <a:gd name="T53" fmla="*/ 4 h 180"/>
                  <a:gd name="T54" fmla="*/ 14 w 128"/>
                  <a:gd name="T55" fmla="*/ 2 h 180"/>
                  <a:gd name="T56" fmla="*/ 10 w 128"/>
                  <a:gd name="T57" fmla="*/ 1 h 180"/>
                  <a:gd name="T58" fmla="*/ 6 w 128"/>
                  <a:gd name="T59" fmla="*/ 0 h 180"/>
                  <a:gd name="T60" fmla="*/ 3 w 128"/>
                  <a:gd name="T61" fmla="*/ 0 h 180"/>
                  <a:gd name="T62" fmla="*/ 1 w 128"/>
                  <a:gd name="T63" fmla="*/ 0 h 180"/>
                  <a:gd name="T64" fmla="*/ 0 w 128"/>
                  <a:gd name="T65" fmla="*/ 1 h 180"/>
                  <a:gd name="T66" fmla="*/ 2 w 128"/>
                  <a:gd name="T67" fmla="*/ 2 h 180"/>
                  <a:gd name="T68" fmla="*/ 5 w 128"/>
                  <a:gd name="T69" fmla="*/ 2 h 180"/>
                  <a:gd name="T70" fmla="*/ 8 w 128"/>
                  <a:gd name="T71" fmla="*/ 3 h 180"/>
                  <a:gd name="T72" fmla="*/ 10 w 128"/>
                  <a:gd name="T73" fmla="*/ 4 h 180"/>
                  <a:gd name="T74" fmla="*/ 13 w 128"/>
                  <a:gd name="T75" fmla="*/ 5 h 180"/>
                  <a:gd name="T76" fmla="*/ 15 w 128"/>
                  <a:gd name="T77" fmla="*/ 6 h 180"/>
                  <a:gd name="T78" fmla="*/ 17 w 128"/>
                  <a:gd name="T79" fmla="*/ 8 h 180"/>
                  <a:gd name="T80" fmla="*/ 19 w 128"/>
                  <a:gd name="T81" fmla="*/ 10 h 18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0"/>
                  <a:gd name="T125" fmla="*/ 128 w 128"/>
                  <a:gd name="T126" fmla="*/ 180 h 18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0">
                    <a:moveTo>
                      <a:pt x="108" y="59"/>
                    </a:moveTo>
                    <a:lnTo>
                      <a:pt x="113" y="77"/>
                    </a:lnTo>
                    <a:lnTo>
                      <a:pt x="111" y="94"/>
                    </a:lnTo>
                    <a:lnTo>
                      <a:pt x="103" y="108"/>
                    </a:lnTo>
                    <a:lnTo>
                      <a:pt x="91" y="121"/>
                    </a:lnTo>
                    <a:lnTo>
                      <a:pt x="77" y="132"/>
                    </a:lnTo>
                    <a:lnTo>
                      <a:pt x="61" y="144"/>
                    </a:lnTo>
                    <a:lnTo>
                      <a:pt x="45" y="154"/>
                    </a:lnTo>
                    <a:lnTo>
                      <a:pt x="30" y="164"/>
                    </a:lnTo>
                    <a:lnTo>
                      <a:pt x="28" y="168"/>
                    </a:lnTo>
                    <a:lnTo>
                      <a:pt x="27" y="170"/>
                    </a:lnTo>
                    <a:lnTo>
                      <a:pt x="27" y="174"/>
                    </a:lnTo>
                    <a:lnTo>
                      <a:pt x="28" y="177"/>
                    </a:lnTo>
                    <a:lnTo>
                      <a:pt x="32" y="179"/>
                    </a:lnTo>
                    <a:lnTo>
                      <a:pt x="35" y="180"/>
                    </a:lnTo>
                    <a:lnTo>
                      <a:pt x="37" y="180"/>
                    </a:lnTo>
                    <a:lnTo>
                      <a:pt x="41" y="179"/>
                    </a:lnTo>
                    <a:lnTo>
                      <a:pt x="60" y="169"/>
                    </a:lnTo>
                    <a:lnTo>
                      <a:pt x="77" y="158"/>
                    </a:lnTo>
                    <a:lnTo>
                      <a:pt x="94" y="145"/>
                    </a:lnTo>
                    <a:lnTo>
                      <a:pt x="109" y="130"/>
                    </a:lnTo>
                    <a:lnTo>
                      <a:pt x="120" y="114"/>
                    </a:lnTo>
                    <a:lnTo>
                      <a:pt x="127" y="95"/>
                    </a:lnTo>
                    <a:lnTo>
                      <a:pt x="128" y="76"/>
                    </a:lnTo>
                    <a:lnTo>
                      <a:pt x="123" y="55"/>
                    </a:lnTo>
                    <a:lnTo>
                      <a:pt x="113" y="39"/>
                    </a:lnTo>
                    <a:lnTo>
                      <a:pt x="97" y="25"/>
                    </a:lnTo>
                    <a:lnTo>
                      <a:pt x="79" y="15"/>
                    </a:lnTo>
                    <a:lnTo>
                      <a:pt x="57" y="7"/>
                    </a:lnTo>
                    <a:lnTo>
                      <a:pt x="36" y="2"/>
                    </a:lnTo>
                    <a:lnTo>
                      <a:pt x="19" y="0"/>
                    </a:lnTo>
                    <a:lnTo>
                      <a:pt x="6" y="0"/>
                    </a:lnTo>
                    <a:lnTo>
                      <a:pt x="0" y="4"/>
                    </a:lnTo>
                    <a:lnTo>
                      <a:pt x="14" y="9"/>
                    </a:lnTo>
                    <a:lnTo>
                      <a:pt x="29" y="14"/>
                    </a:lnTo>
                    <a:lnTo>
                      <a:pt x="46" y="19"/>
                    </a:lnTo>
                    <a:lnTo>
                      <a:pt x="61" y="23"/>
                    </a:lnTo>
                    <a:lnTo>
                      <a:pt x="76" y="29"/>
                    </a:lnTo>
                    <a:lnTo>
                      <a:pt x="89" y="37"/>
                    </a:lnTo>
                    <a:lnTo>
                      <a:pt x="100" y="46"/>
                    </a:lnTo>
                    <a:lnTo>
                      <a:pt x="108" y="5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4" name="Freeform 832"/>
              <p:cNvSpPr>
                <a:spLocks/>
              </p:cNvSpPr>
              <p:nvPr/>
            </p:nvSpPr>
            <p:spPr bwMode="auto">
              <a:xfrm>
                <a:off x="2584" y="2694"/>
                <a:ext cx="54" cy="63"/>
              </a:xfrm>
              <a:custGeom>
                <a:avLst/>
                <a:gdLst>
                  <a:gd name="T0" fmla="*/ 17 w 322"/>
                  <a:gd name="T1" fmla="*/ 12 h 378"/>
                  <a:gd name="T2" fmla="*/ 9 w 322"/>
                  <a:gd name="T3" fmla="*/ 19 h 378"/>
                  <a:gd name="T4" fmla="*/ 3 w 322"/>
                  <a:gd name="T5" fmla="*/ 28 h 378"/>
                  <a:gd name="T6" fmla="*/ 0 w 322"/>
                  <a:gd name="T7" fmla="*/ 38 h 378"/>
                  <a:gd name="T8" fmla="*/ 1 w 322"/>
                  <a:gd name="T9" fmla="*/ 44 h 378"/>
                  <a:gd name="T10" fmla="*/ 2 w 322"/>
                  <a:gd name="T11" fmla="*/ 47 h 378"/>
                  <a:gd name="T12" fmla="*/ 3 w 322"/>
                  <a:gd name="T13" fmla="*/ 50 h 378"/>
                  <a:gd name="T14" fmla="*/ 5 w 322"/>
                  <a:gd name="T15" fmla="*/ 52 h 378"/>
                  <a:gd name="T16" fmla="*/ 9 w 322"/>
                  <a:gd name="T17" fmla="*/ 54 h 378"/>
                  <a:gd name="T18" fmla="*/ 14 w 322"/>
                  <a:gd name="T19" fmla="*/ 56 h 378"/>
                  <a:gd name="T20" fmla="*/ 20 w 322"/>
                  <a:gd name="T21" fmla="*/ 58 h 378"/>
                  <a:gd name="T22" fmla="*/ 25 w 322"/>
                  <a:gd name="T23" fmla="*/ 60 h 378"/>
                  <a:gd name="T24" fmla="*/ 31 w 322"/>
                  <a:gd name="T25" fmla="*/ 61 h 378"/>
                  <a:gd name="T26" fmla="*/ 37 w 322"/>
                  <a:gd name="T27" fmla="*/ 62 h 378"/>
                  <a:gd name="T28" fmla="*/ 43 w 322"/>
                  <a:gd name="T29" fmla="*/ 62 h 378"/>
                  <a:gd name="T30" fmla="*/ 48 w 322"/>
                  <a:gd name="T31" fmla="*/ 63 h 378"/>
                  <a:gd name="T32" fmla="*/ 52 w 322"/>
                  <a:gd name="T33" fmla="*/ 63 h 378"/>
                  <a:gd name="T34" fmla="*/ 54 w 322"/>
                  <a:gd name="T35" fmla="*/ 62 h 378"/>
                  <a:gd name="T36" fmla="*/ 54 w 322"/>
                  <a:gd name="T37" fmla="*/ 60 h 378"/>
                  <a:gd name="T38" fmla="*/ 53 w 322"/>
                  <a:gd name="T39" fmla="*/ 59 h 378"/>
                  <a:gd name="T40" fmla="*/ 49 w 322"/>
                  <a:gd name="T41" fmla="*/ 58 h 378"/>
                  <a:gd name="T42" fmla="*/ 44 w 322"/>
                  <a:gd name="T43" fmla="*/ 57 h 378"/>
                  <a:gd name="T44" fmla="*/ 39 w 322"/>
                  <a:gd name="T45" fmla="*/ 56 h 378"/>
                  <a:gd name="T46" fmla="*/ 34 w 322"/>
                  <a:gd name="T47" fmla="*/ 55 h 378"/>
                  <a:gd name="T48" fmla="*/ 29 w 322"/>
                  <a:gd name="T49" fmla="*/ 54 h 378"/>
                  <a:gd name="T50" fmla="*/ 23 w 322"/>
                  <a:gd name="T51" fmla="*/ 53 h 378"/>
                  <a:gd name="T52" fmla="*/ 18 w 322"/>
                  <a:gd name="T53" fmla="*/ 52 h 378"/>
                  <a:gd name="T54" fmla="*/ 13 w 322"/>
                  <a:gd name="T55" fmla="*/ 50 h 378"/>
                  <a:gd name="T56" fmla="*/ 9 w 322"/>
                  <a:gd name="T57" fmla="*/ 47 h 378"/>
                  <a:gd name="T58" fmla="*/ 6 w 322"/>
                  <a:gd name="T59" fmla="*/ 43 h 378"/>
                  <a:gd name="T60" fmla="*/ 6 w 322"/>
                  <a:gd name="T61" fmla="*/ 39 h 378"/>
                  <a:gd name="T62" fmla="*/ 6 w 322"/>
                  <a:gd name="T63" fmla="*/ 33 h 378"/>
                  <a:gd name="T64" fmla="*/ 9 w 322"/>
                  <a:gd name="T65" fmla="*/ 28 h 378"/>
                  <a:gd name="T66" fmla="*/ 12 w 322"/>
                  <a:gd name="T67" fmla="*/ 23 h 378"/>
                  <a:gd name="T68" fmla="*/ 16 w 322"/>
                  <a:gd name="T69" fmla="*/ 18 h 378"/>
                  <a:gd name="T70" fmla="*/ 21 w 322"/>
                  <a:gd name="T71" fmla="*/ 14 h 378"/>
                  <a:gd name="T72" fmla="*/ 26 w 322"/>
                  <a:gd name="T73" fmla="*/ 9 h 378"/>
                  <a:gd name="T74" fmla="*/ 33 w 322"/>
                  <a:gd name="T75" fmla="*/ 6 h 378"/>
                  <a:gd name="T76" fmla="*/ 40 w 322"/>
                  <a:gd name="T77" fmla="*/ 3 h 378"/>
                  <a:gd name="T78" fmla="*/ 44 w 322"/>
                  <a:gd name="T79" fmla="*/ 1 h 378"/>
                  <a:gd name="T80" fmla="*/ 43 w 322"/>
                  <a:gd name="T81" fmla="*/ 0 h 378"/>
                  <a:gd name="T82" fmla="*/ 37 w 322"/>
                  <a:gd name="T83" fmla="*/ 1 h 378"/>
                  <a:gd name="T84" fmla="*/ 30 w 322"/>
                  <a:gd name="T85" fmla="*/ 3 h 378"/>
                  <a:gd name="T86" fmla="*/ 24 w 322"/>
                  <a:gd name="T87" fmla="*/ 6 h 37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2"/>
                  <a:gd name="T133" fmla="*/ 0 h 378"/>
                  <a:gd name="T134" fmla="*/ 322 w 322"/>
                  <a:gd name="T135" fmla="*/ 378 h 378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2" h="378">
                    <a:moveTo>
                      <a:pt x="125" y="49"/>
                    </a:moveTo>
                    <a:lnTo>
                      <a:pt x="100" y="70"/>
                    </a:lnTo>
                    <a:lnTo>
                      <a:pt x="76" y="90"/>
                    </a:lnTo>
                    <a:lnTo>
                      <a:pt x="53" y="115"/>
                    </a:lnTo>
                    <a:lnTo>
                      <a:pt x="34" y="140"/>
                    </a:lnTo>
                    <a:lnTo>
                      <a:pt x="17" y="166"/>
                    </a:lnTo>
                    <a:lnTo>
                      <a:pt x="5" y="195"/>
                    </a:lnTo>
                    <a:lnTo>
                      <a:pt x="0" y="226"/>
                    </a:lnTo>
                    <a:lnTo>
                      <a:pt x="1" y="258"/>
                    </a:lnTo>
                    <a:lnTo>
                      <a:pt x="3" y="266"/>
                    </a:lnTo>
                    <a:lnTo>
                      <a:pt x="5" y="275"/>
                    </a:lnTo>
                    <a:lnTo>
                      <a:pt x="9" y="282"/>
                    </a:lnTo>
                    <a:lnTo>
                      <a:pt x="14" y="290"/>
                    </a:lnTo>
                    <a:lnTo>
                      <a:pt x="19" y="297"/>
                    </a:lnTo>
                    <a:lnTo>
                      <a:pt x="26" y="304"/>
                    </a:lnTo>
                    <a:lnTo>
                      <a:pt x="32" y="310"/>
                    </a:lnTo>
                    <a:lnTo>
                      <a:pt x="41" y="314"/>
                    </a:lnTo>
                    <a:lnTo>
                      <a:pt x="56" y="324"/>
                    </a:lnTo>
                    <a:lnTo>
                      <a:pt x="71" y="332"/>
                    </a:lnTo>
                    <a:lnTo>
                      <a:pt x="86" y="338"/>
                    </a:lnTo>
                    <a:lnTo>
                      <a:pt x="103" y="344"/>
                    </a:lnTo>
                    <a:lnTo>
                      <a:pt x="119" y="350"/>
                    </a:lnTo>
                    <a:lnTo>
                      <a:pt x="136" y="355"/>
                    </a:lnTo>
                    <a:lnTo>
                      <a:pt x="152" y="359"/>
                    </a:lnTo>
                    <a:lnTo>
                      <a:pt x="168" y="363"/>
                    </a:lnTo>
                    <a:lnTo>
                      <a:pt x="186" y="366"/>
                    </a:lnTo>
                    <a:lnTo>
                      <a:pt x="202" y="368"/>
                    </a:lnTo>
                    <a:lnTo>
                      <a:pt x="220" y="371"/>
                    </a:lnTo>
                    <a:lnTo>
                      <a:pt x="238" y="373"/>
                    </a:lnTo>
                    <a:lnTo>
                      <a:pt x="254" y="374"/>
                    </a:lnTo>
                    <a:lnTo>
                      <a:pt x="272" y="375"/>
                    </a:lnTo>
                    <a:lnTo>
                      <a:pt x="289" y="376"/>
                    </a:lnTo>
                    <a:lnTo>
                      <a:pt x="306" y="378"/>
                    </a:lnTo>
                    <a:lnTo>
                      <a:pt x="311" y="378"/>
                    </a:lnTo>
                    <a:lnTo>
                      <a:pt x="316" y="375"/>
                    </a:lnTo>
                    <a:lnTo>
                      <a:pt x="320" y="371"/>
                    </a:lnTo>
                    <a:lnTo>
                      <a:pt x="322" y="366"/>
                    </a:lnTo>
                    <a:lnTo>
                      <a:pt x="322" y="360"/>
                    </a:lnTo>
                    <a:lnTo>
                      <a:pt x="320" y="356"/>
                    </a:lnTo>
                    <a:lnTo>
                      <a:pt x="315" y="352"/>
                    </a:lnTo>
                    <a:lnTo>
                      <a:pt x="309" y="350"/>
                    </a:lnTo>
                    <a:lnTo>
                      <a:pt x="294" y="347"/>
                    </a:lnTo>
                    <a:lnTo>
                      <a:pt x="279" y="344"/>
                    </a:lnTo>
                    <a:lnTo>
                      <a:pt x="263" y="341"/>
                    </a:lnTo>
                    <a:lnTo>
                      <a:pt x="247" y="338"/>
                    </a:lnTo>
                    <a:lnTo>
                      <a:pt x="232" y="336"/>
                    </a:lnTo>
                    <a:lnTo>
                      <a:pt x="216" y="334"/>
                    </a:lnTo>
                    <a:lnTo>
                      <a:pt x="200" y="332"/>
                    </a:lnTo>
                    <a:lnTo>
                      <a:pt x="185" y="328"/>
                    </a:lnTo>
                    <a:lnTo>
                      <a:pt x="170" y="326"/>
                    </a:lnTo>
                    <a:lnTo>
                      <a:pt x="154" y="322"/>
                    </a:lnTo>
                    <a:lnTo>
                      <a:pt x="139" y="318"/>
                    </a:lnTo>
                    <a:lnTo>
                      <a:pt x="124" y="314"/>
                    </a:lnTo>
                    <a:lnTo>
                      <a:pt x="110" y="309"/>
                    </a:lnTo>
                    <a:lnTo>
                      <a:pt x="94" y="303"/>
                    </a:lnTo>
                    <a:lnTo>
                      <a:pt x="80" y="297"/>
                    </a:lnTo>
                    <a:lnTo>
                      <a:pt x="66" y="289"/>
                    </a:lnTo>
                    <a:lnTo>
                      <a:pt x="55" y="281"/>
                    </a:lnTo>
                    <a:lnTo>
                      <a:pt x="45" y="271"/>
                    </a:lnTo>
                    <a:lnTo>
                      <a:pt x="38" y="259"/>
                    </a:lnTo>
                    <a:lnTo>
                      <a:pt x="35" y="245"/>
                    </a:lnTo>
                    <a:lnTo>
                      <a:pt x="34" y="232"/>
                    </a:lnTo>
                    <a:lnTo>
                      <a:pt x="35" y="216"/>
                    </a:lnTo>
                    <a:lnTo>
                      <a:pt x="38" y="200"/>
                    </a:lnTo>
                    <a:lnTo>
                      <a:pt x="43" y="187"/>
                    </a:lnTo>
                    <a:lnTo>
                      <a:pt x="51" y="170"/>
                    </a:lnTo>
                    <a:lnTo>
                      <a:pt x="60" y="152"/>
                    </a:lnTo>
                    <a:lnTo>
                      <a:pt x="71" y="137"/>
                    </a:lnTo>
                    <a:lnTo>
                      <a:pt x="83" y="124"/>
                    </a:lnTo>
                    <a:lnTo>
                      <a:pt x="94" y="110"/>
                    </a:lnTo>
                    <a:lnTo>
                      <a:pt x="107" y="96"/>
                    </a:lnTo>
                    <a:lnTo>
                      <a:pt x="123" y="82"/>
                    </a:lnTo>
                    <a:lnTo>
                      <a:pt x="138" y="69"/>
                    </a:lnTo>
                    <a:lnTo>
                      <a:pt x="153" y="57"/>
                    </a:lnTo>
                    <a:lnTo>
                      <a:pt x="173" y="47"/>
                    </a:lnTo>
                    <a:lnTo>
                      <a:pt x="195" y="38"/>
                    </a:lnTo>
                    <a:lnTo>
                      <a:pt x="218" y="28"/>
                    </a:lnTo>
                    <a:lnTo>
                      <a:pt x="238" y="20"/>
                    </a:lnTo>
                    <a:lnTo>
                      <a:pt x="254" y="13"/>
                    </a:lnTo>
                    <a:lnTo>
                      <a:pt x="264" y="7"/>
                    </a:lnTo>
                    <a:lnTo>
                      <a:pt x="268" y="2"/>
                    </a:lnTo>
                    <a:lnTo>
                      <a:pt x="256" y="0"/>
                    </a:lnTo>
                    <a:lnTo>
                      <a:pt x="240" y="1"/>
                    </a:lnTo>
                    <a:lnTo>
                      <a:pt x="221" y="4"/>
                    </a:lnTo>
                    <a:lnTo>
                      <a:pt x="201" y="10"/>
                    </a:lnTo>
                    <a:lnTo>
                      <a:pt x="180" y="18"/>
                    </a:lnTo>
                    <a:lnTo>
                      <a:pt x="160" y="27"/>
                    </a:lnTo>
                    <a:lnTo>
                      <a:pt x="141" y="38"/>
                    </a:lnTo>
                    <a:lnTo>
                      <a:pt x="125" y="49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5" name="Freeform 833"/>
              <p:cNvSpPr>
                <a:spLocks/>
              </p:cNvSpPr>
              <p:nvPr/>
            </p:nvSpPr>
            <p:spPr bwMode="auto">
              <a:xfrm>
                <a:off x="2660" y="2692"/>
                <a:ext cx="47" cy="42"/>
              </a:xfrm>
              <a:custGeom>
                <a:avLst/>
                <a:gdLst>
                  <a:gd name="T0" fmla="*/ 39 w 283"/>
                  <a:gd name="T1" fmla="*/ 13 h 252"/>
                  <a:gd name="T2" fmla="*/ 41 w 283"/>
                  <a:gd name="T3" fmla="*/ 15 h 252"/>
                  <a:gd name="T4" fmla="*/ 43 w 283"/>
                  <a:gd name="T5" fmla="*/ 18 h 252"/>
                  <a:gd name="T6" fmla="*/ 43 w 283"/>
                  <a:gd name="T7" fmla="*/ 21 h 252"/>
                  <a:gd name="T8" fmla="*/ 43 w 283"/>
                  <a:gd name="T9" fmla="*/ 24 h 252"/>
                  <a:gd name="T10" fmla="*/ 43 w 283"/>
                  <a:gd name="T11" fmla="*/ 26 h 252"/>
                  <a:gd name="T12" fmla="*/ 42 w 283"/>
                  <a:gd name="T13" fmla="*/ 28 h 252"/>
                  <a:gd name="T14" fmla="*/ 41 w 283"/>
                  <a:gd name="T15" fmla="*/ 31 h 252"/>
                  <a:gd name="T16" fmla="*/ 39 w 283"/>
                  <a:gd name="T17" fmla="*/ 32 h 252"/>
                  <a:gd name="T18" fmla="*/ 37 w 283"/>
                  <a:gd name="T19" fmla="*/ 34 h 252"/>
                  <a:gd name="T20" fmla="*/ 36 w 283"/>
                  <a:gd name="T21" fmla="*/ 36 h 252"/>
                  <a:gd name="T22" fmla="*/ 34 w 283"/>
                  <a:gd name="T23" fmla="*/ 37 h 252"/>
                  <a:gd name="T24" fmla="*/ 32 w 283"/>
                  <a:gd name="T25" fmla="*/ 39 h 252"/>
                  <a:gd name="T26" fmla="*/ 32 w 283"/>
                  <a:gd name="T27" fmla="*/ 40 h 252"/>
                  <a:gd name="T28" fmla="*/ 32 w 283"/>
                  <a:gd name="T29" fmla="*/ 40 h 252"/>
                  <a:gd name="T30" fmla="*/ 32 w 283"/>
                  <a:gd name="T31" fmla="*/ 41 h 252"/>
                  <a:gd name="T32" fmla="*/ 32 w 283"/>
                  <a:gd name="T33" fmla="*/ 41 h 252"/>
                  <a:gd name="T34" fmla="*/ 33 w 283"/>
                  <a:gd name="T35" fmla="*/ 42 h 252"/>
                  <a:gd name="T36" fmla="*/ 34 w 283"/>
                  <a:gd name="T37" fmla="*/ 42 h 252"/>
                  <a:gd name="T38" fmla="*/ 34 w 283"/>
                  <a:gd name="T39" fmla="*/ 42 h 252"/>
                  <a:gd name="T40" fmla="*/ 35 w 283"/>
                  <a:gd name="T41" fmla="*/ 41 h 252"/>
                  <a:gd name="T42" fmla="*/ 39 w 283"/>
                  <a:gd name="T43" fmla="*/ 39 h 252"/>
                  <a:gd name="T44" fmla="*/ 42 w 283"/>
                  <a:gd name="T45" fmla="*/ 36 h 252"/>
                  <a:gd name="T46" fmla="*/ 45 w 283"/>
                  <a:gd name="T47" fmla="*/ 32 h 252"/>
                  <a:gd name="T48" fmla="*/ 46 w 283"/>
                  <a:gd name="T49" fmla="*/ 28 h 252"/>
                  <a:gd name="T50" fmla="*/ 47 w 283"/>
                  <a:gd name="T51" fmla="*/ 24 h 252"/>
                  <a:gd name="T52" fmla="*/ 47 w 283"/>
                  <a:gd name="T53" fmla="*/ 19 h 252"/>
                  <a:gd name="T54" fmla="*/ 45 w 283"/>
                  <a:gd name="T55" fmla="*/ 15 h 252"/>
                  <a:gd name="T56" fmla="*/ 42 w 283"/>
                  <a:gd name="T57" fmla="*/ 12 h 252"/>
                  <a:gd name="T58" fmla="*/ 40 w 283"/>
                  <a:gd name="T59" fmla="*/ 10 h 252"/>
                  <a:gd name="T60" fmla="*/ 37 w 283"/>
                  <a:gd name="T61" fmla="*/ 8 h 252"/>
                  <a:gd name="T62" fmla="*/ 34 w 283"/>
                  <a:gd name="T63" fmla="*/ 7 h 252"/>
                  <a:gd name="T64" fmla="*/ 31 w 283"/>
                  <a:gd name="T65" fmla="*/ 5 h 252"/>
                  <a:gd name="T66" fmla="*/ 27 w 283"/>
                  <a:gd name="T67" fmla="*/ 4 h 252"/>
                  <a:gd name="T68" fmla="*/ 24 w 283"/>
                  <a:gd name="T69" fmla="*/ 3 h 252"/>
                  <a:gd name="T70" fmla="*/ 20 w 283"/>
                  <a:gd name="T71" fmla="*/ 2 h 252"/>
                  <a:gd name="T72" fmla="*/ 17 w 283"/>
                  <a:gd name="T73" fmla="*/ 1 h 252"/>
                  <a:gd name="T74" fmla="*/ 14 w 283"/>
                  <a:gd name="T75" fmla="*/ 1 h 252"/>
                  <a:gd name="T76" fmla="*/ 11 w 283"/>
                  <a:gd name="T77" fmla="*/ 0 h 252"/>
                  <a:gd name="T78" fmla="*/ 8 w 283"/>
                  <a:gd name="T79" fmla="*/ 0 h 252"/>
                  <a:gd name="T80" fmla="*/ 6 w 283"/>
                  <a:gd name="T81" fmla="*/ 0 h 252"/>
                  <a:gd name="T82" fmla="*/ 3 w 283"/>
                  <a:gd name="T83" fmla="*/ 0 h 252"/>
                  <a:gd name="T84" fmla="*/ 2 w 283"/>
                  <a:gd name="T85" fmla="*/ 0 h 252"/>
                  <a:gd name="T86" fmla="*/ 1 w 283"/>
                  <a:gd name="T87" fmla="*/ 0 h 252"/>
                  <a:gd name="T88" fmla="*/ 0 w 283"/>
                  <a:gd name="T89" fmla="*/ 1 h 252"/>
                  <a:gd name="T90" fmla="*/ 2 w 283"/>
                  <a:gd name="T91" fmla="*/ 1 h 252"/>
                  <a:gd name="T92" fmla="*/ 4 w 283"/>
                  <a:gd name="T93" fmla="*/ 1 h 252"/>
                  <a:gd name="T94" fmla="*/ 6 w 283"/>
                  <a:gd name="T95" fmla="*/ 2 h 252"/>
                  <a:gd name="T96" fmla="*/ 9 w 283"/>
                  <a:gd name="T97" fmla="*/ 2 h 252"/>
                  <a:gd name="T98" fmla="*/ 11 w 283"/>
                  <a:gd name="T99" fmla="*/ 3 h 252"/>
                  <a:gd name="T100" fmla="*/ 14 w 283"/>
                  <a:gd name="T101" fmla="*/ 3 h 252"/>
                  <a:gd name="T102" fmla="*/ 16 w 283"/>
                  <a:gd name="T103" fmla="*/ 4 h 252"/>
                  <a:gd name="T104" fmla="*/ 19 w 283"/>
                  <a:gd name="T105" fmla="*/ 4 h 252"/>
                  <a:gd name="T106" fmla="*/ 21 w 283"/>
                  <a:gd name="T107" fmla="*/ 5 h 252"/>
                  <a:gd name="T108" fmla="*/ 24 w 283"/>
                  <a:gd name="T109" fmla="*/ 6 h 252"/>
                  <a:gd name="T110" fmla="*/ 27 w 283"/>
                  <a:gd name="T111" fmla="*/ 7 h 252"/>
                  <a:gd name="T112" fmla="*/ 29 w 283"/>
                  <a:gd name="T113" fmla="*/ 8 h 252"/>
                  <a:gd name="T114" fmla="*/ 32 w 283"/>
                  <a:gd name="T115" fmla="*/ 9 h 252"/>
                  <a:gd name="T116" fmla="*/ 35 w 283"/>
                  <a:gd name="T117" fmla="*/ 10 h 252"/>
                  <a:gd name="T118" fmla="*/ 37 w 283"/>
                  <a:gd name="T119" fmla="*/ 11 h 252"/>
                  <a:gd name="T120" fmla="*/ 39 w 283"/>
                  <a:gd name="T121" fmla="*/ 13 h 25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3"/>
                  <a:gd name="T184" fmla="*/ 0 h 252"/>
                  <a:gd name="T185" fmla="*/ 283 w 283"/>
                  <a:gd name="T186" fmla="*/ 252 h 25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3" h="252">
                    <a:moveTo>
                      <a:pt x="235" y="77"/>
                    </a:moveTo>
                    <a:lnTo>
                      <a:pt x="248" y="91"/>
                    </a:lnTo>
                    <a:lnTo>
                      <a:pt x="256" y="107"/>
                    </a:lnTo>
                    <a:lnTo>
                      <a:pt x="259" y="124"/>
                    </a:lnTo>
                    <a:lnTo>
                      <a:pt x="259" y="142"/>
                    </a:lnTo>
                    <a:lnTo>
                      <a:pt x="257" y="157"/>
                    </a:lnTo>
                    <a:lnTo>
                      <a:pt x="252" y="170"/>
                    </a:lnTo>
                    <a:lnTo>
                      <a:pt x="244" y="183"/>
                    </a:lnTo>
                    <a:lnTo>
                      <a:pt x="236" y="193"/>
                    </a:lnTo>
                    <a:lnTo>
                      <a:pt x="225" y="204"/>
                    </a:lnTo>
                    <a:lnTo>
                      <a:pt x="215" y="214"/>
                    </a:lnTo>
                    <a:lnTo>
                      <a:pt x="204" y="224"/>
                    </a:lnTo>
                    <a:lnTo>
                      <a:pt x="194" y="234"/>
                    </a:lnTo>
                    <a:lnTo>
                      <a:pt x="191" y="238"/>
                    </a:lnTo>
                    <a:lnTo>
                      <a:pt x="191" y="241"/>
                    </a:lnTo>
                    <a:lnTo>
                      <a:pt x="191" y="245"/>
                    </a:lnTo>
                    <a:lnTo>
                      <a:pt x="194" y="248"/>
                    </a:lnTo>
                    <a:lnTo>
                      <a:pt x="197" y="250"/>
                    </a:lnTo>
                    <a:lnTo>
                      <a:pt x="202" y="252"/>
                    </a:lnTo>
                    <a:lnTo>
                      <a:pt x="205" y="250"/>
                    </a:lnTo>
                    <a:lnTo>
                      <a:pt x="209" y="248"/>
                    </a:lnTo>
                    <a:lnTo>
                      <a:pt x="232" y="233"/>
                    </a:lnTo>
                    <a:lnTo>
                      <a:pt x="252" y="214"/>
                    </a:lnTo>
                    <a:lnTo>
                      <a:pt x="268" y="192"/>
                    </a:lnTo>
                    <a:lnTo>
                      <a:pt x="278" y="167"/>
                    </a:lnTo>
                    <a:lnTo>
                      <a:pt x="283" y="141"/>
                    </a:lnTo>
                    <a:lnTo>
                      <a:pt x="280" y="115"/>
                    </a:lnTo>
                    <a:lnTo>
                      <a:pt x="271" y="91"/>
                    </a:lnTo>
                    <a:lnTo>
                      <a:pt x="252" y="69"/>
                    </a:lnTo>
                    <a:lnTo>
                      <a:pt x="238" y="57"/>
                    </a:lnTo>
                    <a:lnTo>
                      <a:pt x="222" y="48"/>
                    </a:lnTo>
                    <a:lnTo>
                      <a:pt x="204" y="39"/>
                    </a:lnTo>
                    <a:lnTo>
                      <a:pt x="184" y="31"/>
                    </a:lnTo>
                    <a:lnTo>
                      <a:pt x="164" y="23"/>
                    </a:lnTo>
                    <a:lnTo>
                      <a:pt x="144" y="17"/>
                    </a:lnTo>
                    <a:lnTo>
                      <a:pt x="123" y="13"/>
                    </a:lnTo>
                    <a:lnTo>
                      <a:pt x="103" y="8"/>
                    </a:lnTo>
                    <a:lnTo>
                      <a:pt x="83" y="5"/>
                    </a:lnTo>
                    <a:lnTo>
                      <a:pt x="66" y="2"/>
                    </a:lnTo>
                    <a:lnTo>
                      <a:pt x="48" y="0"/>
                    </a:lnTo>
                    <a:lnTo>
                      <a:pt x="34" y="0"/>
                    </a:lnTo>
                    <a:lnTo>
                      <a:pt x="21" y="0"/>
                    </a:lnTo>
                    <a:lnTo>
                      <a:pt x="11" y="0"/>
                    </a:lnTo>
                    <a:lnTo>
                      <a:pt x="4" y="2"/>
                    </a:lnTo>
                    <a:lnTo>
                      <a:pt x="0" y="5"/>
                    </a:lnTo>
                    <a:lnTo>
                      <a:pt x="12" y="7"/>
                    </a:lnTo>
                    <a:lnTo>
                      <a:pt x="24" y="8"/>
                    </a:lnTo>
                    <a:lnTo>
                      <a:pt x="38" y="10"/>
                    </a:lnTo>
                    <a:lnTo>
                      <a:pt x="52" y="13"/>
                    </a:lnTo>
                    <a:lnTo>
                      <a:pt x="66" y="16"/>
                    </a:lnTo>
                    <a:lnTo>
                      <a:pt x="82" y="18"/>
                    </a:lnTo>
                    <a:lnTo>
                      <a:pt x="98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4"/>
                    </a:lnTo>
                    <a:lnTo>
                      <a:pt x="162" y="39"/>
                    </a:lnTo>
                    <a:lnTo>
                      <a:pt x="177" y="45"/>
                    </a:lnTo>
                    <a:lnTo>
                      <a:pt x="193" y="52"/>
                    </a:lnTo>
                    <a:lnTo>
                      <a:pt x="208" y="60"/>
                    </a:lnTo>
                    <a:lnTo>
                      <a:pt x="222" y="68"/>
                    </a:lnTo>
                    <a:lnTo>
                      <a:pt x="235" y="77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6" name="Freeform 834"/>
              <p:cNvSpPr>
                <a:spLocks/>
              </p:cNvSpPr>
              <p:nvPr/>
            </p:nvSpPr>
            <p:spPr bwMode="auto">
              <a:xfrm>
                <a:off x="2564" y="2712"/>
                <a:ext cx="19" cy="39"/>
              </a:xfrm>
              <a:custGeom>
                <a:avLst/>
                <a:gdLst>
                  <a:gd name="T0" fmla="*/ 0 w 114"/>
                  <a:gd name="T1" fmla="*/ 21 h 238"/>
                  <a:gd name="T2" fmla="*/ 0 w 114"/>
                  <a:gd name="T3" fmla="*/ 24 h 238"/>
                  <a:gd name="T4" fmla="*/ 1 w 114"/>
                  <a:gd name="T5" fmla="*/ 28 h 238"/>
                  <a:gd name="T6" fmla="*/ 2 w 114"/>
                  <a:gd name="T7" fmla="*/ 30 h 238"/>
                  <a:gd name="T8" fmla="*/ 4 w 114"/>
                  <a:gd name="T9" fmla="*/ 33 h 238"/>
                  <a:gd name="T10" fmla="*/ 6 w 114"/>
                  <a:gd name="T11" fmla="*/ 35 h 238"/>
                  <a:gd name="T12" fmla="*/ 9 w 114"/>
                  <a:gd name="T13" fmla="*/ 37 h 238"/>
                  <a:gd name="T14" fmla="*/ 12 w 114"/>
                  <a:gd name="T15" fmla="*/ 38 h 238"/>
                  <a:gd name="T16" fmla="*/ 15 w 114"/>
                  <a:gd name="T17" fmla="*/ 39 h 238"/>
                  <a:gd name="T18" fmla="*/ 16 w 114"/>
                  <a:gd name="T19" fmla="*/ 39 h 238"/>
                  <a:gd name="T20" fmla="*/ 17 w 114"/>
                  <a:gd name="T21" fmla="*/ 39 h 238"/>
                  <a:gd name="T22" fmla="*/ 18 w 114"/>
                  <a:gd name="T23" fmla="*/ 38 h 238"/>
                  <a:gd name="T24" fmla="*/ 19 w 114"/>
                  <a:gd name="T25" fmla="*/ 37 h 238"/>
                  <a:gd name="T26" fmla="*/ 19 w 114"/>
                  <a:gd name="T27" fmla="*/ 36 h 238"/>
                  <a:gd name="T28" fmla="*/ 18 w 114"/>
                  <a:gd name="T29" fmla="*/ 35 h 238"/>
                  <a:gd name="T30" fmla="*/ 18 w 114"/>
                  <a:gd name="T31" fmla="*/ 35 h 238"/>
                  <a:gd name="T32" fmla="*/ 17 w 114"/>
                  <a:gd name="T33" fmla="*/ 34 h 238"/>
                  <a:gd name="T34" fmla="*/ 14 w 114"/>
                  <a:gd name="T35" fmla="*/ 33 h 238"/>
                  <a:gd name="T36" fmla="*/ 11 w 114"/>
                  <a:gd name="T37" fmla="*/ 32 h 238"/>
                  <a:gd name="T38" fmla="*/ 8 w 114"/>
                  <a:gd name="T39" fmla="*/ 29 h 238"/>
                  <a:gd name="T40" fmla="*/ 7 w 114"/>
                  <a:gd name="T41" fmla="*/ 27 h 238"/>
                  <a:gd name="T42" fmla="*/ 5 w 114"/>
                  <a:gd name="T43" fmla="*/ 24 h 238"/>
                  <a:gd name="T44" fmla="*/ 5 w 114"/>
                  <a:gd name="T45" fmla="*/ 21 h 238"/>
                  <a:gd name="T46" fmla="*/ 5 w 114"/>
                  <a:gd name="T47" fmla="*/ 18 h 238"/>
                  <a:gd name="T48" fmla="*/ 6 w 114"/>
                  <a:gd name="T49" fmla="*/ 15 h 238"/>
                  <a:gd name="T50" fmla="*/ 7 w 114"/>
                  <a:gd name="T51" fmla="*/ 12 h 238"/>
                  <a:gd name="T52" fmla="*/ 9 w 114"/>
                  <a:gd name="T53" fmla="*/ 10 h 238"/>
                  <a:gd name="T54" fmla="*/ 10 w 114"/>
                  <a:gd name="T55" fmla="*/ 8 h 238"/>
                  <a:gd name="T56" fmla="*/ 12 w 114"/>
                  <a:gd name="T57" fmla="*/ 6 h 238"/>
                  <a:gd name="T58" fmla="*/ 14 w 114"/>
                  <a:gd name="T59" fmla="*/ 5 h 238"/>
                  <a:gd name="T60" fmla="*/ 16 w 114"/>
                  <a:gd name="T61" fmla="*/ 3 h 238"/>
                  <a:gd name="T62" fmla="*/ 18 w 114"/>
                  <a:gd name="T63" fmla="*/ 1 h 238"/>
                  <a:gd name="T64" fmla="*/ 19 w 114"/>
                  <a:gd name="T65" fmla="*/ 0 h 238"/>
                  <a:gd name="T66" fmla="*/ 18 w 114"/>
                  <a:gd name="T67" fmla="*/ 0 h 238"/>
                  <a:gd name="T68" fmla="*/ 16 w 114"/>
                  <a:gd name="T69" fmla="*/ 1 h 238"/>
                  <a:gd name="T70" fmla="*/ 13 w 114"/>
                  <a:gd name="T71" fmla="*/ 3 h 238"/>
                  <a:gd name="T72" fmla="*/ 9 w 114"/>
                  <a:gd name="T73" fmla="*/ 6 h 238"/>
                  <a:gd name="T74" fmla="*/ 6 w 114"/>
                  <a:gd name="T75" fmla="*/ 9 h 238"/>
                  <a:gd name="T76" fmla="*/ 3 w 114"/>
                  <a:gd name="T77" fmla="*/ 13 h 238"/>
                  <a:gd name="T78" fmla="*/ 1 w 114"/>
                  <a:gd name="T79" fmla="*/ 17 h 238"/>
                  <a:gd name="T80" fmla="*/ 0 w 114"/>
                  <a:gd name="T81" fmla="*/ 21 h 23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4"/>
                  <a:gd name="T124" fmla="*/ 0 h 238"/>
                  <a:gd name="T125" fmla="*/ 114 w 114"/>
                  <a:gd name="T126" fmla="*/ 238 h 23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4" h="238">
                    <a:moveTo>
                      <a:pt x="0" y="130"/>
                    </a:moveTo>
                    <a:lnTo>
                      <a:pt x="0" y="149"/>
                    </a:lnTo>
                    <a:lnTo>
                      <a:pt x="4" y="168"/>
                    </a:lnTo>
                    <a:lnTo>
                      <a:pt x="12" y="185"/>
                    </a:lnTo>
                    <a:lnTo>
                      <a:pt x="24" y="200"/>
                    </a:lnTo>
                    <a:lnTo>
                      <a:pt x="38" y="213"/>
                    </a:lnTo>
                    <a:lnTo>
                      <a:pt x="55" y="224"/>
                    </a:lnTo>
                    <a:lnTo>
                      <a:pt x="73" y="232"/>
                    </a:lnTo>
                    <a:lnTo>
                      <a:pt x="92" y="237"/>
                    </a:lnTo>
                    <a:lnTo>
                      <a:pt x="98" y="238"/>
                    </a:lnTo>
                    <a:lnTo>
                      <a:pt x="104" y="235"/>
                    </a:lnTo>
                    <a:lnTo>
                      <a:pt x="109" y="232"/>
                    </a:lnTo>
                    <a:lnTo>
                      <a:pt x="111" y="227"/>
                    </a:lnTo>
                    <a:lnTo>
                      <a:pt x="111" y="222"/>
                    </a:lnTo>
                    <a:lnTo>
                      <a:pt x="110" y="216"/>
                    </a:lnTo>
                    <a:lnTo>
                      <a:pt x="106" y="211"/>
                    </a:lnTo>
                    <a:lnTo>
                      <a:pt x="100" y="209"/>
                    </a:lnTo>
                    <a:lnTo>
                      <a:pt x="82" y="202"/>
                    </a:lnTo>
                    <a:lnTo>
                      <a:pt x="64" y="193"/>
                    </a:lnTo>
                    <a:lnTo>
                      <a:pt x="50" y="180"/>
                    </a:lnTo>
                    <a:lnTo>
                      <a:pt x="39" y="167"/>
                    </a:lnTo>
                    <a:lnTo>
                      <a:pt x="32" y="149"/>
                    </a:lnTo>
                    <a:lnTo>
                      <a:pt x="29" y="131"/>
                    </a:lnTo>
                    <a:lnTo>
                      <a:pt x="29" y="111"/>
                    </a:lnTo>
                    <a:lnTo>
                      <a:pt x="35" y="91"/>
                    </a:lnTo>
                    <a:lnTo>
                      <a:pt x="42" y="76"/>
                    </a:lnTo>
                    <a:lnTo>
                      <a:pt x="51" y="62"/>
                    </a:lnTo>
                    <a:lnTo>
                      <a:pt x="62" y="49"/>
                    </a:lnTo>
                    <a:lnTo>
                      <a:pt x="73" y="38"/>
                    </a:lnTo>
                    <a:lnTo>
                      <a:pt x="84" y="28"/>
                    </a:lnTo>
                    <a:lnTo>
                      <a:pt x="96" y="18"/>
                    </a:lnTo>
                    <a:lnTo>
                      <a:pt x="106" y="9"/>
                    </a:lnTo>
                    <a:lnTo>
                      <a:pt x="114" y="1"/>
                    </a:lnTo>
                    <a:lnTo>
                      <a:pt x="106" y="0"/>
                    </a:lnTo>
                    <a:lnTo>
                      <a:pt x="93" y="6"/>
                    </a:lnTo>
                    <a:lnTo>
                      <a:pt x="76" y="18"/>
                    </a:lnTo>
                    <a:lnTo>
                      <a:pt x="56" y="36"/>
                    </a:lnTo>
                    <a:lnTo>
                      <a:pt x="37" y="57"/>
                    </a:lnTo>
                    <a:lnTo>
                      <a:pt x="20" y="80"/>
                    </a:lnTo>
                    <a:lnTo>
                      <a:pt x="7" y="106"/>
                    </a:lnTo>
                    <a:lnTo>
                      <a:pt x="0" y="130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7" name="Freeform 835"/>
              <p:cNvSpPr>
                <a:spLocks/>
              </p:cNvSpPr>
              <p:nvPr/>
            </p:nvSpPr>
            <p:spPr bwMode="auto">
              <a:xfrm>
                <a:off x="2698" y="2689"/>
                <a:ext cx="41" cy="52"/>
              </a:xfrm>
              <a:custGeom>
                <a:avLst/>
                <a:gdLst>
                  <a:gd name="T0" fmla="*/ 35 w 246"/>
                  <a:gd name="T1" fmla="*/ 21 h 310"/>
                  <a:gd name="T2" fmla="*/ 37 w 246"/>
                  <a:gd name="T3" fmla="*/ 24 h 310"/>
                  <a:gd name="T4" fmla="*/ 38 w 246"/>
                  <a:gd name="T5" fmla="*/ 28 h 310"/>
                  <a:gd name="T6" fmla="*/ 37 w 246"/>
                  <a:gd name="T7" fmla="*/ 31 h 310"/>
                  <a:gd name="T8" fmla="*/ 35 w 246"/>
                  <a:gd name="T9" fmla="*/ 35 h 310"/>
                  <a:gd name="T10" fmla="*/ 31 w 246"/>
                  <a:gd name="T11" fmla="*/ 38 h 310"/>
                  <a:gd name="T12" fmla="*/ 28 w 246"/>
                  <a:gd name="T13" fmla="*/ 41 h 310"/>
                  <a:gd name="T14" fmla="*/ 24 w 246"/>
                  <a:gd name="T15" fmla="*/ 44 h 310"/>
                  <a:gd name="T16" fmla="*/ 22 w 246"/>
                  <a:gd name="T17" fmla="*/ 47 h 310"/>
                  <a:gd name="T18" fmla="*/ 21 w 246"/>
                  <a:gd name="T19" fmla="*/ 48 h 310"/>
                  <a:gd name="T20" fmla="*/ 20 w 246"/>
                  <a:gd name="T21" fmla="*/ 50 h 310"/>
                  <a:gd name="T22" fmla="*/ 20 w 246"/>
                  <a:gd name="T23" fmla="*/ 51 h 310"/>
                  <a:gd name="T24" fmla="*/ 22 w 246"/>
                  <a:gd name="T25" fmla="*/ 52 h 310"/>
                  <a:gd name="T26" fmla="*/ 23 w 246"/>
                  <a:gd name="T27" fmla="*/ 52 h 310"/>
                  <a:gd name="T28" fmla="*/ 26 w 246"/>
                  <a:gd name="T29" fmla="*/ 49 h 310"/>
                  <a:gd name="T30" fmla="*/ 30 w 246"/>
                  <a:gd name="T31" fmla="*/ 45 h 310"/>
                  <a:gd name="T32" fmla="*/ 35 w 246"/>
                  <a:gd name="T33" fmla="*/ 41 h 310"/>
                  <a:gd name="T34" fmla="*/ 39 w 246"/>
                  <a:gd name="T35" fmla="*/ 37 h 310"/>
                  <a:gd name="T36" fmla="*/ 41 w 246"/>
                  <a:gd name="T37" fmla="*/ 31 h 310"/>
                  <a:gd name="T38" fmla="*/ 40 w 246"/>
                  <a:gd name="T39" fmla="*/ 26 h 310"/>
                  <a:gd name="T40" fmla="*/ 38 w 246"/>
                  <a:gd name="T41" fmla="*/ 20 h 310"/>
                  <a:gd name="T42" fmla="*/ 34 w 246"/>
                  <a:gd name="T43" fmla="*/ 16 h 310"/>
                  <a:gd name="T44" fmla="*/ 30 w 246"/>
                  <a:gd name="T45" fmla="*/ 12 h 310"/>
                  <a:gd name="T46" fmla="*/ 25 w 246"/>
                  <a:gd name="T47" fmla="*/ 10 h 310"/>
                  <a:gd name="T48" fmla="*/ 21 w 246"/>
                  <a:gd name="T49" fmla="*/ 7 h 310"/>
                  <a:gd name="T50" fmla="*/ 16 w 246"/>
                  <a:gd name="T51" fmla="*/ 5 h 310"/>
                  <a:gd name="T52" fmla="*/ 12 w 246"/>
                  <a:gd name="T53" fmla="*/ 3 h 310"/>
                  <a:gd name="T54" fmla="*/ 8 w 246"/>
                  <a:gd name="T55" fmla="*/ 1 h 310"/>
                  <a:gd name="T56" fmla="*/ 4 w 246"/>
                  <a:gd name="T57" fmla="*/ 0 h 310"/>
                  <a:gd name="T58" fmla="*/ 1 w 246"/>
                  <a:gd name="T59" fmla="*/ 0 h 310"/>
                  <a:gd name="T60" fmla="*/ 1 w 246"/>
                  <a:gd name="T61" fmla="*/ 1 h 310"/>
                  <a:gd name="T62" fmla="*/ 5 w 246"/>
                  <a:gd name="T63" fmla="*/ 2 h 310"/>
                  <a:gd name="T64" fmla="*/ 9 w 246"/>
                  <a:gd name="T65" fmla="*/ 4 h 310"/>
                  <a:gd name="T66" fmla="*/ 13 w 246"/>
                  <a:gd name="T67" fmla="*/ 6 h 310"/>
                  <a:gd name="T68" fmla="*/ 18 w 246"/>
                  <a:gd name="T69" fmla="*/ 9 h 310"/>
                  <a:gd name="T70" fmla="*/ 22 w 246"/>
                  <a:gd name="T71" fmla="*/ 12 h 310"/>
                  <a:gd name="T72" fmla="*/ 27 w 246"/>
                  <a:gd name="T73" fmla="*/ 15 h 310"/>
                  <a:gd name="T74" fmla="*/ 31 w 246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6"/>
                  <a:gd name="T115" fmla="*/ 0 h 310"/>
                  <a:gd name="T116" fmla="*/ 246 w 246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6" h="310">
                    <a:moveTo>
                      <a:pt x="199" y="116"/>
                    </a:moveTo>
                    <a:lnTo>
                      <a:pt x="207" y="124"/>
                    </a:lnTo>
                    <a:lnTo>
                      <a:pt x="214" y="133"/>
                    </a:lnTo>
                    <a:lnTo>
                      <a:pt x="219" y="143"/>
                    </a:lnTo>
                    <a:lnTo>
                      <a:pt x="223" y="154"/>
                    </a:lnTo>
                    <a:lnTo>
                      <a:pt x="225" y="164"/>
                    </a:lnTo>
                    <a:lnTo>
                      <a:pt x="225" y="176"/>
                    </a:lnTo>
                    <a:lnTo>
                      <a:pt x="221" y="187"/>
                    </a:lnTo>
                    <a:lnTo>
                      <a:pt x="216" y="197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8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3" y="264"/>
                    </a:lnTo>
                    <a:lnTo>
                      <a:pt x="132" y="274"/>
                    </a:lnTo>
                    <a:lnTo>
                      <a:pt x="129" y="278"/>
                    </a:lnTo>
                    <a:lnTo>
                      <a:pt x="126" y="282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1" y="305"/>
                    </a:lnTo>
                    <a:lnTo>
                      <a:pt x="125" y="309"/>
                    </a:lnTo>
                    <a:lnTo>
                      <a:pt x="130" y="310"/>
                    </a:lnTo>
                    <a:lnTo>
                      <a:pt x="134" y="310"/>
                    </a:lnTo>
                    <a:lnTo>
                      <a:pt x="139" y="309"/>
                    </a:lnTo>
                    <a:lnTo>
                      <a:pt x="143" y="305"/>
                    </a:lnTo>
                    <a:lnTo>
                      <a:pt x="154" y="293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19" y="233"/>
                    </a:lnTo>
                    <a:lnTo>
                      <a:pt x="231" y="219"/>
                    </a:lnTo>
                    <a:lnTo>
                      <a:pt x="239" y="204"/>
                    </a:lnTo>
                    <a:lnTo>
                      <a:pt x="245" y="187"/>
                    </a:lnTo>
                    <a:lnTo>
                      <a:pt x="246" y="170"/>
                    </a:lnTo>
                    <a:lnTo>
                      <a:pt x="242" y="153"/>
                    </a:lnTo>
                    <a:lnTo>
                      <a:pt x="236" y="136"/>
                    </a:lnTo>
                    <a:lnTo>
                      <a:pt x="227" y="120"/>
                    </a:lnTo>
                    <a:lnTo>
                      <a:pt x="215" y="107"/>
                    </a:lnTo>
                    <a:lnTo>
                      <a:pt x="201" y="94"/>
                    </a:lnTo>
                    <a:lnTo>
                      <a:pt x="187" y="82"/>
                    </a:lnTo>
                    <a:lnTo>
                      <a:pt x="177" y="74"/>
                    </a:lnTo>
                    <a:lnTo>
                      <a:pt x="165" y="68"/>
                    </a:lnTo>
                    <a:lnTo>
                      <a:pt x="152" y="60"/>
                    </a:lnTo>
                    <a:lnTo>
                      <a:pt x="139" y="51"/>
                    </a:lnTo>
                    <a:lnTo>
                      <a:pt x="126" y="43"/>
                    </a:lnTo>
                    <a:lnTo>
                      <a:pt x="112" y="35"/>
                    </a:lnTo>
                    <a:lnTo>
                      <a:pt x="98" y="28"/>
                    </a:lnTo>
                    <a:lnTo>
                      <a:pt x="85" y="22"/>
                    </a:lnTo>
                    <a:lnTo>
                      <a:pt x="72" y="16"/>
                    </a:lnTo>
                    <a:lnTo>
                      <a:pt x="59" y="10"/>
                    </a:lnTo>
                    <a:lnTo>
                      <a:pt x="46" y="7"/>
                    </a:lnTo>
                    <a:lnTo>
                      <a:pt x="35" y="3"/>
                    </a:lnTo>
                    <a:lnTo>
                      <a:pt x="24" y="1"/>
                    </a:lnTo>
                    <a:lnTo>
                      <a:pt x="15" y="0"/>
                    </a:lnTo>
                    <a:lnTo>
                      <a:pt x="7" y="1"/>
                    </a:lnTo>
                    <a:lnTo>
                      <a:pt x="0" y="3"/>
                    </a:lnTo>
                    <a:lnTo>
                      <a:pt x="8" y="6"/>
                    </a:lnTo>
                    <a:lnTo>
                      <a:pt x="17" y="9"/>
                    </a:lnTo>
                    <a:lnTo>
                      <a:pt x="28" y="14"/>
                    </a:lnTo>
                    <a:lnTo>
                      <a:pt x="38" y="18"/>
                    </a:lnTo>
                    <a:lnTo>
                      <a:pt x="51" y="24"/>
                    </a:lnTo>
                    <a:lnTo>
                      <a:pt x="64" y="30"/>
                    </a:lnTo>
                    <a:lnTo>
                      <a:pt x="78" y="37"/>
                    </a:lnTo>
                    <a:lnTo>
                      <a:pt x="92" y="43"/>
                    </a:lnTo>
                    <a:lnTo>
                      <a:pt x="106" y="51"/>
                    </a:lnTo>
                    <a:lnTo>
                      <a:pt x="120" y="60"/>
                    </a:lnTo>
                    <a:lnTo>
                      <a:pt x="134" y="69"/>
                    </a:lnTo>
                    <a:lnTo>
                      <a:pt x="148" y="78"/>
                    </a:lnTo>
                    <a:lnTo>
                      <a:pt x="163" y="87"/>
                    </a:lnTo>
                    <a:lnTo>
                      <a:pt x="175" y="96"/>
                    </a:lnTo>
                    <a:lnTo>
                      <a:pt x="187" y="105"/>
                    </a:lnTo>
                    <a:lnTo>
                      <a:pt x="199" y="116"/>
                    </a:lnTo>
                    <a:close/>
                  </a:path>
                </a:pathLst>
              </a:custGeom>
              <a:solidFill>
                <a:srgbClr val="C9E8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8" name="Freeform 836"/>
              <p:cNvSpPr>
                <a:spLocks/>
              </p:cNvSpPr>
              <p:nvPr/>
            </p:nvSpPr>
            <p:spPr bwMode="auto">
              <a:xfrm>
                <a:off x="2653" y="2750"/>
                <a:ext cx="14" cy="31"/>
              </a:xfrm>
              <a:custGeom>
                <a:avLst/>
                <a:gdLst>
                  <a:gd name="T0" fmla="*/ 5 w 83"/>
                  <a:gd name="T1" fmla="*/ 2 h 187"/>
                  <a:gd name="T2" fmla="*/ 5 w 83"/>
                  <a:gd name="T3" fmla="*/ 1 h 187"/>
                  <a:gd name="T4" fmla="*/ 4 w 83"/>
                  <a:gd name="T5" fmla="*/ 0 h 187"/>
                  <a:gd name="T6" fmla="*/ 3 w 83"/>
                  <a:gd name="T7" fmla="*/ 0 h 187"/>
                  <a:gd name="T8" fmla="*/ 2 w 83"/>
                  <a:gd name="T9" fmla="*/ 0 h 187"/>
                  <a:gd name="T10" fmla="*/ 1 w 83"/>
                  <a:gd name="T11" fmla="*/ 0 h 187"/>
                  <a:gd name="T12" fmla="*/ 1 w 83"/>
                  <a:gd name="T13" fmla="*/ 1 h 187"/>
                  <a:gd name="T14" fmla="*/ 0 w 83"/>
                  <a:gd name="T15" fmla="*/ 2 h 187"/>
                  <a:gd name="T16" fmla="*/ 0 w 83"/>
                  <a:gd name="T17" fmla="*/ 3 h 187"/>
                  <a:gd name="T18" fmla="*/ 1 w 83"/>
                  <a:gd name="T19" fmla="*/ 7 h 187"/>
                  <a:gd name="T20" fmla="*/ 3 w 83"/>
                  <a:gd name="T21" fmla="*/ 12 h 187"/>
                  <a:gd name="T22" fmla="*/ 5 w 83"/>
                  <a:gd name="T23" fmla="*/ 17 h 187"/>
                  <a:gd name="T24" fmla="*/ 7 w 83"/>
                  <a:gd name="T25" fmla="*/ 21 h 187"/>
                  <a:gd name="T26" fmla="*/ 9 w 83"/>
                  <a:gd name="T27" fmla="*/ 25 h 187"/>
                  <a:gd name="T28" fmla="*/ 11 w 83"/>
                  <a:gd name="T29" fmla="*/ 28 h 187"/>
                  <a:gd name="T30" fmla="*/ 13 w 83"/>
                  <a:gd name="T31" fmla="*/ 31 h 187"/>
                  <a:gd name="T32" fmla="*/ 14 w 83"/>
                  <a:gd name="T33" fmla="*/ 31 h 187"/>
                  <a:gd name="T34" fmla="*/ 13 w 83"/>
                  <a:gd name="T35" fmla="*/ 29 h 187"/>
                  <a:gd name="T36" fmla="*/ 13 w 83"/>
                  <a:gd name="T37" fmla="*/ 26 h 187"/>
                  <a:gd name="T38" fmla="*/ 11 w 83"/>
                  <a:gd name="T39" fmla="*/ 23 h 187"/>
                  <a:gd name="T40" fmla="*/ 10 w 83"/>
                  <a:gd name="T41" fmla="*/ 19 h 187"/>
                  <a:gd name="T42" fmla="*/ 9 w 83"/>
                  <a:gd name="T43" fmla="*/ 15 h 187"/>
                  <a:gd name="T44" fmla="*/ 7 w 83"/>
                  <a:gd name="T45" fmla="*/ 10 h 187"/>
                  <a:gd name="T46" fmla="*/ 6 w 83"/>
                  <a:gd name="T47" fmla="*/ 6 h 187"/>
                  <a:gd name="T48" fmla="*/ 5 w 83"/>
                  <a:gd name="T49" fmla="*/ 2 h 1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83"/>
                  <a:gd name="T76" fmla="*/ 0 h 187"/>
                  <a:gd name="T77" fmla="*/ 83 w 83"/>
                  <a:gd name="T78" fmla="*/ 187 h 187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83" h="187">
                    <a:moveTo>
                      <a:pt x="31" y="14"/>
                    </a:moveTo>
                    <a:lnTo>
                      <a:pt x="29" y="8"/>
                    </a:lnTo>
                    <a:lnTo>
                      <a:pt x="25" y="3"/>
                    </a:lnTo>
                    <a:lnTo>
                      <a:pt x="19" y="1"/>
                    </a:lnTo>
                    <a:lnTo>
                      <a:pt x="14" y="0"/>
                    </a:lnTo>
                    <a:lnTo>
                      <a:pt x="8" y="2"/>
                    </a:lnTo>
                    <a:lnTo>
                      <a:pt x="3" y="5"/>
                    </a:lnTo>
                    <a:lnTo>
                      <a:pt x="0" y="11"/>
                    </a:lnTo>
                    <a:lnTo>
                      <a:pt x="0" y="17"/>
                    </a:lnTo>
                    <a:lnTo>
                      <a:pt x="5" y="42"/>
                    </a:lnTo>
                    <a:lnTo>
                      <a:pt x="15" y="71"/>
                    </a:lnTo>
                    <a:lnTo>
                      <a:pt x="27" y="100"/>
                    </a:lnTo>
                    <a:lnTo>
                      <a:pt x="41" y="127"/>
                    </a:lnTo>
                    <a:lnTo>
                      <a:pt x="55" y="151"/>
                    </a:lnTo>
                    <a:lnTo>
                      <a:pt x="68" y="171"/>
                    </a:lnTo>
                    <a:lnTo>
                      <a:pt x="77" y="184"/>
                    </a:lnTo>
                    <a:lnTo>
                      <a:pt x="83" y="187"/>
                    </a:lnTo>
                    <a:lnTo>
                      <a:pt x="80" y="174"/>
                    </a:lnTo>
                    <a:lnTo>
                      <a:pt x="75" y="158"/>
                    </a:lnTo>
                    <a:lnTo>
                      <a:pt x="68" y="138"/>
                    </a:lnTo>
                    <a:lnTo>
                      <a:pt x="59" y="113"/>
                    </a:lnTo>
                    <a:lnTo>
                      <a:pt x="51" y="88"/>
                    </a:lnTo>
                    <a:lnTo>
                      <a:pt x="43" y="63"/>
                    </a:lnTo>
                    <a:lnTo>
                      <a:pt x="36" y="38"/>
                    </a:lnTo>
                    <a:lnTo>
                      <a:pt x="31" y="1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299" name="Freeform 837"/>
              <p:cNvSpPr>
                <a:spLocks/>
              </p:cNvSpPr>
              <p:nvPr/>
            </p:nvSpPr>
            <p:spPr bwMode="auto">
              <a:xfrm>
                <a:off x="2647" y="2733"/>
                <a:ext cx="7" cy="16"/>
              </a:xfrm>
              <a:custGeom>
                <a:avLst/>
                <a:gdLst>
                  <a:gd name="T0" fmla="*/ 4 w 44"/>
                  <a:gd name="T1" fmla="*/ 2 h 94"/>
                  <a:gd name="T2" fmla="*/ 3 w 44"/>
                  <a:gd name="T3" fmla="*/ 1 h 94"/>
                  <a:gd name="T4" fmla="*/ 3 w 44"/>
                  <a:gd name="T5" fmla="*/ 0 h 94"/>
                  <a:gd name="T6" fmla="*/ 2 w 44"/>
                  <a:gd name="T7" fmla="*/ 0 h 94"/>
                  <a:gd name="T8" fmla="*/ 2 w 44"/>
                  <a:gd name="T9" fmla="*/ 0 h 94"/>
                  <a:gd name="T10" fmla="*/ 1 w 44"/>
                  <a:gd name="T11" fmla="*/ 0 h 94"/>
                  <a:gd name="T12" fmla="*/ 0 w 44"/>
                  <a:gd name="T13" fmla="*/ 1 h 94"/>
                  <a:gd name="T14" fmla="*/ 0 w 44"/>
                  <a:gd name="T15" fmla="*/ 1 h 94"/>
                  <a:gd name="T16" fmla="*/ 0 w 44"/>
                  <a:gd name="T17" fmla="*/ 2 h 94"/>
                  <a:gd name="T18" fmla="*/ 0 w 44"/>
                  <a:gd name="T19" fmla="*/ 4 h 94"/>
                  <a:gd name="T20" fmla="*/ 1 w 44"/>
                  <a:gd name="T21" fmla="*/ 6 h 94"/>
                  <a:gd name="T22" fmla="*/ 1 w 44"/>
                  <a:gd name="T23" fmla="*/ 9 h 94"/>
                  <a:gd name="T24" fmla="*/ 2 w 44"/>
                  <a:gd name="T25" fmla="*/ 11 h 94"/>
                  <a:gd name="T26" fmla="*/ 3 w 44"/>
                  <a:gd name="T27" fmla="*/ 13 h 94"/>
                  <a:gd name="T28" fmla="*/ 4 w 44"/>
                  <a:gd name="T29" fmla="*/ 15 h 94"/>
                  <a:gd name="T30" fmla="*/ 6 w 44"/>
                  <a:gd name="T31" fmla="*/ 16 h 94"/>
                  <a:gd name="T32" fmla="*/ 7 w 44"/>
                  <a:gd name="T33" fmla="*/ 16 h 94"/>
                  <a:gd name="T34" fmla="*/ 7 w 44"/>
                  <a:gd name="T35" fmla="*/ 13 h 94"/>
                  <a:gd name="T36" fmla="*/ 6 w 44"/>
                  <a:gd name="T37" fmla="*/ 9 h 94"/>
                  <a:gd name="T38" fmla="*/ 5 w 44"/>
                  <a:gd name="T39" fmla="*/ 5 h 94"/>
                  <a:gd name="T40" fmla="*/ 4 w 44"/>
                  <a:gd name="T41" fmla="*/ 2 h 9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44"/>
                  <a:gd name="T64" fmla="*/ 0 h 94"/>
                  <a:gd name="T65" fmla="*/ 44 w 44"/>
                  <a:gd name="T66" fmla="*/ 94 h 9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44" h="94">
                    <a:moveTo>
                      <a:pt x="22" y="10"/>
                    </a:moveTo>
                    <a:lnTo>
                      <a:pt x="21" y="6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1"/>
                    </a:lnTo>
                    <a:lnTo>
                      <a:pt x="3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24"/>
                    </a:lnTo>
                    <a:lnTo>
                      <a:pt x="4" y="38"/>
                    </a:lnTo>
                    <a:lnTo>
                      <a:pt x="8" y="52"/>
                    </a:lnTo>
                    <a:lnTo>
                      <a:pt x="14" y="65"/>
                    </a:lnTo>
                    <a:lnTo>
                      <a:pt x="21" y="78"/>
                    </a:lnTo>
                    <a:lnTo>
                      <a:pt x="28" y="87"/>
                    </a:lnTo>
                    <a:lnTo>
                      <a:pt x="37" y="93"/>
                    </a:lnTo>
                    <a:lnTo>
                      <a:pt x="42" y="94"/>
                    </a:lnTo>
                    <a:lnTo>
                      <a:pt x="44" y="76"/>
                    </a:lnTo>
                    <a:lnTo>
                      <a:pt x="38" y="54"/>
                    </a:lnTo>
                    <a:lnTo>
                      <a:pt x="31" y="32"/>
                    </a:lnTo>
                    <a:lnTo>
                      <a:pt x="22" y="1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0" name="Freeform 838"/>
              <p:cNvSpPr>
                <a:spLocks/>
              </p:cNvSpPr>
              <p:nvPr/>
            </p:nvSpPr>
            <p:spPr bwMode="auto">
              <a:xfrm>
                <a:off x="2641" y="2722"/>
                <a:ext cx="6" cy="9"/>
              </a:xfrm>
              <a:custGeom>
                <a:avLst/>
                <a:gdLst>
                  <a:gd name="T0" fmla="*/ 3 w 38"/>
                  <a:gd name="T1" fmla="*/ 1 h 54"/>
                  <a:gd name="T2" fmla="*/ 3 w 38"/>
                  <a:gd name="T3" fmla="*/ 1 h 54"/>
                  <a:gd name="T4" fmla="*/ 3 w 38"/>
                  <a:gd name="T5" fmla="*/ 1 h 54"/>
                  <a:gd name="T6" fmla="*/ 3 w 38"/>
                  <a:gd name="T7" fmla="*/ 1 h 54"/>
                  <a:gd name="T8" fmla="*/ 3 w 38"/>
                  <a:gd name="T9" fmla="*/ 1 h 54"/>
                  <a:gd name="T10" fmla="*/ 3 w 38"/>
                  <a:gd name="T11" fmla="*/ 1 h 54"/>
                  <a:gd name="T12" fmla="*/ 2 w 38"/>
                  <a:gd name="T13" fmla="*/ 0 h 54"/>
                  <a:gd name="T14" fmla="*/ 2 w 38"/>
                  <a:gd name="T15" fmla="*/ 0 h 54"/>
                  <a:gd name="T16" fmla="*/ 1 w 38"/>
                  <a:gd name="T17" fmla="*/ 0 h 54"/>
                  <a:gd name="T18" fmla="*/ 1 w 38"/>
                  <a:gd name="T19" fmla="*/ 0 h 54"/>
                  <a:gd name="T20" fmla="*/ 0 w 38"/>
                  <a:gd name="T21" fmla="*/ 1 h 54"/>
                  <a:gd name="T22" fmla="*/ 0 w 38"/>
                  <a:gd name="T23" fmla="*/ 1 h 54"/>
                  <a:gd name="T24" fmla="*/ 0 w 38"/>
                  <a:gd name="T25" fmla="*/ 2 h 54"/>
                  <a:gd name="T26" fmla="*/ 0 w 38"/>
                  <a:gd name="T27" fmla="*/ 3 h 54"/>
                  <a:gd name="T28" fmla="*/ 1 w 38"/>
                  <a:gd name="T29" fmla="*/ 4 h 54"/>
                  <a:gd name="T30" fmla="*/ 1 w 38"/>
                  <a:gd name="T31" fmla="*/ 5 h 54"/>
                  <a:gd name="T32" fmla="*/ 2 w 38"/>
                  <a:gd name="T33" fmla="*/ 7 h 54"/>
                  <a:gd name="T34" fmla="*/ 3 w 38"/>
                  <a:gd name="T35" fmla="*/ 8 h 54"/>
                  <a:gd name="T36" fmla="*/ 4 w 38"/>
                  <a:gd name="T37" fmla="*/ 8 h 54"/>
                  <a:gd name="T38" fmla="*/ 5 w 38"/>
                  <a:gd name="T39" fmla="*/ 9 h 54"/>
                  <a:gd name="T40" fmla="*/ 6 w 38"/>
                  <a:gd name="T41" fmla="*/ 9 h 54"/>
                  <a:gd name="T42" fmla="*/ 6 w 38"/>
                  <a:gd name="T43" fmla="*/ 7 h 54"/>
                  <a:gd name="T44" fmla="*/ 5 w 38"/>
                  <a:gd name="T45" fmla="*/ 5 h 54"/>
                  <a:gd name="T46" fmla="*/ 4 w 38"/>
                  <a:gd name="T47" fmla="*/ 3 h 54"/>
                  <a:gd name="T48" fmla="*/ 3 w 38"/>
                  <a:gd name="T49" fmla="*/ 1 h 5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8"/>
                  <a:gd name="T76" fmla="*/ 0 h 54"/>
                  <a:gd name="T77" fmla="*/ 38 w 38"/>
                  <a:gd name="T78" fmla="*/ 54 h 5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8" h="54">
                    <a:moveTo>
                      <a:pt x="20" y="7"/>
                    </a:moveTo>
                    <a:lnTo>
                      <a:pt x="20" y="8"/>
                    </a:lnTo>
                    <a:lnTo>
                      <a:pt x="19" y="4"/>
                    </a:lnTo>
                    <a:lnTo>
                      <a:pt x="15" y="1"/>
                    </a:lnTo>
                    <a:lnTo>
                      <a:pt x="12" y="0"/>
                    </a:lnTo>
                    <a:lnTo>
                      <a:pt x="7" y="0"/>
                    </a:lnTo>
                    <a:lnTo>
                      <a:pt x="4" y="1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1" y="17"/>
                    </a:lnTo>
                    <a:lnTo>
                      <a:pt x="4" y="24"/>
                    </a:lnTo>
                    <a:lnTo>
                      <a:pt x="8" y="32"/>
                    </a:lnTo>
                    <a:lnTo>
                      <a:pt x="14" y="39"/>
                    </a:lnTo>
                    <a:lnTo>
                      <a:pt x="20" y="46"/>
                    </a:lnTo>
                    <a:lnTo>
                      <a:pt x="27" y="50"/>
                    </a:lnTo>
                    <a:lnTo>
                      <a:pt x="33" y="54"/>
                    </a:lnTo>
                    <a:lnTo>
                      <a:pt x="38" y="54"/>
                    </a:lnTo>
                    <a:lnTo>
                      <a:pt x="36" y="42"/>
                    </a:lnTo>
                    <a:lnTo>
                      <a:pt x="32" y="29"/>
                    </a:lnTo>
                    <a:lnTo>
                      <a:pt x="25" y="16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1" name="Freeform 839"/>
              <p:cNvSpPr>
                <a:spLocks/>
              </p:cNvSpPr>
              <p:nvPr/>
            </p:nvSpPr>
            <p:spPr bwMode="auto">
              <a:xfrm>
                <a:off x="2636" y="2714"/>
                <a:ext cx="8" cy="6"/>
              </a:xfrm>
              <a:custGeom>
                <a:avLst/>
                <a:gdLst>
                  <a:gd name="T0" fmla="*/ 6 w 52"/>
                  <a:gd name="T1" fmla="*/ 4 h 36"/>
                  <a:gd name="T2" fmla="*/ 7 w 52"/>
                  <a:gd name="T3" fmla="*/ 4 h 36"/>
                  <a:gd name="T4" fmla="*/ 8 w 52"/>
                  <a:gd name="T5" fmla="*/ 3 h 36"/>
                  <a:gd name="T6" fmla="*/ 8 w 52"/>
                  <a:gd name="T7" fmla="*/ 3 h 36"/>
                  <a:gd name="T8" fmla="*/ 8 w 52"/>
                  <a:gd name="T9" fmla="*/ 2 h 36"/>
                  <a:gd name="T10" fmla="*/ 8 w 52"/>
                  <a:gd name="T11" fmla="*/ 1 h 36"/>
                  <a:gd name="T12" fmla="*/ 7 w 52"/>
                  <a:gd name="T13" fmla="*/ 0 h 36"/>
                  <a:gd name="T14" fmla="*/ 6 w 52"/>
                  <a:gd name="T15" fmla="*/ 0 h 36"/>
                  <a:gd name="T16" fmla="*/ 6 w 52"/>
                  <a:gd name="T17" fmla="*/ 0 h 36"/>
                  <a:gd name="T18" fmla="*/ 5 w 52"/>
                  <a:gd name="T19" fmla="*/ 0 h 36"/>
                  <a:gd name="T20" fmla="*/ 4 w 52"/>
                  <a:gd name="T21" fmla="*/ 0 h 36"/>
                  <a:gd name="T22" fmla="*/ 3 w 52"/>
                  <a:gd name="T23" fmla="*/ 1 h 36"/>
                  <a:gd name="T24" fmla="*/ 2 w 52"/>
                  <a:gd name="T25" fmla="*/ 1 h 36"/>
                  <a:gd name="T26" fmla="*/ 1 w 52"/>
                  <a:gd name="T27" fmla="*/ 2 h 36"/>
                  <a:gd name="T28" fmla="*/ 0 w 52"/>
                  <a:gd name="T29" fmla="*/ 4 h 36"/>
                  <a:gd name="T30" fmla="*/ 0 w 52"/>
                  <a:gd name="T31" fmla="*/ 5 h 36"/>
                  <a:gd name="T32" fmla="*/ 0 w 52"/>
                  <a:gd name="T33" fmla="*/ 5 h 36"/>
                  <a:gd name="T34" fmla="*/ 1 w 52"/>
                  <a:gd name="T35" fmla="*/ 6 h 36"/>
                  <a:gd name="T36" fmla="*/ 1 w 52"/>
                  <a:gd name="T37" fmla="*/ 6 h 36"/>
                  <a:gd name="T38" fmla="*/ 2 w 52"/>
                  <a:gd name="T39" fmla="*/ 6 h 36"/>
                  <a:gd name="T40" fmla="*/ 3 w 52"/>
                  <a:gd name="T41" fmla="*/ 6 h 36"/>
                  <a:gd name="T42" fmla="*/ 4 w 52"/>
                  <a:gd name="T43" fmla="*/ 6 h 36"/>
                  <a:gd name="T44" fmla="*/ 5 w 52"/>
                  <a:gd name="T45" fmla="*/ 5 h 36"/>
                  <a:gd name="T46" fmla="*/ 6 w 52"/>
                  <a:gd name="T47" fmla="*/ 5 h 36"/>
                  <a:gd name="T48" fmla="*/ 6 w 52"/>
                  <a:gd name="T49" fmla="*/ 4 h 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2"/>
                  <a:gd name="T76" fmla="*/ 0 h 36"/>
                  <a:gd name="T77" fmla="*/ 52 w 52"/>
                  <a:gd name="T78" fmla="*/ 36 h 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2" h="36">
                    <a:moveTo>
                      <a:pt x="41" y="27"/>
                    </a:moveTo>
                    <a:lnTo>
                      <a:pt x="46" y="24"/>
                    </a:lnTo>
                    <a:lnTo>
                      <a:pt x="51" y="21"/>
                    </a:lnTo>
                    <a:lnTo>
                      <a:pt x="52" y="16"/>
                    </a:lnTo>
                    <a:lnTo>
                      <a:pt x="52" y="12"/>
                    </a:lnTo>
                    <a:lnTo>
                      <a:pt x="50" y="6"/>
                    </a:lnTo>
                    <a:lnTo>
                      <a:pt x="46" y="2"/>
                    </a:lnTo>
                    <a:lnTo>
                      <a:pt x="41" y="0"/>
                    </a:lnTo>
                    <a:lnTo>
                      <a:pt x="36" y="0"/>
                    </a:lnTo>
                    <a:lnTo>
                      <a:pt x="33" y="0"/>
                    </a:lnTo>
                    <a:lnTo>
                      <a:pt x="29" y="1"/>
                    </a:lnTo>
                    <a:lnTo>
                      <a:pt x="21" y="4"/>
                    </a:lnTo>
                    <a:lnTo>
                      <a:pt x="13" y="8"/>
                    </a:lnTo>
                    <a:lnTo>
                      <a:pt x="6" y="15"/>
                    </a:lnTo>
                    <a:lnTo>
                      <a:pt x="3" y="22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4" y="33"/>
                    </a:lnTo>
                    <a:lnTo>
                      <a:pt x="9" y="36"/>
                    </a:lnTo>
                    <a:lnTo>
                      <a:pt x="13" y="36"/>
                    </a:lnTo>
                    <a:lnTo>
                      <a:pt x="18" y="36"/>
                    </a:lnTo>
                    <a:lnTo>
                      <a:pt x="24" y="33"/>
                    </a:lnTo>
                    <a:lnTo>
                      <a:pt x="30" y="32"/>
                    </a:lnTo>
                    <a:lnTo>
                      <a:pt x="36" y="30"/>
                    </a:lnTo>
                    <a:lnTo>
                      <a:pt x="41" y="2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2" name="Freeform 840"/>
              <p:cNvSpPr>
                <a:spLocks/>
              </p:cNvSpPr>
              <p:nvPr/>
            </p:nvSpPr>
            <p:spPr bwMode="auto">
              <a:xfrm>
                <a:off x="2596" y="2704"/>
                <a:ext cx="33" cy="39"/>
              </a:xfrm>
              <a:custGeom>
                <a:avLst/>
                <a:gdLst>
                  <a:gd name="T0" fmla="*/ 12 w 198"/>
                  <a:gd name="T1" fmla="*/ 6 h 236"/>
                  <a:gd name="T2" fmla="*/ 10 w 198"/>
                  <a:gd name="T3" fmla="*/ 8 h 236"/>
                  <a:gd name="T4" fmla="*/ 8 w 198"/>
                  <a:gd name="T5" fmla="*/ 10 h 236"/>
                  <a:gd name="T6" fmla="*/ 6 w 198"/>
                  <a:gd name="T7" fmla="*/ 12 h 236"/>
                  <a:gd name="T8" fmla="*/ 4 w 198"/>
                  <a:gd name="T9" fmla="*/ 14 h 236"/>
                  <a:gd name="T10" fmla="*/ 2 w 198"/>
                  <a:gd name="T11" fmla="*/ 17 h 236"/>
                  <a:gd name="T12" fmla="*/ 1 w 198"/>
                  <a:gd name="T13" fmla="*/ 19 h 236"/>
                  <a:gd name="T14" fmla="*/ 0 w 198"/>
                  <a:gd name="T15" fmla="*/ 21 h 236"/>
                  <a:gd name="T16" fmla="*/ 0 w 198"/>
                  <a:gd name="T17" fmla="*/ 24 h 236"/>
                  <a:gd name="T18" fmla="*/ 0 w 198"/>
                  <a:gd name="T19" fmla="*/ 28 h 236"/>
                  <a:gd name="T20" fmla="*/ 2 w 198"/>
                  <a:gd name="T21" fmla="*/ 31 h 236"/>
                  <a:gd name="T22" fmla="*/ 4 w 198"/>
                  <a:gd name="T23" fmla="*/ 34 h 236"/>
                  <a:gd name="T24" fmla="*/ 7 w 198"/>
                  <a:gd name="T25" fmla="*/ 36 h 236"/>
                  <a:gd name="T26" fmla="*/ 11 w 198"/>
                  <a:gd name="T27" fmla="*/ 38 h 236"/>
                  <a:gd name="T28" fmla="*/ 15 w 198"/>
                  <a:gd name="T29" fmla="*/ 39 h 236"/>
                  <a:gd name="T30" fmla="*/ 18 w 198"/>
                  <a:gd name="T31" fmla="*/ 39 h 236"/>
                  <a:gd name="T32" fmla="*/ 22 w 198"/>
                  <a:gd name="T33" fmla="*/ 38 h 236"/>
                  <a:gd name="T34" fmla="*/ 23 w 198"/>
                  <a:gd name="T35" fmla="*/ 38 h 236"/>
                  <a:gd name="T36" fmla="*/ 24 w 198"/>
                  <a:gd name="T37" fmla="*/ 38 h 236"/>
                  <a:gd name="T38" fmla="*/ 24 w 198"/>
                  <a:gd name="T39" fmla="*/ 37 h 236"/>
                  <a:gd name="T40" fmla="*/ 24 w 198"/>
                  <a:gd name="T41" fmla="*/ 37 h 236"/>
                  <a:gd name="T42" fmla="*/ 24 w 198"/>
                  <a:gd name="T43" fmla="*/ 36 h 236"/>
                  <a:gd name="T44" fmla="*/ 24 w 198"/>
                  <a:gd name="T45" fmla="*/ 36 h 236"/>
                  <a:gd name="T46" fmla="*/ 23 w 198"/>
                  <a:gd name="T47" fmla="*/ 36 h 236"/>
                  <a:gd name="T48" fmla="*/ 22 w 198"/>
                  <a:gd name="T49" fmla="*/ 36 h 236"/>
                  <a:gd name="T50" fmla="*/ 21 w 198"/>
                  <a:gd name="T51" fmla="*/ 36 h 236"/>
                  <a:gd name="T52" fmla="*/ 20 w 198"/>
                  <a:gd name="T53" fmla="*/ 36 h 236"/>
                  <a:gd name="T54" fmla="*/ 19 w 198"/>
                  <a:gd name="T55" fmla="*/ 36 h 236"/>
                  <a:gd name="T56" fmla="*/ 18 w 198"/>
                  <a:gd name="T57" fmla="*/ 36 h 236"/>
                  <a:gd name="T58" fmla="*/ 16 w 198"/>
                  <a:gd name="T59" fmla="*/ 36 h 236"/>
                  <a:gd name="T60" fmla="*/ 15 w 198"/>
                  <a:gd name="T61" fmla="*/ 36 h 236"/>
                  <a:gd name="T62" fmla="*/ 13 w 198"/>
                  <a:gd name="T63" fmla="*/ 35 h 236"/>
                  <a:gd name="T64" fmla="*/ 10 w 198"/>
                  <a:gd name="T65" fmla="*/ 35 h 236"/>
                  <a:gd name="T66" fmla="*/ 8 w 198"/>
                  <a:gd name="T67" fmla="*/ 34 h 236"/>
                  <a:gd name="T68" fmla="*/ 7 w 198"/>
                  <a:gd name="T69" fmla="*/ 33 h 236"/>
                  <a:gd name="T70" fmla="*/ 5 w 198"/>
                  <a:gd name="T71" fmla="*/ 31 h 236"/>
                  <a:gd name="T72" fmla="*/ 3 w 198"/>
                  <a:gd name="T73" fmla="*/ 29 h 236"/>
                  <a:gd name="T74" fmla="*/ 2 w 198"/>
                  <a:gd name="T75" fmla="*/ 26 h 236"/>
                  <a:gd name="T76" fmla="*/ 3 w 198"/>
                  <a:gd name="T77" fmla="*/ 23 h 236"/>
                  <a:gd name="T78" fmla="*/ 4 w 198"/>
                  <a:gd name="T79" fmla="*/ 20 h 236"/>
                  <a:gd name="T80" fmla="*/ 5 w 198"/>
                  <a:gd name="T81" fmla="*/ 18 h 236"/>
                  <a:gd name="T82" fmla="*/ 7 w 198"/>
                  <a:gd name="T83" fmla="*/ 16 h 236"/>
                  <a:gd name="T84" fmla="*/ 8 w 198"/>
                  <a:gd name="T85" fmla="*/ 14 h 236"/>
                  <a:gd name="T86" fmla="*/ 10 w 198"/>
                  <a:gd name="T87" fmla="*/ 12 h 236"/>
                  <a:gd name="T88" fmla="*/ 13 w 198"/>
                  <a:gd name="T89" fmla="*/ 10 h 236"/>
                  <a:gd name="T90" fmla="*/ 16 w 198"/>
                  <a:gd name="T91" fmla="*/ 8 h 236"/>
                  <a:gd name="T92" fmla="*/ 18 w 198"/>
                  <a:gd name="T93" fmla="*/ 6 h 236"/>
                  <a:gd name="T94" fmla="*/ 21 w 198"/>
                  <a:gd name="T95" fmla="*/ 5 h 236"/>
                  <a:gd name="T96" fmla="*/ 24 w 198"/>
                  <a:gd name="T97" fmla="*/ 4 h 236"/>
                  <a:gd name="T98" fmla="*/ 26 w 198"/>
                  <a:gd name="T99" fmla="*/ 3 h 236"/>
                  <a:gd name="T100" fmla="*/ 29 w 198"/>
                  <a:gd name="T101" fmla="*/ 2 h 236"/>
                  <a:gd name="T102" fmla="*/ 31 w 198"/>
                  <a:gd name="T103" fmla="*/ 2 h 236"/>
                  <a:gd name="T104" fmla="*/ 33 w 198"/>
                  <a:gd name="T105" fmla="*/ 1 h 236"/>
                  <a:gd name="T106" fmla="*/ 32 w 198"/>
                  <a:gd name="T107" fmla="*/ 0 h 236"/>
                  <a:gd name="T108" fmla="*/ 30 w 198"/>
                  <a:gd name="T109" fmla="*/ 0 h 236"/>
                  <a:gd name="T110" fmla="*/ 27 w 198"/>
                  <a:gd name="T111" fmla="*/ 0 h 236"/>
                  <a:gd name="T112" fmla="*/ 24 w 198"/>
                  <a:gd name="T113" fmla="*/ 1 h 236"/>
                  <a:gd name="T114" fmla="*/ 21 w 198"/>
                  <a:gd name="T115" fmla="*/ 2 h 236"/>
                  <a:gd name="T116" fmla="*/ 17 w 198"/>
                  <a:gd name="T117" fmla="*/ 3 h 236"/>
                  <a:gd name="T118" fmla="*/ 15 w 198"/>
                  <a:gd name="T119" fmla="*/ 5 h 236"/>
                  <a:gd name="T120" fmla="*/ 12 w 198"/>
                  <a:gd name="T121" fmla="*/ 6 h 2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98"/>
                  <a:gd name="T184" fmla="*/ 0 h 236"/>
                  <a:gd name="T185" fmla="*/ 198 w 198"/>
                  <a:gd name="T186" fmla="*/ 236 h 2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98" h="236">
                    <a:moveTo>
                      <a:pt x="73" y="36"/>
                    </a:moveTo>
                    <a:lnTo>
                      <a:pt x="58" y="46"/>
                    </a:lnTo>
                    <a:lnTo>
                      <a:pt x="46" y="58"/>
                    </a:lnTo>
                    <a:lnTo>
                      <a:pt x="33" y="72"/>
                    </a:lnTo>
                    <a:lnTo>
                      <a:pt x="22" y="85"/>
                    </a:lnTo>
                    <a:lnTo>
                      <a:pt x="14" y="100"/>
                    </a:lnTo>
                    <a:lnTo>
                      <a:pt x="7" y="115"/>
                    </a:lnTo>
                    <a:lnTo>
                      <a:pt x="2" y="130"/>
                    </a:lnTo>
                    <a:lnTo>
                      <a:pt x="0" y="146"/>
                    </a:lnTo>
                    <a:lnTo>
                      <a:pt x="2" y="170"/>
                    </a:lnTo>
                    <a:lnTo>
                      <a:pt x="12" y="190"/>
                    </a:lnTo>
                    <a:lnTo>
                      <a:pt x="26" y="207"/>
                    </a:lnTo>
                    <a:lnTo>
                      <a:pt x="43" y="220"/>
                    </a:lnTo>
                    <a:lnTo>
                      <a:pt x="64" y="229"/>
                    </a:lnTo>
                    <a:lnTo>
                      <a:pt x="88" y="235"/>
                    </a:lnTo>
                    <a:lnTo>
                      <a:pt x="110" y="236"/>
                    </a:lnTo>
                    <a:lnTo>
                      <a:pt x="132" y="232"/>
                    </a:lnTo>
                    <a:lnTo>
                      <a:pt x="137" y="232"/>
                    </a:lnTo>
                    <a:lnTo>
                      <a:pt x="142" y="230"/>
                    </a:lnTo>
                    <a:lnTo>
                      <a:pt x="145" y="226"/>
                    </a:lnTo>
                    <a:lnTo>
                      <a:pt x="146" y="221"/>
                    </a:lnTo>
                    <a:lnTo>
                      <a:pt x="145" y="219"/>
                    </a:lnTo>
                    <a:lnTo>
                      <a:pt x="142" y="219"/>
                    </a:lnTo>
                    <a:lnTo>
                      <a:pt x="137" y="217"/>
                    </a:lnTo>
                    <a:lnTo>
                      <a:pt x="131" y="217"/>
                    </a:lnTo>
                    <a:lnTo>
                      <a:pt x="124" y="217"/>
                    </a:lnTo>
                    <a:lnTo>
                      <a:pt x="118" y="217"/>
                    </a:lnTo>
                    <a:lnTo>
                      <a:pt x="112" y="217"/>
                    </a:lnTo>
                    <a:lnTo>
                      <a:pt x="109" y="217"/>
                    </a:lnTo>
                    <a:lnTo>
                      <a:pt x="97" y="216"/>
                    </a:lnTo>
                    <a:lnTo>
                      <a:pt x="87" y="215"/>
                    </a:lnTo>
                    <a:lnTo>
                      <a:pt x="75" y="214"/>
                    </a:lnTo>
                    <a:lnTo>
                      <a:pt x="63" y="211"/>
                    </a:lnTo>
                    <a:lnTo>
                      <a:pt x="51" y="207"/>
                    </a:lnTo>
                    <a:lnTo>
                      <a:pt x="40" y="199"/>
                    </a:lnTo>
                    <a:lnTo>
                      <a:pt x="29" y="189"/>
                    </a:lnTo>
                    <a:lnTo>
                      <a:pt x="17" y="174"/>
                    </a:lnTo>
                    <a:lnTo>
                      <a:pt x="15" y="157"/>
                    </a:lnTo>
                    <a:lnTo>
                      <a:pt x="16" y="141"/>
                    </a:lnTo>
                    <a:lnTo>
                      <a:pt x="21" y="124"/>
                    </a:lnTo>
                    <a:lnTo>
                      <a:pt x="28" y="109"/>
                    </a:lnTo>
                    <a:lnTo>
                      <a:pt x="39" y="96"/>
                    </a:lnTo>
                    <a:lnTo>
                      <a:pt x="50" y="82"/>
                    </a:lnTo>
                    <a:lnTo>
                      <a:pt x="63" y="70"/>
                    </a:lnTo>
                    <a:lnTo>
                      <a:pt x="78" y="59"/>
                    </a:lnTo>
                    <a:lnTo>
                      <a:pt x="94" y="49"/>
                    </a:lnTo>
                    <a:lnTo>
                      <a:pt x="110" y="39"/>
                    </a:lnTo>
                    <a:lnTo>
                      <a:pt x="126" y="31"/>
                    </a:lnTo>
                    <a:lnTo>
                      <a:pt x="142" y="24"/>
                    </a:lnTo>
                    <a:lnTo>
                      <a:pt x="158" y="19"/>
                    </a:lnTo>
                    <a:lnTo>
                      <a:pt x="172" y="13"/>
                    </a:lnTo>
                    <a:lnTo>
                      <a:pt x="186" y="10"/>
                    </a:lnTo>
                    <a:lnTo>
                      <a:pt x="198" y="7"/>
                    </a:lnTo>
                    <a:lnTo>
                      <a:pt x="190" y="3"/>
                    </a:lnTo>
                    <a:lnTo>
                      <a:pt x="177" y="0"/>
                    </a:lnTo>
                    <a:lnTo>
                      <a:pt x="162" y="3"/>
                    </a:lnTo>
                    <a:lnTo>
                      <a:pt x="144" y="6"/>
                    </a:lnTo>
                    <a:lnTo>
                      <a:pt x="124" y="12"/>
                    </a:lnTo>
                    <a:lnTo>
                      <a:pt x="105" y="19"/>
                    </a:lnTo>
                    <a:lnTo>
                      <a:pt x="88" y="28"/>
                    </a:lnTo>
                    <a:lnTo>
                      <a:pt x="73" y="3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3" name="Freeform 841"/>
              <p:cNvSpPr>
                <a:spLocks/>
              </p:cNvSpPr>
              <p:nvPr/>
            </p:nvSpPr>
            <p:spPr bwMode="auto">
              <a:xfrm>
                <a:off x="2652" y="2704"/>
                <a:ext cx="22" cy="30"/>
              </a:xfrm>
              <a:custGeom>
                <a:avLst/>
                <a:gdLst>
                  <a:gd name="T0" fmla="*/ 19 w 128"/>
                  <a:gd name="T1" fmla="*/ 10 h 183"/>
                  <a:gd name="T2" fmla="*/ 19 w 128"/>
                  <a:gd name="T3" fmla="*/ 13 h 183"/>
                  <a:gd name="T4" fmla="*/ 19 w 128"/>
                  <a:gd name="T5" fmla="*/ 16 h 183"/>
                  <a:gd name="T6" fmla="*/ 17 w 128"/>
                  <a:gd name="T7" fmla="*/ 18 h 183"/>
                  <a:gd name="T8" fmla="*/ 15 w 128"/>
                  <a:gd name="T9" fmla="*/ 20 h 183"/>
                  <a:gd name="T10" fmla="*/ 13 w 128"/>
                  <a:gd name="T11" fmla="*/ 22 h 183"/>
                  <a:gd name="T12" fmla="*/ 10 w 128"/>
                  <a:gd name="T13" fmla="*/ 24 h 183"/>
                  <a:gd name="T14" fmla="*/ 7 w 128"/>
                  <a:gd name="T15" fmla="*/ 26 h 183"/>
                  <a:gd name="T16" fmla="*/ 5 w 128"/>
                  <a:gd name="T17" fmla="*/ 27 h 183"/>
                  <a:gd name="T18" fmla="*/ 5 w 128"/>
                  <a:gd name="T19" fmla="*/ 28 h 183"/>
                  <a:gd name="T20" fmla="*/ 4 w 128"/>
                  <a:gd name="T21" fmla="*/ 28 h 183"/>
                  <a:gd name="T22" fmla="*/ 4 w 128"/>
                  <a:gd name="T23" fmla="*/ 29 h 183"/>
                  <a:gd name="T24" fmla="*/ 5 w 128"/>
                  <a:gd name="T25" fmla="*/ 29 h 183"/>
                  <a:gd name="T26" fmla="*/ 5 w 128"/>
                  <a:gd name="T27" fmla="*/ 30 h 183"/>
                  <a:gd name="T28" fmla="*/ 6 w 128"/>
                  <a:gd name="T29" fmla="*/ 30 h 183"/>
                  <a:gd name="T30" fmla="*/ 6 w 128"/>
                  <a:gd name="T31" fmla="*/ 30 h 183"/>
                  <a:gd name="T32" fmla="*/ 7 w 128"/>
                  <a:gd name="T33" fmla="*/ 30 h 183"/>
                  <a:gd name="T34" fmla="*/ 10 w 128"/>
                  <a:gd name="T35" fmla="*/ 28 h 183"/>
                  <a:gd name="T36" fmla="*/ 13 w 128"/>
                  <a:gd name="T37" fmla="*/ 26 h 183"/>
                  <a:gd name="T38" fmla="*/ 16 w 128"/>
                  <a:gd name="T39" fmla="*/ 24 h 183"/>
                  <a:gd name="T40" fmla="*/ 19 w 128"/>
                  <a:gd name="T41" fmla="*/ 22 h 183"/>
                  <a:gd name="T42" fmla="*/ 20 w 128"/>
                  <a:gd name="T43" fmla="*/ 19 h 183"/>
                  <a:gd name="T44" fmla="*/ 21 w 128"/>
                  <a:gd name="T45" fmla="*/ 16 h 183"/>
                  <a:gd name="T46" fmla="*/ 22 w 128"/>
                  <a:gd name="T47" fmla="*/ 13 h 183"/>
                  <a:gd name="T48" fmla="*/ 21 w 128"/>
                  <a:gd name="T49" fmla="*/ 10 h 183"/>
                  <a:gd name="T50" fmla="*/ 19 w 128"/>
                  <a:gd name="T51" fmla="*/ 7 h 183"/>
                  <a:gd name="T52" fmla="*/ 17 w 128"/>
                  <a:gd name="T53" fmla="*/ 5 h 183"/>
                  <a:gd name="T54" fmla="*/ 14 w 128"/>
                  <a:gd name="T55" fmla="*/ 3 h 183"/>
                  <a:gd name="T56" fmla="*/ 10 w 128"/>
                  <a:gd name="T57" fmla="*/ 1 h 183"/>
                  <a:gd name="T58" fmla="*/ 7 w 128"/>
                  <a:gd name="T59" fmla="*/ 0 h 183"/>
                  <a:gd name="T60" fmla="*/ 4 w 128"/>
                  <a:gd name="T61" fmla="*/ 0 h 183"/>
                  <a:gd name="T62" fmla="*/ 2 w 128"/>
                  <a:gd name="T63" fmla="*/ 0 h 183"/>
                  <a:gd name="T64" fmla="*/ 0 w 128"/>
                  <a:gd name="T65" fmla="*/ 1 h 183"/>
                  <a:gd name="T66" fmla="*/ 3 w 128"/>
                  <a:gd name="T67" fmla="*/ 2 h 183"/>
                  <a:gd name="T68" fmla="*/ 6 w 128"/>
                  <a:gd name="T69" fmla="*/ 2 h 183"/>
                  <a:gd name="T70" fmla="*/ 8 w 128"/>
                  <a:gd name="T71" fmla="*/ 3 h 183"/>
                  <a:gd name="T72" fmla="*/ 11 w 128"/>
                  <a:gd name="T73" fmla="*/ 4 h 183"/>
                  <a:gd name="T74" fmla="*/ 13 w 128"/>
                  <a:gd name="T75" fmla="*/ 5 h 183"/>
                  <a:gd name="T76" fmla="*/ 15 w 128"/>
                  <a:gd name="T77" fmla="*/ 6 h 183"/>
                  <a:gd name="T78" fmla="*/ 17 w 128"/>
                  <a:gd name="T79" fmla="*/ 8 h 183"/>
                  <a:gd name="T80" fmla="*/ 19 w 128"/>
                  <a:gd name="T81" fmla="*/ 10 h 18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28"/>
                  <a:gd name="T124" fmla="*/ 0 h 183"/>
                  <a:gd name="T125" fmla="*/ 128 w 128"/>
                  <a:gd name="T126" fmla="*/ 183 h 18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28" h="183">
                    <a:moveTo>
                      <a:pt x="108" y="61"/>
                    </a:moveTo>
                    <a:lnTo>
                      <a:pt x="111" y="80"/>
                    </a:lnTo>
                    <a:lnTo>
                      <a:pt x="109" y="97"/>
                    </a:lnTo>
                    <a:lnTo>
                      <a:pt x="101" y="110"/>
                    </a:lnTo>
                    <a:lnTo>
                      <a:pt x="89" y="123"/>
                    </a:lnTo>
                    <a:lnTo>
                      <a:pt x="75" y="134"/>
                    </a:lnTo>
                    <a:lnTo>
                      <a:pt x="60" y="145"/>
                    </a:lnTo>
                    <a:lnTo>
                      <a:pt x="43" y="156"/>
                    </a:lnTo>
                    <a:lnTo>
                      <a:pt x="29" y="167"/>
                    </a:lnTo>
                    <a:lnTo>
                      <a:pt x="27" y="170"/>
                    </a:lnTo>
                    <a:lnTo>
                      <a:pt x="26" y="172"/>
                    </a:lnTo>
                    <a:lnTo>
                      <a:pt x="26" y="176"/>
                    </a:lnTo>
                    <a:lnTo>
                      <a:pt x="28" y="179"/>
                    </a:lnTo>
                    <a:lnTo>
                      <a:pt x="30" y="182"/>
                    </a:lnTo>
                    <a:lnTo>
                      <a:pt x="34" y="183"/>
                    </a:lnTo>
                    <a:lnTo>
                      <a:pt x="37" y="183"/>
                    </a:lnTo>
                    <a:lnTo>
                      <a:pt x="41" y="182"/>
                    </a:lnTo>
                    <a:lnTo>
                      <a:pt x="58" y="171"/>
                    </a:lnTo>
                    <a:lnTo>
                      <a:pt x="76" y="160"/>
                    </a:lnTo>
                    <a:lnTo>
                      <a:pt x="92" y="147"/>
                    </a:lnTo>
                    <a:lnTo>
                      <a:pt x="108" y="132"/>
                    </a:lnTo>
                    <a:lnTo>
                      <a:pt x="118" y="116"/>
                    </a:lnTo>
                    <a:lnTo>
                      <a:pt x="125" y="98"/>
                    </a:lnTo>
                    <a:lnTo>
                      <a:pt x="128" y="78"/>
                    </a:lnTo>
                    <a:lnTo>
                      <a:pt x="123" y="58"/>
                    </a:lnTo>
                    <a:lnTo>
                      <a:pt x="112" y="41"/>
                    </a:lnTo>
                    <a:lnTo>
                      <a:pt x="98" y="28"/>
                    </a:lnTo>
                    <a:lnTo>
                      <a:pt x="80" y="16"/>
                    </a:lnTo>
                    <a:lnTo>
                      <a:pt x="61" y="8"/>
                    </a:lnTo>
                    <a:lnTo>
                      <a:pt x="41" y="2"/>
                    </a:lnTo>
                    <a:lnTo>
                      <a:pt x="23" y="0"/>
                    </a:lnTo>
                    <a:lnTo>
                      <a:pt x="9" y="1"/>
                    </a:lnTo>
                    <a:lnTo>
                      <a:pt x="0" y="6"/>
                    </a:lnTo>
                    <a:lnTo>
                      <a:pt x="16" y="10"/>
                    </a:lnTo>
                    <a:lnTo>
                      <a:pt x="33" y="14"/>
                    </a:lnTo>
                    <a:lnTo>
                      <a:pt x="48" y="17"/>
                    </a:lnTo>
                    <a:lnTo>
                      <a:pt x="63" y="22"/>
                    </a:lnTo>
                    <a:lnTo>
                      <a:pt x="77" y="28"/>
                    </a:lnTo>
                    <a:lnTo>
                      <a:pt x="90" y="36"/>
                    </a:lnTo>
                    <a:lnTo>
                      <a:pt x="101" y="46"/>
                    </a:lnTo>
                    <a:lnTo>
                      <a:pt x="108" y="6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4" name="Freeform 842"/>
              <p:cNvSpPr>
                <a:spLocks/>
              </p:cNvSpPr>
              <p:nvPr/>
            </p:nvSpPr>
            <p:spPr bwMode="auto">
              <a:xfrm>
                <a:off x="2575" y="2697"/>
                <a:ext cx="53" cy="63"/>
              </a:xfrm>
              <a:custGeom>
                <a:avLst/>
                <a:gdLst>
                  <a:gd name="T0" fmla="*/ 17 w 323"/>
                  <a:gd name="T1" fmla="*/ 12 h 379"/>
                  <a:gd name="T2" fmla="*/ 9 w 323"/>
                  <a:gd name="T3" fmla="*/ 19 h 379"/>
                  <a:gd name="T4" fmla="*/ 3 w 323"/>
                  <a:gd name="T5" fmla="*/ 28 h 379"/>
                  <a:gd name="T6" fmla="*/ 0 w 323"/>
                  <a:gd name="T7" fmla="*/ 38 h 379"/>
                  <a:gd name="T8" fmla="*/ 1 w 323"/>
                  <a:gd name="T9" fmla="*/ 44 h 379"/>
                  <a:gd name="T10" fmla="*/ 2 w 323"/>
                  <a:gd name="T11" fmla="*/ 47 h 379"/>
                  <a:gd name="T12" fmla="*/ 3 w 323"/>
                  <a:gd name="T13" fmla="*/ 50 h 379"/>
                  <a:gd name="T14" fmla="*/ 6 w 323"/>
                  <a:gd name="T15" fmla="*/ 52 h 379"/>
                  <a:gd name="T16" fmla="*/ 9 w 323"/>
                  <a:gd name="T17" fmla="*/ 54 h 379"/>
                  <a:gd name="T18" fmla="*/ 14 w 323"/>
                  <a:gd name="T19" fmla="*/ 57 h 379"/>
                  <a:gd name="T20" fmla="*/ 20 w 323"/>
                  <a:gd name="T21" fmla="*/ 58 h 379"/>
                  <a:gd name="T22" fmla="*/ 25 w 323"/>
                  <a:gd name="T23" fmla="*/ 60 h 379"/>
                  <a:gd name="T24" fmla="*/ 31 w 323"/>
                  <a:gd name="T25" fmla="*/ 61 h 379"/>
                  <a:gd name="T26" fmla="*/ 36 w 323"/>
                  <a:gd name="T27" fmla="*/ 62 h 379"/>
                  <a:gd name="T28" fmla="*/ 42 w 323"/>
                  <a:gd name="T29" fmla="*/ 62 h 379"/>
                  <a:gd name="T30" fmla="*/ 48 w 323"/>
                  <a:gd name="T31" fmla="*/ 63 h 379"/>
                  <a:gd name="T32" fmla="*/ 51 w 323"/>
                  <a:gd name="T33" fmla="*/ 63 h 379"/>
                  <a:gd name="T34" fmla="*/ 53 w 323"/>
                  <a:gd name="T35" fmla="*/ 62 h 379"/>
                  <a:gd name="T36" fmla="*/ 53 w 323"/>
                  <a:gd name="T37" fmla="*/ 60 h 379"/>
                  <a:gd name="T38" fmla="*/ 52 w 323"/>
                  <a:gd name="T39" fmla="*/ 59 h 379"/>
                  <a:gd name="T40" fmla="*/ 48 w 323"/>
                  <a:gd name="T41" fmla="*/ 58 h 379"/>
                  <a:gd name="T42" fmla="*/ 43 w 323"/>
                  <a:gd name="T43" fmla="*/ 58 h 379"/>
                  <a:gd name="T44" fmla="*/ 38 w 323"/>
                  <a:gd name="T45" fmla="*/ 58 h 379"/>
                  <a:gd name="T46" fmla="*/ 33 w 323"/>
                  <a:gd name="T47" fmla="*/ 57 h 379"/>
                  <a:gd name="T48" fmla="*/ 28 w 323"/>
                  <a:gd name="T49" fmla="*/ 56 h 379"/>
                  <a:gd name="T50" fmla="*/ 22 w 323"/>
                  <a:gd name="T51" fmla="*/ 55 h 379"/>
                  <a:gd name="T52" fmla="*/ 17 w 323"/>
                  <a:gd name="T53" fmla="*/ 53 h 379"/>
                  <a:gd name="T54" fmla="*/ 12 w 323"/>
                  <a:gd name="T55" fmla="*/ 51 h 379"/>
                  <a:gd name="T56" fmla="*/ 8 w 323"/>
                  <a:gd name="T57" fmla="*/ 48 h 379"/>
                  <a:gd name="T58" fmla="*/ 6 w 323"/>
                  <a:gd name="T59" fmla="*/ 45 h 379"/>
                  <a:gd name="T60" fmla="*/ 5 w 323"/>
                  <a:gd name="T61" fmla="*/ 40 h 379"/>
                  <a:gd name="T62" fmla="*/ 6 w 323"/>
                  <a:gd name="T63" fmla="*/ 33 h 379"/>
                  <a:gd name="T64" fmla="*/ 8 w 323"/>
                  <a:gd name="T65" fmla="*/ 27 h 379"/>
                  <a:gd name="T66" fmla="*/ 11 w 323"/>
                  <a:gd name="T67" fmla="*/ 23 h 379"/>
                  <a:gd name="T68" fmla="*/ 15 w 323"/>
                  <a:gd name="T69" fmla="*/ 18 h 379"/>
                  <a:gd name="T70" fmla="*/ 19 w 323"/>
                  <a:gd name="T71" fmla="*/ 15 h 379"/>
                  <a:gd name="T72" fmla="*/ 24 w 323"/>
                  <a:gd name="T73" fmla="*/ 11 h 379"/>
                  <a:gd name="T74" fmla="*/ 30 w 323"/>
                  <a:gd name="T75" fmla="*/ 7 h 379"/>
                  <a:gd name="T76" fmla="*/ 36 w 323"/>
                  <a:gd name="T77" fmla="*/ 4 h 379"/>
                  <a:gd name="T78" fmla="*/ 42 w 323"/>
                  <a:gd name="T79" fmla="*/ 1 h 379"/>
                  <a:gd name="T80" fmla="*/ 42 w 323"/>
                  <a:gd name="T81" fmla="*/ 0 h 379"/>
                  <a:gd name="T82" fmla="*/ 36 w 323"/>
                  <a:gd name="T83" fmla="*/ 1 h 379"/>
                  <a:gd name="T84" fmla="*/ 30 w 323"/>
                  <a:gd name="T85" fmla="*/ 3 h 379"/>
                  <a:gd name="T86" fmla="*/ 23 w 323"/>
                  <a:gd name="T87" fmla="*/ 6 h 379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323"/>
                  <a:gd name="T133" fmla="*/ 0 h 379"/>
                  <a:gd name="T134" fmla="*/ 323 w 323"/>
                  <a:gd name="T135" fmla="*/ 379 h 379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323" h="379">
                    <a:moveTo>
                      <a:pt x="126" y="50"/>
                    </a:moveTo>
                    <a:lnTo>
                      <a:pt x="101" y="70"/>
                    </a:lnTo>
                    <a:lnTo>
                      <a:pt x="76" y="92"/>
                    </a:lnTo>
                    <a:lnTo>
                      <a:pt x="54" y="115"/>
                    </a:lnTo>
                    <a:lnTo>
                      <a:pt x="34" y="140"/>
                    </a:lnTo>
                    <a:lnTo>
                      <a:pt x="18" y="167"/>
                    </a:lnTo>
                    <a:lnTo>
                      <a:pt x="6" y="196"/>
                    </a:lnTo>
                    <a:lnTo>
                      <a:pt x="0" y="227"/>
                    </a:lnTo>
                    <a:lnTo>
                      <a:pt x="1" y="259"/>
                    </a:lnTo>
                    <a:lnTo>
                      <a:pt x="4" y="267"/>
                    </a:lnTo>
                    <a:lnTo>
                      <a:pt x="7" y="277"/>
                    </a:lnTo>
                    <a:lnTo>
                      <a:pt x="11" y="283"/>
                    </a:lnTo>
                    <a:lnTo>
                      <a:pt x="15" y="291"/>
                    </a:lnTo>
                    <a:lnTo>
                      <a:pt x="21" y="298"/>
                    </a:lnTo>
                    <a:lnTo>
                      <a:pt x="27" y="305"/>
                    </a:lnTo>
                    <a:lnTo>
                      <a:pt x="34" y="311"/>
                    </a:lnTo>
                    <a:lnTo>
                      <a:pt x="41" y="316"/>
                    </a:lnTo>
                    <a:lnTo>
                      <a:pt x="57" y="325"/>
                    </a:lnTo>
                    <a:lnTo>
                      <a:pt x="72" y="333"/>
                    </a:lnTo>
                    <a:lnTo>
                      <a:pt x="87" y="340"/>
                    </a:lnTo>
                    <a:lnTo>
                      <a:pt x="103" y="345"/>
                    </a:lnTo>
                    <a:lnTo>
                      <a:pt x="120" y="351"/>
                    </a:lnTo>
                    <a:lnTo>
                      <a:pt x="136" y="356"/>
                    </a:lnTo>
                    <a:lnTo>
                      <a:pt x="153" y="360"/>
                    </a:lnTo>
                    <a:lnTo>
                      <a:pt x="169" y="364"/>
                    </a:lnTo>
                    <a:lnTo>
                      <a:pt x="187" y="367"/>
                    </a:lnTo>
                    <a:lnTo>
                      <a:pt x="204" y="370"/>
                    </a:lnTo>
                    <a:lnTo>
                      <a:pt x="221" y="372"/>
                    </a:lnTo>
                    <a:lnTo>
                      <a:pt x="238" y="374"/>
                    </a:lnTo>
                    <a:lnTo>
                      <a:pt x="256" y="375"/>
                    </a:lnTo>
                    <a:lnTo>
                      <a:pt x="273" y="376"/>
                    </a:lnTo>
                    <a:lnTo>
                      <a:pt x="290" y="378"/>
                    </a:lnTo>
                    <a:lnTo>
                      <a:pt x="307" y="379"/>
                    </a:lnTo>
                    <a:lnTo>
                      <a:pt x="312" y="379"/>
                    </a:lnTo>
                    <a:lnTo>
                      <a:pt x="317" y="375"/>
                    </a:lnTo>
                    <a:lnTo>
                      <a:pt x="320" y="372"/>
                    </a:lnTo>
                    <a:lnTo>
                      <a:pt x="323" y="366"/>
                    </a:lnTo>
                    <a:lnTo>
                      <a:pt x="323" y="360"/>
                    </a:lnTo>
                    <a:lnTo>
                      <a:pt x="320" y="356"/>
                    </a:lnTo>
                    <a:lnTo>
                      <a:pt x="316" y="352"/>
                    </a:lnTo>
                    <a:lnTo>
                      <a:pt x="311" y="351"/>
                    </a:lnTo>
                    <a:lnTo>
                      <a:pt x="295" y="351"/>
                    </a:lnTo>
                    <a:lnTo>
                      <a:pt x="279" y="351"/>
                    </a:lnTo>
                    <a:lnTo>
                      <a:pt x="263" y="350"/>
                    </a:lnTo>
                    <a:lnTo>
                      <a:pt x="248" y="349"/>
                    </a:lnTo>
                    <a:lnTo>
                      <a:pt x="231" y="348"/>
                    </a:lnTo>
                    <a:lnTo>
                      <a:pt x="215" y="345"/>
                    </a:lnTo>
                    <a:lnTo>
                      <a:pt x="200" y="343"/>
                    </a:lnTo>
                    <a:lnTo>
                      <a:pt x="183" y="341"/>
                    </a:lnTo>
                    <a:lnTo>
                      <a:pt x="168" y="337"/>
                    </a:lnTo>
                    <a:lnTo>
                      <a:pt x="151" y="334"/>
                    </a:lnTo>
                    <a:lnTo>
                      <a:pt x="136" y="329"/>
                    </a:lnTo>
                    <a:lnTo>
                      <a:pt x="121" y="325"/>
                    </a:lnTo>
                    <a:lnTo>
                      <a:pt x="106" y="320"/>
                    </a:lnTo>
                    <a:lnTo>
                      <a:pt x="92" y="313"/>
                    </a:lnTo>
                    <a:lnTo>
                      <a:pt x="76" y="306"/>
                    </a:lnTo>
                    <a:lnTo>
                      <a:pt x="62" y="300"/>
                    </a:lnTo>
                    <a:lnTo>
                      <a:pt x="51" y="291"/>
                    </a:lnTo>
                    <a:lnTo>
                      <a:pt x="41" y="280"/>
                    </a:lnTo>
                    <a:lnTo>
                      <a:pt x="35" y="269"/>
                    </a:lnTo>
                    <a:lnTo>
                      <a:pt x="31" y="255"/>
                    </a:lnTo>
                    <a:lnTo>
                      <a:pt x="31" y="239"/>
                    </a:lnTo>
                    <a:lnTo>
                      <a:pt x="33" y="218"/>
                    </a:lnTo>
                    <a:lnTo>
                      <a:pt x="38" y="197"/>
                    </a:lnTo>
                    <a:lnTo>
                      <a:pt x="42" y="182"/>
                    </a:lnTo>
                    <a:lnTo>
                      <a:pt x="51" y="165"/>
                    </a:lnTo>
                    <a:lnTo>
                      <a:pt x="60" y="150"/>
                    </a:lnTo>
                    <a:lnTo>
                      <a:pt x="68" y="136"/>
                    </a:lnTo>
                    <a:lnTo>
                      <a:pt x="79" y="124"/>
                    </a:lnTo>
                    <a:lnTo>
                      <a:pt x="89" y="111"/>
                    </a:lnTo>
                    <a:lnTo>
                      <a:pt x="101" y="100"/>
                    </a:lnTo>
                    <a:lnTo>
                      <a:pt x="114" y="88"/>
                    </a:lnTo>
                    <a:lnTo>
                      <a:pt x="129" y="76"/>
                    </a:lnTo>
                    <a:lnTo>
                      <a:pt x="144" y="64"/>
                    </a:lnTo>
                    <a:lnTo>
                      <a:pt x="162" y="53"/>
                    </a:lnTo>
                    <a:lnTo>
                      <a:pt x="181" y="41"/>
                    </a:lnTo>
                    <a:lnTo>
                      <a:pt x="201" y="31"/>
                    </a:lnTo>
                    <a:lnTo>
                      <a:pt x="219" y="22"/>
                    </a:lnTo>
                    <a:lnTo>
                      <a:pt x="237" y="14"/>
                    </a:lnTo>
                    <a:lnTo>
                      <a:pt x="253" y="7"/>
                    </a:lnTo>
                    <a:lnTo>
                      <a:pt x="268" y="1"/>
                    </a:lnTo>
                    <a:lnTo>
                      <a:pt x="255" y="0"/>
                    </a:lnTo>
                    <a:lnTo>
                      <a:pt x="238" y="1"/>
                    </a:lnTo>
                    <a:lnTo>
                      <a:pt x="221" y="5"/>
                    </a:lnTo>
                    <a:lnTo>
                      <a:pt x="201" y="11"/>
                    </a:lnTo>
                    <a:lnTo>
                      <a:pt x="181" y="19"/>
                    </a:lnTo>
                    <a:lnTo>
                      <a:pt x="161" y="28"/>
                    </a:lnTo>
                    <a:lnTo>
                      <a:pt x="142" y="39"/>
                    </a:lnTo>
                    <a:lnTo>
                      <a:pt x="126" y="5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5" name="Freeform 843"/>
              <p:cNvSpPr>
                <a:spLocks/>
              </p:cNvSpPr>
              <p:nvPr/>
            </p:nvSpPr>
            <p:spPr bwMode="auto">
              <a:xfrm>
                <a:off x="2650" y="2695"/>
                <a:ext cx="47" cy="42"/>
              </a:xfrm>
              <a:custGeom>
                <a:avLst/>
                <a:gdLst>
                  <a:gd name="T0" fmla="*/ 39 w 282"/>
                  <a:gd name="T1" fmla="*/ 13 h 253"/>
                  <a:gd name="T2" fmla="*/ 41 w 282"/>
                  <a:gd name="T3" fmla="*/ 15 h 253"/>
                  <a:gd name="T4" fmla="*/ 42 w 282"/>
                  <a:gd name="T5" fmla="*/ 18 h 253"/>
                  <a:gd name="T6" fmla="*/ 43 w 282"/>
                  <a:gd name="T7" fmla="*/ 21 h 253"/>
                  <a:gd name="T8" fmla="*/ 43 w 282"/>
                  <a:gd name="T9" fmla="*/ 24 h 253"/>
                  <a:gd name="T10" fmla="*/ 43 w 282"/>
                  <a:gd name="T11" fmla="*/ 26 h 253"/>
                  <a:gd name="T12" fmla="*/ 42 w 282"/>
                  <a:gd name="T13" fmla="*/ 28 h 253"/>
                  <a:gd name="T14" fmla="*/ 41 w 282"/>
                  <a:gd name="T15" fmla="*/ 31 h 253"/>
                  <a:gd name="T16" fmla="*/ 39 w 282"/>
                  <a:gd name="T17" fmla="*/ 32 h 253"/>
                  <a:gd name="T18" fmla="*/ 37 w 282"/>
                  <a:gd name="T19" fmla="*/ 34 h 253"/>
                  <a:gd name="T20" fmla="*/ 36 w 282"/>
                  <a:gd name="T21" fmla="*/ 36 h 253"/>
                  <a:gd name="T22" fmla="*/ 34 w 282"/>
                  <a:gd name="T23" fmla="*/ 37 h 253"/>
                  <a:gd name="T24" fmla="*/ 32 w 282"/>
                  <a:gd name="T25" fmla="*/ 39 h 253"/>
                  <a:gd name="T26" fmla="*/ 32 w 282"/>
                  <a:gd name="T27" fmla="*/ 40 h 253"/>
                  <a:gd name="T28" fmla="*/ 32 w 282"/>
                  <a:gd name="T29" fmla="*/ 40 h 253"/>
                  <a:gd name="T30" fmla="*/ 32 w 282"/>
                  <a:gd name="T31" fmla="*/ 41 h 253"/>
                  <a:gd name="T32" fmla="*/ 32 w 282"/>
                  <a:gd name="T33" fmla="*/ 41 h 253"/>
                  <a:gd name="T34" fmla="*/ 33 w 282"/>
                  <a:gd name="T35" fmla="*/ 42 h 253"/>
                  <a:gd name="T36" fmla="*/ 33 w 282"/>
                  <a:gd name="T37" fmla="*/ 42 h 253"/>
                  <a:gd name="T38" fmla="*/ 34 w 282"/>
                  <a:gd name="T39" fmla="*/ 42 h 253"/>
                  <a:gd name="T40" fmla="*/ 35 w 282"/>
                  <a:gd name="T41" fmla="*/ 41 h 253"/>
                  <a:gd name="T42" fmla="*/ 39 w 282"/>
                  <a:gd name="T43" fmla="*/ 39 h 253"/>
                  <a:gd name="T44" fmla="*/ 42 w 282"/>
                  <a:gd name="T45" fmla="*/ 36 h 253"/>
                  <a:gd name="T46" fmla="*/ 45 w 282"/>
                  <a:gd name="T47" fmla="*/ 32 h 253"/>
                  <a:gd name="T48" fmla="*/ 46 w 282"/>
                  <a:gd name="T49" fmla="*/ 28 h 253"/>
                  <a:gd name="T50" fmla="*/ 47 w 282"/>
                  <a:gd name="T51" fmla="*/ 23 h 253"/>
                  <a:gd name="T52" fmla="*/ 47 w 282"/>
                  <a:gd name="T53" fmla="*/ 19 h 253"/>
                  <a:gd name="T54" fmla="*/ 45 w 282"/>
                  <a:gd name="T55" fmla="*/ 15 h 253"/>
                  <a:gd name="T56" fmla="*/ 42 w 282"/>
                  <a:gd name="T57" fmla="*/ 12 h 253"/>
                  <a:gd name="T58" fmla="*/ 39 w 282"/>
                  <a:gd name="T59" fmla="*/ 10 h 253"/>
                  <a:gd name="T60" fmla="*/ 37 w 282"/>
                  <a:gd name="T61" fmla="*/ 8 h 253"/>
                  <a:gd name="T62" fmla="*/ 34 w 282"/>
                  <a:gd name="T63" fmla="*/ 6 h 253"/>
                  <a:gd name="T64" fmla="*/ 30 w 282"/>
                  <a:gd name="T65" fmla="*/ 5 h 253"/>
                  <a:gd name="T66" fmla="*/ 27 w 282"/>
                  <a:gd name="T67" fmla="*/ 4 h 253"/>
                  <a:gd name="T68" fmla="*/ 24 w 282"/>
                  <a:gd name="T69" fmla="*/ 3 h 253"/>
                  <a:gd name="T70" fmla="*/ 20 w 282"/>
                  <a:gd name="T71" fmla="*/ 2 h 253"/>
                  <a:gd name="T72" fmla="*/ 17 w 282"/>
                  <a:gd name="T73" fmla="*/ 1 h 253"/>
                  <a:gd name="T74" fmla="*/ 14 w 282"/>
                  <a:gd name="T75" fmla="*/ 1 h 253"/>
                  <a:gd name="T76" fmla="*/ 10 w 282"/>
                  <a:gd name="T77" fmla="*/ 0 h 253"/>
                  <a:gd name="T78" fmla="*/ 8 w 282"/>
                  <a:gd name="T79" fmla="*/ 0 h 253"/>
                  <a:gd name="T80" fmla="*/ 5 w 282"/>
                  <a:gd name="T81" fmla="*/ 0 h 253"/>
                  <a:gd name="T82" fmla="*/ 3 w 282"/>
                  <a:gd name="T83" fmla="*/ 0 h 253"/>
                  <a:gd name="T84" fmla="*/ 2 w 282"/>
                  <a:gd name="T85" fmla="*/ 0 h 253"/>
                  <a:gd name="T86" fmla="*/ 1 w 282"/>
                  <a:gd name="T87" fmla="*/ 1 h 253"/>
                  <a:gd name="T88" fmla="*/ 0 w 282"/>
                  <a:gd name="T89" fmla="*/ 1 h 253"/>
                  <a:gd name="T90" fmla="*/ 2 w 282"/>
                  <a:gd name="T91" fmla="*/ 1 h 253"/>
                  <a:gd name="T92" fmla="*/ 4 w 282"/>
                  <a:gd name="T93" fmla="*/ 1 h 253"/>
                  <a:gd name="T94" fmla="*/ 6 w 282"/>
                  <a:gd name="T95" fmla="*/ 2 h 253"/>
                  <a:gd name="T96" fmla="*/ 9 w 282"/>
                  <a:gd name="T97" fmla="*/ 2 h 253"/>
                  <a:gd name="T98" fmla="*/ 11 w 282"/>
                  <a:gd name="T99" fmla="*/ 3 h 253"/>
                  <a:gd name="T100" fmla="*/ 14 w 282"/>
                  <a:gd name="T101" fmla="*/ 3 h 253"/>
                  <a:gd name="T102" fmla="*/ 16 w 282"/>
                  <a:gd name="T103" fmla="*/ 4 h 253"/>
                  <a:gd name="T104" fmla="*/ 19 w 282"/>
                  <a:gd name="T105" fmla="*/ 4 h 253"/>
                  <a:gd name="T106" fmla="*/ 22 w 282"/>
                  <a:gd name="T107" fmla="*/ 5 h 253"/>
                  <a:gd name="T108" fmla="*/ 24 w 282"/>
                  <a:gd name="T109" fmla="*/ 6 h 253"/>
                  <a:gd name="T110" fmla="*/ 27 w 282"/>
                  <a:gd name="T111" fmla="*/ 7 h 253"/>
                  <a:gd name="T112" fmla="*/ 29 w 282"/>
                  <a:gd name="T113" fmla="*/ 8 h 253"/>
                  <a:gd name="T114" fmla="*/ 32 w 282"/>
                  <a:gd name="T115" fmla="*/ 9 h 253"/>
                  <a:gd name="T116" fmla="*/ 35 w 282"/>
                  <a:gd name="T117" fmla="*/ 10 h 253"/>
                  <a:gd name="T118" fmla="*/ 37 w 282"/>
                  <a:gd name="T119" fmla="*/ 11 h 253"/>
                  <a:gd name="T120" fmla="*/ 39 w 282"/>
                  <a:gd name="T121" fmla="*/ 13 h 25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82"/>
                  <a:gd name="T184" fmla="*/ 0 h 253"/>
                  <a:gd name="T185" fmla="*/ 282 w 282"/>
                  <a:gd name="T186" fmla="*/ 253 h 25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82" h="253">
                    <a:moveTo>
                      <a:pt x="235" y="78"/>
                    </a:moveTo>
                    <a:lnTo>
                      <a:pt x="248" y="92"/>
                    </a:lnTo>
                    <a:lnTo>
                      <a:pt x="255" y="108"/>
                    </a:lnTo>
                    <a:lnTo>
                      <a:pt x="259" y="125"/>
                    </a:lnTo>
                    <a:lnTo>
                      <a:pt x="259" y="144"/>
                    </a:lnTo>
                    <a:lnTo>
                      <a:pt x="257" y="159"/>
                    </a:lnTo>
                    <a:lnTo>
                      <a:pt x="252" y="171"/>
                    </a:lnTo>
                    <a:lnTo>
                      <a:pt x="244" y="184"/>
                    </a:lnTo>
                    <a:lnTo>
                      <a:pt x="236" y="194"/>
                    </a:lnTo>
                    <a:lnTo>
                      <a:pt x="225" y="206"/>
                    </a:lnTo>
                    <a:lnTo>
                      <a:pt x="215" y="215"/>
                    </a:lnTo>
                    <a:lnTo>
                      <a:pt x="204" y="225"/>
                    </a:lnTo>
                    <a:lnTo>
                      <a:pt x="194" y="236"/>
                    </a:lnTo>
                    <a:lnTo>
                      <a:pt x="191" y="239"/>
                    </a:lnTo>
                    <a:lnTo>
                      <a:pt x="190" y="242"/>
                    </a:lnTo>
                    <a:lnTo>
                      <a:pt x="191" y="246"/>
                    </a:lnTo>
                    <a:lnTo>
                      <a:pt x="194" y="249"/>
                    </a:lnTo>
                    <a:lnTo>
                      <a:pt x="197" y="252"/>
                    </a:lnTo>
                    <a:lnTo>
                      <a:pt x="201" y="253"/>
                    </a:lnTo>
                    <a:lnTo>
                      <a:pt x="205" y="252"/>
                    </a:lnTo>
                    <a:lnTo>
                      <a:pt x="209" y="249"/>
                    </a:lnTo>
                    <a:lnTo>
                      <a:pt x="232" y="234"/>
                    </a:lnTo>
                    <a:lnTo>
                      <a:pt x="251" y="215"/>
                    </a:lnTo>
                    <a:lnTo>
                      <a:pt x="267" y="192"/>
                    </a:lnTo>
                    <a:lnTo>
                      <a:pt x="278" y="168"/>
                    </a:lnTo>
                    <a:lnTo>
                      <a:pt x="282" y="141"/>
                    </a:lnTo>
                    <a:lnTo>
                      <a:pt x="279" y="116"/>
                    </a:lnTo>
                    <a:lnTo>
                      <a:pt x="270" y="92"/>
                    </a:lnTo>
                    <a:lnTo>
                      <a:pt x="251" y="70"/>
                    </a:lnTo>
                    <a:lnTo>
                      <a:pt x="237" y="59"/>
                    </a:lnTo>
                    <a:lnTo>
                      <a:pt x="221" y="48"/>
                    </a:lnTo>
                    <a:lnTo>
                      <a:pt x="202" y="39"/>
                    </a:lnTo>
                    <a:lnTo>
                      <a:pt x="183" y="31"/>
                    </a:lnTo>
                    <a:lnTo>
                      <a:pt x="163" y="24"/>
                    </a:lnTo>
                    <a:lnTo>
                      <a:pt x="142" y="18"/>
                    </a:lnTo>
                    <a:lnTo>
                      <a:pt x="122" y="13"/>
                    </a:lnTo>
                    <a:lnTo>
                      <a:pt x="101" y="8"/>
                    </a:lnTo>
                    <a:lnTo>
                      <a:pt x="82" y="5"/>
                    </a:lnTo>
                    <a:lnTo>
                      <a:pt x="63" y="2"/>
                    </a:lnTo>
                    <a:lnTo>
                      <a:pt x="47" y="0"/>
                    </a:lnTo>
                    <a:lnTo>
                      <a:pt x="32" y="0"/>
                    </a:lnTo>
                    <a:lnTo>
                      <a:pt x="19" y="0"/>
                    </a:lnTo>
                    <a:lnTo>
                      <a:pt x="10" y="1"/>
                    </a:lnTo>
                    <a:lnTo>
                      <a:pt x="4" y="4"/>
                    </a:lnTo>
                    <a:lnTo>
                      <a:pt x="0" y="6"/>
                    </a:lnTo>
                    <a:lnTo>
                      <a:pt x="12" y="8"/>
                    </a:lnTo>
                    <a:lnTo>
                      <a:pt x="25" y="9"/>
                    </a:lnTo>
                    <a:lnTo>
                      <a:pt x="38" y="12"/>
                    </a:lnTo>
                    <a:lnTo>
                      <a:pt x="52" y="14"/>
                    </a:lnTo>
                    <a:lnTo>
                      <a:pt x="67" y="16"/>
                    </a:lnTo>
                    <a:lnTo>
                      <a:pt x="82" y="18"/>
                    </a:lnTo>
                    <a:lnTo>
                      <a:pt x="97" y="22"/>
                    </a:lnTo>
                    <a:lnTo>
                      <a:pt x="114" y="25"/>
                    </a:lnTo>
                    <a:lnTo>
                      <a:pt x="129" y="30"/>
                    </a:lnTo>
                    <a:lnTo>
                      <a:pt x="146" y="35"/>
                    </a:lnTo>
                    <a:lnTo>
                      <a:pt x="162" y="40"/>
                    </a:lnTo>
                    <a:lnTo>
                      <a:pt x="177" y="46"/>
                    </a:lnTo>
                    <a:lnTo>
                      <a:pt x="192" y="53"/>
                    </a:lnTo>
                    <a:lnTo>
                      <a:pt x="208" y="60"/>
                    </a:lnTo>
                    <a:lnTo>
                      <a:pt x="222" y="69"/>
                    </a:lnTo>
                    <a:lnTo>
                      <a:pt x="235" y="7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6" name="Freeform 844"/>
              <p:cNvSpPr>
                <a:spLocks/>
              </p:cNvSpPr>
              <p:nvPr/>
            </p:nvSpPr>
            <p:spPr bwMode="auto">
              <a:xfrm>
                <a:off x="2556" y="2718"/>
                <a:ext cx="19" cy="39"/>
              </a:xfrm>
              <a:custGeom>
                <a:avLst/>
                <a:gdLst>
                  <a:gd name="T0" fmla="*/ 0 w 115"/>
                  <a:gd name="T1" fmla="*/ 21 h 236"/>
                  <a:gd name="T2" fmla="*/ 0 w 115"/>
                  <a:gd name="T3" fmla="*/ 24 h 236"/>
                  <a:gd name="T4" fmla="*/ 1 w 115"/>
                  <a:gd name="T5" fmla="*/ 27 h 236"/>
                  <a:gd name="T6" fmla="*/ 2 w 115"/>
                  <a:gd name="T7" fmla="*/ 30 h 236"/>
                  <a:gd name="T8" fmla="*/ 4 w 115"/>
                  <a:gd name="T9" fmla="*/ 33 h 236"/>
                  <a:gd name="T10" fmla="*/ 6 w 115"/>
                  <a:gd name="T11" fmla="*/ 35 h 236"/>
                  <a:gd name="T12" fmla="*/ 9 w 115"/>
                  <a:gd name="T13" fmla="*/ 37 h 236"/>
                  <a:gd name="T14" fmla="*/ 12 w 115"/>
                  <a:gd name="T15" fmla="*/ 38 h 236"/>
                  <a:gd name="T16" fmla="*/ 15 w 115"/>
                  <a:gd name="T17" fmla="*/ 39 h 236"/>
                  <a:gd name="T18" fmla="*/ 16 w 115"/>
                  <a:gd name="T19" fmla="*/ 39 h 236"/>
                  <a:gd name="T20" fmla="*/ 17 w 115"/>
                  <a:gd name="T21" fmla="*/ 39 h 236"/>
                  <a:gd name="T22" fmla="*/ 18 w 115"/>
                  <a:gd name="T23" fmla="*/ 38 h 236"/>
                  <a:gd name="T24" fmla="*/ 18 w 115"/>
                  <a:gd name="T25" fmla="*/ 37 h 236"/>
                  <a:gd name="T26" fmla="*/ 18 w 115"/>
                  <a:gd name="T27" fmla="*/ 36 h 236"/>
                  <a:gd name="T28" fmla="*/ 18 w 115"/>
                  <a:gd name="T29" fmla="*/ 36 h 236"/>
                  <a:gd name="T30" fmla="*/ 18 w 115"/>
                  <a:gd name="T31" fmla="*/ 35 h 236"/>
                  <a:gd name="T32" fmla="*/ 17 w 115"/>
                  <a:gd name="T33" fmla="*/ 34 h 236"/>
                  <a:gd name="T34" fmla="*/ 14 w 115"/>
                  <a:gd name="T35" fmla="*/ 33 h 236"/>
                  <a:gd name="T36" fmla="*/ 11 w 115"/>
                  <a:gd name="T37" fmla="*/ 32 h 236"/>
                  <a:gd name="T38" fmla="*/ 8 w 115"/>
                  <a:gd name="T39" fmla="*/ 30 h 236"/>
                  <a:gd name="T40" fmla="*/ 7 w 115"/>
                  <a:gd name="T41" fmla="*/ 27 h 236"/>
                  <a:gd name="T42" fmla="*/ 5 w 115"/>
                  <a:gd name="T43" fmla="*/ 24 h 236"/>
                  <a:gd name="T44" fmla="*/ 5 w 115"/>
                  <a:gd name="T45" fmla="*/ 21 h 236"/>
                  <a:gd name="T46" fmla="*/ 5 w 115"/>
                  <a:gd name="T47" fmla="*/ 18 h 236"/>
                  <a:gd name="T48" fmla="*/ 6 w 115"/>
                  <a:gd name="T49" fmla="*/ 15 h 236"/>
                  <a:gd name="T50" fmla="*/ 7 w 115"/>
                  <a:gd name="T51" fmla="*/ 12 h 236"/>
                  <a:gd name="T52" fmla="*/ 9 w 115"/>
                  <a:gd name="T53" fmla="*/ 10 h 236"/>
                  <a:gd name="T54" fmla="*/ 12 w 115"/>
                  <a:gd name="T55" fmla="*/ 8 h 236"/>
                  <a:gd name="T56" fmla="*/ 14 w 115"/>
                  <a:gd name="T57" fmla="*/ 5 h 236"/>
                  <a:gd name="T58" fmla="*/ 16 w 115"/>
                  <a:gd name="T59" fmla="*/ 4 h 236"/>
                  <a:gd name="T60" fmla="*/ 18 w 115"/>
                  <a:gd name="T61" fmla="*/ 2 h 236"/>
                  <a:gd name="T62" fmla="*/ 19 w 115"/>
                  <a:gd name="T63" fmla="*/ 1 h 236"/>
                  <a:gd name="T64" fmla="*/ 19 w 115"/>
                  <a:gd name="T65" fmla="*/ 0 h 236"/>
                  <a:gd name="T66" fmla="*/ 17 w 115"/>
                  <a:gd name="T67" fmla="*/ 1 h 236"/>
                  <a:gd name="T68" fmla="*/ 14 w 115"/>
                  <a:gd name="T69" fmla="*/ 2 h 236"/>
                  <a:gd name="T70" fmla="*/ 11 w 115"/>
                  <a:gd name="T71" fmla="*/ 4 h 236"/>
                  <a:gd name="T72" fmla="*/ 8 w 115"/>
                  <a:gd name="T73" fmla="*/ 7 h 236"/>
                  <a:gd name="T74" fmla="*/ 5 w 115"/>
                  <a:gd name="T75" fmla="*/ 10 h 236"/>
                  <a:gd name="T76" fmla="*/ 3 w 115"/>
                  <a:gd name="T77" fmla="*/ 14 h 236"/>
                  <a:gd name="T78" fmla="*/ 1 w 115"/>
                  <a:gd name="T79" fmla="*/ 17 h 236"/>
                  <a:gd name="T80" fmla="*/ 0 w 115"/>
                  <a:gd name="T81" fmla="*/ 21 h 2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15"/>
                  <a:gd name="T124" fmla="*/ 0 h 236"/>
                  <a:gd name="T125" fmla="*/ 115 w 115"/>
                  <a:gd name="T126" fmla="*/ 236 h 2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15" h="236">
                    <a:moveTo>
                      <a:pt x="0" y="128"/>
                    </a:moveTo>
                    <a:lnTo>
                      <a:pt x="0" y="148"/>
                    </a:lnTo>
                    <a:lnTo>
                      <a:pt x="5" y="166"/>
                    </a:lnTo>
                    <a:lnTo>
                      <a:pt x="13" y="184"/>
                    </a:lnTo>
                    <a:lnTo>
                      <a:pt x="24" y="198"/>
                    </a:lnTo>
                    <a:lnTo>
                      <a:pt x="39" y="211"/>
                    </a:lnTo>
                    <a:lnTo>
                      <a:pt x="55" y="223"/>
                    </a:lnTo>
                    <a:lnTo>
                      <a:pt x="74" y="231"/>
                    </a:lnTo>
                    <a:lnTo>
                      <a:pt x="92" y="235"/>
                    </a:lnTo>
                    <a:lnTo>
                      <a:pt x="98" y="236"/>
                    </a:lnTo>
                    <a:lnTo>
                      <a:pt x="104" y="234"/>
                    </a:lnTo>
                    <a:lnTo>
                      <a:pt x="109" y="231"/>
                    </a:lnTo>
                    <a:lnTo>
                      <a:pt x="111" y="226"/>
                    </a:lnTo>
                    <a:lnTo>
                      <a:pt x="111" y="220"/>
                    </a:lnTo>
                    <a:lnTo>
                      <a:pt x="110" y="215"/>
                    </a:lnTo>
                    <a:lnTo>
                      <a:pt x="107" y="210"/>
                    </a:lnTo>
                    <a:lnTo>
                      <a:pt x="101" y="208"/>
                    </a:lnTo>
                    <a:lnTo>
                      <a:pt x="82" y="201"/>
                    </a:lnTo>
                    <a:lnTo>
                      <a:pt x="64" y="192"/>
                    </a:lnTo>
                    <a:lnTo>
                      <a:pt x="50" y="179"/>
                    </a:lnTo>
                    <a:lnTo>
                      <a:pt x="40" y="165"/>
                    </a:lnTo>
                    <a:lnTo>
                      <a:pt x="33" y="148"/>
                    </a:lnTo>
                    <a:lnTo>
                      <a:pt x="29" y="130"/>
                    </a:lnTo>
                    <a:lnTo>
                      <a:pt x="29" y="110"/>
                    </a:lnTo>
                    <a:lnTo>
                      <a:pt x="35" y="89"/>
                    </a:lnTo>
                    <a:lnTo>
                      <a:pt x="43" y="74"/>
                    </a:lnTo>
                    <a:lnTo>
                      <a:pt x="56" y="60"/>
                    </a:lnTo>
                    <a:lnTo>
                      <a:pt x="70" y="46"/>
                    </a:lnTo>
                    <a:lnTo>
                      <a:pt x="85" y="33"/>
                    </a:lnTo>
                    <a:lnTo>
                      <a:pt x="98" y="23"/>
                    </a:lnTo>
                    <a:lnTo>
                      <a:pt x="109" y="12"/>
                    </a:lnTo>
                    <a:lnTo>
                      <a:pt x="115" y="6"/>
                    </a:lnTo>
                    <a:lnTo>
                      <a:pt x="115" y="0"/>
                    </a:lnTo>
                    <a:lnTo>
                      <a:pt x="102" y="4"/>
                    </a:lnTo>
                    <a:lnTo>
                      <a:pt x="85" y="12"/>
                    </a:lnTo>
                    <a:lnTo>
                      <a:pt x="68" y="26"/>
                    </a:lnTo>
                    <a:lnTo>
                      <a:pt x="49" y="42"/>
                    </a:lnTo>
                    <a:lnTo>
                      <a:pt x="32" y="61"/>
                    </a:lnTo>
                    <a:lnTo>
                      <a:pt x="17" y="82"/>
                    </a:lnTo>
                    <a:lnTo>
                      <a:pt x="6" y="105"/>
                    </a:lnTo>
                    <a:lnTo>
                      <a:pt x="0" y="1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07" name="Freeform 845"/>
              <p:cNvSpPr>
                <a:spLocks/>
              </p:cNvSpPr>
              <p:nvPr/>
            </p:nvSpPr>
            <p:spPr bwMode="auto">
              <a:xfrm>
                <a:off x="2689" y="2692"/>
                <a:ext cx="41" cy="52"/>
              </a:xfrm>
              <a:custGeom>
                <a:avLst/>
                <a:gdLst>
                  <a:gd name="T0" fmla="*/ 35 w 245"/>
                  <a:gd name="T1" fmla="*/ 21 h 310"/>
                  <a:gd name="T2" fmla="*/ 37 w 245"/>
                  <a:gd name="T3" fmla="*/ 24 h 310"/>
                  <a:gd name="T4" fmla="*/ 38 w 245"/>
                  <a:gd name="T5" fmla="*/ 28 h 310"/>
                  <a:gd name="T6" fmla="*/ 37 w 245"/>
                  <a:gd name="T7" fmla="*/ 31 h 310"/>
                  <a:gd name="T8" fmla="*/ 35 w 245"/>
                  <a:gd name="T9" fmla="*/ 35 h 310"/>
                  <a:gd name="T10" fmla="*/ 31 w 245"/>
                  <a:gd name="T11" fmla="*/ 38 h 310"/>
                  <a:gd name="T12" fmla="*/ 28 w 245"/>
                  <a:gd name="T13" fmla="*/ 41 h 310"/>
                  <a:gd name="T14" fmla="*/ 24 w 245"/>
                  <a:gd name="T15" fmla="*/ 44 h 310"/>
                  <a:gd name="T16" fmla="*/ 21 w 245"/>
                  <a:gd name="T17" fmla="*/ 47 h 310"/>
                  <a:gd name="T18" fmla="*/ 21 w 245"/>
                  <a:gd name="T19" fmla="*/ 48 h 310"/>
                  <a:gd name="T20" fmla="*/ 20 w 245"/>
                  <a:gd name="T21" fmla="*/ 50 h 310"/>
                  <a:gd name="T22" fmla="*/ 20 w 245"/>
                  <a:gd name="T23" fmla="*/ 51 h 310"/>
                  <a:gd name="T24" fmla="*/ 22 w 245"/>
                  <a:gd name="T25" fmla="*/ 52 h 310"/>
                  <a:gd name="T26" fmla="*/ 23 w 245"/>
                  <a:gd name="T27" fmla="*/ 52 h 310"/>
                  <a:gd name="T28" fmla="*/ 26 w 245"/>
                  <a:gd name="T29" fmla="*/ 49 h 310"/>
                  <a:gd name="T30" fmla="*/ 30 w 245"/>
                  <a:gd name="T31" fmla="*/ 45 h 310"/>
                  <a:gd name="T32" fmla="*/ 35 w 245"/>
                  <a:gd name="T33" fmla="*/ 41 h 310"/>
                  <a:gd name="T34" fmla="*/ 38 w 245"/>
                  <a:gd name="T35" fmla="*/ 37 h 310"/>
                  <a:gd name="T36" fmla="*/ 41 w 245"/>
                  <a:gd name="T37" fmla="*/ 31 h 310"/>
                  <a:gd name="T38" fmla="*/ 41 w 245"/>
                  <a:gd name="T39" fmla="*/ 25 h 310"/>
                  <a:gd name="T40" fmla="*/ 38 w 245"/>
                  <a:gd name="T41" fmla="*/ 20 h 310"/>
                  <a:gd name="T42" fmla="*/ 34 w 245"/>
                  <a:gd name="T43" fmla="*/ 16 h 310"/>
                  <a:gd name="T44" fmla="*/ 29 w 245"/>
                  <a:gd name="T45" fmla="*/ 13 h 310"/>
                  <a:gd name="T46" fmla="*/ 25 w 245"/>
                  <a:gd name="T47" fmla="*/ 10 h 310"/>
                  <a:gd name="T48" fmla="*/ 20 w 245"/>
                  <a:gd name="T49" fmla="*/ 8 h 310"/>
                  <a:gd name="T50" fmla="*/ 16 w 245"/>
                  <a:gd name="T51" fmla="*/ 5 h 310"/>
                  <a:gd name="T52" fmla="*/ 11 w 245"/>
                  <a:gd name="T53" fmla="*/ 3 h 310"/>
                  <a:gd name="T54" fmla="*/ 7 w 245"/>
                  <a:gd name="T55" fmla="*/ 1 h 310"/>
                  <a:gd name="T56" fmla="*/ 3 w 245"/>
                  <a:gd name="T57" fmla="*/ 0 h 310"/>
                  <a:gd name="T58" fmla="*/ 1 w 245"/>
                  <a:gd name="T59" fmla="*/ 0 h 310"/>
                  <a:gd name="T60" fmla="*/ 2 w 245"/>
                  <a:gd name="T61" fmla="*/ 1 h 310"/>
                  <a:gd name="T62" fmla="*/ 6 w 245"/>
                  <a:gd name="T63" fmla="*/ 3 h 310"/>
                  <a:gd name="T64" fmla="*/ 10 w 245"/>
                  <a:gd name="T65" fmla="*/ 5 h 310"/>
                  <a:gd name="T66" fmla="*/ 14 w 245"/>
                  <a:gd name="T67" fmla="*/ 7 h 310"/>
                  <a:gd name="T68" fmla="*/ 19 w 245"/>
                  <a:gd name="T69" fmla="*/ 10 h 310"/>
                  <a:gd name="T70" fmla="*/ 23 w 245"/>
                  <a:gd name="T71" fmla="*/ 12 h 310"/>
                  <a:gd name="T72" fmla="*/ 28 w 245"/>
                  <a:gd name="T73" fmla="*/ 15 h 310"/>
                  <a:gd name="T74" fmla="*/ 31 w 245"/>
                  <a:gd name="T75" fmla="*/ 18 h 310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245"/>
                  <a:gd name="T115" fmla="*/ 0 h 310"/>
                  <a:gd name="T116" fmla="*/ 245 w 245"/>
                  <a:gd name="T117" fmla="*/ 310 h 310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245" h="310">
                    <a:moveTo>
                      <a:pt x="200" y="116"/>
                    </a:moveTo>
                    <a:lnTo>
                      <a:pt x="208" y="124"/>
                    </a:lnTo>
                    <a:lnTo>
                      <a:pt x="214" y="133"/>
                    </a:lnTo>
                    <a:lnTo>
                      <a:pt x="220" y="144"/>
                    </a:lnTo>
                    <a:lnTo>
                      <a:pt x="223" y="154"/>
                    </a:lnTo>
                    <a:lnTo>
                      <a:pt x="226" y="164"/>
                    </a:lnTo>
                    <a:lnTo>
                      <a:pt x="224" y="176"/>
                    </a:lnTo>
                    <a:lnTo>
                      <a:pt x="222" y="187"/>
                    </a:lnTo>
                    <a:lnTo>
                      <a:pt x="216" y="198"/>
                    </a:lnTo>
                    <a:lnTo>
                      <a:pt x="208" y="209"/>
                    </a:lnTo>
                    <a:lnTo>
                      <a:pt x="199" y="219"/>
                    </a:lnTo>
                    <a:lnTo>
                      <a:pt x="188" y="229"/>
                    </a:lnTo>
                    <a:lnTo>
                      <a:pt x="177" y="238"/>
                    </a:lnTo>
                    <a:lnTo>
                      <a:pt x="166" y="246"/>
                    </a:lnTo>
                    <a:lnTo>
                      <a:pt x="154" y="255"/>
                    </a:lnTo>
                    <a:lnTo>
                      <a:pt x="142" y="264"/>
                    </a:lnTo>
                    <a:lnTo>
                      <a:pt x="132" y="275"/>
                    </a:lnTo>
                    <a:lnTo>
                      <a:pt x="128" y="278"/>
                    </a:lnTo>
                    <a:lnTo>
                      <a:pt x="126" y="283"/>
                    </a:lnTo>
                    <a:lnTo>
                      <a:pt x="124" y="287"/>
                    </a:lnTo>
                    <a:lnTo>
                      <a:pt x="121" y="292"/>
                    </a:lnTo>
                    <a:lnTo>
                      <a:pt x="120" y="296"/>
                    </a:lnTo>
                    <a:lnTo>
                      <a:pt x="120" y="301"/>
                    </a:lnTo>
                    <a:lnTo>
                      <a:pt x="122" y="306"/>
                    </a:lnTo>
                    <a:lnTo>
                      <a:pt x="126" y="309"/>
                    </a:lnTo>
                    <a:lnTo>
                      <a:pt x="131" y="310"/>
                    </a:lnTo>
                    <a:lnTo>
                      <a:pt x="135" y="310"/>
                    </a:lnTo>
                    <a:lnTo>
                      <a:pt x="139" y="309"/>
                    </a:lnTo>
                    <a:lnTo>
                      <a:pt x="142" y="306"/>
                    </a:lnTo>
                    <a:lnTo>
                      <a:pt x="154" y="292"/>
                    </a:lnTo>
                    <a:lnTo>
                      <a:pt x="167" y="280"/>
                    </a:lnTo>
                    <a:lnTo>
                      <a:pt x="180" y="269"/>
                    </a:lnTo>
                    <a:lnTo>
                      <a:pt x="194" y="257"/>
                    </a:lnTo>
                    <a:lnTo>
                      <a:pt x="207" y="246"/>
                    </a:lnTo>
                    <a:lnTo>
                      <a:pt x="220" y="233"/>
                    </a:lnTo>
                    <a:lnTo>
                      <a:pt x="230" y="219"/>
                    </a:lnTo>
                    <a:lnTo>
                      <a:pt x="238" y="204"/>
                    </a:lnTo>
                    <a:lnTo>
                      <a:pt x="244" y="186"/>
                    </a:lnTo>
                    <a:lnTo>
                      <a:pt x="245" y="169"/>
                    </a:lnTo>
                    <a:lnTo>
                      <a:pt x="243" y="152"/>
                    </a:lnTo>
                    <a:lnTo>
                      <a:pt x="237" y="134"/>
                    </a:lnTo>
                    <a:lnTo>
                      <a:pt x="228" y="119"/>
                    </a:lnTo>
                    <a:lnTo>
                      <a:pt x="217" y="105"/>
                    </a:lnTo>
                    <a:lnTo>
                      <a:pt x="203" y="93"/>
                    </a:lnTo>
                    <a:lnTo>
                      <a:pt x="188" y="83"/>
                    </a:lnTo>
                    <a:lnTo>
                      <a:pt x="176" y="76"/>
                    </a:lnTo>
                    <a:lnTo>
                      <a:pt x="163" y="69"/>
                    </a:lnTo>
                    <a:lnTo>
                      <a:pt x="151" y="61"/>
                    </a:lnTo>
                    <a:lnTo>
                      <a:pt x="136" y="54"/>
                    </a:lnTo>
                    <a:lnTo>
                      <a:pt x="122" y="46"/>
                    </a:lnTo>
                    <a:lnTo>
                      <a:pt x="107" y="39"/>
                    </a:lnTo>
                    <a:lnTo>
                      <a:pt x="93" y="31"/>
                    </a:lnTo>
                    <a:lnTo>
                      <a:pt x="79" y="24"/>
                    </a:lnTo>
                    <a:lnTo>
                      <a:pt x="66" y="18"/>
                    </a:lnTo>
                    <a:lnTo>
                      <a:pt x="53" y="13"/>
                    </a:lnTo>
                    <a:lnTo>
                      <a:pt x="40" y="8"/>
                    </a:lnTo>
                    <a:lnTo>
                      <a:pt x="30" y="5"/>
                    </a:lnTo>
                    <a:lnTo>
                      <a:pt x="20" y="1"/>
                    </a:lnTo>
                    <a:lnTo>
                      <a:pt x="12" y="0"/>
                    </a:lnTo>
                    <a:lnTo>
                      <a:pt x="5" y="0"/>
                    </a:lnTo>
                    <a:lnTo>
                      <a:pt x="0" y="2"/>
                    </a:lnTo>
                    <a:lnTo>
                      <a:pt x="11" y="8"/>
                    </a:lnTo>
                    <a:lnTo>
                      <a:pt x="23" y="14"/>
                    </a:lnTo>
                    <a:lnTo>
                      <a:pt x="36" y="20"/>
                    </a:lnTo>
                    <a:lnTo>
                      <a:pt x="47" y="25"/>
                    </a:lnTo>
                    <a:lnTo>
                      <a:pt x="60" y="31"/>
                    </a:lnTo>
                    <a:lnTo>
                      <a:pt x="73" y="37"/>
                    </a:lnTo>
                    <a:lnTo>
                      <a:pt x="86" y="44"/>
                    </a:lnTo>
                    <a:lnTo>
                      <a:pt x="99" y="51"/>
                    </a:lnTo>
                    <a:lnTo>
                      <a:pt x="113" y="57"/>
                    </a:lnTo>
                    <a:lnTo>
                      <a:pt x="126" y="64"/>
                    </a:lnTo>
                    <a:lnTo>
                      <a:pt x="139" y="71"/>
                    </a:lnTo>
                    <a:lnTo>
                      <a:pt x="152" y="79"/>
                    </a:lnTo>
                    <a:lnTo>
                      <a:pt x="165" y="88"/>
                    </a:lnTo>
                    <a:lnTo>
                      <a:pt x="176" y="96"/>
                    </a:lnTo>
                    <a:lnTo>
                      <a:pt x="188" y="106"/>
                    </a:lnTo>
                    <a:lnTo>
                      <a:pt x="200" y="1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87" name="Line 846"/>
            <p:cNvSpPr>
              <a:spLocks noChangeShapeType="1"/>
            </p:cNvSpPr>
            <p:nvPr/>
          </p:nvSpPr>
          <p:spPr bwMode="auto">
            <a:xfrm>
              <a:off x="4063" y="3139"/>
              <a:ext cx="317" cy="1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8" name="Line 847"/>
            <p:cNvSpPr>
              <a:spLocks noChangeShapeType="1"/>
            </p:cNvSpPr>
            <p:nvPr/>
          </p:nvSpPr>
          <p:spPr bwMode="auto">
            <a:xfrm>
              <a:off x="3716" y="3098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89" name="Line 857"/>
            <p:cNvSpPr>
              <a:spLocks noChangeShapeType="1"/>
            </p:cNvSpPr>
            <p:nvPr/>
          </p:nvSpPr>
          <p:spPr bwMode="auto">
            <a:xfrm flipH="1">
              <a:off x="3772" y="2167"/>
              <a:ext cx="2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90" name="Line 863"/>
            <p:cNvSpPr>
              <a:spLocks noChangeShapeType="1"/>
            </p:cNvSpPr>
            <p:nvPr/>
          </p:nvSpPr>
          <p:spPr bwMode="auto">
            <a:xfrm flipV="1">
              <a:off x="3526" y="2308"/>
              <a:ext cx="106" cy="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870"/>
          <p:cNvGrpSpPr>
            <a:grpSpLocks/>
          </p:cNvGrpSpPr>
          <p:nvPr/>
        </p:nvGrpSpPr>
        <p:grpSpPr bwMode="auto">
          <a:xfrm>
            <a:off x="6443663" y="2190750"/>
            <a:ext cx="1590675" cy="2716213"/>
            <a:chOff x="4059" y="1380"/>
            <a:chExt cx="1002" cy="1711"/>
          </a:xfrm>
        </p:grpSpPr>
        <p:grpSp>
          <p:nvGrpSpPr>
            <p:cNvPr id="5145" name="Group 598"/>
            <p:cNvGrpSpPr>
              <a:grpSpLocks/>
            </p:cNvGrpSpPr>
            <p:nvPr/>
          </p:nvGrpSpPr>
          <p:grpSpPr bwMode="auto">
            <a:xfrm>
              <a:off x="4304" y="2253"/>
              <a:ext cx="228" cy="108"/>
              <a:chOff x="3600" y="219"/>
              <a:chExt cx="360" cy="175"/>
            </a:xfrm>
          </p:grpSpPr>
          <p:sp>
            <p:nvSpPr>
              <p:cNvPr id="5256" name="Oval 59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7" name="Line 60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8" name="Line 60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9" name="Rectangle 60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260" name="Oval 60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61" name="Group 60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266" name="Line 60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67" name="Line 60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68" name="Line 60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62" name="Group 60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263" name="Line 60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64" name="Line 61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65" name="Line 61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46" name="Group 612"/>
            <p:cNvGrpSpPr>
              <a:grpSpLocks/>
            </p:cNvGrpSpPr>
            <p:nvPr/>
          </p:nvGrpSpPr>
          <p:grpSpPr bwMode="auto">
            <a:xfrm>
              <a:off x="4528" y="2429"/>
              <a:ext cx="228" cy="108"/>
              <a:chOff x="3600" y="219"/>
              <a:chExt cx="360" cy="175"/>
            </a:xfrm>
          </p:grpSpPr>
          <p:sp>
            <p:nvSpPr>
              <p:cNvPr id="5243" name="Oval 61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4" name="Line 61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5" name="Line 61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6" name="Rectangle 61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247" name="Oval 61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48" name="Group 61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253" name="Line 61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54" name="Line 62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55" name="Line 62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49" name="Group 62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250" name="Line 62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51" name="Line 62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52" name="Line 62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47" name="Group 626"/>
            <p:cNvGrpSpPr>
              <a:grpSpLocks/>
            </p:cNvGrpSpPr>
            <p:nvPr/>
          </p:nvGrpSpPr>
          <p:grpSpPr bwMode="auto">
            <a:xfrm>
              <a:off x="4704" y="2261"/>
              <a:ext cx="228" cy="108"/>
              <a:chOff x="3600" y="219"/>
              <a:chExt cx="360" cy="175"/>
            </a:xfrm>
          </p:grpSpPr>
          <p:sp>
            <p:nvSpPr>
              <p:cNvPr id="5230" name="Oval 627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1" name="Line 628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2" name="Line 629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3" name="Rectangle 630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234" name="Oval 631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35" name="Group 632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240" name="Line 63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41" name="Line 63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42" name="Line 63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36" name="Group 636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237" name="Line 63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38" name="Line 63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39" name="Line 63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48" name="Group 640"/>
            <p:cNvGrpSpPr>
              <a:grpSpLocks/>
            </p:cNvGrpSpPr>
            <p:nvPr/>
          </p:nvGrpSpPr>
          <p:grpSpPr bwMode="auto">
            <a:xfrm>
              <a:off x="4367" y="1532"/>
              <a:ext cx="221" cy="101"/>
              <a:chOff x="3600" y="219"/>
              <a:chExt cx="360" cy="175"/>
            </a:xfrm>
          </p:grpSpPr>
          <p:sp>
            <p:nvSpPr>
              <p:cNvPr id="5217" name="Oval 64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8" name="Line 64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9" name="Line 64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0" name="Rectangle 64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221" name="Oval 64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22" name="Group 64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227" name="Line 64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28" name="Line 64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29" name="Line 64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23" name="Group 65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224" name="Line 65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25" name="Line 65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26" name="Line 65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49" name="Group 654"/>
            <p:cNvGrpSpPr>
              <a:grpSpLocks/>
            </p:cNvGrpSpPr>
            <p:nvPr/>
          </p:nvGrpSpPr>
          <p:grpSpPr bwMode="auto">
            <a:xfrm>
              <a:off x="4366" y="1693"/>
              <a:ext cx="228" cy="108"/>
              <a:chOff x="3600" y="219"/>
              <a:chExt cx="360" cy="175"/>
            </a:xfrm>
          </p:grpSpPr>
          <p:sp>
            <p:nvSpPr>
              <p:cNvPr id="5204" name="Oval 655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5" name="Line 656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6" name="Line 657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7" name="Rectangle 658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208" name="Oval 659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209" name="Group 660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214" name="Line 66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5" name="Line 66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6" name="Line 66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10" name="Group 664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211" name="Line 66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2" name="Line 66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13" name="Line 66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50" name="Group 668"/>
            <p:cNvGrpSpPr>
              <a:grpSpLocks/>
            </p:cNvGrpSpPr>
            <p:nvPr/>
          </p:nvGrpSpPr>
          <p:grpSpPr bwMode="auto">
            <a:xfrm>
              <a:off x="4666" y="1472"/>
              <a:ext cx="210" cy="97"/>
              <a:chOff x="3600" y="219"/>
              <a:chExt cx="360" cy="175"/>
            </a:xfrm>
          </p:grpSpPr>
          <p:sp>
            <p:nvSpPr>
              <p:cNvPr id="5191" name="Oval 669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2" name="Line 670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3" name="Line 671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4" name="Rectangle 672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95" name="Oval 673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96" name="Group 674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201" name="Line 675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2" name="Line 676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3" name="Line 677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97" name="Group 678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198" name="Line 67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9" name="Line 68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00" name="Line 68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51" name="Group 682"/>
            <p:cNvGrpSpPr>
              <a:grpSpLocks/>
            </p:cNvGrpSpPr>
            <p:nvPr/>
          </p:nvGrpSpPr>
          <p:grpSpPr bwMode="auto">
            <a:xfrm>
              <a:off x="4720" y="1693"/>
              <a:ext cx="228" cy="108"/>
              <a:chOff x="3600" y="219"/>
              <a:chExt cx="360" cy="175"/>
            </a:xfrm>
          </p:grpSpPr>
          <p:sp>
            <p:nvSpPr>
              <p:cNvPr id="5178" name="Oval 683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9" name="Line 684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0" name="Line 685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1" name="Rectangle 686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82" name="Oval 687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83" name="Group 688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188" name="Line 689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9" name="Line 690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90" name="Line 691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84" name="Group 692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185" name="Line 693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6" name="Line 694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87" name="Line 695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52" name="Line 725"/>
            <p:cNvSpPr>
              <a:spLocks noChangeShapeType="1"/>
            </p:cNvSpPr>
            <p:nvPr/>
          </p:nvSpPr>
          <p:spPr bwMode="auto">
            <a:xfrm>
              <a:off x="4474" y="2358"/>
              <a:ext cx="103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3" name="Line 726"/>
            <p:cNvSpPr>
              <a:spLocks noChangeShapeType="1"/>
            </p:cNvSpPr>
            <p:nvPr/>
          </p:nvSpPr>
          <p:spPr bwMode="auto">
            <a:xfrm>
              <a:off x="4535" y="2308"/>
              <a:ext cx="17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4" name="Line 727"/>
            <p:cNvSpPr>
              <a:spLocks noChangeShapeType="1"/>
            </p:cNvSpPr>
            <p:nvPr/>
          </p:nvSpPr>
          <p:spPr bwMode="auto">
            <a:xfrm flipV="1">
              <a:off x="4684" y="2362"/>
              <a:ext cx="85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55" name="Group 780"/>
            <p:cNvGrpSpPr>
              <a:grpSpLocks/>
            </p:cNvGrpSpPr>
            <p:nvPr/>
          </p:nvGrpSpPr>
          <p:grpSpPr bwMode="auto">
            <a:xfrm>
              <a:off x="4187" y="2822"/>
              <a:ext cx="316" cy="148"/>
              <a:chOff x="3600" y="219"/>
              <a:chExt cx="360" cy="175"/>
            </a:xfrm>
          </p:grpSpPr>
          <p:sp>
            <p:nvSpPr>
              <p:cNvPr id="5165" name="Oval 781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6" name="Line 782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7" name="Line 783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8" name="Rectangle 784"/>
              <p:cNvSpPr>
                <a:spLocks noChangeArrowheads="1"/>
              </p:cNvSpPr>
              <p:nvPr/>
            </p:nvSpPr>
            <p:spPr bwMode="auto">
              <a:xfrm>
                <a:off x="3603" y="289"/>
                <a:ext cx="354" cy="59"/>
              </a:xfrm>
              <a:prstGeom prst="rect">
                <a:avLst/>
              </a:prstGeom>
              <a:solidFill>
                <a:schemeClr val="hlink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5169" name="Oval 785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chemeClr val="hlink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170" name="Group 786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5175" name="Line 787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6" name="Line 788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7" name="Line 789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171" name="Group 790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5172" name="Line 791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3" name="Line 792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74" name="Line 793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5156" name="Line 808"/>
            <p:cNvSpPr>
              <a:spLocks noChangeShapeType="1"/>
            </p:cNvSpPr>
            <p:nvPr/>
          </p:nvSpPr>
          <p:spPr bwMode="auto">
            <a:xfrm>
              <a:off x="4470" y="2955"/>
              <a:ext cx="226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7" name="Line 809"/>
            <p:cNvSpPr>
              <a:spLocks noChangeShapeType="1"/>
            </p:cNvSpPr>
            <p:nvPr/>
          </p:nvSpPr>
          <p:spPr bwMode="auto">
            <a:xfrm flipV="1">
              <a:off x="4059" y="2963"/>
              <a:ext cx="175" cy="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8" name="Line 810"/>
            <p:cNvSpPr>
              <a:spLocks noChangeShapeType="1"/>
            </p:cNvSpPr>
            <p:nvPr/>
          </p:nvSpPr>
          <p:spPr bwMode="auto">
            <a:xfrm flipV="1">
              <a:off x="4086" y="3091"/>
              <a:ext cx="6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59" name="Line 858"/>
            <p:cNvSpPr>
              <a:spLocks noChangeShapeType="1"/>
            </p:cNvSpPr>
            <p:nvPr/>
          </p:nvSpPr>
          <p:spPr bwMode="auto">
            <a:xfrm flipV="1">
              <a:off x="4589" y="1526"/>
              <a:ext cx="78" cy="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0" name="Line 860"/>
            <p:cNvSpPr>
              <a:spLocks noChangeShapeType="1"/>
            </p:cNvSpPr>
            <p:nvPr/>
          </p:nvSpPr>
          <p:spPr bwMode="auto">
            <a:xfrm flipV="1">
              <a:off x="4596" y="1570"/>
              <a:ext cx="166" cy="1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1" name="Line 861"/>
            <p:cNvSpPr>
              <a:spLocks noChangeShapeType="1"/>
            </p:cNvSpPr>
            <p:nvPr/>
          </p:nvSpPr>
          <p:spPr bwMode="auto">
            <a:xfrm>
              <a:off x="4818" y="1569"/>
              <a:ext cx="0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2" name="Line 862"/>
            <p:cNvSpPr>
              <a:spLocks noChangeShapeType="1"/>
            </p:cNvSpPr>
            <p:nvPr/>
          </p:nvSpPr>
          <p:spPr bwMode="auto">
            <a:xfrm>
              <a:off x="4600" y="1762"/>
              <a:ext cx="11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3" name="Line 864"/>
            <p:cNvSpPr>
              <a:spLocks noChangeShapeType="1"/>
            </p:cNvSpPr>
            <p:nvPr/>
          </p:nvSpPr>
          <p:spPr bwMode="auto">
            <a:xfrm flipV="1">
              <a:off x="4861" y="1380"/>
              <a:ext cx="150" cy="1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64" name="Line 865"/>
            <p:cNvSpPr>
              <a:spLocks noChangeShapeType="1"/>
            </p:cNvSpPr>
            <p:nvPr/>
          </p:nvSpPr>
          <p:spPr bwMode="auto">
            <a:xfrm>
              <a:off x="4949" y="1756"/>
              <a:ext cx="11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088" name="Rectangle 872"/>
          <p:cNvSpPr>
            <a:spLocks noChangeArrowheads="1"/>
          </p:cNvSpPr>
          <p:nvPr/>
        </p:nvSpPr>
        <p:spPr bwMode="auto">
          <a:xfrm>
            <a:off x="431800" y="2660650"/>
            <a:ext cx="3810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access networks, physical media:</a:t>
            </a:r>
            <a:r>
              <a:rPr lang="en-US" sz="2800">
                <a:latin typeface="Comic Sans MS" pitchFamily="66" charset="0"/>
              </a:rPr>
              <a:t> wired, wireless communication links</a:t>
            </a:r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n-US">
              <a:latin typeface="Comic Sans MS" pitchFamily="66" charset="0"/>
            </a:endParaRPr>
          </a:p>
        </p:txBody>
      </p:sp>
      <p:sp>
        <p:nvSpPr>
          <p:cNvPr id="10089" name="Rectangle 873"/>
          <p:cNvSpPr>
            <a:spLocks noChangeArrowheads="1"/>
          </p:cNvSpPr>
          <p:nvPr/>
        </p:nvSpPr>
        <p:spPr bwMode="auto">
          <a:xfrm>
            <a:off x="473075" y="4475163"/>
            <a:ext cx="3810000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network core:</a:t>
            </a:r>
            <a:r>
              <a:rPr lang="en-US" sz="2800">
                <a:latin typeface="Comic Sans MS" pitchFamily="66" charset="0"/>
              </a:rPr>
              <a:t> 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interconnected routers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>
                <a:latin typeface="Comic Sans MS" pitchFamily="66" charset="0"/>
              </a:rPr>
              <a:t>network of networks</a:t>
            </a:r>
          </a:p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endParaRPr lang="en-US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  <p:bldP spid="10088" grpId="0"/>
      <p:bldP spid="100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 Introduction</a:t>
            </a:r>
            <a:endParaRPr lang="en-US">
              <a:latin typeface="Times New Roman" pitchFamily="18" charset="0"/>
            </a:endParaRPr>
          </a:p>
        </p:txBody>
      </p:sp>
      <p:sp>
        <p:nvSpPr>
          <p:cNvPr id="616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1-</a:t>
            </a:r>
            <a:fld id="{19908D17-B076-43AB-95B6-6D8BF6B17D07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616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network edge:</a:t>
            </a:r>
          </a:p>
        </p:txBody>
      </p:sp>
      <p:sp>
        <p:nvSpPr>
          <p:cNvPr id="616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04800" y="1371600"/>
            <a:ext cx="4651375" cy="4648200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end systems (hosts):</a:t>
            </a:r>
            <a:endParaRPr lang="en-US" sz="2400" smtClean="0"/>
          </a:p>
          <a:p>
            <a:pPr lvl="1"/>
            <a:r>
              <a:rPr lang="en-US" sz="2000" smtClean="0"/>
              <a:t>run application programs</a:t>
            </a:r>
          </a:p>
          <a:p>
            <a:pPr lvl="1"/>
            <a:r>
              <a:rPr lang="en-US" sz="2000" smtClean="0"/>
              <a:t>e.g. Web, email</a:t>
            </a:r>
          </a:p>
          <a:p>
            <a:pPr lvl="1"/>
            <a:r>
              <a:rPr lang="en-US" sz="2000" smtClean="0"/>
              <a:t>at “edge of network”</a:t>
            </a:r>
          </a:p>
        </p:txBody>
      </p:sp>
      <p:sp>
        <p:nvSpPr>
          <p:cNvPr id="6163" name="Freeform 229"/>
          <p:cNvSpPr>
            <a:spLocks/>
          </p:cNvSpPr>
          <p:nvPr/>
        </p:nvSpPr>
        <p:spPr bwMode="auto">
          <a:xfrm>
            <a:off x="6710363" y="3457575"/>
            <a:ext cx="1314450" cy="674688"/>
          </a:xfrm>
          <a:custGeom>
            <a:avLst/>
            <a:gdLst>
              <a:gd name="T0" fmla="*/ 606425 w 828"/>
              <a:gd name="T1" fmla="*/ 47625 h 425"/>
              <a:gd name="T2" fmla="*/ 587375 w 828"/>
              <a:gd name="T3" fmla="*/ 47625 h 425"/>
              <a:gd name="T4" fmla="*/ 200025 w 828"/>
              <a:gd name="T5" fmla="*/ 50800 h 425"/>
              <a:gd name="T6" fmla="*/ 9525 w 828"/>
              <a:gd name="T7" fmla="*/ 200025 h 425"/>
              <a:gd name="T8" fmla="*/ 146050 w 828"/>
              <a:gd name="T9" fmla="*/ 434975 h 425"/>
              <a:gd name="T10" fmla="*/ 463550 w 828"/>
              <a:gd name="T11" fmla="*/ 609600 h 425"/>
              <a:gd name="T12" fmla="*/ 857250 w 828"/>
              <a:gd name="T13" fmla="*/ 660400 h 425"/>
              <a:gd name="T14" fmla="*/ 1108075 w 828"/>
              <a:gd name="T15" fmla="*/ 523875 h 425"/>
              <a:gd name="T16" fmla="*/ 1231900 w 828"/>
              <a:gd name="T17" fmla="*/ 269875 h 425"/>
              <a:gd name="T18" fmla="*/ 1257300 w 828"/>
              <a:gd name="T19" fmla="*/ 34925 h 425"/>
              <a:gd name="T20" fmla="*/ 889000 w 828"/>
              <a:gd name="T21" fmla="*/ 60325 h 425"/>
              <a:gd name="T22" fmla="*/ 606425 w 828"/>
              <a:gd name="T23" fmla="*/ 47625 h 425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828"/>
              <a:gd name="T37" fmla="*/ 0 h 425"/>
              <a:gd name="T38" fmla="*/ 828 w 828"/>
              <a:gd name="T39" fmla="*/ 425 h 425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828" h="425">
                <a:moveTo>
                  <a:pt x="382" y="30"/>
                </a:moveTo>
                <a:cubicBezTo>
                  <a:pt x="350" y="29"/>
                  <a:pt x="413" y="30"/>
                  <a:pt x="370" y="30"/>
                </a:cubicBezTo>
                <a:cubicBezTo>
                  <a:pt x="327" y="30"/>
                  <a:pt x="187" y="16"/>
                  <a:pt x="126" y="32"/>
                </a:cubicBezTo>
                <a:cubicBezTo>
                  <a:pt x="65" y="48"/>
                  <a:pt x="12" y="86"/>
                  <a:pt x="6" y="126"/>
                </a:cubicBezTo>
                <a:cubicBezTo>
                  <a:pt x="0" y="166"/>
                  <a:pt x="44" y="231"/>
                  <a:pt x="92" y="274"/>
                </a:cubicBezTo>
                <a:cubicBezTo>
                  <a:pt x="140" y="317"/>
                  <a:pt x="217" y="360"/>
                  <a:pt x="292" y="384"/>
                </a:cubicBezTo>
                <a:cubicBezTo>
                  <a:pt x="367" y="408"/>
                  <a:pt x="472" y="425"/>
                  <a:pt x="540" y="416"/>
                </a:cubicBezTo>
                <a:cubicBezTo>
                  <a:pt x="608" y="407"/>
                  <a:pt x="659" y="371"/>
                  <a:pt x="698" y="330"/>
                </a:cubicBezTo>
                <a:cubicBezTo>
                  <a:pt x="737" y="289"/>
                  <a:pt x="760" y="221"/>
                  <a:pt x="776" y="170"/>
                </a:cubicBezTo>
                <a:cubicBezTo>
                  <a:pt x="792" y="119"/>
                  <a:pt x="828" y="44"/>
                  <a:pt x="792" y="22"/>
                </a:cubicBezTo>
                <a:cubicBezTo>
                  <a:pt x="756" y="0"/>
                  <a:pt x="630" y="37"/>
                  <a:pt x="560" y="38"/>
                </a:cubicBezTo>
                <a:cubicBezTo>
                  <a:pt x="490" y="39"/>
                  <a:pt x="414" y="31"/>
                  <a:pt x="382" y="30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4" name="Freeform 230"/>
          <p:cNvSpPr>
            <a:spLocks/>
          </p:cNvSpPr>
          <p:nvPr/>
        </p:nvSpPr>
        <p:spPr bwMode="auto">
          <a:xfrm>
            <a:off x="6729413" y="1931988"/>
            <a:ext cx="1730375" cy="1044575"/>
          </a:xfrm>
          <a:custGeom>
            <a:avLst/>
            <a:gdLst>
              <a:gd name="T0" fmla="*/ 959057 w 765"/>
              <a:gd name="T1" fmla="*/ 22758 h 459"/>
              <a:gd name="T2" fmla="*/ 651435 w 765"/>
              <a:gd name="T3" fmla="*/ 159303 h 459"/>
              <a:gd name="T4" fmla="*/ 217145 w 765"/>
              <a:gd name="T5" fmla="*/ 227576 h 459"/>
              <a:gd name="T6" fmla="*/ 31667 w 765"/>
              <a:gd name="T7" fmla="*/ 764656 h 459"/>
              <a:gd name="T8" fmla="*/ 407147 w 765"/>
              <a:gd name="T9" fmla="*/ 1010439 h 459"/>
              <a:gd name="T10" fmla="*/ 782627 w 765"/>
              <a:gd name="T11" fmla="*/ 969475 h 459"/>
              <a:gd name="T12" fmla="*/ 1320966 w 765"/>
              <a:gd name="T13" fmla="*/ 1010439 h 459"/>
              <a:gd name="T14" fmla="*/ 1578826 w 765"/>
              <a:gd name="T15" fmla="*/ 987681 h 459"/>
              <a:gd name="T16" fmla="*/ 1700970 w 765"/>
              <a:gd name="T17" fmla="*/ 846584 h 459"/>
              <a:gd name="T18" fmla="*/ 1696446 w 765"/>
              <a:gd name="T19" fmla="*/ 359571 h 459"/>
              <a:gd name="T20" fmla="*/ 1497396 w 765"/>
              <a:gd name="T21" fmla="*/ 77376 h 459"/>
              <a:gd name="T22" fmla="*/ 959057 w 765"/>
              <a:gd name="T23" fmla="*/ 22758 h 45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65"/>
              <a:gd name="T37" fmla="*/ 0 h 459"/>
              <a:gd name="T38" fmla="*/ 765 w 765"/>
              <a:gd name="T39" fmla="*/ 459 h 45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65" h="459">
                <a:moveTo>
                  <a:pt x="424" y="10"/>
                </a:moveTo>
                <a:cubicBezTo>
                  <a:pt x="362" y="16"/>
                  <a:pt x="343" y="55"/>
                  <a:pt x="288" y="70"/>
                </a:cubicBezTo>
                <a:cubicBezTo>
                  <a:pt x="233" y="85"/>
                  <a:pt x="142" y="56"/>
                  <a:pt x="96" y="100"/>
                </a:cubicBezTo>
                <a:cubicBezTo>
                  <a:pt x="50" y="144"/>
                  <a:pt x="0" y="279"/>
                  <a:pt x="14" y="336"/>
                </a:cubicBezTo>
                <a:cubicBezTo>
                  <a:pt x="28" y="393"/>
                  <a:pt x="125" y="429"/>
                  <a:pt x="180" y="444"/>
                </a:cubicBezTo>
                <a:cubicBezTo>
                  <a:pt x="235" y="459"/>
                  <a:pt x="279" y="426"/>
                  <a:pt x="346" y="426"/>
                </a:cubicBezTo>
                <a:cubicBezTo>
                  <a:pt x="413" y="426"/>
                  <a:pt x="525" y="443"/>
                  <a:pt x="584" y="444"/>
                </a:cubicBezTo>
                <a:cubicBezTo>
                  <a:pt x="643" y="445"/>
                  <a:pt x="670" y="446"/>
                  <a:pt x="698" y="434"/>
                </a:cubicBezTo>
                <a:cubicBezTo>
                  <a:pt x="726" y="422"/>
                  <a:pt x="743" y="418"/>
                  <a:pt x="752" y="372"/>
                </a:cubicBezTo>
                <a:cubicBezTo>
                  <a:pt x="761" y="326"/>
                  <a:pt x="765" y="214"/>
                  <a:pt x="750" y="158"/>
                </a:cubicBezTo>
                <a:cubicBezTo>
                  <a:pt x="735" y="102"/>
                  <a:pt x="716" y="58"/>
                  <a:pt x="662" y="34"/>
                </a:cubicBezTo>
                <a:cubicBezTo>
                  <a:pt x="608" y="10"/>
                  <a:pt x="505" y="0"/>
                  <a:pt x="424" y="10"/>
                </a:cubicBezTo>
                <a:close/>
              </a:path>
            </a:pathLst>
          </a:custGeom>
          <a:gradFill rotWithShape="1">
            <a:gsLst>
              <a:gs pos="0">
                <a:srgbClr val="DDDDDD"/>
              </a:gs>
              <a:gs pos="100000">
                <a:schemeClr val="bg1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65" name="Freeform 231"/>
          <p:cNvSpPr>
            <a:spLocks/>
          </p:cNvSpPr>
          <p:nvPr/>
        </p:nvSpPr>
        <p:spPr bwMode="auto">
          <a:xfrm>
            <a:off x="4989513" y="1639888"/>
            <a:ext cx="1644650" cy="1071562"/>
          </a:xfrm>
          <a:custGeom>
            <a:avLst/>
            <a:gdLst>
              <a:gd name="T0" fmla="*/ 1028700 w 1036"/>
              <a:gd name="T1" fmla="*/ 17462 h 675"/>
              <a:gd name="T2" fmla="*/ 619125 w 1036"/>
              <a:gd name="T3" fmla="*/ 84137 h 675"/>
              <a:gd name="T4" fmla="*/ 327025 w 1036"/>
              <a:gd name="T5" fmla="*/ 204787 h 675"/>
              <a:gd name="T6" fmla="*/ 241300 w 1036"/>
              <a:gd name="T7" fmla="*/ 363537 h 675"/>
              <a:gd name="T8" fmla="*/ 34925 w 1036"/>
              <a:gd name="T9" fmla="*/ 471487 h 675"/>
              <a:gd name="T10" fmla="*/ 28575 w 1036"/>
              <a:gd name="T11" fmla="*/ 728662 h 675"/>
              <a:gd name="T12" fmla="*/ 209550 w 1036"/>
              <a:gd name="T13" fmla="*/ 776287 h 675"/>
              <a:gd name="T14" fmla="*/ 727075 w 1036"/>
              <a:gd name="T15" fmla="*/ 776287 h 675"/>
              <a:gd name="T16" fmla="*/ 949325 w 1036"/>
              <a:gd name="T17" fmla="*/ 881062 h 675"/>
              <a:gd name="T18" fmla="*/ 1193800 w 1036"/>
              <a:gd name="T19" fmla="*/ 1042987 h 675"/>
              <a:gd name="T20" fmla="*/ 1381125 w 1036"/>
              <a:gd name="T21" fmla="*/ 1049337 h 675"/>
              <a:gd name="T22" fmla="*/ 1511300 w 1036"/>
              <a:gd name="T23" fmla="*/ 957262 h 675"/>
              <a:gd name="T24" fmla="*/ 1574800 w 1036"/>
              <a:gd name="T25" fmla="*/ 706437 h 675"/>
              <a:gd name="T26" fmla="*/ 1616075 w 1036"/>
              <a:gd name="T27" fmla="*/ 461962 h 675"/>
              <a:gd name="T28" fmla="*/ 1622425 w 1036"/>
              <a:gd name="T29" fmla="*/ 169862 h 675"/>
              <a:gd name="T30" fmla="*/ 1482725 w 1036"/>
              <a:gd name="T31" fmla="*/ 26987 h 675"/>
              <a:gd name="T32" fmla="*/ 1231900 w 1036"/>
              <a:gd name="T33" fmla="*/ 4762 h 675"/>
              <a:gd name="T34" fmla="*/ 1028700 w 1036"/>
              <a:gd name="T35" fmla="*/ 17462 h 67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036"/>
              <a:gd name="T55" fmla="*/ 0 h 675"/>
              <a:gd name="T56" fmla="*/ 1036 w 1036"/>
              <a:gd name="T57" fmla="*/ 675 h 67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036" h="675">
                <a:moveTo>
                  <a:pt x="648" y="11"/>
                </a:moveTo>
                <a:cubicBezTo>
                  <a:pt x="584" y="19"/>
                  <a:pt x="464" y="33"/>
                  <a:pt x="390" y="53"/>
                </a:cubicBezTo>
                <a:cubicBezTo>
                  <a:pt x="316" y="73"/>
                  <a:pt x="246" y="100"/>
                  <a:pt x="206" y="129"/>
                </a:cubicBezTo>
                <a:cubicBezTo>
                  <a:pt x="166" y="158"/>
                  <a:pt x="183" y="201"/>
                  <a:pt x="152" y="229"/>
                </a:cubicBezTo>
                <a:cubicBezTo>
                  <a:pt x="121" y="257"/>
                  <a:pt x="44" y="259"/>
                  <a:pt x="22" y="297"/>
                </a:cubicBezTo>
                <a:cubicBezTo>
                  <a:pt x="0" y="335"/>
                  <a:pt x="0" y="427"/>
                  <a:pt x="18" y="459"/>
                </a:cubicBezTo>
                <a:cubicBezTo>
                  <a:pt x="36" y="491"/>
                  <a:pt x="59" y="484"/>
                  <a:pt x="132" y="489"/>
                </a:cubicBezTo>
                <a:cubicBezTo>
                  <a:pt x="205" y="494"/>
                  <a:pt x="380" y="478"/>
                  <a:pt x="458" y="489"/>
                </a:cubicBezTo>
                <a:cubicBezTo>
                  <a:pt x="536" y="500"/>
                  <a:pt x="549" y="527"/>
                  <a:pt x="598" y="555"/>
                </a:cubicBezTo>
                <a:cubicBezTo>
                  <a:pt x="647" y="583"/>
                  <a:pt x="707" y="639"/>
                  <a:pt x="752" y="657"/>
                </a:cubicBezTo>
                <a:cubicBezTo>
                  <a:pt x="797" y="675"/>
                  <a:pt x="837" y="670"/>
                  <a:pt x="870" y="661"/>
                </a:cubicBezTo>
                <a:cubicBezTo>
                  <a:pt x="903" y="652"/>
                  <a:pt x="932" y="639"/>
                  <a:pt x="952" y="603"/>
                </a:cubicBezTo>
                <a:cubicBezTo>
                  <a:pt x="972" y="567"/>
                  <a:pt x="981" y="497"/>
                  <a:pt x="992" y="445"/>
                </a:cubicBezTo>
                <a:cubicBezTo>
                  <a:pt x="1003" y="393"/>
                  <a:pt x="1013" y="347"/>
                  <a:pt x="1018" y="291"/>
                </a:cubicBezTo>
                <a:cubicBezTo>
                  <a:pt x="1023" y="235"/>
                  <a:pt x="1036" y="153"/>
                  <a:pt x="1022" y="107"/>
                </a:cubicBezTo>
                <a:cubicBezTo>
                  <a:pt x="1008" y="61"/>
                  <a:pt x="975" y="34"/>
                  <a:pt x="934" y="17"/>
                </a:cubicBezTo>
                <a:cubicBezTo>
                  <a:pt x="893" y="0"/>
                  <a:pt x="824" y="4"/>
                  <a:pt x="776" y="3"/>
                </a:cubicBezTo>
                <a:cubicBezTo>
                  <a:pt x="728" y="2"/>
                  <a:pt x="712" y="3"/>
                  <a:pt x="648" y="11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166" name="Group 232"/>
          <p:cNvGrpSpPr>
            <a:grpSpLocks/>
          </p:cNvGrpSpPr>
          <p:nvPr/>
        </p:nvGrpSpPr>
        <p:grpSpPr bwMode="auto">
          <a:xfrm>
            <a:off x="5076825" y="2974975"/>
            <a:ext cx="1458913" cy="933450"/>
            <a:chOff x="2889" y="1631"/>
            <a:chExt cx="980" cy="743"/>
          </a:xfrm>
        </p:grpSpPr>
        <p:sp>
          <p:nvSpPr>
            <p:cNvPr id="6497" name="Rectangle 233"/>
            <p:cNvSpPr>
              <a:spLocks noChangeArrowheads="1"/>
            </p:cNvSpPr>
            <p:nvPr/>
          </p:nvSpPr>
          <p:spPr bwMode="auto">
            <a:xfrm>
              <a:off x="3046" y="1841"/>
              <a:ext cx="663" cy="533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98" name="AutoShape 234"/>
            <p:cNvSpPr>
              <a:spLocks noChangeArrowheads="1"/>
            </p:cNvSpPr>
            <p:nvPr/>
          </p:nvSpPr>
          <p:spPr bwMode="auto">
            <a:xfrm>
              <a:off x="2889" y="1631"/>
              <a:ext cx="980" cy="253"/>
            </a:xfrm>
            <a:prstGeom prst="triangle">
              <a:avLst>
                <a:gd name="adj" fmla="val 50000"/>
              </a:avLst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solidFill>
                  <a:srgbClr val="00CCFF"/>
                </a:solidFill>
              </a:endParaRPr>
            </a:p>
          </p:txBody>
        </p:sp>
      </p:grpSp>
      <p:grpSp>
        <p:nvGrpSpPr>
          <p:cNvPr id="6167" name="Group 235"/>
          <p:cNvGrpSpPr>
            <a:grpSpLocks/>
          </p:cNvGrpSpPr>
          <p:nvPr/>
        </p:nvGrpSpPr>
        <p:grpSpPr bwMode="auto">
          <a:xfrm>
            <a:off x="5778500" y="1831975"/>
            <a:ext cx="336550" cy="531813"/>
            <a:chOff x="3796" y="1043"/>
            <a:chExt cx="865" cy="1237"/>
          </a:xfrm>
        </p:grpSpPr>
        <p:sp>
          <p:nvSpPr>
            <p:cNvPr id="6467" name="Line 236"/>
            <p:cNvSpPr>
              <a:spLocks noChangeShapeType="1"/>
            </p:cNvSpPr>
            <p:nvPr/>
          </p:nvSpPr>
          <p:spPr bwMode="auto">
            <a:xfrm flipH="1">
              <a:off x="3992" y="1481"/>
              <a:ext cx="235" cy="72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68" name="Line 237"/>
            <p:cNvSpPr>
              <a:spLocks noChangeShapeType="1"/>
            </p:cNvSpPr>
            <p:nvPr/>
          </p:nvSpPr>
          <p:spPr bwMode="auto">
            <a:xfrm>
              <a:off x="4227" y="1481"/>
              <a:ext cx="236" cy="7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69" name="Line 238"/>
            <p:cNvSpPr>
              <a:spLocks noChangeShapeType="1"/>
            </p:cNvSpPr>
            <p:nvPr/>
          </p:nvSpPr>
          <p:spPr bwMode="auto">
            <a:xfrm>
              <a:off x="3992" y="2201"/>
              <a:ext cx="235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0" name="Line 239"/>
            <p:cNvSpPr>
              <a:spLocks noChangeShapeType="1"/>
            </p:cNvSpPr>
            <p:nvPr/>
          </p:nvSpPr>
          <p:spPr bwMode="auto">
            <a:xfrm flipH="1">
              <a:off x="4227" y="2201"/>
              <a:ext cx="236" cy="7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1" name="Line 240"/>
            <p:cNvSpPr>
              <a:spLocks noChangeShapeType="1"/>
            </p:cNvSpPr>
            <p:nvPr/>
          </p:nvSpPr>
          <p:spPr bwMode="auto">
            <a:xfrm>
              <a:off x="4227" y="1497"/>
              <a:ext cx="0" cy="783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2" name="Line 241"/>
            <p:cNvSpPr>
              <a:spLocks noChangeShapeType="1"/>
            </p:cNvSpPr>
            <p:nvPr/>
          </p:nvSpPr>
          <p:spPr bwMode="auto">
            <a:xfrm flipV="1">
              <a:off x="3992" y="2127"/>
              <a:ext cx="235" cy="78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3" name="Line 242"/>
            <p:cNvSpPr>
              <a:spLocks noChangeShapeType="1"/>
            </p:cNvSpPr>
            <p:nvPr/>
          </p:nvSpPr>
          <p:spPr bwMode="auto">
            <a:xfrm flipH="1" flipV="1">
              <a:off x="4227" y="2127"/>
              <a:ext cx="236" cy="74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4" name="Line 243"/>
            <p:cNvSpPr>
              <a:spLocks noChangeShapeType="1"/>
            </p:cNvSpPr>
            <p:nvPr/>
          </p:nvSpPr>
          <p:spPr bwMode="auto">
            <a:xfrm>
              <a:off x="4092" y="1890"/>
              <a:ext cx="135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5" name="Line 244"/>
            <p:cNvSpPr>
              <a:spLocks noChangeShapeType="1"/>
            </p:cNvSpPr>
            <p:nvPr/>
          </p:nvSpPr>
          <p:spPr bwMode="auto">
            <a:xfrm flipV="1">
              <a:off x="4227" y="1890"/>
              <a:ext cx="143" cy="6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6" name="Line 245"/>
            <p:cNvSpPr>
              <a:spLocks noChangeShapeType="1"/>
            </p:cNvSpPr>
            <p:nvPr/>
          </p:nvSpPr>
          <p:spPr bwMode="auto">
            <a:xfrm>
              <a:off x="4047" y="1996"/>
              <a:ext cx="175" cy="8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7" name="Line 246"/>
            <p:cNvSpPr>
              <a:spLocks noChangeShapeType="1"/>
            </p:cNvSpPr>
            <p:nvPr/>
          </p:nvSpPr>
          <p:spPr bwMode="auto">
            <a:xfrm flipV="1">
              <a:off x="4227" y="2012"/>
              <a:ext cx="176" cy="71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8" name="Line 247"/>
            <p:cNvSpPr>
              <a:spLocks noChangeShapeType="1"/>
            </p:cNvSpPr>
            <p:nvPr/>
          </p:nvSpPr>
          <p:spPr bwMode="auto">
            <a:xfrm flipV="1">
              <a:off x="4227" y="1782"/>
              <a:ext cx="90" cy="2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79" name="Line 248"/>
            <p:cNvSpPr>
              <a:spLocks noChangeShapeType="1"/>
            </p:cNvSpPr>
            <p:nvPr/>
          </p:nvSpPr>
          <p:spPr bwMode="auto">
            <a:xfrm flipV="1">
              <a:off x="4227" y="1632"/>
              <a:ext cx="57" cy="22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80" name="Line 249"/>
            <p:cNvSpPr>
              <a:spLocks noChangeShapeType="1"/>
            </p:cNvSpPr>
            <p:nvPr/>
          </p:nvSpPr>
          <p:spPr bwMode="auto">
            <a:xfrm>
              <a:off x="4126" y="1772"/>
              <a:ext cx="109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6481" name="Line 250"/>
            <p:cNvSpPr>
              <a:spLocks noChangeShapeType="1"/>
            </p:cNvSpPr>
            <p:nvPr/>
          </p:nvSpPr>
          <p:spPr bwMode="auto">
            <a:xfrm>
              <a:off x="4175" y="1625"/>
              <a:ext cx="63" cy="39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6482" name="Group 25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6493" name="Line 252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94" name="Line 253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95" name="Line 254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96" name="Line 255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483" name="Group 25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6489" name="Line 257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90" name="Line 258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91" name="Line 259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92" name="Line 260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6484" name="Group 26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6485" name="Line 262"/>
              <p:cNvSpPr>
                <a:spLocks noChangeShapeType="1"/>
              </p:cNvSpPr>
              <p:nvPr/>
            </p:nvSpPr>
            <p:spPr bwMode="auto">
              <a:xfrm>
                <a:off x="4227" y="1604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86" name="Line 263"/>
              <p:cNvSpPr>
                <a:spLocks noChangeShapeType="1"/>
              </p:cNvSpPr>
              <p:nvPr/>
            </p:nvSpPr>
            <p:spPr bwMode="auto">
              <a:xfrm rot="6361956" flipH="1" flipV="1">
                <a:off x="4464" y="1205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87" name="Line 264"/>
              <p:cNvSpPr>
                <a:spLocks noChangeShapeType="1"/>
              </p:cNvSpPr>
              <p:nvPr/>
            </p:nvSpPr>
            <p:spPr bwMode="auto">
              <a:xfrm rot="6361956">
                <a:off x="4602" y="1393"/>
                <a:ext cx="189" cy="203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488" name="Line 265"/>
              <p:cNvSpPr>
                <a:spLocks noChangeShapeType="1"/>
              </p:cNvSpPr>
              <p:nvPr/>
            </p:nvSpPr>
            <p:spPr bwMode="auto">
              <a:xfrm rot="6361956" flipH="1" flipV="1">
                <a:off x="4745" y="1286"/>
                <a:ext cx="189" cy="500"/>
              </a:xfrm>
              <a:prstGeom prst="line">
                <a:avLst/>
              </a:prstGeom>
              <a:noFill/>
              <a:ln w="31750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</p:grpSp>
      <p:sp>
        <p:nvSpPr>
          <p:cNvPr id="6168" name="Oval 275"/>
          <p:cNvSpPr>
            <a:spLocks noChangeArrowheads="1"/>
          </p:cNvSpPr>
          <p:nvPr/>
        </p:nvSpPr>
        <p:spPr bwMode="auto">
          <a:xfrm>
            <a:off x="6835775" y="36528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69" name="Line 276"/>
          <p:cNvSpPr>
            <a:spLocks noChangeShapeType="1"/>
          </p:cNvSpPr>
          <p:nvPr/>
        </p:nvSpPr>
        <p:spPr bwMode="auto">
          <a:xfrm>
            <a:off x="6835775" y="3644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0" name="Line 277"/>
          <p:cNvSpPr>
            <a:spLocks noChangeShapeType="1"/>
          </p:cNvSpPr>
          <p:nvPr/>
        </p:nvSpPr>
        <p:spPr bwMode="auto">
          <a:xfrm>
            <a:off x="7194550" y="3644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1" name="Rectangle 278"/>
          <p:cNvSpPr>
            <a:spLocks noChangeArrowheads="1"/>
          </p:cNvSpPr>
          <p:nvPr/>
        </p:nvSpPr>
        <p:spPr bwMode="auto">
          <a:xfrm>
            <a:off x="6835775" y="36449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72" name="Oval 279"/>
          <p:cNvSpPr>
            <a:spLocks noChangeArrowheads="1"/>
          </p:cNvSpPr>
          <p:nvPr/>
        </p:nvSpPr>
        <p:spPr bwMode="auto">
          <a:xfrm>
            <a:off x="6832600" y="35766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73" name="Group 280"/>
          <p:cNvGrpSpPr>
            <a:grpSpLocks/>
          </p:cNvGrpSpPr>
          <p:nvPr/>
        </p:nvGrpSpPr>
        <p:grpSpPr bwMode="auto">
          <a:xfrm>
            <a:off x="6918325" y="3600450"/>
            <a:ext cx="179388" cy="65088"/>
            <a:chOff x="2848" y="848"/>
            <a:chExt cx="140" cy="98"/>
          </a:xfrm>
        </p:grpSpPr>
        <p:sp>
          <p:nvSpPr>
            <p:cNvPr id="6464" name="Line 28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5" name="Line 28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6" name="Line 28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74" name="Group 284"/>
          <p:cNvGrpSpPr>
            <a:grpSpLocks/>
          </p:cNvGrpSpPr>
          <p:nvPr/>
        </p:nvGrpSpPr>
        <p:grpSpPr bwMode="auto">
          <a:xfrm flipV="1">
            <a:off x="6918325" y="3600450"/>
            <a:ext cx="179388" cy="65088"/>
            <a:chOff x="2848" y="848"/>
            <a:chExt cx="140" cy="98"/>
          </a:xfrm>
        </p:grpSpPr>
        <p:sp>
          <p:nvSpPr>
            <p:cNvPr id="6461" name="Line 28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2" name="Line 28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3" name="Line 28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75" name="Oval 289"/>
          <p:cNvSpPr>
            <a:spLocks noChangeArrowheads="1"/>
          </p:cNvSpPr>
          <p:nvPr/>
        </p:nvSpPr>
        <p:spPr bwMode="auto">
          <a:xfrm>
            <a:off x="7191375" y="39322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6" name="Line 290"/>
          <p:cNvSpPr>
            <a:spLocks noChangeShapeType="1"/>
          </p:cNvSpPr>
          <p:nvPr/>
        </p:nvSpPr>
        <p:spPr bwMode="auto">
          <a:xfrm>
            <a:off x="7191375" y="39243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7" name="Line 291"/>
          <p:cNvSpPr>
            <a:spLocks noChangeShapeType="1"/>
          </p:cNvSpPr>
          <p:nvPr/>
        </p:nvSpPr>
        <p:spPr bwMode="auto">
          <a:xfrm>
            <a:off x="7550150" y="39243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8" name="Rectangle 292"/>
          <p:cNvSpPr>
            <a:spLocks noChangeArrowheads="1"/>
          </p:cNvSpPr>
          <p:nvPr/>
        </p:nvSpPr>
        <p:spPr bwMode="auto">
          <a:xfrm>
            <a:off x="7191375" y="39243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79" name="Oval 293"/>
          <p:cNvSpPr>
            <a:spLocks noChangeArrowheads="1"/>
          </p:cNvSpPr>
          <p:nvPr/>
        </p:nvSpPr>
        <p:spPr bwMode="auto">
          <a:xfrm>
            <a:off x="7188200" y="38560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80" name="Group 294"/>
          <p:cNvGrpSpPr>
            <a:grpSpLocks/>
          </p:cNvGrpSpPr>
          <p:nvPr/>
        </p:nvGrpSpPr>
        <p:grpSpPr bwMode="auto">
          <a:xfrm>
            <a:off x="7273925" y="3879850"/>
            <a:ext cx="179388" cy="65088"/>
            <a:chOff x="2848" y="848"/>
            <a:chExt cx="140" cy="98"/>
          </a:xfrm>
        </p:grpSpPr>
        <p:sp>
          <p:nvSpPr>
            <p:cNvPr id="6458" name="Line 29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9" name="Line 29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0" name="Line 29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81" name="Group 298"/>
          <p:cNvGrpSpPr>
            <a:grpSpLocks/>
          </p:cNvGrpSpPr>
          <p:nvPr/>
        </p:nvGrpSpPr>
        <p:grpSpPr bwMode="auto">
          <a:xfrm flipV="1">
            <a:off x="7273925" y="3879850"/>
            <a:ext cx="179388" cy="65088"/>
            <a:chOff x="2848" y="848"/>
            <a:chExt cx="140" cy="98"/>
          </a:xfrm>
        </p:grpSpPr>
        <p:sp>
          <p:nvSpPr>
            <p:cNvPr id="6455" name="Line 29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6" name="Line 30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7" name="Line 30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82" name="Oval 303"/>
          <p:cNvSpPr>
            <a:spLocks noChangeArrowheads="1"/>
          </p:cNvSpPr>
          <p:nvPr/>
        </p:nvSpPr>
        <p:spPr bwMode="auto">
          <a:xfrm>
            <a:off x="7470775" y="36655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83" name="Line 304"/>
          <p:cNvSpPr>
            <a:spLocks noChangeShapeType="1"/>
          </p:cNvSpPr>
          <p:nvPr/>
        </p:nvSpPr>
        <p:spPr bwMode="auto">
          <a:xfrm>
            <a:off x="7470775" y="36576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84" name="Line 305"/>
          <p:cNvSpPr>
            <a:spLocks noChangeShapeType="1"/>
          </p:cNvSpPr>
          <p:nvPr/>
        </p:nvSpPr>
        <p:spPr bwMode="auto">
          <a:xfrm>
            <a:off x="7829550" y="36576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85" name="Rectangle 306"/>
          <p:cNvSpPr>
            <a:spLocks noChangeArrowheads="1"/>
          </p:cNvSpPr>
          <p:nvPr/>
        </p:nvSpPr>
        <p:spPr bwMode="auto">
          <a:xfrm>
            <a:off x="7470775" y="36576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86" name="Oval 307"/>
          <p:cNvSpPr>
            <a:spLocks noChangeArrowheads="1"/>
          </p:cNvSpPr>
          <p:nvPr/>
        </p:nvSpPr>
        <p:spPr bwMode="auto">
          <a:xfrm>
            <a:off x="7467600" y="35893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87" name="Group 308"/>
          <p:cNvGrpSpPr>
            <a:grpSpLocks/>
          </p:cNvGrpSpPr>
          <p:nvPr/>
        </p:nvGrpSpPr>
        <p:grpSpPr bwMode="auto">
          <a:xfrm>
            <a:off x="7553325" y="3613150"/>
            <a:ext cx="179388" cy="65088"/>
            <a:chOff x="2848" y="848"/>
            <a:chExt cx="140" cy="98"/>
          </a:xfrm>
        </p:grpSpPr>
        <p:sp>
          <p:nvSpPr>
            <p:cNvPr id="6452" name="Line 30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3" name="Line 31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4" name="Line 31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88" name="Group 312"/>
          <p:cNvGrpSpPr>
            <a:grpSpLocks/>
          </p:cNvGrpSpPr>
          <p:nvPr/>
        </p:nvGrpSpPr>
        <p:grpSpPr bwMode="auto">
          <a:xfrm flipV="1">
            <a:off x="7553325" y="3613150"/>
            <a:ext cx="179388" cy="65088"/>
            <a:chOff x="2848" y="848"/>
            <a:chExt cx="140" cy="98"/>
          </a:xfrm>
        </p:grpSpPr>
        <p:sp>
          <p:nvSpPr>
            <p:cNvPr id="6449" name="Line 31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0" name="Line 31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1" name="Line 31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89" name="Oval 317"/>
          <p:cNvSpPr>
            <a:spLocks noChangeArrowheads="1"/>
          </p:cNvSpPr>
          <p:nvPr/>
        </p:nvSpPr>
        <p:spPr bwMode="auto">
          <a:xfrm>
            <a:off x="6935788" y="2503488"/>
            <a:ext cx="347662" cy="8890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0" name="Line 318"/>
          <p:cNvSpPr>
            <a:spLocks noChangeShapeType="1"/>
          </p:cNvSpPr>
          <p:nvPr/>
        </p:nvSpPr>
        <p:spPr bwMode="auto">
          <a:xfrm>
            <a:off x="6935788" y="2495550"/>
            <a:ext cx="0" cy="55563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1" name="Line 319"/>
          <p:cNvSpPr>
            <a:spLocks noChangeShapeType="1"/>
          </p:cNvSpPr>
          <p:nvPr/>
        </p:nvSpPr>
        <p:spPr bwMode="auto">
          <a:xfrm>
            <a:off x="7283450" y="2495550"/>
            <a:ext cx="0" cy="55563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2" name="Rectangle 320"/>
          <p:cNvSpPr>
            <a:spLocks noChangeArrowheads="1"/>
          </p:cNvSpPr>
          <p:nvPr/>
        </p:nvSpPr>
        <p:spPr bwMode="auto">
          <a:xfrm>
            <a:off x="6935788" y="2495550"/>
            <a:ext cx="344487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193" name="Oval 321"/>
          <p:cNvSpPr>
            <a:spLocks noChangeArrowheads="1"/>
          </p:cNvSpPr>
          <p:nvPr/>
        </p:nvSpPr>
        <p:spPr bwMode="auto">
          <a:xfrm>
            <a:off x="6932613" y="2432050"/>
            <a:ext cx="347662" cy="103188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194" name="Group 322"/>
          <p:cNvGrpSpPr>
            <a:grpSpLocks/>
          </p:cNvGrpSpPr>
          <p:nvPr/>
        </p:nvGrpSpPr>
        <p:grpSpPr bwMode="auto">
          <a:xfrm>
            <a:off x="7016750" y="2454275"/>
            <a:ext cx="171450" cy="61913"/>
            <a:chOff x="2848" y="848"/>
            <a:chExt cx="140" cy="98"/>
          </a:xfrm>
        </p:grpSpPr>
        <p:sp>
          <p:nvSpPr>
            <p:cNvPr id="6446" name="Line 32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7" name="Line 32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8" name="Line 32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95" name="Group 326"/>
          <p:cNvGrpSpPr>
            <a:grpSpLocks/>
          </p:cNvGrpSpPr>
          <p:nvPr/>
        </p:nvGrpSpPr>
        <p:grpSpPr bwMode="auto">
          <a:xfrm flipV="1">
            <a:off x="7016750" y="2454275"/>
            <a:ext cx="171450" cy="60325"/>
            <a:chOff x="2848" y="848"/>
            <a:chExt cx="140" cy="98"/>
          </a:xfrm>
        </p:grpSpPr>
        <p:sp>
          <p:nvSpPr>
            <p:cNvPr id="6443" name="Line 32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4" name="Line 32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5" name="Line 32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196" name="Oval 331"/>
          <p:cNvSpPr>
            <a:spLocks noChangeArrowheads="1"/>
          </p:cNvSpPr>
          <p:nvPr/>
        </p:nvSpPr>
        <p:spPr bwMode="auto">
          <a:xfrm>
            <a:off x="6934200" y="27638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7" name="Line 332"/>
          <p:cNvSpPr>
            <a:spLocks noChangeShapeType="1"/>
          </p:cNvSpPr>
          <p:nvPr/>
        </p:nvSpPr>
        <p:spPr bwMode="auto">
          <a:xfrm>
            <a:off x="6934200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8" name="Line 333"/>
          <p:cNvSpPr>
            <a:spLocks noChangeShapeType="1"/>
          </p:cNvSpPr>
          <p:nvPr/>
        </p:nvSpPr>
        <p:spPr bwMode="auto">
          <a:xfrm>
            <a:off x="7292975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99" name="Rectangle 334"/>
          <p:cNvSpPr>
            <a:spLocks noChangeArrowheads="1"/>
          </p:cNvSpPr>
          <p:nvPr/>
        </p:nvSpPr>
        <p:spPr bwMode="auto">
          <a:xfrm>
            <a:off x="6934200" y="27559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200" name="Oval 335"/>
          <p:cNvSpPr>
            <a:spLocks noChangeArrowheads="1"/>
          </p:cNvSpPr>
          <p:nvPr/>
        </p:nvSpPr>
        <p:spPr bwMode="auto">
          <a:xfrm>
            <a:off x="6931025" y="26876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01" name="Group 336"/>
          <p:cNvGrpSpPr>
            <a:grpSpLocks/>
          </p:cNvGrpSpPr>
          <p:nvPr/>
        </p:nvGrpSpPr>
        <p:grpSpPr bwMode="auto">
          <a:xfrm>
            <a:off x="7016750" y="2711450"/>
            <a:ext cx="179388" cy="65088"/>
            <a:chOff x="2848" y="848"/>
            <a:chExt cx="140" cy="98"/>
          </a:xfrm>
        </p:grpSpPr>
        <p:sp>
          <p:nvSpPr>
            <p:cNvPr id="6440" name="Line 33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1" name="Line 33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2" name="Line 33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02" name="Group 340"/>
          <p:cNvGrpSpPr>
            <a:grpSpLocks/>
          </p:cNvGrpSpPr>
          <p:nvPr/>
        </p:nvGrpSpPr>
        <p:grpSpPr bwMode="auto">
          <a:xfrm flipV="1">
            <a:off x="7016750" y="2711450"/>
            <a:ext cx="179388" cy="65088"/>
            <a:chOff x="2848" y="848"/>
            <a:chExt cx="140" cy="98"/>
          </a:xfrm>
        </p:grpSpPr>
        <p:sp>
          <p:nvSpPr>
            <p:cNvPr id="6437" name="Line 34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8" name="Line 34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9" name="Line 34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03" name="Oval 345"/>
          <p:cNvSpPr>
            <a:spLocks noChangeArrowheads="1"/>
          </p:cNvSpPr>
          <p:nvPr/>
        </p:nvSpPr>
        <p:spPr bwMode="auto">
          <a:xfrm>
            <a:off x="7410450" y="2405063"/>
            <a:ext cx="330200" cy="857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04" name="Line 346"/>
          <p:cNvSpPr>
            <a:spLocks noChangeShapeType="1"/>
          </p:cNvSpPr>
          <p:nvPr/>
        </p:nvSpPr>
        <p:spPr bwMode="auto">
          <a:xfrm>
            <a:off x="7410450" y="2398713"/>
            <a:ext cx="0" cy="5238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05" name="Line 347"/>
          <p:cNvSpPr>
            <a:spLocks noChangeShapeType="1"/>
          </p:cNvSpPr>
          <p:nvPr/>
        </p:nvSpPr>
        <p:spPr bwMode="auto">
          <a:xfrm>
            <a:off x="7740650" y="2398713"/>
            <a:ext cx="0" cy="52387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06" name="Rectangle 348"/>
          <p:cNvSpPr>
            <a:spLocks noChangeArrowheads="1"/>
          </p:cNvSpPr>
          <p:nvPr/>
        </p:nvSpPr>
        <p:spPr bwMode="auto">
          <a:xfrm>
            <a:off x="7410450" y="2398713"/>
            <a:ext cx="327025" cy="52387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6207" name="Oval 349"/>
          <p:cNvSpPr>
            <a:spLocks noChangeArrowheads="1"/>
          </p:cNvSpPr>
          <p:nvPr/>
        </p:nvSpPr>
        <p:spPr bwMode="auto">
          <a:xfrm>
            <a:off x="7407275" y="2336800"/>
            <a:ext cx="330200" cy="100013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08" name="Group 350"/>
          <p:cNvGrpSpPr>
            <a:grpSpLocks/>
          </p:cNvGrpSpPr>
          <p:nvPr/>
        </p:nvGrpSpPr>
        <p:grpSpPr bwMode="auto">
          <a:xfrm>
            <a:off x="7486650" y="2359025"/>
            <a:ext cx="163513" cy="57150"/>
            <a:chOff x="2848" y="848"/>
            <a:chExt cx="140" cy="98"/>
          </a:xfrm>
        </p:grpSpPr>
        <p:sp>
          <p:nvSpPr>
            <p:cNvPr id="6434" name="Line 351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5" name="Line 352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6" name="Line 353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09" name="Group 354"/>
          <p:cNvGrpSpPr>
            <a:grpSpLocks/>
          </p:cNvGrpSpPr>
          <p:nvPr/>
        </p:nvGrpSpPr>
        <p:grpSpPr bwMode="auto">
          <a:xfrm flipV="1">
            <a:off x="7486650" y="2357438"/>
            <a:ext cx="163513" cy="58737"/>
            <a:chOff x="2848" y="848"/>
            <a:chExt cx="140" cy="98"/>
          </a:xfrm>
        </p:grpSpPr>
        <p:sp>
          <p:nvSpPr>
            <p:cNvPr id="6431" name="Line 35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2" name="Line 35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3" name="Line 35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10" name="Oval 359"/>
          <p:cNvSpPr>
            <a:spLocks noChangeArrowheads="1"/>
          </p:cNvSpPr>
          <p:nvPr/>
        </p:nvSpPr>
        <p:spPr bwMode="auto">
          <a:xfrm>
            <a:off x="7496175" y="2763838"/>
            <a:ext cx="358775" cy="95250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11" name="Line 360"/>
          <p:cNvSpPr>
            <a:spLocks noChangeShapeType="1"/>
          </p:cNvSpPr>
          <p:nvPr/>
        </p:nvSpPr>
        <p:spPr bwMode="auto">
          <a:xfrm>
            <a:off x="7496175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12" name="Line 361"/>
          <p:cNvSpPr>
            <a:spLocks noChangeShapeType="1"/>
          </p:cNvSpPr>
          <p:nvPr/>
        </p:nvSpPr>
        <p:spPr bwMode="auto">
          <a:xfrm>
            <a:off x="7854950" y="2755900"/>
            <a:ext cx="0" cy="58738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13" name="Rectangle 362"/>
          <p:cNvSpPr>
            <a:spLocks noChangeArrowheads="1"/>
          </p:cNvSpPr>
          <p:nvPr/>
        </p:nvSpPr>
        <p:spPr bwMode="auto">
          <a:xfrm>
            <a:off x="7496175" y="2755900"/>
            <a:ext cx="355600" cy="58738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214" name="Oval 363"/>
          <p:cNvSpPr>
            <a:spLocks noChangeArrowheads="1"/>
          </p:cNvSpPr>
          <p:nvPr/>
        </p:nvSpPr>
        <p:spPr bwMode="auto">
          <a:xfrm>
            <a:off x="7493000" y="2687638"/>
            <a:ext cx="358775" cy="111125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15" name="Group 364"/>
          <p:cNvGrpSpPr>
            <a:grpSpLocks/>
          </p:cNvGrpSpPr>
          <p:nvPr/>
        </p:nvGrpSpPr>
        <p:grpSpPr bwMode="auto">
          <a:xfrm>
            <a:off x="7578725" y="2711450"/>
            <a:ext cx="179388" cy="65088"/>
            <a:chOff x="2848" y="848"/>
            <a:chExt cx="140" cy="98"/>
          </a:xfrm>
        </p:grpSpPr>
        <p:sp>
          <p:nvSpPr>
            <p:cNvPr id="6428" name="Line 365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9" name="Line 366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0" name="Line 367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16" name="Group 368"/>
          <p:cNvGrpSpPr>
            <a:grpSpLocks/>
          </p:cNvGrpSpPr>
          <p:nvPr/>
        </p:nvGrpSpPr>
        <p:grpSpPr bwMode="auto">
          <a:xfrm flipV="1">
            <a:off x="7578725" y="2711450"/>
            <a:ext cx="179388" cy="65088"/>
            <a:chOff x="2848" y="848"/>
            <a:chExt cx="140" cy="98"/>
          </a:xfrm>
        </p:grpSpPr>
        <p:sp>
          <p:nvSpPr>
            <p:cNvPr id="6425" name="Line 36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6" name="Line 37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7" name="Line 37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17" name="Oval 373"/>
          <p:cNvSpPr>
            <a:spLocks noChangeArrowheads="1"/>
          </p:cNvSpPr>
          <p:nvPr/>
        </p:nvSpPr>
        <p:spPr bwMode="auto">
          <a:xfrm>
            <a:off x="6086475" y="2498725"/>
            <a:ext cx="346075" cy="87313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18" name="Line 374"/>
          <p:cNvSpPr>
            <a:spLocks noChangeShapeType="1"/>
          </p:cNvSpPr>
          <p:nvPr/>
        </p:nvSpPr>
        <p:spPr bwMode="auto">
          <a:xfrm>
            <a:off x="6086475" y="249078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19" name="Line 375"/>
          <p:cNvSpPr>
            <a:spLocks noChangeShapeType="1"/>
          </p:cNvSpPr>
          <p:nvPr/>
        </p:nvSpPr>
        <p:spPr bwMode="auto">
          <a:xfrm>
            <a:off x="6432550" y="249078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20" name="Rectangle 376"/>
          <p:cNvSpPr>
            <a:spLocks noChangeArrowheads="1"/>
          </p:cNvSpPr>
          <p:nvPr/>
        </p:nvSpPr>
        <p:spPr bwMode="auto">
          <a:xfrm>
            <a:off x="6086475" y="2490788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221" name="Oval 377"/>
          <p:cNvSpPr>
            <a:spLocks noChangeArrowheads="1"/>
          </p:cNvSpPr>
          <p:nvPr/>
        </p:nvSpPr>
        <p:spPr bwMode="auto">
          <a:xfrm>
            <a:off x="6083300" y="2427288"/>
            <a:ext cx="346075" cy="103187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22" name="Group 378"/>
          <p:cNvGrpSpPr>
            <a:grpSpLocks/>
          </p:cNvGrpSpPr>
          <p:nvPr/>
        </p:nvGrpSpPr>
        <p:grpSpPr bwMode="auto">
          <a:xfrm>
            <a:off x="6167438" y="2449513"/>
            <a:ext cx="171450" cy="60325"/>
            <a:chOff x="2848" y="848"/>
            <a:chExt cx="140" cy="98"/>
          </a:xfrm>
        </p:grpSpPr>
        <p:sp>
          <p:nvSpPr>
            <p:cNvPr id="6422" name="Line 379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3" name="Line 380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4" name="Line 381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23" name="Group 382"/>
          <p:cNvGrpSpPr>
            <a:grpSpLocks/>
          </p:cNvGrpSpPr>
          <p:nvPr/>
        </p:nvGrpSpPr>
        <p:grpSpPr bwMode="auto">
          <a:xfrm flipV="1">
            <a:off x="6167438" y="2449513"/>
            <a:ext cx="171450" cy="58737"/>
            <a:chOff x="2848" y="848"/>
            <a:chExt cx="140" cy="98"/>
          </a:xfrm>
        </p:grpSpPr>
        <p:sp>
          <p:nvSpPr>
            <p:cNvPr id="6419" name="Line 38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0" name="Line 38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1" name="Line 38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24" name="Oval 387"/>
          <p:cNvSpPr>
            <a:spLocks noChangeArrowheads="1"/>
          </p:cNvSpPr>
          <p:nvPr/>
        </p:nvSpPr>
        <p:spPr bwMode="auto">
          <a:xfrm>
            <a:off x="5780088" y="3648075"/>
            <a:ext cx="346075" cy="87313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25" name="Line 388"/>
          <p:cNvSpPr>
            <a:spLocks noChangeShapeType="1"/>
          </p:cNvSpPr>
          <p:nvPr/>
        </p:nvSpPr>
        <p:spPr bwMode="auto">
          <a:xfrm>
            <a:off x="5780088" y="364013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26" name="Line 389"/>
          <p:cNvSpPr>
            <a:spLocks noChangeShapeType="1"/>
          </p:cNvSpPr>
          <p:nvPr/>
        </p:nvSpPr>
        <p:spPr bwMode="auto">
          <a:xfrm>
            <a:off x="6126163" y="3640138"/>
            <a:ext cx="0" cy="53975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27" name="Rectangle 390"/>
          <p:cNvSpPr>
            <a:spLocks noChangeArrowheads="1"/>
          </p:cNvSpPr>
          <p:nvPr/>
        </p:nvSpPr>
        <p:spPr bwMode="auto">
          <a:xfrm>
            <a:off x="5780088" y="3640138"/>
            <a:ext cx="342900" cy="53975"/>
          </a:xfrm>
          <a:prstGeom prst="rect">
            <a:avLst/>
          </a:prstGeom>
          <a:solidFill>
            <a:srgbClr val="DDDDDD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6228" name="Oval 391"/>
          <p:cNvSpPr>
            <a:spLocks noChangeArrowheads="1"/>
          </p:cNvSpPr>
          <p:nvPr/>
        </p:nvSpPr>
        <p:spPr bwMode="auto">
          <a:xfrm>
            <a:off x="5776913" y="3576638"/>
            <a:ext cx="346075" cy="103187"/>
          </a:xfrm>
          <a:prstGeom prst="ellipse">
            <a:avLst/>
          </a:prstGeom>
          <a:solidFill>
            <a:srgbClr val="DDDDDD"/>
          </a:solidFill>
          <a:ln w="12700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29" name="Group 392"/>
          <p:cNvGrpSpPr>
            <a:grpSpLocks/>
          </p:cNvGrpSpPr>
          <p:nvPr/>
        </p:nvGrpSpPr>
        <p:grpSpPr bwMode="auto">
          <a:xfrm>
            <a:off x="5861050" y="3598863"/>
            <a:ext cx="171450" cy="60325"/>
            <a:chOff x="2848" y="848"/>
            <a:chExt cx="140" cy="98"/>
          </a:xfrm>
        </p:grpSpPr>
        <p:sp>
          <p:nvSpPr>
            <p:cNvPr id="6416" name="Line 393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7" name="Line 394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8" name="Line 395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230" name="Group 396"/>
          <p:cNvGrpSpPr>
            <a:grpSpLocks/>
          </p:cNvGrpSpPr>
          <p:nvPr/>
        </p:nvGrpSpPr>
        <p:grpSpPr bwMode="auto">
          <a:xfrm flipV="1">
            <a:off x="5861050" y="3598863"/>
            <a:ext cx="171450" cy="58737"/>
            <a:chOff x="2848" y="848"/>
            <a:chExt cx="140" cy="98"/>
          </a:xfrm>
        </p:grpSpPr>
        <p:sp>
          <p:nvSpPr>
            <p:cNvPr id="6413" name="Line 397"/>
            <p:cNvSpPr>
              <a:spLocks noChangeShapeType="1"/>
            </p:cNvSpPr>
            <p:nvPr/>
          </p:nvSpPr>
          <p:spPr bwMode="auto">
            <a:xfrm flipV="1">
              <a:off x="2848" y="848"/>
              <a:ext cx="50" cy="2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4" name="Line 398"/>
            <p:cNvSpPr>
              <a:spLocks noChangeShapeType="1"/>
            </p:cNvSpPr>
            <p:nvPr/>
          </p:nvSpPr>
          <p:spPr bwMode="auto">
            <a:xfrm>
              <a:off x="2944" y="946"/>
              <a:ext cx="44" cy="0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5" name="Line 399"/>
            <p:cNvSpPr>
              <a:spLocks noChangeShapeType="1"/>
            </p:cNvSpPr>
            <p:nvPr/>
          </p:nvSpPr>
          <p:spPr bwMode="auto">
            <a:xfrm>
              <a:off x="2894" y="850"/>
              <a:ext cx="52" cy="96"/>
            </a:xfrm>
            <a:prstGeom prst="line">
              <a:avLst/>
            </a:prstGeom>
            <a:no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231" name="Line 400"/>
          <p:cNvSpPr>
            <a:spLocks noChangeShapeType="1"/>
          </p:cNvSpPr>
          <p:nvPr/>
        </p:nvSpPr>
        <p:spPr bwMode="auto">
          <a:xfrm flipV="1">
            <a:off x="6978650" y="4005263"/>
            <a:ext cx="227013" cy="4365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2" name="Line 401"/>
          <p:cNvSpPr>
            <a:spLocks noChangeShapeType="1"/>
          </p:cNvSpPr>
          <p:nvPr/>
        </p:nvSpPr>
        <p:spPr bwMode="auto">
          <a:xfrm>
            <a:off x="7102475" y="3743325"/>
            <a:ext cx="163513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3" name="Line 402"/>
          <p:cNvSpPr>
            <a:spLocks noChangeShapeType="1"/>
          </p:cNvSpPr>
          <p:nvPr/>
        </p:nvSpPr>
        <p:spPr bwMode="auto">
          <a:xfrm>
            <a:off x="7199313" y="3663950"/>
            <a:ext cx="2794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4" name="Line 403"/>
          <p:cNvSpPr>
            <a:spLocks noChangeShapeType="1"/>
          </p:cNvSpPr>
          <p:nvPr/>
        </p:nvSpPr>
        <p:spPr bwMode="auto">
          <a:xfrm flipV="1">
            <a:off x="7435850" y="3749675"/>
            <a:ext cx="134938" cy="1047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5" name="Line 404"/>
          <p:cNvSpPr>
            <a:spLocks noChangeShapeType="1"/>
          </p:cNvSpPr>
          <p:nvPr/>
        </p:nvSpPr>
        <p:spPr bwMode="auto">
          <a:xfrm>
            <a:off x="6134100" y="3670300"/>
            <a:ext cx="6794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6" name="Line 427"/>
          <p:cNvSpPr>
            <a:spLocks noChangeShapeType="1"/>
          </p:cNvSpPr>
          <p:nvPr/>
        </p:nvSpPr>
        <p:spPr bwMode="auto">
          <a:xfrm>
            <a:off x="6429375" y="2517775"/>
            <a:ext cx="509588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7" name="Line 428"/>
          <p:cNvSpPr>
            <a:spLocks noChangeShapeType="1"/>
          </p:cNvSpPr>
          <p:nvPr/>
        </p:nvSpPr>
        <p:spPr bwMode="auto">
          <a:xfrm>
            <a:off x="5995988" y="2346325"/>
            <a:ext cx="15240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8" name="Freeform 429"/>
          <p:cNvSpPr>
            <a:spLocks/>
          </p:cNvSpPr>
          <p:nvPr/>
        </p:nvSpPr>
        <p:spPr bwMode="auto">
          <a:xfrm>
            <a:off x="5316538" y="4352925"/>
            <a:ext cx="2979737" cy="1455738"/>
          </a:xfrm>
          <a:custGeom>
            <a:avLst/>
            <a:gdLst>
              <a:gd name="T0" fmla="*/ 1411287 w 1877"/>
              <a:gd name="T1" fmla="*/ 36513 h 917"/>
              <a:gd name="T2" fmla="*/ 1098550 w 1877"/>
              <a:gd name="T3" fmla="*/ 173038 h 917"/>
              <a:gd name="T4" fmla="*/ 658812 w 1877"/>
              <a:gd name="T5" fmla="*/ 144463 h 917"/>
              <a:gd name="T6" fmla="*/ 177800 w 1877"/>
              <a:gd name="T7" fmla="*/ 269875 h 917"/>
              <a:gd name="T8" fmla="*/ 79375 w 1877"/>
              <a:gd name="T9" fmla="*/ 560388 h 917"/>
              <a:gd name="T10" fmla="*/ 22225 w 1877"/>
              <a:gd name="T11" fmla="*/ 838200 h 917"/>
              <a:gd name="T12" fmla="*/ 220663 w 1877"/>
              <a:gd name="T13" fmla="*/ 1031875 h 917"/>
              <a:gd name="T14" fmla="*/ 801687 w 1877"/>
              <a:gd name="T15" fmla="*/ 1239838 h 917"/>
              <a:gd name="T16" fmla="*/ 1481137 w 1877"/>
              <a:gd name="T17" fmla="*/ 1406525 h 917"/>
              <a:gd name="T18" fmla="*/ 2174875 w 1877"/>
              <a:gd name="T19" fmla="*/ 1430338 h 917"/>
              <a:gd name="T20" fmla="*/ 2660650 w 1877"/>
              <a:gd name="T21" fmla="*/ 1258888 h 917"/>
              <a:gd name="T22" fmla="*/ 2952750 w 1877"/>
              <a:gd name="T23" fmla="*/ 990600 h 917"/>
              <a:gd name="T24" fmla="*/ 2819400 w 1877"/>
              <a:gd name="T25" fmla="*/ 347663 h 917"/>
              <a:gd name="T26" fmla="*/ 2386012 w 1877"/>
              <a:gd name="T27" fmla="*/ 158750 h 917"/>
              <a:gd name="T28" fmla="*/ 1905000 w 1877"/>
              <a:gd name="T29" fmla="*/ 20638 h 917"/>
              <a:gd name="T30" fmla="*/ 1411287 w 1877"/>
              <a:gd name="T31" fmla="*/ 36513 h 917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877"/>
              <a:gd name="T49" fmla="*/ 0 h 917"/>
              <a:gd name="T50" fmla="*/ 1877 w 1877"/>
              <a:gd name="T51" fmla="*/ 917 h 917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877" h="917">
                <a:moveTo>
                  <a:pt x="889" y="23"/>
                </a:moveTo>
                <a:cubicBezTo>
                  <a:pt x="804" y="39"/>
                  <a:pt x="771" y="98"/>
                  <a:pt x="692" y="109"/>
                </a:cubicBezTo>
                <a:cubicBezTo>
                  <a:pt x="613" y="120"/>
                  <a:pt x="511" y="81"/>
                  <a:pt x="415" y="91"/>
                </a:cubicBezTo>
                <a:cubicBezTo>
                  <a:pt x="319" y="101"/>
                  <a:pt x="174" y="126"/>
                  <a:pt x="112" y="170"/>
                </a:cubicBezTo>
                <a:cubicBezTo>
                  <a:pt x="51" y="214"/>
                  <a:pt x="66" y="294"/>
                  <a:pt x="50" y="353"/>
                </a:cubicBezTo>
                <a:cubicBezTo>
                  <a:pt x="34" y="412"/>
                  <a:pt x="0" y="479"/>
                  <a:pt x="14" y="528"/>
                </a:cubicBezTo>
                <a:cubicBezTo>
                  <a:pt x="29" y="577"/>
                  <a:pt x="57" y="608"/>
                  <a:pt x="139" y="650"/>
                </a:cubicBezTo>
                <a:cubicBezTo>
                  <a:pt x="221" y="692"/>
                  <a:pt x="372" y="742"/>
                  <a:pt x="505" y="781"/>
                </a:cubicBezTo>
                <a:cubicBezTo>
                  <a:pt x="638" y="820"/>
                  <a:pt x="789" y="866"/>
                  <a:pt x="933" y="886"/>
                </a:cubicBezTo>
                <a:cubicBezTo>
                  <a:pt x="1077" y="906"/>
                  <a:pt x="1246" y="917"/>
                  <a:pt x="1370" y="901"/>
                </a:cubicBezTo>
                <a:cubicBezTo>
                  <a:pt x="1494" y="885"/>
                  <a:pt x="1594" y="839"/>
                  <a:pt x="1676" y="793"/>
                </a:cubicBezTo>
                <a:cubicBezTo>
                  <a:pt x="1758" y="747"/>
                  <a:pt x="1843" y="720"/>
                  <a:pt x="1860" y="624"/>
                </a:cubicBezTo>
                <a:cubicBezTo>
                  <a:pt x="1877" y="528"/>
                  <a:pt x="1835" y="306"/>
                  <a:pt x="1776" y="219"/>
                </a:cubicBezTo>
                <a:cubicBezTo>
                  <a:pt x="1717" y="132"/>
                  <a:pt x="1599" y="134"/>
                  <a:pt x="1503" y="100"/>
                </a:cubicBezTo>
                <a:cubicBezTo>
                  <a:pt x="1407" y="66"/>
                  <a:pt x="1302" y="26"/>
                  <a:pt x="1200" y="13"/>
                </a:cubicBezTo>
                <a:cubicBezTo>
                  <a:pt x="1098" y="0"/>
                  <a:pt x="974" y="7"/>
                  <a:pt x="889" y="23"/>
                </a:cubicBezTo>
                <a:close/>
              </a:path>
            </a:pathLst>
          </a:custGeom>
          <a:solidFill>
            <a:srgbClr val="DDDDDD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39" name="Line 430"/>
          <p:cNvSpPr>
            <a:spLocks noChangeShapeType="1"/>
          </p:cNvSpPr>
          <p:nvPr/>
        </p:nvSpPr>
        <p:spPr bwMode="auto">
          <a:xfrm rot="-5400000">
            <a:off x="7551737" y="5089526"/>
            <a:ext cx="523875" cy="1397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0" name="Line 440"/>
          <p:cNvSpPr>
            <a:spLocks noChangeShapeType="1"/>
          </p:cNvSpPr>
          <p:nvPr/>
        </p:nvSpPr>
        <p:spPr bwMode="auto">
          <a:xfrm rot="5400000" flipV="1">
            <a:off x="7697788" y="5370513"/>
            <a:ext cx="3175" cy="85725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241" name="Line 441"/>
          <p:cNvSpPr>
            <a:spLocks noChangeShapeType="1"/>
          </p:cNvSpPr>
          <p:nvPr/>
        </p:nvSpPr>
        <p:spPr bwMode="auto">
          <a:xfrm rot="-5400000">
            <a:off x="7883525" y="5046663"/>
            <a:ext cx="0" cy="1143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242" name="Group 545"/>
          <p:cNvGrpSpPr>
            <a:grpSpLocks/>
          </p:cNvGrpSpPr>
          <p:nvPr/>
        </p:nvGrpSpPr>
        <p:grpSpPr bwMode="auto">
          <a:xfrm>
            <a:off x="7462838" y="4756150"/>
            <a:ext cx="501650" cy="234950"/>
            <a:chOff x="4701" y="2996"/>
            <a:chExt cx="316" cy="148"/>
          </a:xfrm>
        </p:grpSpPr>
        <p:sp>
          <p:nvSpPr>
            <p:cNvPr id="6400" name="Oval 443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1" name="Line 444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2" name="Line 445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3" name="Rectangle 446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6404" name="Oval 447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405" name="Group 448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6410" name="Line 449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11" name="Line 450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12" name="Line 451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406" name="Group 452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6407" name="Line 45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8" name="Line 45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9" name="Line 45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243" name="Group 456"/>
          <p:cNvGrpSpPr>
            <a:grpSpLocks/>
          </p:cNvGrpSpPr>
          <p:nvPr/>
        </p:nvGrpSpPr>
        <p:grpSpPr bwMode="auto">
          <a:xfrm>
            <a:off x="6646863" y="4479925"/>
            <a:ext cx="501650" cy="234950"/>
            <a:chOff x="3600" y="219"/>
            <a:chExt cx="360" cy="175"/>
          </a:xfrm>
        </p:grpSpPr>
        <p:sp>
          <p:nvSpPr>
            <p:cNvPr id="6387" name="Oval 457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88" name="Line 458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89" name="Line 459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0" name="Rectangle 460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6391" name="Oval 461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92" name="Group 462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6397" name="Line 46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8" name="Line 46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9" name="Line 46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93" name="Group 466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6394" name="Line 46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5" name="Line 46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6" name="Line 46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244" name="Group 470"/>
          <p:cNvGrpSpPr>
            <a:grpSpLocks/>
          </p:cNvGrpSpPr>
          <p:nvPr/>
        </p:nvGrpSpPr>
        <p:grpSpPr bwMode="auto">
          <a:xfrm>
            <a:off x="5981700" y="4784725"/>
            <a:ext cx="501650" cy="234950"/>
            <a:chOff x="3600" y="219"/>
            <a:chExt cx="360" cy="175"/>
          </a:xfrm>
        </p:grpSpPr>
        <p:sp>
          <p:nvSpPr>
            <p:cNvPr id="6374" name="Oval 471"/>
            <p:cNvSpPr>
              <a:spLocks noChangeArrowheads="1"/>
            </p:cNvSpPr>
            <p:nvPr/>
          </p:nvSpPr>
          <p:spPr bwMode="auto">
            <a:xfrm>
              <a:off x="3603" y="297"/>
              <a:ext cx="357" cy="97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5" name="Line 472"/>
            <p:cNvSpPr>
              <a:spLocks noChangeShapeType="1"/>
            </p:cNvSpPr>
            <p:nvPr/>
          </p:nvSpPr>
          <p:spPr bwMode="auto">
            <a:xfrm>
              <a:off x="3603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6" name="Line 473"/>
            <p:cNvSpPr>
              <a:spLocks noChangeShapeType="1"/>
            </p:cNvSpPr>
            <p:nvPr/>
          </p:nvSpPr>
          <p:spPr bwMode="auto">
            <a:xfrm>
              <a:off x="3960" y="289"/>
              <a:ext cx="0" cy="6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77" name="Rectangle 474"/>
            <p:cNvSpPr>
              <a:spLocks noChangeArrowheads="1"/>
            </p:cNvSpPr>
            <p:nvPr/>
          </p:nvSpPr>
          <p:spPr bwMode="auto">
            <a:xfrm>
              <a:off x="3603" y="289"/>
              <a:ext cx="354" cy="59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6378" name="Oval 475"/>
            <p:cNvSpPr>
              <a:spLocks noChangeArrowheads="1"/>
            </p:cNvSpPr>
            <p:nvPr/>
          </p:nvSpPr>
          <p:spPr bwMode="auto">
            <a:xfrm>
              <a:off x="3600" y="219"/>
              <a:ext cx="357" cy="113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79" name="Group 476"/>
            <p:cNvGrpSpPr>
              <a:grpSpLocks/>
            </p:cNvGrpSpPr>
            <p:nvPr/>
          </p:nvGrpSpPr>
          <p:grpSpPr bwMode="auto">
            <a:xfrm>
              <a:off x="3686" y="244"/>
              <a:ext cx="177" cy="66"/>
              <a:chOff x="2848" y="848"/>
              <a:chExt cx="140" cy="98"/>
            </a:xfrm>
          </p:grpSpPr>
          <p:sp>
            <p:nvSpPr>
              <p:cNvPr id="6384" name="Line 47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5" name="Line 47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6" name="Line 47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80" name="Group 480"/>
            <p:cNvGrpSpPr>
              <a:grpSpLocks/>
            </p:cNvGrpSpPr>
            <p:nvPr/>
          </p:nvGrpSpPr>
          <p:grpSpPr bwMode="auto">
            <a:xfrm flipV="1">
              <a:off x="3686" y="243"/>
              <a:ext cx="177" cy="66"/>
              <a:chOff x="2848" y="848"/>
              <a:chExt cx="140" cy="98"/>
            </a:xfrm>
          </p:grpSpPr>
          <p:sp>
            <p:nvSpPr>
              <p:cNvPr id="6381" name="Line 48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2" name="Line 48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3" name="Line 48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45" name="Line 484"/>
          <p:cNvSpPr>
            <a:spLocks noChangeShapeType="1"/>
          </p:cNvSpPr>
          <p:nvPr/>
        </p:nvSpPr>
        <p:spPr bwMode="auto">
          <a:xfrm>
            <a:off x="7096125" y="4691063"/>
            <a:ext cx="358775" cy="1206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6" name="Line 485"/>
          <p:cNvSpPr>
            <a:spLocks noChangeShapeType="1"/>
          </p:cNvSpPr>
          <p:nvPr/>
        </p:nvSpPr>
        <p:spPr bwMode="auto">
          <a:xfrm flipV="1">
            <a:off x="6443663" y="4703763"/>
            <a:ext cx="277812" cy="109537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7" name="Line 486"/>
          <p:cNvSpPr>
            <a:spLocks noChangeShapeType="1"/>
          </p:cNvSpPr>
          <p:nvPr/>
        </p:nvSpPr>
        <p:spPr bwMode="auto">
          <a:xfrm flipV="1">
            <a:off x="6486525" y="4906963"/>
            <a:ext cx="9715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8" name="Line 487"/>
          <p:cNvSpPr>
            <a:spLocks noChangeShapeType="1"/>
          </p:cNvSpPr>
          <p:nvPr/>
        </p:nvSpPr>
        <p:spPr bwMode="auto">
          <a:xfrm flipH="1">
            <a:off x="5781675" y="4652963"/>
            <a:ext cx="254000" cy="4699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9" name="Line 488"/>
          <p:cNvSpPr>
            <a:spLocks noChangeShapeType="1"/>
          </p:cNvSpPr>
          <p:nvPr/>
        </p:nvSpPr>
        <p:spPr bwMode="auto">
          <a:xfrm>
            <a:off x="5807075" y="4703763"/>
            <a:ext cx="19685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0" name="Line 489"/>
          <p:cNvSpPr>
            <a:spLocks noChangeShapeType="1"/>
          </p:cNvSpPr>
          <p:nvPr/>
        </p:nvSpPr>
        <p:spPr bwMode="auto">
          <a:xfrm>
            <a:off x="5667375" y="5040313"/>
            <a:ext cx="153988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1" name="Line 490"/>
          <p:cNvSpPr>
            <a:spLocks noChangeShapeType="1"/>
          </p:cNvSpPr>
          <p:nvPr/>
        </p:nvSpPr>
        <p:spPr bwMode="auto">
          <a:xfrm>
            <a:off x="5919788" y="5119688"/>
            <a:ext cx="490537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2" name="Line 491"/>
          <p:cNvSpPr>
            <a:spLocks noChangeShapeType="1"/>
          </p:cNvSpPr>
          <p:nvPr/>
        </p:nvSpPr>
        <p:spPr bwMode="auto">
          <a:xfrm flipH="1">
            <a:off x="6159500" y="5027613"/>
            <a:ext cx="53975" cy="857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3" name="Line 492"/>
          <p:cNvSpPr>
            <a:spLocks noChangeShapeType="1"/>
          </p:cNvSpPr>
          <p:nvPr/>
        </p:nvSpPr>
        <p:spPr bwMode="auto">
          <a:xfrm>
            <a:off x="5972175" y="5116513"/>
            <a:ext cx="1588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4" name="Line 493"/>
          <p:cNvSpPr>
            <a:spLocks noChangeShapeType="1"/>
          </p:cNvSpPr>
          <p:nvPr/>
        </p:nvSpPr>
        <p:spPr bwMode="auto">
          <a:xfrm flipH="1" flipV="1">
            <a:off x="6369050" y="5124450"/>
            <a:ext cx="0" cy="762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5" name="Line 522"/>
          <p:cNvSpPr>
            <a:spLocks noChangeShapeType="1"/>
          </p:cNvSpPr>
          <p:nvPr/>
        </p:nvSpPr>
        <p:spPr bwMode="auto">
          <a:xfrm>
            <a:off x="6450013" y="4983163"/>
            <a:ext cx="503237" cy="2698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6" name="Line 523"/>
          <p:cNvSpPr>
            <a:spLocks noChangeShapeType="1"/>
          </p:cNvSpPr>
          <p:nvPr/>
        </p:nvSpPr>
        <p:spPr bwMode="auto">
          <a:xfrm>
            <a:off x="5899150" y="4918075"/>
            <a:ext cx="8096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257" name="Group 596"/>
          <p:cNvGrpSpPr>
            <a:grpSpLocks/>
          </p:cNvGrpSpPr>
          <p:nvPr/>
        </p:nvGrpSpPr>
        <p:grpSpPr bwMode="auto">
          <a:xfrm>
            <a:off x="5084763" y="1677988"/>
            <a:ext cx="3021012" cy="3981450"/>
            <a:chOff x="-1203" y="1352"/>
            <a:chExt cx="1903" cy="2508"/>
          </a:xfrm>
        </p:grpSpPr>
        <p:grpSp>
          <p:nvGrpSpPr>
            <p:cNvPr id="6347" name="Group 266"/>
            <p:cNvGrpSpPr>
              <a:grpSpLocks/>
            </p:cNvGrpSpPr>
            <p:nvPr/>
          </p:nvGrpSpPr>
          <p:grpSpPr bwMode="auto">
            <a:xfrm>
              <a:off x="-1203" y="1647"/>
              <a:ext cx="436" cy="114"/>
              <a:chOff x="3072" y="739"/>
              <a:chExt cx="652" cy="146"/>
            </a:xfrm>
          </p:grpSpPr>
          <p:pic>
            <p:nvPicPr>
              <p:cNvPr id="6371" name="Picture 267" descr="lgv_fqmg[1]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372" name="Line 268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73" name="Line 269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pic>
          <p:nvPicPr>
            <p:cNvPr id="6348" name="Picture 270" descr="imgyjavg[1]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-1027" y="1466"/>
              <a:ext cx="232" cy="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349" name="Group 271"/>
            <p:cNvGrpSpPr>
              <a:grpSpLocks/>
            </p:cNvGrpSpPr>
            <p:nvPr/>
          </p:nvGrpSpPr>
          <p:grpSpPr bwMode="auto">
            <a:xfrm>
              <a:off x="-546" y="1352"/>
              <a:ext cx="256" cy="269"/>
              <a:chOff x="2870" y="1518"/>
              <a:chExt cx="292" cy="320"/>
            </a:xfrm>
          </p:grpSpPr>
          <p:graphicFrame>
            <p:nvGraphicFramePr>
              <p:cNvPr id="6157" name="Object 272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6157" name="Clip" r:id="rId6" imgW="819000" imgH="847800" progId="">
                  <p:embed/>
                </p:oleObj>
              </a:graphicData>
            </a:graphic>
          </p:graphicFrame>
          <p:graphicFrame>
            <p:nvGraphicFramePr>
              <p:cNvPr id="6158" name="Object 273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6158" name="Clip" r:id="rId7" imgW="1266840" imgH="1200240" progId="">
                  <p:embed/>
                </p:oleObj>
              </a:graphicData>
            </a:graphic>
          </p:graphicFrame>
        </p:grpSp>
        <p:grpSp>
          <p:nvGrpSpPr>
            <p:cNvPr id="6350" name="Group 405"/>
            <p:cNvGrpSpPr>
              <a:grpSpLocks/>
            </p:cNvGrpSpPr>
            <p:nvPr/>
          </p:nvGrpSpPr>
          <p:grpSpPr bwMode="auto">
            <a:xfrm>
              <a:off x="-1002" y="2262"/>
              <a:ext cx="209" cy="224"/>
              <a:chOff x="2870" y="1518"/>
              <a:chExt cx="292" cy="320"/>
            </a:xfrm>
          </p:grpSpPr>
          <p:graphicFrame>
            <p:nvGraphicFramePr>
              <p:cNvPr id="6155" name="Object 406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6155" name="Clip" r:id="rId8" imgW="819000" imgH="847800" progId="">
                  <p:embed/>
                </p:oleObj>
              </a:graphicData>
            </a:graphic>
          </p:graphicFrame>
          <p:graphicFrame>
            <p:nvGraphicFramePr>
              <p:cNvPr id="6156" name="Object 407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6156" name="Clip" r:id="rId9" imgW="1266840" imgH="1200240" progId="">
                  <p:embed/>
                </p:oleObj>
              </a:graphicData>
            </a:graphic>
          </p:graphicFrame>
        </p:grpSp>
        <p:graphicFrame>
          <p:nvGraphicFramePr>
            <p:cNvPr id="6146" name="Object 426"/>
            <p:cNvGraphicFramePr>
              <a:graphicFrameLocks noChangeAspect="1"/>
            </p:cNvGraphicFramePr>
            <p:nvPr/>
          </p:nvGraphicFramePr>
          <p:xfrm>
            <a:off x="-732" y="2289"/>
            <a:ext cx="207" cy="173"/>
          </p:xfrm>
          <a:graphic>
            <a:graphicData uri="http://schemas.openxmlformats.org/presentationml/2006/ole">
              <p:oleObj spid="_x0000_s6146" name="Clip" r:id="rId10" imgW="1305000" imgH="1085760" progId="">
                <p:embed/>
              </p:oleObj>
            </a:graphicData>
          </a:graphic>
        </p:graphicFrame>
        <p:grpSp>
          <p:nvGrpSpPr>
            <p:cNvPr id="6351" name="Group 431"/>
            <p:cNvGrpSpPr>
              <a:grpSpLocks/>
            </p:cNvGrpSpPr>
            <p:nvPr/>
          </p:nvGrpSpPr>
          <p:grpSpPr bwMode="auto">
            <a:xfrm>
              <a:off x="310" y="3575"/>
              <a:ext cx="125" cy="230"/>
              <a:chOff x="4180" y="783"/>
              <a:chExt cx="150" cy="307"/>
            </a:xfrm>
          </p:grpSpPr>
          <p:sp>
            <p:nvSpPr>
              <p:cNvPr id="6363" name="AutoShape 432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4" name="Rectangle 433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5" name="Rectangle 434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6" name="AutoShape 435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7" name="Line 436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8" name="Line 437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9" name="Rectangle 438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70" name="Rectangle 439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aphicFrame>
          <p:nvGraphicFramePr>
            <p:cNvPr id="6147" name="Object 494"/>
            <p:cNvGraphicFramePr>
              <a:graphicFrameLocks noChangeAspect="1"/>
            </p:cNvGraphicFramePr>
            <p:nvPr/>
          </p:nvGraphicFramePr>
          <p:xfrm>
            <a:off x="-975" y="3384"/>
            <a:ext cx="216" cy="180"/>
          </p:xfrm>
          <a:graphic>
            <a:graphicData uri="http://schemas.openxmlformats.org/presentationml/2006/ole">
              <p:oleObj spid="_x0000_s6147" name="Clip" r:id="rId11" imgW="1305000" imgH="1085760" progId="">
                <p:embed/>
              </p:oleObj>
            </a:graphicData>
          </a:graphic>
        </p:graphicFrame>
        <p:graphicFrame>
          <p:nvGraphicFramePr>
            <p:cNvPr id="6148" name="Object 495"/>
            <p:cNvGraphicFramePr>
              <a:graphicFrameLocks noChangeAspect="1"/>
            </p:cNvGraphicFramePr>
            <p:nvPr/>
          </p:nvGraphicFramePr>
          <p:xfrm>
            <a:off x="-871" y="3184"/>
            <a:ext cx="216" cy="180"/>
          </p:xfrm>
          <a:graphic>
            <a:graphicData uri="http://schemas.openxmlformats.org/presentationml/2006/ole">
              <p:oleObj spid="_x0000_s6148" name="Clip" r:id="rId12" imgW="1305000" imgH="1085760" progId="">
                <p:embed/>
              </p:oleObj>
            </a:graphicData>
          </a:graphic>
        </p:graphicFrame>
        <p:graphicFrame>
          <p:nvGraphicFramePr>
            <p:cNvPr id="6149" name="Object 496"/>
            <p:cNvGraphicFramePr>
              <a:graphicFrameLocks noChangeAspect="1"/>
            </p:cNvGraphicFramePr>
            <p:nvPr/>
          </p:nvGraphicFramePr>
          <p:xfrm>
            <a:off x="-703" y="3544"/>
            <a:ext cx="216" cy="180"/>
          </p:xfrm>
          <a:graphic>
            <a:graphicData uri="http://schemas.openxmlformats.org/presentationml/2006/ole">
              <p:oleObj spid="_x0000_s6149" name="Clip" r:id="rId13" imgW="1305000" imgH="1085760" progId="">
                <p:embed/>
              </p:oleObj>
            </a:graphicData>
          </a:graphic>
        </p:graphicFrame>
        <p:graphicFrame>
          <p:nvGraphicFramePr>
            <p:cNvPr id="6150" name="Object 497"/>
            <p:cNvGraphicFramePr>
              <a:graphicFrameLocks noChangeAspect="1"/>
            </p:cNvGraphicFramePr>
            <p:nvPr/>
          </p:nvGraphicFramePr>
          <p:xfrm>
            <a:off x="-489" y="3546"/>
            <a:ext cx="216" cy="180"/>
          </p:xfrm>
          <a:graphic>
            <a:graphicData uri="http://schemas.openxmlformats.org/presentationml/2006/ole">
              <p:oleObj spid="_x0000_s6150" name="Clip" r:id="rId14" imgW="1305000" imgH="1085760" progId="">
                <p:embed/>
              </p:oleObj>
            </a:graphicData>
          </a:graphic>
        </p:graphicFrame>
        <p:grpSp>
          <p:nvGrpSpPr>
            <p:cNvPr id="6352" name="Group 498"/>
            <p:cNvGrpSpPr>
              <a:grpSpLocks/>
            </p:cNvGrpSpPr>
            <p:nvPr/>
          </p:nvGrpSpPr>
          <p:grpSpPr bwMode="auto">
            <a:xfrm>
              <a:off x="83" y="3625"/>
              <a:ext cx="172" cy="215"/>
              <a:chOff x="2870" y="1518"/>
              <a:chExt cx="292" cy="320"/>
            </a:xfrm>
          </p:grpSpPr>
          <p:graphicFrame>
            <p:nvGraphicFramePr>
              <p:cNvPr id="6153" name="Object 499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6153" name="Clip" r:id="rId15" imgW="819000" imgH="847800" progId="">
                  <p:embed/>
                </p:oleObj>
              </a:graphicData>
            </a:graphic>
          </p:graphicFrame>
          <p:graphicFrame>
            <p:nvGraphicFramePr>
              <p:cNvPr id="6154" name="Object 500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6154" name="Clip" r:id="rId16" imgW="1266840" imgH="1200240" progId="">
                  <p:embed/>
                </p:oleObj>
              </a:graphicData>
            </a:graphic>
          </p:graphicFrame>
        </p:grpSp>
        <p:grpSp>
          <p:nvGrpSpPr>
            <p:cNvPr id="6353" name="Group 501"/>
            <p:cNvGrpSpPr>
              <a:grpSpLocks/>
            </p:cNvGrpSpPr>
            <p:nvPr/>
          </p:nvGrpSpPr>
          <p:grpSpPr bwMode="auto">
            <a:xfrm>
              <a:off x="-201" y="3657"/>
              <a:ext cx="220" cy="203"/>
              <a:chOff x="2870" y="1518"/>
              <a:chExt cx="292" cy="320"/>
            </a:xfrm>
          </p:grpSpPr>
          <p:graphicFrame>
            <p:nvGraphicFramePr>
              <p:cNvPr id="6151" name="Object 502"/>
              <p:cNvGraphicFramePr>
                <a:graphicFrameLocks noChangeAspect="1"/>
              </p:cNvGraphicFramePr>
              <p:nvPr/>
            </p:nvGraphicFramePr>
            <p:xfrm>
              <a:off x="2870" y="1518"/>
              <a:ext cx="272" cy="282"/>
            </p:xfrm>
            <a:graphic>
              <a:graphicData uri="http://schemas.openxmlformats.org/presentationml/2006/ole">
                <p:oleObj spid="_x0000_s6151" name="Clip" r:id="rId17" imgW="819000" imgH="847800" progId="">
                  <p:embed/>
                </p:oleObj>
              </a:graphicData>
            </a:graphic>
          </p:graphicFrame>
          <p:graphicFrame>
            <p:nvGraphicFramePr>
              <p:cNvPr id="6152" name="Object 503"/>
              <p:cNvGraphicFramePr>
                <a:graphicFrameLocks noChangeAspect="1"/>
              </p:cNvGraphicFramePr>
              <p:nvPr/>
            </p:nvGraphicFramePr>
            <p:xfrm>
              <a:off x="2913" y="1602"/>
              <a:ext cx="249" cy="236"/>
            </p:xfrm>
            <a:graphic>
              <a:graphicData uri="http://schemas.openxmlformats.org/presentationml/2006/ole">
                <p:oleObj spid="_x0000_s6152" name="Clip" r:id="rId18" imgW="1266840" imgH="1200240" progId="">
                  <p:embed/>
                </p:oleObj>
              </a:graphicData>
            </a:graphic>
          </p:graphicFrame>
        </p:grpSp>
        <p:grpSp>
          <p:nvGrpSpPr>
            <p:cNvPr id="6354" name="Group 524"/>
            <p:cNvGrpSpPr>
              <a:grpSpLocks/>
            </p:cNvGrpSpPr>
            <p:nvPr/>
          </p:nvGrpSpPr>
          <p:grpSpPr bwMode="auto">
            <a:xfrm>
              <a:off x="569" y="3419"/>
              <a:ext cx="131" cy="258"/>
              <a:chOff x="4180" y="783"/>
              <a:chExt cx="150" cy="307"/>
            </a:xfrm>
          </p:grpSpPr>
          <p:sp>
            <p:nvSpPr>
              <p:cNvPr id="6355" name="AutoShape 525"/>
              <p:cNvSpPr>
                <a:spLocks noChangeArrowheads="1"/>
              </p:cNvSpPr>
              <p:nvPr/>
            </p:nvSpPr>
            <p:spPr bwMode="auto">
              <a:xfrm>
                <a:off x="4180" y="1019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6" name="Rectangle 526"/>
              <p:cNvSpPr>
                <a:spLocks noChangeArrowheads="1"/>
              </p:cNvSpPr>
              <p:nvPr/>
            </p:nvSpPr>
            <p:spPr bwMode="auto">
              <a:xfrm>
                <a:off x="4256" y="785"/>
                <a:ext cx="69" cy="236"/>
              </a:xfrm>
              <a:prstGeom prst="rect">
                <a:avLst/>
              </a:prstGeom>
              <a:solidFill>
                <a:srgbClr val="33CCCC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7" name="Rectangle 527"/>
              <p:cNvSpPr>
                <a:spLocks noChangeArrowheads="1"/>
              </p:cNvSpPr>
              <p:nvPr/>
            </p:nvSpPr>
            <p:spPr bwMode="auto">
              <a:xfrm>
                <a:off x="4181" y="852"/>
                <a:ext cx="95" cy="236"/>
              </a:xfrm>
              <a:prstGeom prst="rect">
                <a:avLst/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8" name="AutoShape 528"/>
              <p:cNvSpPr>
                <a:spLocks noChangeArrowheads="1"/>
              </p:cNvSpPr>
              <p:nvPr/>
            </p:nvSpPr>
            <p:spPr bwMode="auto">
              <a:xfrm>
                <a:off x="4180" y="783"/>
                <a:ext cx="150" cy="71"/>
              </a:xfrm>
              <a:prstGeom prst="parallelogram">
                <a:avLst>
                  <a:gd name="adj" fmla="val 81387"/>
                </a:avLst>
              </a:prstGeom>
              <a:solidFill>
                <a:srgbClr val="33CC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9" name="Line 529"/>
              <p:cNvSpPr>
                <a:spLocks noChangeShapeType="1"/>
              </p:cNvSpPr>
              <p:nvPr/>
            </p:nvSpPr>
            <p:spPr bwMode="auto">
              <a:xfrm>
                <a:off x="4330" y="788"/>
                <a:ext cx="0" cy="2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0" name="Line 530"/>
              <p:cNvSpPr>
                <a:spLocks noChangeShapeType="1"/>
              </p:cNvSpPr>
              <p:nvPr/>
            </p:nvSpPr>
            <p:spPr bwMode="auto">
              <a:xfrm flipH="1">
                <a:off x="4276" y="1019"/>
                <a:ext cx="54" cy="6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1" name="Rectangle 531"/>
              <p:cNvSpPr>
                <a:spLocks noChangeArrowheads="1"/>
              </p:cNvSpPr>
              <p:nvPr/>
            </p:nvSpPr>
            <p:spPr bwMode="auto">
              <a:xfrm>
                <a:off x="4193" y="883"/>
                <a:ext cx="63" cy="136"/>
              </a:xfrm>
              <a:prstGeom prst="rect">
                <a:avLst/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2" name="Rectangle 532"/>
              <p:cNvSpPr>
                <a:spLocks noChangeArrowheads="1"/>
              </p:cNvSpPr>
              <p:nvPr/>
            </p:nvSpPr>
            <p:spPr bwMode="auto">
              <a:xfrm>
                <a:off x="4202" y="924"/>
                <a:ext cx="48" cy="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6258" name="Line 533"/>
          <p:cNvSpPr>
            <a:spLocks noChangeShapeType="1"/>
          </p:cNvSpPr>
          <p:nvPr/>
        </p:nvSpPr>
        <p:spPr bwMode="auto">
          <a:xfrm flipH="1">
            <a:off x="5988050" y="3440113"/>
            <a:ext cx="3175" cy="144462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59" name="Line 534"/>
          <p:cNvSpPr>
            <a:spLocks noChangeShapeType="1"/>
          </p:cNvSpPr>
          <p:nvPr/>
        </p:nvSpPr>
        <p:spPr bwMode="auto">
          <a:xfrm flipV="1">
            <a:off x="7285038" y="2422525"/>
            <a:ext cx="123825" cy="87313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0" name="Line 535"/>
          <p:cNvSpPr>
            <a:spLocks noChangeShapeType="1"/>
          </p:cNvSpPr>
          <p:nvPr/>
        </p:nvSpPr>
        <p:spPr bwMode="auto">
          <a:xfrm>
            <a:off x="7112000" y="2595563"/>
            <a:ext cx="0" cy="825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1" name="Line 536"/>
          <p:cNvSpPr>
            <a:spLocks noChangeShapeType="1"/>
          </p:cNvSpPr>
          <p:nvPr/>
        </p:nvSpPr>
        <p:spPr bwMode="auto">
          <a:xfrm flipV="1">
            <a:off x="7296150" y="2492375"/>
            <a:ext cx="263525" cy="28892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2" name="Line 537"/>
          <p:cNvSpPr>
            <a:spLocks noChangeShapeType="1"/>
          </p:cNvSpPr>
          <p:nvPr/>
        </p:nvSpPr>
        <p:spPr bwMode="auto">
          <a:xfrm>
            <a:off x="7648575" y="2490788"/>
            <a:ext cx="0" cy="196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3" name="Line 538"/>
          <p:cNvSpPr>
            <a:spLocks noChangeShapeType="1"/>
          </p:cNvSpPr>
          <p:nvPr/>
        </p:nvSpPr>
        <p:spPr bwMode="auto">
          <a:xfrm>
            <a:off x="7302500" y="2797175"/>
            <a:ext cx="188913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4" name="Line 539"/>
          <p:cNvSpPr>
            <a:spLocks noChangeShapeType="1"/>
          </p:cNvSpPr>
          <p:nvPr/>
        </p:nvSpPr>
        <p:spPr bwMode="auto">
          <a:xfrm flipV="1">
            <a:off x="5597525" y="3663950"/>
            <a:ext cx="168275" cy="31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5" name="Line 540"/>
          <p:cNvSpPr>
            <a:spLocks noChangeShapeType="1"/>
          </p:cNvSpPr>
          <p:nvPr/>
        </p:nvSpPr>
        <p:spPr bwMode="auto">
          <a:xfrm flipV="1">
            <a:off x="7716838" y="2190750"/>
            <a:ext cx="238125" cy="1682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6" name="Line 541"/>
          <p:cNvSpPr>
            <a:spLocks noChangeShapeType="1"/>
          </p:cNvSpPr>
          <p:nvPr/>
        </p:nvSpPr>
        <p:spPr bwMode="auto">
          <a:xfrm>
            <a:off x="7856538" y="2787650"/>
            <a:ext cx="177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7" name="Line 542"/>
          <p:cNvSpPr>
            <a:spLocks noChangeShapeType="1"/>
          </p:cNvSpPr>
          <p:nvPr/>
        </p:nvSpPr>
        <p:spPr bwMode="auto">
          <a:xfrm flipH="1">
            <a:off x="7002463" y="2863850"/>
            <a:ext cx="98425" cy="70485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68" name="Line 543"/>
          <p:cNvSpPr>
            <a:spLocks noChangeShapeType="1"/>
          </p:cNvSpPr>
          <p:nvPr/>
        </p:nvSpPr>
        <p:spPr bwMode="auto">
          <a:xfrm flipH="1">
            <a:off x="7593013" y="2863850"/>
            <a:ext cx="111125" cy="7270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269" name="Group 546"/>
          <p:cNvGrpSpPr>
            <a:grpSpLocks/>
          </p:cNvGrpSpPr>
          <p:nvPr/>
        </p:nvGrpSpPr>
        <p:grpSpPr bwMode="auto">
          <a:xfrm>
            <a:off x="6645275" y="4481513"/>
            <a:ext cx="501650" cy="234950"/>
            <a:chOff x="4701" y="2996"/>
            <a:chExt cx="316" cy="148"/>
          </a:xfrm>
        </p:grpSpPr>
        <p:sp>
          <p:nvSpPr>
            <p:cNvPr id="6334" name="Oval 547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5" name="Line 548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6" name="Line 549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37" name="Rectangle 550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6338" name="Oval 551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39" name="Group 552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6344" name="Line 553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5" name="Line 554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6" name="Line 555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40" name="Group 556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6341" name="Line 55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2" name="Line 55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3" name="Line 55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270" name="Group 560"/>
          <p:cNvGrpSpPr>
            <a:grpSpLocks/>
          </p:cNvGrpSpPr>
          <p:nvPr/>
        </p:nvGrpSpPr>
        <p:grpSpPr bwMode="auto">
          <a:xfrm>
            <a:off x="5980113" y="4783138"/>
            <a:ext cx="501650" cy="234950"/>
            <a:chOff x="4701" y="2996"/>
            <a:chExt cx="316" cy="148"/>
          </a:xfrm>
        </p:grpSpPr>
        <p:sp>
          <p:nvSpPr>
            <p:cNvPr id="6321" name="Oval 561"/>
            <p:cNvSpPr>
              <a:spLocks noChangeArrowheads="1"/>
            </p:cNvSpPr>
            <p:nvPr/>
          </p:nvSpPr>
          <p:spPr bwMode="auto">
            <a:xfrm>
              <a:off x="4704" y="3062"/>
              <a:ext cx="313" cy="82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2" name="Line 562"/>
            <p:cNvSpPr>
              <a:spLocks noChangeShapeType="1"/>
            </p:cNvSpPr>
            <p:nvPr/>
          </p:nvSpPr>
          <p:spPr bwMode="auto">
            <a:xfrm>
              <a:off x="4704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3" name="Line 563"/>
            <p:cNvSpPr>
              <a:spLocks noChangeShapeType="1"/>
            </p:cNvSpPr>
            <p:nvPr/>
          </p:nvSpPr>
          <p:spPr bwMode="auto">
            <a:xfrm>
              <a:off x="5017" y="3055"/>
              <a:ext cx="0" cy="51"/>
            </a:xfrm>
            <a:prstGeom prst="line">
              <a:avLst/>
            </a:prstGeom>
            <a:noFill/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24" name="Rectangle 564"/>
            <p:cNvSpPr>
              <a:spLocks noChangeArrowheads="1"/>
            </p:cNvSpPr>
            <p:nvPr/>
          </p:nvSpPr>
          <p:spPr bwMode="auto">
            <a:xfrm>
              <a:off x="4704" y="3055"/>
              <a:ext cx="310" cy="50"/>
            </a:xfrm>
            <a:prstGeom prst="rect">
              <a:avLst/>
            </a:prstGeom>
            <a:solidFill>
              <a:srgbClr val="DDDDDD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6325" name="Oval 565"/>
            <p:cNvSpPr>
              <a:spLocks noChangeArrowheads="1"/>
            </p:cNvSpPr>
            <p:nvPr/>
          </p:nvSpPr>
          <p:spPr bwMode="auto">
            <a:xfrm>
              <a:off x="4701" y="2996"/>
              <a:ext cx="313" cy="96"/>
            </a:xfrm>
            <a:prstGeom prst="ellipse">
              <a:avLst/>
            </a:prstGeom>
            <a:solidFill>
              <a:srgbClr val="DDDDDD"/>
            </a:solidFill>
            <a:ln w="127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326" name="Group 566"/>
            <p:cNvGrpSpPr>
              <a:grpSpLocks/>
            </p:cNvGrpSpPr>
            <p:nvPr/>
          </p:nvGrpSpPr>
          <p:grpSpPr bwMode="auto">
            <a:xfrm>
              <a:off x="4776" y="3017"/>
              <a:ext cx="156" cy="56"/>
              <a:chOff x="2848" y="848"/>
              <a:chExt cx="140" cy="98"/>
            </a:xfrm>
          </p:grpSpPr>
          <p:sp>
            <p:nvSpPr>
              <p:cNvPr id="6331" name="Line 567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32" name="Line 568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33" name="Line 569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327" name="Group 570"/>
            <p:cNvGrpSpPr>
              <a:grpSpLocks/>
            </p:cNvGrpSpPr>
            <p:nvPr/>
          </p:nvGrpSpPr>
          <p:grpSpPr bwMode="auto">
            <a:xfrm flipV="1">
              <a:off x="4776" y="3016"/>
              <a:ext cx="156" cy="56"/>
              <a:chOff x="2848" y="848"/>
              <a:chExt cx="140" cy="98"/>
            </a:xfrm>
          </p:grpSpPr>
          <p:sp>
            <p:nvSpPr>
              <p:cNvPr id="6328" name="Line 571"/>
              <p:cNvSpPr>
                <a:spLocks noChangeShapeType="1"/>
              </p:cNvSpPr>
              <p:nvPr/>
            </p:nvSpPr>
            <p:spPr bwMode="auto">
              <a:xfrm flipV="1">
                <a:off x="2848" y="848"/>
                <a:ext cx="50" cy="2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29" name="Line 572"/>
              <p:cNvSpPr>
                <a:spLocks noChangeShapeType="1"/>
              </p:cNvSpPr>
              <p:nvPr/>
            </p:nvSpPr>
            <p:spPr bwMode="auto">
              <a:xfrm>
                <a:off x="2944" y="946"/>
                <a:ext cx="44" cy="0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30" name="Line 573"/>
              <p:cNvSpPr>
                <a:spLocks noChangeShapeType="1"/>
              </p:cNvSpPr>
              <p:nvPr/>
            </p:nvSpPr>
            <p:spPr bwMode="auto">
              <a:xfrm>
                <a:off x="2894" y="850"/>
                <a:ext cx="52" cy="96"/>
              </a:xfrm>
              <a:prstGeom prst="line">
                <a:avLst/>
              </a:prstGeom>
              <a:noFill/>
              <a:ln w="28575">
                <a:solidFill>
                  <a:schemeClr val="bg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271" name="Group 576"/>
          <p:cNvGrpSpPr>
            <a:grpSpLocks/>
          </p:cNvGrpSpPr>
          <p:nvPr/>
        </p:nvGrpSpPr>
        <p:grpSpPr bwMode="auto">
          <a:xfrm>
            <a:off x="6810375" y="4968875"/>
            <a:ext cx="290513" cy="404813"/>
            <a:chOff x="4290" y="3130"/>
            <a:chExt cx="183" cy="255"/>
          </a:xfrm>
        </p:grpSpPr>
        <p:pic>
          <p:nvPicPr>
            <p:cNvPr id="6303" name="Picture 505" descr="31u_bnrz[1]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304" name="Freeform 506"/>
            <p:cNvSpPr>
              <a:spLocks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>
                <a:gd name="T0" fmla="*/ 12 w 199"/>
                <a:gd name="T1" fmla="*/ 5 h 232"/>
                <a:gd name="T2" fmla="*/ 9 w 199"/>
                <a:gd name="T3" fmla="*/ 7 h 232"/>
                <a:gd name="T4" fmla="*/ 7 w 199"/>
                <a:gd name="T5" fmla="*/ 8 h 232"/>
                <a:gd name="T6" fmla="*/ 5 w 199"/>
                <a:gd name="T7" fmla="*/ 11 h 232"/>
                <a:gd name="T8" fmla="*/ 3 w 199"/>
                <a:gd name="T9" fmla="*/ 13 h 232"/>
                <a:gd name="T10" fmla="*/ 2 w 199"/>
                <a:gd name="T11" fmla="*/ 15 h 232"/>
                <a:gd name="T12" fmla="*/ 1 w 199"/>
                <a:gd name="T13" fmla="*/ 18 h 232"/>
                <a:gd name="T14" fmla="*/ 0 w 199"/>
                <a:gd name="T15" fmla="*/ 21 h 232"/>
                <a:gd name="T16" fmla="*/ 0 w 199"/>
                <a:gd name="T17" fmla="*/ 24 h 232"/>
                <a:gd name="T18" fmla="*/ 0 w 199"/>
                <a:gd name="T19" fmla="*/ 28 h 232"/>
                <a:gd name="T20" fmla="*/ 2 w 199"/>
                <a:gd name="T21" fmla="*/ 31 h 232"/>
                <a:gd name="T22" fmla="*/ 4 w 199"/>
                <a:gd name="T23" fmla="*/ 34 h 232"/>
                <a:gd name="T24" fmla="*/ 7 w 199"/>
                <a:gd name="T25" fmla="*/ 36 h 232"/>
                <a:gd name="T26" fmla="*/ 11 w 199"/>
                <a:gd name="T27" fmla="*/ 38 h 232"/>
                <a:gd name="T28" fmla="*/ 15 w 199"/>
                <a:gd name="T29" fmla="*/ 39 h 232"/>
                <a:gd name="T30" fmla="*/ 18 w 199"/>
                <a:gd name="T31" fmla="*/ 39 h 232"/>
                <a:gd name="T32" fmla="*/ 22 w 199"/>
                <a:gd name="T33" fmla="*/ 38 h 232"/>
                <a:gd name="T34" fmla="*/ 23 w 199"/>
                <a:gd name="T35" fmla="*/ 38 h 232"/>
                <a:gd name="T36" fmla="*/ 24 w 199"/>
                <a:gd name="T37" fmla="*/ 38 h 232"/>
                <a:gd name="T38" fmla="*/ 24 w 199"/>
                <a:gd name="T39" fmla="*/ 37 h 232"/>
                <a:gd name="T40" fmla="*/ 25 w 199"/>
                <a:gd name="T41" fmla="*/ 37 h 232"/>
                <a:gd name="T42" fmla="*/ 24 w 199"/>
                <a:gd name="T43" fmla="*/ 36 h 232"/>
                <a:gd name="T44" fmla="*/ 23 w 199"/>
                <a:gd name="T45" fmla="*/ 35 h 232"/>
                <a:gd name="T46" fmla="*/ 22 w 199"/>
                <a:gd name="T47" fmla="*/ 34 h 232"/>
                <a:gd name="T48" fmla="*/ 21 w 199"/>
                <a:gd name="T49" fmla="*/ 34 h 232"/>
                <a:gd name="T50" fmla="*/ 19 w 199"/>
                <a:gd name="T51" fmla="*/ 33 h 232"/>
                <a:gd name="T52" fmla="*/ 17 w 199"/>
                <a:gd name="T53" fmla="*/ 33 h 232"/>
                <a:gd name="T54" fmla="*/ 16 w 199"/>
                <a:gd name="T55" fmla="*/ 32 h 232"/>
                <a:gd name="T56" fmla="*/ 14 w 199"/>
                <a:gd name="T57" fmla="*/ 32 h 232"/>
                <a:gd name="T58" fmla="*/ 12 w 199"/>
                <a:gd name="T59" fmla="*/ 31 h 232"/>
                <a:gd name="T60" fmla="*/ 10 w 199"/>
                <a:gd name="T61" fmla="*/ 31 h 232"/>
                <a:gd name="T62" fmla="*/ 9 w 199"/>
                <a:gd name="T63" fmla="*/ 30 h 232"/>
                <a:gd name="T64" fmla="*/ 7 w 199"/>
                <a:gd name="T65" fmla="*/ 28 h 232"/>
                <a:gd name="T66" fmla="*/ 7 w 199"/>
                <a:gd name="T67" fmla="*/ 22 h 232"/>
                <a:gd name="T68" fmla="*/ 8 w 199"/>
                <a:gd name="T69" fmla="*/ 16 h 232"/>
                <a:gd name="T70" fmla="*/ 11 w 199"/>
                <a:gd name="T71" fmla="*/ 12 h 232"/>
                <a:gd name="T72" fmla="*/ 16 w 199"/>
                <a:gd name="T73" fmla="*/ 8 h 232"/>
                <a:gd name="T74" fmla="*/ 20 w 199"/>
                <a:gd name="T75" fmla="*/ 6 h 232"/>
                <a:gd name="T76" fmla="*/ 25 w 199"/>
                <a:gd name="T77" fmla="*/ 4 h 232"/>
                <a:gd name="T78" fmla="*/ 30 w 199"/>
                <a:gd name="T79" fmla="*/ 2 h 232"/>
                <a:gd name="T80" fmla="*/ 33 w 199"/>
                <a:gd name="T81" fmla="*/ 1 h 232"/>
                <a:gd name="T82" fmla="*/ 31 w 199"/>
                <a:gd name="T83" fmla="*/ 0 h 232"/>
                <a:gd name="T84" fmla="*/ 29 w 199"/>
                <a:gd name="T85" fmla="*/ 0 h 232"/>
                <a:gd name="T86" fmla="*/ 26 w 199"/>
                <a:gd name="T87" fmla="*/ 0 h 232"/>
                <a:gd name="T88" fmla="*/ 23 w 199"/>
                <a:gd name="T89" fmla="*/ 1 h 232"/>
                <a:gd name="T90" fmla="*/ 20 w 199"/>
                <a:gd name="T91" fmla="*/ 2 h 232"/>
                <a:gd name="T92" fmla="*/ 17 w 199"/>
                <a:gd name="T93" fmla="*/ 3 h 232"/>
                <a:gd name="T94" fmla="*/ 14 w 199"/>
                <a:gd name="T95" fmla="*/ 4 h 232"/>
                <a:gd name="T96" fmla="*/ 12 w 199"/>
                <a:gd name="T97" fmla="*/ 5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5" name="Freeform 507"/>
            <p:cNvSpPr>
              <a:spLocks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>
                <a:gd name="T0" fmla="*/ 19 w 128"/>
                <a:gd name="T1" fmla="*/ 10 h 180"/>
                <a:gd name="T2" fmla="*/ 19 w 128"/>
                <a:gd name="T3" fmla="*/ 13 h 180"/>
                <a:gd name="T4" fmla="*/ 19 w 128"/>
                <a:gd name="T5" fmla="*/ 16 h 180"/>
                <a:gd name="T6" fmla="*/ 18 w 128"/>
                <a:gd name="T7" fmla="*/ 18 h 180"/>
                <a:gd name="T8" fmla="*/ 16 w 128"/>
                <a:gd name="T9" fmla="*/ 20 h 180"/>
                <a:gd name="T10" fmla="*/ 13 w 128"/>
                <a:gd name="T11" fmla="*/ 22 h 180"/>
                <a:gd name="T12" fmla="*/ 10 w 128"/>
                <a:gd name="T13" fmla="*/ 24 h 180"/>
                <a:gd name="T14" fmla="*/ 8 w 128"/>
                <a:gd name="T15" fmla="*/ 26 h 180"/>
                <a:gd name="T16" fmla="*/ 5 w 128"/>
                <a:gd name="T17" fmla="*/ 27 h 180"/>
                <a:gd name="T18" fmla="*/ 5 w 128"/>
                <a:gd name="T19" fmla="*/ 28 h 180"/>
                <a:gd name="T20" fmla="*/ 5 w 128"/>
                <a:gd name="T21" fmla="*/ 28 h 180"/>
                <a:gd name="T22" fmla="*/ 5 w 128"/>
                <a:gd name="T23" fmla="*/ 29 h 180"/>
                <a:gd name="T24" fmla="*/ 5 w 128"/>
                <a:gd name="T25" fmla="*/ 30 h 180"/>
                <a:gd name="T26" fmla="*/ 6 w 128"/>
                <a:gd name="T27" fmla="*/ 30 h 180"/>
                <a:gd name="T28" fmla="*/ 6 w 128"/>
                <a:gd name="T29" fmla="*/ 30 h 180"/>
                <a:gd name="T30" fmla="*/ 6 w 128"/>
                <a:gd name="T31" fmla="*/ 30 h 180"/>
                <a:gd name="T32" fmla="*/ 7 w 128"/>
                <a:gd name="T33" fmla="*/ 30 h 180"/>
                <a:gd name="T34" fmla="*/ 10 w 128"/>
                <a:gd name="T35" fmla="*/ 28 h 180"/>
                <a:gd name="T36" fmla="*/ 13 w 128"/>
                <a:gd name="T37" fmla="*/ 26 h 180"/>
                <a:gd name="T38" fmla="*/ 16 w 128"/>
                <a:gd name="T39" fmla="*/ 24 h 180"/>
                <a:gd name="T40" fmla="*/ 19 w 128"/>
                <a:gd name="T41" fmla="*/ 22 h 180"/>
                <a:gd name="T42" fmla="*/ 21 w 128"/>
                <a:gd name="T43" fmla="*/ 19 h 180"/>
                <a:gd name="T44" fmla="*/ 22 w 128"/>
                <a:gd name="T45" fmla="*/ 16 h 180"/>
                <a:gd name="T46" fmla="*/ 22 w 128"/>
                <a:gd name="T47" fmla="*/ 13 h 180"/>
                <a:gd name="T48" fmla="*/ 21 w 128"/>
                <a:gd name="T49" fmla="*/ 9 h 180"/>
                <a:gd name="T50" fmla="*/ 19 w 128"/>
                <a:gd name="T51" fmla="*/ 7 h 180"/>
                <a:gd name="T52" fmla="*/ 17 w 128"/>
                <a:gd name="T53" fmla="*/ 4 h 180"/>
                <a:gd name="T54" fmla="*/ 14 w 128"/>
                <a:gd name="T55" fmla="*/ 2 h 180"/>
                <a:gd name="T56" fmla="*/ 10 w 128"/>
                <a:gd name="T57" fmla="*/ 1 h 180"/>
                <a:gd name="T58" fmla="*/ 6 w 128"/>
                <a:gd name="T59" fmla="*/ 0 h 180"/>
                <a:gd name="T60" fmla="*/ 3 w 128"/>
                <a:gd name="T61" fmla="*/ 0 h 180"/>
                <a:gd name="T62" fmla="*/ 1 w 128"/>
                <a:gd name="T63" fmla="*/ 0 h 180"/>
                <a:gd name="T64" fmla="*/ 0 w 128"/>
                <a:gd name="T65" fmla="*/ 1 h 180"/>
                <a:gd name="T66" fmla="*/ 2 w 128"/>
                <a:gd name="T67" fmla="*/ 2 h 180"/>
                <a:gd name="T68" fmla="*/ 5 w 128"/>
                <a:gd name="T69" fmla="*/ 2 h 180"/>
                <a:gd name="T70" fmla="*/ 8 w 128"/>
                <a:gd name="T71" fmla="*/ 3 h 180"/>
                <a:gd name="T72" fmla="*/ 10 w 128"/>
                <a:gd name="T73" fmla="*/ 4 h 180"/>
                <a:gd name="T74" fmla="*/ 13 w 128"/>
                <a:gd name="T75" fmla="*/ 5 h 180"/>
                <a:gd name="T76" fmla="*/ 15 w 128"/>
                <a:gd name="T77" fmla="*/ 6 h 180"/>
                <a:gd name="T78" fmla="*/ 17 w 128"/>
                <a:gd name="T79" fmla="*/ 8 h 180"/>
                <a:gd name="T80" fmla="*/ 19 w 128"/>
                <a:gd name="T81" fmla="*/ 10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6" name="Freeform 508"/>
            <p:cNvSpPr>
              <a:spLocks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>
                <a:gd name="T0" fmla="*/ 17 w 322"/>
                <a:gd name="T1" fmla="*/ 12 h 378"/>
                <a:gd name="T2" fmla="*/ 9 w 322"/>
                <a:gd name="T3" fmla="*/ 19 h 378"/>
                <a:gd name="T4" fmla="*/ 3 w 322"/>
                <a:gd name="T5" fmla="*/ 28 h 378"/>
                <a:gd name="T6" fmla="*/ 0 w 322"/>
                <a:gd name="T7" fmla="*/ 38 h 378"/>
                <a:gd name="T8" fmla="*/ 1 w 322"/>
                <a:gd name="T9" fmla="*/ 44 h 378"/>
                <a:gd name="T10" fmla="*/ 2 w 322"/>
                <a:gd name="T11" fmla="*/ 47 h 378"/>
                <a:gd name="T12" fmla="*/ 3 w 322"/>
                <a:gd name="T13" fmla="*/ 50 h 378"/>
                <a:gd name="T14" fmla="*/ 5 w 322"/>
                <a:gd name="T15" fmla="*/ 52 h 378"/>
                <a:gd name="T16" fmla="*/ 9 w 322"/>
                <a:gd name="T17" fmla="*/ 54 h 378"/>
                <a:gd name="T18" fmla="*/ 14 w 322"/>
                <a:gd name="T19" fmla="*/ 56 h 378"/>
                <a:gd name="T20" fmla="*/ 20 w 322"/>
                <a:gd name="T21" fmla="*/ 58 h 378"/>
                <a:gd name="T22" fmla="*/ 25 w 322"/>
                <a:gd name="T23" fmla="*/ 60 h 378"/>
                <a:gd name="T24" fmla="*/ 31 w 322"/>
                <a:gd name="T25" fmla="*/ 61 h 378"/>
                <a:gd name="T26" fmla="*/ 37 w 322"/>
                <a:gd name="T27" fmla="*/ 62 h 378"/>
                <a:gd name="T28" fmla="*/ 43 w 322"/>
                <a:gd name="T29" fmla="*/ 62 h 378"/>
                <a:gd name="T30" fmla="*/ 48 w 322"/>
                <a:gd name="T31" fmla="*/ 63 h 378"/>
                <a:gd name="T32" fmla="*/ 52 w 322"/>
                <a:gd name="T33" fmla="*/ 63 h 378"/>
                <a:gd name="T34" fmla="*/ 54 w 322"/>
                <a:gd name="T35" fmla="*/ 62 h 378"/>
                <a:gd name="T36" fmla="*/ 54 w 322"/>
                <a:gd name="T37" fmla="*/ 60 h 378"/>
                <a:gd name="T38" fmla="*/ 53 w 322"/>
                <a:gd name="T39" fmla="*/ 59 h 378"/>
                <a:gd name="T40" fmla="*/ 49 w 322"/>
                <a:gd name="T41" fmla="*/ 58 h 378"/>
                <a:gd name="T42" fmla="*/ 44 w 322"/>
                <a:gd name="T43" fmla="*/ 57 h 378"/>
                <a:gd name="T44" fmla="*/ 39 w 322"/>
                <a:gd name="T45" fmla="*/ 56 h 378"/>
                <a:gd name="T46" fmla="*/ 34 w 322"/>
                <a:gd name="T47" fmla="*/ 55 h 378"/>
                <a:gd name="T48" fmla="*/ 29 w 322"/>
                <a:gd name="T49" fmla="*/ 54 h 378"/>
                <a:gd name="T50" fmla="*/ 23 w 322"/>
                <a:gd name="T51" fmla="*/ 53 h 378"/>
                <a:gd name="T52" fmla="*/ 18 w 322"/>
                <a:gd name="T53" fmla="*/ 52 h 378"/>
                <a:gd name="T54" fmla="*/ 13 w 322"/>
                <a:gd name="T55" fmla="*/ 50 h 378"/>
                <a:gd name="T56" fmla="*/ 9 w 322"/>
                <a:gd name="T57" fmla="*/ 47 h 378"/>
                <a:gd name="T58" fmla="*/ 6 w 322"/>
                <a:gd name="T59" fmla="*/ 43 h 378"/>
                <a:gd name="T60" fmla="*/ 6 w 322"/>
                <a:gd name="T61" fmla="*/ 39 h 378"/>
                <a:gd name="T62" fmla="*/ 6 w 322"/>
                <a:gd name="T63" fmla="*/ 33 h 378"/>
                <a:gd name="T64" fmla="*/ 9 w 322"/>
                <a:gd name="T65" fmla="*/ 28 h 378"/>
                <a:gd name="T66" fmla="*/ 12 w 322"/>
                <a:gd name="T67" fmla="*/ 23 h 378"/>
                <a:gd name="T68" fmla="*/ 16 w 322"/>
                <a:gd name="T69" fmla="*/ 18 h 378"/>
                <a:gd name="T70" fmla="*/ 21 w 322"/>
                <a:gd name="T71" fmla="*/ 14 h 378"/>
                <a:gd name="T72" fmla="*/ 26 w 322"/>
                <a:gd name="T73" fmla="*/ 9 h 378"/>
                <a:gd name="T74" fmla="*/ 33 w 322"/>
                <a:gd name="T75" fmla="*/ 6 h 378"/>
                <a:gd name="T76" fmla="*/ 40 w 322"/>
                <a:gd name="T77" fmla="*/ 3 h 378"/>
                <a:gd name="T78" fmla="*/ 44 w 322"/>
                <a:gd name="T79" fmla="*/ 1 h 378"/>
                <a:gd name="T80" fmla="*/ 43 w 322"/>
                <a:gd name="T81" fmla="*/ 0 h 378"/>
                <a:gd name="T82" fmla="*/ 37 w 322"/>
                <a:gd name="T83" fmla="*/ 1 h 378"/>
                <a:gd name="T84" fmla="*/ 30 w 322"/>
                <a:gd name="T85" fmla="*/ 3 h 378"/>
                <a:gd name="T86" fmla="*/ 24 w 322"/>
                <a:gd name="T87" fmla="*/ 6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7" name="Freeform 509"/>
            <p:cNvSpPr>
              <a:spLocks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>
                <a:gd name="T0" fmla="*/ 39 w 283"/>
                <a:gd name="T1" fmla="*/ 13 h 252"/>
                <a:gd name="T2" fmla="*/ 41 w 283"/>
                <a:gd name="T3" fmla="*/ 15 h 252"/>
                <a:gd name="T4" fmla="*/ 43 w 283"/>
                <a:gd name="T5" fmla="*/ 18 h 252"/>
                <a:gd name="T6" fmla="*/ 43 w 283"/>
                <a:gd name="T7" fmla="*/ 21 h 252"/>
                <a:gd name="T8" fmla="*/ 43 w 283"/>
                <a:gd name="T9" fmla="*/ 24 h 252"/>
                <a:gd name="T10" fmla="*/ 43 w 283"/>
                <a:gd name="T11" fmla="*/ 26 h 252"/>
                <a:gd name="T12" fmla="*/ 42 w 283"/>
                <a:gd name="T13" fmla="*/ 28 h 252"/>
                <a:gd name="T14" fmla="*/ 41 w 283"/>
                <a:gd name="T15" fmla="*/ 31 h 252"/>
                <a:gd name="T16" fmla="*/ 39 w 283"/>
                <a:gd name="T17" fmla="*/ 32 h 252"/>
                <a:gd name="T18" fmla="*/ 37 w 283"/>
                <a:gd name="T19" fmla="*/ 34 h 252"/>
                <a:gd name="T20" fmla="*/ 36 w 283"/>
                <a:gd name="T21" fmla="*/ 36 h 252"/>
                <a:gd name="T22" fmla="*/ 34 w 283"/>
                <a:gd name="T23" fmla="*/ 37 h 252"/>
                <a:gd name="T24" fmla="*/ 32 w 283"/>
                <a:gd name="T25" fmla="*/ 39 h 252"/>
                <a:gd name="T26" fmla="*/ 32 w 283"/>
                <a:gd name="T27" fmla="*/ 40 h 252"/>
                <a:gd name="T28" fmla="*/ 32 w 283"/>
                <a:gd name="T29" fmla="*/ 40 h 252"/>
                <a:gd name="T30" fmla="*/ 32 w 283"/>
                <a:gd name="T31" fmla="*/ 41 h 252"/>
                <a:gd name="T32" fmla="*/ 32 w 283"/>
                <a:gd name="T33" fmla="*/ 41 h 252"/>
                <a:gd name="T34" fmla="*/ 33 w 283"/>
                <a:gd name="T35" fmla="*/ 42 h 252"/>
                <a:gd name="T36" fmla="*/ 34 w 283"/>
                <a:gd name="T37" fmla="*/ 42 h 252"/>
                <a:gd name="T38" fmla="*/ 34 w 283"/>
                <a:gd name="T39" fmla="*/ 42 h 252"/>
                <a:gd name="T40" fmla="*/ 35 w 283"/>
                <a:gd name="T41" fmla="*/ 41 h 252"/>
                <a:gd name="T42" fmla="*/ 39 w 283"/>
                <a:gd name="T43" fmla="*/ 39 h 252"/>
                <a:gd name="T44" fmla="*/ 42 w 283"/>
                <a:gd name="T45" fmla="*/ 36 h 252"/>
                <a:gd name="T46" fmla="*/ 45 w 283"/>
                <a:gd name="T47" fmla="*/ 32 h 252"/>
                <a:gd name="T48" fmla="*/ 46 w 283"/>
                <a:gd name="T49" fmla="*/ 28 h 252"/>
                <a:gd name="T50" fmla="*/ 47 w 283"/>
                <a:gd name="T51" fmla="*/ 24 h 252"/>
                <a:gd name="T52" fmla="*/ 47 w 283"/>
                <a:gd name="T53" fmla="*/ 19 h 252"/>
                <a:gd name="T54" fmla="*/ 45 w 283"/>
                <a:gd name="T55" fmla="*/ 15 h 252"/>
                <a:gd name="T56" fmla="*/ 42 w 283"/>
                <a:gd name="T57" fmla="*/ 12 h 252"/>
                <a:gd name="T58" fmla="*/ 40 w 283"/>
                <a:gd name="T59" fmla="*/ 10 h 252"/>
                <a:gd name="T60" fmla="*/ 37 w 283"/>
                <a:gd name="T61" fmla="*/ 8 h 252"/>
                <a:gd name="T62" fmla="*/ 34 w 283"/>
                <a:gd name="T63" fmla="*/ 7 h 252"/>
                <a:gd name="T64" fmla="*/ 31 w 283"/>
                <a:gd name="T65" fmla="*/ 5 h 252"/>
                <a:gd name="T66" fmla="*/ 27 w 283"/>
                <a:gd name="T67" fmla="*/ 4 h 252"/>
                <a:gd name="T68" fmla="*/ 24 w 283"/>
                <a:gd name="T69" fmla="*/ 3 h 252"/>
                <a:gd name="T70" fmla="*/ 20 w 283"/>
                <a:gd name="T71" fmla="*/ 2 h 252"/>
                <a:gd name="T72" fmla="*/ 17 w 283"/>
                <a:gd name="T73" fmla="*/ 1 h 252"/>
                <a:gd name="T74" fmla="*/ 14 w 283"/>
                <a:gd name="T75" fmla="*/ 1 h 252"/>
                <a:gd name="T76" fmla="*/ 11 w 283"/>
                <a:gd name="T77" fmla="*/ 0 h 252"/>
                <a:gd name="T78" fmla="*/ 8 w 283"/>
                <a:gd name="T79" fmla="*/ 0 h 252"/>
                <a:gd name="T80" fmla="*/ 6 w 283"/>
                <a:gd name="T81" fmla="*/ 0 h 252"/>
                <a:gd name="T82" fmla="*/ 3 w 283"/>
                <a:gd name="T83" fmla="*/ 0 h 252"/>
                <a:gd name="T84" fmla="*/ 2 w 283"/>
                <a:gd name="T85" fmla="*/ 0 h 252"/>
                <a:gd name="T86" fmla="*/ 1 w 283"/>
                <a:gd name="T87" fmla="*/ 0 h 252"/>
                <a:gd name="T88" fmla="*/ 0 w 283"/>
                <a:gd name="T89" fmla="*/ 1 h 252"/>
                <a:gd name="T90" fmla="*/ 2 w 283"/>
                <a:gd name="T91" fmla="*/ 1 h 252"/>
                <a:gd name="T92" fmla="*/ 4 w 283"/>
                <a:gd name="T93" fmla="*/ 1 h 252"/>
                <a:gd name="T94" fmla="*/ 6 w 283"/>
                <a:gd name="T95" fmla="*/ 2 h 252"/>
                <a:gd name="T96" fmla="*/ 9 w 283"/>
                <a:gd name="T97" fmla="*/ 2 h 252"/>
                <a:gd name="T98" fmla="*/ 11 w 283"/>
                <a:gd name="T99" fmla="*/ 3 h 252"/>
                <a:gd name="T100" fmla="*/ 14 w 283"/>
                <a:gd name="T101" fmla="*/ 3 h 252"/>
                <a:gd name="T102" fmla="*/ 16 w 283"/>
                <a:gd name="T103" fmla="*/ 4 h 252"/>
                <a:gd name="T104" fmla="*/ 19 w 283"/>
                <a:gd name="T105" fmla="*/ 4 h 252"/>
                <a:gd name="T106" fmla="*/ 21 w 283"/>
                <a:gd name="T107" fmla="*/ 5 h 252"/>
                <a:gd name="T108" fmla="*/ 24 w 283"/>
                <a:gd name="T109" fmla="*/ 6 h 252"/>
                <a:gd name="T110" fmla="*/ 27 w 283"/>
                <a:gd name="T111" fmla="*/ 7 h 252"/>
                <a:gd name="T112" fmla="*/ 29 w 283"/>
                <a:gd name="T113" fmla="*/ 8 h 252"/>
                <a:gd name="T114" fmla="*/ 32 w 283"/>
                <a:gd name="T115" fmla="*/ 9 h 252"/>
                <a:gd name="T116" fmla="*/ 35 w 283"/>
                <a:gd name="T117" fmla="*/ 10 h 252"/>
                <a:gd name="T118" fmla="*/ 37 w 283"/>
                <a:gd name="T119" fmla="*/ 11 h 252"/>
                <a:gd name="T120" fmla="*/ 39 w 283"/>
                <a:gd name="T121" fmla="*/ 13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8" name="Freeform 510"/>
            <p:cNvSpPr>
              <a:spLocks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>
                <a:gd name="T0" fmla="*/ 0 w 114"/>
                <a:gd name="T1" fmla="*/ 21 h 238"/>
                <a:gd name="T2" fmla="*/ 0 w 114"/>
                <a:gd name="T3" fmla="*/ 24 h 238"/>
                <a:gd name="T4" fmla="*/ 1 w 114"/>
                <a:gd name="T5" fmla="*/ 28 h 238"/>
                <a:gd name="T6" fmla="*/ 2 w 114"/>
                <a:gd name="T7" fmla="*/ 30 h 238"/>
                <a:gd name="T8" fmla="*/ 4 w 114"/>
                <a:gd name="T9" fmla="*/ 33 h 238"/>
                <a:gd name="T10" fmla="*/ 6 w 114"/>
                <a:gd name="T11" fmla="*/ 35 h 238"/>
                <a:gd name="T12" fmla="*/ 9 w 114"/>
                <a:gd name="T13" fmla="*/ 37 h 238"/>
                <a:gd name="T14" fmla="*/ 12 w 114"/>
                <a:gd name="T15" fmla="*/ 38 h 238"/>
                <a:gd name="T16" fmla="*/ 15 w 114"/>
                <a:gd name="T17" fmla="*/ 39 h 238"/>
                <a:gd name="T18" fmla="*/ 16 w 114"/>
                <a:gd name="T19" fmla="*/ 39 h 238"/>
                <a:gd name="T20" fmla="*/ 17 w 114"/>
                <a:gd name="T21" fmla="*/ 39 h 238"/>
                <a:gd name="T22" fmla="*/ 18 w 114"/>
                <a:gd name="T23" fmla="*/ 38 h 238"/>
                <a:gd name="T24" fmla="*/ 19 w 114"/>
                <a:gd name="T25" fmla="*/ 37 h 238"/>
                <a:gd name="T26" fmla="*/ 19 w 114"/>
                <a:gd name="T27" fmla="*/ 36 h 238"/>
                <a:gd name="T28" fmla="*/ 18 w 114"/>
                <a:gd name="T29" fmla="*/ 35 h 238"/>
                <a:gd name="T30" fmla="*/ 18 w 114"/>
                <a:gd name="T31" fmla="*/ 35 h 238"/>
                <a:gd name="T32" fmla="*/ 17 w 114"/>
                <a:gd name="T33" fmla="*/ 34 h 238"/>
                <a:gd name="T34" fmla="*/ 14 w 114"/>
                <a:gd name="T35" fmla="*/ 33 h 238"/>
                <a:gd name="T36" fmla="*/ 11 w 114"/>
                <a:gd name="T37" fmla="*/ 32 h 238"/>
                <a:gd name="T38" fmla="*/ 8 w 114"/>
                <a:gd name="T39" fmla="*/ 29 h 238"/>
                <a:gd name="T40" fmla="*/ 7 w 114"/>
                <a:gd name="T41" fmla="*/ 27 h 238"/>
                <a:gd name="T42" fmla="*/ 5 w 114"/>
                <a:gd name="T43" fmla="*/ 24 h 238"/>
                <a:gd name="T44" fmla="*/ 5 w 114"/>
                <a:gd name="T45" fmla="*/ 21 h 238"/>
                <a:gd name="T46" fmla="*/ 5 w 114"/>
                <a:gd name="T47" fmla="*/ 18 h 238"/>
                <a:gd name="T48" fmla="*/ 6 w 114"/>
                <a:gd name="T49" fmla="*/ 15 h 238"/>
                <a:gd name="T50" fmla="*/ 7 w 114"/>
                <a:gd name="T51" fmla="*/ 12 h 238"/>
                <a:gd name="T52" fmla="*/ 9 w 114"/>
                <a:gd name="T53" fmla="*/ 10 h 238"/>
                <a:gd name="T54" fmla="*/ 10 w 114"/>
                <a:gd name="T55" fmla="*/ 8 h 238"/>
                <a:gd name="T56" fmla="*/ 12 w 114"/>
                <a:gd name="T57" fmla="*/ 6 h 238"/>
                <a:gd name="T58" fmla="*/ 14 w 114"/>
                <a:gd name="T59" fmla="*/ 5 h 238"/>
                <a:gd name="T60" fmla="*/ 16 w 114"/>
                <a:gd name="T61" fmla="*/ 3 h 238"/>
                <a:gd name="T62" fmla="*/ 18 w 114"/>
                <a:gd name="T63" fmla="*/ 1 h 238"/>
                <a:gd name="T64" fmla="*/ 19 w 114"/>
                <a:gd name="T65" fmla="*/ 0 h 238"/>
                <a:gd name="T66" fmla="*/ 18 w 114"/>
                <a:gd name="T67" fmla="*/ 0 h 238"/>
                <a:gd name="T68" fmla="*/ 16 w 114"/>
                <a:gd name="T69" fmla="*/ 1 h 238"/>
                <a:gd name="T70" fmla="*/ 13 w 114"/>
                <a:gd name="T71" fmla="*/ 3 h 238"/>
                <a:gd name="T72" fmla="*/ 9 w 114"/>
                <a:gd name="T73" fmla="*/ 6 h 238"/>
                <a:gd name="T74" fmla="*/ 6 w 114"/>
                <a:gd name="T75" fmla="*/ 9 h 238"/>
                <a:gd name="T76" fmla="*/ 3 w 114"/>
                <a:gd name="T77" fmla="*/ 13 h 238"/>
                <a:gd name="T78" fmla="*/ 1 w 114"/>
                <a:gd name="T79" fmla="*/ 17 h 238"/>
                <a:gd name="T80" fmla="*/ 0 w 114"/>
                <a:gd name="T81" fmla="*/ 21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9" name="Freeform 511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>
                <a:gd name="T0" fmla="*/ 35 w 246"/>
                <a:gd name="T1" fmla="*/ 21 h 310"/>
                <a:gd name="T2" fmla="*/ 37 w 246"/>
                <a:gd name="T3" fmla="*/ 24 h 310"/>
                <a:gd name="T4" fmla="*/ 38 w 246"/>
                <a:gd name="T5" fmla="*/ 28 h 310"/>
                <a:gd name="T6" fmla="*/ 37 w 246"/>
                <a:gd name="T7" fmla="*/ 31 h 310"/>
                <a:gd name="T8" fmla="*/ 35 w 246"/>
                <a:gd name="T9" fmla="*/ 35 h 310"/>
                <a:gd name="T10" fmla="*/ 31 w 246"/>
                <a:gd name="T11" fmla="*/ 38 h 310"/>
                <a:gd name="T12" fmla="*/ 28 w 246"/>
                <a:gd name="T13" fmla="*/ 41 h 310"/>
                <a:gd name="T14" fmla="*/ 24 w 246"/>
                <a:gd name="T15" fmla="*/ 44 h 310"/>
                <a:gd name="T16" fmla="*/ 22 w 246"/>
                <a:gd name="T17" fmla="*/ 47 h 310"/>
                <a:gd name="T18" fmla="*/ 21 w 246"/>
                <a:gd name="T19" fmla="*/ 48 h 310"/>
                <a:gd name="T20" fmla="*/ 20 w 246"/>
                <a:gd name="T21" fmla="*/ 50 h 310"/>
                <a:gd name="T22" fmla="*/ 20 w 246"/>
                <a:gd name="T23" fmla="*/ 51 h 310"/>
                <a:gd name="T24" fmla="*/ 22 w 246"/>
                <a:gd name="T25" fmla="*/ 52 h 310"/>
                <a:gd name="T26" fmla="*/ 23 w 246"/>
                <a:gd name="T27" fmla="*/ 52 h 310"/>
                <a:gd name="T28" fmla="*/ 26 w 246"/>
                <a:gd name="T29" fmla="*/ 49 h 310"/>
                <a:gd name="T30" fmla="*/ 30 w 246"/>
                <a:gd name="T31" fmla="*/ 45 h 310"/>
                <a:gd name="T32" fmla="*/ 35 w 246"/>
                <a:gd name="T33" fmla="*/ 41 h 310"/>
                <a:gd name="T34" fmla="*/ 39 w 246"/>
                <a:gd name="T35" fmla="*/ 37 h 310"/>
                <a:gd name="T36" fmla="*/ 41 w 246"/>
                <a:gd name="T37" fmla="*/ 31 h 310"/>
                <a:gd name="T38" fmla="*/ 40 w 246"/>
                <a:gd name="T39" fmla="*/ 26 h 310"/>
                <a:gd name="T40" fmla="*/ 38 w 246"/>
                <a:gd name="T41" fmla="*/ 20 h 310"/>
                <a:gd name="T42" fmla="*/ 34 w 246"/>
                <a:gd name="T43" fmla="*/ 16 h 310"/>
                <a:gd name="T44" fmla="*/ 30 w 246"/>
                <a:gd name="T45" fmla="*/ 12 h 310"/>
                <a:gd name="T46" fmla="*/ 25 w 246"/>
                <a:gd name="T47" fmla="*/ 10 h 310"/>
                <a:gd name="T48" fmla="*/ 21 w 246"/>
                <a:gd name="T49" fmla="*/ 7 h 310"/>
                <a:gd name="T50" fmla="*/ 16 w 246"/>
                <a:gd name="T51" fmla="*/ 5 h 310"/>
                <a:gd name="T52" fmla="*/ 12 w 246"/>
                <a:gd name="T53" fmla="*/ 3 h 310"/>
                <a:gd name="T54" fmla="*/ 8 w 246"/>
                <a:gd name="T55" fmla="*/ 1 h 310"/>
                <a:gd name="T56" fmla="*/ 4 w 246"/>
                <a:gd name="T57" fmla="*/ 0 h 310"/>
                <a:gd name="T58" fmla="*/ 1 w 246"/>
                <a:gd name="T59" fmla="*/ 0 h 310"/>
                <a:gd name="T60" fmla="*/ 1 w 246"/>
                <a:gd name="T61" fmla="*/ 1 h 310"/>
                <a:gd name="T62" fmla="*/ 5 w 246"/>
                <a:gd name="T63" fmla="*/ 2 h 310"/>
                <a:gd name="T64" fmla="*/ 9 w 246"/>
                <a:gd name="T65" fmla="*/ 4 h 310"/>
                <a:gd name="T66" fmla="*/ 13 w 246"/>
                <a:gd name="T67" fmla="*/ 6 h 310"/>
                <a:gd name="T68" fmla="*/ 18 w 246"/>
                <a:gd name="T69" fmla="*/ 9 h 310"/>
                <a:gd name="T70" fmla="*/ 22 w 246"/>
                <a:gd name="T71" fmla="*/ 12 h 310"/>
                <a:gd name="T72" fmla="*/ 27 w 246"/>
                <a:gd name="T73" fmla="*/ 15 h 310"/>
                <a:gd name="T74" fmla="*/ 31 w 246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0" name="Freeform 512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>
                <a:gd name="T0" fmla="*/ 5 w 83"/>
                <a:gd name="T1" fmla="*/ 2 h 187"/>
                <a:gd name="T2" fmla="*/ 5 w 83"/>
                <a:gd name="T3" fmla="*/ 1 h 187"/>
                <a:gd name="T4" fmla="*/ 4 w 83"/>
                <a:gd name="T5" fmla="*/ 0 h 187"/>
                <a:gd name="T6" fmla="*/ 3 w 83"/>
                <a:gd name="T7" fmla="*/ 0 h 187"/>
                <a:gd name="T8" fmla="*/ 2 w 83"/>
                <a:gd name="T9" fmla="*/ 0 h 187"/>
                <a:gd name="T10" fmla="*/ 1 w 83"/>
                <a:gd name="T11" fmla="*/ 0 h 187"/>
                <a:gd name="T12" fmla="*/ 1 w 83"/>
                <a:gd name="T13" fmla="*/ 1 h 187"/>
                <a:gd name="T14" fmla="*/ 0 w 83"/>
                <a:gd name="T15" fmla="*/ 2 h 187"/>
                <a:gd name="T16" fmla="*/ 0 w 83"/>
                <a:gd name="T17" fmla="*/ 3 h 187"/>
                <a:gd name="T18" fmla="*/ 1 w 83"/>
                <a:gd name="T19" fmla="*/ 7 h 187"/>
                <a:gd name="T20" fmla="*/ 3 w 83"/>
                <a:gd name="T21" fmla="*/ 12 h 187"/>
                <a:gd name="T22" fmla="*/ 5 w 83"/>
                <a:gd name="T23" fmla="*/ 17 h 187"/>
                <a:gd name="T24" fmla="*/ 7 w 83"/>
                <a:gd name="T25" fmla="*/ 21 h 187"/>
                <a:gd name="T26" fmla="*/ 9 w 83"/>
                <a:gd name="T27" fmla="*/ 25 h 187"/>
                <a:gd name="T28" fmla="*/ 11 w 83"/>
                <a:gd name="T29" fmla="*/ 28 h 187"/>
                <a:gd name="T30" fmla="*/ 13 w 83"/>
                <a:gd name="T31" fmla="*/ 31 h 187"/>
                <a:gd name="T32" fmla="*/ 14 w 83"/>
                <a:gd name="T33" fmla="*/ 31 h 187"/>
                <a:gd name="T34" fmla="*/ 13 w 83"/>
                <a:gd name="T35" fmla="*/ 29 h 187"/>
                <a:gd name="T36" fmla="*/ 13 w 83"/>
                <a:gd name="T37" fmla="*/ 26 h 187"/>
                <a:gd name="T38" fmla="*/ 11 w 83"/>
                <a:gd name="T39" fmla="*/ 23 h 187"/>
                <a:gd name="T40" fmla="*/ 10 w 83"/>
                <a:gd name="T41" fmla="*/ 19 h 187"/>
                <a:gd name="T42" fmla="*/ 9 w 83"/>
                <a:gd name="T43" fmla="*/ 15 h 187"/>
                <a:gd name="T44" fmla="*/ 7 w 83"/>
                <a:gd name="T45" fmla="*/ 10 h 187"/>
                <a:gd name="T46" fmla="*/ 6 w 83"/>
                <a:gd name="T47" fmla="*/ 6 h 187"/>
                <a:gd name="T48" fmla="*/ 5 w 83"/>
                <a:gd name="T49" fmla="*/ 2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1" name="Freeform 513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>
                <a:gd name="T0" fmla="*/ 4 w 44"/>
                <a:gd name="T1" fmla="*/ 2 h 94"/>
                <a:gd name="T2" fmla="*/ 3 w 44"/>
                <a:gd name="T3" fmla="*/ 1 h 94"/>
                <a:gd name="T4" fmla="*/ 3 w 44"/>
                <a:gd name="T5" fmla="*/ 0 h 94"/>
                <a:gd name="T6" fmla="*/ 2 w 44"/>
                <a:gd name="T7" fmla="*/ 0 h 94"/>
                <a:gd name="T8" fmla="*/ 2 w 44"/>
                <a:gd name="T9" fmla="*/ 0 h 94"/>
                <a:gd name="T10" fmla="*/ 1 w 44"/>
                <a:gd name="T11" fmla="*/ 0 h 94"/>
                <a:gd name="T12" fmla="*/ 0 w 44"/>
                <a:gd name="T13" fmla="*/ 1 h 94"/>
                <a:gd name="T14" fmla="*/ 0 w 44"/>
                <a:gd name="T15" fmla="*/ 1 h 94"/>
                <a:gd name="T16" fmla="*/ 0 w 44"/>
                <a:gd name="T17" fmla="*/ 2 h 94"/>
                <a:gd name="T18" fmla="*/ 0 w 44"/>
                <a:gd name="T19" fmla="*/ 4 h 94"/>
                <a:gd name="T20" fmla="*/ 1 w 44"/>
                <a:gd name="T21" fmla="*/ 6 h 94"/>
                <a:gd name="T22" fmla="*/ 1 w 44"/>
                <a:gd name="T23" fmla="*/ 9 h 94"/>
                <a:gd name="T24" fmla="*/ 2 w 44"/>
                <a:gd name="T25" fmla="*/ 11 h 94"/>
                <a:gd name="T26" fmla="*/ 3 w 44"/>
                <a:gd name="T27" fmla="*/ 13 h 94"/>
                <a:gd name="T28" fmla="*/ 4 w 44"/>
                <a:gd name="T29" fmla="*/ 15 h 94"/>
                <a:gd name="T30" fmla="*/ 6 w 44"/>
                <a:gd name="T31" fmla="*/ 16 h 94"/>
                <a:gd name="T32" fmla="*/ 7 w 44"/>
                <a:gd name="T33" fmla="*/ 16 h 94"/>
                <a:gd name="T34" fmla="*/ 7 w 44"/>
                <a:gd name="T35" fmla="*/ 13 h 94"/>
                <a:gd name="T36" fmla="*/ 6 w 44"/>
                <a:gd name="T37" fmla="*/ 9 h 94"/>
                <a:gd name="T38" fmla="*/ 5 w 44"/>
                <a:gd name="T39" fmla="*/ 5 h 94"/>
                <a:gd name="T40" fmla="*/ 4 w 44"/>
                <a:gd name="T41" fmla="*/ 2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2" name="Freeform 514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>
                <a:gd name="T0" fmla="*/ 3 w 38"/>
                <a:gd name="T1" fmla="*/ 1 h 54"/>
                <a:gd name="T2" fmla="*/ 3 w 38"/>
                <a:gd name="T3" fmla="*/ 1 h 54"/>
                <a:gd name="T4" fmla="*/ 3 w 38"/>
                <a:gd name="T5" fmla="*/ 1 h 54"/>
                <a:gd name="T6" fmla="*/ 3 w 38"/>
                <a:gd name="T7" fmla="*/ 1 h 54"/>
                <a:gd name="T8" fmla="*/ 3 w 38"/>
                <a:gd name="T9" fmla="*/ 1 h 54"/>
                <a:gd name="T10" fmla="*/ 3 w 38"/>
                <a:gd name="T11" fmla="*/ 1 h 54"/>
                <a:gd name="T12" fmla="*/ 2 w 38"/>
                <a:gd name="T13" fmla="*/ 0 h 54"/>
                <a:gd name="T14" fmla="*/ 2 w 38"/>
                <a:gd name="T15" fmla="*/ 0 h 54"/>
                <a:gd name="T16" fmla="*/ 1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1 h 54"/>
                <a:gd name="T24" fmla="*/ 0 w 38"/>
                <a:gd name="T25" fmla="*/ 2 h 54"/>
                <a:gd name="T26" fmla="*/ 0 w 38"/>
                <a:gd name="T27" fmla="*/ 3 h 54"/>
                <a:gd name="T28" fmla="*/ 1 w 38"/>
                <a:gd name="T29" fmla="*/ 4 h 54"/>
                <a:gd name="T30" fmla="*/ 1 w 38"/>
                <a:gd name="T31" fmla="*/ 5 h 54"/>
                <a:gd name="T32" fmla="*/ 2 w 38"/>
                <a:gd name="T33" fmla="*/ 7 h 54"/>
                <a:gd name="T34" fmla="*/ 3 w 38"/>
                <a:gd name="T35" fmla="*/ 8 h 54"/>
                <a:gd name="T36" fmla="*/ 4 w 38"/>
                <a:gd name="T37" fmla="*/ 8 h 54"/>
                <a:gd name="T38" fmla="*/ 5 w 38"/>
                <a:gd name="T39" fmla="*/ 9 h 54"/>
                <a:gd name="T40" fmla="*/ 6 w 38"/>
                <a:gd name="T41" fmla="*/ 9 h 54"/>
                <a:gd name="T42" fmla="*/ 6 w 38"/>
                <a:gd name="T43" fmla="*/ 7 h 54"/>
                <a:gd name="T44" fmla="*/ 5 w 38"/>
                <a:gd name="T45" fmla="*/ 5 h 54"/>
                <a:gd name="T46" fmla="*/ 4 w 38"/>
                <a:gd name="T47" fmla="*/ 3 h 54"/>
                <a:gd name="T48" fmla="*/ 3 w 38"/>
                <a:gd name="T49" fmla="*/ 1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3" name="Freeform 515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>
                <a:gd name="T0" fmla="*/ 6 w 52"/>
                <a:gd name="T1" fmla="*/ 4 h 36"/>
                <a:gd name="T2" fmla="*/ 7 w 52"/>
                <a:gd name="T3" fmla="*/ 4 h 36"/>
                <a:gd name="T4" fmla="*/ 8 w 52"/>
                <a:gd name="T5" fmla="*/ 3 h 36"/>
                <a:gd name="T6" fmla="*/ 8 w 52"/>
                <a:gd name="T7" fmla="*/ 3 h 36"/>
                <a:gd name="T8" fmla="*/ 8 w 52"/>
                <a:gd name="T9" fmla="*/ 2 h 36"/>
                <a:gd name="T10" fmla="*/ 8 w 52"/>
                <a:gd name="T11" fmla="*/ 1 h 36"/>
                <a:gd name="T12" fmla="*/ 7 w 52"/>
                <a:gd name="T13" fmla="*/ 0 h 36"/>
                <a:gd name="T14" fmla="*/ 6 w 52"/>
                <a:gd name="T15" fmla="*/ 0 h 36"/>
                <a:gd name="T16" fmla="*/ 6 w 52"/>
                <a:gd name="T17" fmla="*/ 0 h 36"/>
                <a:gd name="T18" fmla="*/ 5 w 52"/>
                <a:gd name="T19" fmla="*/ 0 h 36"/>
                <a:gd name="T20" fmla="*/ 4 w 52"/>
                <a:gd name="T21" fmla="*/ 0 h 36"/>
                <a:gd name="T22" fmla="*/ 3 w 52"/>
                <a:gd name="T23" fmla="*/ 1 h 36"/>
                <a:gd name="T24" fmla="*/ 2 w 52"/>
                <a:gd name="T25" fmla="*/ 1 h 36"/>
                <a:gd name="T26" fmla="*/ 1 w 52"/>
                <a:gd name="T27" fmla="*/ 2 h 36"/>
                <a:gd name="T28" fmla="*/ 0 w 52"/>
                <a:gd name="T29" fmla="*/ 4 h 36"/>
                <a:gd name="T30" fmla="*/ 0 w 52"/>
                <a:gd name="T31" fmla="*/ 5 h 36"/>
                <a:gd name="T32" fmla="*/ 0 w 52"/>
                <a:gd name="T33" fmla="*/ 5 h 36"/>
                <a:gd name="T34" fmla="*/ 1 w 52"/>
                <a:gd name="T35" fmla="*/ 6 h 36"/>
                <a:gd name="T36" fmla="*/ 1 w 52"/>
                <a:gd name="T37" fmla="*/ 6 h 36"/>
                <a:gd name="T38" fmla="*/ 2 w 52"/>
                <a:gd name="T39" fmla="*/ 6 h 36"/>
                <a:gd name="T40" fmla="*/ 3 w 52"/>
                <a:gd name="T41" fmla="*/ 6 h 36"/>
                <a:gd name="T42" fmla="*/ 4 w 52"/>
                <a:gd name="T43" fmla="*/ 6 h 36"/>
                <a:gd name="T44" fmla="*/ 5 w 52"/>
                <a:gd name="T45" fmla="*/ 5 h 36"/>
                <a:gd name="T46" fmla="*/ 6 w 52"/>
                <a:gd name="T47" fmla="*/ 5 h 36"/>
                <a:gd name="T48" fmla="*/ 6 w 52"/>
                <a:gd name="T49" fmla="*/ 4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4" name="Freeform 516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>
                <a:gd name="T0" fmla="*/ 12 w 198"/>
                <a:gd name="T1" fmla="*/ 6 h 236"/>
                <a:gd name="T2" fmla="*/ 10 w 198"/>
                <a:gd name="T3" fmla="*/ 8 h 236"/>
                <a:gd name="T4" fmla="*/ 8 w 198"/>
                <a:gd name="T5" fmla="*/ 10 h 236"/>
                <a:gd name="T6" fmla="*/ 6 w 198"/>
                <a:gd name="T7" fmla="*/ 12 h 236"/>
                <a:gd name="T8" fmla="*/ 4 w 198"/>
                <a:gd name="T9" fmla="*/ 14 h 236"/>
                <a:gd name="T10" fmla="*/ 2 w 198"/>
                <a:gd name="T11" fmla="*/ 17 h 236"/>
                <a:gd name="T12" fmla="*/ 1 w 198"/>
                <a:gd name="T13" fmla="*/ 19 h 236"/>
                <a:gd name="T14" fmla="*/ 0 w 198"/>
                <a:gd name="T15" fmla="*/ 21 h 236"/>
                <a:gd name="T16" fmla="*/ 0 w 198"/>
                <a:gd name="T17" fmla="*/ 24 h 236"/>
                <a:gd name="T18" fmla="*/ 0 w 198"/>
                <a:gd name="T19" fmla="*/ 28 h 236"/>
                <a:gd name="T20" fmla="*/ 2 w 198"/>
                <a:gd name="T21" fmla="*/ 31 h 236"/>
                <a:gd name="T22" fmla="*/ 4 w 198"/>
                <a:gd name="T23" fmla="*/ 34 h 236"/>
                <a:gd name="T24" fmla="*/ 7 w 198"/>
                <a:gd name="T25" fmla="*/ 36 h 236"/>
                <a:gd name="T26" fmla="*/ 11 w 198"/>
                <a:gd name="T27" fmla="*/ 38 h 236"/>
                <a:gd name="T28" fmla="*/ 15 w 198"/>
                <a:gd name="T29" fmla="*/ 39 h 236"/>
                <a:gd name="T30" fmla="*/ 18 w 198"/>
                <a:gd name="T31" fmla="*/ 39 h 236"/>
                <a:gd name="T32" fmla="*/ 22 w 198"/>
                <a:gd name="T33" fmla="*/ 38 h 236"/>
                <a:gd name="T34" fmla="*/ 23 w 198"/>
                <a:gd name="T35" fmla="*/ 38 h 236"/>
                <a:gd name="T36" fmla="*/ 24 w 198"/>
                <a:gd name="T37" fmla="*/ 38 h 236"/>
                <a:gd name="T38" fmla="*/ 24 w 198"/>
                <a:gd name="T39" fmla="*/ 37 h 236"/>
                <a:gd name="T40" fmla="*/ 24 w 198"/>
                <a:gd name="T41" fmla="*/ 37 h 236"/>
                <a:gd name="T42" fmla="*/ 24 w 198"/>
                <a:gd name="T43" fmla="*/ 36 h 236"/>
                <a:gd name="T44" fmla="*/ 24 w 198"/>
                <a:gd name="T45" fmla="*/ 36 h 236"/>
                <a:gd name="T46" fmla="*/ 23 w 198"/>
                <a:gd name="T47" fmla="*/ 36 h 236"/>
                <a:gd name="T48" fmla="*/ 22 w 198"/>
                <a:gd name="T49" fmla="*/ 36 h 236"/>
                <a:gd name="T50" fmla="*/ 21 w 198"/>
                <a:gd name="T51" fmla="*/ 36 h 236"/>
                <a:gd name="T52" fmla="*/ 20 w 198"/>
                <a:gd name="T53" fmla="*/ 36 h 236"/>
                <a:gd name="T54" fmla="*/ 19 w 198"/>
                <a:gd name="T55" fmla="*/ 36 h 236"/>
                <a:gd name="T56" fmla="*/ 18 w 198"/>
                <a:gd name="T57" fmla="*/ 36 h 236"/>
                <a:gd name="T58" fmla="*/ 16 w 198"/>
                <a:gd name="T59" fmla="*/ 36 h 236"/>
                <a:gd name="T60" fmla="*/ 15 w 198"/>
                <a:gd name="T61" fmla="*/ 36 h 236"/>
                <a:gd name="T62" fmla="*/ 13 w 198"/>
                <a:gd name="T63" fmla="*/ 35 h 236"/>
                <a:gd name="T64" fmla="*/ 10 w 198"/>
                <a:gd name="T65" fmla="*/ 35 h 236"/>
                <a:gd name="T66" fmla="*/ 8 w 198"/>
                <a:gd name="T67" fmla="*/ 34 h 236"/>
                <a:gd name="T68" fmla="*/ 7 w 198"/>
                <a:gd name="T69" fmla="*/ 33 h 236"/>
                <a:gd name="T70" fmla="*/ 5 w 198"/>
                <a:gd name="T71" fmla="*/ 31 h 236"/>
                <a:gd name="T72" fmla="*/ 3 w 198"/>
                <a:gd name="T73" fmla="*/ 29 h 236"/>
                <a:gd name="T74" fmla="*/ 2 w 198"/>
                <a:gd name="T75" fmla="*/ 26 h 236"/>
                <a:gd name="T76" fmla="*/ 3 w 198"/>
                <a:gd name="T77" fmla="*/ 23 h 236"/>
                <a:gd name="T78" fmla="*/ 4 w 198"/>
                <a:gd name="T79" fmla="*/ 20 h 236"/>
                <a:gd name="T80" fmla="*/ 5 w 198"/>
                <a:gd name="T81" fmla="*/ 18 h 236"/>
                <a:gd name="T82" fmla="*/ 7 w 198"/>
                <a:gd name="T83" fmla="*/ 16 h 236"/>
                <a:gd name="T84" fmla="*/ 8 w 198"/>
                <a:gd name="T85" fmla="*/ 14 h 236"/>
                <a:gd name="T86" fmla="*/ 10 w 198"/>
                <a:gd name="T87" fmla="*/ 12 h 236"/>
                <a:gd name="T88" fmla="*/ 13 w 198"/>
                <a:gd name="T89" fmla="*/ 10 h 236"/>
                <a:gd name="T90" fmla="*/ 16 w 198"/>
                <a:gd name="T91" fmla="*/ 8 h 236"/>
                <a:gd name="T92" fmla="*/ 18 w 198"/>
                <a:gd name="T93" fmla="*/ 6 h 236"/>
                <a:gd name="T94" fmla="*/ 21 w 198"/>
                <a:gd name="T95" fmla="*/ 5 h 236"/>
                <a:gd name="T96" fmla="*/ 24 w 198"/>
                <a:gd name="T97" fmla="*/ 4 h 236"/>
                <a:gd name="T98" fmla="*/ 26 w 198"/>
                <a:gd name="T99" fmla="*/ 3 h 236"/>
                <a:gd name="T100" fmla="*/ 29 w 198"/>
                <a:gd name="T101" fmla="*/ 2 h 236"/>
                <a:gd name="T102" fmla="*/ 31 w 198"/>
                <a:gd name="T103" fmla="*/ 2 h 236"/>
                <a:gd name="T104" fmla="*/ 33 w 198"/>
                <a:gd name="T105" fmla="*/ 1 h 236"/>
                <a:gd name="T106" fmla="*/ 32 w 198"/>
                <a:gd name="T107" fmla="*/ 0 h 236"/>
                <a:gd name="T108" fmla="*/ 30 w 198"/>
                <a:gd name="T109" fmla="*/ 0 h 236"/>
                <a:gd name="T110" fmla="*/ 27 w 198"/>
                <a:gd name="T111" fmla="*/ 0 h 236"/>
                <a:gd name="T112" fmla="*/ 24 w 198"/>
                <a:gd name="T113" fmla="*/ 1 h 236"/>
                <a:gd name="T114" fmla="*/ 21 w 198"/>
                <a:gd name="T115" fmla="*/ 2 h 236"/>
                <a:gd name="T116" fmla="*/ 17 w 198"/>
                <a:gd name="T117" fmla="*/ 3 h 236"/>
                <a:gd name="T118" fmla="*/ 15 w 198"/>
                <a:gd name="T119" fmla="*/ 5 h 236"/>
                <a:gd name="T120" fmla="*/ 12 w 198"/>
                <a:gd name="T121" fmla="*/ 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5" name="Freeform 517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>
                <a:gd name="T0" fmla="*/ 19 w 128"/>
                <a:gd name="T1" fmla="*/ 10 h 183"/>
                <a:gd name="T2" fmla="*/ 19 w 128"/>
                <a:gd name="T3" fmla="*/ 13 h 183"/>
                <a:gd name="T4" fmla="*/ 19 w 128"/>
                <a:gd name="T5" fmla="*/ 16 h 183"/>
                <a:gd name="T6" fmla="*/ 17 w 128"/>
                <a:gd name="T7" fmla="*/ 18 h 183"/>
                <a:gd name="T8" fmla="*/ 15 w 128"/>
                <a:gd name="T9" fmla="*/ 20 h 183"/>
                <a:gd name="T10" fmla="*/ 13 w 128"/>
                <a:gd name="T11" fmla="*/ 22 h 183"/>
                <a:gd name="T12" fmla="*/ 10 w 128"/>
                <a:gd name="T13" fmla="*/ 24 h 183"/>
                <a:gd name="T14" fmla="*/ 7 w 128"/>
                <a:gd name="T15" fmla="*/ 26 h 183"/>
                <a:gd name="T16" fmla="*/ 5 w 128"/>
                <a:gd name="T17" fmla="*/ 27 h 183"/>
                <a:gd name="T18" fmla="*/ 5 w 128"/>
                <a:gd name="T19" fmla="*/ 28 h 183"/>
                <a:gd name="T20" fmla="*/ 4 w 128"/>
                <a:gd name="T21" fmla="*/ 28 h 183"/>
                <a:gd name="T22" fmla="*/ 4 w 128"/>
                <a:gd name="T23" fmla="*/ 29 h 183"/>
                <a:gd name="T24" fmla="*/ 5 w 128"/>
                <a:gd name="T25" fmla="*/ 29 h 183"/>
                <a:gd name="T26" fmla="*/ 5 w 128"/>
                <a:gd name="T27" fmla="*/ 30 h 183"/>
                <a:gd name="T28" fmla="*/ 6 w 128"/>
                <a:gd name="T29" fmla="*/ 30 h 183"/>
                <a:gd name="T30" fmla="*/ 6 w 128"/>
                <a:gd name="T31" fmla="*/ 30 h 183"/>
                <a:gd name="T32" fmla="*/ 7 w 128"/>
                <a:gd name="T33" fmla="*/ 30 h 183"/>
                <a:gd name="T34" fmla="*/ 10 w 128"/>
                <a:gd name="T35" fmla="*/ 28 h 183"/>
                <a:gd name="T36" fmla="*/ 13 w 128"/>
                <a:gd name="T37" fmla="*/ 26 h 183"/>
                <a:gd name="T38" fmla="*/ 16 w 128"/>
                <a:gd name="T39" fmla="*/ 24 h 183"/>
                <a:gd name="T40" fmla="*/ 19 w 128"/>
                <a:gd name="T41" fmla="*/ 22 h 183"/>
                <a:gd name="T42" fmla="*/ 20 w 128"/>
                <a:gd name="T43" fmla="*/ 19 h 183"/>
                <a:gd name="T44" fmla="*/ 21 w 128"/>
                <a:gd name="T45" fmla="*/ 16 h 183"/>
                <a:gd name="T46" fmla="*/ 22 w 128"/>
                <a:gd name="T47" fmla="*/ 13 h 183"/>
                <a:gd name="T48" fmla="*/ 21 w 128"/>
                <a:gd name="T49" fmla="*/ 10 h 183"/>
                <a:gd name="T50" fmla="*/ 19 w 128"/>
                <a:gd name="T51" fmla="*/ 7 h 183"/>
                <a:gd name="T52" fmla="*/ 17 w 128"/>
                <a:gd name="T53" fmla="*/ 5 h 183"/>
                <a:gd name="T54" fmla="*/ 14 w 128"/>
                <a:gd name="T55" fmla="*/ 3 h 183"/>
                <a:gd name="T56" fmla="*/ 10 w 128"/>
                <a:gd name="T57" fmla="*/ 1 h 183"/>
                <a:gd name="T58" fmla="*/ 7 w 128"/>
                <a:gd name="T59" fmla="*/ 0 h 183"/>
                <a:gd name="T60" fmla="*/ 4 w 128"/>
                <a:gd name="T61" fmla="*/ 0 h 183"/>
                <a:gd name="T62" fmla="*/ 2 w 128"/>
                <a:gd name="T63" fmla="*/ 0 h 183"/>
                <a:gd name="T64" fmla="*/ 0 w 128"/>
                <a:gd name="T65" fmla="*/ 1 h 183"/>
                <a:gd name="T66" fmla="*/ 3 w 128"/>
                <a:gd name="T67" fmla="*/ 2 h 183"/>
                <a:gd name="T68" fmla="*/ 6 w 128"/>
                <a:gd name="T69" fmla="*/ 2 h 183"/>
                <a:gd name="T70" fmla="*/ 8 w 128"/>
                <a:gd name="T71" fmla="*/ 3 h 183"/>
                <a:gd name="T72" fmla="*/ 11 w 128"/>
                <a:gd name="T73" fmla="*/ 4 h 183"/>
                <a:gd name="T74" fmla="*/ 13 w 128"/>
                <a:gd name="T75" fmla="*/ 5 h 183"/>
                <a:gd name="T76" fmla="*/ 15 w 128"/>
                <a:gd name="T77" fmla="*/ 6 h 183"/>
                <a:gd name="T78" fmla="*/ 17 w 128"/>
                <a:gd name="T79" fmla="*/ 8 h 183"/>
                <a:gd name="T80" fmla="*/ 19 w 128"/>
                <a:gd name="T81" fmla="*/ 10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6" name="Freeform 518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>
                <a:gd name="T0" fmla="*/ 17 w 323"/>
                <a:gd name="T1" fmla="*/ 12 h 379"/>
                <a:gd name="T2" fmla="*/ 9 w 323"/>
                <a:gd name="T3" fmla="*/ 19 h 379"/>
                <a:gd name="T4" fmla="*/ 3 w 323"/>
                <a:gd name="T5" fmla="*/ 28 h 379"/>
                <a:gd name="T6" fmla="*/ 0 w 323"/>
                <a:gd name="T7" fmla="*/ 38 h 379"/>
                <a:gd name="T8" fmla="*/ 1 w 323"/>
                <a:gd name="T9" fmla="*/ 44 h 379"/>
                <a:gd name="T10" fmla="*/ 2 w 323"/>
                <a:gd name="T11" fmla="*/ 47 h 379"/>
                <a:gd name="T12" fmla="*/ 3 w 323"/>
                <a:gd name="T13" fmla="*/ 50 h 379"/>
                <a:gd name="T14" fmla="*/ 6 w 323"/>
                <a:gd name="T15" fmla="*/ 52 h 379"/>
                <a:gd name="T16" fmla="*/ 9 w 323"/>
                <a:gd name="T17" fmla="*/ 54 h 379"/>
                <a:gd name="T18" fmla="*/ 14 w 323"/>
                <a:gd name="T19" fmla="*/ 57 h 379"/>
                <a:gd name="T20" fmla="*/ 20 w 323"/>
                <a:gd name="T21" fmla="*/ 58 h 379"/>
                <a:gd name="T22" fmla="*/ 25 w 323"/>
                <a:gd name="T23" fmla="*/ 60 h 379"/>
                <a:gd name="T24" fmla="*/ 31 w 323"/>
                <a:gd name="T25" fmla="*/ 61 h 379"/>
                <a:gd name="T26" fmla="*/ 36 w 323"/>
                <a:gd name="T27" fmla="*/ 62 h 379"/>
                <a:gd name="T28" fmla="*/ 42 w 323"/>
                <a:gd name="T29" fmla="*/ 62 h 379"/>
                <a:gd name="T30" fmla="*/ 48 w 323"/>
                <a:gd name="T31" fmla="*/ 63 h 379"/>
                <a:gd name="T32" fmla="*/ 51 w 323"/>
                <a:gd name="T33" fmla="*/ 63 h 379"/>
                <a:gd name="T34" fmla="*/ 53 w 323"/>
                <a:gd name="T35" fmla="*/ 62 h 379"/>
                <a:gd name="T36" fmla="*/ 53 w 323"/>
                <a:gd name="T37" fmla="*/ 60 h 379"/>
                <a:gd name="T38" fmla="*/ 52 w 323"/>
                <a:gd name="T39" fmla="*/ 59 h 379"/>
                <a:gd name="T40" fmla="*/ 48 w 323"/>
                <a:gd name="T41" fmla="*/ 58 h 379"/>
                <a:gd name="T42" fmla="*/ 43 w 323"/>
                <a:gd name="T43" fmla="*/ 58 h 379"/>
                <a:gd name="T44" fmla="*/ 38 w 323"/>
                <a:gd name="T45" fmla="*/ 58 h 379"/>
                <a:gd name="T46" fmla="*/ 33 w 323"/>
                <a:gd name="T47" fmla="*/ 57 h 379"/>
                <a:gd name="T48" fmla="*/ 28 w 323"/>
                <a:gd name="T49" fmla="*/ 56 h 379"/>
                <a:gd name="T50" fmla="*/ 22 w 323"/>
                <a:gd name="T51" fmla="*/ 55 h 379"/>
                <a:gd name="T52" fmla="*/ 17 w 323"/>
                <a:gd name="T53" fmla="*/ 53 h 379"/>
                <a:gd name="T54" fmla="*/ 12 w 323"/>
                <a:gd name="T55" fmla="*/ 51 h 379"/>
                <a:gd name="T56" fmla="*/ 8 w 323"/>
                <a:gd name="T57" fmla="*/ 48 h 379"/>
                <a:gd name="T58" fmla="*/ 6 w 323"/>
                <a:gd name="T59" fmla="*/ 45 h 379"/>
                <a:gd name="T60" fmla="*/ 5 w 323"/>
                <a:gd name="T61" fmla="*/ 40 h 379"/>
                <a:gd name="T62" fmla="*/ 6 w 323"/>
                <a:gd name="T63" fmla="*/ 33 h 379"/>
                <a:gd name="T64" fmla="*/ 8 w 323"/>
                <a:gd name="T65" fmla="*/ 27 h 379"/>
                <a:gd name="T66" fmla="*/ 11 w 323"/>
                <a:gd name="T67" fmla="*/ 23 h 379"/>
                <a:gd name="T68" fmla="*/ 15 w 323"/>
                <a:gd name="T69" fmla="*/ 18 h 379"/>
                <a:gd name="T70" fmla="*/ 19 w 323"/>
                <a:gd name="T71" fmla="*/ 15 h 379"/>
                <a:gd name="T72" fmla="*/ 24 w 323"/>
                <a:gd name="T73" fmla="*/ 11 h 379"/>
                <a:gd name="T74" fmla="*/ 30 w 323"/>
                <a:gd name="T75" fmla="*/ 7 h 379"/>
                <a:gd name="T76" fmla="*/ 36 w 323"/>
                <a:gd name="T77" fmla="*/ 4 h 379"/>
                <a:gd name="T78" fmla="*/ 42 w 323"/>
                <a:gd name="T79" fmla="*/ 1 h 379"/>
                <a:gd name="T80" fmla="*/ 42 w 323"/>
                <a:gd name="T81" fmla="*/ 0 h 379"/>
                <a:gd name="T82" fmla="*/ 36 w 323"/>
                <a:gd name="T83" fmla="*/ 1 h 379"/>
                <a:gd name="T84" fmla="*/ 30 w 323"/>
                <a:gd name="T85" fmla="*/ 3 h 379"/>
                <a:gd name="T86" fmla="*/ 23 w 323"/>
                <a:gd name="T87" fmla="*/ 6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7" name="Freeform 519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>
                <a:gd name="T0" fmla="*/ 39 w 282"/>
                <a:gd name="T1" fmla="*/ 13 h 253"/>
                <a:gd name="T2" fmla="*/ 41 w 282"/>
                <a:gd name="T3" fmla="*/ 15 h 253"/>
                <a:gd name="T4" fmla="*/ 42 w 282"/>
                <a:gd name="T5" fmla="*/ 18 h 253"/>
                <a:gd name="T6" fmla="*/ 43 w 282"/>
                <a:gd name="T7" fmla="*/ 21 h 253"/>
                <a:gd name="T8" fmla="*/ 43 w 282"/>
                <a:gd name="T9" fmla="*/ 24 h 253"/>
                <a:gd name="T10" fmla="*/ 43 w 282"/>
                <a:gd name="T11" fmla="*/ 26 h 253"/>
                <a:gd name="T12" fmla="*/ 42 w 282"/>
                <a:gd name="T13" fmla="*/ 28 h 253"/>
                <a:gd name="T14" fmla="*/ 41 w 282"/>
                <a:gd name="T15" fmla="*/ 31 h 253"/>
                <a:gd name="T16" fmla="*/ 39 w 282"/>
                <a:gd name="T17" fmla="*/ 32 h 253"/>
                <a:gd name="T18" fmla="*/ 37 w 282"/>
                <a:gd name="T19" fmla="*/ 34 h 253"/>
                <a:gd name="T20" fmla="*/ 36 w 282"/>
                <a:gd name="T21" fmla="*/ 36 h 253"/>
                <a:gd name="T22" fmla="*/ 34 w 282"/>
                <a:gd name="T23" fmla="*/ 37 h 253"/>
                <a:gd name="T24" fmla="*/ 32 w 282"/>
                <a:gd name="T25" fmla="*/ 39 h 253"/>
                <a:gd name="T26" fmla="*/ 32 w 282"/>
                <a:gd name="T27" fmla="*/ 40 h 253"/>
                <a:gd name="T28" fmla="*/ 32 w 282"/>
                <a:gd name="T29" fmla="*/ 40 h 253"/>
                <a:gd name="T30" fmla="*/ 32 w 282"/>
                <a:gd name="T31" fmla="*/ 41 h 253"/>
                <a:gd name="T32" fmla="*/ 32 w 282"/>
                <a:gd name="T33" fmla="*/ 41 h 253"/>
                <a:gd name="T34" fmla="*/ 33 w 282"/>
                <a:gd name="T35" fmla="*/ 42 h 253"/>
                <a:gd name="T36" fmla="*/ 33 w 282"/>
                <a:gd name="T37" fmla="*/ 42 h 253"/>
                <a:gd name="T38" fmla="*/ 34 w 282"/>
                <a:gd name="T39" fmla="*/ 42 h 253"/>
                <a:gd name="T40" fmla="*/ 35 w 282"/>
                <a:gd name="T41" fmla="*/ 41 h 253"/>
                <a:gd name="T42" fmla="*/ 39 w 282"/>
                <a:gd name="T43" fmla="*/ 39 h 253"/>
                <a:gd name="T44" fmla="*/ 42 w 282"/>
                <a:gd name="T45" fmla="*/ 36 h 253"/>
                <a:gd name="T46" fmla="*/ 45 w 282"/>
                <a:gd name="T47" fmla="*/ 32 h 253"/>
                <a:gd name="T48" fmla="*/ 46 w 282"/>
                <a:gd name="T49" fmla="*/ 28 h 253"/>
                <a:gd name="T50" fmla="*/ 47 w 282"/>
                <a:gd name="T51" fmla="*/ 23 h 253"/>
                <a:gd name="T52" fmla="*/ 47 w 282"/>
                <a:gd name="T53" fmla="*/ 19 h 253"/>
                <a:gd name="T54" fmla="*/ 45 w 282"/>
                <a:gd name="T55" fmla="*/ 15 h 253"/>
                <a:gd name="T56" fmla="*/ 42 w 282"/>
                <a:gd name="T57" fmla="*/ 12 h 253"/>
                <a:gd name="T58" fmla="*/ 39 w 282"/>
                <a:gd name="T59" fmla="*/ 10 h 253"/>
                <a:gd name="T60" fmla="*/ 37 w 282"/>
                <a:gd name="T61" fmla="*/ 8 h 253"/>
                <a:gd name="T62" fmla="*/ 34 w 282"/>
                <a:gd name="T63" fmla="*/ 6 h 253"/>
                <a:gd name="T64" fmla="*/ 30 w 282"/>
                <a:gd name="T65" fmla="*/ 5 h 253"/>
                <a:gd name="T66" fmla="*/ 27 w 282"/>
                <a:gd name="T67" fmla="*/ 4 h 253"/>
                <a:gd name="T68" fmla="*/ 24 w 282"/>
                <a:gd name="T69" fmla="*/ 3 h 253"/>
                <a:gd name="T70" fmla="*/ 20 w 282"/>
                <a:gd name="T71" fmla="*/ 2 h 253"/>
                <a:gd name="T72" fmla="*/ 17 w 282"/>
                <a:gd name="T73" fmla="*/ 1 h 253"/>
                <a:gd name="T74" fmla="*/ 14 w 282"/>
                <a:gd name="T75" fmla="*/ 1 h 253"/>
                <a:gd name="T76" fmla="*/ 10 w 282"/>
                <a:gd name="T77" fmla="*/ 0 h 253"/>
                <a:gd name="T78" fmla="*/ 8 w 282"/>
                <a:gd name="T79" fmla="*/ 0 h 253"/>
                <a:gd name="T80" fmla="*/ 5 w 282"/>
                <a:gd name="T81" fmla="*/ 0 h 253"/>
                <a:gd name="T82" fmla="*/ 3 w 282"/>
                <a:gd name="T83" fmla="*/ 0 h 253"/>
                <a:gd name="T84" fmla="*/ 2 w 282"/>
                <a:gd name="T85" fmla="*/ 0 h 253"/>
                <a:gd name="T86" fmla="*/ 1 w 282"/>
                <a:gd name="T87" fmla="*/ 1 h 253"/>
                <a:gd name="T88" fmla="*/ 0 w 282"/>
                <a:gd name="T89" fmla="*/ 1 h 253"/>
                <a:gd name="T90" fmla="*/ 2 w 282"/>
                <a:gd name="T91" fmla="*/ 1 h 253"/>
                <a:gd name="T92" fmla="*/ 4 w 282"/>
                <a:gd name="T93" fmla="*/ 1 h 253"/>
                <a:gd name="T94" fmla="*/ 6 w 282"/>
                <a:gd name="T95" fmla="*/ 2 h 253"/>
                <a:gd name="T96" fmla="*/ 9 w 282"/>
                <a:gd name="T97" fmla="*/ 2 h 253"/>
                <a:gd name="T98" fmla="*/ 11 w 282"/>
                <a:gd name="T99" fmla="*/ 3 h 253"/>
                <a:gd name="T100" fmla="*/ 14 w 282"/>
                <a:gd name="T101" fmla="*/ 3 h 253"/>
                <a:gd name="T102" fmla="*/ 16 w 282"/>
                <a:gd name="T103" fmla="*/ 4 h 253"/>
                <a:gd name="T104" fmla="*/ 19 w 282"/>
                <a:gd name="T105" fmla="*/ 4 h 253"/>
                <a:gd name="T106" fmla="*/ 22 w 282"/>
                <a:gd name="T107" fmla="*/ 5 h 253"/>
                <a:gd name="T108" fmla="*/ 24 w 282"/>
                <a:gd name="T109" fmla="*/ 6 h 253"/>
                <a:gd name="T110" fmla="*/ 27 w 282"/>
                <a:gd name="T111" fmla="*/ 7 h 253"/>
                <a:gd name="T112" fmla="*/ 29 w 282"/>
                <a:gd name="T113" fmla="*/ 8 h 253"/>
                <a:gd name="T114" fmla="*/ 32 w 282"/>
                <a:gd name="T115" fmla="*/ 9 h 253"/>
                <a:gd name="T116" fmla="*/ 35 w 282"/>
                <a:gd name="T117" fmla="*/ 10 h 253"/>
                <a:gd name="T118" fmla="*/ 37 w 282"/>
                <a:gd name="T119" fmla="*/ 11 h 253"/>
                <a:gd name="T120" fmla="*/ 39 w 282"/>
                <a:gd name="T121" fmla="*/ 13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8" name="Freeform 520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>
                <a:gd name="T0" fmla="*/ 0 w 115"/>
                <a:gd name="T1" fmla="*/ 21 h 236"/>
                <a:gd name="T2" fmla="*/ 0 w 115"/>
                <a:gd name="T3" fmla="*/ 24 h 236"/>
                <a:gd name="T4" fmla="*/ 1 w 115"/>
                <a:gd name="T5" fmla="*/ 27 h 236"/>
                <a:gd name="T6" fmla="*/ 2 w 115"/>
                <a:gd name="T7" fmla="*/ 30 h 236"/>
                <a:gd name="T8" fmla="*/ 4 w 115"/>
                <a:gd name="T9" fmla="*/ 33 h 236"/>
                <a:gd name="T10" fmla="*/ 6 w 115"/>
                <a:gd name="T11" fmla="*/ 35 h 236"/>
                <a:gd name="T12" fmla="*/ 9 w 115"/>
                <a:gd name="T13" fmla="*/ 37 h 236"/>
                <a:gd name="T14" fmla="*/ 12 w 115"/>
                <a:gd name="T15" fmla="*/ 38 h 236"/>
                <a:gd name="T16" fmla="*/ 15 w 115"/>
                <a:gd name="T17" fmla="*/ 39 h 236"/>
                <a:gd name="T18" fmla="*/ 16 w 115"/>
                <a:gd name="T19" fmla="*/ 39 h 236"/>
                <a:gd name="T20" fmla="*/ 17 w 115"/>
                <a:gd name="T21" fmla="*/ 39 h 236"/>
                <a:gd name="T22" fmla="*/ 18 w 115"/>
                <a:gd name="T23" fmla="*/ 38 h 236"/>
                <a:gd name="T24" fmla="*/ 18 w 115"/>
                <a:gd name="T25" fmla="*/ 37 h 236"/>
                <a:gd name="T26" fmla="*/ 18 w 115"/>
                <a:gd name="T27" fmla="*/ 36 h 236"/>
                <a:gd name="T28" fmla="*/ 18 w 115"/>
                <a:gd name="T29" fmla="*/ 36 h 236"/>
                <a:gd name="T30" fmla="*/ 18 w 115"/>
                <a:gd name="T31" fmla="*/ 35 h 236"/>
                <a:gd name="T32" fmla="*/ 17 w 115"/>
                <a:gd name="T33" fmla="*/ 34 h 236"/>
                <a:gd name="T34" fmla="*/ 14 w 115"/>
                <a:gd name="T35" fmla="*/ 33 h 236"/>
                <a:gd name="T36" fmla="*/ 11 w 115"/>
                <a:gd name="T37" fmla="*/ 32 h 236"/>
                <a:gd name="T38" fmla="*/ 8 w 115"/>
                <a:gd name="T39" fmla="*/ 30 h 236"/>
                <a:gd name="T40" fmla="*/ 7 w 115"/>
                <a:gd name="T41" fmla="*/ 27 h 236"/>
                <a:gd name="T42" fmla="*/ 5 w 115"/>
                <a:gd name="T43" fmla="*/ 24 h 236"/>
                <a:gd name="T44" fmla="*/ 5 w 115"/>
                <a:gd name="T45" fmla="*/ 21 h 236"/>
                <a:gd name="T46" fmla="*/ 5 w 115"/>
                <a:gd name="T47" fmla="*/ 18 h 236"/>
                <a:gd name="T48" fmla="*/ 6 w 115"/>
                <a:gd name="T49" fmla="*/ 15 h 236"/>
                <a:gd name="T50" fmla="*/ 7 w 115"/>
                <a:gd name="T51" fmla="*/ 12 h 236"/>
                <a:gd name="T52" fmla="*/ 9 w 115"/>
                <a:gd name="T53" fmla="*/ 10 h 236"/>
                <a:gd name="T54" fmla="*/ 12 w 115"/>
                <a:gd name="T55" fmla="*/ 8 h 236"/>
                <a:gd name="T56" fmla="*/ 14 w 115"/>
                <a:gd name="T57" fmla="*/ 5 h 236"/>
                <a:gd name="T58" fmla="*/ 16 w 115"/>
                <a:gd name="T59" fmla="*/ 4 h 236"/>
                <a:gd name="T60" fmla="*/ 18 w 115"/>
                <a:gd name="T61" fmla="*/ 2 h 236"/>
                <a:gd name="T62" fmla="*/ 19 w 115"/>
                <a:gd name="T63" fmla="*/ 1 h 236"/>
                <a:gd name="T64" fmla="*/ 19 w 115"/>
                <a:gd name="T65" fmla="*/ 0 h 236"/>
                <a:gd name="T66" fmla="*/ 17 w 115"/>
                <a:gd name="T67" fmla="*/ 1 h 236"/>
                <a:gd name="T68" fmla="*/ 14 w 115"/>
                <a:gd name="T69" fmla="*/ 2 h 236"/>
                <a:gd name="T70" fmla="*/ 11 w 115"/>
                <a:gd name="T71" fmla="*/ 4 h 236"/>
                <a:gd name="T72" fmla="*/ 8 w 115"/>
                <a:gd name="T73" fmla="*/ 7 h 236"/>
                <a:gd name="T74" fmla="*/ 5 w 115"/>
                <a:gd name="T75" fmla="*/ 10 h 236"/>
                <a:gd name="T76" fmla="*/ 3 w 115"/>
                <a:gd name="T77" fmla="*/ 14 h 236"/>
                <a:gd name="T78" fmla="*/ 1 w 115"/>
                <a:gd name="T79" fmla="*/ 17 h 236"/>
                <a:gd name="T80" fmla="*/ 0 w 115"/>
                <a:gd name="T81" fmla="*/ 21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19" name="Freeform 521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>
                <a:gd name="T0" fmla="*/ 35 w 245"/>
                <a:gd name="T1" fmla="*/ 21 h 310"/>
                <a:gd name="T2" fmla="*/ 37 w 245"/>
                <a:gd name="T3" fmla="*/ 24 h 310"/>
                <a:gd name="T4" fmla="*/ 38 w 245"/>
                <a:gd name="T5" fmla="*/ 28 h 310"/>
                <a:gd name="T6" fmla="*/ 37 w 245"/>
                <a:gd name="T7" fmla="*/ 31 h 310"/>
                <a:gd name="T8" fmla="*/ 35 w 245"/>
                <a:gd name="T9" fmla="*/ 35 h 310"/>
                <a:gd name="T10" fmla="*/ 31 w 245"/>
                <a:gd name="T11" fmla="*/ 38 h 310"/>
                <a:gd name="T12" fmla="*/ 28 w 245"/>
                <a:gd name="T13" fmla="*/ 41 h 310"/>
                <a:gd name="T14" fmla="*/ 24 w 245"/>
                <a:gd name="T15" fmla="*/ 44 h 310"/>
                <a:gd name="T16" fmla="*/ 21 w 245"/>
                <a:gd name="T17" fmla="*/ 47 h 310"/>
                <a:gd name="T18" fmla="*/ 21 w 245"/>
                <a:gd name="T19" fmla="*/ 48 h 310"/>
                <a:gd name="T20" fmla="*/ 20 w 245"/>
                <a:gd name="T21" fmla="*/ 50 h 310"/>
                <a:gd name="T22" fmla="*/ 20 w 245"/>
                <a:gd name="T23" fmla="*/ 51 h 310"/>
                <a:gd name="T24" fmla="*/ 22 w 245"/>
                <a:gd name="T25" fmla="*/ 52 h 310"/>
                <a:gd name="T26" fmla="*/ 23 w 245"/>
                <a:gd name="T27" fmla="*/ 52 h 310"/>
                <a:gd name="T28" fmla="*/ 26 w 245"/>
                <a:gd name="T29" fmla="*/ 49 h 310"/>
                <a:gd name="T30" fmla="*/ 30 w 245"/>
                <a:gd name="T31" fmla="*/ 45 h 310"/>
                <a:gd name="T32" fmla="*/ 35 w 245"/>
                <a:gd name="T33" fmla="*/ 41 h 310"/>
                <a:gd name="T34" fmla="*/ 38 w 245"/>
                <a:gd name="T35" fmla="*/ 37 h 310"/>
                <a:gd name="T36" fmla="*/ 41 w 245"/>
                <a:gd name="T37" fmla="*/ 31 h 310"/>
                <a:gd name="T38" fmla="*/ 41 w 245"/>
                <a:gd name="T39" fmla="*/ 25 h 310"/>
                <a:gd name="T40" fmla="*/ 38 w 245"/>
                <a:gd name="T41" fmla="*/ 20 h 310"/>
                <a:gd name="T42" fmla="*/ 34 w 245"/>
                <a:gd name="T43" fmla="*/ 16 h 310"/>
                <a:gd name="T44" fmla="*/ 29 w 245"/>
                <a:gd name="T45" fmla="*/ 13 h 310"/>
                <a:gd name="T46" fmla="*/ 25 w 245"/>
                <a:gd name="T47" fmla="*/ 10 h 310"/>
                <a:gd name="T48" fmla="*/ 20 w 245"/>
                <a:gd name="T49" fmla="*/ 8 h 310"/>
                <a:gd name="T50" fmla="*/ 16 w 245"/>
                <a:gd name="T51" fmla="*/ 5 h 310"/>
                <a:gd name="T52" fmla="*/ 11 w 245"/>
                <a:gd name="T53" fmla="*/ 3 h 310"/>
                <a:gd name="T54" fmla="*/ 7 w 245"/>
                <a:gd name="T55" fmla="*/ 1 h 310"/>
                <a:gd name="T56" fmla="*/ 3 w 245"/>
                <a:gd name="T57" fmla="*/ 0 h 310"/>
                <a:gd name="T58" fmla="*/ 1 w 245"/>
                <a:gd name="T59" fmla="*/ 0 h 310"/>
                <a:gd name="T60" fmla="*/ 2 w 245"/>
                <a:gd name="T61" fmla="*/ 1 h 310"/>
                <a:gd name="T62" fmla="*/ 6 w 245"/>
                <a:gd name="T63" fmla="*/ 3 h 310"/>
                <a:gd name="T64" fmla="*/ 10 w 245"/>
                <a:gd name="T65" fmla="*/ 5 h 310"/>
                <a:gd name="T66" fmla="*/ 14 w 245"/>
                <a:gd name="T67" fmla="*/ 7 h 310"/>
                <a:gd name="T68" fmla="*/ 19 w 245"/>
                <a:gd name="T69" fmla="*/ 10 h 310"/>
                <a:gd name="T70" fmla="*/ 23 w 245"/>
                <a:gd name="T71" fmla="*/ 12 h 310"/>
                <a:gd name="T72" fmla="*/ 28 w 245"/>
                <a:gd name="T73" fmla="*/ 15 h 310"/>
                <a:gd name="T74" fmla="*/ 31 w 245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20" name="Freeform 575"/>
            <p:cNvSpPr>
              <a:spLocks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>
                <a:gd name="T0" fmla="*/ 0 w 125"/>
                <a:gd name="T1" fmla="*/ 175 h 175"/>
                <a:gd name="T2" fmla="*/ 0 w 125"/>
                <a:gd name="T3" fmla="*/ 144 h 175"/>
                <a:gd name="T4" fmla="*/ 11 w 125"/>
                <a:gd name="T5" fmla="*/ 144 h 175"/>
                <a:gd name="T6" fmla="*/ 11 w 125"/>
                <a:gd name="T7" fmla="*/ 118 h 175"/>
                <a:gd name="T8" fmla="*/ 23 w 125"/>
                <a:gd name="T9" fmla="*/ 114 h 175"/>
                <a:gd name="T10" fmla="*/ 20 w 125"/>
                <a:gd name="T11" fmla="*/ 88 h 175"/>
                <a:gd name="T12" fmla="*/ 30 w 125"/>
                <a:gd name="T13" fmla="*/ 84 h 175"/>
                <a:gd name="T14" fmla="*/ 30 w 125"/>
                <a:gd name="T15" fmla="*/ 58 h 175"/>
                <a:gd name="T16" fmla="*/ 39 w 125"/>
                <a:gd name="T17" fmla="*/ 54 h 175"/>
                <a:gd name="T18" fmla="*/ 39 w 125"/>
                <a:gd name="T19" fmla="*/ 28 h 175"/>
                <a:gd name="T20" fmla="*/ 48 w 125"/>
                <a:gd name="T21" fmla="*/ 28 h 175"/>
                <a:gd name="T22" fmla="*/ 56 w 125"/>
                <a:gd name="T23" fmla="*/ 0 h 175"/>
                <a:gd name="T24" fmla="*/ 80 w 125"/>
                <a:gd name="T25" fmla="*/ 0 h 175"/>
                <a:gd name="T26" fmla="*/ 81 w 125"/>
                <a:gd name="T27" fmla="*/ 25 h 175"/>
                <a:gd name="T28" fmla="*/ 92 w 125"/>
                <a:gd name="T29" fmla="*/ 24 h 175"/>
                <a:gd name="T30" fmla="*/ 93 w 125"/>
                <a:gd name="T31" fmla="*/ 49 h 175"/>
                <a:gd name="T32" fmla="*/ 102 w 125"/>
                <a:gd name="T33" fmla="*/ 54 h 175"/>
                <a:gd name="T34" fmla="*/ 99 w 125"/>
                <a:gd name="T35" fmla="*/ 81 h 175"/>
                <a:gd name="T36" fmla="*/ 114 w 125"/>
                <a:gd name="T37" fmla="*/ 82 h 175"/>
                <a:gd name="T38" fmla="*/ 107 w 125"/>
                <a:gd name="T39" fmla="*/ 81 h 175"/>
                <a:gd name="T40" fmla="*/ 108 w 125"/>
                <a:gd name="T41" fmla="*/ 114 h 175"/>
                <a:gd name="T42" fmla="*/ 117 w 125"/>
                <a:gd name="T43" fmla="*/ 117 h 175"/>
                <a:gd name="T44" fmla="*/ 122 w 125"/>
                <a:gd name="T45" fmla="*/ 142 h 175"/>
                <a:gd name="T46" fmla="*/ 125 w 125"/>
                <a:gd name="T47" fmla="*/ 175 h 175"/>
                <a:gd name="T48" fmla="*/ 0 w 125"/>
                <a:gd name="T49" fmla="*/ 175 h 1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5"/>
                <a:gd name="T76" fmla="*/ 0 h 175"/>
                <a:gd name="T77" fmla="*/ 125 w 125"/>
                <a:gd name="T78" fmla="*/ 175 h 1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272" name="Group 577"/>
          <p:cNvGrpSpPr>
            <a:grpSpLocks/>
          </p:cNvGrpSpPr>
          <p:nvPr/>
        </p:nvGrpSpPr>
        <p:grpSpPr bwMode="auto">
          <a:xfrm>
            <a:off x="5367338" y="3430588"/>
            <a:ext cx="290512" cy="404812"/>
            <a:chOff x="4290" y="3130"/>
            <a:chExt cx="183" cy="255"/>
          </a:xfrm>
        </p:grpSpPr>
        <p:pic>
          <p:nvPicPr>
            <p:cNvPr id="6285" name="Picture 578" descr="31u_bnrz[1]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4343" y="3211"/>
              <a:ext cx="121" cy="17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6286" name="Freeform 579"/>
            <p:cNvSpPr>
              <a:spLocks/>
            </p:cNvSpPr>
            <p:nvPr/>
          </p:nvSpPr>
          <p:spPr bwMode="auto">
            <a:xfrm>
              <a:off x="4339" y="3143"/>
              <a:ext cx="33" cy="39"/>
            </a:xfrm>
            <a:custGeom>
              <a:avLst/>
              <a:gdLst>
                <a:gd name="T0" fmla="*/ 12 w 199"/>
                <a:gd name="T1" fmla="*/ 5 h 232"/>
                <a:gd name="T2" fmla="*/ 9 w 199"/>
                <a:gd name="T3" fmla="*/ 7 h 232"/>
                <a:gd name="T4" fmla="*/ 7 w 199"/>
                <a:gd name="T5" fmla="*/ 8 h 232"/>
                <a:gd name="T6" fmla="*/ 5 w 199"/>
                <a:gd name="T7" fmla="*/ 11 h 232"/>
                <a:gd name="T8" fmla="*/ 3 w 199"/>
                <a:gd name="T9" fmla="*/ 13 h 232"/>
                <a:gd name="T10" fmla="*/ 2 w 199"/>
                <a:gd name="T11" fmla="*/ 15 h 232"/>
                <a:gd name="T12" fmla="*/ 1 w 199"/>
                <a:gd name="T13" fmla="*/ 18 h 232"/>
                <a:gd name="T14" fmla="*/ 0 w 199"/>
                <a:gd name="T15" fmla="*/ 21 h 232"/>
                <a:gd name="T16" fmla="*/ 0 w 199"/>
                <a:gd name="T17" fmla="*/ 24 h 232"/>
                <a:gd name="T18" fmla="*/ 0 w 199"/>
                <a:gd name="T19" fmla="*/ 28 h 232"/>
                <a:gd name="T20" fmla="*/ 2 w 199"/>
                <a:gd name="T21" fmla="*/ 31 h 232"/>
                <a:gd name="T22" fmla="*/ 4 w 199"/>
                <a:gd name="T23" fmla="*/ 34 h 232"/>
                <a:gd name="T24" fmla="*/ 7 w 199"/>
                <a:gd name="T25" fmla="*/ 36 h 232"/>
                <a:gd name="T26" fmla="*/ 11 w 199"/>
                <a:gd name="T27" fmla="*/ 38 h 232"/>
                <a:gd name="T28" fmla="*/ 15 w 199"/>
                <a:gd name="T29" fmla="*/ 39 h 232"/>
                <a:gd name="T30" fmla="*/ 18 w 199"/>
                <a:gd name="T31" fmla="*/ 39 h 232"/>
                <a:gd name="T32" fmla="*/ 22 w 199"/>
                <a:gd name="T33" fmla="*/ 38 h 232"/>
                <a:gd name="T34" fmla="*/ 23 w 199"/>
                <a:gd name="T35" fmla="*/ 38 h 232"/>
                <a:gd name="T36" fmla="*/ 24 w 199"/>
                <a:gd name="T37" fmla="*/ 38 h 232"/>
                <a:gd name="T38" fmla="*/ 24 w 199"/>
                <a:gd name="T39" fmla="*/ 37 h 232"/>
                <a:gd name="T40" fmla="*/ 25 w 199"/>
                <a:gd name="T41" fmla="*/ 37 h 232"/>
                <a:gd name="T42" fmla="*/ 24 w 199"/>
                <a:gd name="T43" fmla="*/ 36 h 232"/>
                <a:gd name="T44" fmla="*/ 23 w 199"/>
                <a:gd name="T45" fmla="*/ 35 h 232"/>
                <a:gd name="T46" fmla="*/ 22 w 199"/>
                <a:gd name="T47" fmla="*/ 34 h 232"/>
                <a:gd name="T48" fmla="*/ 21 w 199"/>
                <a:gd name="T49" fmla="*/ 34 h 232"/>
                <a:gd name="T50" fmla="*/ 19 w 199"/>
                <a:gd name="T51" fmla="*/ 33 h 232"/>
                <a:gd name="T52" fmla="*/ 17 w 199"/>
                <a:gd name="T53" fmla="*/ 33 h 232"/>
                <a:gd name="T54" fmla="*/ 16 w 199"/>
                <a:gd name="T55" fmla="*/ 32 h 232"/>
                <a:gd name="T56" fmla="*/ 14 w 199"/>
                <a:gd name="T57" fmla="*/ 32 h 232"/>
                <a:gd name="T58" fmla="*/ 12 w 199"/>
                <a:gd name="T59" fmla="*/ 31 h 232"/>
                <a:gd name="T60" fmla="*/ 10 w 199"/>
                <a:gd name="T61" fmla="*/ 31 h 232"/>
                <a:gd name="T62" fmla="*/ 9 w 199"/>
                <a:gd name="T63" fmla="*/ 30 h 232"/>
                <a:gd name="T64" fmla="*/ 7 w 199"/>
                <a:gd name="T65" fmla="*/ 28 h 232"/>
                <a:gd name="T66" fmla="*/ 7 w 199"/>
                <a:gd name="T67" fmla="*/ 22 h 232"/>
                <a:gd name="T68" fmla="*/ 8 w 199"/>
                <a:gd name="T69" fmla="*/ 16 h 232"/>
                <a:gd name="T70" fmla="*/ 11 w 199"/>
                <a:gd name="T71" fmla="*/ 12 h 232"/>
                <a:gd name="T72" fmla="*/ 16 w 199"/>
                <a:gd name="T73" fmla="*/ 8 h 232"/>
                <a:gd name="T74" fmla="*/ 20 w 199"/>
                <a:gd name="T75" fmla="*/ 6 h 232"/>
                <a:gd name="T76" fmla="*/ 25 w 199"/>
                <a:gd name="T77" fmla="*/ 4 h 232"/>
                <a:gd name="T78" fmla="*/ 30 w 199"/>
                <a:gd name="T79" fmla="*/ 2 h 232"/>
                <a:gd name="T80" fmla="*/ 33 w 199"/>
                <a:gd name="T81" fmla="*/ 1 h 232"/>
                <a:gd name="T82" fmla="*/ 31 w 199"/>
                <a:gd name="T83" fmla="*/ 0 h 232"/>
                <a:gd name="T84" fmla="*/ 29 w 199"/>
                <a:gd name="T85" fmla="*/ 0 h 232"/>
                <a:gd name="T86" fmla="*/ 26 w 199"/>
                <a:gd name="T87" fmla="*/ 0 h 232"/>
                <a:gd name="T88" fmla="*/ 23 w 199"/>
                <a:gd name="T89" fmla="*/ 1 h 232"/>
                <a:gd name="T90" fmla="*/ 20 w 199"/>
                <a:gd name="T91" fmla="*/ 2 h 232"/>
                <a:gd name="T92" fmla="*/ 17 w 199"/>
                <a:gd name="T93" fmla="*/ 3 h 232"/>
                <a:gd name="T94" fmla="*/ 14 w 199"/>
                <a:gd name="T95" fmla="*/ 4 h 232"/>
                <a:gd name="T96" fmla="*/ 12 w 199"/>
                <a:gd name="T97" fmla="*/ 5 h 232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99"/>
                <a:gd name="T148" fmla="*/ 0 h 232"/>
                <a:gd name="T149" fmla="*/ 199 w 199"/>
                <a:gd name="T150" fmla="*/ 232 h 23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99" h="232">
                  <a:moveTo>
                    <a:pt x="70" y="29"/>
                  </a:moveTo>
                  <a:lnTo>
                    <a:pt x="55" y="39"/>
                  </a:lnTo>
                  <a:lnTo>
                    <a:pt x="42" y="50"/>
                  </a:lnTo>
                  <a:lnTo>
                    <a:pt x="30" y="63"/>
                  </a:lnTo>
                  <a:lnTo>
                    <a:pt x="20" y="77"/>
                  </a:lnTo>
                  <a:lnTo>
                    <a:pt x="12" y="91"/>
                  </a:lnTo>
                  <a:lnTo>
                    <a:pt x="6" y="108"/>
                  </a:lnTo>
                  <a:lnTo>
                    <a:pt x="2" y="125"/>
                  </a:lnTo>
                  <a:lnTo>
                    <a:pt x="0" y="142"/>
                  </a:lnTo>
                  <a:lnTo>
                    <a:pt x="2" y="166"/>
                  </a:lnTo>
                  <a:lnTo>
                    <a:pt x="12" y="186"/>
                  </a:lnTo>
                  <a:lnTo>
                    <a:pt x="26" y="203"/>
                  </a:lnTo>
                  <a:lnTo>
                    <a:pt x="45" y="216"/>
                  </a:lnTo>
                  <a:lnTo>
                    <a:pt x="66" y="226"/>
                  </a:lnTo>
                  <a:lnTo>
                    <a:pt x="88" y="230"/>
                  </a:lnTo>
                  <a:lnTo>
                    <a:pt x="111" y="232"/>
                  </a:lnTo>
                  <a:lnTo>
                    <a:pt x="134" y="228"/>
                  </a:lnTo>
                  <a:lnTo>
                    <a:pt x="138" y="228"/>
                  </a:lnTo>
                  <a:lnTo>
                    <a:pt x="143" y="226"/>
                  </a:lnTo>
                  <a:lnTo>
                    <a:pt x="147" y="222"/>
                  </a:lnTo>
                  <a:lnTo>
                    <a:pt x="148" y="218"/>
                  </a:lnTo>
                  <a:lnTo>
                    <a:pt x="145" y="212"/>
                  </a:lnTo>
                  <a:lnTo>
                    <a:pt x="141" y="207"/>
                  </a:lnTo>
                  <a:lnTo>
                    <a:pt x="135" y="203"/>
                  </a:lnTo>
                  <a:lnTo>
                    <a:pt x="129" y="201"/>
                  </a:lnTo>
                  <a:lnTo>
                    <a:pt x="117" y="197"/>
                  </a:lnTo>
                  <a:lnTo>
                    <a:pt x="105" y="195"/>
                  </a:lnTo>
                  <a:lnTo>
                    <a:pt x="94" y="193"/>
                  </a:lnTo>
                  <a:lnTo>
                    <a:pt x="83" y="190"/>
                  </a:lnTo>
                  <a:lnTo>
                    <a:pt x="73" y="187"/>
                  </a:lnTo>
                  <a:lnTo>
                    <a:pt x="62" y="182"/>
                  </a:lnTo>
                  <a:lnTo>
                    <a:pt x="53" y="176"/>
                  </a:lnTo>
                  <a:lnTo>
                    <a:pt x="43" y="167"/>
                  </a:lnTo>
                  <a:lnTo>
                    <a:pt x="40" y="128"/>
                  </a:lnTo>
                  <a:lnTo>
                    <a:pt x="49" y="96"/>
                  </a:lnTo>
                  <a:lnTo>
                    <a:pt x="68" y="71"/>
                  </a:lnTo>
                  <a:lnTo>
                    <a:pt x="94" y="50"/>
                  </a:lnTo>
                  <a:lnTo>
                    <a:pt x="122" y="34"/>
                  </a:lnTo>
                  <a:lnTo>
                    <a:pt x="151" y="21"/>
                  </a:lnTo>
                  <a:lnTo>
                    <a:pt x="178" y="12"/>
                  </a:lnTo>
                  <a:lnTo>
                    <a:pt x="199" y="4"/>
                  </a:lnTo>
                  <a:lnTo>
                    <a:pt x="186" y="1"/>
                  </a:lnTo>
                  <a:lnTo>
                    <a:pt x="172" y="0"/>
                  </a:lnTo>
                  <a:lnTo>
                    <a:pt x="156" y="2"/>
                  </a:lnTo>
                  <a:lnTo>
                    <a:pt x="138" y="4"/>
                  </a:lnTo>
                  <a:lnTo>
                    <a:pt x="121" y="10"/>
                  </a:lnTo>
                  <a:lnTo>
                    <a:pt x="103" y="16"/>
                  </a:lnTo>
                  <a:lnTo>
                    <a:pt x="86" y="23"/>
                  </a:lnTo>
                  <a:lnTo>
                    <a:pt x="70" y="2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7" name="Freeform 580"/>
            <p:cNvSpPr>
              <a:spLocks/>
            </p:cNvSpPr>
            <p:nvPr/>
          </p:nvSpPr>
          <p:spPr bwMode="auto">
            <a:xfrm>
              <a:off x="4395" y="3142"/>
              <a:ext cx="22" cy="30"/>
            </a:xfrm>
            <a:custGeom>
              <a:avLst/>
              <a:gdLst>
                <a:gd name="T0" fmla="*/ 19 w 128"/>
                <a:gd name="T1" fmla="*/ 10 h 180"/>
                <a:gd name="T2" fmla="*/ 19 w 128"/>
                <a:gd name="T3" fmla="*/ 13 h 180"/>
                <a:gd name="T4" fmla="*/ 19 w 128"/>
                <a:gd name="T5" fmla="*/ 16 h 180"/>
                <a:gd name="T6" fmla="*/ 18 w 128"/>
                <a:gd name="T7" fmla="*/ 18 h 180"/>
                <a:gd name="T8" fmla="*/ 16 w 128"/>
                <a:gd name="T9" fmla="*/ 20 h 180"/>
                <a:gd name="T10" fmla="*/ 13 w 128"/>
                <a:gd name="T11" fmla="*/ 22 h 180"/>
                <a:gd name="T12" fmla="*/ 10 w 128"/>
                <a:gd name="T13" fmla="*/ 24 h 180"/>
                <a:gd name="T14" fmla="*/ 8 w 128"/>
                <a:gd name="T15" fmla="*/ 26 h 180"/>
                <a:gd name="T16" fmla="*/ 5 w 128"/>
                <a:gd name="T17" fmla="*/ 27 h 180"/>
                <a:gd name="T18" fmla="*/ 5 w 128"/>
                <a:gd name="T19" fmla="*/ 28 h 180"/>
                <a:gd name="T20" fmla="*/ 5 w 128"/>
                <a:gd name="T21" fmla="*/ 28 h 180"/>
                <a:gd name="T22" fmla="*/ 5 w 128"/>
                <a:gd name="T23" fmla="*/ 29 h 180"/>
                <a:gd name="T24" fmla="*/ 5 w 128"/>
                <a:gd name="T25" fmla="*/ 30 h 180"/>
                <a:gd name="T26" fmla="*/ 6 w 128"/>
                <a:gd name="T27" fmla="*/ 30 h 180"/>
                <a:gd name="T28" fmla="*/ 6 w 128"/>
                <a:gd name="T29" fmla="*/ 30 h 180"/>
                <a:gd name="T30" fmla="*/ 6 w 128"/>
                <a:gd name="T31" fmla="*/ 30 h 180"/>
                <a:gd name="T32" fmla="*/ 7 w 128"/>
                <a:gd name="T33" fmla="*/ 30 h 180"/>
                <a:gd name="T34" fmla="*/ 10 w 128"/>
                <a:gd name="T35" fmla="*/ 28 h 180"/>
                <a:gd name="T36" fmla="*/ 13 w 128"/>
                <a:gd name="T37" fmla="*/ 26 h 180"/>
                <a:gd name="T38" fmla="*/ 16 w 128"/>
                <a:gd name="T39" fmla="*/ 24 h 180"/>
                <a:gd name="T40" fmla="*/ 19 w 128"/>
                <a:gd name="T41" fmla="*/ 22 h 180"/>
                <a:gd name="T42" fmla="*/ 21 w 128"/>
                <a:gd name="T43" fmla="*/ 19 h 180"/>
                <a:gd name="T44" fmla="*/ 22 w 128"/>
                <a:gd name="T45" fmla="*/ 16 h 180"/>
                <a:gd name="T46" fmla="*/ 22 w 128"/>
                <a:gd name="T47" fmla="*/ 13 h 180"/>
                <a:gd name="T48" fmla="*/ 21 w 128"/>
                <a:gd name="T49" fmla="*/ 9 h 180"/>
                <a:gd name="T50" fmla="*/ 19 w 128"/>
                <a:gd name="T51" fmla="*/ 7 h 180"/>
                <a:gd name="T52" fmla="*/ 17 w 128"/>
                <a:gd name="T53" fmla="*/ 4 h 180"/>
                <a:gd name="T54" fmla="*/ 14 w 128"/>
                <a:gd name="T55" fmla="*/ 2 h 180"/>
                <a:gd name="T56" fmla="*/ 10 w 128"/>
                <a:gd name="T57" fmla="*/ 1 h 180"/>
                <a:gd name="T58" fmla="*/ 6 w 128"/>
                <a:gd name="T59" fmla="*/ 0 h 180"/>
                <a:gd name="T60" fmla="*/ 3 w 128"/>
                <a:gd name="T61" fmla="*/ 0 h 180"/>
                <a:gd name="T62" fmla="*/ 1 w 128"/>
                <a:gd name="T63" fmla="*/ 0 h 180"/>
                <a:gd name="T64" fmla="*/ 0 w 128"/>
                <a:gd name="T65" fmla="*/ 1 h 180"/>
                <a:gd name="T66" fmla="*/ 2 w 128"/>
                <a:gd name="T67" fmla="*/ 2 h 180"/>
                <a:gd name="T68" fmla="*/ 5 w 128"/>
                <a:gd name="T69" fmla="*/ 2 h 180"/>
                <a:gd name="T70" fmla="*/ 8 w 128"/>
                <a:gd name="T71" fmla="*/ 3 h 180"/>
                <a:gd name="T72" fmla="*/ 10 w 128"/>
                <a:gd name="T73" fmla="*/ 4 h 180"/>
                <a:gd name="T74" fmla="*/ 13 w 128"/>
                <a:gd name="T75" fmla="*/ 5 h 180"/>
                <a:gd name="T76" fmla="*/ 15 w 128"/>
                <a:gd name="T77" fmla="*/ 6 h 180"/>
                <a:gd name="T78" fmla="*/ 17 w 128"/>
                <a:gd name="T79" fmla="*/ 8 h 180"/>
                <a:gd name="T80" fmla="*/ 19 w 128"/>
                <a:gd name="T81" fmla="*/ 10 h 18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0"/>
                <a:gd name="T125" fmla="*/ 128 w 128"/>
                <a:gd name="T126" fmla="*/ 180 h 18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0">
                  <a:moveTo>
                    <a:pt x="108" y="59"/>
                  </a:moveTo>
                  <a:lnTo>
                    <a:pt x="113" y="77"/>
                  </a:lnTo>
                  <a:lnTo>
                    <a:pt x="111" y="94"/>
                  </a:lnTo>
                  <a:lnTo>
                    <a:pt x="103" y="108"/>
                  </a:lnTo>
                  <a:lnTo>
                    <a:pt x="91" y="121"/>
                  </a:lnTo>
                  <a:lnTo>
                    <a:pt x="77" y="132"/>
                  </a:lnTo>
                  <a:lnTo>
                    <a:pt x="61" y="144"/>
                  </a:lnTo>
                  <a:lnTo>
                    <a:pt x="45" y="154"/>
                  </a:lnTo>
                  <a:lnTo>
                    <a:pt x="30" y="164"/>
                  </a:lnTo>
                  <a:lnTo>
                    <a:pt x="28" y="168"/>
                  </a:lnTo>
                  <a:lnTo>
                    <a:pt x="27" y="170"/>
                  </a:lnTo>
                  <a:lnTo>
                    <a:pt x="27" y="174"/>
                  </a:lnTo>
                  <a:lnTo>
                    <a:pt x="28" y="177"/>
                  </a:lnTo>
                  <a:lnTo>
                    <a:pt x="32" y="179"/>
                  </a:lnTo>
                  <a:lnTo>
                    <a:pt x="35" y="180"/>
                  </a:lnTo>
                  <a:lnTo>
                    <a:pt x="37" y="180"/>
                  </a:lnTo>
                  <a:lnTo>
                    <a:pt x="41" y="179"/>
                  </a:lnTo>
                  <a:lnTo>
                    <a:pt x="60" y="169"/>
                  </a:lnTo>
                  <a:lnTo>
                    <a:pt x="77" y="158"/>
                  </a:lnTo>
                  <a:lnTo>
                    <a:pt x="94" y="145"/>
                  </a:lnTo>
                  <a:lnTo>
                    <a:pt x="109" y="130"/>
                  </a:lnTo>
                  <a:lnTo>
                    <a:pt x="120" y="114"/>
                  </a:lnTo>
                  <a:lnTo>
                    <a:pt x="127" y="95"/>
                  </a:lnTo>
                  <a:lnTo>
                    <a:pt x="128" y="76"/>
                  </a:lnTo>
                  <a:lnTo>
                    <a:pt x="123" y="55"/>
                  </a:lnTo>
                  <a:lnTo>
                    <a:pt x="113" y="39"/>
                  </a:lnTo>
                  <a:lnTo>
                    <a:pt x="97" y="25"/>
                  </a:lnTo>
                  <a:lnTo>
                    <a:pt x="79" y="15"/>
                  </a:lnTo>
                  <a:lnTo>
                    <a:pt x="57" y="7"/>
                  </a:lnTo>
                  <a:lnTo>
                    <a:pt x="36" y="2"/>
                  </a:lnTo>
                  <a:lnTo>
                    <a:pt x="19" y="0"/>
                  </a:lnTo>
                  <a:lnTo>
                    <a:pt x="6" y="0"/>
                  </a:lnTo>
                  <a:lnTo>
                    <a:pt x="0" y="4"/>
                  </a:lnTo>
                  <a:lnTo>
                    <a:pt x="14" y="9"/>
                  </a:lnTo>
                  <a:lnTo>
                    <a:pt x="29" y="14"/>
                  </a:lnTo>
                  <a:lnTo>
                    <a:pt x="46" y="19"/>
                  </a:lnTo>
                  <a:lnTo>
                    <a:pt x="61" y="23"/>
                  </a:lnTo>
                  <a:lnTo>
                    <a:pt x="76" y="29"/>
                  </a:lnTo>
                  <a:lnTo>
                    <a:pt x="89" y="37"/>
                  </a:lnTo>
                  <a:lnTo>
                    <a:pt x="100" y="46"/>
                  </a:lnTo>
                  <a:lnTo>
                    <a:pt x="108" y="5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8" name="Freeform 581"/>
            <p:cNvSpPr>
              <a:spLocks/>
            </p:cNvSpPr>
            <p:nvPr/>
          </p:nvSpPr>
          <p:spPr bwMode="auto">
            <a:xfrm>
              <a:off x="4318" y="3135"/>
              <a:ext cx="54" cy="63"/>
            </a:xfrm>
            <a:custGeom>
              <a:avLst/>
              <a:gdLst>
                <a:gd name="T0" fmla="*/ 17 w 322"/>
                <a:gd name="T1" fmla="*/ 12 h 378"/>
                <a:gd name="T2" fmla="*/ 9 w 322"/>
                <a:gd name="T3" fmla="*/ 19 h 378"/>
                <a:gd name="T4" fmla="*/ 3 w 322"/>
                <a:gd name="T5" fmla="*/ 28 h 378"/>
                <a:gd name="T6" fmla="*/ 0 w 322"/>
                <a:gd name="T7" fmla="*/ 38 h 378"/>
                <a:gd name="T8" fmla="*/ 1 w 322"/>
                <a:gd name="T9" fmla="*/ 44 h 378"/>
                <a:gd name="T10" fmla="*/ 2 w 322"/>
                <a:gd name="T11" fmla="*/ 47 h 378"/>
                <a:gd name="T12" fmla="*/ 3 w 322"/>
                <a:gd name="T13" fmla="*/ 50 h 378"/>
                <a:gd name="T14" fmla="*/ 5 w 322"/>
                <a:gd name="T15" fmla="*/ 52 h 378"/>
                <a:gd name="T16" fmla="*/ 9 w 322"/>
                <a:gd name="T17" fmla="*/ 54 h 378"/>
                <a:gd name="T18" fmla="*/ 14 w 322"/>
                <a:gd name="T19" fmla="*/ 56 h 378"/>
                <a:gd name="T20" fmla="*/ 20 w 322"/>
                <a:gd name="T21" fmla="*/ 58 h 378"/>
                <a:gd name="T22" fmla="*/ 25 w 322"/>
                <a:gd name="T23" fmla="*/ 60 h 378"/>
                <a:gd name="T24" fmla="*/ 31 w 322"/>
                <a:gd name="T25" fmla="*/ 61 h 378"/>
                <a:gd name="T26" fmla="*/ 37 w 322"/>
                <a:gd name="T27" fmla="*/ 62 h 378"/>
                <a:gd name="T28" fmla="*/ 43 w 322"/>
                <a:gd name="T29" fmla="*/ 62 h 378"/>
                <a:gd name="T30" fmla="*/ 48 w 322"/>
                <a:gd name="T31" fmla="*/ 63 h 378"/>
                <a:gd name="T32" fmla="*/ 52 w 322"/>
                <a:gd name="T33" fmla="*/ 63 h 378"/>
                <a:gd name="T34" fmla="*/ 54 w 322"/>
                <a:gd name="T35" fmla="*/ 62 h 378"/>
                <a:gd name="T36" fmla="*/ 54 w 322"/>
                <a:gd name="T37" fmla="*/ 60 h 378"/>
                <a:gd name="T38" fmla="*/ 53 w 322"/>
                <a:gd name="T39" fmla="*/ 59 h 378"/>
                <a:gd name="T40" fmla="*/ 49 w 322"/>
                <a:gd name="T41" fmla="*/ 58 h 378"/>
                <a:gd name="T42" fmla="*/ 44 w 322"/>
                <a:gd name="T43" fmla="*/ 57 h 378"/>
                <a:gd name="T44" fmla="*/ 39 w 322"/>
                <a:gd name="T45" fmla="*/ 56 h 378"/>
                <a:gd name="T46" fmla="*/ 34 w 322"/>
                <a:gd name="T47" fmla="*/ 55 h 378"/>
                <a:gd name="T48" fmla="*/ 29 w 322"/>
                <a:gd name="T49" fmla="*/ 54 h 378"/>
                <a:gd name="T50" fmla="*/ 23 w 322"/>
                <a:gd name="T51" fmla="*/ 53 h 378"/>
                <a:gd name="T52" fmla="*/ 18 w 322"/>
                <a:gd name="T53" fmla="*/ 52 h 378"/>
                <a:gd name="T54" fmla="*/ 13 w 322"/>
                <a:gd name="T55" fmla="*/ 50 h 378"/>
                <a:gd name="T56" fmla="*/ 9 w 322"/>
                <a:gd name="T57" fmla="*/ 47 h 378"/>
                <a:gd name="T58" fmla="*/ 6 w 322"/>
                <a:gd name="T59" fmla="*/ 43 h 378"/>
                <a:gd name="T60" fmla="*/ 6 w 322"/>
                <a:gd name="T61" fmla="*/ 39 h 378"/>
                <a:gd name="T62" fmla="*/ 6 w 322"/>
                <a:gd name="T63" fmla="*/ 33 h 378"/>
                <a:gd name="T64" fmla="*/ 9 w 322"/>
                <a:gd name="T65" fmla="*/ 28 h 378"/>
                <a:gd name="T66" fmla="*/ 12 w 322"/>
                <a:gd name="T67" fmla="*/ 23 h 378"/>
                <a:gd name="T68" fmla="*/ 16 w 322"/>
                <a:gd name="T69" fmla="*/ 18 h 378"/>
                <a:gd name="T70" fmla="*/ 21 w 322"/>
                <a:gd name="T71" fmla="*/ 14 h 378"/>
                <a:gd name="T72" fmla="*/ 26 w 322"/>
                <a:gd name="T73" fmla="*/ 9 h 378"/>
                <a:gd name="T74" fmla="*/ 33 w 322"/>
                <a:gd name="T75" fmla="*/ 6 h 378"/>
                <a:gd name="T76" fmla="*/ 40 w 322"/>
                <a:gd name="T77" fmla="*/ 3 h 378"/>
                <a:gd name="T78" fmla="*/ 44 w 322"/>
                <a:gd name="T79" fmla="*/ 1 h 378"/>
                <a:gd name="T80" fmla="*/ 43 w 322"/>
                <a:gd name="T81" fmla="*/ 0 h 378"/>
                <a:gd name="T82" fmla="*/ 37 w 322"/>
                <a:gd name="T83" fmla="*/ 1 h 378"/>
                <a:gd name="T84" fmla="*/ 30 w 322"/>
                <a:gd name="T85" fmla="*/ 3 h 378"/>
                <a:gd name="T86" fmla="*/ 24 w 322"/>
                <a:gd name="T87" fmla="*/ 6 h 37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2"/>
                <a:gd name="T133" fmla="*/ 0 h 378"/>
                <a:gd name="T134" fmla="*/ 322 w 322"/>
                <a:gd name="T135" fmla="*/ 378 h 3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2" h="378">
                  <a:moveTo>
                    <a:pt x="125" y="49"/>
                  </a:moveTo>
                  <a:lnTo>
                    <a:pt x="100" y="70"/>
                  </a:lnTo>
                  <a:lnTo>
                    <a:pt x="76" y="90"/>
                  </a:lnTo>
                  <a:lnTo>
                    <a:pt x="53" y="115"/>
                  </a:lnTo>
                  <a:lnTo>
                    <a:pt x="34" y="140"/>
                  </a:lnTo>
                  <a:lnTo>
                    <a:pt x="17" y="166"/>
                  </a:lnTo>
                  <a:lnTo>
                    <a:pt x="5" y="195"/>
                  </a:lnTo>
                  <a:lnTo>
                    <a:pt x="0" y="226"/>
                  </a:lnTo>
                  <a:lnTo>
                    <a:pt x="1" y="258"/>
                  </a:lnTo>
                  <a:lnTo>
                    <a:pt x="3" y="266"/>
                  </a:lnTo>
                  <a:lnTo>
                    <a:pt x="5" y="275"/>
                  </a:lnTo>
                  <a:lnTo>
                    <a:pt x="9" y="282"/>
                  </a:lnTo>
                  <a:lnTo>
                    <a:pt x="14" y="290"/>
                  </a:lnTo>
                  <a:lnTo>
                    <a:pt x="19" y="297"/>
                  </a:lnTo>
                  <a:lnTo>
                    <a:pt x="26" y="304"/>
                  </a:lnTo>
                  <a:lnTo>
                    <a:pt x="32" y="310"/>
                  </a:lnTo>
                  <a:lnTo>
                    <a:pt x="41" y="314"/>
                  </a:lnTo>
                  <a:lnTo>
                    <a:pt x="56" y="324"/>
                  </a:lnTo>
                  <a:lnTo>
                    <a:pt x="71" y="332"/>
                  </a:lnTo>
                  <a:lnTo>
                    <a:pt x="86" y="338"/>
                  </a:lnTo>
                  <a:lnTo>
                    <a:pt x="103" y="344"/>
                  </a:lnTo>
                  <a:lnTo>
                    <a:pt x="119" y="350"/>
                  </a:lnTo>
                  <a:lnTo>
                    <a:pt x="136" y="355"/>
                  </a:lnTo>
                  <a:lnTo>
                    <a:pt x="152" y="359"/>
                  </a:lnTo>
                  <a:lnTo>
                    <a:pt x="168" y="363"/>
                  </a:lnTo>
                  <a:lnTo>
                    <a:pt x="186" y="366"/>
                  </a:lnTo>
                  <a:lnTo>
                    <a:pt x="202" y="368"/>
                  </a:lnTo>
                  <a:lnTo>
                    <a:pt x="220" y="371"/>
                  </a:lnTo>
                  <a:lnTo>
                    <a:pt x="238" y="373"/>
                  </a:lnTo>
                  <a:lnTo>
                    <a:pt x="254" y="374"/>
                  </a:lnTo>
                  <a:lnTo>
                    <a:pt x="272" y="375"/>
                  </a:lnTo>
                  <a:lnTo>
                    <a:pt x="289" y="376"/>
                  </a:lnTo>
                  <a:lnTo>
                    <a:pt x="306" y="378"/>
                  </a:lnTo>
                  <a:lnTo>
                    <a:pt x="311" y="378"/>
                  </a:lnTo>
                  <a:lnTo>
                    <a:pt x="316" y="375"/>
                  </a:lnTo>
                  <a:lnTo>
                    <a:pt x="320" y="371"/>
                  </a:lnTo>
                  <a:lnTo>
                    <a:pt x="322" y="366"/>
                  </a:lnTo>
                  <a:lnTo>
                    <a:pt x="322" y="360"/>
                  </a:lnTo>
                  <a:lnTo>
                    <a:pt x="320" y="356"/>
                  </a:lnTo>
                  <a:lnTo>
                    <a:pt x="315" y="352"/>
                  </a:lnTo>
                  <a:lnTo>
                    <a:pt x="309" y="350"/>
                  </a:lnTo>
                  <a:lnTo>
                    <a:pt x="294" y="347"/>
                  </a:lnTo>
                  <a:lnTo>
                    <a:pt x="279" y="344"/>
                  </a:lnTo>
                  <a:lnTo>
                    <a:pt x="263" y="341"/>
                  </a:lnTo>
                  <a:lnTo>
                    <a:pt x="247" y="338"/>
                  </a:lnTo>
                  <a:lnTo>
                    <a:pt x="232" y="336"/>
                  </a:lnTo>
                  <a:lnTo>
                    <a:pt x="216" y="334"/>
                  </a:lnTo>
                  <a:lnTo>
                    <a:pt x="200" y="332"/>
                  </a:lnTo>
                  <a:lnTo>
                    <a:pt x="185" y="328"/>
                  </a:lnTo>
                  <a:lnTo>
                    <a:pt x="170" y="326"/>
                  </a:lnTo>
                  <a:lnTo>
                    <a:pt x="154" y="322"/>
                  </a:lnTo>
                  <a:lnTo>
                    <a:pt x="139" y="318"/>
                  </a:lnTo>
                  <a:lnTo>
                    <a:pt x="124" y="314"/>
                  </a:lnTo>
                  <a:lnTo>
                    <a:pt x="110" y="309"/>
                  </a:lnTo>
                  <a:lnTo>
                    <a:pt x="94" y="303"/>
                  </a:lnTo>
                  <a:lnTo>
                    <a:pt x="80" y="297"/>
                  </a:lnTo>
                  <a:lnTo>
                    <a:pt x="66" y="289"/>
                  </a:lnTo>
                  <a:lnTo>
                    <a:pt x="55" y="281"/>
                  </a:lnTo>
                  <a:lnTo>
                    <a:pt x="45" y="271"/>
                  </a:lnTo>
                  <a:lnTo>
                    <a:pt x="38" y="259"/>
                  </a:lnTo>
                  <a:lnTo>
                    <a:pt x="35" y="245"/>
                  </a:lnTo>
                  <a:lnTo>
                    <a:pt x="34" y="232"/>
                  </a:lnTo>
                  <a:lnTo>
                    <a:pt x="35" y="216"/>
                  </a:lnTo>
                  <a:lnTo>
                    <a:pt x="38" y="200"/>
                  </a:lnTo>
                  <a:lnTo>
                    <a:pt x="43" y="187"/>
                  </a:lnTo>
                  <a:lnTo>
                    <a:pt x="51" y="170"/>
                  </a:lnTo>
                  <a:lnTo>
                    <a:pt x="60" y="152"/>
                  </a:lnTo>
                  <a:lnTo>
                    <a:pt x="71" y="137"/>
                  </a:lnTo>
                  <a:lnTo>
                    <a:pt x="83" y="124"/>
                  </a:lnTo>
                  <a:lnTo>
                    <a:pt x="94" y="110"/>
                  </a:lnTo>
                  <a:lnTo>
                    <a:pt x="107" y="96"/>
                  </a:lnTo>
                  <a:lnTo>
                    <a:pt x="123" y="82"/>
                  </a:lnTo>
                  <a:lnTo>
                    <a:pt x="138" y="69"/>
                  </a:lnTo>
                  <a:lnTo>
                    <a:pt x="153" y="57"/>
                  </a:lnTo>
                  <a:lnTo>
                    <a:pt x="173" y="47"/>
                  </a:lnTo>
                  <a:lnTo>
                    <a:pt x="195" y="38"/>
                  </a:lnTo>
                  <a:lnTo>
                    <a:pt x="218" y="28"/>
                  </a:lnTo>
                  <a:lnTo>
                    <a:pt x="238" y="20"/>
                  </a:lnTo>
                  <a:lnTo>
                    <a:pt x="254" y="13"/>
                  </a:lnTo>
                  <a:lnTo>
                    <a:pt x="264" y="7"/>
                  </a:lnTo>
                  <a:lnTo>
                    <a:pt x="268" y="2"/>
                  </a:lnTo>
                  <a:lnTo>
                    <a:pt x="256" y="0"/>
                  </a:lnTo>
                  <a:lnTo>
                    <a:pt x="240" y="1"/>
                  </a:lnTo>
                  <a:lnTo>
                    <a:pt x="221" y="4"/>
                  </a:lnTo>
                  <a:lnTo>
                    <a:pt x="201" y="10"/>
                  </a:lnTo>
                  <a:lnTo>
                    <a:pt x="180" y="18"/>
                  </a:lnTo>
                  <a:lnTo>
                    <a:pt x="160" y="27"/>
                  </a:lnTo>
                  <a:lnTo>
                    <a:pt x="141" y="38"/>
                  </a:lnTo>
                  <a:lnTo>
                    <a:pt x="125" y="49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9" name="Freeform 582"/>
            <p:cNvSpPr>
              <a:spLocks/>
            </p:cNvSpPr>
            <p:nvPr/>
          </p:nvSpPr>
          <p:spPr bwMode="auto">
            <a:xfrm>
              <a:off x="4394" y="3133"/>
              <a:ext cx="47" cy="42"/>
            </a:xfrm>
            <a:custGeom>
              <a:avLst/>
              <a:gdLst>
                <a:gd name="T0" fmla="*/ 39 w 283"/>
                <a:gd name="T1" fmla="*/ 13 h 252"/>
                <a:gd name="T2" fmla="*/ 41 w 283"/>
                <a:gd name="T3" fmla="*/ 15 h 252"/>
                <a:gd name="T4" fmla="*/ 43 w 283"/>
                <a:gd name="T5" fmla="*/ 18 h 252"/>
                <a:gd name="T6" fmla="*/ 43 w 283"/>
                <a:gd name="T7" fmla="*/ 21 h 252"/>
                <a:gd name="T8" fmla="*/ 43 w 283"/>
                <a:gd name="T9" fmla="*/ 24 h 252"/>
                <a:gd name="T10" fmla="*/ 43 w 283"/>
                <a:gd name="T11" fmla="*/ 26 h 252"/>
                <a:gd name="T12" fmla="*/ 42 w 283"/>
                <a:gd name="T13" fmla="*/ 28 h 252"/>
                <a:gd name="T14" fmla="*/ 41 w 283"/>
                <a:gd name="T15" fmla="*/ 31 h 252"/>
                <a:gd name="T16" fmla="*/ 39 w 283"/>
                <a:gd name="T17" fmla="*/ 32 h 252"/>
                <a:gd name="T18" fmla="*/ 37 w 283"/>
                <a:gd name="T19" fmla="*/ 34 h 252"/>
                <a:gd name="T20" fmla="*/ 36 w 283"/>
                <a:gd name="T21" fmla="*/ 36 h 252"/>
                <a:gd name="T22" fmla="*/ 34 w 283"/>
                <a:gd name="T23" fmla="*/ 37 h 252"/>
                <a:gd name="T24" fmla="*/ 32 w 283"/>
                <a:gd name="T25" fmla="*/ 39 h 252"/>
                <a:gd name="T26" fmla="*/ 32 w 283"/>
                <a:gd name="T27" fmla="*/ 40 h 252"/>
                <a:gd name="T28" fmla="*/ 32 w 283"/>
                <a:gd name="T29" fmla="*/ 40 h 252"/>
                <a:gd name="T30" fmla="*/ 32 w 283"/>
                <a:gd name="T31" fmla="*/ 41 h 252"/>
                <a:gd name="T32" fmla="*/ 32 w 283"/>
                <a:gd name="T33" fmla="*/ 41 h 252"/>
                <a:gd name="T34" fmla="*/ 33 w 283"/>
                <a:gd name="T35" fmla="*/ 42 h 252"/>
                <a:gd name="T36" fmla="*/ 34 w 283"/>
                <a:gd name="T37" fmla="*/ 42 h 252"/>
                <a:gd name="T38" fmla="*/ 34 w 283"/>
                <a:gd name="T39" fmla="*/ 42 h 252"/>
                <a:gd name="T40" fmla="*/ 35 w 283"/>
                <a:gd name="T41" fmla="*/ 41 h 252"/>
                <a:gd name="T42" fmla="*/ 39 w 283"/>
                <a:gd name="T43" fmla="*/ 39 h 252"/>
                <a:gd name="T44" fmla="*/ 42 w 283"/>
                <a:gd name="T45" fmla="*/ 36 h 252"/>
                <a:gd name="T46" fmla="*/ 45 w 283"/>
                <a:gd name="T47" fmla="*/ 32 h 252"/>
                <a:gd name="T48" fmla="*/ 46 w 283"/>
                <a:gd name="T49" fmla="*/ 28 h 252"/>
                <a:gd name="T50" fmla="*/ 47 w 283"/>
                <a:gd name="T51" fmla="*/ 24 h 252"/>
                <a:gd name="T52" fmla="*/ 47 w 283"/>
                <a:gd name="T53" fmla="*/ 19 h 252"/>
                <a:gd name="T54" fmla="*/ 45 w 283"/>
                <a:gd name="T55" fmla="*/ 15 h 252"/>
                <a:gd name="T56" fmla="*/ 42 w 283"/>
                <a:gd name="T57" fmla="*/ 12 h 252"/>
                <a:gd name="T58" fmla="*/ 40 w 283"/>
                <a:gd name="T59" fmla="*/ 10 h 252"/>
                <a:gd name="T60" fmla="*/ 37 w 283"/>
                <a:gd name="T61" fmla="*/ 8 h 252"/>
                <a:gd name="T62" fmla="*/ 34 w 283"/>
                <a:gd name="T63" fmla="*/ 7 h 252"/>
                <a:gd name="T64" fmla="*/ 31 w 283"/>
                <a:gd name="T65" fmla="*/ 5 h 252"/>
                <a:gd name="T66" fmla="*/ 27 w 283"/>
                <a:gd name="T67" fmla="*/ 4 h 252"/>
                <a:gd name="T68" fmla="*/ 24 w 283"/>
                <a:gd name="T69" fmla="*/ 3 h 252"/>
                <a:gd name="T70" fmla="*/ 20 w 283"/>
                <a:gd name="T71" fmla="*/ 2 h 252"/>
                <a:gd name="T72" fmla="*/ 17 w 283"/>
                <a:gd name="T73" fmla="*/ 1 h 252"/>
                <a:gd name="T74" fmla="*/ 14 w 283"/>
                <a:gd name="T75" fmla="*/ 1 h 252"/>
                <a:gd name="T76" fmla="*/ 11 w 283"/>
                <a:gd name="T77" fmla="*/ 0 h 252"/>
                <a:gd name="T78" fmla="*/ 8 w 283"/>
                <a:gd name="T79" fmla="*/ 0 h 252"/>
                <a:gd name="T80" fmla="*/ 6 w 283"/>
                <a:gd name="T81" fmla="*/ 0 h 252"/>
                <a:gd name="T82" fmla="*/ 3 w 283"/>
                <a:gd name="T83" fmla="*/ 0 h 252"/>
                <a:gd name="T84" fmla="*/ 2 w 283"/>
                <a:gd name="T85" fmla="*/ 0 h 252"/>
                <a:gd name="T86" fmla="*/ 1 w 283"/>
                <a:gd name="T87" fmla="*/ 0 h 252"/>
                <a:gd name="T88" fmla="*/ 0 w 283"/>
                <a:gd name="T89" fmla="*/ 1 h 252"/>
                <a:gd name="T90" fmla="*/ 2 w 283"/>
                <a:gd name="T91" fmla="*/ 1 h 252"/>
                <a:gd name="T92" fmla="*/ 4 w 283"/>
                <a:gd name="T93" fmla="*/ 1 h 252"/>
                <a:gd name="T94" fmla="*/ 6 w 283"/>
                <a:gd name="T95" fmla="*/ 2 h 252"/>
                <a:gd name="T96" fmla="*/ 9 w 283"/>
                <a:gd name="T97" fmla="*/ 2 h 252"/>
                <a:gd name="T98" fmla="*/ 11 w 283"/>
                <a:gd name="T99" fmla="*/ 3 h 252"/>
                <a:gd name="T100" fmla="*/ 14 w 283"/>
                <a:gd name="T101" fmla="*/ 3 h 252"/>
                <a:gd name="T102" fmla="*/ 16 w 283"/>
                <a:gd name="T103" fmla="*/ 4 h 252"/>
                <a:gd name="T104" fmla="*/ 19 w 283"/>
                <a:gd name="T105" fmla="*/ 4 h 252"/>
                <a:gd name="T106" fmla="*/ 21 w 283"/>
                <a:gd name="T107" fmla="*/ 5 h 252"/>
                <a:gd name="T108" fmla="*/ 24 w 283"/>
                <a:gd name="T109" fmla="*/ 6 h 252"/>
                <a:gd name="T110" fmla="*/ 27 w 283"/>
                <a:gd name="T111" fmla="*/ 7 h 252"/>
                <a:gd name="T112" fmla="*/ 29 w 283"/>
                <a:gd name="T113" fmla="*/ 8 h 252"/>
                <a:gd name="T114" fmla="*/ 32 w 283"/>
                <a:gd name="T115" fmla="*/ 9 h 252"/>
                <a:gd name="T116" fmla="*/ 35 w 283"/>
                <a:gd name="T117" fmla="*/ 10 h 252"/>
                <a:gd name="T118" fmla="*/ 37 w 283"/>
                <a:gd name="T119" fmla="*/ 11 h 252"/>
                <a:gd name="T120" fmla="*/ 39 w 283"/>
                <a:gd name="T121" fmla="*/ 13 h 25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3"/>
                <a:gd name="T184" fmla="*/ 0 h 252"/>
                <a:gd name="T185" fmla="*/ 283 w 283"/>
                <a:gd name="T186" fmla="*/ 252 h 252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3" h="252">
                  <a:moveTo>
                    <a:pt x="235" y="77"/>
                  </a:moveTo>
                  <a:lnTo>
                    <a:pt x="248" y="91"/>
                  </a:lnTo>
                  <a:lnTo>
                    <a:pt x="256" y="107"/>
                  </a:lnTo>
                  <a:lnTo>
                    <a:pt x="259" y="124"/>
                  </a:lnTo>
                  <a:lnTo>
                    <a:pt x="259" y="142"/>
                  </a:lnTo>
                  <a:lnTo>
                    <a:pt x="257" y="157"/>
                  </a:lnTo>
                  <a:lnTo>
                    <a:pt x="252" y="170"/>
                  </a:lnTo>
                  <a:lnTo>
                    <a:pt x="244" y="183"/>
                  </a:lnTo>
                  <a:lnTo>
                    <a:pt x="236" y="193"/>
                  </a:lnTo>
                  <a:lnTo>
                    <a:pt x="225" y="204"/>
                  </a:lnTo>
                  <a:lnTo>
                    <a:pt x="215" y="214"/>
                  </a:lnTo>
                  <a:lnTo>
                    <a:pt x="204" y="224"/>
                  </a:lnTo>
                  <a:lnTo>
                    <a:pt x="194" y="234"/>
                  </a:lnTo>
                  <a:lnTo>
                    <a:pt x="191" y="238"/>
                  </a:lnTo>
                  <a:lnTo>
                    <a:pt x="191" y="241"/>
                  </a:lnTo>
                  <a:lnTo>
                    <a:pt x="191" y="245"/>
                  </a:lnTo>
                  <a:lnTo>
                    <a:pt x="194" y="248"/>
                  </a:lnTo>
                  <a:lnTo>
                    <a:pt x="197" y="250"/>
                  </a:lnTo>
                  <a:lnTo>
                    <a:pt x="202" y="252"/>
                  </a:lnTo>
                  <a:lnTo>
                    <a:pt x="205" y="250"/>
                  </a:lnTo>
                  <a:lnTo>
                    <a:pt x="209" y="248"/>
                  </a:lnTo>
                  <a:lnTo>
                    <a:pt x="232" y="233"/>
                  </a:lnTo>
                  <a:lnTo>
                    <a:pt x="252" y="214"/>
                  </a:lnTo>
                  <a:lnTo>
                    <a:pt x="268" y="192"/>
                  </a:lnTo>
                  <a:lnTo>
                    <a:pt x="278" y="167"/>
                  </a:lnTo>
                  <a:lnTo>
                    <a:pt x="283" y="141"/>
                  </a:lnTo>
                  <a:lnTo>
                    <a:pt x="280" y="115"/>
                  </a:lnTo>
                  <a:lnTo>
                    <a:pt x="271" y="91"/>
                  </a:lnTo>
                  <a:lnTo>
                    <a:pt x="252" y="69"/>
                  </a:lnTo>
                  <a:lnTo>
                    <a:pt x="238" y="57"/>
                  </a:lnTo>
                  <a:lnTo>
                    <a:pt x="222" y="48"/>
                  </a:lnTo>
                  <a:lnTo>
                    <a:pt x="204" y="39"/>
                  </a:lnTo>
                  <a:lnTo>
                    <a:pt x="184" y="31"/>
                  </a:lnTo>
                  <a:lnTo>
                    <a:pt x="164" y="23"/>
                  </a:lnTo>
                  <a:lnTo>
                    <a:pt x="144" y="17"/>
                  </a:lnTo>
                  <a:lnTo>
                    <a:pt x="123" y="13"/>
                  </a:lnTo>
                  <a:lnTo>
                    <a:pt x="103" y="8"/>
                  </a:lnTo>
                  <a:lnTo>
                    <a:pt x="83" y="5"/>
                  </a:lnTo>
                  <a:lnTo>
                    <a:pt x="66" y="2"/>
                  </a:lnTo>
                  <a:lnTo>
                    <a:pt x="48" y="0"/>
                  </a:lnTo>
                  <a:lnTo>
                    <a:pt x="34" y="0"/>
                  </a:lnTo>
                  <a:lnTo>
                    <a:pt x="21" y="0"/>
                  </a:lnTo>
                  <a:lnTo>
                    <a:pt x="11" y="0"/>
                  </a:lnTo>
                  <a:lnTo>
                    <a:pt x="4" y="2"/>
                  </a:lnTo>
                  <a:lnTo>
                    <a:pt x="0" y="5"/>
                  </a:lnTo>
                  <a:lnTo>
                    <a:pt x="12" y="7"/>
                  </a:lnTo>
                  <a:lnTo>
                    <a:pt x="24" y="8"/>
                  </a:lnTo>
                  <a:lnTo>
                    <a:pt x="38" y="10"/>
                  </a:lnTo>
                  <a:lnTo>
                    <a:pt x="52" y="13"/>
                  </a:lnTo>
                  <a:lnTo>
                    <a:pt x="66" y="16"/>
                  </a:lnTo>
                  <a:lnTo>
                    <a:pt x="82" y="18"/>
                  </a:lnTo>
                  <a:lnTo>
                    <a:pt x="98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4"/>
                  </a:lnTo>
                  <a:lnTo>
                    <a:pt x="162" y="39"/>
                  </a:lnTo>
                  <a:lnTo>
                    <a:pt x="177" y="45"/>
                  </a:lnTo>
                  <a:lnTo>
                    <a:pt x="193" y="52"/>
                  </a:lnTo>
                  <a:lnTo>
                    <a:pt x="208" y="60"/>
                  </a:lnTo>
                  <a:lnTo>
                    <a:pt x="222" y="68"/>
                  </a:lnTo>
                  <a:lnTo>
                    <a:pt x="235" y="77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0" name="Freeform 583"/>
            <p:cNvSpPr>
              <a:spLocks/>
            </p:cNvSpPr>
            <p:nvPr/>
          </p:nvSpPr>
          <p:spPr bwMode="auto">
            <a:xfrm>
              <a:off x="4298" y="3153"/>
              <a:ext cx="19" cy="39"/>
            </a:xfrm>
            <a:custGeom>
              <a:avLst/>
              <a:gdLst>
                <a:gd name="T0" fmla="*/ 0 w 114"/>
                <a:gd name="T1" fmla="*/ 21 h 238"/>
                <a:gd name="T2" fmla="*/ 0 w 114"/>
                <a:gd name="T3" fmla="*/ 24 h 238"/>
                <a:gd name="T4" fmla="*/ 1 w 114"/>
                <a:gd name="T5" fmla="*/ 28 h 238"/>
                <a:gd name="T6" fmla="*/ 2 w 114"/>
                <a:gd name="T7" fmla="*/ 30 h 238"/>
                <a:gd name="T8" fmla="*/ 4 w 114"/>
                <a:gd name="T9" fmla="*/ 33 h 238"/>
                <a:gd name="T10" fmla="*/ 6 w 114"/>
                <a:gd name="T11" fmla="*/ 35 h 238"/>
                <a:gd name="T12" fmla="*/ 9 w 114"/>
                <a:gd name="T13" fmla="*/ 37 h 238"/>
                <a:gd name="T14" fmla="*/ 12 w 114"/>
                <a:gd name="T15" fmla="*/ 38 h 238"/>
                <a:gd name="T16" fmla="*/ 15 w 114"/>
                <a:gd name="T17" fmla="*/ 39 h 238"/>
                <a:gd name="T18" fmla="*/ 16 w 114"/>
                <a:gd name="T19" fmla="*/ 39 h 238"/>
                <a:gd name="T20" fmla="*/ 17 w 114"/>
                <a:gd name="T21" fmla="*/ 39 h 238"/>
                <a:gd name="T22" fmla="*/ 18 w 114"/>
                <a:gd name="T23" fmla="*/ 38 h 238"/>
                <a:gd name="T24" fmla="*/ 19 w 114"/>
                <a:gd name="T25" fmla="*/ 37 h 238"/>
                <a:gd name="T26" fmla="*/ 19 w 114"/>
                <a:gd name="T27" fmla="*/ 36 h 238"/>
                <a:gd name="T28" fmla="*/ 18 w 114"/>
                <a:gd name="T29" fmla="*/ 35 h 238"/>
                <a:gd name="T30" fmla="*/ 18 w 114"/>
                <a:gd name="T31" fmla="*/ 35 h 238"/>
                <a:gd name="T32" fmla="*/ 17 w 114"/>
                <a:gd name="T33" fmla="*/ 34 h 238"/>
                <a:gd name="T34" fmla="*/ 14 w 114"/>
                <a:gd name="T35" fmla="*/ 33 h 238"/>
                <a:gd name="T36" fmla="*/ 11 w 114"/>
                <a:gd name="T37" fmla="*/ 32 h 238"/>
                <a:gd name="T38" fmla="*/ 8 w 114"/>
                <a:gd name="T39" fmla="*/ 29 h 238"/>
                <a:gd name="T40" fmla="*/ 7 w 114"/>
                <a:gd name="T41" fmla="*/ 27 h 238"/>
                <a:gd name="T42" fmla="*/ 5 w 114"/>
                <a:gd name="T43" fmla="*/ 24 h 238"/>
                <a:gd name="T44" fmla="*/ 5 w 114"/>
                <a:gd name="T45" fmla="*/ 21 h 238"/>
                <a:gd name="T46" fmla="*/ 5 w 114"/>
                <a:gd name="T47" fmla="*/ 18 h 238"/>
                <a:gd name="T48" fmla="*/ 6 w 114"/>
                <a:gd name="T49" fmla="*/ 15 h 238"/>
                <a:gd name="T50" fmla="*/ 7 w 114"/>
                <a:gd name="T51" fmla="*/ 12 h 238"/>
                <a:gd name="T52" fmla="*/ 9 w 114"/>
                <a:gd name="T53" fmla="*/ 10 h 238"/>
                <a:gd name="T54" fmla="*/ 10 w 114"/>
                <a:gd name="T55" fmla="*/ 8 h 238"/>
                <a:gd name="T56" fmla="*/ 12 w 114"/>
                <a:gd name="T57" fmla="*/ 6 h 238"/>
                <a:gd name="T58" fmla="*/ 14 w 114"/>
                <a:gd name="T59" fmla="*/ 5 h 238"/>
                <a:gd name="T60" fmla="*/ 16 w 114"/>
                <a:gd name="T61" fmla="*/ 3 h 238"/>
                <a:gd name="T62" fmla="*/ 18 w 114"/>
                <a:gd name="T63" fmla="*/ 1 h 238"/>
                <a:gd name="T64" fmla="*/ 19 w 114"/>
                <a:gd name="T65" fmla="*/ 0 h 238"/>
                <a:gd name="T66" fmla="*/ 18 w 114"/>
                <a:gd name="T67" fmla="*/ 0 h 238"/>
                <a:gd name="T68" fmla="*/ 16 w 114"/>
                <a:gd name="T69" fmla="*/ 1 h 238"/>
                <a:gd name="T70" fmla="*/ 13 w 114"/>
                <a:gd name="T71" fmla="*/ 3 h 238"/>
                <a:gd name="T72" fmla="*/ 9 w 114"/>
                <a:gd name="T73" fmla="*/ 6 h 238"/>
                <a:gd name="T74" fmla="*/ 6 w 114"/>
                <a:gd name="T75" fmla="*/ 9 h 238"/>
                <a:gd name="T76" fmla="*/ 3 w 114"/>
                <a:gd name="T77" fmla="*/ 13 h 238"/>
                <a:gd name="T78" fmla="*/ 1 w 114"/>
                <a:gd name="T79" fmla="*/ 17 h 238"/>
                <a:gd name="T80" fmla="*/ 0 w 114"/>
                <a:gd name="T81" fmla="*/ 21 h 23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4"/>
                <a:gd name="T124" fmla="*/ 0 h 238"/>
                <a:gd name="T125" fmla="*/ 114 w 114"/>
                <a:gd name="T126" fmla="*/ 238 h 238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4" h="238">
                  <a:moveTo>
                    <a:pt x="0" y="130"/>
                  </a:moveTo>
                  <a:lnTo>
                    <a:pt x="0" y="149"/>
                  </a:lnTo>
                  <a:lnTo>
                    <a:pt x="4" y="168"/>
                  </a:lnTo>
                  <a:lnTo>
                    <a:pt x="12" y="185"/>
                  </a:lnTo>
                  <a:lnTo>
                    <a:pt x="24" y="200"/>
                  </a:lnTo>
                  <a:lnTo>
                    <a:pt x="38" y="213"/>
                  </a:lnTo>
                  <a:lnTo>
                    <a:pt x="55" y="224"/>
                  </a:lnTo>
                  <a:lnTo>
                    <a:pt x="73" y="232"/>
                  </a:lnTo>
                  <a:lnTo>
                    <a:pt x="92" y="237"/>
                  </a:lnTo>
                  <a:lnTo>
                    <a:pt x="98" y="238"/>
                  </a:lnTo>
                  <a:lnTo>
                    <a:pt x="104" y="235"/>
                  </a:lnTo>
                  <a:lnTo>
                    <a:pt x="109" y="232"/>
                  </a:lnTo>
                  <a:lnTo>
                    <a:pt x="111" y="227"/>
                  </a:lnTo>
                  <a:lnTo>
                    <a:pt x="111" y="222"/>
                  </a:lnTo>
                  <a:lnTo>
                    <a:pt x="110" y="216"/>
                  </a:lnTo>
                  <a:lnTo>
                    <a:pt x="106" y="211"/>
                  </a:lnTo>
                  <a:lnTo>
                    <a:pt x="100" y="209"/>
                  </a:lnTo>
                  <a:lnTo>
                    <a:pt x="82" y="202"/>
                  </a:lnTo>
                  <a:lnTo>
                    <a:pt x="64" y="193"/>
                  </a:lnTo>
                  <a:lnTo>
                    <a:pt x="50" y="180"/>
                  </a:lnTo>
                  <a:lnTo>
                    <a:pt x="39" y="167"/>
                  </a:lnTo>
                  <a:lnTo>
                    <a:pt x="32" y="149"/>
                  </a:lnTo>
                  <a:lnTo>
                    <a:pt x="29" y="131"/>
                  </a:lnTo>
                  <a:lnTo>
                    <a:pt x="29" y="111"/>
                  </a:lnTo>
                  <a:lnTo>
                    <a:pt x="35" y="91"/>
                  </a:lnTo>
                  <a:lnTo>
                    <a:pt x="42" y="76"/>
                  </a:lnTo>
                  <a:lnTo>
                    <a:pt x="51" y="62"/>
                  </a:lnTo>
                  <a:lnTo>
                    <a:pt x="62" y="49"/>
                  </a:lnTo>
                  <a:lnTo>
                    <a:pt x="73" y="38"/>
                  </a:lnTo>
                  <a:lnTo>
                    <a:pt x="84" y="28"/>
                  </a:lnTo>
                  <a:lnTo>
                    <a:pt x="96" y="18"/>
                  </a:lnTo>
                  <a:lnTo>
                    <a:pt x="106" y="9"/>
                  </a:lnTo>
                  <a:lnTo>
                    <a:pt x="114" y="1"/>
                  </a:lnTo>
                  <a:lnTo>
                    <a:pt x="106" y="0"/>
                  </a:lnTo>
                  <a:lnTo>
                    <a:pt x="93" y="6"/>
                  </a:lnTo>
                  <a:lnTo>
                    <a:pt x="76" y="18"/>
                  </a:lnTo>
                  <a:lnTo>
                    <a:pt x="56" y="36"/>
                  </a:lnTo>
                  <a:lnTo>
                    <a:pt x="37" y="57"/>
                  </a:lnTo>
                  <a:lnTo>
                    <a:pt x="20" y="80"/>
                  </a:lnTo>
                  <a:lnTo>
                    <a:pt x="7" y="106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1" name="Freeform 584"/>
            <p:cNvSpPr>
              <a:spLocks/>
            </p:cNvSpPr>
            <p:nvPr/>
          </p:nvSpPr>
          <p:spPr bwMode="auto">
            <a:xfrm>
              <a:off x="4432" y="3130"/>
              <a:ext cx="41" cy="52"/>
            </a:xfrm>
            <a:custGeom>
              <a:avLst/>
              <a:gdLst>
                <a:gd name="T0" fmla="*/ 35 w 246"/>
                <a:gd name="T1" fmla="*/ 21 h 310"/>
                <a:gd name="T2" fmla="*/ 37 w 246"/>
                <a:gd name="T3" fmla="*/ 24 h 310"/>
                <a:gd name="T4" fmla="*/ 38 w 246"/>
                <a:gd name="T5" fmla="*/ 28 h 310"/>
                <a:gd name="T6" fmla="*/ 37 w 246"/>
                <a:gd name="T7" fmla="*/ 31 h 310"/>
                <a:gd name="T8" fmla="*/ 35 w 246"/>
                <a:gd name="T9" fmla="*/ 35 h 310"/>
                <a:gd name="T10" fmla="*/ 31 w 246"/>
                <a:gd name="T11" fmla="*/ 38 h 310"/>
                <a:gd name="T12" fmla="*/ 28 w 246"/>
                <a:gd name="T13" fmla="*/ 41 h 310"/>
                <a:gd name="T14" fmla="*/ 24 w 246"/>
                <a:gd name="T15" fmla="*/ 44 h 310"/>
                <a:gd name="T16" fmla="*/ 22 w 246"/>
                <a:gd name="T17" fmla="*/ 47 h 310"/>
                <a:gd name="T18" fmla="*/ 21 w 246"/>
                <a:gd name="T19" fmla="*/ 48 h 310"/>
                <a:gd name="T20" fmla="*/ 20 w 246"/>
                <a:gd name="T21" fmla="*/ 50 h 310"/>
                <a:gd name="T22" fmla="*/ 20 w 246"/>
                <a:gd name="T23" fmla="*/ 51 h 310"/>
                <a:gd name="T24" fmla="*/ 22 w 246"/>
                <a:gd name="T25" fmla="*/ 52 h 310"/>
                <a:gd name="T26" fmla="*/ 23 w 246"/>
                <a:gd name="T27" fmla="*/ 52 h 310"/>
                <a:gd name="T28" fmla="*/ 26 w 246"/>
                <a:gd name="T29" fmla="*/ 49 h 310"/>
                <a:gd name="T30" fmla="*/ 30 w 246"/>
                <a:gd name="T31" fmla="*/ 45 h 310"/>
                <a:gd name="T32" fmla="*/ 35 w 246"/>
                <a:gd name="T33" fmla="*/ 41 h 310"/>
                <a:gd name="T34" fmla="*/ 39 w 246"/>
                <a:gd name="T35" fmla="*/ 37 h 310"/>
                <a:gd name="T36" fmla="*/ 41 w 246"/>
                <a:gd name="T37" fmla="*/ 31 h 310"/>
                <a:gd name="T38" fmla="*/ 40 w 246"/>
                <a:gd name="T39" fmla="*/ 26 h 310"/>
                <a:gd name="T40" fmla="*/ 38 w 246"/>
                <a:gd name="T41" fmla="*/ 20 h 310"/>
                <a:gd name="T42" fmla="*/ 34 w 246"/>
                <a:gd name="T43" fmla="*/ 16 h 310"/>
                <a:gd name="T44" fmla="*/ 30 w 246"/>
                <a:gd name="T45" fmla="*/ 12 h 310"/>
                <a:gd name="T46" fmla="*/ 25 w 246"/>
                <a:gd name="T47" fmla="*/ 10 h 310"/>
                <a:gd name="T48" fmla="*/ 21 w 246"/>
                <a:gd name="T49" fmla="*/ 7 h 310"/>
                <a:gd name="T50" fmla="*/ 16 w 246"/>
                <a:gd name="T51" fmla="*/ 5 h 310"/>
                <a:gd name="T52" fmla="*/ 12 w 246"/>
                <a:gd name="T53" fmla="*/ 3 h 310"/>
                <a:gd name="T54" fmla="*/ 8 w 246"/>
                <a:gd name="T55" fmla="*/ 1 h 310"/>
                <a:gd name="T56" fmla="*/ 4 w 246"/>
                <a:gd name="T57" fmla="*/ 0 h 310"/>
                <a:gd name="T58" fmla="*/ 1 w 246"/>
                <a:gd name="T59" fmla="*/ 0 h 310"/>
                <a:gd name="T60" fmla="*/ 1 w 246"/>
                <a:gd name="T61" fmla="*/ 1 h 310"/>
                <a:gd name="T62" fmla="*/ 5 w 246"/>
                <a:gd name="T63" fmla="*/ 2 h 310"/>
                <a:gd name="T64" fmla="*/ 9 w 246"/>
                <a:gd name="T65" fmla="*/ 4 h 310"/>
                <a:gd name="T66" fmla="*/ 13 w 246"/>
                <a:gd name="T67" fmla="*/ 6 h 310"/>
                <a:gd name="T68" fmla="*/ 18 w 246"/>
                <a:gd name="T69" fmla="*/ 9 h 310"/>
                <a:gd name="T70" fmla="*/ 22 w 246"/>
                <a:gd name="T71" fmla="*/ 12 h 310"/>
                <a:gd name="T72" fmla="*/ 27 w 246"/>
                <a:gd name="T73" fmla="*/ 15 h 310"/>
                <a:gd name="T74" fmla="*/ 31 w 246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6"/>
                <a:gd name="T115" fmla="*/ 0 h 310"/>
                <a:gd name="T116" fmla="*/ 246 w 246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6" h="310">
                  <a:moveTo>
                    <a:pt x="199" y="116"/>
                  </a:moveTo>
                  <a:lnTo>
                    <a:pt x="207" y="124"/>
                  </a:lnTo>
                  <a:lnTo>
                    <a:pt x="214" y="133"/>
                  </a:lnTo>
                  <a:lnTo>
                    <a:pt x="219" y="143"/>
                  </a:lnTo>
                  <a:lnTo>
                    <a:pt x="223" y="154"/>
                  </a:lnTo>
                  <a:lnTo>
                    <a:pt x="225" y="164"/>
                  </a:lnTo>
                  <a:lnTo>
                    <a:pt x="225" y="176"/>
                  </a:lnTo>
                  <a:lnTo>
                    <a:pt x="221" y="187"/>
                  </a:lnTo>
                  <a:lnTo>
                    <a:pt x="216" y="197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8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3" y="264"/>
                  </a:lnTo>
                  <a:lnTo>
                    <a:pt x="132" y="274"/>
                  </a:lnTo>
                  <a:lnTo>
                    <a:pt x="129" y="278"/>
                  </a:lnTo>
                  <a:lnTo>
                    <a:pt x="126" y="282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1" y="305"/>
                  </a:lnTo>
                  <a:lnTo>
                    <a:pt x="125" y="309"/>
                  </a:lnTo>
                  <a:lnTo>
                    <a:pt x="130" y="310"/>
                  </a:lnTo>
                  <a:lnTo>
                    <a:pt x="134" y="310"/>
                  </a:lnTo>
                  <a:lnTo>
                    <a:pt x="139" y="309"/>
                  </a:lnTo>
                  <a:lnTo>
                    <a:pt x="143" y="305"/>
                  </a:lnTo>
                  <a:lnTo>
                    <a:pt x="154" y="293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19" y="233"/>
                  </a:lnTo>
                  <a:lnTo>
                    <a:pt x="231" y="219"/>
                  </a:lnTo>
                  <a:lnTo>
                    <a:pt x="239" y="204"/>
                  </a:lnTo>
                  <a:lnTo>
                    <a:pt x="245" y="187"/>
                  </a:lnTo>
                  <a:lnTo>
                    <a:pt x="246" y="170"/>
                  </a:lnTo>
                  <a:lnTo>
                    <a:pt x="242" y="153"/>
                  </a:lnTo>
                  <a:lnTo>
                    <a:pt x="236" y="136"/>
                  </a:lnTo>
                  <a:lnTo>
                    <a:pt x="227" y="120"/>
                  </a:lnTo>
                  <a:lnTo>
                    <a:pt x="215" y="107"/>
                  </a:lnTo>
                  <a:lnTo>
                    <a:pt x="201" y="94"/>
                  </a:lnTo>
                  <a:lnTo>
                    <a:pt x="187" y="82"/>
                  </a:lnTo>
                  <a:lnTo>
                    <a:pt x="177" y="74"/>
                  </a:lnTo>
                  <a:lnTo>
                    <a:pt x="165" y="68"/>
                  </a:lnTo>
                  <a:lnTo>
                    <a:pt x="152" y="60"/>
                  </a:lnTo>
                  <a:lnTo>
                    <a:pt x="139" y="51"/>
                  </a:lnTo>
                  <a:lnTo>
                    <a:pt x="126" y="43"/>
                  </a:lnTo>
                  <a:lnTo>
                    <a:pt x="112" y="35"/>
                  </a:lnTo>
                  <a:lnTo>
                    <a:pt x="98" y="28"/>
                  </a:lnTo>
                  <a:lnTo>
                    <a:pt x="85" y="22"/>
                  </a:lnTo>
                  <a:lnTo>
                    <a:pt x="72" y="16"/>
                  </a:lnTo>
                  <a:lnTo>
                    <a:pt x="59" y="10"/>
                  </a:lnTo>
                  <a:lnTo>
                    <a:pt x="46" y="7"/>
                  </a:lnTo>
                  <a:lnTo>
                    <a:pt x="35" y="3"/>
                  </a:lnTo>
                  <a:lnTo>
                    <a:pt x="24" y="1"/>
                  </a:lnTo>
                  <a:lnTo>
                    <a:pt x="15" y="0"/>
                  </a:lnTo>
                  <a:lnTo>
                    <a:pt x="7" y="1"/>
                  </a:lnTo>
                  <a:lnTo>
                    <a:pt x="0" y="3"/>
                  </a:lnTo>
                  <a:lnTo>
                    <a:pt x="8" y="6"/>
                  </a:lnTo>
                  <a:lnTo>
                    <a:pt x="17" y="9"/>
                  </a:lnTo>
                  <a:lnTo>
                    <a:pt x="28" y="14"/>
                  </a:lnTo>
                  <a:lnTo>
                    <a:pt x="38" y="18"/>
                  </a:lnTo>
                  <a:lnTo>
                    <a:pt x="51" y="24"/>
                  </a:lnTo>
                  <a:lnTo>
                    <a:pt x="64" y="30"/>
                  </a:lnTo>
                  <a:lnTo>
                    <a:pt x="78" y="37"/>
                  </a:lnTo>
                  <a:lnTo>
                    <a:pt x="92" y="43"/>
                  </a:lnTo>
                  <a:lnTo>
                    <a:pt x="106" y="51"/>
                  </a:lnTo>
                  <a:lnTo>
                    <a:pt x="120" y="60"/>
                  </a:lnTo>
                  <a:lnTo>
                    <a:pt x="134" y="69"/>
                  </a:lnTo>
                  <a:lnTo>
                    <a:pt x="148" y="78"/>
                  </a:lnTo>
                  <a:lnTo>
                    <a:pt x="163" y="87"/>
                  </a:lnTo>
                  <a:lnTo>
                    <a:pt x="175" y="96"/>
                  </a:lnTo>
                  <a:lnTo>
                    <a:pt x="187" y="105"/>
                  </a:lnTo>
                  <a:lnTo>
                    <a:pt x="199" y="116"/>
                  </a:lnTo>
                  <a:close/>
                </a:path>
              </a:pathLst>
            </a:custGeom>
            <a:solidFill>
              <a:srgbClr val="C9E8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2" name="Freeform 585"/>
            <p:cNvSpPr>
              <a:spLocks/>
            </p:cNvSpPr>
            <p:nvPr/>
          </p:nvSpPr>
          <p:spPr bwMode="auto">
            <a:xfrm>
              <a:off x="4387" y="3191"/>
              <a:ext cx="14" cy="31"/>
            </a:xfrm>
            <a:custGeom>
              <a:avLst/>
              <a:gdLst>
                <a:gd name="T0" fmla="*/ 5 w 83"/>
                <a:gd name="T1" fmla="*/ 2 h 187"/>
                <a:gd name="T2" fmla="*/ 5 w 83"/>
                <a:gd name="T3" fmla="*/ 1 h 187"/>
                <a:gd name="T4" fmla="*/ 4 w 83"/>
                <a:gd name="T5" fmla="*/ 0 h 187"/>
                <a:gd name="T6" fmla="*/ 3 w 83"/>
                <a:gd name="T7" fmla="*/ 0 h 187"/>
                <a:gd name="T8" fmla="*/ 2 w 83"/>
                <a:gd name="T9" fmla="*/ 0 h 187"/>
                <a:gd name="T10" fmla="*/ 1 w 83"/>
                <a:gd name="T11" fmla="*/ 0 h 187"/>
                <a:gd name="T12" fmla="*/ 1 w 83"/>
                <a:gd name="T13" fmla="*/ 1 h 187"/>
                <a:gd name="T14" fmla="*/ 0 w 83"/>
                <a:gd name="T15" fmla="*/ 2 h 187"/>
                <a:gd name="T16" fmla="*/ 0 w 83"/>
                <a:gd name="T17" fmla="*/ 3 h 187"/>
                <a:gd name="T18" fmla="*/ 1 w 83"/>
                <a:gd name="T19" fmla="*/ 7 h 187"/>
                <a:gd name="T20" fmla="*/ 3 w 83"/>
                <a:gd name="T21" fmla="*/ 12 h 187"/>
                <a:gd name="T22" fmla="*/ 5 w 83"/>
                <a:gd name="T23" fmla="*/ 17 h 187"/>
                <a:gd name="T24" fmla="*/ 7 w 83"/>
                <a:gd name="T25" fmla="*/ 21 h 187"/>
                <a:gd name="T26" fmla="*/ 9 w 83"/>
                <a:gd name="T27" fmla="*/ 25 h 187"/>
                <a:gd name="T28" fmla="*/ 11 w 83"/>
                <a:gd name="T29" fmla="*/ 28 h 187"/>
                <a:gd name="T30" fmla="*/ 13 w 83"/>
                <a:gd name="T31" fmla="*/ 31 h 187"/>
                <a:gd name="T32" fmla="*/ 14 w 83"/>
                <a:gd name="T33" fmla="*/ 31 h 187"/>
                <a:gd name="T34" fmla="*/ 13 w 83"/>
                <a:gd name="T35" fmla="*/ 29 h 187"/>
                <a:gd name="T36" fmla="*/ 13 w 83"/>
                <a:gd name="T37" fmla="*/ 26 h 187"/>
                <a:gd name="T38" fmla="*/ 11 w 83"/>
                <a:gd name="T39" fmla="*/ 23 h 187"/>
                <a:gd name="T40" fmla="*/ 10 w 83"/>
                <a:gd name="T41" fmla="*/ 19 h 187"/>
                <a:gd name="T42" fmla="*/ 9 w 83"/>
                <a:gd name="T43" fmla="*/ 15 h 187"/>
                <a:gd name="T44" fmla="*/ 7 w 83"/>
                <a:gd name="T45" fmla="*/ 10 h 187"/>
                <a:gd name="T46" fmla="*/ 6 w 83"/>
                <a:gd name="T47" fmla="*/ 6 h 187"/>
                <a:gd name="T48" fmla="*/ 5 w 83"/>
                <a:gd name="T49" fmla="*/ 2 h 18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187"/>
                <a:gd name="T77" fmla="*/ 83 w 83"/>
                <a:gd name="T78" fmla="*/ 187 h 18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187">
                  <a:moveTo>
                    <a:pt x="31" y="14"/>
                  </a:moveTo>
                  <a:lnTo>
                    <a:pt x="29" y="8"/>
                  </a:lnTo>
                  <a:lnTo>
                    <a:pt x="25" y="3"/>
                  </a:lnTo>
                  <a:lnTo>
                    <a:pt x="19" y="1"/>
                  </a:lnTo>
                  <a:lnTo>
                    <a:pt x="14" y="0"/>
                  </a:lnTo>
                  <a:lnTo>
                    <a:pt x="8" y="2"/>
                  </a:lnTo>
                  <a:lnTo>
                    <a:pt x="3" y="5"/>
                  </a:lnTo>
                  <a:lnTo>
                    <a:pt x="0" y="11"/>
                  </a:lnTo>
                  <a:lnTo>
                    <a:pt x="0" y="17"/>
                  </a:lnTo>
                  <a:lnTo>
                    <a:pt x="5" y="42"/>
                  </a:lnTo>
                  <a:lnTo>
                    <a:pt x="15" y="71"/>
                  </a:lnTo>
                  <a:lnTo>
                    <a:pt x="27" y="100"/>
                  </a:lnTo>
                  <a:lnTo>
                    <a:pt x="41" y="127"/>
                  </a:lnTo>
                  <a:lnTo>
                    <a:pt x="55" y="151"/>
                  </a:lnTo>
                  <a:lnTo>
                    <a:pt x="68" y="171"/>
                  </a:lnTo>
                  <a:lnTo>
                    <a:pt x="77" y="184"/>
                  </a:lnTo>
                  <a:lnTo>
                    <a:pt x="83" y="187"/>
                  </a:lnTo>
                  <a:lnTo>
                    <a:pt x="80" y="174"/>
                  </a:lnTo>
                  <a:lnTo>
                    <a:pt x="75" y="158"/>
                  </a:lnTo>
                  <a:lnTo>
                    <a:pt x="68" y="138"/>
                  </a:lnTo>
                  <a:lnTo>
                    <a:pt x="59" y="113"/>
                  </a:lnTo>
                  <a:lnTo>
                    <a:pt x="51" y="88"/>
                  </a:lnTo>
                  <a:lnTo>
                    <a:pt x="43" y="63"/>
                  </a:lnTo>
                  <a:lnTo>
                    <a:pt x="36" y="38"/>
                  </a:lnTo>
                  <a:lnTo>
                    <a:pt x="31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3" name="Freeform 586"/>
            <p:cNvSpPr>
              <a:spLocks/>
            </p:cNvSpPr>
            <p:nvPr/>
          </p:nvSpPr>
          <p:spPr bwMode="auto">
            <a:xfrm>
              <a:off x="4381" y="3174"/>
              <a:ext cx="7" cy="16"/>
            </a:xfrm>
            <a:custGeom>
              <a:avLst/>
              <a:gdLst>
                <a:gd name="T0" fmla="*/ 4 w 44"/>
                <a:gd name="T1" fmla="*/ 2 h 94"/>
                <a:gd name="T2" fmla="*/ 3 w 44"/>
                <a:gd name="T3" fmla="*/ 1 h 94"/>
                <a:gd name="T4" fmla="*/ 3 w 44"/>
                <a:gd name="T5" fmla="*/ 0 h 94"/>
                <a:gd name="T6" fmla="*/ 2 w 44"/>
                <a:gd name="T7" fmla="*/ 0 h 94"/>
                <a:gd name="T8" fmla="*/ 2 w 44"/>
                <a:gd name="T9" fmla="*/ 0 h 94"/>
                <a:gd name="T10" fmla="*/ 1 w 44"/>
                <a:gd name="T11" fmla="*/ 0 h 94"/>
                <a:gd name="T12" fmla="*/ 0 w 44"/>
                <a:gd name="T13" fmla="*/ 1 h 94"/>
                <a:gd name="T14" fmla="*/ 0 w 44"/>
                <a:gd name="T15" fmla="*/ 1 h 94"/>
                <a:gd name="T16" fmla="*/ 0 w 44"/>
                <a:gd name="T17" fmla="*/ 2 h 94"/>
                <a:gd name="T18" fmla="*/ 0 w 44"/>
                <a:gd name="T19" fmla="*/ 4 h 94"/>
                <a:gd name="T20" fmla="*/ 1 w 44"/>
                <a:gd name="T21" fmla="*/ 6 h 94"/>
                <a:gd name="T22" fmla="*/ 1 w 44"/>
                <a:gd name="T23" fmla="*/ 9 h 94"/>
                <a:gd name="T24" fmla="*/ 2 w 44"/>
                <a:gd name="T25" fmla="*/ 11 h 94"/>
                <a:gd name="T26" fmla="*/ 3 w 44"/>
                <a:gd name="T27" fmla="*/ 13 h 94"/>
                <a:gd name="T28" fmla="*/ 4 w 44"/>
                <a:gd name="T29" fmla="*/ 15 h 94"/>
                <a:gd name="T30" fmla="*/ 6 w 44"/>
                <a:gd name="T31" fmla="*/ 16 h 94"/>
                <a:gd name="T32" fmla="*/ 7 w 44"/>
                <a:gd name="T33" fmla="*/ 16 h 94"/>
                <a:gd name="T34" fmla="*/ 7 w 44"/>
                <a:gd name="T35" fmla="*/ 13 h 94"/>
                <a:gd name="T36" fmla="*/ 6 w 44"/>
                <a:gd name="T37" fmla="*/ 9 h 94"/>
                <a:gd name="T38" fmla="*/ 5 w 44"/>
                <a:gd name="T39" fmla="*/ 5 h 94"/>
                <a:gd name="T40" fmla="*/ 4 w 44"/>
                <a:gd name="T41" fmla="*/ 2 h 9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"/>
                <a:gd name="T64" fmla="*/ 0 h 94"/>
                <a:gd name="T65" fmla="*/ 44 w 44"/>
                <a:gd name="T66" fmla="*/ 94 h 9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" h="94">
                  <a:moveTo>
                    <a:pt x="22" y="10"/>
                  </a:moveTo>
                  <a:lnTo>
                    <a:pt x="21" y="6"/>
                  </a:lnTo>
                  <a:lnTo>
                    <a:pt x="18" y="2"/>
                  </a:lnTo>
                  <a:lnTo>
                    <a:pt x="14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3" y="3"/>
                  </a:lnTo>
                  <a:lnTo>
                    <a:pt x="0" y="7"/>
                  </a:lnTo>
                  <a:lnTo>
                    <a:pt x="0" y="11"/>
                  </a:lnTo>
                  <a:lnTo>
                    <a:pt x="0" y="24"/>
                  </a:lnTo>
                  <a:lnTo>
                    <a:pt x="4" y="38"/>
                  </a:lnTo>
                  <a:lnTo>
                    <a:pt x="8" y="52"/>
                  </a:lnTo>
                  <a:lnTo>
                    <a:pt x="14" y="65"/>
                  </a:lnTo>
                  <a:lnTo>
                    <a:pt x="21" y="78"/>
                  </a:lnTo>
                  <a:lnTo>
                    <a:pt x="28" y="87"/>
                  </a:lnTo>
                  <a:lnTo>
                    <a:pt x="37" y="93"/>
                  </a:lnTo>
                  <a:lnTo>
                    <a:pt x="42" y="94"/>
                  </a:lnTo>
                  <a:lnTo>
                    <a:pt x="44" y="76"/>
                  </a:lnTo>
                  <a:lnTo>
                    <a:pt x="38" y="54"/>
                  </a:lnTo>
                  <a:lnTo>
                    <a:pt x="31" y="32"/>
                  </a:lnTo>
                  <a:lnTo>
                    <a:pt x="22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4" name="Freeform 587"/>
            <p:cNvSpPr>
              <a:spLocks/>
            </p:cNvSpPr>
            <p:nvPr/>
          </p:nvSpPr>
          <p:spPr bwMode="auto">
            <a:xfrm>
              <a:off x="4375" y="3163"/>
              <a:ext cx="6" cy="9"/>
            </a:xfrm>
            <a:custGeom>
              <a:avLst/>
              <a:gdLst>
                <a:gd name="T0" fmla="*/ 3 w 38"/>
                <a:gd name="T1" fmla="*/ 1 h 54"/>
                <a:gd name="T2" fmla="*/ 3 w 38"/>
                <a:gd name="T3" fmla="*/ 1 h 54"/>
                <a:gd name="T4" fmla="*/ 3 w 38"/>
                <a:gd name="T5" fmla="*/ 1 h 54"/>
                <a:gd name="T6" fmla="*/ 3 w 38"/>
                <a:gd name="T7" fmla="*/ 1 h 54"/>
                <a:gd name="T8" fmla="*/ 3 w 38"/>
                <a:gd name="T9" fmla="*/ 1 h 54"/>
                <a:gd name="T10" fmla="*/ 3 w 38"/>
                <a:gd name="T11" fmla="*/ 1 h 54"/>
                <a:gd name="T12" fmla="*/ 2 w 38"/>
                <a:gd name="T13" fmla="*/ 0 h 54"/>
                <a:gd name="T14" fmla="*/ 2 w 38"/>
                <a:gd name="T15" fmla="*/ 0 h 54"/>
                <a:gd name="T16" fmla="*/ 1 w 38"/>
                <a:gd name="T17" fmla="*/ 0 h 54"/>
                <a:gd name="T18" fmla="*/ 1 w 38"/>
                <a:gd name="T19" fmla="*/ 0 h 54"/>
                <a:gd name="T20" fmla="*/ 0 w 38"/>
                <a:gd name="T21" fmla="*/ 1 h 54"/>
                <a:gd name="T22" fmla="*/ 0 w 38"/>
                <a:gd name="T23" fmla="*/ 1 h 54"/>
                <a:gd name="T24" fmla="*/ 0 w 38"/>
                <a:gd name="T25" fmla="*/ 2 h 54"/>
                <a:gd name="T26" fmla="*/ 0 w 38"/>
                <a:gd name="T27" fmla="*/ 3 h 54"/>
                <a:gd name="T28" fmla="*/ 1 w 38"/>
                <a:gd name="T29" fmla="*/ 4 h 54"/>
                <a:gd name="T30" fmla="*/ 1 w 38"/>
                <a:gd name="T31" fmla="*/ 5 h 54"/>
                <a:gd name="T32" fmla="*/ 2 w 38"/>
                <a:gd name="T33" fmla="*/ 7 h 54"/>
                <a:gd name="T34" fmla="*/ 3 w 38"/>
                <a:gd name="T35" fmla="*/ 8 h 54"/>
                <a:gd name="T36" fmla="*/ 4 w 38"/>
                <a:gd name="T37" fmla="*/ 8 h 54"/>
                <a:gd name="T38" fmla="*/ 5 w 38"/>
                <a:gd name="T39" fmla="*/ 9 h 54"/>
                <a:gd name="T40" fmla="*/ 6 w 38"/>
                <a:gd name="T41" fmla="*/ 9 h 54"/>
                <a:gd name="T42" fmla="*/ 6 w 38"/>
                <a:gd name="T43" fmla="*/ 7 h 54"/>
                <a:gd name="T44" fmla="*/ 5 w 38"/>
                <a:gd name="T45" fmla="*/ 5 h 54"/>
                <a:gd name="T46" fmla="*/ 4 w 38"/>
                <a:gd name="T47" fmla="*/ 3 h 54"/>
                <a:gd name="T48" fmla="*/ 3 w 38"/>
                <a:gd name="T49" fmla="*/ 1 h 5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8"/>
                <a:gd name="T76" fmla="*/ 0 h 54"/>
                <a:gd name="T77" fmla="*/ 38 w 38"/>
                <a:gd name="T78" fmla="*/ 54 h 5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8" h="54">
                  <a:moveTo>
                    <a:pt x="20" y="7"/>
                  </a:moveTo>
                  <a:lnTo>
                    <a:pt x="20" y="8"/>
                  </a:lnTo>
                  <a:lnTo>
                    <a:pt x="19" y="4"/>
                  </a:lnTo>
                  <a:lnTo>
                    <a:pt x="15" y="1"/>
                  </a:lnTo>
                  <a:lnTo>
                    <a:pt x="12" y="0"/>
                  </a:lnTo>
                  <a:lnTo>
                    <a:pt x="7" y="0"/>
                  </a:lnTo>
                  <a:lnTo>
                    <a:pt x="4" y="1"/>
                  </a:lnTo>
                  <a:lnTo>
                    <a:pt x="1" y="4"/>
                  </a:lnTo>
                  <a:lnTo>
                    <a:pt x="0" y="8"/>
                  </a:lnTo>
                  <a:lnTo>
                    <a:pt x="0" y="11"/>
                  </a:lnTo>
                  <a:lnTo>
                    <a:pt x="1" y="17"/>
                  </a:lnTo>
                  <a:lnTo>
                    <a:pt x="4" y="24"/>
                  </a:lnTo>
                  <a:lnTo>
                    <a:pt x="8" y="32"/>
                  </a:lnTo>
                  <a:lnTo>
                    <a:pt x="14" y="39"/>
                  </a:lnTo>
                  <a:lnTo>
                    <a:pt x="20" y="46"/>
                  </a:lnTo>
                  <a:lnTo>
                    <a:pt x="27" y="50"/>
                  </a:lnTo>
                  <a:lnTo>
                    <a:pt x="33" y="54"/>
                  </a:lnTo>
                  <a:lnTo>
                    <a:pt x="38" y="54"/>
                  </a:lnTo>
                  <a:lnTo>
                    <a:pt x="36" y="42"/>
                  </a:lnTo>
                  <a:lnTo>
                    <a:pt x="32" y="29"/>
                  </a:lnTo>
                  <a:lnTo>
                    <a:pt x="25" y="16"/>
                  </a:lnTo>
                  <a:lnTo>
                    <a:pt x="2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5" name="Freeform 588"/>
            <p:cNvSpPr>
              <a:spLocks/>
            </p:cNvSpPr>
            <p:nvPr/>
          </p:nvSpPr>
          <p:spPr bwMode="auto">
            <a:xfrm>
              <a:off x="4370" y="3155"/>
              <a:ext cx="8" cy="6"/>
            </a:xfrm>
            <a:custGeom>
              <a:avLst/>
              <a:gdLst>
                <a:gd name="T0" fmla="*/ 6 w 52"/>
                <a:gd name="T1" fmla="*/ 4 h 36"/>
                <a:gd name="T2" fmla="*/ 7 w 52"/>
                <a:gd name="T3" fmla="*/ 4 h 36"/>
                <a:gd name="T4" fmla="*/ 8 w 52"/>
                <a:gd name="T5" fmla="*/ 3 h 36"/>
                <a:gd name="T6" fmla="*/ 8 w 52"/>
                <a:gd name="T7" fmla="*/ 3 h 36"/>
                <a:gd name="T8" fmla="*/ 8 w 52"/>
                <a:gd name="T9" fmla="*/ 2 h 36"/>
                <a:gd name="T10" fmla="*/ 8 w 52"/>
                <a:gd name="T11" fmla="*/ 1 h 36"/>
                <a:gd name="T12" fmla="*/ 7 w 52"/>
                <a:gd name="T13" fmla="*/ 0 h 36"/>
                <a:gd name="T14" fmla="*/ 6 w 52"/>
                <a:gd name="T15" fmla="*/ 0 h 36"/>
                <a:gd name="T16" fmla="*/ 6 w 52"/>
                <a:gd name="T17" fmla="*/ 0 h 36"/>
                <a:gd name="T18" fmla="*/ 5 w 52"/>
                <a:gd name="T19" fmla="*/ 0 h 36"/>
                <a:gd name="T20" fmla="*/ 4 w 52"/>
                <a:gd name="T21" fmla="*/ 0 h 36"/>
                <a:gd name="T22" fmla="*/ 3 w 52"/>
                <a:gd name="T23" fmla="*/ 1 h 36"/>
                <a:gd name="T24" fmla="*/ 2 w 52"/>
                <a:gd name="T25" fmla="*/ 1 h 36"/>
                <a:gd name="T26" fmla="*/ 1 w 52"/>
                <a:gd name="T27" fmla="*/ 2 h 36"/>
                <a:gd name="T28" fmla="*/ 0 w 52"/>
                <a:gd name="T29" fmla="*/ 4 h 36"/>
                <a:gd name="T30" fmla="*/ 0 w 52"/>
                <a:gd name="T31" fmla="*/ 5 h 36"/>
                <a:gd name="T32" fmla="*/ 0 w 52"/>
                <a:gd name="T33" fmla="*/ 5 h 36"/>
                <a:gd name="T34" fmla="*/ 1 w 52"/>
                <a:gd name="T35" fmla="*/ 6 h 36"/>
                <a:gd name="T36" fmla="*/ 1 w 52"/>
                <a:gd name="T37" fmla="*/ 6 h 36"/>
                <a:gd name="T38" fmla="*/ 2 w 52"/>
                <a:gd name="T39" fmla="*/ 6 h 36"/>
                <a:gd name="T40" fmla="*/ 3 w 52"/>
                <a:gd name="T41" fmla="*/ 6 h 36"/>
                <a:gd name="T42" fmla="*/ 4 w 52"/>
                <a:gd name="T43" fmla="*/ 6 h 36"/>
                <a:gd name="T44" fmla="*/ 5 w 52"/>
                <a:gd name="T45" fmla="*/ 5 h 36"/>
                <a:gd name="T46" fmla="*/ 6 w 52"/>
                <a:gd name="T47" fmla="*/ 5 h 36"/>
                <a:gd name="T48" fmla="*/ 6 w 52"/>
                <a:gd name="T49" fmla="*/ 4 h 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2"/>
                <a:gd name="T76" fmla="*/ 0 h 36"/>
                <a:gd name="T77" fmla="*/ 52 w 52"/>
                <a:gd name="T78" fmla="*/ 36 h 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2" h="36">
                  <a:moveTo>
                    <a:pt x="41" y="27"/>
                  </a:moveTo>
                  <a:lnTo>
                    <a:pt x="46" y="24"/>
                  </a:lnTo>
                  <a:lnTo>
                    <a:pt x="51" y="21"/>
                  </a:lnTo>
                  <a:lnTo>
                    <a:pt x="52" y="16"/>
                  </a:lnTo>
                  <a:lnTo>
                    <a:pt x="52" y="12"/>
                  </a:lnTo>
                  <a:lnTo>
                    <a:pt x="50" y="6"/>
                  </a:lnTo>
                  <a:lnTo>
                    <a:pt x="46" y="2"/>
                  </a:lnTo>
                  <a:lnTo>
                    <a:pt x="41" y="0"/>
                  </a:lnTo>
                  <a:lnTo>
                    <a:pt x="36" y="0"/>
                  </a:lnTo>
                  <a:lnTo>
                    <a:pt x="33" y="0"/>
                  </a:lnTo>
                  <a:lnTo>
                    <a:pt x="29" y="1"/>
                  </a:lnTo>
                  <a:lnTo>
                    <a:pt x="21" y="4"/>
                  </a:lnTo>
                  <a:lnTo>
                    <a:pt x="13" y="8"/>
                  </a:lnTo>
                  <a:lnTo>
                    <a:pt x="6" y="15"/>
                  </a:lnTo>
                  <a:lnTo>
                    <a:pt x="3" y="22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9" y="36"/>
                  </a:lnTo>
                  <a:lnTo>
                    <a:pt x="13" y="36"/>
                  </a:lnTo>
                  <a:lnTo>
                    <a:pt x="18" y="36"/>
                  </a:lnTo>
                  <a:lnTo>
                    <a:pt x="24" y="33"/>
                  </a:lnTo>
                  <a:lnTo>
                    <a:pt x="30" y="32"/>
                  </a:lnTo>
                  <a:lnTo>
                    <a:pt x="36" y="30"/>
                  </a:lnTo>
                  <a:lnTo>
                    <a:pt x="41" y="2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6" name="Freeform 589"/>
            <p:cNvSpPr>
              <a:spLocks/>
            </p:cNvSpPr>
            <p:nvPr/>
          </p:nvSpPr>
          <p:spPr bwMode="auto">
            <a:xfrm>
              <a:off x="4330" y="3145"/>
              <a:ext cx="33" cy="39"/>
            </a:xfrm>
            <a:custGeom>
              <a:avLst/>
              <a:gdLst>
                <a:gd name="T0" fmla="*/ 12 w 198"/>
                <a:gd name="T1" fmla="*/ 6 h 236"/>
                <a:gd name="T2" fmla="*/ 10 w 198"/>
                <a:gd name="T3" fmla="*/ 8 h 236"/>
                <a:gd name="T4" fmla="*/ 8 w 198"/>
                <a:gd name="T5" fmla="*/ 10 h 236"/>
                <a:gd name="T6" fmla="*/ 6 w 198"/>
                <a:gd name="T7" fmla="*/ 12 h 236"/>
                <a:gd name="T8" fmla="*/ 4 w 198"/>
                <a:gd name="T9" fmla="*/ 14 h 236"/>
                <a:gd name="T10" fmla="*/ 2 w 198"/>
                <a:gd name="T11" fmla="*/ 17 h 236"/>
                <a:gd name="T12" fmla="*/ 1 w 198"/>
                <a:gd name="T13" fmla="*/ 19 h 236"/>
                <a:gd name="T14" fmla="*/ 0 w 198"/>
                <a:gd name="T15" fmla="*/ 21 h 236"/>
                <a:gd name="T16" fmla="*/ 0 w 198"/>
                <a:gd name="T17" fmla="*/ 24 h 236"/>
                <a:gd name="T18" fmla="*/ 0 w 198"/>
                <a:gd name="T19" fmla="*/ 28 h 236"/>
                <a:gd name="T20" fmla="*/ 2 w 198"/>
                <a:gd name="T21" fmla="*/ 31 h 236"/>
                <a:gd name="T22" fmla="*/ 4 w 198"/>
                <a:gd name="T23" fmla="*/ 34 h 236"/>
                <a:gd name="T24" fmla="*/ 7 w 198"/>
                <a:gd name="T25" fmla="*/ 36 h 236"/>
                <a:gd name="T26" fmla="*/ 11 w 198"/>
                <a:gd name="T27" fmla="*/ 38 h 236"/>
                <a:gd name="T28" fmla="*/ 15 w 198"/>
                <a:gd name="T29" fmla="*/ 39 h 236"/>
                <a:gd name="T30" fmla="*/ 18 w 198"/>
                <a:gd name="T31" fmla="*/ 39 h 236"/>
                <a:gd name="T32" fmla="*/ 22 w 198"/>
                <a:gd name="T33" fmla="*/ 38 h 236"/>
                <a:gd name="T34" fmla="*/ 23 w 198"/>
                <a:gd name="T35" fmla="*/ 38 h 236"/>
                <a:gd name="T36" fmla="*/ 24 w 198"/>
                <a:gd name="T37" fmla="*/ 38 h 236"/>
                <a:gd name="T38" fmla="*/ 24 w 198"/>
                <a:gd name="T39" fmla="*/ 37 h 236"/>
                <a:gd name="T40" fmla="*/ 24 w 198"/>
                <a:gd name="T41" fmla="*/ 37 h 236"/>
                <a:gd name="T42" fmla="*/ 24 w 198"/>
                <a:gd name="T43" fmla="*/ 36 h 236"/>
                <a:gd name="T44" fmla="*/ 24 w 198"/>
                <a:gd name="T45" fmla="*/ 36 h 236"/>
                <a:gd name="T46" fmla="*/ 23 w 198"/>
                <a:gd name="T47" fmla="*/ 36 h 236"/>
                <a:gd name="T48" fmla="*/ 22 w 198"/>
                <a:gd name="T49" fmla="*/ 36 h 236"/>
                <a:gd name="T50" fmla="*/ 21 w 198"/>
                <a:gd name="T51" fmla="*/ 36 h 236"/>
                <a:gd name="T52" fmla="*/ 20 w 198"/>
                <a:gd name="T53" fmla="*/ 36 h 236"/>
                <a:gd name="T54" fmla="*/ 19 w 198"/>
                <a:gd name="T55" fmla="*/ 36 h 236"/>
                <a:gd name="T56" fmla="*/ 18 w 198"/>
                <a:gd name="T57" fmla="*/ 36 h 236"/>
                <a:gd name="T58" fmla="*/ 16 w 198"/>
                <a:gd name="T59" fmla="*/ 36 h 236"/>
                <a:gd name="T60" fmla="*/ 15 w 198"/>
                <a:gd name="T61" fmla="*/ 36 h 236"/>
                <a:gd name="T62" fmla="*/ 13 w 198"/>
                <a:gd name="T63" fmla="*/ 35 h 236"/>
                <a:gd name="T64" fmla="*/ 10 w 198"/>
                <a:gd name="T65" fmla="*/ 35 h 236"/>
                <a:gd name="T66" fmla="*/ 8 w 198"/>
                <a:gd name="T67" fmla="*/ 34 h 236"/>
                <a:gd name="T68" fmla="*/ 7 w 198"/>
                <a:gd name="T69" fmla="*/ 33 h 236"/>
                <a:gd name="T70" fmla="*/ 5 w 198"/>
                <a:gd name="T71" fmla="*/ 31 h 236"/>
                <a:gd name="T72" fmla="*/ 3 w 198"/>
                <a:gd name="T73" fmla="*/ 29 h 236"/>
                <a:gd name="T74" fmla="*/ 2 w 198"/>
                <a:gd name="T75" fmla="*/ 26 h 236"/>
                <a:gd name="T76" fmla="*/ 3 w 198"/>
                <a:gd name="T77" fmla="*/ 23 h 236"/>
                <a:gd name="T78" fmla="*/ 4 w 198"/>
                <a:gd name="T79" fmla="*/ 20 h 236"/>
                <a:gd name="T80" fmla="*/ 5 w 198"/>
                <a:gd name="T81" fmla="*/ 18 h 236"/>
                <a:gd name="T82" fmla="*/ 7 w 198"/>
                <a:gd name="T83" fmla="*/ 16 h 236"/>
                <a:gd name="T84" fmla="*/ 8 w 198"/>
                <a:gd name="T85" fmla="*/ 14 h 236"/>
                <a:gd name="T86" fmla="*/ 10 w 198"/>
                <a:gd name="T87" fmla="*/ 12 h 236"/>
                <a:gd name="T88" fmla="*/ 13 w 198"/>
                <a:gd name="T89" fmla="*/ 10 h 236"/>
                <a:gd name="T90" fmla="*/ 16 w 198"/>
                <a:gd name="T91" fmla="*/ 8 h 236"/>
                <a:gd name="T92" fmla="*/ 18 w 198"/>
                <a:gd name="T93" fmla="*/ 6 h 236"/>
                <a:gd name="T94" fmla="*/ 21 w 198"/>
                <a:gd name="T95" fmla="*/ 5 h 236"/>
                <a:gd name="T96" fmla="*/ 24 w 198"/>
                <a:gd name="T97" fmla="*/ 4 h 236"/>
                <a:gd name="T98" fmla="*/ 26 w 198"/>
                <a:gd name="T99" fmla="*/ 3 h 236"/>
                <a:gd name="T100" fmla="*/ 29 w 198"/>
                <a:gd name="T101" fmla="*/ 2 h 236"/>
                <a:gd name="T102" fmla="*/ 31 w 198"/>
                <a:gd name="T103" fmla="*/ 2 h 236"/>
                <a:gd name="T104" fmla="*/ 33 w 198"/>
                <a:gd name="T105" fmla="*/ 1 h 236"/>
                <a:gd name="T106" fmla="*/ 32 w 198"/>
                <a:gd name="T107" fmla="*/ 0 h 236"/>
                <a:gd name="T108" fmla="*/ 30 w 198"/>
                <a:gd name="T109" fmla="*/ 0 h 236"/>
                <a:gd name="T110" fmla="*/ 27 w 198"/>
                <a:gd name="T111" fmla="*/ 0 h 236"/>
                <a:gd name="T112" fmla="*/ 24 w 198"/>
                <a:gd name="T113" fmla="*/ 1 h 236"/>
                <a:gd name="T114" fmla="*/ 21 w 198"/>
                <a:gd name="T115" fmla="*/ 2 h 236"/>
                <a:gd name="T116" fmla="*/ 17 w 198"/>
                <a:gd name="T117" fmla="*/ 3 h 236"/>
                <a:gd name="T118" fmla="*/ 15 w 198"/>
                <a:gd name="T119" fmla="*/ 5 h 236"/>
                <a:gd name="T120" fmla="*/ 12 w 198"/>
                <a:gd name="T121" fmla="*/ 6 h 2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98"/>
                <a:gd name="T184" fmla="*/ 0 h 236"/>
                <a:gd name="T185" fmla="*/ 198 w 198"/>
                <a:gd name="T186" fmla="*/ 236 h 2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98" h="236">
                  <a:moveTo>
                    <a:pt x="73" y="36"/>
                  </a:moveTo>
                  <a:lnTo>
                    <a:pt x="58" y="46"/>
                  </a:lnTo>
                  <a:lnTo>
                    <a:pt x="46" y="58"/>
                  </a:lnTo>
                  <a:lnTo>
                    <a:pt x="33" y="72"/>
                  </a:lnTo>
                  <a:lnTo>
                    <a:pt x="22" y="85"/>
                  </a:lnTo>
                  <a:lnTo>
                    <a:pt x="14" y="100"/>
                  </a:lnTo>
                  <a:lnTo>
                    <a:pt x="7" y="115"/>
                  </a:lnTo>
                  <a:lnTo>
                    <a:pt x="2" y="130"/>
                  </a:lnTo>
                  <a:lnTo>
                    <a:pt x="0" y="146"/>
                  </a:lnTo>
                  <a:lnTo>
                    <a:pt x="2" y="170"/>
                  </a:lnTo>
                  <a:lnTo>
                    <a:pt x="12" y="190"/>
                  </a:lnTo>
                  <a:lnTo>
                    <a:pt x="26" y="207"/>
                  </a:lnTo>
                  <a:lnTo>
                    <a:pt x="43" y="220"/>
                  </a:lnTo>
                  <a:lnTo>
                    <a:pt x="64" y="229"/>
                  </a:lnTo>
                  <a:lnTo>
                    <a:pt x="88" y="235"/>
                  </a:lnTo>
                  <a:lnTo>
                    <a:pt x="110" y="236"/>
                  </a:lnTo>
                  <a:lnTo>
                    <a:pt x="132" y="232"/>
                  </a:lnTo>
                  <a:lnTo>
                    <a:pt x="137" y="232"/>
                  </a:lnTo>
                  <a:lnTo>
                    <a:pt x="142" y="230"/>
                  </a:lnTo>
                  <a:lnTo>
                    <a:pt x="145" y="226"/>
                  </a:lnTo>
                  <a:lnTo>
                    <a:pt x="146" y="221"/>
                  </a:lnTo>
                  <a:lnTo>
                    <a:pt x="145" y="219"/>
                  </a:lnTo>
                  <a:lnTo>
                    <a:pt x="142" y="219"/>
                  </a:lnTo>
                  <a:lnTo>
                    <a:pt x="137" y="217"/>
                  </a:lnTo>
                  <a:lnTo>
                    <a:pt x="131" y="217"/>
                  </a:lnTo>
                  <a:lnTo>
                    <a:pt x="124" y="217"/>
                  </a:lnTo>
                  <a:lnTo>
                    <a:pt x="118" y="217"/>
                  </a:lnTo>
                  <a:lnTo>
                    <a:pt x="112" y="217"/>
                  </a:lnTo>
                  <a:lnTo>
                    <a:pt x="109" y="217"/>
                  </a:lnTo>
                  <a:lnTo>
                    <a:pt x="97" y="216"/>
                  </a:lnTo>
                  <a:lnTo>
                    <a:pt x="87" y="215"/>
                  </a:lnTo>
                  <a:lnTo>
                    <a:pt x="75" y="214"/>
                  </a:lnTo>
                  <a:lnTo>
                    <a:pt x="63" y="211"/>
                  </a:lnTo>
                  <a:lnTo>
                    <a:pt x="51" y="207"/>
                  </a:lnTo>
                  <a:lnTo>
                    <a:pt x="40" y="199"/>
                  </a:lnTo>
                  <a:lnTo>
                    <a:pt x="29" y="189"/>
                  </a:lnTo>
                  <a:lnTo>
                    <a:pt x="17" y="174"/>
                  </a:lnTo>
                  <a:lnTo>
                    <a:pt x="15" y="157"/>
                  </a:lnTo>
                  <a:lnTo>
                    <a:pt x="16" y="141"/>
                  </a:lnTo>
                  <a:lnTo>
                    <a:pt x="21" y="124"/>
                  </a:lnTo>
                  <a:lnTo>
                    <a:pt x="28" y="109"/>
                  </a:lnTo>
                  <a:lnTo>
                    <a:pt x="39" y="96"/>
                  </a:lnTo>
                  <a:lnTo>
                    <a:pt x="50" y="82"/>
                  </a:lnTo>
                  <a:lnTo>
                    <a:pt x="63" y="70"/>
                  </a:lnTo>
                  <a:lnTo>
                    <a:pt x="78" y="59"/>
                  </a:lnTo>
                  <a:lnTo>
                    <a:pt x="94" y="49"/>
                  </a:lnTo>
                  <a:lnTo>
                    <a:pt x="110" y="39"/>
                  </a:lnTo>
                  <a:lnTo>
                    <a:pt x="126" y="31"/>
                  </a:lnTo>
                  <a:lnTo>
                    <a:pt x="142" y="24"/>
                  </a:lnTo>
                  <a:lnTo>
                    <a:pt x="158" y="19"/>
                  </a:lnTo>
                  <a:lnTo>
                    <a:pt x="172" y="13"/>
                  </a:lnTo>
                  <a:lnTo>
                    <a:pt x="186" y="10"/>
                  </a:lnTo>
                  <a:lnTo>
                    <a:pt x="198" y="7"/>
                  </a:lnTo>
                  <a:lnTo>
                    <a:pt x="190" y="3"/>
                  </a:lnTo>
                  <a:lnTo>
                    <a:pt x="177" y="0"/>
                  </a:lnTo>
                  <a:lnTo>
                    <a:pt x="162" y="3"/>
                  </a:lnTo>
                  <a:lnTo>
                    <a:pt x="144" y="6"/>
                  </a:lnTo>
                  <a:lnTo>
                    <a:pt x="124" y="12"/>
                  </a:lnTo>
                  <a:lnTo>
                    <a:pt x="105" y="19"/>
                  </a:lnTo>
                  <a:lnTo>
                    <a:pt x="88" y="28"/>
                  </a:lnTo>
                  <a:lnTo>
                    <a:pt x="73" y="3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7" name="Freeform 590"/>
            <p:cNvSpPr>
              <a:spLocks/>
            </p:cNvSpPr>
            <p:nvPr/>
          </p:nvSpPr>
          <p:spPr bwMode="auto">
            <a:xfrm>
              <a:off x="4386" y="3145"/>
              <a:ext cx="22" cy="30"/>
            </a:xfrm>
            <a:custGeom>
              <a:avLst/>
              <a:gdLst>
                <a:gd name="T0" fmla="*/ 19 w 128"/>
                <a:gd name="T1" fmla="*/ 10 h 183"/>
                <a:gd name="T2" fmla="*/ 19 w 128"/>
                <a:gd name="T3" fmla="*/ 13 h 183"/>
                <a:gd name="T4" fmla="*/ 19 w 128"/>
                <a:gd name="T5" fmla="*/ 16 h 183"/>
                <a:gd name="T6" fmla="*/ 17 w 128"/>
                <a:gd name="T7" fmla="*/ 18 h 183"/>
                <a:gd name="T8" fmla="*/ 15 w 128"/>
                <a:gd name="T9" fmla="*/ 20 h 183"/>
                <a:gd name="T10" fmla="*/ 13 w 128"/>
                <a:gd name="T11" fmla="*/ 22 h 183"/>
                <a:gd name="T12" fmla="*/ 10 w 128"/>
                <a:gd name="T13" fmla="*/ 24 h 183"/>
                <a:gd name="T14" fmla="*/ 7 w 128"/>
                <a:gd name="T15" fmla="*/ 26 h 183"/>
                <a:gd name="T16" fmla="*/ 5 w 128"/>
                <a:gd name="T17" fmla="*/ 27 h 183"/>
                <a:gd name="T18" fmla="*/ 5 w 128"/>
                <a:gd name="T19" fmla="*/ 28 h 183"/>
                <a:gd name="T20" fmla="*/ 4 w 128"/>
                <a:gd name="T21" fmla="*/ 28 h 183"/>
                <a:gd name="T22" fmla="*/ 4 w 128"/>
                <a:gd name="T23" fmla="*/ 29 h 183"/>
                <a:gd name="T24" fmla="*/ 5 w 128"/>
                <a:gd name="T25" fmla="*/ 29 h 183"/>
                <a:gd name="T26" fmla="*/ 5 w 128"/>
                <a:gd name="T27" fmla="*/ 30 h 183"/>
                <a:gd name="T28" fmla="*/ 6 w 128"/>
                <a:gd name="T29" fmla="*/ 30 h 183"/>
                <a:gd name="T30" fmla="*/ 6 w 128"/>
                <a:gd name="T31" fmla="*/ 30 h 183"/>
                <a:gd name="T32" fmla="*/ 7 w 128"/>
                <a:gd name="T33" fmla="*/ 30 h 183"/>
                <a:gd name="T34" fmla="*/ 10 w 128"/>
                <a:gd name="T35" fmla="*/ 28 h 183"/>
                <a:gd name="T36" fmla="*/ 13 w 128"/>
                <a:gd name="T37" fmla="*/ 26 h 183"/>
                <a:gd name="T38" fmla="*/ 16 w 128"/>
                <a:gd name="T39" fmla="*/ 24 h 183"/>
                <a:gd name="T40" fmla="*/ 19 w 128"/>
                <a:gd name="T41" fmla="*/ 22 h 183"/>
                <a:gd name="T42" fmla="*/ 20 w 128"/>
                <a:gd name="T43" fmla="*/ 19 h 183"/>
                <a:gd name="T44" fmla="*/ 21 w 128"/>
                <a:gd name="T45" fmla="*/ 16 h 183"/>
                <a:gd name="T46" fmla="*/ 22 w 128"/>
                <a:gd name="T47" fmla="*/ 13 h 183"/>
                <a:gd name="T48" fmla="*/ 21 w 128"/>
                <a:gd name="T49" fmla="*/ 10 h 183"/>
                <a:gd name="T50" fmla="*/ 19 w 128"/>
                <a:gd name="T51" fmla="*/ 7 h 183"/>
                <a:gd name="T52" fmla="*/ 17 w 128"/>
                <a:gd name="T53" fmla="*/ 5 h 183"/>
                <a:gd name="T54" fmla="*/ 14 w 128"/>
                <a:gd name="T55" fmla="*/ 3 h 183"/>
                <a:gd name="T56" fmla="*/ 10 w 128"/>
                <a:gd name="T57" fmla="*/ 1 h 183"/>
                <a:gd name="T58" fmla="*/ 7 w 128"/>
                <a:gd name="T59" fmla="*/ 0 h 183"/>
                <a:gd name="T60" fmla="*/ 4 w 128"/>
                <a:gd name="T61" fmla="*/ 0 h 183"/>
                <a:gd name="T62" fmla="*/ 2 w 128"/>
                <a:gd name="T63" fmla="*/ 0 h 183"/>
                <a:gd name="T64" fmla="*/ 0 w 128"/>
                <a:gd name="T65" fmla="*/ 1 h 183"/>
                <a:gd name="T66" fmla="*/ 3 w 128"/>
                <a:gd name="T67" fmla="*/ 2 h 183"/>
                <a:gd name="T68" fmla="*/ 6 w 128"/>
                <a:gd name="T69" fmla="*/ 2 h 183"/>
                <a:gd name="T70" fmla="*/ 8 w 128"/>
                <a:gd name="T71" fmla="*/ 3 h 183"/>
                <a:gd name="T72" fmla="*/ 11 w 128"/>
                <a:gd name="T73" fmla="*/ 4 h 183"/>
                <a:gd name="T74" fmla="*/ 13 w 128"/>
                <a:gd name="T75" fmla="*/ 5 h 183"/>
                <a:gd name="T76" fmla="*/ 15 w 128"/>
                <a:gd name="T77" fmla="*/ 6 h 183"/>
                <a:gd name="T78" fmla="*/ 17 w 128"/>
                <a:gd name="T79" fmla="*/ 8 h 183"/>
                <a:gd name="T80" fmla="*/ 19 w 128"/>
                <a:gd name="T81" fmla="*/ 10 h 18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28"/>
                <a:gd name="T124" fmla="*/ 0 h 183"/>
                <a:gd name="T125" fmla="*/ 128 w 128"/>
                <a:gd name="T126" fmla="*/ 183 h 18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28" h="183">
                  <a:moveTo>
                    <a:pt x="108" y="61"/>
                  </a:moveTo>
                  <a:lnTo>
                    <a:pt x="111" y="80"/>
                  </a:lnTo>
                  <a:lnTo>
                    <a:pt x="109" y="97"/>
                  </a:lnTo>
                  <a:lnTo>
                    <a:pt x="101" y="110"/>
                  </a:lnTo>
                  <a:lnTo>
                    <a:pt x="89" y="123"/>
                  </a:lnTo>
                  <a:lnTo>
                    <a:pt x="75" y="134"/>
                  </a:lnTo>
                  <a:lnTo>
                    <a:pt x="60" y="145"/>
                  </a:lnTo>
                  <a:lnTo>
                    <a:pt x="43" y="156"/>
                  </a:lnTo>
                  <a:lnTo>
                    <a:pt x="29" y="167"/>
                  </a:lnTo>
                  <a:lnTo>
                    <a:pt x="27" y="170"/>
                  </a:lnTo>
                  <a:lnTo>
                    <a:pt x="26" y="172"/>
                  </a:lnTo>
                  <a:lnTo>
                    <a:pt x="26" y="176"/>
                  </a:lnTo>
                  <a:lnTo>
                    <a:pt x="28" y="179"/>
                  </a:lnTo>
                  <a:lnTo>
                    <a:pt x="30" y="182"/>
                  </a:lnTo>
                  <a:lnTo>
                    <a:pt x="34" y="183"/>
                  </a:lnTo>
                  <a:lnTo>
                    <a:pt x="37" y="183"/>
                  </a:lnTo>
                  <a:lnTo>
                    <a:pt x="41" y="182"/>
                  </a:lnTo>
                  <a:lnTo>
                    <a:pt x="58" y="171"/>
                  </a:lnTo>
                  <a:lnTo>
                    <a:pt x="76" y="160"/>
                  </a:lnTo>
                  <a:lnTo>
                    <a:pt x="92" y="147"/>
                  </a:lnTo>
                  <a:lnTo>
                    <a:pt x="108" y="132"/>
                  </a:lnTo>
                  <a:lnTo>
                    <a:pt x="118" y="116"/>
                  </a:lnTo>
                  <a:lnTo>
                    <a:pt x="125" y="98"/>
                  </a:lnTo>
                  <a:lnTo>
                    <a:pt x="128" y="78"/>
                  </a:lnTo>
                  <a:lnTo>
                    <a:pt x="123" y="58"/>
                  </a:lnTo>
                  <a:lnTo>
                    <a:pt x="112" y="41"/>
                  </a:lnTo>
                  <a:lnTo>
                    <a:pt x="98" y="28"/>
                  </a:lnTo>
                  <a:lnTo>
                    <a:pt x="80" y="16"/>
                  </a:lnTo>
                  <a:lnTo>
                    <a:pt x="61" y="8"/>
                  </a:lnTo>
                  <a:lnTo>
                    <a:pt x="41" y="2"/>
                  </a:lnTo>
                  <a:lnTo>
                    <a:pt x="23" y="0"/>
                  </a:lnTo>
                  <a:lnTo>
                    <a:pt x="9" y="1"/>
                  </a:lnTo>
                  <a:lnTo>
                    <a:pt x="0" y="6"/>
                  </a:lnTo>
                  <a:lnTo>
                    <a:pt x="16" y="10"/>
                  </a:lnTo>
                  <a:lnTo>
                    <a:pt x="33" y="14"/>
                  </a:lnTo>
                  <a:lnTo>
                    <a:pt x="48" y="17"/>
                  </a:lnTo>
                  <a:lnTo>
                    <a:pt x="63" y="22"/>
                  </a:lnTo>
                  <a:lnTo>
                    <a:pt x="77" y="28"/>
                  </a:lnTo>
                  <a:lnTo>
                    <a:pt x="90" y="36"/>
                  </a:lnTo>
                  <a:lnTo>
                    <a:pt x="101" y="46"/>
                  </a:lnTo>
                  <a:lnTo>
                    <a:pt x="108" y="61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8" name="Freeform 591"/>
            <p:cNvSpPr>
              <a:spLocks/>
            </p:cNvSpPr>
            <p:nvPr/>
          </p:nvSpPr>
          <p:spPr bwMode="auto">
            <a:xfrm>
              <a:off x="4309" y="3138"/>
              <a:ext cx="53" cy="63"/>
            </a:xfrm>
            <a:custGeom>
              <a:avLst/>
              <a:gdLst>
                <a:gd name="T0" fmla="*/ 17 w 323"/>
                <a:gd name="T1" fmla="*/ 12 h 379"/>
                <a:gd name="T2" fmla="*/ 9 w 323"/>
                <a:gd name="T3" fmla="*/ 19 h 379"/>
                <a:gd name="T4" fmla="*/ 3 w 323"/>
                <a:gd name="T5" fmla="*/ 28 h 379"/>
                <a:gd name="T6" fmla="*/ 0 w 323"/>
                <a:gd name="T7" fmla="*/ 38 h 379"/>
                <a:gd name="T8" fmla="*/ 1 w 323"/>
                <a:gd name="T9" fmla="*/ 44 h 379"/>
                <a:gd name="T10" fmla="*/ 2 w 323"/>
                <a:gd name="T11" fmla="*/ 47 h 379"/>
                <a:gd name="T12" fmla="*/ 3 w 323"/>
                <a:gd name="T13" fmla="*/ 50 h 379"/>
                <a:gd name="T14" fmla="*/ 6 w 323"/>
                <a:gd name="T15" fmla="*/ 52 h 379"/>
                <a:gd name="T16" fmla="*/ 9 w 323"/>
                <a:gd name="T17" fmla="*/ 54 h 379"/>
                <a:gd name="T18" fmla="*/ 14 w 323"/>
                <a:gd name="T19" fmla="*/ 57 h 379"/>
                <a:gd name="T20" fmla="*/ 20 w 323"/>
                <a:gd name="T21" fmla="*/ 58 h 379"/>
                <a:gd name="T22" fmla="*/ 25 w 323"/>
                <a:gd name="T23" fmla="*/ 60 h 379"/>
                <a:gd name="T24" fmla="*/ 31 w 323"/>
                <a:gd name="T25" fmla="*/ 61 h 379"/>
                <a:gd name="T26" fmla="*/ 36 w 323"/>
                <a:gd name="T27" fmla="*/ 62 h 379"/>
                <a:gd name="T28" fmla="*/ 42 w 323"/>
                <a:gd name="T29" fmla="*/ 62 h 379"/>
                <a:gd name="T30" fmla="*/ 48 w 323"/>
                <a:gd name="T31" fmla="*/ 63 h 379"/>
                <a:gd name="T32" fmla="*/ 51 w 323"/>
                <a:gd name="T33" fmla="*/ 63 h 379"/>
                <a:gd name="T34" fmla="*/ 53 w 323"/>
                <a:gd name="T35" fmla="*/ 62 h 379"/>
                <a:gd name="T36" fmla="*/ 53 w 323"/>
                <a:gd name="T37" fmla="*/ 60 h 379"/>
                <a:gd name="T38" fmla="*/ 52 w 323"/>
                <a:gd name="T39" fmla="*/ 59 h 379"/>
                <a:gd name="T40" fmla="*/ 48 w 323"/>
                <a:gd name="T41" fmla="*/ 58 h 379"/>
                <a:gd name="T42" fmla="*/ 43 w 323"/>
                <a:gd name="T43" fmla="*/ 58 h 379"/>
                <a:gd name="T44" fmla="*/ 38 w 323"/>
                <a:gd name="T45" fmla="*/ 58 h 379"/>
                <a:gd name="T46" fmla="*/ 33 w 323"/>
                <a:gd name="T47" fmla="*/ 57 h 379"/>
                <a:gd name="T48" fmla="*/ 28 w 323"/>
                <a:gd name="T49" fmla="*/ 56 h 379"/>
                <a:gd name="T50" fmla="*/ 22 w 323"/>
                <a:gd name="T51" fmla="*/ 55 h 379"/>
                <a:gd name="T52" fmla="*/ 17 w 323"/>
                <a:gd name="T53" fmla="*/ 53 h 379"/>
                <a:gd name="T54" fmla="*/ 12 w 323"/>
                <a:gd name="T55" fmla="*/ 51 h 379"/>
                <a:gd name="T56" fmla="*/ 8 w 323"/>
                <a:gd name="T57" fmla="*/ 48 h 379"/>
                <a:gd name="T58" fmla="*/ 6 w 323"/>
                <a:gd name="T59" fmla="*/ 45 h 379"/>
                <a:gd name="T60" fmla="*/ 5 w 323"/>
                <a:gd name="T61" fmla="*/ 40 h 379"/>
                <a:gd name="T62" fmla="*/ 6 w 323"/>
                <a:gd name="T63" fmla="*/ 33 h 379"/>
                <a:gd name="T64" fmla="*/ 8 w 323"/>
                <a:gd name="T65" fmla="*/ 27 h 379"/>
                <a:gd name="T66" fmla="*/ 11 w 323"/>
                <a:gd name="T67" fmla="*/ 23 h 379"/>
                <a:gd name="T68" fmla="*/ 15 w 323"/>
                <a:gd name="T69" fmla="*/ 18 h 379"/>
                <a:gd name="T70" fmla="*/ 19 w 323"/>
                <a:gd name="T71" fmla="*/ 15 h 379"/>
                <a:gd name="T72" fmla="*/ 24 w 323"/>
                <a:gd name="T73" fmla="*/ 11 h 379"/>
                <a:gd name="T74" fmla="*/ 30 w 323"/>
                <a:gd name="T75" fmla="*/ 7 h 379"/>
                <a:gd name="T76" fmla="*/ 36 w 323"/>
                <a:gd name="T77" fmla="*/ 4 h 379"/>
                <a:gd name="T78" fmla="*/ 42 w 323"/>
                <a:gd name="T79" fmla="*/ 1 h 379"/>
                <a:gd name="T80" fmla="*/ 42 w 323"/>
                <a:gd name="T81" fmla="*/ 0 h 379"/>
                <a:gd name="T82" fmla="*/ 36 w 323"/>
                <a:gd name="T83" fmla="*/ 1 h 379"/>
                <a:gd name="T84" fmla="*/ 30 w 323"/>
                <a:gd name="T85" fmla="*/ 3 h 379"/>
                <a:gd name="T86" fmla="*/ 23 w 323"/>
                <a:gd name="T87" fmla="*/ 6 h 379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23"/>
                <a:gd name="T133" fmla="*/ 0 h 379"/>
                <a:gd name="T134" fmla="*/ 323 w 323"/>
                <a:gd name="T135" fmla="*/ 379 h 379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23" h="379">
                  <a:moveTo>
                    <a:pt x="126" y="50"/>
                  </a:moveTo>
                  <a:lnTo>
                    <a:pt x="101" y="70"/>
                  </a:lnTo>
                  <a:lnTo>
                    <a:pt x="76" y="92"/>
                  </a:lnTo>
                  <a:lnTo>
                    <a:pt x="54" y="115"/>
                  </a:lnTo>
                  <a:lnTo>
                    <a:pt x="34" y="140"/>
                  </a:lnTo>
                  <a:lnTo>
                    <a:pt x="18" y="167"/>
                  </a:lnTo>
                  <a:lnTo>
                    <a:pt x="6" y="196"/>
                  </a:lnTo>
                  <a:lnTo>
                    <a:pt x="0" y="227"/>
                  </a:lnTo>
                  <a:lnTo>
                    <a:pt x="1" y="259"/>
                  </a:lnTo>
                  <a:lnTo>
                    <a:pt x="4" y="267"/>
                  </a:lnTo>
                  <a:lnTo>
                    <a:pt x="7" y="277"/>
                  </a:lnTo>
                  <a:lnTo>
                    <a:pt x="11" y="283"/>
                  </a:lnTo>
                  <a:lnTo>
                    <a:pt x="15" y="291"/>
                  </a:lnTo>
                  <a:lnTo>
                    <a:pt x="21" y="298"/>
                  </a:lnTo>
                  <a:lnTo>
                    <a:pt x="27" y="305"/>
                  </a:lnTo>
                  <a:lnTo>
                    <a:pt x="34" y="311"/>
                  </a:lnTo>
                  <a:lnTo>
                    <a:pt x="41" y="316"/>
                  </a:lnTo>
                  <a:lnTo>
                    <a:pt x="57" y="325"/>
                  </a:lnTo>
                  <a:lnTo>
                    <a:pt x="72" y="333"/>
                  </a:lnTo>
                  <a:lnTo>
                    <a:pt x="87" y="340"/>
                  </a:lnTo>
                  <a:lnTo>
                    <a:pt x="103" y="345"/>
                  </a:lnTo>
                  <a:lnTo>
                    <a:pt x="120" y="351"/>
                  </a:lnTo>
                  <a:lnTo>
                    <a:pt x="136" y="356"/>
                  </a:lnTo>
                  <a:lnTo>
                    <a:pt x="153" y="360"/>
                  </a:lnTo>
                  <a:lnTo>
                    <a:pt x="169" y="364"/>
                  </a:lnTo>
                  <a:lnTo>
                    <a:pt x="187" y="367"/>
                  </a:lnTo>
                  <a:lnTo>
                    <a:pt x="204" y="370"/>
                  </a:lnTo>
                  <a:lnTo>
                    <a:pt x="221" y="372"/>
                  </a:lnTo>
                  <a:lnTo>
                    <a:pt x="238" y="374"/>
                  </a:lnTo>
                  <a:lnTo>
                    <a:pt x="256" y="375"/>
                  </a:lnTo>
                  <a:lnTo>
                    <a:pt x="273" y="376"/>
                  </a:lnTo>
                  <a:lnTo>
                    <a:pt x="290" y="378"/>
                  </a:lnTo>
                  <a:lnTo>
                    <a:pt x="307" y="379"/>
                  </a:lnTo>
                  <a:lnTo>
                    <a:pt x="312" y="379"/>
                  </a:lnTo>
                  <a:lnTo>
                    <a:pt x="317" y="375"/>
                  </a:lnTo>
                  <a:lnTo>
                    <a:pt x="320" y="372"/>
                  </a:lnTo>
                  <a:lnTo>
                    <a:pt x="323" y="366"/>
                  </a:lnTo>
                  <a:lnTo>
                    <a:pt x="323" y="360"/>
                  </a:lnTo>
                  <a:lnTo>
                    <a:pt x="320" y="356"/>
                  </a:lnTo>
                  <a:lnTo>
                    <a:pt x="316" y="352"/>
                  </a:lnTo>
                  <a:lnTo>
                    <a:pt x="311" y="351"/>
                  </a:lnTo>
                  <a:lnTo>
                    <a:pt x="295" y="351"/>
                  </a:lnTo>
                  <a:lnTo>
                    <a:pt x="279" y="351"/>
                  </a:lnTo>
                  <a:lnTo>
                    <a:pt x="263" y="350"/>
                  </a:lnTo>
                  <a:lnTo>
                    <a:pt x="248" y="349"/>
                  </a:lnTo>
                  <a:lnTo>
                    <a:pt x="231" y="348"/>
                  </a:lnTo>
                  <a:lnTo>
                    <a:pt x="215" y="345"/>
                  </a:lnTo>
                  <a:lnTo>
                    <a:pt x="200" y="343"/>
                  </a:lnTo>
                  <a:lnTo>
                    <a:pt x="183" y="341"/>
                  </a:lnTo>
                  <a:lnTo>
                    <a:pt x="168" y="337"/>
                  </a:lnTo>
                  <a:lnTo>
                    <a:pt x="151" y="334"/>
                  </a:lnTo>
                  <a:lnTo>
                    <a:pt x="136" y="329"/>
                  </a:lnTo>
                  <a:lnTo>
                    <a:pt x="121" y="325"/>
                  </a:lnTo>
                  <a:lnTo>
                    <a:pt x="106" y="320"/>
                  </a:lnTo>
                  <a:lnTo>
                    <a:pt x="92" y="313"/>
                  </a:lnTo>
                  <a:lnTo>
                    <a:pt x="76" y="306"/>
                  </a:lnTo>
                  <a:lnTo>
                    <a:pt x="62" y="300"/>
                  </a:lnTo>
                  <a:lnTo>
                    <a:pt x="51" y="291"/>
                  </a:lnTo>
                  <a:lnTo>
                    <a:pt x="41" y="280"/>
                  </a:lnTo>
                  <a:lnTo>
                    <a:pt x="35" y="269"/>
                  </a:lnTo>
                  <a:lnTo>
                    <a:pt x="31" y="255"/>
                  </a:lnTo>
                  <a:lnTo>
                    <a:pt x="31" y="239"/>
                  </a:lnTo>
                  <a:lnTo>
                    <a:pt x="33" y="218"/>
                  </a:lnTo>
                  <a:lnTo>
                    <a:pt x="38" y="197"/>
                  </a:lnTo>
                  <a:lnTo>
                    <a:pt x="42" y="182"/>
                  </a:lnTo>
                  <a:lnTo>
                    <a:pt x="51" y="165"/>
                  </a:lnTo>
                  <a:lnTo>
                    <a:pt x="60" y="150"/>
                  </a:lnTo>
                  <a:lnTo>
                    <a:pt x="68" y="136"/>
                  </a:lnTo>
                  <a:lnTo>
                    <a:pt x="79" y="124"/>
                  </a:lnTo>
                  <a:lnTo>
                    <a:pt x="89" y="111"/>
                  </a:lnTo>
                  <a:lnTo>
                    <a:pt x="101" y="100"/>
                  </a:lnTo>
                  <a:lnTo>
                    <a:pt x="114" y="88"/>
                  </a:lnTo>
                  <a:lnTo>
                    <a:pt x="129" y="76"/>
                  </a:lnTo>
                  <a:lnTo>
                    <a:pt x="144" y="64"/>
                  </a:lnTo>
                  <a:lnTo>
                    <a:pt x="162" y="53"/>
                  </a:lnTo>
                  <a:lnTo>
                    <a:pt x="181" y="41"/>
                  </a:lnTo>
                  <a:lnTo>
                    <a:pt x="201" y="31"/>
                  </a:lnTo>
                  <a:lnTo>
                    <a:pt x="219" y="22"/>
                  </a:lnTo>
                  <a:lnTo>
                    <a:pt x="237" y="14"/>
                  </a:lnTo>
                  <a:lnTo>
                    <a:pt x="253" y="7"/>
                  </a:lnTo>
                  <a:lnTo>
                    <a:pt x="268" y="1"/>
                  </a:lnTo>
                  <a:lnTo>
                    <a:pt x="255" y="0"/>
                  </a:lnTo>
                  <a:lnTo>
                    <a:pt x="238" y="1"/>
                  </a:lnTo>
                  <a:lnTo>
                    <a:pt x="221" y="5"/>
                  </a:lnTo>
                  <a:lnTo>
                    <a:pt x="201" y="11"/>
                  </a:lnTo>
                  <a:lnTo>
                    <a:pt x="181" y="19"/>
                  </a:lnTo>
                  <a:lnTo>
                    <a:pt x="161" y="28"/>
                  </a:lnTo>
                  <a:lnTo>
                    <a:pt x="142" y="39"/>
                  </a:lnTo>
                  <a:lnTo>
                    <a:pt x="126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99" name="Freeform 592"/>
            <p:cNvSpPr>
              <a:spLocks/>
            </p:cNvSpPr>
            <p:nvPr/>
          </p:nvSpPr>
          <p:spPr bwMode="auto">
            <a:xfrm>
              <a:off x="4384" y="3136"/>
              <a:ext cx="47" cy="42"/>
            </a:xfrm>
            <a:custGeom>
              <a:avLst/>
              <a:gdLst>
                <a:gd name="T0" fmla="*/ 39 w 282"/>
                <a:gd name="T1" fmla="*/ 13 h 253"/>
                <a:gd name="T2" fmla="*/ 41 w 282"/>
                <a:gd name="T3" fmla="*/ 15 h 253"/>
                <a:gd name="T4" fmla="*/ 42 w 282"/>
                <a:gd name="T5" fmla="*/ 18 h 253"/>
                <a:gd name="T6" fmla="*/ 43 w 282"/>
                <a:gd name="T7" fmla="*/ 21 h 253"/>
                <a:gd name="T8" fmla="*/ 43 w 282"/>
                <a:gd name="T9" fmla="*/ 24 h 253"/>
                <a:gd name="T10" fmla="*/ 43 w 282"/>
                <a:gd name="T11" fmla="*/ 26 h 253"/>
                <a:gd name="T12" fmla="*/ 42 w 282"/>
                <a:gd name="T13" fmla="*/ 28 h 253"/>
                <a:gd name="T14" fmla="*/ 41 w 282"/>
                <a:gd name="T15" fmla="*/ 31 h 253"/>
                <a:gd name="T16" fmla="*/ 39 w 282"/>
                <a:gd name="T17" fmla="*/ 32 h 253"/>
                <a:gd name="T18" fmla="*/ 37 w 282"/>
                <a:gd name="T19" fmla="*/ 34 h 253"/>
                <a:gd name="T20" fmla="*/ 36 w 282"/>
                <a:gd name="T21" fmla="*/ 36 h 253"/>
                <a:gd name="T22" fmla="*/ 34 w 282"/>
                <a:gd name="T23" fmla="*/ 37 h 253"/>
                <a:gd name="T24" fmla="*/ 32 w 282"/>
                <a:gd name="T25" fmla="*/ 39 h 253"/>
                <a:gd name="T26" fmla="*/ 32 w 282"/>
                <a:gd name="T27" fmla="*/ 40 h 253"/>
                <a:gd name="T28" fmla="*/ 32 w 282"/>
                <a:gd name="T29" fmla="*/ 40 h 253"/>
                <a:gd name="T30" fmla="*/ 32 w 282"/>
                <a:gd name="T31" fmla="*/ 41 h 253"/>
                <a:gd name="T32" fmla="*/ 32 w 282"/>
                <a:gd name="T33" fmla="*/ 41 h 253"/>
                <a:gd name="T34" fmla="*/ 33 w 282"/>
                <a:gd name="T35" fmla="*/ 42 h 253"/>
                <a:gd name="T36" fmla="*/ 33 w 282"/>
                <a:gd name="T37" fmla="*/ 42 h 253"/>
                <a:gd name="T38" fmla="*/ 34 w 282"/>
                <a:gd name="T39" fmla="*/ 42 h 253"/>
                <a:gd name="T40" fmla="*/ 35 w 282"/>
                <a:gd name="T41" fmla="*/ 41 h 253"/>
                <a:gd name="T42" fmla="*/ 39 w 282"/>
                <a:gd name="T43" fmla="*/ 39 h 253"/>
                <a:gd name="T44" fmla="*/ 42 w 282"/>
                <a:gd name="T45" fmla="*/ 36 h 253"/>
                <a:gd name="T46" fmla="*/ 45 w 282"/>
                <a:gd name="T47" fmla="*/ 32 h 253"/>
                <a:gd name="T48" fmla="*/ 46 w 282"/>
                <a:gd name="T49" fmla="*/ 28 h 253"/>
                <a:gd name="T50" fmla="*/ 47 w 282"/>
                <a:gd name="T51" fmla="*/ 23 h 253"/>
                <a:gd name="T52" fmla="*/ 47 w 282"/>
                <a:gd name="T53" fmla="*/ 19 h 253"/>
                <a:gd name="T54" fmla="*/ 45 w 282"/>
                <a:gd name="T55" fmla="*/ 15 h 253"/>
                <a:gd name="T56" fmla="*/ 42 w 282"/>
                <a:gd name="T57" fmla="*/ 12 h 253"/>
                <a:gd name="T58" fmla="*/ 39 w 282"/>
                <a:gd name="T59" fmla="*/ 10 h 253"/>
                <a:gd name="T60" fmla="*/ 37 w 282"/>
                <a:gd name="T61" fmla="*/ 8 h 253"/>
                <a:gd name="T62" fmla="*/ 34 w 282"/>
                <a:gd name="T63" fmla="*/ 6 h 253"/>
                <a:gd name="T64" fmla="*/ 30 w 282"/>
                <a:gd name="T65" fmla="*/ 5 h 253"/>
                <a:gd name="T66" fmla="*/ 27 w 282"/>
                <a:gd name="T67" fmla="*/ 4 h 253"/>
                <a:gd name="T68" fmla="*/ 24 w 282"/>
                <a:gd name="T69" fmla="*/ 3 h 253"/>
                <a:gd name="T70" fmla="*/ 20 w 282"/>
                <a:gd name="T71" fmla="*/ 2 h 253"/>
                <a:gd name="T72" fmla="*/ 17 w 282"/>
                <a:gd name="T73" fmla="*/ 1 h 253"/>
                <a:gd name="T74" fmla="*/ 14 w 282"/>
                <a:gd name="T75" fmla="*/ 1 h 253"/>
                <a:gd name="T76" fmla="*/ 10 w 282"/>
                <a:gd name="T77" fmla="*/ 0 h 253"/>
                <a:gd name="T78" fmla="*/ 8 w 282"/>
                <a:gd name="T79" fmla="*/ 0 h 253"/>
                <a:gd name="T80" fmla="*/ 5 w 282"/>
                <a:gd name="T81" fmla="*/ 0 h 253"/>
                <a:gd name="T82" fmla="*/ 3 w 282"/>
                <a:gd name="T83" fmla="*/ 0 h 253"/>
                <a:gd name="T84" fmla="*/ 2 w 282"/>
                <a:gd name="T85" fmla="*/ 0 h 253"/>
                <a:gd name="T86" fmla="*/ 1 w 282"/>
                <a:gd name="T87" fmla="*/ 1 h 253"/>
                <a:gd name="T88" fmla="*/ 0 w 282"/>
                <a:gd name="T89" fmla="*/ 1 h 253"/>
                <a:gd name="T90" fmla="*/ 2 w 282"/>
                <a:gd name="T91" fmla="*/ 1 h 253"/>
                <a:gd name="T92" fmla="*/ 4 w 282"/>
                <a:gd name="T93" fmla="*/ 1 h 253"/>
                <a:gd name="T94" fmla="*/ 6 w 282"/>
                <a:gd name="T95" fmla="*/ 2 h 253"/>
                <a:gd name="T96" fmla="*/ 9 w 282"/>
                <a:gd name="T97" fmla="*/ 2 h 253"/>
                <a:gd name="T98" fmla="*/ 11 w 282"/>
                <a:gd name="T99" fmla="*/ 3 h 253"/>
                <a:gd name="T100" fmla="*/ 14 w 282"/>
                <a:gd name="T101" fmla="*/ 3 h 253"/>
                <a:gd name="T102" fmla="*/ 16 w 282"/>
                <a:gd name="T103" fmla="*/ 4 h 253"/>
                <a:gd name="T104" fmla="*/ 19 w 282"/>
                <a:gd name="T105" fmla="*/ 4 h 253"/>
                <a:gd name="T106" fmla="*/ 22 w 282"/>
                <a:gd name="T107" fmla="*/ 5 h 253"/>
                <a:gd name="T108" fmla="*/ 24 w 282"/>
                <a:gd name="T109" fmla="*/ 6 h 253"/>
                <a:gd name="T110" fmla="*/ 27 w 282"/>
                <a:gd name="T111" fmla="*/ 7 h 253"/>
                <a:gd name="T112" fmla="*/ 29 w 282"/>
                <a:gd name="T113" fmla="*/ 8 h 253"/>
                <a:gd name="T114" fmla="*/ 32 w 282"/>
                <a:gd name="T115" fmla="*/ 9 h 253"/>
                <a:gd name="T116" fmla="*/ 35 w 282"/>
                <a:gd name="T117" fmla="*/ 10 h 253"/>
                <a:gd name="T118" fmla="*/ 37 w 282"/>
                <a:gd name="T119" fmla="*/ 11 h 253"/>
                <a:gd name="T120" fmla="*/ 39 w 282"/>
                <a:gd name="T121" fmla="*/ 13 h 253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282"/>
                <a:gd name="T184" fmla="*/ 0 h 253"/>
                <a:gd name="T185" fmla="*/ 282 w 282"/>
                <a:gd name="T186" fmla="*/ 253 h 25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282" h="253">
                  <a:moveTo>
                    <a:pt x="235" y="78"/>
                  </a:moveTo>
                  <a:lnTo>
                    <a:pt x="248" y="92"/>
                  </a:lnTo>
                  <a:lnTo>
                    <a:pt x="255" y="108"/>
                  </a:lnTo>
                  <a:lnTo>
                    <a:pt x="259" y="125"/>
                  </a:lnTo>
                  <a:lnTo>
                    <a:pt x="259" y="144"/>
                  </a:lnTo>
                  <a:lnTo>
                    <a:pt x="257" y="159"/>
                  </a:lnTo>
                  <a:lnTo>
                    <a:pt x="252" y="171"/>
                  </a:lnTo>
                  <a:lnTo>
                    <a:pt x="244" y="184"/>
                  </a:lnTo>
                  <a:lnTo>
                    <a:pt x="236" y="194"/>
                  </a:lnTo>
                  <a:lnTo>
                    <a:pt x="225" y="206"/>
                  </a:lnTo>
                  <a:lnTo>
                    <a:pt x="215" y="215"/>
                  </a:lnTo>
                  <a:lnTo>
                    <a:pt x="204" y="225"/>
                  </a:lnTo>
                  <a:lnTo>
                    <a:pt x="194" y="236"/>
                  </a:lnTo>
                  <a:lnTo>
                    <a:pt x="191" y="239"/>
                  </a:lnTo>
                  <a:lnTo>
                    <a:pt x="190" y="242"/>
                  </a:lnTo>
                  <a:lnTo>
                    <a:pt x="191" y="246"/>
                  </a:lnTo>
                  <a:lnTo>
                    <a:pt x="194" y="249"/>
                  </a:lnTo>
                  <a:lnTo>
                    <a:pt x="197" y="252"/>
                  </a:lnTo>
                  <a:lnTo>
                    <a:pt x="201" y="253"/>
                  </a:lnTo>
                  <a:lnTo>
                    <a:pt x="205" y="252"/>
                  </a:lnTo>
                  <a:lnTo>
                    <a:pt x="209" y="249"/>
                  </a:lnTo>
                  <a:lnTo>
                    <a:pt x="232" y="234"/>
                  </a:lnTo>
                  <a:lnTo>
                    <a:pt x="251" y="215"/>
                  </a:lnTo>
                  <a:lnTo>
                    <a:pt x="267" y="192"/>
                  </a:lnTo>
                  <a:lnTo>
                    <a:pt x="278" y="168"/>
                  </a:lnTo>
                  <a:lnTo>
                    <a:pt x="282" y="141"/>
                  </a:lnTo>
                  <a:lnTo>
                    <a:pt x="279" y="116"/>
                  </a:lnTo>
                  <a:lnTo>
                    <a:pt x="270" y="92"/>
                  </a:lnTo>
                  <a:lnTo>
                    <a:pt x="251" y="70"/>
                  </a:lnTo>
                  <a:lnTo>
                    <a:pt x="237" y="59"/>
                  </a:lnTo>
                  <a:lnTo>
                    <a:pt x="221" y="48"/>
                  </a:lnTo>
                  <a:lnTo>
                    <a:pt x="202" y="39"/>
                  </a:lnTo>
                  <a:lnTo>
                    <a:pt x="183" y="31"/>
                  </a:lnTo>
                  <a:lnTo>
                    <a:pt x="163" y="24"/>
                  </a:lnTo>
                  <a:lnTo>
                    <a:pt x="142" y="18"/>
                  </a:lnTo>
                  <a:lnTo>
                    <a:pt x="122" y="13"/>
                  </a:lnTo>
                  <a:lnTo>
                    <a:pt x="101" y="8"/>
                  </a:lnTo>
                  <a:lnTo>
                    <a:pt x="82" y="5"/>
                  </a:lnTo>
                  <a:lnTo>
                    <a:pt x="63" y="2"/>
                  </a:lnTo>
                  <a:lnTo>
                    <a:pt x="47" y="0"/>
                  </a:lnTo>
                  <a:lnTo>
                    <a:pt x="32" y="0"/>
                  </a:lnTo>
                  <a:lnTo>
                    <a:pt x="19" y="0"/>
                  </a:lnTo>
                  <a:lnTo>
                    <a:pt x="10" y="1"/>
                  </a:lnTo>
                  <a:lnTo>
                    <a:pt x="4" y="4"/>
                  </a:lnTo>
                  <a:lnTo>
                    <a:pt x="0" y="6"/>
                  </a:lnTo>
                  <a:lnTo>
                    <a:pt x="12" y="8"/>
                  </a:lnTo>
                  <a:lnTo>
                    <a:pt x="25" y="9"/>
                  </a:lnTo>
                  <a:lnTo>
                    <a:pt x="38" y="12"/>
                  </a:lnTo>
                  <a:lnTo>
                    <a:pt x="52" y="14"/>
                  </a:lnTo>
                  <a:lnTo>
                    <a:pt x="67" y="16"/>
                  </a:lnTo>
                  <a:lnTo>
                    <a:pt x="82" y="18"/>
                  </a:lnTo>
                  <a:lnTo>
                    <a:pt x="97" y="22"/>
                  </a:lnTo>
                  <a:lnTo>
                    <a:pt x="114" y="25"/>
                  </a:lnTo>
                  <a:lnTo>
                    <a:pt x="129" y="30"/>
                  </a:lnTo>
                  <a:lnTo>
                    <a:pt x="146" y="35"/>
                  </a:lnTo>
                  <a:lnTo>
                    <a:pt x="162" y="40"/>
                  </a:lnTo>
                  <a:lnTo>
                    <a:pt x="177" y="46"/>
                  </a:lnTo>
                  <a:lnTo>
                    <a:pt x="192" y="53"/>
                  </a:lnTo>
                  <a:lnTo>
                    <a:pt x="208" y="60"/>
                  </a:lnTo>
                  <a:lnTo>
                    <a:pt x="222" y="69"/>
                  </a:lnTo>
                  <a:lnTo>
                    <a:pt x="235" y="7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0" name="Freeform 593"/>
            <p:cNvSpPr>
              <a:spLocks/>
            </p:cNvSpPr>
            <p:nvPr/>
          </p:nvSpPr>
          <p:spPr bwMode="auto">
            <a:xfrm>
              <a:off x="4290" y="3159"/>
              <a:ext cx="19" cy="39"/>
            </a:xfrm>
            <a:custGeom>
              <a:avLst/>
              <a:gdLst>
                <a:gd name="T0" fmla="*/ 0 w 115"/>
                <a:gd name="T1" fmla="*/ 21 h 236"/>
                <a:gd name="T2" fmla="*/ 0 w 115"/>
                <a:gd name="T3" fmla="*/ 24 h 236"/>
                <a:gd name="T4" fmla="*/ 1 w 115"/>
                <a:gd name="T5" fmla="*/ 27 h 236"/>
                <a:gd name="T6" fmla="*/ 2 w 115"/>
                <a:gd name="T7" fmla="*/ 30 h 236"/>
                <a:gd name="T8" fmla="*/ 4 w 115"/>
                <a:gd name="T9" fmla="*/ 33 h 236"/>
                <a:gd name="T10" fmla="*/ 6 w 115"/>
                <a:gd name="T11" fmla="*/ 35 h 236"/>
                <a:gd name="T12" fmla="*/ 9 w 115"/>
                <a:gd name="T13" fmla="*/ 37 h 236"/>
                <a:gd name="T14" fmla="*/ 12 w 115"/>
                <a:gd name="T15" fmla="*/ 38 h 236"/>
                <a:gd name="T16" fmla="*/ 15 w 115"/>
                <a:gd name="T17" fmla="*/ 39 h 236"/>
                <a:gd name="T18" fmla="*/ 16 w 115"/>
                <a:gd name="T19" fmla="*/ 39 h 236"/>
                <a:gd name="T20" fmla="*/ 17 w 115"/>
                <a:gd name="T21" fmla="*/ 39 h 236"/>
                <a:gd name="T22" fmla="*/ 18 w 115"/>
                <a:gd name="T23" fmla="*/ 38 h 236"/>
                <a:gd name="T24" fmla="*/ 18 w 115"/>
                <a:gd name="T25" fmla="*/ 37 h 236"/>
                <a:gd name="T26" fmla="*/ 18 w 115"/>
                <a:gd name="T27" fmla="*/ 36 h 236"/>
                <a:gd name="T28" fmla="*/ 18 w 115"/>
                <a:gd name="T29" fmla="*/ 36 h 236"/>
                <a:gd name="T30" fmla="*/ 18 w 115"/>
                <a:gd name="T31" fmla="*/ 35 h 236"/>
                <a:gd name="T32" fmla="*/ 17 w 115"/>
                <a:gd name="T33" fmla="*/ 34 h 236"/>
                <a:gd name="T34" fmla="*/ 14 w 115"/>
                <a:gd name="T35" fmla="*/ 33 h 236"/>
                <a:gd name="T36" fmla="*/ 11 w 115"/>
                <a:gd name="T37" fmla="*/ 32 h 236"/>
                <a:gd name="T38" fmla="*/ 8 w 115"/>
                <a:gd name="T39" fmla="*/ 30 h 236"/>
                <a:gd name="T40" fmla="*/ 7 w 115"/>
                <a:gd name="T41" fmla="*/ 27 h 236"/>
                <a:gd name="T42" fmla="*/ 5 w 115"/>
                <a:gd name="T43" fmla="*/ 24 h 236"/>
                <a:gd name="T44" fmla="*/ 5 w 115"/>
                <a:gd name="T45" fmla="*/ 21 h 236"/>
                <a:gd name="T46" fmla="*/ 5 w 115"/>
                <a:gd name="T47" fmla="*/ 18 h 236"/>
                <a:gd name="T48" fmla="*/ 6 w 115"/>
                <a:gd name="T49" fmla="*/ 15 h 236"/>
                <a:gd name="T50" fmla="*/ 7 w 115"/>
                <a:gd name="T51" fmla="*/ 12 h 236"/>
                <a:gd name="T52" fmla="*/ 9 w 115"/>
                <a:gd name="T53" fmla="*/ 10 h 236"/>
                <a:gd name="T54" fmla="*/ 12 w 115"/>
                <a:gd name="T55" fmla="*/ 8 h 236"/>
                <a:gd name="T56" fmla="*/ 14 w 115"/>
                <a:gd name="T57" fmla="*/ 5 h 236"/>
                <a:gd name="T58" fmla="*/ 16 w 115"/>
                <a:gd name="T59" fmla="*/ 4 h 236"/>
                <a:gd name="T60" fmla="*/ 18 w 115"/>
                <a:gd name="T61" fmla="*/ 2 h 236"/>
                <a:gd name="T62" fmla="*/ 19 w 115"/>
                <a:gd name="T63" fmla="*/ 1 h 236"/>
                <a:gd name="T64" fmla="*/ 19 w 115"/>
                <a:gd name="T65" fmla="*/ 0 h 236"/>
                <a:gd name="T66" fmla="*/ 17 w 115"/>
                <a:gd name="T67" fmla="*/ 1 h 236"/>
                <a:gd name="T68" fmla="*/ 14 w 115"/>
                <a:gd name="T69" fmla="*/ 2 h 236"/>
                <a:gd name="T70" fmla="*/ 11 w 115"/>
                <a:gd name="T71" fmla="*/ 4 h 236"/>
                <a:gd name="T72" fmla="*/ 8 w 115"/>
                <a:gd name="T73" fmla="*/ 7 h 236"/>
                <a:gd name="T74" fmla="*/ 5 w 115"/>
                <a:gd name="T75" fmla="*/ 10 h 236"/>
                <a:gd name="T76" fmla="*/ 3 w 115"/>
                <a:gd name="T77" fmla="*/ 14 h 236"/>
                <a:gd name="T78" fmla="*/ 1 w 115"/>
                <a:gd name="T79" fmla="*/ 17 h 236"/>
                <a:gd name="T80" fmla="*/ 0 w 115"/>
                <a:gd name="T81" fmla="*/ 21 h 2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15"/>
                <a:gd name="T124" fmla="*/ 0 h 236"/>
                <a:gd name="T125" fmla="*/ 115 w 115"/>
                <a:gd name="T126" fmla="*/ 236 h 2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15" h="236">
                  <a:moveTo>
                    <a:pt x="0" y="128"/>
                  </a:moveTo>
                  <a:lnTo>
                    <a:pt x="0" y="148"/>
                  </a:lnTo>
                  <a:lnTo>
                    <a:pt x="5" y="166"/>
                  </a:lnTo>
                  <a:lnTo>
                    <a:pt x="13" y="184"/>
                  </a:lnTo>
                  <a:lnTo>
                    <a:pt x="24" y="198"/>
                  </a:lnTo>
                  <a:lnTo>
                    <a:pt x="39" y="211"/>
                  </a:lnTo>
                  <a:lnTo>
                    <a:pt x="55" y="223"/>
                  </a:lnTo>
                  <a:lnTo>
                    <a:pt x="74" y="231"/>
                  </a:lnTo>
                  <a:lnTo>
                    <a:pt x="92" y="235"/>
                  </a:lnTo>
                  <a:lnTo>
                    <a:pt x="98" y="236"/>
                  </a:lnTo>
                  <a:lnTo>
                    <a:pt x="104" y="234"/>
                  </a:lnTo>
                  <a:lnTo>
                    <a:pt x="109" y="231"/>
                  </a:lnTo>
                  <a:lnTo>
                    <a:pt x="111" y="226"/>
                  </a:lnTo>
                  <a:lnTo>
                    <a:pt x="111" y="220"/>
                  </a:lnTo>
                  <a:lnTo>
                    <a:pt x="110" y="215"/>
                  </a:lnTo>
                  <a:lnTo>
                    <a:pt x="107" y="210"/>
                  </a:lnTo>
                  <a:lnTo>
                    <a:pt x="101" y="208"/>
                  </a:lnTo>
                  <a:lnTo>
                    <a:pt x="82" y="201"/>
                  </a:lnTo>
                  <a:lnTo>
                    <a:pt x="64" y="192"/>
                  </a:lnTo>
                  <a:lnTo>
                    <a:pt x="50" y="179"/>
                  </a:lnTo>
                  <a:lnTo>
                    <a:pt x="40" y="165"/>
                  </a:lnTo>
                  <a:lnTo>
                    <a:pt x="33" y="148"/>
                  </a:lnTo>
                  <a:lnTo>
                    <a:pt x="29" y="130"/>
                  </a:lnTo>
                  <a:lnTo>
                    <a:pt x="29" y="110"/>
                  </a:lnTo>
                  <a:lnTo>
                    <a:pt x="35" y="89"/>
                  </a:lnTo>
                  <a:lnTo>
                    <a:pt x="43" y="74"/>
                  </a:lnTo>
                  <a:lnTo>
                    <a:pt x="56" y="60"/>
                  </a:lnTo>
                  <a:lnTo>
                    <a:pt x="70" y="46"/>
                  </a:lnTo>
                  <a:lnTo>
                    <a:pt x="85" y="33"/>
                  </a:lnTo>
                  <a:lnTo>
                    <a:pt x="98" y="23"/>
                  </a:lnTo>
                  <a:lnTo>
                    <a:pt x="109" y="12"/>
                  </a:lnTo>
                  <a:lnTo>
                    <a:pt x="115" y="6"/>
                  </a:lnTo>
                  <a:lnTo>
                    <a:pt x="115" y="0"/>
                  </a:lnTo>
                  <a:lnTo>
                    <a:pt x="102" y="4"/>
                  </a:lnTo>
                  <a:lnTo>
                    <a:pt x="85" y="12"/>
                  </a:lnTo>
                  <a:lnTo>
                    <a:pt x="68" y="26"/>
                  </a:lnTo>
                  <a:lnTo>
                    <a:pt x="49" y="42"/>
                  </a:lnTo>
                  <a:lnTo>
                    <a:pt x="32" y="61"/>
                  </a:lnTo>
                  <a:lnTo>
                    <a:pt x="17" y="82"/>
                  </a:lnTo>
                  <a:lnTo>
                    <a:pt x="6" y="105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1" name="Freeform 594"/>
            <p:cNvSpPr>
              <a:spLocks/>
            </p:cNvSpPr>
            <p:nvPr/>
          </p:nvSpPr>
          <p:spPr bwMode="auto">
            <a:xfrm>
              <a:off x="4423" y="3133"/>
              <a:ext cx="41" cy="52"/>
            </a:xfrm>
            <a:custGeom>
              <a:avLst/>
              <a:gdLst>
                <a:gd name="T0" fmla="*/ 35 w 245"/>
                <a:gd name="T1" fmla="*/ 21 h 310"/>
                <a:gd name="T2" fmla="*/ 37 w 245"/>
                <a:gd name="T3" fmla="*/ 24 h 310"/>
                <a:gd name="T4" fmla="*/ 38 w 245"/>
                <a:gd name="T5" fmla="*/ 28 h 310"/>
                <a:gd name="T6" fmla="*/ 37 w 245"/>
                <a:gd name="T7" fmla="*/ 31 h 310"/>
                <a:gd name="T8" fmla="*/ 35 w 245"/>
                <a:gd name="T9" fmla="*/ 35 h 310"/>
                <a:gd name="T10" fmla="*/ 31 w 245"/>
                <a:gd name="T11" fmla="*/ 38 h 310"/>
                <a:gd name="T12" fmla="*/ 28 w 245"/>
                <a:gd name="T13" fmla="*/ 41 h 310"/>
                <a:gd name="T14" fmla="*/ 24 w 245"/>
                <a:gd name="T15" fmla="*/ 44 h 310"/>
                <a:gd name="T16" fmla="*/ 21 w 245"/>
                <a:gd name="T17" fmla="*/ 47 h 310"/>
                <a:gd name="T18" fmla="*/ 21 w 245"/>
                <a:gd name="T19" fmla="*/ 48 h 310"/>
                <a:gd name="T20" fmla="*/ 20 w 245"/>
                <a:gd name="T21" fmla="*/ 50 h 310"/>
                <a:gd name="T22" fmla="*/ 20 w 245"/>
                <a:gd name="T23" fmla="*/ 51 h 310"/>
                <a:gd name="T24" fmla="*/ 22 w 245"/>
                <a:gd name="T25" fmla="*/ 52 h 310"/>
                <a:gd name="T26" fmla="*/ 23 w 245"/>
                <a:gd name="T27" fmla="*/ 52 h 310"/>
                <a:gd name="T28" fmla="*/ 26 w 245"/>
                <a:gd name="T29" fmla="*/ 49 h 310"/>
                <a:gd name="T30" fmla="*/ 30 w 245"/>
                <a:gd name="T31" fmla="*/ 45 h 310"/>
                <a:gd name="T32" fmla="*/ 35 w 245"/>
                <a:gd name="T33" fmla="*/ 41 h 310"/>
                <a:gd name="T34" fmla="*/ 38 w 245"/>
                <a:gd name="T35" fmla="*/ 37 h 310"/>
                <a:gd name="T36" fmla="*/ 41 w 245"/>
                <a:gd name="T37" fmla="*/ 31 h 310"/>
                <a:gd name="T38" fmla="*/ 41 w 245"/>
                <a:gd name="T39" fmla="*/ 25 h 310"/>
                <a:gd name="T40" fmla="*/ 38 w 245"/>
                <a:gd name="T41" fmla="*/ 20 h 310"/>
                <a:gd name="T42" fmla="*/ 34 w 245"/>
                <a:gd name="T43" fmla="*/ 16 h 310"/>
                <a:gd name="T44" fmla="*/ 29 w 245"/>
                <a:gd name="T45" fmla="*/ 13 h 310"/>
                <a:gd name="T46" fmla="*/ 25 w 245"/>
                <a:gd name="T47" fmla="*/ 10 h 310"/>
                <a:gd name="T48" fmla="*/ 20 w 245"/>
                <a:gd name="T49" fmla="*/ 8 h 310"/>
                <a:gd name="T50" fmla="*/ 16 w 245"/>
                <a:gd name="T51" fmla="*/ 5 h 310"/>
                <a:gd name="T52" fmla="*/ 11 w 245"/>
                <a:gd name="T53" fmla="*/ 3 h 310"/>
                <a:gd name="T54" fmla="*/ 7 w 245"/>
                <a:gd name="T55" fmla="*/ 1 h 310"/>
                <a:gd name="T56" fmla="*/ 3 w 245"/>
                <a:gd name="T57" fmla="*/ 0 h 310"/>
                <a:gd name="T58" fmla="*/ 1 w 245"/>
                <a:gd name="T59" fmla="*/ 0 h 310"/>
                <a:gd name="T60" fmla="*/ 2 w 245"/>
                <a:gd name="T61" fmla="*/ 1 h 310"/>
                <a:gd name="T62" fmla="*/ 6 w 245"/>
                <a:gd name="T63" fmla="*/ 3 h 310"/>
                <a:gd name="T64" fmla="*/ 10 w 245"/>
                <a:gd name="T65" fmla="*/ 5 h 310"/>
                <a:gd name="T66" fmla="*/ 14 w 245"/>
                <a:gd name="T67" fmla="*/ 7 h 310"/>
                <a:gd name="T68" fmla="*/ 19 w 245"/>
                <a:gd name="T69" fmla="*/ 10 h 310"/>
                <a:gd name="T70" fmla="*/ 23 w 245"/>
                <a:gd name="T71" fmla="*/ 12 h 310"/>
                <a:gd name="T72" fmla="*/ 28 w 245"/>
                <a:gd name="T73" fmla="*/ 15 h 310"/>
                <a:gd name="T74" fmla="*/ 31 w 245"/>
                <a:gd name="T75" fmla="*/ 18 h 31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45"/>
                <a:gd name="T115" fmla="*/ 0 h 310"/>
                <a:gd name="T116" fmla="*/ 245 w 245"/>
                <a:gd name="T117" fmla="*/ 310 h 310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45" h="310">
                  <a:moveTo>
                    <a:pt x="200" y="116"/>
                  </a:moveTo>
                  <a:lnTo>
                    <a:pt x="208" y="124"/>
                  </a:lnTo>
                  <a:lnTo>
                    <a:pt x="214" y="133"/>
                  </a:lnTo>
                  <a:lnTo>
                    <a:pt x="220" y="144"/>
                  </a:lnTo>
                  <a:lnTo>
                    <a:pt x="223" y="154"/>
                  </a:lnTo>
                  <a:lnTo>
                    <a:pt x="226" y="164"/>
                  </a:lnTo>
                  <a:lnTo>
                    <a:pt x="224" y="176"/>
                  </a:lnTo>
                  <a:lnTo>
                    <a:pt x="222" y="187"/>
                  </a:lnTo>
                  <a:lnTo>
                    <a:pt x="216" y="198"/>
                  </a:lnTo>
                  <a:lnTo>
                    <a:pt x="208" y="209"/>
                  </a:lnTo>
                  <a:lnTo>
                    <a:pt x="199" y="219"/>
                  </a:lnTo>
                  <a:lnTo>
                    <a:pt x="188" y="229"/>
                  </a:lnTo>
                  <a:lnTo>
                    <a:pt x="177" y="238"/>
                  </a:lnTo>
                  <a:lnTo>
                    <a:pt x="166" y="246"/>
                  </a:lnTo>
                  <a:lnTo>
                    <a:pt x="154" y="255"/>
                  </a:lnTo>
                  <a:lnTo>
                    <a:pt x="142" y="264"/>
                  </a:lnTo>
                  <a:lnTo>
                    <a:pt x="132" y="275"/>
                  </a:lnTo>
                  <a:lnTo>
                    <a:pt x="128" y="278"/>
                  </a:lnTo>
                  <a:lnTo>
                    <a:pt x="126" y="283"/>
                  </a:lnTo>
                  <a:lnTo>
                    <a:pt x="124" y="287"/>
                  </a:lnTo>
                  <a:lnTo>
                    <a:pt x="121" y="292"/>
                  </a:lnTo>
                  <a:lnTo>
                    <a:pt x="120" y="296"/>
                  </a:lnTo>
                  <a:lnTo>
                    <a:pt x="120" y="301"/>
                  </a:lnTo>
                  <a:lnTo>
                    <a:pt x="122" y="306"/>
                  </a:lnTo>
                  <a:lnTo>
                    <a:pt x="126" y="309"/>
                  </a:lnTo>
                  <a:lnTo>
                    <a:pt x="131" y="310"/>
                  </a:lnTo>
                  <a:lnTo>
                    <a:pt x="135" y="310"/>
                  </a:lnTo>
                  <a:lnTo>
                    <a:pt x="139" y="309"/>
                  </a:lnTo>
                  <a:lnTo>
                    <a:pt x="142" y="306"/>
                  </a:lnTo>
                  <a:lnTo>
                    <a:pt x="154" y="292"/>
                  </a:lnTo>
                  <a:lnTo>
                    <a:pt x="167" y="280"/>
                  </a:lnTo>
                  <a:lnTo>
                    <a:pt x="180" y="269"/>
                  </a:lnTo>
                  <a:lnTo>
                    <a:pt x="194" y="257"/>
                  </a:lnTo>
                  <a:lnTo>
                    <a:pt x="207" y="246"/>
                  </a:lnTo>
                  <a:lnTo>
                    <a:pt x="220" y="233"/>
                  </a:lnTo>
                  <a:lnTo>
                    <a:pt x="230" y="219"/>
                  </a:lnTo>
                  <a:lnTo>
                    <a:pt x="238" y="204"/>
                  </a:lnTo>
                  <a:lnTo>
                    <a:pt x="244" y="186"/>
                  </a:lnTo>
                  <a:lnTo>
                    <a:pt x="245" y="169"/>
                  </a:lnTo>
                  <a:lnTo>
                    <a:pt x="243" y="152"/>
                  </a:lnTo>
                  <a:lnTo>
                    <a:pt x="237" y="134"/>
                  </a:lnTo>
                  <a:lnTo>
                    <a:pt x="228" y="119"/>
                  </a:lnTo>
                  <a:lnTo>
                    <a:pt x="217" y="105"/>
                  </a:lnTo>
                  <a:lnTo>
                    <a:pt x="203" y="93"/>
                  </a:lnTo>
                  <a:lnTo>
                    <a:pt x="188" y="83"/>
                  </a:lnTo>
                  <a:lnTo>
                    <a:pt x="176" y="76"/>
                  </a:lnTo>
                  <a:lnTo>
                    <a:pt x="163" y="69"/>
                  </a:lnTo>
                  <a:lnTo>
                    <a:pt x="151" y="61"/>
                  </a:lnTo>
                  <a:lnTo>
                    <a:pt x="136" y="54"/>
                  </a:lnTo>
                  <a:lnTo>
                    <a:pt x="122" y="46"/>
                  </a:lnTo>
                  <a:lnTo>
                    <a:pt x="107" y="39"/>
                  </a:lnTo>
                  <a:lnTo>
                    <a:pt x="93" y="31"/>
                  </a:lnTo>
                  <a:lnTo>
                    <a:pt x="79" y="24"/>
                  </a:lnTo>
                  <a:lnTo>
                    <a:pt x="66" y="18"/>
                  </a:lnTo>
                  <a:lnTo>
                    <a:pt x="53" y="13"/>
                  </a:lnTo>
                  <a:lnTo>
                    <a:pt x="40" y="8"/>
                  </a:lnTo>
                  <a:lnTo>
                    <a:pt x="30" y="5"/>
                  </a:lnTo>
                  <a:lnTo>
                    <a:pt x="20" y="1"/>
                  </a:lnTo>
                  <a:lnTo>
                    <a:pt x="12" y="0"/>
                  </a:lnTo>
                  <a:lnTo>
                    <a:pt x="5" y="0"/>
                  </a:lnTo>
                  <a:lnTo>
                    <a:pt x="0" y="2"/>
                  </a:lnTo>
                  <a:lnTo>
                    <a:pt x="11" y="8"/>
                  </a:lnTo>
                  <a:lnTo>
                    <a:pt x="23" y="14"/>
                  </a:lnTo>
                  <a:lnTo>
                    <a:pt x="36" y="20"/>
                  </a:lnTo>
                  <a:lnTo>
                    <a:pt x="47" y="25"/>
                  </a:lnTo>
                  <a:lnTo>
                    <a:pt x="60" y="31"/>
                  </a:lnTo>
                  <a:lnTo>
                    <a:pt x="73" y="37"/>
                  </a:lnTo>
                  <a:lnTo>
                    <a:pt x="86" y="44"/>
                  </a:lnTo>
                  <a:lnTo>
                    <a:pt x="99" y="51"/>
                  </a:lnTo>
                  <a:lnTo>
                    <a:pt x="113" y="57"/>
                  </a:lnTo>
                  <a:lnTo>
                    <a:pt x="126" y="64"/>
                  </a:lnTo>
                  <a:lnTo>
                    <a:pt x="139" y="71"/>
                  </a:lnTo>
                  <a:lnTo>
                    <a:pt x="152" y="79"/>
                  </a:lnTo>
                  <a:lnTo>
                    <a:pt x="165" y="88"/>
                  </a:lnTo>
                  <a:lnTo>
                    <a:pt x="176" y="96"/>
                  </a:lnTo>
                  <a:lnTo>
                    <a:pt x="188" y="106"/>
                  </a:lnTo>
                  <a:lnTo>
                    <a:pt x="200" y="1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02" name="Freeform 595"/>
            <p:cNvSpPr>
              <a:spLocks/>
            </p:cNvSpPr>
            <p:nvPr/>
          </p:nvSpPr>
          <p:spPr bwMode="auto">
            <a:xfrm>
              <a:off x="4338" y="3209"/>
              <a:ext cx="125" cy="175"/>
            </a:xfrm>
            <a:custGeom>
              <a:avLst/>
              <a:gdLst>
                <a:gd name="T0" fmla="*/ 0 w 125"/>
                <a:gd name="T1" fmla="*/ 175 h 175"/>
                <a:gd name="T2" fmla="*/ 0 w 125"/>
                <a:gd name="T3" fmla="*/ 144 h 175"/>
                <a:gd name="T4" fmla="*/ 11 w 125"/>
                <a:gd name="T5" fmla="*/ 144 h 175"/>
                <a:gd name="T6" fmla="*/ 11 w 125"/>
                <a:gd name="T7" fmla="*/ 118 h 175"/>
                <a:gd name="T8" fmla="*/ 23 w 125"/>
                <a:gd name="T9" fmla="*/ 114 h 175"/>
                <a:gd name="T10" fmla="*/ 20 w 125"/>
                <a:gd name="T11" fmla="*/ 88 h 175"/>
                <a:gd name="T12" fmla="*/ 30 w 125"/>
                <a:gd name="T13" fmla="*/ 84 h 175"/>
                <a:gd name="T14" fmla="*/ 30 w 125"/>
                <a:gd name="T15" fmla="*/ 58 h 175"/>
                <a:gd name="T16" fmla="*/ 39 w 125"/>
                <a:gd name="T17" fmla="*/ 54 h 175"/>
                <a:gd name="T18" fmla="*/ 39 w 125"/>
                <a:gd name="T19" fmla="*/ 28 h 175"/>
                <a:gd name="T20" fmla="*/ 48 w 125"/>
                <a:gd name="T21" fmla="*/ 28 h 175"/>
                <a:gd name="T22" fmla="*/ 56 w 125"/>
                <a:gd name="T23" fmla="*/ 0 h 175"/>
                <a:gd name="T24" fmla="*/ 80 w 125"/>
                <a:gd name="T25" fmla="*/ 0 h 175"/>
                <a:gd name="T26" fmla="*/ 81 w 125"/>
                <a:gd name="T27" fmla="*/ 25 h 175"/>
                <a:gd name="T28" fmla="*/ 92 w 125"/>
                <a:gd name="T29" fmla="*/ 24 h 175"/>
                <a:gd name="T30" fmla="*/ 93 w 125"/>
                <a:gd name="T31" fmla="*/ 49 h 175"/>
                <a:gd name="T32" fmla="*/ 102 w 125"/>
                <a:gd name="T33" fmla="*/ 54 h 175"/>
                <a:gd name="T34" fmla="*/ 99 w 125"/>
                <a:gd name="T35" fmla="*/ 81 h 175"/>
                <a:gd name="T36" fmla="*/ 114 w 125"/>
                <a:gd name="T37" fmla="*/ 82 h 175"/>
                <a:gd name="T38" fmla="*/ 107 w 125"/>
                <a:gd name="T39" fmla="*/ 81 h 175"/>
                <a:gd name="T40" fmla="*/ 108 w 125"/>
                <a:gd name="T41" fmla="*/ 114 h 175"/>
                <a:gd name="T42" fmla="*/ 117 w 125"/>
                <a:gd name="T43" fmla="*/ 117 h 175"/>
                <a:gd name="T44" fmla="*/ 122 w 125"/>
                <a:gd name="T45" fmla="*/ 142 h 175"/>
                <a:gd name="T46" fmla="*/ 125 w 125"/>
                <a:gd name="T47" fmla="*/ 175 h 175"/>
                <a:gd name="T48" fmla="*/ 0 w 125"/>
                <a:gd name="T49" fmla="*/ 175 h 175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5"/>
                <a:gd name="T76" fmla="*/ 0 h 175"/>
                <a:gd name="T77" fmla="*/ 125 w 125"/>
                <a:gd name="T78" fmla="*/ 175 h 175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5" h="175">
                  <a:moveTo>
                    <a:pt x="0" y="175"/>
                  </a:moveTo>
                  <a:lnTo>
                    <a:pt x="0" y="144"/>
                  </a:lnTo>
                  <a:lnTo>
                    <a:pt x="11" y="144"/>
                  </a:lnTo>
                  <a:lnTo>
                    <a:pt x="11" y="118"/>
                  </a:lnTo>
                  <a:lnTo>
                    <a:pt x="23" y="114"/>
                  </a:lnTo>
                  <a:lnTo>
                    <a:pt x="20" y="88"/>
                  </a:lnTo>
                  <a:lnTo>
                    <a:pt x="30" y="84"/>
                  </a:lnTo>
                  <a:lnTo>
                    <a:pt x="30" y="58"/>
                  </a:lnTo>
                  <a:lnTo>
                    <a:pt x="39" y="54"/>
                  </a:lnTo>
                  <a:lnTo>
                    <a:pt x="39" y="28"/>
                  </a:lnTo>
                  <a:lnTo>
                    <a:pt x="48" y="28"/>
                  </a:lnTo>
                  <a:lnTo>
                    <a:pt x="56" y="0"/>
                  </a:lnTo>
                  <a:lnTo>
                    <a:pt x="80" y="0"/>
                  </a:lnTo>
                  <a:lnTo>
                    <a:pt x="81" y="25"/>
                  </a:lnTo>
                  <a:lnTo>
                    <a:pt x="92" y="24"/>
                  </a:lnTo>
                  <a:lnTo>
                    <a:pt x="93" y="49"/>
                  </a:lnTo>
                  <a:lnTo>
                    <a:pt x="102" y="54"/>
                  </a:lnTo>
                  <a:lnTo>
                    <a:pt x="99" y="81"/>
                  </a:lnTo>
                  <a:lnTo>
                    <a:pt x="114" y="82"/>
                  </a:lnTo>
                  <a:lnTo>
                    <a:pt x="107" y="81"/>
                  </a:lnTo>
                  <a:lnTo>
                    <a:pt x="108" y="114"/>
                  </a:lnTo>
                  <a:lnTo>
                    <a:pt x="117" y="117"/>
                  </a:lnTo>
                  <a:lnTo>
                    <a:pt x="122" y="142"/>
                  </a:lnTo>
                  <a:lnTo>
                    <a:pt x="125" y="175"/>
                  </a:lnTo>
                  <a:lnTo>
                    <a:pt x="0" y="175"/>
                  </a:lnTo>
                  <a:close/>
                </a:path>
              </a:pathLst>
            </a:custGeom>
            <a:solidFill>
              <a:srgbClr val="DDDDDD"/>
            </a:solidFill>
            <a:ln w="952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" name="Group 601"/>
          <p:cNvGrpSpPr>
            <a:grpSpLocks/>
          </p:cNvGrpSpPr>
          <p:nvPr/>
        </p:nvGrpSpPr>
        <p:grpSpPr bwMode="auto">
          <a:xfrm>
            <a:off x="4548188" y="2074863"/>
            <a:ext cx="3340100" cy="3265487"/>
            <a:chOff x="2865" y="1307"/>
            <a:chExt cx="2104" cy="2057"/>
          </a:xfrm>
        </p:grpSpPr>
        <p:sp>
          <p:nvSpPr>
            <p:cNvPr id="6281" name="Line 597"/>
            <p:cNvSpPr>
              <a:spLocks noChangeShapeType="1"/>
            </p:cNvSpPr>
            <p:nvPr/>
          </p:nvSpPr>
          <p:spPr bwMode="auto">
            <a:xfrm>
              <a:off x="4092" y="1307"/>
              <a:ext cx="877" cy="1762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2" name="Line 598"/>
            <p:cNvSpPr>
              <a:spLocks noChangeShapeType="1"/>
            </p:cNvSpPr>
            <p:nvPr/>
          </p:nvSpPr>
          <p:spPr bwMode="auto">
            <a:xfrm>
              <a:off x="3466" y="2211"/>
              <a:ext cx="1487" cy="1014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3" name="Line 599"/>
            <p:cNvSpPr>
              <a:spLocks noChangeShapeType="1"/>
            </p:cNvSpPr>
            <p:nvPr/>
          </p:nvSpPr>
          <p:spPr bwMode="auto">
            <a:xfrm>
              <a:off x="3657" y="3158"/>
              <a:ext cx="1014" cy="206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4" name="Text Box 600"/>
            <p:cNvSpPr txBox="1">
              <a:spLocks noChangeArrowheads="1"/>
            </p:cNvSpPr>
            <p:nvPr/>
          </p:nvSpPr>
          <p:spPr bwMode="auto">
            <a:xfrm>
              <a:off x="2865" y="2510"/>
              <a:ext cx="110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3300"/>
                  </a:solidFill>
                  <a:latin typeface="Comic Sans MS" pitchFamily="66" charset="0"/>
                </a:rPr>
                <a:t>client/server</a:t>
              </a:r>
            </a:p>
          </p:txBody>
        </p:sp>
      </p:grpSp>
      <p:grpSp>
        <p:nvGrpSpPr>
          <p:cNvPr id="3" name="Group 606"/>
          <p:cNvGrpSpPr>
            <a:grpSpLocks/>
          </p:cNvGrpSpPr>
          <p:nvPr/>
        </p:nvGrpSpPr>
        <p:grpSpPr bwMode="auto">
          <a:xfrm>
            <a:off x="4206875" y="2076450"/>
            <a:ext cx="3013075" cy="3355975"/>
            <a:chOff x="2650" y="1308"/>
            <a:chExt cx="1898" cy="2114"/>
          </a:xfrm>
        </p:grpSpPr>
        <p:sp>
          <p:nvSpPr>
            <p:cNvPr id="6277" name="Line 602"/>
            <p:cNvSpPr>
              <a:spLocks noChangeShapeType="1"/>
            </p:cNvSpPr>
            <p:nvPr/>
          </p:nvSpPr>
          <p:spPr bwMode="auto">
            <a:xfrm flipH="1">
              <a:off x="3800" y="1315"/>
              <a:ext cx="188" cy="67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8" name="Line 603"/>
            <p:cNvSpPr>
              <a:spLocks noChangeShapeType="1"/>
            </p:cNvSpPr>
            <p:nvPr/>
          </p:nvSpPr>
          <p:spPr bwMode="auto">
            <a:xfrm flipH="1">
              <a:off x="3501" y="1308"/>
              <a:ext cx="15" cy="1831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79" name="Line 604"/>
            <p:cNvSpPr>
              <a:spLocks noChangeShapeType="1"/>
            </p:cNvSpPr>
            <p:nvPr/>
          </p:nvSpPr>
          <p:spPr bwMode="auto">
            <a:xfrm>
              <a:off x="3740" y="2940"/>
              <a:ext cx="808" cy="482"/>
            </a:xfrm>
            <a:prstGeom prst="line">
              <a:avLst/>
            </a:prstGeom>
            <a:noFill/>
            <a:ln w="76200">
              <a:solidFill>
                <a:srgbClr val="FF33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80" name="Text Box 605"/>
            <p:cNvSpPr txBox="1">
              <a:spLocks noChangeArrowheads="1"/>
            </p:cNvSpPr>
            <p:nvPr/>
          </p:nvSpPr>
          <p:spPr bwMode="auto">
            <a:xfrm>
              <a:off x="2650" y="1581"/>
              <a:ext cx="861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>
                  <a:solidFill>
                    <a:srgbClr val="FF3300"/>
                  </a:solidFill>
                  <a:latin typeface="Comic Sans MS" pitchFamily="66" charset="0"/>
                </a:rPr>
                <a:t>peer-peer</a:t>
              </a:r>
            </a:p>
          </p:txBody>
        </p:sp>
      </p:grpSp>
      <p:sp>
        <p:nvSpPr>
          <p:cNvPr id="217695" name="Rectangle 607"/>
          <p:cNvSpPr>
            <a:spLocks noChangeArrowheads="1"/>
          </p:cNvSpPr>
          <p:nvPr/>
        </p:nvSpPr>
        <p:spPr bwMode="auto">
          <a:xfrm>
            <a:off x="333375" y="2954338"/>
            <a:ext cx="4651375" cy="206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client/server model</a:t>
            </a:r>
            <a:endParaRPr lang="en-US"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client host requests, receives service from always-on server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e.g. Web browser/server; email client/server</a:t>
            </a:r>
          </a:p>
        </p:txBody>
      </p:sp>
      <p:sp>
        <p:nvSpPr>
          <p:cNvPr id="217696" name="Rectangle 608"/>
          <p:cNvSpPr>
            <a:spLocks noChangeArrowheads="1"/>
          </p:cNvSpPr>
          <p:nvPr/>
        </p:nvSpPr>
        <p:spPr bwMode="auto">
          <a:xfrm>
            <a:off x="355600" y="4660900"/>
            <a:ext cx="4651375" cy="181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2"/>
              </a:buClr>
              <a:buSzPct val="85000"/>
              <a:buFont typeface="Wingdings" pitchFamily="2" charset="2"/>
              <a:buChar char="q"/>
            </a:pPr>
            <a:r>
              <a:rPr lang="en-US" sz="2800">
                <a:solidFill>
                  <a:srgbClr val="FF0000"/>
                </a:solidFill>
                <a:latin typeface="Comic Sans MS" pitchFamily="66" charset="0"/>
              </a:rPr>
              <a:t>peer-peer model:</a:t>
            </a:r>
            <a:endParaRPr lang="en-US">
              <a:latin typeface="Comic Sans MS" pitchFamily="66" charset="0"/>
            </a:endParaRP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 minimal (or no) use of dedicated servers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SzPct val="75000"/>
              <a:buFont typeface="Wingdings" pitchFamily="2" charset="2"/>
              <a:buChar char="v"/>
            </a:pPr>
            <a:r>
              <a:rPr lang="en-US" sz="2000">
                <a:latin typeface="Comic Sans MS" pitchFamily="66" charset="0"/>
              </a:rPr>
              <a:t>e.g. Skype,  BitTorrent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695" grpId="0"/>
      <p:bldP spid="217696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8736</TotalTime>
  <Words>4292</Words>
  <Application>Microsoft Office PowerPoint</Application>
  <PresentationFormat>On-screen Show (4:3)</PresentationFormat>
  <Paragraphs>1126</Paragraphs>
  <Slides>70</Slides>
  <Notes>56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70</vt:i4>
      </vt:variant>
    </vt:vector>
  </HeadingPairs>
  <TitlesOfParts>
    <vt:vector size="74" baseType="lpstr">
      <vt:lpstr>Default Design</vt:lpstr>
      <vt:lpstr>Clip</vt:lpstr>
      <vt:lpstr>Equation</vt:lpstr>
      <vt:lpstr>ClipArt</vt:lpstr>
      <vt:lpstr>Chapter 1: Introduction</vt:lpstr>
      <vt:lpstr>Chapter 1: roadmap</vt:lpstr>
      <vt:lpstr>What’s the Internet: “nuts and bolts” view</vt:lpstr>
      <vt:lpstr>What’s the Internet: “nuts and bolts” view</vt:lpstr>
      <vt:lpstr>What’s a protocol?</vt:lpstr>
      <vt:lpstr>What’s a protocol?</vt:lpstr>
      <vt:lpstr>Chapter 1: roadmap</vt:lpstr>
      <vt:lpstr>A closer look at network structure:</vt:lpstr>
      <vt:lpstr>The network edge:</vt:lpstr>
      <vt:lpstr>Access networks and physical media</vt:lpstr>
      <vt:lpstr>Dial-up Modem</vt:lpstr>
      <vt:lpstr>Digital Subscriber Line (DSL)</vt:lpstr>
      <vt:lpstr>Residential access: cable modems</vt:lpstr>
      <vt:lpstr>Ethernet Internet access</vt:lpstr>
      <vt:lpstr>Wireless access networks</vt:lpstr>
      <vt:lpstr>Home networks</vt:lpstr>
      <vt:lpstr>Physical Media</vt:lpstr>
      <vt:lpstr>Physical Media: coax, fiber</vt:lpstr>
      <vt:lpstr>Chapter 1: roadmap</vt:lpstr>
      <vt:lpstr>The Network Core</vt:lpstr>
      <vt:lpstr>Network Core: Circuit Switching</vt:lpstr>
      <vt:lpstr>Network Core: Circuit Switching</vt:lpstr>
      <vt:lpstr>Circuit Switching: FDM and TDM</vt:lpstr>
      <vt:lpstr>Numerical example</vt:lpstr>
      <vt:lpstr>Network Core: Packet Switching</vt:lpstr>
      <vt:lpstr>Packet Switching: Statistical Multiplexing</vt:lpstr>
      <vt:lpstr>Packet-switching: store-and-forward</vt:lpstr>
      <vt:lpstr>Packet switching versus circuit switching</vt:lpstr>
      <vt:lpstr>Internet structure: network of networks</vt:lpstr>
      <vt:lpstr>Tier-1 ISP: e.g., Sprint</vt:lpstr>
      <vt:lpstr>Internet structure: network of networks</vt:lpstr>
      <vt:lpstr>Internet structure: network of networks</vt:lpstr>
      <vt:lpstr>Internet structure: network of networks</vt:lpstr>
      <vt:lpstr>Chapter 1: roadmap</vt:lpstr>
      <vt:lpstr>How do loss and delay occur?</vt:lpstr>
      <vt:lpstr>Four sources of packet delay</vt:lpstr>
      <vt:lpstr>Delay in packet-switched networks</vt:lpstr>
      <vt:lpstr>Caravan analogy</vt:lpstr>
      <vt:lpstr>Nodal delay</vt:lpstr>
      <vt:lpstr>Queueing delay (revisited)</vt:lpstr>
      <vt:lpstr>“Real” Internet delays and routes</vt:lpstr>
      <vt:lpstr>“Real” Internet delays and routes</vt:lpstr>
      <vt:lpstr>Packet loss</vt:lpstr>
      <vt:lpstr>Throughput</vt:lpstr>
      <vt:lpstr>Throughput (more)</vt:lpstr>
      <vt:lpstr>Throughput: Internet scenario</vt:lpstr>
      <vt:lpstr>Chapter 1: roadmap</vt:lpstr>
      <vt:lpstr>Protocol “Layers”</vt:lpstr>
      <vt:lpstr>Organization of air travel</vt:lpstr>
      <vt:lpstr>Layering of airline functionality</vt:lpstr>
      <vt:lpstr>Why layering?</vt:lpstr>
      <vt:lpstr>Internet protocol stack</vt:lpstr>
      <vt:lpstr>ISO/OSI reference model</vt:lpstr>
      <vt:lpstr>Encapsulation</vt:lpstr>
      <vt:lpstr>Chapter 1: roadmap</vt:lpstr>
      <vt:lpstr>Network Security</vt:lpstr>
      <vt:lpstr>Bad guys can put malware into hosts via Internet</vt:lpstr>
      <vt:lpstr>Bad guys can put malware into hosts via Internet</vt:lpstr>
      <vt:lpstr>Bad guys can attack servers and network infrastructure</vt:lpstr>
      <vt:lpstr>The bad guys can sniff packets</vt:lpstr>
      <vt:lpstr>The bad guys can use false source addresses</vt:lpstr>
      <vt:lpstr>The bad guys can record and playback</vt:lpstr>
      <vt:lpstr>Network Security</vt:lpstr>
      <vt:lpstr>Chapter 1: roadmap</vt:lpstr>
      <vt:lpstr>Internet History</vt:lpstr>
      <vt:lpstr>Internet History</vt:lpstr>
      <vt:lpstr>Internet History</vt:lpstr>
      <vt:lpstr>Internet History</vt:lpstr>
      <vt:lpstr>Internet History</vt:lpstr>
      <vt:lpstr>Introduction: 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Edition: Chapter 1</dc:title>
  <dc:creator>Jim Kurose and Keith Ross</dc:creator>
  <cp:lastModifiedBy>Muntasir</cp:lastModifiedBy>
  <cp:revision>169</cp:revision>
  <dcterms:created xsi:type="dcterms:W3CDTF">1999-10-08T19:08:27Z</dcterms:created>
  <dcterms:modified xsi:type="dcterms:W3CDTF">2013-06-09T19:18:29Z</dcterms:modified>
</cp:coreProperties>
</file>