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FE73A-8EBD-4D60-BBFD-E7C732F4A0DE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06D1E-8A87-4DB5-A23B-BE0C757135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602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39E49DB-359F-484F-92AF-62A075B9E027}" type="slidenum">
              <a:rPr lang="es-ES" sz="1200" smtClean="0">
                <a:latin typeface="Times New Roman" pitchFamily="18" charset="0"/>
              </a:rPr>
              <a:pPr/>
              <a:t>2</a:t>
            </a:fld>
            <a:endParaRPr lang="es-ES" sz="1200" smtClean="0">
              <a:latin typeface="Times New Roman" pitchFamily="18" charset="0"/>
            </a:endParaRPr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F0CB4-37BE-4B66-AE24-E8D3A4A1180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116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8D3BE-6252-4D5A-B2B2-16E0BA52C9E6}" type="slidenum">
              <a:rPr lang="he-IL"/>
              <a:pPr/>
              <a:t>10</a:t>
            </a:fld>
            <a:endParaRPr lang="en-GB"/>
          </a:p>
        </p:txBody>
      </p:sp>
      <p:sp>
        <p:nvSpPr>
          <p:cNvPr id="4864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4BA3F7-3769-4AFA-8CE8-08A8E96E5AFD}" type="slidenum">
              <a:rPr lang="he-IL"/>
              <a:pPr/>
              <a:t>12</a:t>
            </a:fld>
            <a:endParaRPr lang="en-GB"/>
          </a:p>
        </p:txBody>
      </p:sp>
      <p:sp>
        <p:nvSpPr>
          <p:cNvPr id="4915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BC9F64-97C8-4CB0-85EF-B1E8CD317B87}" type="slidenum">
              <a:rPr lang="he-IL"/>
              <a:pPr/>
              <a:t>13</a:t>
            </a:fld>
            <a:endParaRPr lang="en-GB"/>
          </a:p>
        </p:txBody>
      </p:sp>
      <p:sp>
        <p:nvSpPr>
          <p:cNvPr id="4935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98DC9-150A-40A2-A608-F66E77D1EA39}" type="slidenum">
              <a:rPr lang="he-IL"/>
              <a:pPr/>
              <a:t>14</a:t>
            </a:fld>
            <a:endParaRPr lang="en-GB"/>
          </a:p>
        </p:txBody>
      </p:sp>
      <p:sp>
        <p:nvSpPr>
          <p:cNvPr id="4474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 abstraction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CA9F81-6BF4-4BBC-938C-056FBE003E84}" type="slidenum">
              <a:rPr lang="he-IL"/>
              <a:pPr/>
              <a:t>15</a:t>
            </a:fld>
            <a:endParaRPr lang="en-GB"/>
          </a:p>
        </p:txBody>
      </p:sp>
      <p:sp>
        <p:nvSpPr>
          <p:cNvPr id="44851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DELETE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388E439-827A-4DEB-809F-A5E8CE46E341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7EA97F9-779C-45E0-80B0-7BCFB80DF4AC}" type="datetimeFigureOut">
              <a:rPr lang="en-GB" smtClean="0"/>
              <a:t>20/02/2013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143000" y="838200"/>
            <a:ext cx="33623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sz="2000" dirty="0" smtClean="0"/>
              <a:t>The College Of Applied Studies And Community Services</a:t>
            </a:r>
            <a:endParaRPr lang="es-ES" sz="2000" dirty="0"/>
          </a:p>
        </p:txBody>
      </p:sp>
      <p:sp>
        <p:nvSpPr>
          <p:cNvPr id="3077" name="Rectangle 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Lecture 3 :Use cases II (UC description)</a:t>
            </a:r>
            <a:endParaRPr lang="es-ES" sz="3200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Systems Analysis &amp; Design</a:t>
            </a: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Instructor: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Nouf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Aljaffan</a:t>
            </a:r>
            <a:endParaRPr lang="es-ES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dirty="0" smtClean="0"/>
              <a:t>					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CT 1414 * </a:t>
            </a:r>
            <a:r>
              <a:rPr lang="en-GB" dirty="0" err="1" smtClean="0"/>
              <a:t>Nouf</a:t>
            </a:r>
            <a:r>
              <a:rPr lang="en-GB" dirty="0" smtClean="0"/>
              <a:t> </a:t>
            </a:r>
            <a:r>
              <a:rPr lang="en-GB" dirty="0" err="1" smtClean="0"/>
              <a:t>Aljaffan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t>1</a:t>
            </a:fld>
            <a:endParaRPr lang="en-GB"/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2667000" y="5943600"/>
            <a:ext cx="40652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en-US" dirty="0" smtClean="0"/>
              <a:t>February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59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Use-Cases – Common Mistakes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Complex diagram</a:t>
            </a:r>
          </a:p>
          <a:p>
            <a:r>
              <a:rPr lang="en-US" dirty="0"/>
              <a:t>No system</a:t>
            </a:r>
          </a:p>
          <a:p>
            <a:r>
              <a:rPr lang="en-US" dirty="0"/>
              <a:t>No actor</a:t>
            </a:r>
          </a:p>
          <a:p>
            <a:r>
              <a:rPr lang="en-US" dirty="0"/>
              <a:t>Too many user interface details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“User types ID and password, clicks OK or hits Enter”</a:t>
            </a:r>
          </a:p>
          <a:p>
            <a:r>
              <a:rPr lang="en-US" dirty="0"/>
              <a:t>Very low goal details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name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address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User provides telephone number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56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Writing Use Case Descriptions</a:t>
            </a:r>
            <a:endParaRPr lang="es-ES" sz="4000" smtClean="0"/>
          </a:p>
        </p:txBody>
      </p:sp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800" dirty="0" smtClean="0"/>
              <a:t>Select </a:t>
            </a:r>
            <a:r>
              <a:rPr lang="en-US" sz="1800" dirty="0" smtClean="0"/>
              <a:t>a use case </a:t>
            </a:r>
          </a:p>
          <a:p>
            <a:pPr marL="225425" indent="-225425">
              <a:buFont typeface="Wingdings" pitchFamily="2" charset="2"/>
              <a:buAutoNum type="arabicPeriod"/>
            </a:pPr>
            <a:endParaRPr lang="en-US" sz="1800" dirty="0" smtClean="0"/>
          </a:p>
          <a:p>
            <a:pPr marL="225425" indent="-225425">
              <a:buFont typeface="Wingdings" pitchFamily="2" charset="2"/>
              <a:buAutoNum type="arabicPeriod" startAt="2"/>
            </a:pPr>
            <a:r>
              <a:rPr lang="en-US" sz="1800" dirty="0" smtClean="0"/>
              <a:t>Write abbreviated </a:t>
            </a:r>
            <a:r>
              <a:rPr lang="en-US" sz="1800" i="1" dirty="0" smtClean="0"/>
              <a:t>full description </a:t>
            </a:r>
            <a:r>
              <a:rPr lang="en-US" sz="1800" dirty="0" smtClean="0"/>
              <a:t>(Use case name, Scenario (if any), Business Event, Actors, Flow of steps, Exception conditions)</a:t>
            </a:r>
          </a:p>
          <a:p>
            <a:pPr marL="225425" indent="-225425">
              <a:buFont typeface="Wingdings" pitchFamily="2" charset="2"/>
              <a:buAutoNum type="arabicPeriod" startAt="2"/>
            </a:pPr>
            <a:endParaRPr lang="en-US" sz="1800" dirty="0" smtClean="0"/>
          </a:p>
          <a:p>
            <a:pPr marL="225425" indent="-225425">
              <a:buFont typeface="Wingdings" pitchFamily="2" charset="2"/>
              <a:buAutoNum type="arabicPeriod" startAt="3"/>
            </a:pPr>
            <a:r>
              <a:rPr lang="en-US" sz="1800" dirty="0" smtClean="0"/>
              <a:t>For figuring Flow of steps, </a:t>
            </a:r>
          </a:p>
          <a:p>
            <a:pPr marL="633413" lvl="1" indent="0">
              <a:buFont typeface="Wingdings" pitchFamily="2" charset="2"/>
              <a:buNone/>
            </a:pPr>
            <a:r>
              <a:rPr lang="en-US" sz="1800" dirty="0" smtClean="0"/>
              <a:t>	- Keep in mind general system model: Input-Processing-Output</a:t>
            </a:r>
          </a:p>
          <a:p>
            <a:pPr marL="633413" lvl="1" indent="0">
              <a:buFont typeface="Wingdings" pitchFamily="2" charset="2"/>
              <a:buNone/>
            </a:pPr>
            <a:r>
              <a:rPr lang="en-US" sz="1800" dirty="0" smtClean="0"/>
              <a:t>	- Steps should be at nearly the same level of abstraction (each    	  makes nearly same progress toward use case completion)</a:t>
            </a:r>
          </a:p>
          <a:p>
            <a:pPr marL="225425" indent="-225425">
              <a:buFont typeface="Wingdings" pitchFamily="2" charset="2"/>
              <a:buNone/>
            </a:pPr>
            <a:endParaRPr lang="en-US" sz="1800" dirty="0" smtClean="0"/>
          </a:p>
          <a:p>
            <a:pPr marL="225425" indent="-225425">
              <a:buFont typeface="Wingdings" pitchFamily="2" charset="2"/>
              <a:buAutoNum type="arabicPeriod" startAt="4"/>
            </a:pPr>
            <a:r>
              <a:rPr lang="en-US" sz="1800" dirty="0" smtClean="0"/>
              <a:t>For figuring exception conditions, focus on if-then logic.</a:t>
            </a:r>
          </a:p>
          <a:p>
            <a:pPr marL="225425" indent="-225425">
              <a:buFont typeface="Wingdings" pitchFamily="2" charset="2"/>
              <a:buAutoNum type="arabicPeriod" startAt="4"/>
            </a:pPr>
            <a:endParaRPr lang="es-ES" sz="1800" dirty="0" smtClean="0"/>
          </a:p>
        </p:txBody>
      </p:sp>
      <p:sp>
        <p:nvSpPr>
          <p:cNvPr id="1331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1088EE4-D7DB-4D46-9C7E-75FD7C54049C}" type="slidenum">
              <a:rPr lang="en-US" sz="1400" smtClean="0">
                <a:solidFill>
                  <a:schemeClr val="bg1"/>
                </a:solidFill>
              </a:rPr>
              <a:pPr/>
              <a:t>11</a:t>
            </a:fld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93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0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 of Modeling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Bottom-up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Starting with throwing </a:t>
            </a:r>
            <a:r>
              <a:rPr lang="en-US" dirty="0" smtClean="0"/>
              <a:t>all </a:t>
            </a:r>
            <a:r>
              <a:rPr lang="en-US" dirty="0"/>
              <a:t>scenarios on the page, </a:t>
            </a:r>
            <a:r>
              <a:rPr lang="en-US" dirty="0" smtClean="0"/>
              <a:t>and </a:t>
            </a:r>
            <a:r>
              <a:rPr lang="en-US" dirty="0"/>
              <a:t>then combining them: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Top-down Process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Starting with an overview </a:t>
            </a:r>
            <a:r>
              <a:rPr lang="en-US" dirty="0" smtClean="0"/>
              <a:t>of the </a:t>
            </a:r>
            <a:r>
              <a:rPr lang="en-US" dirty="0"/>
              <a:t>system, and then </a:t>
            </a:r>
            <a:r>
              <a:rPr lang="en-US" dirty="0" smtClean="0"/>
              <a:t>splitting Use-cases</a:t>
            </a: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t>12</a:t>
            </a:fld>
            <a:endParaRPr lang="en-GB"/>
          </a:p>
        </p:txBody>
      </p:sp>
      <p:sp>
        <p:nvSpPr>
          <p:cNvPr id="450584" name="Oval 24"/>
          <p:cNvSpPr>
            <a:spLocks noChangeArrowheads="1"/>
          </p:cNvSpPr>
          <p:nvPr/>
        </p:nvSpPr>
        <p:spPr bwMode="auto">
          <a:xfrm>
            <a:off x="6285073" y="4552129"/>
            <a:ext cx="936104" cy="649188"/>
          </a:xfrm>
          <a:prstGeom prst="ellipse">
            <a:avLst/>
          </a:prstGeom>
          <a:solidFill>
            <a:srgbClr val="FFFFFF"/>
          </a:solidFill>
          <a:ln w="38100" algn="ctr">
            <a:solidFill>
              <a:srgbClr val="66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File actions</a:t>
            </a:r>
          </a:p>
        </p:txBody>
      </p:sp>
      <p:sp>
        <p:nvSpPr>
          <p:cNvPr id="450585" name="Oval 25"/>
          <p:cNvSpPr>
            <a:spLocks noChangeArrowheads="1"/>
          </p:cNvSpPr>
          <p:nvPr/>
        </p:nvSpPr>
        <p:spPr bwMode="auto">
          <a:xfrm>
            <a:off x="5148064" y="5386252"/>
            <a:ext cx="1360202" cy="649188"/>
          </a:xfrm>
          <a:prstGeom prst="ellipse">
            <a:avLst/>
          </a:prstGeom>
          <a:solidFill>
            <a:srgbClr val="FFFFFF"/>
          </a:solidFill>
          <a:ln w="38100" algn="ctr">
            <a:solidFill>
              <a:srgbClr val="66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200" dirty="0">
                <a:latin typeface="Times New Roman" pitchFamily="18" charset="0"/>
              </a:rPr>
              <a:t>Formatting actions</a:t>
            </a:r>
          </a:p>
        </p:txBody>
      </p:sp>
      <p:sp>
        <p:nvSpPr>
          <p:cNvPr id="450586" name="Oval 26"/>
          <p:cNvSpPr>
            <a:spLocks noChangeArrowheads="1"/>
          </p:cNvSpPr>
          <p:nvPr/>
        </p:nvSpPr>
        <p:spPr bwMode="auto">
          <a:xfrm>
            <a:off x="6675664" y="5364708"/>
            <a:ext cx="1359014" cy="649188"/>
          </a:xfrm>
          <a:prstGeom prst="ellipse">
            <a:avLst/>
          </a:prstGeom>
          <a:solidFill>
            <a:srgbClr val="FFFFFF"/>
          </a:solidFill>
          <a:ln w="38100" algn="ctr">
            <a:solidFill>
              <a:srgbClr val="66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Viewing Actions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90178" y="4005064"/>
            <a:ext cx="3333750" cy="2169388"/>
            <a:chOff x="533146" y="4277300"/>
            <a:chExt cx="4041775" cy="2169388"/>
          </a:xfrm>
        </p:grpSpPr>
        <p:sp>
          <p:nvSpPr>
            <p:cNvPr id="450570" name="Oval 10"/>
            <p:cNvSpPr>
              <a:spLocks noChangeArrowheads="1"/>
            </p:cNvSpPr>
            <p:nvPr/>
          </p:nvSpPr>
          <p:spPr bwMode="auto">
            <a:xfrm>
              <a:off x="723646" y="5021709"/>
              <a:ext cx="981074" cy="432792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</a:rPr>
                <a:t>print</a:t>
              </a:r>
            </a:p>
          </p:txBody>
        </p:sp>
        <p:sp>
          <p:nvSpPr>
            <p:cNvPr id="450578" name="Oval 18"/>
            <p:cNvSpPr>
              <a:spLocks noChangeArrowheads="1"/>
            </p:cNvSpPr>
            <p:nvPr/>
          </p:nvSpPr>
          <p:spPr bwMode="auto">
            <a:xfrm>
              <a:off x="614109" y="4548634"/>
              <a:ext cx="981074" cy="432792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</a:rPr>
                <a:t>save</a:t>
              </a:r>
            </a:p>
          </p:txBody>
        </p:sp>
        <p:sp>
          <p:nvSpPr>
            <p:cNvPr id="450579" name="Oval 19"/>
            <p:cNvSpPr>
              <a:spLocks noChangeArrowheads="1"/>
            </p:cNvSpPr>
            <p:nvPr/>
          </p:nvSpPr>
          <p:spPr bwMode="auto">
            <a:xfrm>
              <a:off x="1511046" y="4277300"/>
              <a:ext cx="1614488" cy="735747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 dirty="0">
                  <a:latin typeface="Times New Roman" pitchFamily="18" charset="0"/>
                </a:rPr>
                <a:t>Bullets format</a:t>
              </a:r>
            </a:p>
          </p:txBody>
        </p:sp>
        <p:sp>
          <p:nvSpPr>
            <p:cNvPr id="450580" name="Oval 20"/>
            <p:cNvSpPr>
              <a:spLocks noChangeArrowheads="1"/>
            </p:cNvSpPr>
            <p:nvPr/>
          </p:nvSpPr>
          <p:spPr bwMode="auto">
            <a:xfrm>
              <a:off x="533146" y="5478909"/>
              <a:ext cx="965200" cy="432792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</a:rPr>
                <a:t>load</a:t>
              </a:r>
            </a:p>
          </p:txBody>
        </p:sp>
        <p:sp>
          <p:nvSpPr>
            <p:cNvPr id="450581" name="Oval 21"/>
            <p:cNvSpPr>
              <a:spLocks noChangeArrowheads="1"/>
            </p:cNvSpPr>
            <p:nvPr/>
          </p:nvSpPr>
          <p:spPr bwMode="auto">
            <a:xfrm>
              <a:off x="1401509" y="5352702"/>
              <a:ext cx="1281112" cy="432792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</a:rPr>
                <a:t>Save as</a:t>
              </a:r>
            </a:p>
          </p:txBody>
        </p:sp>
        <p:sp>
          <p:nvSpPr>
            <p:cNvPr id="450583" name="Oval 23"/>
            <p:cNvSpPr>
              <a:spLocks noChangeArrowheads="1"/>
            </p:cNvSpPr>
            <p:nvPr/>
          </p:nvSpPr>
          <p:spPr bwMode="auto">
            <a:xfrm>
              <a:off x="1401509" y="6013896"/>
              <a:ext cx="1595438" cy="432792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</a:rPr>
                <a:t>preview</a:t>
              </a:r>
            </a:p>
          </p:txBody>
        </p:sp>
        <p:sp>
          <p:nvSpPr>
            <p:cNvPr id="450588" name="Oval 28"/>
            <p:cNvSpPr>
              <a:spLocks noChangeArrowheads="1"/>
            </p:cNvSpPr>
            <p:nvPr/>
          </p:nvSpPr>
          <p:spPr bwMode="auto">
            <a:xfrm>
              <a:off x="2679446" y="5483801"/>
              <a:ext cx="1187450" cy="735747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>
                  <a:latin typeface="Times New Roman" pitchFamily="18" charset="0"/>
                </a:rPr>
                <a:t>Font format</a:t>
              </a:r>
            </a:p>
          </p:txBody>
        </p:sp>
        <p:sp>
          <p:nvSpPr>
            <p:cNvPr id="450589" name="Oval 29"/>
            <p:cNvSpPr>
              <a:spLocks noChangeArrowheads="1"/>
            </p:cNvSpPr>
            <p:nvPr/>
          </p:nvSpPr>
          <p:spPr bwMode="auto">
            <a:xfrm>
              <a:off x="2792158" y="4645600"/>
              <a:ext cx="1782763" cy="735747"/>
            </a:xfrm>
            <a:prstGeom prst="ellipse">
              <a:avLst/>
            </a:prstGeom>
            <a:solidFill>
              <a:srgbClr val="FFFFFF"/>
            </a:solidFill>
            <a:ln w="38100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1400" dirty="0">
                  <a:latin typeface="Times New Roman" pitchFamily="18" charset="0"/>
                </a:rPr>
                <a:t>Paragraph format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680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Combining Processes</a:t>
            </a:r>
          </a:p>
        </p:txBody>
      </p:sp>
      <p:sp>
        <p:nvSpPr>
          <p:cNvPr id="400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Number Limit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diagram should have between 3 to 10 </a:t>
            </a:r>
            <a:r>
              <a:rPr lang="en-US" b="1" dirty="0"/>
              <a:t>base</a:t>
            </a:r>
            <a:r>
              <a:rPr lang="en-US" dirty="0"/>
              <a:t> use-case. No more than 15 use cases (base + included + extending).</a:t>
            </a:r>
          </a:p>
          <a:p>
            <a:r>
              <a:rPr lang="en-US" b="1" dirty="0"/>
              <a:t>Abstraction:</a:t>
            </a:r>
          </a:p>
          <a:p>
            <a:pPr lvl="1"/>
            <a:r>
              <a:rPr lang="en-US" dirty="0"/>
              <a:t>All use-cases should be in similar abstraction levels.</a:t>
            </a:r>
          </a:p>
          <a:p>
            <a:r>
              <a:rPr lang="en-US" b="1" dirty="0"/>
              <a:t>Size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Use cases should be described in half a page or more. </a:t>
            </a:r>
          </a:p>
          <a:p>
            <a:r>
              <a:rPr lang="en-US" b="1" dirty="0"/>
              <a:t>Interaction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Use-cases which are carried out as part of the same interaction.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t>13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6804248" y="332655"/>
            <a:ext cx="2080320" cy="1224136"/>
            <a:chOff x="2781300" y="5022850"/>
            <a:chExt cx="3629025" cy="1247775"/>
          </a:xfrm>
        </p:grpSpPr>
        <p:sp>
          <p:nvSpPr>
            <p:cNvPr id="400390" name="Oval 6"/>
            <p:cNvSpPr>
              <a:spLocks noChangeArrowheads="1"/>
            </p:cNvSpPr>
            <p:nvPr/>
          </p:nvSpPr>
          <p:spPr bwMode="auto">
            <a:xfrm>
              <a:off x="4132264" y="5208257"/>
              <a:ext cx="869949" cy="33086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900"/>
                <a:t>UC</a:t>
              </a:r>
            </a:p>
          </p:txBody>
        </p:sp>
        <p:sp>
          <p:nvSpPr>
            <p:cNvPr id="400391" name="Oval 7"/>
            <p:cNvSpPr>
              <a:spLocks noChangeArrowheads="1"/>
            </p:cNvSpPr>
            <p:nvPr/>
          </p:nvSpPr>
          <p:spPr bwMode="auto">
            <a:xfrm>
              <a:off x="3660776" y="5484481"/>
              <a:ext cx="808039" cy="33086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900"/>
                <a:t>UC</a:t>
              </a:r>
            </a:p>
          </p:txBody>
        </p:sp>
        <p:sp>
          <p:nvSpPr>
            <p:cNvPr id="400392" name="Oval 8"/>
            <p:cNvSpPr>
              <a:spLocks noChangeArrowheads="1"/>
            </p:cNvSpPr>
            <p:nvPr/>
          </p:nvSpPr>
          <p:spPr bwMode="auto">
            <a:xfrm>
              <a:off x="4573588" y="5570206"/>
              <a:ext cx="823911" cy="330862"/>
            </a:xfrm>
            <a:prstGeom prst="ellipse">
              <a:avLst/>
            </a:prstGeom>
            <a:solidFill>
              <a:srgbClr val="FFFFFF"/>
            </a:solidFill>
            <a:ln w="9525" algn="ctr">
              <a:solidFill>
                <a:srgbClr val="6666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sz="900" dirty="0"/>
                <a:t>UC</a:t>
              </a:r>
            </a:p>
          </p:txBody>
        </p:sp>
        <p:sp>
          <p:nvSpPr>
            <p:cNvPr id="400393" name="AutoShape 9"/>
            <p:cNvSpPr>
              <a:spLocks noChangeArrowheads="1"/>
            </p:cNvSpPr>
            <p:nvPr/>
          </p:nvSpPr>
          <p:spPr bwMode="auto">
            <a:xfrm>
              <a:off x="2781300" y="5022850"/>
              <a:ext cx="682625" cy="5080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FF"/>
            </a:solidFill>
            <a:ln w="9525" algn="ctr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400394" name="AutoShape 10"/>
            <p:cNvSpPr>
              <a:spLocks noChangeArrowheads="1"/>
            </p:cNvSpPr>
            <p:nvPr/>
          </p:nvSpPr>
          <p:spPr bwMode="auto">
            <a:xfrm flipH="1">
              <a:off x="5727700" y="5022850"/>
              <a:ext cx="682625" cy="5080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FF"/>
            </a:solidFill>
            <a:ln w="9525" algn="ctr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400395" name="AutoShape 11"/>
            <p:cNvSpPr>
              <a:spLocks noChangeArrowheads="1"/>
            </p:cNvSpPr>
            <p:nvPr/>
          </p:nvSpPr>
          <p:spPr bwMode="auto">
            <a:xfrm rot="2045154" flipH="1">
              <a:off x="5483225" y="5618163"/>
              <a:ext cx="682625" cy="5080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FF"/>
            </a:solidFill>
            <a:ln w="9525" algn="ctr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400398" name="AutoShape 14"/>
            <p:cNvSpPr>
              <a:spLocks noChangeArrowheads="1"/>
            </p:cNvSpPr>
            <p:nvPr/>
          </p:nvSpPr>
          <p:spPr bwMode="auto">
            <a:xfrm rot="-1236108">
              <a:off x="3000375" y="5762625"/>
              <a:ext cx="682625" cy="5080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FF"/>
            </a:solidFill>
            <a:ln w="9525" algn="ctr">
              <a:solidFill>
                <a:srgbClr val="3333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4313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Dividing Processes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Size:</a:t>
            </a:r>
          </a:p>
          <a:p>
            <a:pPr lvl="1"/>
            <a:r>
              <a:rPr lang="en-US" dirty="0"/>
              <a:t>If a use-cases takes more than a page, consider include/extend</a:t>
            </a:r>
          </a:p>
          <a:p>
            <a:r>
              <a:rPr lang="en-US" dirty="0"/>
              <a:t>Weak dependency:</a:t>
            </a:r>
          </a:p>
          <a:p>
            <a:pPr lvl="1"/>
            <a:r>
              <a:rPr lang="en-US" dirty="0"/>
              <a:t>If the dependency between two parts of a use-case is weak, they should be divided.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t>14</a:t>
            </a:fld>
            <a:endParaRPr lang="en-GB" dirty="0"/>
          </a:p>
        </p:txBody>
      </p:sp>
      <p:sp>
        <p:nvSpPr>
          <p:cNvPr id="401413" name="Oval 5"/>
          <p:cNvSpPr>
            <a:spLocks noChangeArrowheads="1"/>
          </p:cNvSpPr>
          <p:nvPr/>
        </p:nvSpPr>
        <p:spPr bwMode="auto">
          <a:xfrm>
            <a:off x="6745113" y="585649"/>
            <a:ext cx="1672011" cy="582613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6666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b="1"/>
              <a:t>UC</a:t>
            </a:r>
          </a:p>
        </p:txBody>
      </p:sp>
      <p:sp>
        <p:nvSpPr>
          <p:cNvPr id="401414" name="AutoShape 6"/>
          <p:cNvSpPr>
            <a:spLocks noChangeArrowheads="1"/>
          </p:cNvSpPr>
          <p:nvPr/>
        </p:nvSpPr>
        <p:spPr bwMode="auto">
          <a:xfrm rot="4574134">
            <a:off x="7556715" y="407824"/>
            <a:ext cx="881549" cy="737310"/>
          </a:xfrm>
          <a:prstGeom prst="lightningBol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53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Guidelines</a:t>
            </a:r>
          </a:p>
        </p:txBody>
      </p:sp>
      <p:sp>
        <p:nvSpPr>
          <p:cNvPr id="2877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Factor out common usages that are required by multiple use cases</a:t>
            </a:r>
          </a:p>
          <a:p>
            <a:pPr lvl="1"/>
            <a:r>
              <a:rPr lang="en-US"/>
              <a:t>If the usage is required use &lt;&lt;include&gt;&gt;</a:t>
            </a:r>
          </a:p>
          <a:p>
            <a:pPr lvl="1"/>
            <a:r>
              <a:rPr lang="en-US"/>
              <a:t>If the base use case is complete and the usage may be optional, consider use &lt;&lt;extend&gt;&gt;</a:t>
            </a:r>
          </a:p>
          <a:p>
            <a:r>
              <a:rPr lang="en-US"/>
              <a:t>A use case diagram should:</a:t>
            </a:r>
          </a:p>
          <a:p>
            <a:pPr lvl="1"/>
            <a:r>
              <a:rPr lang="en-US"/>
              <a:t>contain only use cases at the same level of abstraction</a:t>
            </a:r>
          </a:p>
          <a:p>
            <a:pPr lvl="1"/>
            <a:r>
              <a:rPr lang="en-US"/>
              <a:t>include only actors who are required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CT 1414 *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BC3A-1F45-41A5-BBE9-11066315FD5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00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ysClr val="windowText" lastClr="000000"/>
                </a:solidFill>
              </a:rPr>
              <a:t>Outline</a:t>
            </a:r>
            <a:endParaRPr lang="es-ES" smtClean="0">
              <a:solidFill>
                <a:sysClr val="windowText" lastClr="000000"/>
              </a:solidFill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ysClr val="windowText" lastClr="000000"/>
                </a:solidFill>
              </a:rPr>
              <a:t>Concept of Use Case Description</a:t>
            </a:r>
          </a:p>
          <a:p>
            <a:endParaRPr lang="en-US" smtClean="0">
              <a:solidFill>
                <a:sysClr val="windowText" lastClr="000000"/>
              </a:solidFill>
            </a:endParaRPr>
          </a:p>
          <a:p>
            <a:r>
              <a:rPr lang="en-US" smtClean="0">
                <a:solidFill>
                  <a:sysClr val="windowText" lastClr="000000"/>
                </a:solidFill>
              </a:rPr>
              <a:t>Levels of Use Case Description</a:t>
            </a:r>
          </a:p>
          <a:p>
            <a:endParaRPr lang="en-US" smtClean="0">
              <a:solidFill>
                <a:sysClr val="windowText" lastClr="000000"/>
              </a:solidFill>
            </a:endParaRPr>
          </a:p>
          <a:p>
            <a:r>
              <a:rPr lang="en-US" smtClean="0">
                <a:solidFill>
                  <a:sysClr val="windowText" lastClr="000000"/>
                </a:solidFill>
              </a:rPr>
              <a:t>Reading and writing Use Case Descriptions</a:t>
            </a:r>
            <a:endParaRPr lang="es-ES" smtClean="0">
              <a:solidFill>
                <a:sysClr val="windowText" lastClr="000000"/>
              </a:solidFill>
            </a:endParaRPr>
          </a:p>
        </p:txBody>
      </p:sp>
      <p:sp>
        <p:nvSpPr>
          <p:cNvPr id="409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40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0DD1057E-92C5-49C5-BC63-7BDA462D2A8C}" type="slidenum">
              <a:rPr lang="en-US" sz="1400" smtClean="0">
                <a:solidFill>
                  <a:schemeClr val="bg1"/>
                </a:solidFill>
              </a:rPr>
              <a:pPr/>
              <a:t>2</a:t>
            </a:fld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70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4000" smtClean="0"/>
              <a:t>Use Case Diagram of the Customer Support System</a:t>
            </a:r>
            <a:endParaRPr kumimoji="0" lang="es-ES" sz="4000" smtClean="0"/>
          </a:p>
        </p:txBody>
      </p:sp>
      <p:pic>
        <p:nvPicPr>
          <p:cNvPr id="121860" name="Picture 4" descr="Fi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2835" y="1536700"/>
            <a:ext cx="2786330" cy="4589463"/>
          </a:xfrm>
          <a:noFill/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/>
              <a:t>Use Cases </a:t>
            </a:r>
            <a:r>
              <a:rPr lang="en-US" dirty="0" smtClean="0"/>
              <a:t> grouped </a:t>
            </a:r>
            <a:r>
              <a:rPr lang="en-US" dirty="0"/>
              <a:t>into </a:t>
            </a:r>
            <a:r>
              <a:rPr lang="en-US" dirty="0" smtClean="0"/>
              <a:t>system modules</a:t>
            </a:r>
            <a:endParaRPr lang="es-ES" dirty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r>
              <a:rPr lang="en-US" dirty="0"/>
              <a:t>Note: Same actor </a:t>
            </a:r>
            <a:r>
              <a:rPr lang="en-US" dirty="0" smtClean="0"/>
              <a:t>interacts with different </a:t>
            </a:r>
            <a:r>
              <a:rPr lang="en-US" dirty="0"/>
              <a:t>modules </a:t>
            </a:r>
            <a:endParaRPr lang="es-ES" dirty="0"/>
          </a:p>
          <a:p>
            <a:pPr marL="114300" indent="0">
              <a:buNone/>
            </a:pPr>
            <a:endParaRPr lang="en-GB" dirty="0"/>
          </a:p>
        </p:txBody>
      </p:sp>
      <p:sp>
        <p:nvSpPr>
          <p:cNvPr id="512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65EE5F02-8D86-4877-88CE-C9B202D9DE59}" type="slidenum">
              <a:rPr lang="en-US" sz="1400" smtClean="0">
                <a:solidFill>
                  <a:schemeClr val="bg1"/>
                </a:solidFill>
              </a:rPr>
              <a:pPr/>
              <a:t>3</a:t>
            </a:fld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5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Case Description</a:t>
            </a:r>
            <a:endParaRPr lang="es-ES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sz="2200" smtClean="0">
                <a:cs typeface="Times New Roman" pitchFamily="18" charset="0"/>
              </a:rPr>
              <a:t>Complements Use Case Diagram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endParaRPr lang="en-US" sz="220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sz="2200" smtClean="0">
                <a:cs typeface="Times New Roman" pitchFamily="18" charset="0"/>
              </a:rPr>
              <a:t>A breakdown of a single use case (e.g., sequence of steps included in the function “Look up item availability”); process logic included</a:t>
            </a:r>
          </a:p>
          <a:p>
            <a:pPr>
              <a:lnSpc>
                <a:spcPct val="90000"/>
              </a:lnSpc>
              <a:spcBef>
                <a:spcPct val="55000"/>
              </a:spcBef>
            </a:pPr>
            <a:endParaRPr lang="en-US" sz="220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5000"/>
              </a:spcBef>
            </a:pPr>
            <a:r>
              <a:rPr lang="en-US" sz="2200" smtClean="0">
                <a:cs typeface="Times New Roman" pitchFamily="18" charset="0"/>
              </a:rPr>
              <a:t>In contrast to Use Case Diagram, Use Case Description captures variations of a Use Case  </a:t>
            </a:r>
          </a:p>
          <a:p>
            <a:pPr lvl="2">
              <a:lnSpc>
                <a:spcPct val="90000"/>
              </a:lnSpc>
              <a:spcBef>
                <a:spcPct val="55000"/>
              </a:spcBef>
            </a:pPr>
            <a:r>
              <a:rPr lang="en-US" sz="2200" smtClean="0">
                <a:cs typeface="Times New Roman" pitchFamily="18" charset="0"/>
              </a:rPr>
              <a:t>Example:  “Create new order” can be done via phone+clerk and via Internet ordering – 2 </a:t>
            </a:r>
            <a:r>
              <a:rPr lang="en-US" sz="2200" i="1" smtClean="0">
                <a:cs typeface="Times New Roman" pitchFamily="18" charset="0"/>
              </a:rPr>
              <a:t>scenarios </a:t>
            </a:r>
            <a:r>
              <a:rPr lang="en-US" sz="2200" smtClean="0">
                <a:cs typeface="Times New Roman" pitchFamily="18" charset="0"/>
              </a:rPr>
              <a:t>(see slide 3)</a:t>
            </a:r>
          </a:p>
        </p:txBody>
      </p:sp>
      <p:sp>
        <p:nvSpPr>
          <p:cNvPr id="6146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A5A350C7-B0EE-4AB3-9E20-592692546EF2}" type="slidenum">
              <a:rPr lang="en-US" sz="1400" smtClean="0">
                <a:solidFill>
                  <a:schemeClr val="bg1"/>
                </a:solidFill>
              </a:rPr>
              <a:pPr/>
              <a:t>4</a:t>
            </a:fld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7307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  <p:bldP spid="1249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Level of Use Case Description</a:t>
            </a:r>
            <a:endParaRPr lang="es-ES" sz="4000" smtClean="0"/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cs typeface="Times New Roman" pitchFamily="18" charset="0"/>
              </a:rPr>
              <a:t>Three levels of detail:</a:t>
            </a:r>
          </a:p>
          <a:p>
            <a:pPr lvl="1">
              <a:spcBef>
                <a:spcPct val="50000"/>
              </a:spcBef>
            </a:pPr>
            <a:r>
              <a:rPr lang="en-US" smtClean="0">
                <a:cs typeface="Times New Roman" pitchFamily="18" charset="0"/>
              </a:rPr>
              <a:t>UC* Brief description </a:t>
            </a:r>
          </a:p>
          <a:p>
            <a:pPr lvl="2">
              <a:spcBef>
                <a:spcPct val="50000"/>
              </a:spcBef>
            </a:pPr>
            <a:r>
              <a:rPr lang="en-US" smtClean="0">
                <a:cs typeface="Times New Roman" pitchFamily="18" charset="0"/>
              </a:rPr>
              <a:t>Summary of what system does in response to actor’s actions</a:t>
            </a:r>
          </a:p>
          <a:p>
            <a:pPr lvl="1">
              <a:spcBef>
                <a:spcPct val="50000"/>
              </a:spcBef>
            </a:pPr>
            <a:r>
              <a:rPr lang="en-US" smtClean="0">
                <a:cs typeface="Times New Roman" pitchFamily="18" charset="0"/>
              </a:rPr>
              <a:t>UC Intermediate description</a:t>
            </a:r>
          </a:p>
          <a:p>
            <a:pPr lvl="2">
              <a:spcBef>
                <a:spcPct val="50000"/>
              </a:spcBef>
            </a:pPr>
            <a:r>
              <a:rPr lang="en-US" smtClean="0">
                <a:cs typeface="Times New Roman" pitchFamily="18" charset="0"/>
              </a:rPr>
              <a:t>Shows steps in use case, if-then</a:t>
            </a:r>
          </a:p>
          <a:p>
            <a:pPr lvl="1">
              <a:spcBef>
                <a:spcPct val="50000"/>
              </a:spcBef>
            </a:pPr>
            <a:r>
              <a:rPr lang="en-US" smtClean="0">
                <a:cs typeface="Times New Roman" pitchFamily="18" charset="0"/>
              </a:rPr>
              <a:t>UC Full description</a:t>
            </a:r>
          </a:p>
          <a:p>
            <a:pPr lvl="2">
              <a:spcBef>
                <a:spcPct val="50000"/>
              </a:spcBef>
            </a:pPr>
            <a:r>
              <a:rPr lang="en-US" smtClean="0">
                <a:cs typeface="Times New Roman" pitchFamily="18" charset="0"/>
              </a:rPr>
              <a:t>Includes Brief description, expands intermediate description, shows</a:t>
            </a:r>
            <a:r>
              <a:rPr lang="en-US" i="1" smtClean="0">
                <a:cs typeface="Times New Roman" pitchFamily="18" charset="0"/>
              </a:rPr>
              <a:t> scenarios</a:t>
            </a:r>
            <a:endParaRPr lang="es-ES" smtClean="0">
              <a:cs typeface="Times New Roman" pitchFamily="18" charset="0"/>
            </a:endParaRPr>
          </a:p>
        </p:txBody>
      </p:sp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DE8A1EE4-0FDA-460E-89A7-AD34B394D590}" type="slidenum">
              <a:rPr lang="en-US" sz="1400" smtClean="0">
                <a:solidFill>
                  <a:schemeClr val="bg1"/>
                </a:solidFill>
              </a:rPr>
              <a:pPr/>
              <a:t>5</a:t>
            </a:fld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52600" y="6172200"/>
            <a:ext cx="2286000" cy="412750"/>
            <a:chOff x="1104" y="3888"/>
            <a:chExt cx="1440" cy="260"/>
          </a:xfrm>
        </p:grpSpPr>
        <p:sp>
          <p:nvSpPr>
            <p:cNvPr id="7175" name="Text Box 4"/>
            <p:cNvSpPr txBox="1">
              <a:spLocks noChangeArrowheads="1"/>
            </p:cNvSpPr>
            <p:nvPr/>
          </p:nvSpPr>
          <p:spPr bwMode="auto">
            <a:xfrm>
              <a:off x="1344" y="3936"/>
              <a:ext cx="99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r>
                <a:rPr lang="en-US" sz="1600"/>
                <a:t>* UC=Use Case</a:t>
              </a:r>
            </a:p>
          </p:txBody>
        </p:sp>
        <p:sp>
          <p:nvSpPr>
            <p:cNvPr id="7176" name="Line 5"/>
            <p:cNvSpPr>
              <a:spLocks noChangeShapeType="1"/>
            </p:cNvSpPr>
            <p:nvPr/>
          </p:nvSpPr>
          <p:spPr bwMode="auto">
            <a:xfrm>
              <a:off x="1104" y="3888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4815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259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4000" smtClean="0"/>
              <a:t>Brief Description of Create New Order Use Case</a:t>
            </a:r>
            <a:endParaRPr kumimoji="0" lang="es-ES" sz="4000" smtClean="0"/>
          </a:p>
        </p:txBody>
      </p:sp>
      <p:pic>
        <p:nvPicPr>
          <p:cNvPr id="128004" name="Picture 4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3088728"/>
            <a:ext cx="7620000" cy="1823544"/>
          </a:xfrm>
          <a:noFill/>
        </p:spPr>
      </p:pic>
      <p:sp>
        <p:nvSpPr>
          <p:cNvPr id="819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6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611560" y="5478463"/>
            <a:ext cx="72532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dirty="0"/>
              <a:t> Same description that is usually captured in initial </a:t>
            </a:r>
          </a:p>
          <a:p>
            <a:r>
              <a:rPr lang="en-US" dirty="0"/>
              <a:t>  Use Case Diagrams (“bird’s view” of system)</a:t>
            </a:r>
          </a:p>
        </p:txBody>
      </p:sp>
    </p:spTree>
    <p:extLst>
      <p:ext uri="{BB962C8B-B14F-4D97-AF65-F5344CB8AC3E}">
        <p14:creationId xmlns:p14="http://schemas.microsoft.com/office/powerpoint/2010/main" val="23757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24875" cy="1066800"/>
          </a:xfrm>
        </p:spPr>
        <p:txBody>
          <a:bodyPr>
            <a:normAutofit/>
          </a:bodyPr>
          <a:lstStyle/>
          <a:p>
            <a:r>
              <a:rPr kumimoji="0" lang="en-US" sz="4000" smtClean="0"/>
              <a:t>Intermediate Use Case Description </a:t>
            </a:r>
            <a:endParaRPr kumimoji="0" lang="es-ES" sz="4000" smtClean="0"/>
          </a:p>
        </p:txBody>
      </p:sp>
      <p:pic>
        <p:nvPicPr>
          <p:cNvPr id="129028" name="Picture 4" descr="F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25736"/>
            <a:ext cx="7620000" cy="3349528"/>
          </a:xfrm>
          <a:noFill/>
        </p:spPr>
      </p:pic>
      <p:sp>
        <p:nvSpPr>
          <p:cNvPr id="921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92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7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3200400" y="1219200"/>
            <a:ext cx="42481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Telephone Order Scenario for </a:t>
            </a:r>
          </a:p>
          <a:p>
            <a:r>
              <a:rPr lang="en-US"/>
              <a:t>Create New Order Use Case</a:t>
            </a:r>
            <a:br>
              <a:rPr lang="en-US"/>
            </a:b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192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cs typeface="Times New Roman" pitchFamily="18" charset="0"/>
              </a:rPr>
              <a:t>Full Use Case Description</a:t>
            </a:r>
            <a:endParaRPr lang="es-ES" sz="4000" smtClean="0">
              <a:cs typeface="Times New Roman" pitchFamily="18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Superset of </a:t>
            </a:r>
            <a:r>
              <a:rPr lang="en-US" i="1" smtClean="0">
                <a:cs typeface="Times New Roman" pitchFamily="18" charset="0"/>
              </a:rPr>
              <a:t>intermediate</a:t>
            </a:r>
            <a:r>
              <a:rPr lang="en-US" smtClean="0">
                <a:cs typeface="Times New Roman" pitchFamily="18" charset="0"/>
              </a:rPr>
              <a:t> and </a:t>
            </a:r>
            <a:r>
              <a:rPr lang="en-US" i="1" smtClean="0">
                <a:cs typeface="Times New Roman" pitchFamily="18" charset="0"/>
              </a:rPr>
              <a:t>brief descriptions</a:t>
            </a:r>
            <a:r>
              <a:rPr lang="en-US" smtClean="0">
                <a:cs typeface="Times New Roman" pitchFamily="18" charset="0"/>
              </a:rPr>
              <a:t> (contains these)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Consists of 11 compartments (we will use some)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mtClean="0">
                <a:cs typeface="Times New Roman" pitchFamily="18" charset="0"/>
              </a:rPr>
              <a:t>Shows steps (“Flow of Events”) broken down to the actor and the system side – useful!</a:t>
            </a:r>
          </a:p>
        </p:txBody>
      </p:sp>
      <p:sp>
        <p:nvSpPr>
          <p:cNvPr id="1024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CT 1414 * </a:t>
            </a:r>
            <a:r>
              <a:rPr lang="en-US" sz="1400" dirty="0" err="1" smtClean="0">
                <a:solidFill>
                  <a:schemeClr val="bg1"/>
                </a:solidFill>
              </a:rPr>
              <a:t>Nouf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Aljaffan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8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2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1300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4000" smtClean="0"/>
              <a:t>Full Use Case Description</a:t>
            </a:r>
            <a:endParaRPr kumimoji="0" lang="es-ES" sz="400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dirty="0"/>
              <a:t>Telephone Order </a:t>
            </a:r>
            <a:r>
              <a:rPr lang="en-GB" dirty="0" smtClean="0"/>
              <a:t> Scenario  for  Create </a:t>
            </a:r>
            <a:r>
              <a:rPr lang="en-GB" dirty="0"/>
              <a:t>New Order </a:t>
            </a:r>
            <a:r>
              <a:rPr lang="en-GB" dirty="0" smtClean="0"/>
              <a:t> Use </a:t>
            </a:r>
            <a:r>
              <a:rPr lang="en-GB" dirty="0"/>
              <a:t>Case</a:t>
            </a:r>
          </a:p>
          <a:p>
            <a:endParaRPr lang="en-GB" dirty="0"/>
          </a:p>
        </p:txBody>
      </p:sp>
      <p:sp>
        <p:nvSpPr>
          <p:cNvPr id="11266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en-US" sz="1400" smtClean="0">
                <a:solidFill>
                  <a:schemeClr val="bg1"/>
                </a:solidFill>
              </a:rPr>
              <a:t>CT 1414 * Nouf Aljaffan</a:t>
            </a:r>
            <a:endParaRPr lang="en-US" sz="1400" smtClean="0">
              <a:solidFill>
                <a:schemeClr val="bg1"/>
              </a:solidFill>
            </a:endParaRPr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5D0AE4B1-7747-46FF-83C8-9CA950B2A943}" type="slidenum">
              <a:rPr lang="en-US" sz="1400" smtClean="0">
                <a:solidFill>
                  <a:schemeClr val="bg1"/>
                </a:solidFill>
              </a:rPr>
              <a:pPr/>
              <a:t>9</a:t>
            </a:fld>
            <a:endParaRPr lang="en-US" sz="1400" dirty="0" smtClean="0">
              <a:solidFill>
                <a:schemeClr val="bg1"/>
              </a:solidFill>
            </a:endParaRPr>
          </a:p>
        </p:txBody>
      </p:sp>
      <p:pic>
        <p:nvPicPr>
          <p:cNvPr id="126980" name="Picture 4" descr="Fi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0367" y="381000"/>
            <a:ext cx="4341266" cy="4943475"/>
          </a:xfrm>
          <a:prstGeom prst="rect">
            <a:avLst/>
          </a:prstGeom>
          <a:noFill/>
        </p:spPr>
      </p:pic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284393" y="1447800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s-E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102372" y="1282700"/>
            <a:ext cx="765175" cy="230188"/>
          </a:xfrm>
          <a:custGeom>
            <a:avLst/>
            <a:gdLst>
              <a:gd name="T0" fmla="*/ 138157 w 765545"/>
              <a:gd name="T1" fmla="*/ 24609 h 230103"/>
              <a:gd name="T2" fmla="*/ 85020 w 765545"/>
              <a:gd name="T3" fmla="*/ 35245 h 230103"/>
              <a:gd name="T4" fmla="*/ 0 w 765545"/>
              <a:gd name="T5" fmla="*/ 99065 h 230103"/>
              <a:gd name="T6" fmla="*/ 21256 w 765545"/>
              <a:gd name="T7" fmla="*/ 173519 h 230103"/>
              <a:gd name="T8" fmla="*/ 53137 w 765545"/>
              <a:gd name="T9" fmla="*/ 184156 h 230103"/>
              <a:gd name="T10" fmla="*/ 350705 w 765545"/>
              <a:gd name="T11" fmla="*/ 194793 h 230103"/>
              <a:gd name="T12" fmla="*/ 733292 w 765545"/>
              <a:gd name="T13" fmla="*/ 194793 h 230103"/>
              <a:gd name="T14" fmla="*/ 743919 w 765545"/>
              <a:gd name="T15" fmla="*/ 162883 h 230103"/>
              <a:gd name="T16" fmla="*/ 765175 w 765545"/>
              <a:gd name="T17" fmla="*/ 130973 h 230103"/>
              <a:gd name="T18" fmla="*/ 733292 w 765545"/>
              <a:gd name="T19" fmla="*/ 56518 h 230103"/>
              <a:gd name="T20" fmla="*/ 658900 w 765545"/>
              <a:gd name="T21" fmla="*/ 13972 h 230103"/>
              <a:gd name="T22" fmla="*/ 627018 w 765545"/>
              <a:gd name="T23" fmla="*/ 3336 h 230103"/>
              <a:gd name="T24" fmla="*/ 138157 w 765545"/>
              <a:gd name="T25" fmla="*/ 24609 h 230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65545"/>
              <a:gd name="T40" fmla="*/ 0 h 230103"/>
              <a:gd name="T41" fmla="*/ 765545 w 765545"/>
              <a:gd name="T42" fmla="*/ 230103 h 23010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65545" h="230103">
                <a:moveTo>
                  <a:pt x="138224" y="24600"/>
                </a:moveTo>
                <a:cubicBezTo>
                  <a:pt x="47847" y="29916"/>
                  <a:pt x="101513" y="27754"/>
                  <a:pt x="85061" y="35232"/>
                </a:cubicBezTo>
                <a:cubicBezTo>
                  <a:pt x="40978" y="55269"/>
                  <a:pt x="28334" y="70694"/>
                  <a:pt x="0" y="99028"/>
                </a:cubicBezTo>
                <a:cubicBezTo>
                  <a:pt x="92" y="99397"/>
                  <a:pt x="16181" y="168370"/>
                  <a:pt x="21266" y="173455"/>
                </a:cubicBezTo>
                <a:cubicBezTo>
                  <a:pt x="29191" y="181380"/>
                  <a:pt x="41979" y="183366"/>
                  <a:pt x="53163" y="184088"/>
                </a:cubicBezTo>
                <a:cubicBezTo>
                  <a:pt x="152258" y="190481"/>
                  <a:pt x="251638" y="191177"/>
                  <a:pt x="350875" y="194721"/>
                </a:cubicBezTo>
                <a:cubicBezTo>
                  <a:pt x="492411" y="230103"/>
                  <a:pt x="464799" y="227308"/>
                  <a:pt x="733647" y="194721"/>
                </a:cubicBezTo>
                <a:cubicBezTo>
                  <a:pt x="744773" y="193372"/>
                  <a:pt x="739267" y="172848"/>
                  <a:pt x="744279" y="162823"/>
                </a:cubicBezTo>
                <a:cubicBezTo>
                  <a:pt x="749994" y="151393"/>
                  <a:pt x="758456" y="141558"/>
                  <a:pt x="765545" y="130925"/>
                </a:cubicBezTo>
                <a:cubicBezTo>
                  <a:pt x="757411" y="98390"/>
                  <a:pt x="758122" y="80972"/>
                  <a:pt x="733647" y="56497"/>
                </a:cubicBezTo>
                <a:cubicBezTo>
                  <a:pt x="720300" y="43150"/>
                  <a:pt x="673811" y="20221"/>
                  <a:pt x="659219" y="13967"/>
                </a:cubicBezTo>
                <a:cubicBezTo>
                  <a:pt x="648917" y="9552"/>
                  <a:pt x="638527" y="3555"/>
                  <a:pt x="627321" y="3335"/>
                </a:cubicBezTo>
                <a:cubicBezTo>
                  <a:pt x="457233" y="0"/>
                  <a:pt x="228601" y="19284"/>
                  <a:pt x="138224" y="24600"/>
                </a:cubicBezTo>
                <a:close/>
              </a:path>
            </a:pathLst>
          </a:cu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075384" y="1447800"/>
            <a:ext cx="765175" cy="230188"/>
          </a:xfrm>
          <a:custGeom>
            <a:avLst/>
            <a:gdLst>
              <a:gd name="T0" fmla="*/ 138157 w 765545"/>
              <a:gd name="T1" fmla="*/ 24609 h 230103"/>
              <a:gd name="T2" fmla="*/ 85020 w 765545"/>
              <a:gd name="T3" fmla="*/ 35245 h 230103"/>
              <a:gd name="T4" fmla="*/ 0 w 765545"/>
              <a:gd name="T5" fmla="*/ 99065 h 230103"/>
              <a:gd name="T6" fmla="*/ 21256 w 765545"/>
              <a:gd name="T7" fmla="*/ 173519 h 230103"/>
              <a:gd name="T8" fmla="*/ 53137 w 765545"/>
              <a:gd name="T9" fmla="*/ 184156 h 230103"/>
              <a:gd name="T10" fmla="*/ 350705 w 765545"/>
              <a:gd name="T11" fmla="*/ 194793 h 230103"/>
              <a:gd name="T12" fmla="*/ 733292 w 765545"/>
              <a:gd name="T13" fmla="*/ 194793 h 230103"/>
              <a:gd name="T14" fmla="*/ 743919 w 765545"/>
              <a:gd name="T15" fmla="*/ 162883 h 230103"/>
              <a:gd name="T16" fmla="*/ 765175 w 765545"/>
              <a:gd name="T17" fmla="*/ 130973 h 230103"/>
              <a:gd name="T18" fmla="*/ 733292 w 765545"/>
              <a:gd name="T19" fmla="*/ 56518 h 230103"/>
              <a:gd name="T20" fmla="*/ 658900 w 765545"/>
              <a:gd name="T21" fmla="*/ 13972 h 230103"/>
              <a:gd name="T22" fmla="*/ 627018 w 765545"/>
              <a:gd name="T23" fmla="*/ 3336 h 230103"/>
              <a:gd name="T24" fmla="*/ 138157 w 765545"/>
              <a:gd name="T25" fmla="*/ 24609 h 230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65545"/>
              <a:gd name="T40" fmla="*/ 0 h 230103"/>
              <a:gd name="T41" fmla="*/ 765545 w 765545"/>
              <a:gd name="T42" fmla="*/ 230103 h 23010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65545" h="230103">
                <a:moveTo>
                  <a:pt x="138224" y="24600"/>
                </a:moveTo>
                <a:cubicBezTo>
                  <a:pt x="47847" y="29916"/>
                  <a:pt x="101513" y="27754"/>
                  <a:pt x="85061" y="35232"/>
                </a:cubicBezTo>
                <a:cubicBezTo>
                  <a:pt x="40978" y="55269"/>
                  <a:pt x="28334" y="70694"/>
                  <a:pt x="0" y="99028"/>
                </a:cubicBezTo>
                <a:cubicBezTo>
                  <a:pt x="92" y="99397"/>
                  <a:pt x="16181" y="168370"/>
                  <a:pt x="21266" y="173455"/>
                </a:cubicBezTo>
                <a:cubicBezTo>
                  <a:pt x="29191" y="181380"/>
                  <a:pt x="41979" y="183366"/>
                  <a:pt x="53163" y="184088"/>
                </a:cubicBezTo>
                <a:cubicBezTo>
                  <a:pt x="152258" y="190481"/>
                  <a:pt x="251638" y="191177"/>
                  <a:pt x="350875" y="194721"/>
                </a:cubicBezTo>
                <a:cubicBezTo>
                  <a:pt x="492411" y="230103"/>
                  <a:pt x="464799" y="227308"/>
                  <a:pt x="733647" y="194721"/>
                </a:cubicBezTo>
                <a:cubicBezTo>
                  <a:pt x="744773" y="193372"/>
                  <a:pt x="739267" y="172848"/>
                  <a:pt x="744279" y="162823"/>
                </a:cubicBezTo>
                <a:cubicBezTo>
                  <a:pt x="749994" y="151393"/>
                  <a:pt x="758456" y="141558"/>
                  <a:pt x="765545" y="130925"/>
                </a:cubicBezTo>
                <a:cubicBezTo>
                  <a:pt x="757411" y="98390"/>
                  <a:pt x="758122" y="80972"/>
                  <a:pt x="733647" y="56497"/>
                </a:cubicBezTo>
                <a:cubicBezTo>
                  <a:pt x="720300" y="43150"/>
                  <a:pt x="673811" y="20221"/>
                  <a:pt x="659219" y="13967"/>
                </a:cubicBezTo>
                <a:cubicBezTo>
                  <a:pt x="648917" y="9552"/>
                  <a:pt x="638527" y="3555"/>
                  <a:pt x="627321" y="3335"/>
                </a:cubicBezTo>
                <a:cubicBezTo>
                  <a:pt x="457233" y="0"/>
                  <a:pt x="228601" y="19284"/>
                  <a:pt x="138224" y="24600"/>
                </a:cubicBezTo>
                <a:close/>
              </a:path>
            </a:pathLst>
          </a:cu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608784" y="1600200"/>
            <a:ext cx="304800" cy="152400"/>
          </a:xfrm>
          <a:custGeom>
            <a:avLst/>
            <a:gdLst>
              <a:gd name="T0" fmla="*/ 21912 w 765545"/>
              <a:gd name="T1" fmla="*/ 10791 h 230103"/>
              <a:gd name="T2" fmla="*/ 13484 w 765545"/>
              <a:gd name="T3" fmla="*/ 15455 h 230103"/>
              <a:gd name="T4" fmla="*/ 0 w 765545"/>
              <a:gd name="T5" fmla="*/ 43439 h 230103"/>
              <a:gd name="T6" fmla="*/ 3371 w 765545"/>
              <a:gd name="T7" fmla="*/ 76087 h 230103"/>
              <a:gd name="T8" fmla="*/ 8428 w 765545"/>
              <a:gd name="T9" fmla="*/ 80752 h 230103"/>
              <a:gd name="T10" fmla="*/ 55621 w 765545"/>
              <a:gd name="T11" fmla="*/ 85416 h 230103"/>
              <a:gd name="T12" fmla="*/ 116299 w 765545"/>
              <a:gd name="T13" fmla="*/ 85416 h 230103"/>
              <a:gd name="T14" fmla="*/ 117984 w 765545"/>
              <a:gd name="T15" fmla="*/ 71424 h 230103"/>
              <a:gd name="T16" fmla="*/ 121355 w 765545"/>
              <a:gd name="T17" fmla="*/ 57431 h 230103"/>
              <a:gd name="T18" fmla="*/ 116299 w 765545"/>
              <a:gd name="T19" fmla="*/ 24783 h 230103"/>
              <a:gd name="T20" fmla="*/ 104501 w 765545"/>
              <a:gd name="T21" fmla="*/ 6127 h 230103"/>
              <a:gd name="T22" fmla="*/ 99444 w 765545"/>
              <a:gd name="T23" fmla="*/ 1463 h 230103"/>
              <a:gd name="T24" fmla="*/ 21912 w 765545"/>
              <a:gd name="T25" fmla="*/ 10791 h 230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65545"/>
              <a:gd name="T40" fmla="*/ 0 h 230103"/>
              <a:gd name="T41" fmla="*/ 765545 w 765545"/>
              <a:gd name="T42" fmla="*/ 230103 h 23010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65545" h="230103">
                <a:moveTo>
                  <a:pt x="138224" y="24600"/>
                </a:moveTo>
                <a:cubicBezTo>
                  <a:pt x="47847" y="29916"/>
                  <a:pt x="101513" y="27754"/>
                  <a:pt x="85061" y="35232"/>
                </a:cubicBezTo>
                <a:cubicBezTo>
                  <a:pt x="40978" y="55269"/>
                  <a:pt x="28334" y="70694"/>
                  <a:pt x="0" y="99028"/>
                </a:cubicBezTo>
                <a:cubicBezTo>
                  <a:pt x="92" y="99397"/>
                  <a:pt x="16181" y="168370"/>
                  <a:pt x="21266" y="173455"/>
                </a:cubicBezTo>
                <a:cubicBezTo>
                  <a:pt x="29191" y="181380"/>
                  <a:pt x="41979" y="183366"/>
                  <a:pt x="53163" y="184088"/>
                </a:cubicBezTo>
                <a:cubicBezTo>
                  <a:pt x="152258" y="190481"/>
                  <a:pt x="251638" y="191177"/>
                  <a:pt x="350875" y="194721"/>
                </a:cubicBezTo>
                <a:cubicBezTo>
                  <a:pt x="492411" y="230103"/>
                  <a:pt x="464799" y="227308"/>
                  <a:pt x="733647" y="194721"/>
                </a:cubicBezTo>
                <a:cubicBezTo>
                  <a:pt x="744773" y="193372"/>
                  <a:pt x="739267" y="172848"/>
                  <a:pt x="744279" y="162823"/>
                </a:cubicBezTo>
                <a:cubicBezTo>
                  <a:pt x="749994" y="151393"/>
                  <a:pt x="758456" y="141558"/>
                  <a:pt x="765545" y="130925"/>
                </a:cubicBezTo>
                <a:cubicBezTo>
                  <a:pt x="757411" y="98390"/>
                  <a:pt x="758122" y="80972"/>
                  <a:pt x="733647" y="56497"/>
                </a:cubicBezTo>
                <a:cubicBezTo>
                  <a:pt x="720300" y="43150"/>
                  <a:pt x="673811" y="20221"/>
                  <a:pt x="659219" y="13967"/>
                </a:cubicBezTo>
                <a:cubicBezTo>
                  <a:pt x="648917" y="9552"/>
                  <a:pt x="638527" y="3555"/>
                  <a:pt x="627321" y="3335"/>
                </a:cubicBezTo>
                <a:cubicBezTo>
                  <a:pt x="457233" y="0"/>
                  <a:pt x="228601" y="19284"/>
                  <a:pt x="138224" y="24600"/>
                </a:cubicBezTo>
                <a:close/>
              </a:path>
            </a:pathLst>
          </a:cu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2075384" y="1752600"/>
            <a:ext cx="765175" cy="230188"/>
          </a:xfrm>
          <a:custGeom>
            <a:avLst/>
            <a:gdLst>
              <a:gd name="T0" fmla="*/ 138157 w 765545"/>
              <a:gd name="T1" fmla="*/ 24609 h 230103"/>
              <a:gd name="T2" fmla="*/ 85020 w 765545"/>
              <a:gd name="T3" fmla="*/ 35245 h 230103"/>
              <a:gd name="T4" fmla="*/ 0 w 765545"/>
              <a:gd name="T5" fmla="*/ 99065 h 230103"/>
              <a:gd name="T6" fmla="*/ 21256 w 765545"/>
              <a:gd name="T7" fmla="*/ 173519 h 230103"/>
              <a:gd name="T8" fmla="*/ 53137 w 765545"/>
              <a:gd name="T9" fmla="*/ 184156 h 230103"/>
              <a:gd name="T10" fmla="*/ 350705 w 765545"/>
              <a:gd name="T11" fmla="*/ 194793 h 230103"/>
              <a:gd name="T12" fmla="*/ 733292 w 765545"/>
              <a:gd name="T13" fmla="*/ 194793 h 230103"/>
              <a:gd name="T14" fmla="*/ 743919 w 765545"/>
              <a:gd name="T15" fmla="*/ 162883 h 230103"/>
              <a:gd name="T16" fmla="*/ 765175 w 765545"/>
              <a:gd name="T17" fmla="*/ 130973 h 230103"/>
              <a:gd name="T18" fmla="*/ 733292 w 765545"/>
              <a:gd name="T19" fmla="*/ 56518 h 230103"/>
              <a:gd name="T20" fmla="*/ 658900 w 765545"/>
              <a:gd name="T21" fmla="*/ 13972 h 230103"/>
              <a:gd name="T22" fmla="*/ 627018 w 765545"/>
              <a:gd name="T23" fmla="*/ 3336 h 230103"/>
              <a:gd name="T24" fmla="*/ 138157 w 765545"/>
              <a:gd name="T25" fmla="*/ 24609 h 230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65545"/>
              <a:gd name="T40" fmla="*/ 0 h 230103"/>
              <a:gd name="T41" fmla="*/ 765545 w 765545"/>
              <a:gd name="T42" fmla="*/ 230103 h 23010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65545" h="230103">
                <a:moveTo>
                  <a:pt x="138224" y="24600"/>
                </a:moveTo>
                <a:cubicBezTo>
                  <a:pt x="47847" y="29916"/>
                  <a:pt x="101513" y="27754"/>
                  <a:pt x="85061" y="35232"/>
                </a:cubicBezTo>
                <a:cubicBezTo>
                  <a:pt x="40978" y="55269"/>
                  <a:pt x="28334" y="70694"/>
                  <a:pt x="0" y="99028"/>
                </a:cubicBezTo>
                <a:cubicBezTo>
                  <a:pt x="92" y="99397"/>
                  <a:pt x="16181" y="168370"/>
                  <a:pt x="21266" y="173455"/>
                </a:cubicBezTo>
                <a:cubicBezTo>
                  <a:pt x="29191" y="181380"/>
                  <a:pt x="41979" y="183366"/>
                  <a:pt x="53163" y="184088"/>
                </a:cubicBezTo>
                <a:cubicBezTo>
                  <a:pt x="152258" y="190481"/>
                  <a:pt x="251638" y="191177"/>
                  <a:pt x="350875" y="194721"/>
                </a:cubicBezTo>
                <a:cubicBezTo>
                  <a:pt x="492411" y="230103"/>
                  <a:pt x="464799" y="227308"/>
                  <a:pt x="733647" y="194721"/>
                </a:cubicBezTo>
                <a:cubicBezTo>
                  <a:pt x="744773" y="193372"/>
                  <a:pt x="739267" y="172848"/>
                  <a:pt x="744279" y="162823"/>
                </a:cubicBezTo>
                <a:cubicBezTo>
                  <a:pt x="749994" y="151393"/>
                  <a:pt x="758456" y="141558"/>
                  <a:pt x="765545" y="130925"/>
                </a:cubicBezTo>
                <a:cubicBezTo>
                  <a:pt x="757411" y="98390"/>
                  <a:pt x="758122" y="80972"/>
                  <a:pt x="733647" y="56497"/>
                </a:cubicBezTo>
                <a:cubicBezTo>
                  <a:pt x="720300" y="43150"/>
                  <a:pt x="673811" y="20221"/>
                  <a:pt x="659219" y="13967"/>
                </a:cubicBezTo>
                <a:cubicBezTo>
                  <a:pt x="648917" y="9552"/>
                  <a:pt x="638527" y="3555"/>
                  <a:pt x="627321" y="3335"/>
                </a:cubicBezTo>
                <a:cubicBezTo>
                  <a:pt x="457233" y="0"/>
                  <a:pt x="228601" y="19284"/>
                  <a:pt x="138224" y="24600"/>
                </a:cubicBezTo>
                <a:close/>
              </a:path>
            </a:pathLst>
          </a:cu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075384" y="1981200"/>
            <a:ext cx="765175" cy="230188"/>
          </a:xfrm>
          <a:custGeom>
            <a:avLst/>
            <a:gdLst>
              <a:gd name="T0" fmla="*/ 138157 w 765545"/>
              <a:gd name="T1" fmla="*/ 24609 h 230103"/>
              <a:gd name="T2" fmla="*/ 85020 w 765545"/>
              <a:gd name="T3" fmla="*/ 35245 h 230103"/>
              <a:gd name="T4" fmla="*/ 0 w 765545"/>
              <a:gd name="T5" fmla="*/ 99065 h 230103"/>
              <a:gd name="T6" fmla="*/ 21256 w 765545"/>
              <a:gd name="T7" fmla="*/ 173519 h 230103"/>
              <a:gd name="T8" fmla="*/ 53137 w 765545"/>
              <a:gd name="T9" fmla="*/ 184156 h 230103"/>
              <a:gd name="T10" fmla="*/ 350705 w 765545"/>
              <a:gd name="T11" fmla="*/ 194793 h 230103"/>
              <a:gd name="T12" fmla="*/ 733292 w 765545"/>
              <a:gd name="T13" fmla="*/ 194793 h 230103"/>
              <a:gd name="T14" fmla="*/ 743919 w 765545"/>
              <a:gd name="T15" fmla="*/ 162883 h 230103"/>
              <a:gd name="T16" fmla="*/ 765175 w 765545"/>
              <a:gd name="T17" fmla="*/ 130973 h 230103"/>
              <a:gd name="T18" fmla="*/ 733292 w 765545"/>
              <a:gd name="T19" fmla="*/ 56518 h 230103"/>
              <a:gd name="T20" fmla="*/ 658900 w 765545"/>
              <a:gd name="T21" fmla="*/ 13972 h 230103"/>
              <a:gd name="T22" fmla="*/ 627018 w 765545"/>
              <a:gd name="T23" fmla="*/ 3336 h 230103"/>
              <a:gd name="T24" fmla="*/ 138157 w 765545"/>
              <a:gd name="T25" fmla="*/ 24609 h 230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65545"/>
              <a:gd name="T40" fmla="*/ 0 h 230103"/>
              <a:gd name="T41" fmla="*/ 765545 w 765545"/>
              <a:gd name="T42" fmla="*/ 230103 h 23010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65545" h="230103">
                <a:moveTo>
                  <a:pt x="138224" y="24600"/>
                </a:moveTo>
                <a:cubicBezTo>
                  <a:pt x="47847" y="29916"/>
                  <a:pt x="101513" y="27754"/>
                  <a:pt x="85061" y="35232"/>
                </a:cubicBezTo>
                <a:cubicBezTo>
                  <a:pt x="40978" y="55269"/>
                  <a:pt x="28334" y="70694"/>
                  <a:pt x="0" y="99028"/>
                </a:cubicBezTo>
                <a:cubicBezTo>
                  <a:pt x="92" y="99397"/>
                  <a:pt x="16181" y="168370"/>
                  <a:pt x="21266" y="173455"/>
                </a:cubicBezTo>
                <a:cubicBezTo>
                  <a:pt x="29191" y="181380"/>
                  <a:pt x="41979" y="183366"/>
                  <a:pt x="53163" y="184088"/>
                </a:cubicBezTo>
                <a:cubicBezTo>
                  <a:pt x="152258" y="190481"/>
                  <a:pt x="251638" y="191177"/>
                  <a:pt x="350875" y="194721"/>
                </a:cubicBezTo>
                <a:cubicBezTo>
                  <a:pt x="492411" y="230103"/>
                  <a:pt x="464799" y="227308"/>
                  <a:pt x="733647" y="194721"/>
                </a:cubicBezTo>
                <a:cubicBezTo>
                  <a:pt x="744773" y="193372"/>
                  <a:pt x="739267" y="172848"/>
                  <a:pt x="744279" y="162823"/>
                </a:cubicBezTo>
                <a:cubicBezTo>
                  <a:pt x="749994" y="151393"/>
                  <a:pt x="758456" y="141558"/>
                  <a:pt x="765545" y="130925"/>
                </a:cubicBezTo>
                <a:cubicBezTo>
                  <a:pt x="757411" y="98390"/>
                  <a:pt x="758122" y="80972"/>
                  <a:pt x="733647" y="56497"/>
                </a:cubicBezTo>
                <a:cubicBezTo>
                  <a:pt x="720300" y="43150"/>
                  <a:pt x="673811" y="20221"/>
                  <a:pt x="659219" y="13967"/>
                </a:cubicBezTo>
                <a:cubicBezTo>
                  <a:pt x="648917" y="9552"/>
                  <a:pt x="638527" y="3555"/>
                  <a:pt x="627321" y="3335"/>
                </a:cubicBezTo>
                <a:cubicBezTo>
                  <a:pt x="457233" y="0"/>
                  <a:pt x="228601" y="19284"/>
                  <a:pt x="138224" y="24600"/>
                </a:cubicBezTo>
                <a:close/>
              </a:path>
            </a:pathLst>
          </a:cu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932509" y="3232150"/>
            <a:ext cx="5006975" cy="1955800"/>
          </a:xfrm>
          <a:custGeom>
            <a:avLst/>
            <a:gdLst>
              <a:gd name="T0" fmla="*/ 4869712 w 5007935"/>
              <a:gd name="T1" fmla="*/ 265814 h 1956390"/>
              <a:gd name="T2" fmla="*/ 3934047 w 5007935"/>
              <a:gd name="T3" fmla="*/ 116958 h 1956390"/>
              <a:gd name="T4" fmla="*/ 3763926 w 5007935"/>
              <a:gd name="T5" fmla="*/ 116958 h 1956390"/>
              <a:gd name="T6" fmla="*/ 2711303 w 5007935"/>
              <a:gd name="T7" fmla="*/ 95693 h 1956390"/>
              <a:gd name="T8" fmla="*/ 2562447 w 5007935"/>
              <a:gd name="T9" fmla="*/ 63795 h 1956390"/>
              <a:gd name="T10" fmla="*/ 1988289 w 5007935"/>
              <a:gd name="T11" fmla="*/ 53162 h 1956390"/>
              <a:gd name="T12" fmla="*/ 1073889 w 5007935"/>
              <a:gd name="T13" fmla="*/ 31897 h 1956390"/>
              <a:gd name="T14" fmla="*/ 457200 w 5007935"/>
              <a:gd name="T15" fmla="*/ 10632 h 1956390"/>
              <a:gd name="T16" fmla="*/ 318977 w 5007935"/>
              <a:gd name="T17" fmla="*/ 63795 h 1956390"/>
              <a:gd name="T18" fmla="*/ 244549 w 5007935"/>
              <a:gd name="T19" fmla="*/ 106325 h 1956390"/>
              <a:gd name="T20" fmla="*/ 170121 w 5007935"/>
              <a:gd name="T21" fmla="*/ 170121 h 1956390"/>
              <a:gd name="T22" fmla="*/ 116959 w 5007935"/>
              <a:gd name="T23" fmla="*/ 212651 h 1956390"/>
              <a:gd name="T24" fmla="*/ 85061 w 5007935"/>
              <a:gd name="T25" fmla="*/ 265814 h 1956390"/>
              <a:gd name="T26" fmla="*/ 42531 w 5007935"/>
              <a:gd name="T27" fmla="*/ 435935 h 1956390"/>
              <a:gd name="T28" fmla="*/ 21266 w 5007935"/>
              <a:gd name="T29" fmla="*/ 542260 h 1956390"/>
              <a:gd name="T30" fmla="*/ 0 w 5007935"/>
              <a:gd name="T31" fmla="*/ 680483 h 1956390"/>
              <a:gd name="T32" fmla="*/ 31898 w 5007935"/>
              <a:gd name="T33" fmla="*/ 1031358 h 1956390"/>
              <a:gd name="T34" fmla="*/ 63796 w 5007935"/>
              <a:gd name="T35" fmla="*/ 1137683 h 1956390"/>
              <a:gd name="T36" fmla="*/ 116959 w 5007935"/>
              <a:gd name="T37" fmla="*/ 1254642 h 1956390"/>
              <a:gd name="T38" fmla="*/ 233917 w 5007935"/>
              <a:gd name="T39" fmla="*/ 1488558 h 1956390"/>
              <a:gd name="T40" fmla="*/ 297712 w 5007935"/>
              <a:gd name="T41" fmla="*/ 1648046 h 1956390"/>
              <a:gd name="T42" fmla="*/ 340242 w 5007935"/>
              <a:gd name="T43" fmla="*/ 1690576 h 1956390"/>
              <a:gd name="T44" fmla="*/ 499731 w 5007935"/>
              <a:gd name="T45" fmla="*/ 1807535 h 1956390"/>
              <a:gd name="T46" fmla="*/ 754912 w 5007935"/>
              <a:gd name="T47" fmla="*/ 1850065 h 1956390"/>
              <a:gd name="T48" fmla="*/ 1499191 w 5007935"/>
              <a:gd name="T49" fmla="*/ 1850065 h 1956390"/>
              <a:gd name="T50" fmla="*/ 1733107 w 5007935"/>
              <a:gd name="T51" fmla="*/ 1903228 h 1956390"/>
              <a:gd name="T52" fmla="*/ 2966484 w 5007935"/>
              <a:gd name="T53" fmla="*/ 1945758 h 1956390"/>
              <a:gd name="T54" fmla="*/ 4072270 w 5007935"/>
              <a:gd name="T55" fmla="*/ 1945758 h 1956390"/>
              <a:gd name="T56" fmla="*/ 4231759 w 5007935"/>
              <a:gd name="T57" fmla="*/ 1892595 h 1956390"/>
              <a:gd name="T58" fmla="*/ 4338084 w 5007935"/>
              <a:gd name="T59" fmla="*/ 1860697 h 1956390"/>
              <a:gd name="T60" fmla="*/ 4401880 w 5007935"/>
              <a:gd name="T61" fmla="*/ 1818167 h 1956390"/>
              <a:gd name="T62" fmla="*/ 4476307 w 5007935"/>
              <a:gd name="T63" fmla="*/ 1775637 h 1956390"/>
              <a:gd name="T64" fmla="*/ 4614531 w 5007935"/>
              <a:gd name="T65" fmla="*/ 1679944 h 1956390"/>
              <a:gd name="T66" fmla="*/ 4710224 w 5007935"/>
              <a:gd name="T67" fmla="*/ 1605516 h 1956390"/>
              <a:gd name="T68" fmla="*/ 4774019 w 5007935"/>
              <a:gd name="T69" fmla="*/ 1531088 h 1956390"/>
              <a:gd name="T70" fmla="*/ 4848447 w 5007935"/>
              <a:gd name="T71" fmla="*/ 1435395 h 1956390"/>
              <a:gd name="T72" fmla="*/ 4912242 w 5007935"/>
              <a:gd name="T73" fmla="*/ 1339702 h 1956390"/>
              <a:gd name="T74" fmla="*/ 4976038 w 5007935"/>
              <a:gd name="T75" fmla="*/ 1233376 h 1956390"/>
              <a:gd name="T76" fmla="*/ 5007935 w 5007935"/>
              <a:gd name="T77" fmla="*/ 1137683 h 1956390"/>
              <a:gd name="T78" fmla="*/ 4986670 w 5007935"/>
              <a:gd name="T79" fmla="*/ 808074 h 1956390"/>
              <a:gd name="T80" fmla="*/ 4944140 w 5007935"/>
              <a:gd name="T81" fmla="*/ 574158 h 1956390"/>
              <a:gd name="T82" fmla="*/ 4912242 w 5007935"/>
              <a:gd name="T83" fmla="*/ 499730 h 1956390"/>
              <a:gd name="T84" fmla="*/ 4880345 w 5007935"/>
              <a:gd name="T85" fmla="*/ 435935 h 1956390"/>
              <a:gd name="T86" fmla="*/ 4837814 w 5007935"/>
              <a:gd name="T87" fmla="*/ 265814 h 1956390"/>
              <a:gd name="T88" fmla="*/ 0 w 5007935"/>
              <a:gd name="T89" fmla="*/ 0 h 1956390"/>
              <a:gd name="T90" fmla="*/ 5007935 w 5007935"/>
              <a:gd name="T91" fmla="*/ 1956390 h 1956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T88" t="T89" r="T90" b="T91"/>
            <a:pathLst>
              <a:path w="5007935" h="1956390">
                <a:moveTo>
                  <a:pt x="4912242" y="318976"/>
                </a:moveTo>
                <a:cubicBezTo>
                  <a:pt x="4898065" y="301255"/>
                  <a:pt x="4888956" y="277842"/>
                  <a:pt x="4869712" y="265814"/>
                </a:cubicBezTo>
                <a:cubicBezTo>
                  <a:pt x="4774244" y="206147"/>
                  <a:pt x="4572000" y="106325"/>
                  <a:pt x="4572000" y="106325"/>
                </a:cubicBezTo>
                <a:lnTo>
                  <a:pt x="3934047" y="116958"/>
                </a:lnTo>
                <a:cubicBezTo>
                  <a:pt x="3922845" y="117314"/>
                  <a:pt x="3913357" y="127590"/>
                  <a:pt x="3902149" y="127590"/>
                </a:cubicBezTo>
                <a:cubicBezTo>
                  <a:pt x="3855939" y="127590"/>
                  <a:pt x="3810129" y="117814"/>
                  <a:pt x="3763926" y="116958"/>
                </a:cubicBezTo>
                <a:lnTo>
                  <a:pt x="2753833" y="106325"/>
                </a:lnTo>
                <a:cubicBezTo>
                  <a:pt x="2739656" y="102781"/>
                  <a:pt x="2725568" y="98863"/>
                  <a:pt x="2711303" y="95693"/>
                </a:cubicBezTo>
                <a:cubicBezTo>
                  <a:pt x="2666706" y="85783"/>
                  <a:pt x="2640530" y="82125"/>
                  <a:pt x="2594345" y="74428"/>
                </a:cubicBezTo>
                <a:cubicBezTo>
                  <a:pt x="2583712" y="70884"/>
                  <a:pt x="2573224" y="66874"/>
                  <a:pt x="2562447" y="63795"/>
                </a:cubicBezTo>
                <a:cubicBezTo>
                  <a:pt x="2468965" y="37085"/>
                  <a:pt x="2564520" y="68029"/>
                  <a:pt x="2488019" y="42530"/>
                </a:cubicBezTo>
                <a:cubicBezTo>
                  <a:pt x="2321442" y="46074"/>
                  <a:pt x="2154903" y="53162"/>
                  <a:pt x="1988289" y="53162"/>
                </a:cubicBezTo>
                <a:cubicBezTo>
                  <a:pt x="1704732" y="53162"/>
                  <a:pt x="1421165" y="49123"/>
                  <a:pt x="1137684" y="42530"/>
                </a:cubicBezTo>
                <a:cubicBezTo>
                  <a:pt x="1116131" y="42029"/>
                  <a:pt x="1094969" y="36414"/>
                  <a:pt x="1073889" y="31897"/>
                </a:cubicBezTo>
                <a:cubicBezTo>
                  <a:pt x="1006734" y="17507"/>
                  <a:pt x="1005519" y="16195"/>
                  <a:pt x="956931" y="0"/>
                </a:cubicBezTo>
                <a:lnTo>
                  <a:pt x="457200" y="10632"/>
                </a:lnTo>
                <a:cubicBezTo>
                  <a:pt x="403216" y="12749"/>
                  <a:pt x="426004" y="23316"/>
                  <a:pt x="382773" y="42530"/>
                </a:cubicBezTo>
                <a:cubicBezTo>
                  <a:pt x="362289" y="51634"/>
                  <a:pt x="318977" y="63795"/>
                  <a:pt x="318977" y="63795"/>
                </a:cubicBezTo>
                <a:cubicBezTo>
                  <a:pt x="304800" y="74428"/>
                  <a:pt x="291833" y="86901"/>
                  <a:pt x="276447" y="95693"/>
                </a:cubicBezTo>
                <a:cubicBezTo>
                  <a:pt x="266716" y="101254"/>
                  <a:pt x="253301" y="99324"/>
                  <a:pt x="244549" y="106325"/>
                </a:cubicBezTo>
                <a:cubicBezTo>
                  <a:pt x="175843" y="161289"/>
                  <a:pt x="271562" y="122131"/>
                  <a:pt x="191387" y="148855"/>
                </a:cubicBezTo>
                <a:cubicBezTo>
                  <a:pt x="184298" y="155944"/>
                  <a:pt x="178717" y="164963"/>
                  <a:pt x="170121" y="170121"/>
                </a:cubicBezTo>
                <a:cubicBezTo>
                  <a:pt x="160511" y="175887"/>
                  <a:pt x="146975" y="173752"/>
                  <a:pt x="138224" y="180753"/>
                </a:cubicBezTo>
                <a:cubicBezTo>
                  <a:pt x="128245" y="188736"/>
                  <a:pt x="124942" y="202672"/>
                  <a:pt x="116959" y="212651"/>
                </a:cubicBezTo>
                <a:cubicBezTo>
                  <a:pt x="110697" y="220479"/>
                  <a:pt x="102782" y="226828"/>
                  <a:pt x="95693" y="233916"/>
                </a:cubicBezTo>
                <a:cubicBezTo>
                  <a:pt x="92149" y="244549"/>
                  <a:pt x="88010" y="255001"/>
                  <a:pt x="85061" y="265814"/>
                </a:cubicBezTo>
                <a:cubicBezTo>
                  <a:pt x="73526" y="308108"/>
                  <a:pt x="63795" y="350874"/>
                  <a:pt x="53163" y="393404"/>
                </a:cubicBezTo>
                <a:lnTo>
                  <a:pt x="42531" y="435935"/>
                </a:lnTo>
                <a:cubicBezTo>
                  <a:pt x="38987" y="450112"/>
                  <a:pt x="34300" y="464051"/>
                  <a:pt x="31898" y="478465"/>
                </a:cubicBezTo>
                <a:cubicBezTo>
                  <a:pt x="28354" y="499730"/>
                  <a:pt x="24315" y="520918"/>
                  <a:pt x="21266" y="542260"/>
                </a:cubicBezTo>
                <a:cubicBezTo>
                  <a:pt x="17225" y="570547"/>
                  <a:pt x="14978" y="599079"/>
                  <a:pt x="10633" y="627321"/>
                </a:cubicBezTo>
                <a:cubicBezTo>
                  <a:pt x="7885" y="645182"/>
                  <a:pt x="3544" y="662762"/>
                  <a:pt x="0" y="680483"/>
                </a:cubicBezTo>
                <a:cubicBezTo>
                  <a:pt x="3702" y="765616"/>
                  <a:pt x="1557" y="900913"/>
                  <a:pt x="21266" y="999460"/>
                </a:cubicBezTo>
                <a:cubicBezTo>
                  <a:pt x="23464" y="1010450"/>
                  <a:pt x="28819" y="1020581"/>
                  <a:pt x="31898" y="1031358"/>
                </a:cubicBezTo>
                <a:cubicBezTo>
                  <a:pt x="35912" y="1045409"/>
                  <a:pt x="38332" y="1059891"/>
                  <a:pt x="42531" y="1073888"/>
                </a:cubicBezTo>
                <a:cubicBezTo>
                  <a:pt x="48972" y="1095358"/>
                  <a:pt x="59400" y="1115703"/>
                  <a:pt x="63796" y="1137683"/>
                </a:cubicBezTo>
                <a:cubicBezTo>
                  <a:pt x="67340" y="1155404"/>
                  <a:pt x="66950" y="1174394"/>
                  <a:pt x="74428" y="1190846"/>
                </a:cubicBezTo>
                <a:cubicBezTo>
                  <a:pt x="85004" y="1214113"/>
                  <a:pt x="101268" y="1234468"/>
                  <a:pt x="116959" y="1254642"/>
                </a:cubicBezTo>
                <a:cubicBezTo>
                  <a:pt x="199232" y="1360422"/>
                  <a:pt x="168971" y="1316712"/>
                  <a:pt x="212652" y="1382232"/>
                </a:cubicBezTo>
                <a:cubicBezTo>
                  <a:pt x="219740" y="1417674"/>
                  <a:pt x="223136" y="1454059"/>
                  <a:pt x="233917" y="1488558"/>
                </a:cubicBezTo>
                <a:cubicBezTo>
                  <a:pt x="241008" y="1511251"/>
                  <a:pt x="258296" y="1529798"/>
                  <a:pt x="265814" y="1552353"/>
                </a:cubicBezTo>
                <a:cubicBezTo>
                  <a:pt x="278077" y="1589141"/>
                  <a:pt x="264768" y="1621691"/>
                  <a:pt x="297712" y="1648046"/>
                </a:cubicBezTo>
                <a:cubicBezTo>
                  <a:pt x="306464" y="1655047"/>
                  <a:pt x="318977" y="1655135"/>
                  <a:pt x="329610" y="1658679"/>
                </a:cubicBezTo>
                <a:cubicBezTo>
                  <a:pt x="333154" y="1669311"/>
                  <a:pt x="333728" y="1681456"/>
                  <a:pt x="340242" y="1690576"/>
                </a:cubicBezTo>
                <a:cubicBezTo>
                  <a:pt x="351895" y="1706891"/>
                  <a:pt x="366458" y="1721454"/>
                  <a:pt x="382773" y="1733107"/>
                </a:cubicBezTo>
                <a:cubicBezTo>
                  <a:pt x="470098" y="1795482"/>
                  <a:pt x="429931" y="1772634"/>
                  <a:pt x="499731" y="1807535"/>
                </a:cubicBezTo>
                <a:cubicBezTo>
                  <a:pt x="506819" y="1818167"/>
                  <a:pt x="511960" y="1830396"/>
                  <a:pt x="520996" y="1839432"/>
                </a:cubicBezTo>
                <a:cubicBezTo>
                  <a:pt x="581133" y="1899569"/>
                  <a:pt x="687189" y="1853629"/>
                  <a:pt x="754912" y="1850065"/>
                </a:cubicBezTo>
                <a:cubicBezTo>
                  <a:pt x="1000303" y="1768268"/>
                  <a:pt x="796296" y="1828385"/>
                  <a:pt x="1392866" y="1839432"/>
                </a:cubicBezTo>
                <a:lnTo>
                  <a:pt x="1499191" y="1850065"/>
                </a:lnTo>
                <a:cubicBezTo>
                  <a:pt x="1562749" y="1857127"/>
                  <a:pt x="1574943" y="1856519"/>
                  <a:pt x="1626782" y="1871330"/>
                </a:cubicBezTo>
                <a:cubicBezTo>
                  <a:pt x="1787052" y="1917121"/>
                  <a:pt x="1408724" y="1816724"/>
                  <a:pt x="1733107" y="1903228"/>
                </a:cubicBezTo>
                <a:cubicBezTo>
                  <a:pt x="1761346" y="1910759"/>
                  <a:pt x="1788978" y="1923034"/>
                  <a:pt x="1818168" y="1924493"/>
                </a:cubicBezTo>
                <a:cubicBezTo>
                  <a:pt x="2349276" y="1951047"/>
                  <a:pt x="1929360" y="1932794"/>
                  <a:pt x="2966484" y="1945758"/>
                </a:cubicBezTo>
                <a:lnTo>
                  <a:pt x="3732028" y="1956390"/>
                </a:lnTo>
                <a:cubicBezTo>
                  <a:pt x="3845442" y="1952846"/>
                  <a:pt x="3959153" y="1954688"/>
                  <a:pt x="4072270" y="1945758"/>
                </a:cubicBezTo>
                <a:cubicBezTo>
                  <a:pt x="4072280" y="1945757"/>
                  <a:pt x="4152009" y="1919178"/>
                  <a:pt x="4167963" y="1913860"/>
                </a:cubicBezTo>
                <a:lnTo>
                  <a:pt x="4231759" y="1892595"/>
                </a:lnTo>
                <a:cubicBezTo>
                  <a:pt x="4242391" y="1889051"/>
                  <a:pt x="4252783" y="1884680"/>
                  <a:pt x="4263656" y="1881962"/>
                </a:cubicBezTo>
                <a:cubicBezTo>
                  <a:pt x="4317060" y="1868612"/>
                  <a:pt x="4292324" y="1875951"/>
                  <a:pt x="4338084" y="1860697"/>
                </a:cubicBezTo>
                <a:cubicBezTo>
                  <a:pt x="4348717" y="1850065"/>
                  <a:pt x="4357471" y="1837141"/>
                  <a:pt x="4369982" y="1828800"/>
                </a:cubicBezTo>
                <a:cubicBezTo>
                  <a:pt x="4379308" y="1822583"/>
                  <a:pt x="4391855" y="1823179"/>
                  <a:pt x="4401880" y="1818167"/>
                </a:cubicBezTo>
                <a:cubicBezTo>
                  <a:pt x="4413309" y="1812452"/>
                  <a:pt x="4422682" y="1803242"/>
                  <a:pt x="4433777" y="1796902"/>
                </a:cubicBezTo>
                <a:cubicBezTo>
                  <a:pt x="4447539" y="1789038"/>
                  <a:pt x="4462716" y="1783792"/>
                  <a:pt x="4476307" y="1775637"/>
                </a:cubicBezTo>
                <a:cubicBezTo>
                  <a:pt x="4537428" y="1738965"/>
                  <a:pt x="4531736" y="1737564"/>
                  <a:pt x="4582633" y="1701209"/>
                </a:cubicBezTo>
                <a:cubicBezTo>
                  <a:pt x="4593032" y="1693781"/>
                  <a:pt x="4604714" y="1688125"/>
                  <a:pt x="4614531" y="1679944"/>
                </a:cubicBezTo>
                <a:cubicBezTo>
                  <a:pt x="4626082" y="1670318"/>
                  <a:pt x="4634559" y="1657278"/>
                  <a:pt x="4646428" y="1648046"/>
                </a:cubicBezTo>
                <a:cubicBezTo>
                  <a:pt x="4666602" y="1632355"/>
                  <a:pt x="4710224" y="1605516"/>
                  <a:pt x="4710224" y="1605516"/>
                </a:cubicBezTo>
                <a:cubicBezTo>
                  <a:pt x="4717312" y="1594883"/>
                  <a:pt x="4723173" y="1583320"/>
                  <a:pt x="4731489" y="1573618"/>
                </a:cubicBezTo>
                <a:cubicBezTo>
                  <a:pt x="4744537" y="1558396"/>
                  <a:pt x="4761990" y="1547127"/>
                  <a:pt x="4774019" y="1531088"/>
                </a:cubicBezTo>
                <a:cubicBezTo>
                  <a:pt x="4827978" y="1459142"/>
                  <a:pt x="4760344" y="1511851"/>
                  <a:pt x="4827182" y="1467293"/>
                </a:cubicBezTo>
                <a:cubicBezTo>
                  <a:pt x="4834270" y="1456660"/>
                  <a:pt x="4841674" y="1446231"/>
                  <a:pt x="4848447" y="1435395"/>
                </a:cubicBezTo>
                <a:cubicBezTo>
                  <a:pt x="4859400" y="1417870"/>
                  <a:pt x="4868882" y="1399427"/>
                  <a:pt x="4880345" y="1382232"/>
                </a:cubicBezTo>
                <a:cubicBezTo>
                  <a:pt x="4890175" y="1367487"/>
                  <a:pt x="4902728" y="1354652"/>
                  <a:pt x="4912242" y="1339702"/>
                </a:cubicBezTo>
                <a:cubicBezTo>
                  <a:pt x="4927583" y="1315595"/>
                  <a:pt x="4940072" y="1289776"/>
                  <a:pt x="4954773" y="1265274"/>
                </a:cubicBezTo>
                <a:cubicBezTo>
                  <a:pt x="4961348" y="1254316"/>
                  <a:pt x="4968950" y="1244009"/>
                  <a:pt x="4976038" y="1233376"/>
                </a:cubicBezTo>
                <a:lnTo>
                  <a:pt x="4997303" y="1169581"/>
                </a:lnTo>
                <a:lnTo>
                  <a:pt x="5007935" y="1137683"/>
                </a:lnTo>
                <a:cubicBezTo>
                  <a:pt x="5004391" y="1049078"/>
                  <a:pt x="5003012" y="960361"/>
                  <a:pt x="4997303" y="871869"/>
                </a:cubicBezTo>
                <a:cubicBezTo>
                  <a:pt x="4995915" y="850355"/>
                  <a:pt x="4989051" y="829500"/>
                  <a:pt x="4986670" y="808074"/>
                </a:cubicBezTo>
                <a:cubicBezTo>
                  <a:pt x="4975761" y="709889"/>
                  <a:pt x="4986069" y="706831"/>
                  <a:pt x="4965405" y="637953"/>
                </a:cubicBezTo>
                <a:cubicBezTo>
                  <a:pt x="4958964" y="616483"/>
                  <a:pt x="4951228" y="595423"/>
                  <a:pt x="4944140" y="574158"/>
                </a:cubicBezTo>
                <a:cubicBezTo>
                  <a:pt x="4940596" y="563525"/>
                  <a:pt x="4938519" y="552285"/>
                  <a:pt x="4933507" y="542260"/>
                </a:cubicBezTo>
                <a:cubicBezTo>
                  <a:pt x="4926419" y="528083"/>
                  <a:pt x="4918486" y="514298"/>
                  <a:pt x="4912242" y="499730"/>
                </a:cubicBezTo>
                <a:cubicBezTo>
                  <a:pt x="4907827" y="489428"/>
                  <a:pt x="4906622" y="477857"/>
                  <a:pt x="4901610" y="467832"/>
                </a:cubicBezTo>
                <a:cubicBezTo>
                  <a:pt x="4895895" y="456402"/>
                  <a:pt x="4885535" y="447612"/>
                  <a:pt x="4880345" y="435935"/>
                </a:cubicBezTo>
                <a:cubicBezTo>
                  <a:pt x="4860133" y="390457"/>
                  <a:pt x="4860818" y="372906"/>
                  <a:pt x="4848447" y="329609"/>
                </a:cubicBezTo>
                <a:cubicBezTo>
                  <a:pt x="4834452" y="280627"/>
                  <a:pt x="4837814" y="315557"/>
                  <a:pt x="4837814" y="265814"/>
                </a:cubicBezTo>
              </a:path>
            </a:pathLst>
          </a:cu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999184" y="5181600"/>
            <a:ext cx="765175" cy="304800"/>
          </a:xfrm>
          <a:custGeom>
            <a:avLst/>
            <a:gdLst>
              <a:gd name="T0" fmla="*/ 138157 w 765545"/>
              <a:gd name="T1" fmla="*/ 43164 h 230103"/>
              <a:gd name="T2" fmla="*/ 85020 w 765545"/>
              <a:gd name="T3" fmla="*/ 61819 h 230103"/>
              <a:gd name="T4" fmla="*/ 0 w 765545"/>
              <a:gd name="T5" fmla="*/ 173758 h 230103"/>
              <a:gd name="T6" fmla="*/ 21256 w 765545"/>
              <a:gd name="T7" fmla="*/ 304350 h 230103"/>
              <a:gd name="T8" fmla="*/ 53137 w 765545"/>
              <a:gd name="T9" fmla="*/ 323006 h 230103"/>
              <a:gd name="T10" fmla="*/ 350705 w 765545"/>
              <a:gd name="T11" fmla="*/ 341663 h 230103"/>
              <a:gd name="T12" fmla="*/ 733292 w 765545"/>
              <a:gd name="T13" fmla="*/ 341663 h 230103"/>
              <a:gd name="T14" fmla="*/ 743919 w 765545"/>
              <a:gd name="T15" fmla="*/ 285694 h 230103"/>
              <a:gd name="T16" fmla="*/ 765175 w 765545"/>
              <a:gd name="T17" fmla="*/ 229724 h 230103"/>
              <a:gd name="T18" fmla="*/ 733292 w 765545"/>
              <a:gd name="T19" fmla="*/ 99131 h 230103"/>
              <a:gd name="T20" fmla="*/ 658900 w 765545"/>
              <a:gd name="T21" fmla="*/ 24507 h 230103"/>
              <a:gd name="T22" fmla="*/ 627018 w 765545"/>
              <a:gd name="T23" fmla="*/ 5852 h 230103"/>
              <a:gd name="T24" fmla="*/ 138157 w 765545"/>
              <a:gd name="T25" fmla="*/ 43164 h 2301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765545"/>
              <a:gd name="T40" fmla="*/ 0 h 230103"/>
              <a:gd name="T41" fmla="*/ 765545 w 765545"/>
              <a:gd name="T42" fmla="*/ 230103 h 23010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765545" h="230103">
                <a:moveTo>
                  <a:pt x="138224" y="24600"/>
                </a:moveTo>
                <a:cubicBezTo>
                  <a:pt x="47847" y="29916"/>
                  <a:pt x="101513" y="27754"/>
                  <a:pt x="85061" y="35232"/>
                </a:cubicBezTo>
                <a:cubicBezTo>
                  <a:pt x="40978" y="55269"/>
                  <a:pt x="28334" y="70694"/>
                  <a:pt x="0" y="99028"/>
                </a:cubicBezTo>
                <a:cubicBezTo>
                  <a:pt x="92" y="99397"/>
                  <a:pt x="16181" y="168370"/>
                  <a:pt x="21266" y="173455"/>
                </a:cubicBezTo>
                <a:cubicBezTo>
                  <a:pt x="29191" y="181380"/>
                  <a:pt x="41979" y="183366"/>
                  <a:pt x="53163" y="184088"/>
                </a:cubicBezTo>
                <a:cubicBezTo>
                  <a:pt x="152258" y="190481"/>
                  <a:pt x="251638" y="191177"/>
                  <a:pt x="350875" y="194721"/>
                </a:cubicBezTo>
                <a:cubicBezTo>
                  <a:pt x="492411" y="230103"/>
                  <a:pt x="464799" y="227308"/>
                  <a:pt x="733647" y="194721"/>
                </a:cubicBezTo>
                <a:cubicBezTo>
                  <a:pt x="744773" y="193372"/>
                  <a:pt x="739267" y="172848"/>
                  <a:pt x="744279" y="162823"/>
                </a:cubicBezTo>
                <a:cubicBezTo>
                  <a:pt x="749994" y="151393"/>
                  <a:pt x="758456" y="141558"/>
                  <a:pt x="765545" y="130925"/>
                </a:cubicBezTo>
                <a:cubicBezTo>
                  <a:pt x="757411" y="98390"/>
                  <a:pt x="758122" y="80972"/>
                  <a:pt x="733647" y="56497"/>
                </a:cubicBezTo>
                <a:cubicBezTo>
                  <a:pt x="720300" y="43150"/>
                  <a:pt x="673811" y="20221"/>
                  <a:pt x="659219" y="13967"/>
                </a:cubicBezTo>
                <a:cubicBezTo>
                  <a:pt x="648917" y="9552"/>
                  <a:pt x="638527" y="3555"/>
                  <a:pt x="627321" y="3335"/>
                </a:cubicBezTo>
                <a:cubicBezTo>
                  <a:pt x="457233" y="0"/>
                  <a:pt x="228601" y="19284"/>
                  <a:pt x="138224" y="24600"/>
                </a:cubicBezTo>
                <a:close/>
              </a:path>
            </a:pathLst>
          </a:cu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037784" y="3200400"/>
            <a:ext cx="1509713" cy="33813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CA" sz="800" dirty="0"/>
              <a:t>Computer System, Computer</a:t>
            </a:r>
          </a:p>
          <a:p>
            <a:pPr>
              <a:defRPr/>
            </a:pPr>
            <a:r>
              <a:rPr lang="en-CA" sz="800" dirty="0"/>
              <a:t>(steps encoded in software)</a:t>
            </a:r>
          </a:p>
        </p:txBody>
      </p:sp>
    </p:spTree>
    <p:extLst>
      <p:ext uri="{BB962C8B-B14F-4D97-AF65-F5344CB8AC3E}">
        <p14:creationId xmlns:p14="http://schemas.microsoft.com/office/powerpoint/2010/main" val="358341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81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</TotalTime>
  <Words>701</Words>
  <Application>Microsoft Office PowerPoint</Application>
  <PresentationFormat>On-screen Show (4:3)</PresentationFormat>
  <Paragraphs>152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Adjacency</vt:lpstr>
      <vt:lpstr>Lecture 3 :Use cases II (UC description)</vt:lpstr>
      <vt:lpstr>Outline</vt:lpstr>
      <vt:lpstr>Use Case Diagram of the Customer Support System</vt:lpstr>
      <vt:lpstr>Use Case Description</vt:lpstr>
      <vt:lpstr>Level of Use Case Description</vt:lpstr>
      <vt:lpstr>Brief Description of Create New Order Use Case</vt:lpstr>
      <vt:lpstr>Intermediate Use Case Description </vt:lpstr>
      <vt:lpstr>Full Use Case Description</vt:lpstr>
      <vt:lpstr>Full Use Case Description</vt:lpstr>
      <vt:lpstr>Use-Cases – Common Mistakes</vt:lpstr>
      <vt:lpstr>Writing Use Case Descriptions</vt:lpstr>
      <vt:lpstr>Method of Modeling</vt:lpstr>
      <vt:lpstr>Combining Processes</vt:lpstr>
      <vt:lpstr>Dividing Processes</vt:lpstr>
      <vt:lpstr>More Guidelines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3 :Use cases II (UC description)</dc:title>
  <dc:creator>ALjaffan</dc:creator>
  <cp:lastModifiedBy>ALjaffan</cp:lastModifiedBy>
  <cp:revision>1</cp:revision>
  <dcterms:created xsi:type="dcterms:W3CDTF">2013-02-20T10:50:14Z</dcterms:created>
  <dcterms:modified xsi:type="dcterms:W3CDTF">2013-02-20T10:55:10Z</dcterms:modified>
</cp:coreProperties>
</file>