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9" r:id="rId3"/>
    <p:sldId id="260" r:id="rId4"/>
    <p:sldId id="261" r:id="rId5"/>
    <p:sldId id="27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38FA5-F1D8-40F3-A248-0A9DAC90559F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46FCF-5AFB-495C-AE83-58065C710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6FCF-5AFB-495C-AE83-58065C71033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7AC847-EB8D-4751-818C-EE9C2718F6D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78A8A1-6E9F-46C8-B1EE-7A55F792433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SA" dirty="0" smtClean="0"/>
              <a:t>الأحماض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Amino acids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ج_ موجبة الشحنة (القاعدية)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تحتوي على مركب </a:t>
            </a:r>
            <a:r>
              <a:rPr lang="ar-SA" sz="2800" dirty="0" err="1" smtClean="0">
                <a:cs typeface="+mj-cs"/>
              </a:rPr>
              <a:t>به</a:t>
            </a:r>
            <a:r>
              <a:rPr lang="ar-SA" sz="2800" dirty="0" smtClean="0">
                <a:cs typeface="+mj-cs"/>
              </a:rPr>
              <a:t> مجموعة أمين من السلسلة </a:t>
            </a:r>
            <a:r>
              <a:rPr lang="ar-SA" sz="2800" dirty="0" err="1" smtClean="0">
                <a:cs typeface="+mj-cs"/>
              </a:rPr>
              <a:t>الألفاتية</a:t>
            </a:r>
            <a:r>
              <a:rPr lang="ar-SA" sz="2800" dirty="0" smtClean="0">
                <a:cs typeface="+mj-cs"/>
              </a:rPr>
              <a:t> أخرى:</a:t>
            </a:r>
          </a:p>
          <a:p>
            <a:pPr lvl="1" algn="r" rtl="1"/>
            <a:r>
              <a:rPr lang="ar-SA" dirty="0" err="1" smtClean="0">
                <a:cs typeface="+mj-cs"/>
              </a:rPr>
              <a:t>اللايسين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[lysine]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تحتوي على مركب </a:t>
            </a:r>
            <a:r>
              <a:rPr lang="ar-SA" sz="2800" dirty="0" err="1" smtClean="0">
                <a:cs typeface="+mj-cs"/>
              </a:rPr>
              <a:t>به</a:t>
            </a:r>
            <a:r>
              <a:rPr lang="ar-SA" sz="2800" dirty="0" smtClean="0">
                <a:cs typeface="+mj-cs"/>
              </a:rPr>
              <a:t> مجموعة </a:t>
            </a:r>
            <a:r>
              <a:rPr lang="ar-SA" sz="2800" dirty="0" err="1" smtClean="0">
                <a:cs typeface="+mj-cs"/>
              </a:rPr>
              <a:t>الكوانيدين</a:t>
            </a:r>
            <a:r>
              <a:rPr lang="ar-SA" sz="2800" dirty="0" smtClean="0">
                <a:cs typeface="+mj-cs"/>
              </a:rPr>
              <a:t> (</a:t>
            </a:r>
            <a:r>
              <a:rPr lang="en-US" sz="2800" dirty="0" smtClean="0">
                <a:cs typeface="+mj-cs"/>
              </a:rPr>
              <a:t>guanidine</a:t>
            </a:r>
            <a:r>
              <a:rPr lang="ar-SA" sz="2800" dirty="0" smtClean="0">
                <a:cs typeface="+mj-cs"/>
              </a:rPr>
              <a:t>):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dirty="0" err="1" smtClean="0">
                <a:cs typeface="+mj-cs"/>
              </a:rPr>
              <a:t>الارجنين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[</a:t>
            </a:r>
            <a:r>
              <a:rPr lang="en-US" dirty="0" err="1" smtClean="0"/>
              <a:t>arginine</a:t>
            </a:r>
            <a:r>
              <a:rPr lang="en-US" dirty="0" smtClean="0"/>
              <a:t>]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وعلى مركب </a:t>
            </a:r>
            <a:r>
              <a:rPr lang="ar-SA" sz="2800" dirty="0" err="1" smtClean="0">
                <a:cs typeface="+mj-cs"/>
              </a:rPr>
              <a:t>الاماديزول</a:t>
            </a:r>
            <a:r>
              <a:rPr lang="ar-SA" sz="2800" dirty="0" smtClean="0">
                <a:cs typeface="+mj-cs"/>
              </a:rPr>
              <a:t> (</a:t>
            </a:r>
            <a:r>
              <a:rPr lang="en-US" sz="2800" dirty="0" err="1" smtClean="0">
                <a:cs typeface="+mj-cs"/>
              </a:rPr>
              <a:t>imidazole</a:t>
            </a:r>
            <a:r>
              <a:rPr lang="ar-SA" sz="2800" dirty="0" smtClean="0">
                <a:cs typeface="+mj-cs"/>
              </a:rPr>
              <a:t>):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dirty="0" err="1" smtClean="0">
                <a:cs typeface="+mj-cs"/>
              </a:rPr>
              <a:t>هستدين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[</a:t>
            </a:r>
            <a:r>
              <a:rPr lang="en-US" dirty="0" err="1" smtClean="0">
                <a:cs typeface="+mj-cs"/>
              </a:rPr>
              <a:t>histidine</a:t>
            </a:r>
            <a:r>
              <a:rPr lang="en-US" dirty="0" smtClean="0">
                <a:cs typeface="+mj-cs"/>
              </a:rPr>
              <a:t>]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د- السالبة الشحنة ، الحامضية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تحتوي على حمضين أمينين </a:t>
            </a:r>
            <a:r>
              <a:rPr lang="ar-SA" dirty="0" err="1" smtClean="0">
                <a:cs typeface="+mj-cs"/>
              </a:rPr>
              <a:t>بهما</a:t>
            </a:r>
            <a:r>
              <a:rPr lang="ar-SA" dirty="0" smtClean="0">
                <a:cs typeface="+mj-cs"/>
              </a:rPr>
              <a:t> مجموعة </a:t>
            </a:r>
            <a:r>
              <a:rPr lang="ar-SA" dirty="0" err="1" smtClean="0">
                <a:cs typeface="+mj-cs"/>
              </a:rPr>
              <a:t>كربوكسيل</a:t>
            </a:r>
            <a:r>
              <a:rPr lang="ar-SA" dirty="0" smtClean="0">
                <a:cs typeface="+mj-cs"/>
              </a:rPr>
              <a:t> ثانية:</a:t>
            </a:r>
          </a:p>
          <a:p>
            <a:pPr lvl="1" algn="r" rtl="1"/>
            <a:r>
              <a:rPr lang="ar-SA" dirty="0" err="1" smtClean="0">
                <a:cs typeface="+mj-cs"/>
              </a:rPr>
              <a:t>الاسبارتك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[</a:t>
            </a:r>
            <a:r>
              <a:rPr lang="en-US" dirty="0" err="1" smtClean="0">
                <a:cs typeface="+mj-cs"/>
              </a:rPr>
              <a:t>asparatic</a:t>
            </a:r>
            <a:r>
              <a:rPr lang="en-US" dirty="0" smtClean="0">
                <a:cs typeface="+mj-cs"/>
              </a:rPr>
              <a:t> acid]</a:t>
            </a:r>
            <a:r>
              <a:rPr lang="ar-SA" dirty="0" smtClean="0">
                <a:cs typeface="+mj-cs"/>
              </a:rPr>
              <a:t> و </a:t>
            </a:r>
            <a:r>
              <a:rPr lang="ar-SA" dirty="0" err="1" smtClean="0">
                <a:cs typeface="+mj-cs"/>
              </a:rPr>
              <a:t>الكلوتامك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[</a:t>
            </a:r>
            <a:r>
              <a:rPr lang="en-US" dirty="0" err="1" smtClean="0">
                <a:cs typeface="+mj-cs"/>
              </a:rPr>
              <a:t>glutamic</a:t>
            </a:r>
            <a:r>
              <a:rPr lang="en-US" dirty="0" smtClean="0">
                <a:cs typeface="+mj-cs"/>
              </a:rPr>
              <a:t> acid]</a:t>
            </a:r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2- حسب الأهمية الغذائية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cs typeface="+mj-cs"/>
              </a:rPr>
              <a:t>أ- </a:t>
            </a:r>
            <a:r>
              <a:rPr lang="ar-SA" b="1" dirty="0" err="1" smtClean="0">
                <a:cs typeface="+mj-cs"/>
              </a:rPr>
              <a:t>أحماض</a:t>
            </a:r>
            <a:r>
              <a:rPr lang="ar-SA" b="1" dirty="0" smtClean="0">
                <a:cs typeface="+mj-cs"/>
              </a:rPr>
              <a:t> </a:t>
            </a:r>
            <a:r>
              <a:rPr lang="ar-SA" b="1" dirty="0" err="1" smtClean="0">
                <a:cs typeface="+mj-cs"/>
              </a:rPr>
              <a:t>أمينية</a:t>
            </a:r>
            <a:r>
              <a:rPr lang="ar-SA" b="1" dirty="0" smtClean="0">
                <a:cs typeface="+mj-cs"/>
              </a:rPr>
              <a:t> أساسية </a:t>
            </a:r>
            <a:r>
              <a:rPr lang="en-US" b="1" dirty="0" smtClean="0">
                <a:cs typeface="+mj-cs"/>
              </a:rPr>
              <a:t>Essential amino acids</a:t>
            </a:r>
          </a:p>
          <a:p>
            <a:pPr lvl="1" algn="r" rtl="1"/>
            <a:r>
              <a:rPr lang="ar-SA" dirty="0" smtClean="0">
                <a:cs typeface="+mj-cs"/>
              </a:rPr>
              <a:t>يجب أن تتوفر في الوجبة الغذائية</a:t>
            </a:r>
          </a:p>
          <a:p>
            <a:pPr lvl="1" algn="r" rtl="1"/>
            <a:r>
              <a:rPr lang="ar-SA" dirty="0" smtClean="0">
                <a:cs typeface="+mj-cs"/>
              </a:rPr>
              <a:t>لا يمكن أن تصنع في الجسم</a:t>
            </a:r>
          </a:p>
          <a:p>
            <a:pPr lvl="1" algn="r" rtl="1"/>
            <a:r>
              <a:rPr lang="ar-SA" dirty="0" smtClean="0">
                <a:cs typeface="+mj-cs"/>
              </a:rPr>
              <a:t>عبارة عن 10 أحماض </a:t>
            </a:r>
            <a:r>
              <a:rPr lang="ar-SA" dirty="0" err="1" smtClean="0">
                <a:cs typeface="+mj-cs"/>
              </a:rPr>
              <a:t>امينية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مثال: فالين ، الارجينين ، ليوسين ، ازوليوسين ، لايسين ، تربتوفان ، ثريونين ، ميثيونين ، فينيل الانين و هستيدين</a:t>
            </a:r>
          </a:p>
          <a:p>
            <a:pPr lvl="1" algn="r" rtl="1"/>
            <a:r>
              <a:rPr lang="ar-SA" dirty="0" err="1" smtClean="0">
                <a:cs typeface="+mj-cs"/>
              </a:rPr>
              <a:t>الارجينين</a:t>
            </a:r>
            <a:r>
              <a:rPr lang="ar-SA" dirty="0" smtClean="0">
                <a:cs typeface="+mj-cs"/>
              </a:rPr>
              <a:t> و </a:t>
            </a:r>
            <a:r>
              <a:rPr lang="ar-SA" dirty="0" err="1" smtClean="0">
                <a:cs typeface="+mj-cs"/>
              </a:rPr>
              <a:t>الهيستيدين</a:t>
            </a:r>
            <a:r>
              <a:rPr lang="ar-SA" dirty="0" smtClean="0">
                <a:cs typeface="+mj-cs"/>
              </a:rPr>
              <a:t> مهمة في طور النمو أما الفقاريات البالغة لا تحتاجها</a:t>
            </a:r>
          </a:p>
          <a:p>
            <a:pPr algn="r" rtl="1"/>
            <a:r>
              <a:rPr lang="ar-SA" b="1" dirty="0" smtClean="0">
                <a:cs typeface="+mj-cs"/>
              </a:rPr>
              <a:t>ب- أحماض </a:t>
            </a:r>
            <a:r>
              <a:rPr lang="ar-SA" b="1" dirty="0" err="1" smtClean="0">
                <a:cs typeface="+mj-cs"/>
              </a:rPr>
              <a:t>أمينية</a:t>
            </a:r>
            <a:r>
              <a:rPr lang="ar-SA" b="1" dirty="0" smtClean="0">
                <a:cs typeface="+mj-cs"/>
              </a:rPr>
              <a:t> غير أساسية </a:t>
            </a:r>
            <a:r>
              <a:rPr lang="en-US" b="1" dirty="0" smtClean="0">
                <a:cs typeface="+mj-cs"/>
              </a:rPr>
              <a:t>Non essential amino acids</a:t>
            </a:r>
            <a:endParaRPr lang="ar-SA" b="1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يمكن تصنيعها في جسم الكائن الحي</a:t>
            </a:r>
          </a:p>
          <a:p>
            <a:pPr lvl="1" algn="r" rtl="1"/>
            <a:r>
              <a:rPr lang="ar-SA" dirty="0" smtClean="0">
                <a:cs typeface="+mj-cs"/>
              </a:rPr>
              <a:t>تحتوي على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10 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الباقية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1- أحماض </a:t>
            </a:r>
            <a:r>
              <a:rPr lang="ar-SA" b="1" dirty="0" err="1" smtClean="0">
                <a:cs typeface="+mj-cs"/>
              </a:rPr>
              <a:t>أمينية</a:t>
            </a:r>
            <a:r>
              <a:rPr lang="ar-SA" b="1" dirty="0" smtClean="0">
                <a:cs typeface="+mj-cs"/>
              </a:rPr>
              <a:t> </a:t>
            </a:r>
            <a:r>
              <a:rPr lang="ar-SA" b="1" dirty="0" err="1" smtClean="0">
                <a:cs typeface="+mj-cs"/>
              </a:rPr>
              <a:t>جلوكوجينية</a:t>
            </a:r>
            <a:r>
              <a:rPr lang="ar-SA" b="1" dirty="0" smtClean="0">
                <a:cs typeface="+mj-cs"/>
              </a:rPr>
              <a:t> (تعطي الجلوكوز) عند تحللها:</a:t>
            </a:r>
          </a:p>
          <a:p>
            <a:pPr lvl="1" algn="r" rtl="1"/>
            <a:r>
              <a:rPr lang="ar-SA" dirty="0" err="1" smtClean="0">
                <a:cs typeface="+mj-cs"/>
              </a:rPr>
              <a:t>جلايسين</a:t>
            </a:r>
            <a:r>
              <a:rPr lang="ar-SA" dirty="0" smtClean="0">
                <a:cs typeface="+mj-cs"/>
              </a:rPr>
              <a:t> ، سيرين ، أرجينين و الكلوتامك</a:t>
            </a:r>
          </a:p>
          <a:p>
            <a:pPr algn="r" rtl="1"/>
            <a:r>
              <a:rPr lang="ar-SA" b="1" dirty="0" smtClean="0">
                <a:cs typeface="+mj-cs"/>
              </a:rPr>
              <a:t>2- أحماض </a:t>
            </a:r>
            <a:r>
              <a:rPr lang="ar-SA" b="1" dirty="0" err="1" smtClean="0">
                <a:cs typeface="+mj-cs"/>
              </a:rPr>
              <a:t>أمينية</a:t>
            </a:r>
            <a:r>
              <a:rPr lang="ar-SA" b="1" dirty="0" smtClean="0">
                <a:cs typeface="+mj-cs"/>
              </a:rPr>
              <a:t> </a:t>
            </a:r>
            <a:r>
              <a:rPr lang="ar-SA" b="1" dirty="0" err="1" smtClean="0">
                <a:cs typeface="+mj-cs"/>
              </a:rPr>
              <a:t>كيتوجينية</a:t>
            </a:r>
            <a:r>
              <a:rPr lang="ar-SA" b="1" dirty="0" smtClean="0">
                <a:cs typeface="+mj-cs"/>
              </a:rPr>
              <a:t> (تعطي </a:t>
            </a:r>
            <a:r>
              <a:rPr lang="ar-SA" b="1" dirty="0" err="1" smtClean="0">
                <a:cs typeface="+mj-cs"/>
              </a:rPr>
              <a:t>الأسيتيل</a:t>
            </a:r>
            <a:r>
              <a:rPr lang="ar-SA" b="1" dirty="0" smtClean="0">
                <a:cs typeface="+mj-cs"/>
              </a:rPr>
              <a:t>)عند تحللها:</a:t>
            </a:r>
          </a:p>
          <a:p>
            <a:pPr lvl="1" algn="r" rtl="1"/>
            <a:r>
              <a:rPr lang="ar-SA" dirty="0" err="1" smtClean="0">
                <a:cs typeface="+mj-cs"/>
              </a:rPr>
              <a:t>الليوسين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3- أحماض </a:t>
            </a:r>
            <a:r>
              <a:rPr lang="ar-SA" b="1" dirty="0" err="1" smtClean="0">
                <a:cs typeface="+mj-cs"/>
              </a:rPr>
              <a:t>أمينية</a:t>
            </a:r>
            <a:r>
              <a:rPr lang="ar-SA" b="1" dirty="0" smtClean="0">
                <a:cs typeface="+mj-cs"/>
              </a:rPr>
              <a:t> </a:t>
            </a:r>
            <a:r>
              <a:rPr lang="ar-SA" b="1" dirty="0" err="1" smtClean="0">
                <a:cs typeface="+mj-cs"/>
              </a:rPr>
              <a:t>جلوكوجينية</a:t>
            </a:r>
            <a:r>
              <a:rPr lang="ar-SA" b="1" dirty="0" smtClean="0">
                <a:cs typeface="+mj-cs"/>
              </a:rPr>
              <a:t> </a:t>
            </a:r>
            <a:r>
              <a:rPr lang="ar-SA" b="1" dirty="0" err="1" smtClean="0">
                <a:cs typeface="+mj-cs"/>
              </a:rPr>
              <a:t>وكيتيوجينية</a:t>
            </a:r>
            <a:r>
              <a:rPr lang="ar-SA" b="1" smtClean="0">
                <a:cs typeface="+mj-cs"/>
              </a:rPr>
              <a:t>: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err="1" smtClean="0">
                <a:cs typeface="+mj-cs"/>
              </a:rPr>
              <a:t>الالينين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الثايروسين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التربنوفان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الأزوليوسين</a:t>
            </a:r>
            <a:r>
              <a:rPr lang="ar-SA" dirty="0" smtClean="0">
                <a:cs typeface="+mj-cs"/>
              </a:rPr>
              <a:t> و </a:t>
            </a:r>
            <a:r>
              <a:rPr lang="ar-SA" dirty="0" err="1" smtClean="0">
                <a:cs typeface="+mj-cs"/>
              </a:rPr>
              <a:t>اللايسين</a:t>
            </a:r>
            <a:endParaRPr lang="en-US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3- حسب التمثيل الغذائي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مقدمة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يوجد هناك 20 حمض </a:t>
            </a:r>
            <a:r>
              <a:rPr lang="ar-SA" dirty="0" err="1" smtClean="0">
                <a:cs typeface="+mj-cs"/>
              </a:rPr>
              <a:t>أمينياً</a:t>
            </a:r>
            <a:r>
              <a:rPr lang="ar-SA" dirty="0" smtClean="0">
                <a:cs typeface="+mj-cs"/>
              </a:rPr>
              <a:t> من نوع ألفا (-</a:t>
            </a:r>
            <a:r>
              <a:rPr lang="el-GR" dirty="0" smtClean="0">
                <a:latin typeface="Times New Roman"/>
                <a:cs typeface="+mj-cs"/>
              </a:rPr>
              <a:t>α</a:t>
            </a:r>
            <a:r>
              <a:rPr lang="ar-SA" dirty="0" smtClean="0">
                <a:latin typeface="Times New Roman"/>
                <a:cs typeface="+mj-cs"/>
              </a:rPr>
              <a:t>)</a:t>
            </a:r>
            <a:r>
              <a:rPr lang="ar-SA" dirty="0" smtClean="0">
                <a:cs typeface="+mj-cs"/>
              </a:rPr>
              <a:t> .</a:t>
            </a:r>
          </a:p>
          <a:p>
            <a:pPr algn="r" rtl="1"/>
            <a:r>
              <a:rPr lang="ar-SA" dirty="0" smtClean="0">
                <a:cs typeface="+mj-cs"/>
              </a:rPr>
              <a:t>هي الوحدة الأساسية لتكوين البروتينات.</a:t>
            </a:r>
          </a:p>
          <a:p>
            <a:pPr algn="r" rtl="1"/>
            <a:r>
              <a:rPr lang="ar-SA" dirty="0" smtClean="0">
                <a:cs typeface="+mj-cs"/>
              </a:rPr>
              <a:t>يوجد لديها سلسلة جانبية (</a:t>
            </a:r>
            <a:r>
              <a:rPr lang="en-US" dirty="0" smtClean="0">
                <a:cs typeface="+mj-cs"/>
              </a:rPr>
              <a:t>R group</a:t>
            </a:r>
            <a:r>
              <a:rPr lang="ar-SA" dirty="0" smtClean="0">
                <a:cs typeface="+mj-cs"/>
              </a:rPr>
              <a:t>) والتي تمنحها ذاتية الكيميائية.</a:t>
            </a:r>
          </a:p>
          <a:p>
            <a:pPr algn="r" rtl="1"/>
            <a:r>
              <a:rPr lang="ar-SA" dirty="0" smtClean="0">
                <a:cs typeface="+mj-cs"/>
              </a:rPr>
              <a:t>تحتوي على مجموعة الأمين (</a:t>
            </a:r>
            <a:r>
              <a:rPr lang="en-US" dirty="0" smtClean="0">
                <a:cs typeface="+mj-cs"/>
              </a:rPr>
              <a:t>NH</a:t>
            </a:r>
            <a:r>
              <a:rPr lang="en-US" baseline="-25000" dirty="0" smtClean="0">
                <a:cs typeface="+mj-cs"/>
              </a:rPr>
              <a:t>2</a:t>
            </a:r>
            <a:r>
              <a:rPr lang="en-US" dirty="0" smtClean="0">
                <a:cs typeface="+mj-cs"/>
              </a:rPr>
              <a:t>-</a:t>
            </a:r>
            <a:r>
              <a:rPr lang="ar-SA" dirty="0" smtClean="0">
                <a:cs typeface="+mj-cs"/>
              </a:rPr>
              <a:t>) ومجموعة </a:t>
            </a:r>
            <a:r>
              <a:rPr lang="ar-SA" dirty="0" err="1" smtClean="0">
                <a:cs typeface="+mj-cs"/>
              </a:rPr>
              <a:t>كربوكسيل</a:t>
            </a:r>
            <a:r>
              <a:rPr lang="ar-SA" dirty="0" smtClean="0">
                <a:cs typeface="+mj-cs"/>
              </a:rPr>
              <a:t> (</a:t>
            </a:r>
            <a:r>
              <a:rPr lang="en-US" dirty="0" smtClean="0">
                <a:cs typeface="+mj-cs"/>
              </a:rPr>
              <a:t>COOH-</a:t>
            </a:r>
            <a:r>
              <a:rPr lang="ar-SA" dirty="0" smtClean="0">
                <a:cs typeface="+mj-cs"/>
              </a:rPr>
              <a:t>) وذرة هيدروجين (</a:t>
            </a:r>
            <a:r>
              <a:rPr lang="en-US" dirty="0" smtClean="0">
                <a:cs typeface="+mj-cs"/>
              </a:rPr>
              <a:t>H-</a:t>
            </a:r>
            <a:r>
              <a:rPr lang="ar-SA" dirty="0" smtClean="0">
                <a:cs typeface="+mj-cs"/>
              </a:rPr>
              <a:t>) والتي ترتبط كلها مع ذرة ألفا كربون (</a:t>
            </a:r>
            <a:r>
              <a:rPr lang="en-US" dirty="0" smtClean="0">
                <a:cs typeface="+mj-cs"/>
              </a:rPr>
              <a:t>C-</a:t>
            </a:r>
            <a:r>
              <a:rPr lang="ar-SA" dirty="0" smtClean="0">
                <a:cs typeface="+mj-cs"/>
              </a:rPr>
              <a:t>).</a:t>
            </a:r>
          </a:p>
          <a:p>
            <a:pPr algn="r" rtl="1"/>
            <a:r>
              <a:rPr lang="ar-SA" dirty="0" smtClean="0">
                <a:cs typeface="+mj-cs"/>
              </a:rPr>
              <a:t>يرمز للأحماض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بأول ثلاثة أحرف مثل</a:t>
            </a:r>
            <a:endParaRPr lang="en-US" dirty="0" smtClean="0">
              <a:cs typeface="+mj-cs"/>
            </a:endParaRPr>
          </a:p>
          <a:p>
            <a:pPr algn="r" rtl="1">
              <a:buNone/>
            </a:pPr>
            <a:r>
              <a:rPr lang="en-US" dirty="0" err="1" smtClean="0">
                <a:latin typeface="Arial Narrow" pitchFamily="34" charset="0"/>
                <a:cs typeface="+mj-cs"/>
              </a:rPr>
              <a:t>Alanine</a:t>
            </a:r>
            <a:r>
              <a:rPr lang="en-US" dirty="0" smtClean="0">
                <a:latin typeface="Arial Narrow" pitchFamily="34" charset="0"/>
                <a:cs typeface="+mj-cs"/>
              </a:rPr>
              <a:t> (ala), </a:t>
            </a:r>
            <a:r>
              <a:rPr lang="en-US" dirty="0" err="1" smtClean="0">
                <a:latin typeface="Arial Narrow" pitchFamily="34" charset="0"/>
                <a:cs typeface="+mj-cs"/>
              </a:rPr>
              <a:t>Glycine</a:t>
            </a:r>
            <a:r>
              <a:rPr lang="en-US" dirty="0" smtClean="0">
                <a:latin typeface="Arial Narrow" pitchFamily="34" charset="0"/>
                <a:cs typeface="+mj-cs"/>
              </a:rPr>
              <a:t> (</a:t>
            </a:r>
            <a:r>
              <a:rPr lang="en-US" dirty="0" err="1" smtClean="0">
                <a:latin typeface="Arial Narrow" pitchFamily="34" charset="0"/>
                <a:cs typeface="+mj-cs"/>
              </a:rPr>
              <a:t>gly</a:t>
            </a:r>
            <a:r>
              <a:rPr lang="en-US" dirty="0" smtClean="0">
                <a:latin typeface="Arial Narrow" pitchFamily="34" charset="0"/>
                <a:cs typeface="+mj-cs"/>
              </a:rPr>
              <a:t>)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914400" y="3605212"/>
            <a:ext cx="2657475" cy="2414588"/>
          </a:xfrm>
          <a:prstGeom prst="rect">
            <a:avLst/>
          </a:prstGeom>
        </p:spPr>
        <p:txBody>
          <a:bodyPr/>
          <a:lstStyle/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</a:t>
            </a: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+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N–</a:t>
            </a:r>
            <a:r>
              <a:rPr kumimoji="0" lang="el-GR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C–COO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R</a:t>
            </a:r>
          </a:p>
          <a:p>
            <a:pPr marL="381000" marR="0" lvl="0" indent="-3810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 structure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942070" y="5018962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1954949" y="4479766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تختلف مجاميع </a:t>
            </a:r>
            <a:r>
              <a:rPr lang="en-US" sz="3200" dirty="0" smtClean="0">
                <a:cs typeface="+mj-cs"/>
              </a:rPr>
              <a:t>R</a:t>
            </a:r>
            <a:r>
              <a:rPr lang="ar-SA" sz="3200" dirty="0" smtClean="0">
                <a:cs typeface="+mj-cs"/>
              </a:rPr>
              <a:t> بالتركيب ، الحجم ، وفي ميلها للإتحاد والتفاعل مع الماء الذي يعبر عن قطبيتها.</a:t>
            </a:r>
          </a:p>
          <a:p>
            <a:pPr algn="r" rtl="1"/>
            <a:r>
              <a:rPr lang="ar-SA" sz="3200" dirty="0" smtClean="0">
                <a:cs typeface="+mj-cs"/>
              </a:rPr>
              <a:t>مجموعة </a:t>
            </a:r>
            <a:r>
              <a:rPr lang="ar-SA" sz="3200" dirty="0" err="1" smtClean="0">
                <a:cs typeface="+mj-cs"/>
              </a:rPr>
              <a:t>ال</a:t>
            </a:r>
            <a:r>
              <a:rPr lang="ar-SA" sz="3200" dirty="0" smtClean="0">
                <a:cs typeface="+mj-cs"/>
              </a:rPr>
              <a:t> </a:t>
            </a:r>
            <a:r>
              <a:rPr lang="en-US" sz="3200" dirty="0" smtClean="0">
                <a:cs typeface="+mj-cs"/>
              </a:rPr>
              <a:t>R</a:t>
            </a:r>
            <a:r>
              <a:rPr lang="ar-SA" sz="3200" dirty="0" smtClean="0">
                <a:cs typeface="+mj-cs"/>
              </a:rPr>
              <a:t> حرة في جميع الأحماض </a:t>
            </a:r>
            <a:r>
              <a:rPr lang="ar-SA" sz="3200" dirty="0" err="1" smtClean="0">
                <a:cs typeface="+mj-cs"/>
              </a:rPr>
              <a:t>الأمينية</a:t>
            </a:r>
            <a:r>
              <a:rPr lang="ar-SA" sz="3200" dirty="0" smtClean="0">
                <a:cs typeface="+mj-cs"/>
              </a:rPr>
              <a:t> ما عدا </a:t>
            </a:r>
            <a:r>
              <a:rPr lang="ar-SA" sz="3200" dirty="0" err="1" smtClean="0">
                <a:cs typeface="+mj-cs"/>
              </a:rPr>
              <a:t>البرولين</a:t>
            </a:r>
            <a:r>
              <a:rPr lang="ar-SA" sz="3200" dirty="0" smtClean="0">
                <a:cs typeface="+mj-cs"/>
              </a:rPr>
              <a:t>.</a:t>
            </a:r>
          </a:p>
          <a:p>
            <a:pPr algn="r" rtl="1"/>
            <a:r>
              <a:rPr lang="ar-SA" sz="3200" dirty="0" smtClean="0">
                <a:cs typeface="+mj-cs"/>
              </a:rPr>
              <a:t>ابسط الأحماض </a:t>
            </a:r>
            <a:r>
              <a:rPr lang="ar-SA" sz="3200" dirty="0" err="1" smtClean="0">
                <a:cs typeface="+mj-cs"/>
              </a:rPr>
              <a:t>الأمينية</a:t>
            </a:r>
            <a:r>
              <a:rPr lang="ar-SA" sz="3200" dirty="0" smtClean="0">
                <a:cs typeface="+mj-cs"/>
              </a:rPr>
              <a:t> هو </a:t>
            </a:r>
            <a:r>
              <a:rPr lang="ar-SA" sz="3200" dirty="0" err="1" smtClean="0">
                <a:cs typeface="+mj-cs"/>
              </a:rPr>
              <a:t>الجلايسين</a:t>
            </a:r>
            <a:r>
              <a:rPr lang="ar-SA" sz="3200" dirty="0" smtClean="0">
                <a:cs typeface="+mj-cs"/>
              </a:rPr>
              <a:t> و الذي يحتوي على ذرة هيدروجين في مجموعة </a:t>
            </a:r>
            <a:r>
              <a:rPr lang="ar-SA" sz="3200" dirty="0" err="1" smtClean="0">
                <a:cs typeface="+mj-cs"/>
              </a:rPr>
              <a:t>ال</a:t>
            </a:r>
            <a:r>
              <a:rPr lang="ar-SA" sz="3200" dirty="0" smtClean="0">
                <a:cs typeface="+mj-cs"/>
              </a:rPr>
              <a:t> </a:t>
            </a:r>
            <a:r>
              <a:rPr lang="en-US" sz="3200" dirty="0" smtClean="0">
                <a:cs typeface="+mj-cs"/>
              </a:rPr>
              <a:t>R</a:t>
            </a:r>
            <a:r>
              <a:rPr lang="ar-SA" sz="3200" dirty="0" smtClean="0">
                <a:cs typeface="+mj-cs"/>
              </a:rPr>
              <a:t>.</a:t>
            </a:r>
            <a:endParaRPr lang="en-US" sz="3200" dirty="0" smtClean="0">
              <a:cs typeface="+mj-cs"/>
            </a:endParaRPr>
          </a:p>
          <a:p>
            <a:pPr algn="r" rtl="1"/>
            <a:endParaRPr lang="en-US" sz="32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المقدمة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تقسيم الأحماض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يتم تقسيمها على حسب:</a:t>
            </a:r>
          </a:p>
          <a:p>
            <a:pPr lvl="1" algn="r" rtl="1"/>
            <a:r>
              <a:rPr lang="ar-SA" sz="2800" dirty="0" smtClean="0">
                <a:cs typeface="+mj-cs"/>
              </a:rPr>
              <a:t>1- قطبية مجاميع </a:t>
            </a:r>
            <a:r>
              <a:rPr lang="en-US" sz="2800" dirty="0" smtClean="0">
                <a:cs typeface="+mj-cs"/>
              </a:rPr>
              <a:t>R</a:t>
            </a:r>
            <a:r>
              <a:rPr lang="ar-SA" sz="2800" dirty="0" smtClean="0">
                <a:cs typeface="+mj-cs"/>
              </a:rPr>
              <a:t> في الماء.</a:t>
            </a:r>
          </a:p>
          <a:p>
            <a:pPr lvl="1" algn="r" rtl="1"/>
            <a:r>
              <a:rPr lang="ar-SA" sz="2800" dirty="0" smtClean="0">
                <a:cs typeface="+mj-cs"/>
              </a:rPr>
              <a:t>2- الأهمية الغذائية.</a:t>
            </a:r>
          </a:p>
          <a:p>
            <a:pPr lvl="1" algn="r" rtl="1"/>
            <a:r>
              <a:rPr lang="ar-SA" sz="2800" dirty="0" smtClean="0">
                <a:cs typeface="+mj-cs"/>
              </a:rPr>
              <a:t>3- التمثيل الغذائي.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" descr="fi5p3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90600"/>
            <a:ext cx="8229600" cy="563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قطبية مجاميع </a:t>
            </a:r>
            <a:r>
              <a:rPr lang="en-US" dirty="0" smtClean="0"/>
              <a:t>R</a:t>
            </a:r>
            <a:r>
              <a:rPr lang="ar-SA" dirty="0" smtClean="0"/>
              <a:t> في الماء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هنا يبلغ الرقم الهيدروجيني 7</a:t>
            </a:r>
          </a:p>
          <a:p>
            <a:pPr lvl="1" algn="r" rtl="1"/>
            <a:r>
              <a:rPr lang="ar-SA" sz="2800" dirty="0" smtClean="0">
                <a:cs typeface="+mj-cs"/>
              </a:rPr>
              <a:t> أ- </a:t>
            </a:r>
            <a:r>
              <a:rPr lang="ar-SA" sz="2800" dirty="0" err="1" smtClean="0">
                <a:cs typeface="+mj-cs"/>
              </a:rPr>
              <a:t>اللاقطبية</a:t>
            </a:r>
            <a:r>
              <a:rPr lang="ar-SA" sz="2800" dirty="0" smtClean="0">
                <a:cs typeface="+mj-cs"/>
              </a:rPr>
              <a:t> أو الغير محبة للماء (</a:t>
            </a:r>
            <a:r>
              <a:rPr lang="en-US" sz="2800" dirty="0" smtClean="0">
                <a:cs typeface="+mj-cs"/>
              </a:rPr>
              <a:t>non polar or hydrophobic</a:t>
            </a:r>
            <a:r>
              <a:rPr lang="ar-SA" sz="2800" dirty="0" smtClean="0">
                <a:cs typeface="+mj-cs"/>
              </a:rPr>
              <a:t>).</a:t>
            </a:r>
          </a:p>
          <a:p>
            <a:pPr lvl="1" algn="r" rtl="1"/>
            <a:r>
              <a:rPr lang="ar-SA" sz="2800" dirty="0" smtClean="0">
                <a:cs typeface="+mj-cs"/>
              </a:rPr>
              <a:t>ب- القطبية وغير المشحونة (</a:t>
            </a:r>
            <a:r>
              <a:rPr lang="en-US" sz="2800" dirty="0" smtClean="0">
                <a:cs typeface="+mj-cs"/>
              </a:rPr>
              <a:t>polar uncharged</a:t>
            </a:r>
            <a:r>
              <a:rPr lang="ar-SA" sz="2800" dirty="0" smtClean="0">
                <a:cs typeface="+mj-cs"/>
              </a:rPr>
              <a:t>).</a:t>
            </a:r>
          </a:p>
          <a:p>
            <a:pPr lvl="1" algn="r" rtl="1"/>
            <a:r>
              <a:rPr lang="ar-SA" sz="2800" dirty="0" smtClean="0">
                <a:cs typeface="+mj-cs"/>
              </a:rPr>
              <a:t>ج- الموجبة الشحنة ، قاعدية (</a:t>
            </a:r>
            <a:r>
              <a:rPr lang="en-US" sz="2800" dirty="0" smtClean="0">
                <a:cs typeface="+mj-cs"/>
              </a:rPr>
              <a:t>positively charged</a:t>
            </a:r>
            <a:r>
              <a:rPr lang="ar-SA" sz="2800" dirty="0" smtClean="0">
                <a:cs typeface="+mj-cs"/>
              </a:rPr>
              <a:t>).</a:t>
            </a:r>
          </a:p>
          <a:p>
            <a:pPr lvl="1" algn="r" rtl="1"/>
            <a:r>
              <a:rPr lang="ar-SA" sz="2800" dirty="0" smtClean="0">
                <a:cs typeface="+mj-cs"/>
              </a:rPr>
              <a:t>د- السالبة الشحنة ، حمضية (</a:t>
            </a:r>
            <a:r>
              <a:rPr lang="en-US" sz="2800" dirty="0" smtClean="0">
                <a:cs typeface="+mj-cs"/>
              </a:rPr>
              <a:t>negatively charged</a:t>
            </a:r>
            <a:r>
              <a:rPr lang="ar-SA" sz="2800" dirty="0" smtClean="0">
                <a:cs typeface="+mj-cs"/>
              </a:rPr>
              <a:t>).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تحتوي على 5 أحماض </a:t>
            </a:r>
            <a:r>
              <a:rPr lang="ar-SA" b="1" dirty="0" err="1" smtClean="0">
                <a:cs typeface="+mj-cs"/>
              </a:rPr>
              <a:t>أمينية</a:t>
            </a:r>
            <a:r>
              <a:rPr lang="ar-SA" b="1" dirty="0" smtClean="0">
                <a:cs typeface="+mj-cs"/>
              </a:rPr>
              <a:t> لها مجاميع </a:t>
            </a:r>
            <a:r>
              <a:rPr lang="ar-SA" b="1" dirty="0" err="1" smtClean="0">
                <a:cs typeface="+mj-cs"/>
              </a:rPr>
              <a:t>ألفاتية</a:t>
            </a:r>
            <a:r>
              <a:rPr lang="ar-SA" b="1" dirty="0" smtClean="0">
                <a:cs typeface="+mj-cs"/>
              </a:rPr>
              <a:t> (</a:t>
            </a:r>
            <a:r>
              <a:rPr lang="ar-SA" b="1" dirty="0" err="1" smtClean="0">
                <a:cs typeface="+mj-cs"/>
              </a:rPr>
              <a:t>دهنية</a:t>
            </a:r>
            <a:r>
              <a:rPr lang="ar-SA" b="1" dirty="0" smtClean="0">
                <a:cs typeface="+mj-cs"/>
              </a:rPr>
              <a:t>):</a:t>
            </a:r>
          </a:p>
          <a:p>
            <a:pPr lvl="1" algn="r" rtl="1"/>
            <a:r>
              <a:rPr lang="ar-SA" sz="2600" dirty="0" err="1" smtClean="0">
                <a:cs typeface="+mj-cs"/>
              </a:rPr>
              <a:t>ألالنين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</a:t>
            </a:r>
            <a:r>
              <a:rPr lang="en-US" sz="2600" dirty="0" err="1" smtClean="0">
                <a:cs typeface="+mj-cs"/>
              </a:rPr>
              <a:t>alanine</a:t>
            </a:r>
            <a:r>
              <a:rPr lang="en-US" sz="2600" dirty="0" smtClean="0">
                <a:cs typeface="+mj-cs"/>
              </a:rPr>
              <a:t>]</a:t>
            </a:r>
            <a:r>
              <a:rPr lang="ar-SA" sz="2600" dirty="0" smtClean="0">
                <a:cs typeface="+mj-cs"/>
              </a:rPr>
              <a:t> ، </a:t>
            </a:r>
            <a:r>
              <a:rPr lang="ar-SA" sz="2600" dirty="0" err="1" smtClean="0">
                <a:cs typeface="+mj-cs"/>
              </a:rPr>
              <a:t>ليوسين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</a:t>
            </a:r>
            <a:r>
              <a:rPr lang="en-US" sz="2600" dirty="0" err="1" smtClean="0">
                <a:cs typeface="+mj-cs"/>
              </a:rPr>
              <a:t>leucine</a:t>
            </a:r>
            <a:r>
              <a:rPr lang="en-US" sz="2600" dirty="0" smtClean="0">
                <a:cs typeface="+mj-cs"/>
              </a:rPr>
              <a:t>]</a:t>
            </a:r>
            <a:r>
              <a:rPr lang="ar-SA" sz="2600" dirty="0" smtClean="0">
                <a:cs typeface="+mj-cs"/>
              </a:rPr>
              <a:t> ، </a:t>
            </a:r>
            <a:r>
              <a:rPr lang="ar-SA" sz="2600" dirty="0" err="1" smtClean="0">
                <a:cs typeface="+mj-cs"/>
              </a:rPr>
              <a:t>أزوليوسين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</a:t>
            </a:r>
            <a:r>
              <a:rPr lang="en-US" sz="2600" dirty="0" err="1" smtClean="0">
                <a:cs typeface="+mj-cs"/>
              </a:rPr>
              <a:t>isoleucine</a:t>
            </a:r>
            <a:r>
              <a:rPr lang="en-US" sz="2600" dirty="0" smtClean="0">
                <a:cs typeface="+mj-cs"/>
              </a:rPr>
              <a:t>]</a:t>
            </a:r>
            <a:r>
              <a:rPr lang="ar-SA" sz="2600" dirty="0" smtClean="0">
                <a:cs typeface="+mj-cs"/>
              </a:rPr>
              <a:t> ، فالين </a:t>
            </a:r>
            <a:r>
              <a:rPr lang="en-US" sz="2600" dirty="0" smtClean="0">
                <a:cs typeface="+mj-cs"/>
              </a:rPr>
              <a:t>[</a:t>
            </a:r>
            <a:r>
              <a:rPr lang="en-US" sz="2600" dirty="0" err="1" smtClean="0">
                <a:cs typeface="+mj-cs"/>
              </a:rPr>
              <a:t>valine</a:t>
            </a:r>
            <a:r>
              <a:rPr lang="en-US" sz="2600" dirty="0" smtClean="0">
                <a:cs typeface="+mj-cs"/>
              </a:rPr>
              <a:t>]</a:t>
            </a:r>
            <a:r>
              <a:rPr lang="ar-SA" sz="2600" dirty="0" smtClean="0">
                <a:cs typeface="+mj-cs"/>
              </a:rPr>
              <a:t> و </a:t>
            </a:r>
            <a:r>
              <a:rPr lang="ar-SA" sz="2600" dirty="0" err="1" smtClean="0">
                <a:cs typeface="+mj-cs"/>
              </a:rPr>
              <a:t>البرولين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</a:t>
            </a:r>
            <a:r>
              <a:rPr lang="en-US" sz="2600" dirty="0" err="1" smtClean="0">
                <a:cs typeface="+mj-cs"/>
              </a:rPr>
              <a:t>proline</a:t>
            </a:r>
            <a:r>
              <a:rPr lang="en-US" sz="2600" dirty="0" smtClean="0">
                <a:cs typeface="+mj-cs"/>
              </a:rPr>
              <a:t>]</a:t>
            </a:r>
            <a:endParaRPr lang="ar-SA" sz="2600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تحتوي على حمضين </a:t>
            </a:r>
            <a:r>
              <a:rPr lang="ar-SA" b="1" dirty="0" err="1" smtClean="0">
                <a:cs typeface="+mj-cs"/>
              </a:rPr>
              <a:t>أمينيين</a:t>
            </a:r>
            <a:r>
              <a:rPr lang="ar-SA" b="1" dirty="0" smtClean="0">
                <a:cs typeface="+mj-cs"/>
              </a:rPr>
              <a:t> لهما حلقات عطرية (أروماتية):</a:t>
            </a:r>
          </a:p>
          <a:p>
            <a:pPr lvl="1" algn="r" rtl="1"/>
            <a:r>
              <a:rPr lang="ar-SA" sz="2600" dirty="0" err="1" smtClean="0">
                <a:cs typeface="+mj-cs"/>
              </a:rPr>
              <a:t>الفينايل</a:t>
            </a:r>
            <a:r>
              <a:rPr lang="ar-SA" sz="2600" dirty="0" smtClean="0">
                <a:cs typeface="+mj-cs"/>
              </a:rPr>
              <a:t> </a:t>
            </a:r>
            <a:r>
              <a:rPr lang="ar-SA" sz="2600" dirty="0" err="1" smtClean="0">
                <a:cs typeface="+mj-cs"/>
              </a:rPr>
              <a:t>ألنين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[phenylalanine]</a:t>
            </a:r>
            <a:r>
              <a:rPr lang="ar-SA" sz="2600" dirty="0" smtClean="0">
                <a:cs typeface="+mj-cs"/>
              </a:rPr>
              <a:t> و </a:t>
            </a:r>
            <a:r>
              <a:rPr lang="ar-SA" sz="2600" dirty="0" err="1" smtClean="0">
                <a:cs typeface="+mj-cs"/>
              </a:rPr>
              <a:t>التربتوفان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[tryptophan]</a:t>
            </a:r>
            <a:endParaRPr lang="ar-SA" sz="2600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وعلى حامض أميني واحد يحتوي على الكبريت:</a:t>
            </a:r>
          </a:p>
          <a:p>
            <a:pPr lvl="1" algn="r" rtl="1"/>
            <a:r>
              <a:rPr lang="ar-SA" sz="2600" dirty="0" err="1" smtClean="0">
                <a:cs typeface="+mj-cs"/>
              </a:rPr>
              <a:t>الميثونين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</a:t>
            </a:r>
            <a:r>
              <a:rPr lang="en-US" sz="2600" dirty="0" err="1" smtClean="0">
                <a:cs typeface="+mj-cs"/>
              </a:rPr>
              <a:t>methionine</a:t>
            </a:r>
            <a:r>
              <a:rPr lang="en-US" sz="2600" dirty="0" smtClean="0">
                <a:cs typeface="+mj-cs"/>
              </a:rPr>
              <a:t>]</a:t>
            </a:r>
            <a:endParaRPr lang="en-US" sz="26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أ- </a:t>
            </a:r>
            <a:r>
              <a:rPr lang="ar-SA" dirty="0" err="1" smtClean="0"/>
              <a:t>اللاقطبية</a:t>
            </a:r>
            <a:r>
              <a:rPr lang="ar-SA" dirty="0" smtClean="0"/>
              <a:t> أو غير محبة للماء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9280"/>
            <a:ext cx="8229600" cy="4389120"/>
          </a:xfrm>
        </p:spPr>
        <p:txBody>
          <a:bodyPr>
            <a:noAutofit/>
          </a:bodyPr>
          <a:lstStyle/>
          <a:p>
            <a:pPr algn="r" rtl="1"/>
            <a:r>
              <a:rPr lang="ar-SA" sz="2400" b="1" dirty="0" smtClean="0">
                <a:cs typeface="+mj-cs"/>
              </a:rPr>
              <a:t>لديها القدرة على الذوبان في الماء وذلك بسبب احتوائها على مجاميع فعالة لديها القدرة على تكوين روابط هيدروجينية مع الماء.</a:t>
            </a:r>
          </a:p>
          <a:p>
            <a:pPr algn="r" rtl="1"/>
            <a:r>
              <a:rPr lang="ar-SA" sz="2400" b="1" dirty="0" smtClean="0">
                <a:cs typeface="+mj-cs"/>
              </a:rPr>
              <a:t>تحتوي على حمضين </a:t>
            </a:r>
            <a:r>
              <a:rPr lang="ar-SA" sz="2400" b="1" dirty="0" err="1" smtClean="0">
                <a:cs typeface="+mj-cs"/>
              </a:rPr>
              <a:t>أمينيين</a:t>
            </a:r>
            <a:r>
              <a:rPr lang="ar-SA" sz="2400" b="1" dirty="0" smtClean="0">
                <a:cs typeface="+mj-cs"/>
              </a:rPr>
              <a:t> لهما مجموعة </a:t>
            </a:r>
            <a:r>
              <a:rPr lang="ar-SA" sz="2400" b="1" dirty="0" err="1" smtClean="0">
                <a:cs typeface="+mj-cs"/>
              </a:rPr>
              <a:t>الهيدروكسيل</a:t>
            </a:r>
            <a:r>
              <a:rPr lang="ar-SA" sz="2400" b="1" dirty="0" smtClean="0">
                <a:cs typeface="+mj-cs"/>
              </a:rPr>
              <a:t> والذي يشارك في تكوين الرابطة الهيدروجينية:</a:t>
            </a:r>
          </a:p>
          <a:p>
            <a:pPr lvl="1" algn="r" rtl="1"/>
            <a:r>
              <a:rPr lang="ar-SA" dirty="0" smtClean="0">
                <a:cs typeface="+mj-cs"/>
              </a:rPr>
              <a:t>السيرين </a:t>
            </a:r>
            <a:r>
              <a:rPr lang="en-US" dirty="0" smtClean="0">
                <a:cs typeface="+mj-cs"/>
              </a:rPr>
              <a:t>[serine]</a:t>
            </a:r>
            <a:r>
              <a:rPr lang="ar-SA" dirty="0" smtClean="0">
                <a:cs typeface="+mj-cs"/>
              </a:rPr>
              <a:t> و </a:t>
            </a:r>
            <a:r>
              <a:rPr lang="ar-SA" dirty="0" err="1" smtClean="0">
                <a:cs typeface="+mj-cs"/>
              </a:rPr>
              <a:t>الثريونين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[</a:t>
            </a:r>
            <a:r>
              <a:rPr lang="en-US" dirty="0" err="1" smtClean="0">
                <a:cs typeface="+mj-cs"/>
              </a:rPr>
              <a:t>threonine</a:t>
            </a:r>
            <a:r>
              <a:rPr lang="en-US" dirty="0" smtClean="0">
                <a:cs typeface="+mj-cs"/>
              </a:rPr>
              <a:t>]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sz="2400" b="1" dirty="0" smtClean="0">
                <a:cs typeface="+mj-cs"/>
              </a:rPr>
              <a:t>تحتوي على مركب حلقي واحد يوجد لديه مجموعة </a:t>
            </a:r>
            <a:r>
              <a:rPr lang="ar-SA" sz="2400" b="1" dirty="0" err="1" smtClean="0">
                <a:cs typeface="+mj-cs"/>
              </a:rPr>
              <a:t>هيدروكسيل</a:t>
            </a:r>
            <a:r>
              <a:rPr lang="ar-SA" sz="2400" b="1" dirty="0" smtClean="0">
                <a:cs typeface="+mj-cs"/>
              </a:rPr>
              <a:t> والذي يشارك في تكوين الرابطة الهيدروجينية:</a:t>
            </a:r>
          </a:p>
          <a:p>
            <a:pPr lvl="1" algn="r" rtl="1"/>
            <a:r>
              <a:rPr lang="ar-SA" dirty="0" err="1" smtClean="0">
                <a:cs typeface="+mj-cs"/>
              </a:rPr>
              <a:t>التايروسين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[tyrosine]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sz="2400" b="1" dirty="0" smtClean="0">
                <a:cs typeface="+mj-cs"/>
              </a:rPr>
              <a:t>تحتوي على أبسط الأحماض </a:t>
            </a:r>
            <a:r>
              <a:rPr lang="ar-SA" sz="2400" b="1" dirty="0" err="1" smtClean="0">
                <a:cs typeface="+mj-cs"/>
              </a:rPr>
              <a:t>الأمينية</a:t>
            </a:r>
            <a:r>
              <a:rPr lang="ar-SA" sz="2400" b="1" dirty="0" smtClean="0">
                <a:cs typeface="+mj-cs"/>
              </a:rPr>
              <a:t> الذي يحتوي على الهيدروجين:</a:t>
            </a:r>
          </a:p>
          <a:p>
            <a:pPr lvl="1" algn="r" rtl="1"/>
            <a:r>
              <a:rPr lang="ar-SA" dirty="0" err="1" smtClean="0">
                <a:cs typeface="+mj-cs"/>
              </a:rPr>
              <a:t>الجلايسين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[</a:t>
            </a:r>
            <a:r>
              <a:rPr lang="en-US" dirty="0" err="1" smtClean="0">
                <a:cs typeface="+mj-cs"/>
              </a:rPr>
              <a:t>glycine</a:t>
            </a:r>
            <a:r>
              <a:rPr lang="en-US" dirty="0" smtClean="0">
                <a:cs typeface="+mj-cs"/>
              </a:rPr>
              <a:t>]</a:t>
            </a:r>
            <a:endParaRPr lang="ar-SA" dirty="0" smtClean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ب- القطبية غير المشحونة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القطبية غير المشحونة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709315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b="1" dirty="0" smtClean="0">
                <a:cs typeface="+mj-cs"/>
              </a:rPr>
              <a:t>تحتوي على حمض أميني واحد يوجد </a:t>
            </a:r>
            <a:r>
              <a:rPr lang="ar-SA" b="1" dirty="0" err="1" smtClean="0">
                <a:cs typeface="+mj-cs"/>
              </a:rPr>
              <a:t>به</a:t>
            </a:r>
            <a:r>
              <a:rPr lang="ar-SA" b="1" dirty="0" smtClean="0">
                <a:cs typeface="+mj-cs"/>
              </a:rPr>
              <a:t> الكبريت (السلفاهيدريل) والتي تكون الرابطة الهيدروجينية:</a:t>
            </a:r>
          </a:p>
          <a:p>
            <a:pPr lvl="1" algn="r" rtl="1"/>
            <a:r>
              <a:rPr lang="ar-SA" sz="2600" dirty="0" err="1" smtClean="0">
                <a:cs typeface="+mj-cs"/>
              </a:rPr>
              <a:t>السستين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</a:t>
            </a:r>
            <a:r>
              <a:rPr lang="en-US" sz="2600" dirty="0" err="1" smtClean="0"/>
              <a:t>cysteine</a:t>
            </a:r>
            <a:r>
              <a:rPr lang="en-US" sz="2600" dirty="0" smtClean="0"/>
              <a:t>]</a:t>
            </a:r>
            <a:endParaRPr lang="ar-SA" sz="2600" dirty="0" smtClean="0">
              <a:cs typeface="+mj-cs"/>
            </a:endParaRPr>
          </a:p>
          <a:p>
            <a:pPr lvl="1" algn="r" rtl="1"/>
            <a:r>
              <a:rPr lang="ar-SA" sz="2600" i="1" dirty="0" smtClean="0">
                <a:cs typeface="+mj-cs"/>
              </a:rPr>
              <a:t>ويوجد في البروتين بشكلين</a:t>
            </a:r>
            <a:r>
              <a:rPr lang="ar-SA" sz="2600" dirty="0" smtClean="0">
                <a:cs typeface="+mj-cs"/>
              </a:rPr>
              <a:t>:</a:t>
            </a:r>
            <a:endParaRPr lang="en-US" sz="2600" dirty="0" smtClean="0">
              <a:cs typeface="+mj-cs"/>
            </a:endParaRPr>
          </a:p>
          <a:p>
            <a:pPr lvl="2" algn="r" rtl="1"/>
            <a:r>
              <a:rPr lang="ar-SA" sz="2200" dirty="0" err="1" smtClean="0">
                <a:cs typeface="+mj-cs"/>
              </a:rPr>
              <a:t>السستين</a:t>
            </a:r>
            <a:r>
              <a:rPr lang="ar-SA" sz="2200" dirty="0" smtClean="0">
                <a:cs typeface="+mj-cs"/>
              </a:rPr>
              <a:t> (</a:t>
            </a:r>
            <a:r>
              <a:rPr lang="en-US" sz="2200" dirty="0" err="1" smtClean="0">
                <a:cs typeface="+mj-cs"/>
              </a:rPr>
              <a:t>cysteine</a:t>
            </a:r>
            <a:r>
              <a:rPr lang="ar-SA" sz="2200" dirty="0" smtClean="0">
                <a:cs typeface="+mj-cs"/>
              </a:rPr>
              <a:t>)</a:t>
            </a:r>
            <a:endParaRPr lang="en-US" sz="2200" dirty="0" smtClean="0">
              <a:cs typeface="+mj-cs"/>
            </a:endParaRPr>
          </a:p>
          <a:p>
            <a:pPr lvl="2" algn="r" rtl="1"/>
            <a:r>
              <a:rPr lang="ar-SA" sz="2200" dirty="0" err="1" smtClean="0">
                <a:cs typeface="+mj-cs"/>
              </a:rPr>
              <a:t>السستائين</a:t>
            </a:r>
            <a:r>
              <a:rPr lang="ar-SA" sz="2200" dirty="0" smtClean="0">
                <a:cs typeface="+mj-cs"/>
              </a:rPr>
              <a:t> (</a:t>
            </a:r>
            <a:r>
              <a:rPr lang="en-US" sz="2200" dirty="0" err="1" smtClean="0">
                <a:cs typeface="+mj-cs"/>
              </a:rPr>
              <a:t>cystine</a:t>
            </a:r>
            <a:r>
              <a:rPr lang="ar-SA" sz="2200" dirty="0" smtClean="0">
                <a:cs typeface="+mj-cs"/>
              </a:rPr>
              <a:t>) والذي يتكون عن طريق أكسدة </a:t>
            </a:r>
            <a:r>
              <a:rPr lang="ar-SA" sz="2200" dirty="0" err="1" smtClean="0">
                <a:cs typeface="+mj-cs"/>
              </a:rPr>
              <a:t>الثايول</a:t>
            </a:r>
            <a:r>
              <a:rPr lang="ar-SA" sz="2200" dirty="0" smtClean="0">
                <a:cs typeface="+mj-cs"/>
              </a:rPr>
              <a:t> الموجود في جزيئين من </a:t>
            </a:r>
            <a:r>
              <a:rPr lang="ar-SA" sz="2200" dirty="0" err="1" smtClean="0">
                <a:cs typeface="+mj-cs"/>
              </a:rPr>
              <a:t>السستين</a:t>
            </a:r>
            <a:r>
              <a:rPr lang="ar-SA" sz="2200" dirty="0" smtClean="0">
                <a:cs typeface="+mj-cs"/>
              </a:rPr>
              <a:t> مرتبطين مع بعضهما بواسطة جسر ثنائي الكبريت </a:t>
            </a:r>
            <a:r>
              <a:rPr lang="en-US" sz="2200" dirty="0" smtClean="0">
                <a:cs typeface="+mj-cs"/>
              </a:rPr>
              <a:t>disulfide bond</a:t>
            </a:r>
            <a:endParaRPr lang="ar-SA" sz="2200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وكذلك تحتوي على مركبين بهم مجموعة أميد (</a:t>
            </a:r>
            <a:r>
              <a:rPr lang="en-US" b="1" dirty="0" smtClean="0">
                <a:cs typeface="+mj-cs"/>
              </a:rPr>
              <a:t>amide</a:t>
            </a:r>
            <a:r>
              <a:rPr lang="ar-SA" b="1" dirty="0" smtClean="0">
                <a:cs typeface="+mj-cs"/>
              </a:rPr>
              <a:t>) التي تكون الرابطة </a:t>
            </a:r>
            <a:r>
              <a:rPr lang="ar-SA" b="1" dirty="0" err="1" smtClean="0">
                <a:cs typeface="+mj-cs"/>
              </a:rPr>
              <a:t>الهيدوجينية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sz="2600" dirty="0" err="1" smtClean="0">
                <a:cs typeface="+mj-cs"/>
              </a:rPr>
              <a:t>الاسبارجين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</a:t>
            </a:r>
            <a:r>
              <a:rPr lang="en-US" sz="2600" dirty="0" err="1" smtClean="0">
                <a:cs typeface="+mj-cs"/>
              </a:rPr>
              <a:t>asparagine</a:t>
            </a:r>
            <a:r>
              <a:rPr lang="en-US" sz="2600" dirty="0" smtClean="0">
                <a:cs typeface="+mj-cs"/>
              </a:rPr>
              <a:t>]</a:t>
            </a:r>
            <a:r>
              <a:rPr lang="ar-SA" sz="2600" dirty="0" smtClean="0">
                <a:cs typeface="+mj-cs"/>
              </a:rPr>
              <a:t> و </a:t>
            </a:r>
            <a:r>
              <a:rPr lang="ar-SA" sz="2600" dirty="0" err="1" smtClean="0">
                <a:cs typeface="+mj-cs"/>
              </a:rPr>
              <a:t>الكلوتامين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[glutamine]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Font typeface="Wingdings" pitchFamily="2" charset="2"/>
              <a:buNone/>
            </a:pPr>
            <a:r>
              <a:rPr lang="en-US" sz="1600" dirty="0"/>
              <a:t>		          </a:t>
            </a:r>
            <a:r>
              <a:rPr lang="ar-SA" sz="1600" dirty="0" smtClean="0"/>
              <a:t>  </a:t>
            </a:r>
            <a:r>
              <a:rPr lang="en-US" sz="1600" dirty="0" smtClean="0"/>
              <a:t> </a:t>
            </a:r>
            <a:r>
              <a:rPr lang="en-US" sz="1600" dirty="0"/>
              <a:t>H</a:t>
            </a:r>
          </a:p>
          <a:p>
            <a:pPr algn="l" rtl="0">
              <a:buFont typeface="Wingdings" pitchFamily="2" charset="2"/>
              <a:buNone/>
            </a:pPr>
            <a:endParaRPr lang="en-US" sz="1600" dirty="0"/>
          </a:p>
          <a:p>
            <a:pPr algn="l" rtl="0">
              <a:buFont typeface="Wingdings" pitchFamily="2" charset="2"/>
              <a:buNone/>
            </a:pPr>
            <a:r>
              <a:rPr lang="en-US" sz="1600" baseline="30000" dirty="0"/>
              <a:t>		   +</a:t>
            </a:r>
            <a:r>
              <a:rPr lang="en-US" sz="1600" dirty="0"/>
              <a:t>H</a:t>
            </a:r>
            <a:r>
              <a:rPr lang="en-US" sz="1600" baseline="-25000" dirty="0"/>
              <a:t>3</a:t>
            </a:r>
            <a:r>
              <a:rPr lang="en-US" sz="1600" dirty="0"/>
              <a:t>N–C–COO</a:t>
            </a:r>
            <a:r>
              <a:rPr lang="en-US" sz="1600" baseline="30000" dirty="0"/>
              <a:t>-  </a:t>
            </a:r>
            <a:endParaRPr lang="en-US" sz="1600" b="1" i="1" baseline="30000" dirty="0"/>
          </a:p>
          <a:p>
            <a:pPr algn="l" rtl="0">
              <a:buFont typeface="Wingdings" pitchFamily="2" charset="2"/>
              <a:buNone/>
            </a:pPr>
            <a:endParaRPr lang="en-US" sz="1600" b="1" i="1" dirty="0"/>
          </a:p>
          <a:p>
            <a:pPr algn="l" rtl="0">
              <a:buFont typeface="Wingdings" pitchFamily="2" charset="2"/>
              <a:buNone/>
            </a:pPr>
            <a:r>
              <a:rPr lang="en-US" sz="1600" dirty="0"/>
              <a:t>		        </a:t>
            </a:r>
            <a:r>
              <a:rPr lang="ar-SA" sz="1600" dirty="0" smtClean="0"/>
              <a:t>  </a:t>
            </a:r>
            <a:r>
              <a:rPr lang="en-US" sz="1600" dirty="0" smtClean="0"/>
              <a:t>  </a:t>
            </a:r>
            <a:r>
              <a:rPr lang="en-US" sz="1600" dirty="0"/>
              <a:t>SH</a:t>
            </a:r>
          </a:p>
          <a:p>
            <a:pPr algn="l" rtl="0">
              <a:buFont typeface="Wingdings" pitchFamily="2" charset="2"/>
              <a:buNone/>
            </a:pPr>
            <a:endParaRPr lang="en-US" sz="1600" dirty="0"/>
          </a:p>
          <a:p>
            <a:pPr algn="l" rtl="0">
              <a:buFont typeface="Wingdings" pitchFamily="2" charset="2"/>
              <a:buNone/>
            </a:pPr>
            <a:r>
              <a:rPr lang="en-US" sz="1600" dirty="0"/>
              <a:t>		    </a:t>
            </a:r>
            <a:r>
              <a:rPr lang="en-US" sz="1600" b="1" dirty="0" err="1"/>
              <a:t>Cysteine</a:t>
            </a:r>
            <a:endParaRPr lang="en-US" sz="1600" b="1" dirty="0"/>
          </a:p>
          <a:p>
            <a:pPr algn="l" rtl="0">
              <a:buFont typeface="Wingdings" pitchFamily="2" charset="2"/>
              <a:buNone/>
            </a:pPr>
            <a:endParaRPr lang="en-US" sz="1600" dirty="0"/>
          </a:p>
          <a:p>
            <a:pPr algn="l" rtl="0">
              <a:buFont typeface="Wingdings" pitchFamily="2" charset="2"/>
              <a:buNone/>
            </a:pPr>
            <a:r>
              <a:rPr lang="en-US" sz="1600" dirty="0"/>
              <a:t>	  </a:t>
            </a:r>
            <a:r>
              <a:rPr lang="ar-SA" sz="1600" dirty="0" smtClean="0"/>
              <a:t>  </a:t>
            </a:r>
            <a:r>
              <a:rPr lang="en-US" sz="1600" dirty="0" smtClean="0"/>
              <a:t>   </a:t>
            </a:r>
            <a:r>
              <a:rPr lang="en-US" sz="1600" dirty="0"/>
              <a:t>H	             </a:t>
            </a:r>
            <a:r>
              <a:rPr lang="en-US" sz="1600" dirty="0" smtClean="0"/>
              <a:t>    </a:t>
            </a:r>
            <a:r>
              <a:rPr lang="en-US" sz="1600" dirty="0"/>
              <a:t>	</a:t>
            </a:r>
            <a:r>
              <a:rPr lang="en-US" sz="1600" dirty="0" smtClean="0"/>
              <a:t>   </a:t>
            </a:r>
            <a:r>
              <a:rPr lang="ar-SA" sz="1600" dirty="0" smtClean="0"/>
              <a:t>        </a:t>
            </a:r>
            <a:r>
              <a:rPr lang="en-US" sz="1600" dirty="0" smtClean="0"/>
              <a:t> </a:t>
            </a:r>
            <a:r>
              <a:rPr lang="en-US" sz="1600" dirty="0"/>
              <a:t>H</a:t>
            </a:r>
          </a:p>
          <a:p>
            <a:pPr algn="l" rtl="0">
              <a:buFont typeface="Wingdings" pitchFamily="2" charset="2"/>
              <a:buNone/>
            </a:pPr>
            <a:endParaRPr lang="en-US" sz="1600" dirty="0"/>
          </a:p>
          <a:p>
            <a:pPr algn="l" rtl="0">
              <a:buFont typeface="Wingdings" pitchFamily="2" charset="2"/>
              <a:buNone/>
            </a:pPr>
            <a:r>
              <a:rPr lang="en-US" sz="1600" baseline="30000" dirty="0"/>
              <a:t>   +</a:t>
            </a:r>
            <a:r>
              <a:rPr lang="en-US" sz="1600" dirty="0"/>
              <a:t>H</a:t>
            </a:r>
            <a:r>
              <a:rPr lang="en-US" sz="1600" baseline="-25000" dirty="0"/>
              <a:t>3</a:t>
            </a:r>
            <a:r>
              <a:rPr lang="en-US" sz="1600" dirty="0"/>
              <a:t>N–C–COO</a:t>
            </a:r>
            <a:r>
              <a:rPr lang="en-US" sz="1600" baseline="30000" dirty="0"/>
              <a:t>-                    +</a:t>
            </a:r>
            <a:r>
              <a:rPr lang="en-US" sz="1600" dirty="0"/>
              <a:t>H</a:t>
            </a:r>
            <a:r>
              <a:rPr lang="en-US" sz="1600" baseline="-25000" dirty="0"/>
              <a:t>3</a:t>
            </a:r>
            <a:r>
              <a:rPr lang="en-US" sz="1600" dirty="0"/>
              <a:t>N–C–COO</a:t>
            </a:r>
            <a:r>
              <a:rPr lang="en-US" sz="1600" baseline="30000" dirty="0"/>
              <a:t>-  </a:t>
            </a:r>
          </a:p>
          <a:p>
            <a:pPr algn="l" rtl="0">
              <a:buFont typeface="Wingdings" pitchFamily="2" charset="2"/>
              <a:buNone/>
            </a:pPr>
            <a:endParaRPr lang="en-US" sz="1600" baseline="30000" dirty="0"/>
          </a:p>
          <a:p>
            <a:pPr algn="l" rtl="0">
              <a:buFont typeface="Wingdings" pitchFamily="2" charset="2"/>
              <a:buNone/>
            </a:pPr>
            <a:r>
              <a:rPr lang="en-US" sz="1600" dirty="0"/>
              <a:t>	      </a:t>
            </a:r>
            <a:r>
              <a:rPr lang="ar-SA" sz="1600" dirty="0" smtClean="0"/>
              <a:t>  </a:t>
            </a:r>
            <a:r>
              <a:rPr lang="en-US" sz="1600" dirty="0" smtClean="0"/>
              <a:t>S   </a:t>
            </a:r>
            <a:r>
              <a:rPr lang="en-US" sz="1600" dirty="0"/>
              <a:t>	 </a:t>
            </a:r>
            <a:r>
              <a:rPr lang="ar-SA" sz="1600" dirty="0" smtClean="0"/>
              <a:t>    </a:t>
            </a:r>
            <a:r>
              <a:rPr lang="en-US" sz="1600" dirty="0" smtClean="0"/>
              <a:t> </a:t>
            </a:r>
            <a:r>
              <a:rPr lang="ar-SA" sz="1600" dirty="0" smtClean="0"/>
              <a:t>	  </a:t>
            </a:r>
            <a:r>
              <a:rPr lang="en-US" sz="1600" dirty="0" smtClean="0"/>
              <a:t>  </a:t>
            </a:r>
            <a:r>
              <a:rPr lang="ar-SA" sz="1600" dirty="0" smtClean="0"/>
              <a:t>       </a:t>
            </a:r>
            <a:r>
              <a:rPr lang="en-US" sz="1600" dirty="0" smtClean="0"/>
              <a:t> </a:t>
            </a:r>
            <a:r>
              <a:rPr lang="en-US" sz="1600" dirty="0"/>
              <a:t>S</a:t>
            </a:r>
            <a:endParaRPr lang="ar-SA" sz="1600" dirty="0"/>
          </a:p>
          <a:p>
            <a:pPr algn="l" rtl="0">
              <a:buFont typeface="Wingdings" pitchFamily="2" charset="2"/>
              <a:buNone/>
            </a:pPr>
            <a:r>
              <a:rPr lang="en-US" sz="1600" dirty="0"/>
              <a:t>		    </a:t>
            </a:r>
            <a:r>
              <a:rPr lang="en-US" sz="1600" b="1" dirty="0" err="1"/>
              <a:t>Cystine</a:t>
            </a:r>
            <a:endParaRPr lang="en-US" sz="1600" b="1" dirty="0"/>
          </a:p>
          <a:p>
            <a:pPr algn="l" rtl="0">
              <a:buFont typeface="Wingdings" pitchFamily="2" charset="2"/>
              <a:buNone/>
            </a:pPr>
            <a:endParaRPr lang="en-US" sz="1600" dirty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6208196" y="2224246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221848" y="26662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319554" y="4129246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7148354" y="4053046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319554" y="4510246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7148354" y="4510246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562600" y="4724400"/>
            <a:ext cx="14630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335</TotalTime>
  <Words>648</Words>
  <Application>Microsoft Office PowerPoint</Application>
  <PresentationFormat>On-screen Show (4:3)</PresentationFormat>
  <Paragraphs>109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الأحماض الأمينية</vt:lpstr>
      <vt:lpstr>مقدمة</vt:lpstr>
      <vt:lpstr>تابع المقدمة</vt:lpstr>
      <vt:lpstr>تقسيم الأحماض الأمينية</vt:lpstr>
      <vt:lpstr>Slide 5</vt:lpstr>
      <vt:lpstr>1- قطبية مجاميع R في الماء</vt:lpstr>
      <vt:lpstr>أ- اللاقطبية أو غير محبة للماء</vt:lpstr>
      <vt:lpstr>ب- القطبية غير المشحونة</vt:lpstr>
      <vt:lpstr>تابع القطبية غير المشحونة</vt:lpstr>
      <vt:lpstr>ج_ موجبة الشحنة (القاعدية)</vt:lpstr>
      <vt:lpstr>د- السالبة الشحنة ، الحامضية</vt:lpstr>
      <vt:lpstr>2- حسب الأهمية الغذائية</vt:lpstr>
      <vt:lpstr>3- حسب التمثيل الغذائي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الأحماض الأمينية</dc:title>
  <dc:creator>Mohammed</dc:creator>
  <cp:lastModifiedBy>nojood</cp:lastModifiedBy>
  <cp:revision>36</cp:revision>
  <dcterms:created xsi:type="dcterms:W3CDTF">2008-10-21T15:59:28Z</dcterms:created>
  <dcterms:modified xsi:type="dcterms:W3CDTF">2010-12-01T06:06:06Z</dcterms:modified>
</cp:coreProperties>
</file>