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25"/>
  </p:notesMasterIdLst>
  <p:sldIdLst>
    <p:sldId id="295" r:id="rId2"/>
    <p:sldId id="296" r:id="rId3"/>
    <p:sldId id="258" r:id="rId4"/>
    <p:sldId id="270" r:id="rId5"/>
    <p:sldId id="291" r:id="rId6"/>
    <p:sldId id="292" r:id="rId7"/>
    <p:sldId id="293" r:id="rId8"/>
    <p:sldId id="282" r:id="rId9"/>
    <p:sldId id="283" r:id="rId10"/>
    <p:sldId id="284" r:id="rId11"/>
    <p:sldId id="285" r:id="rId12"/>
    <p:sldId id="286" r:id="rId13"/>
    <p:sldId id="287" r:id="rId14"/>
    <p:sldId id="266" r:id="rId15"/>
    <p:sldId id="276" r:id="rId16"/>
    <p:sldId id="277" r:id="rId17"/>
    <p:sldId id="278" r:id="rId18"/>
    <p:sldId id="279" r:id="rId19"/>
    <p:sldId id="280" r:id="rId20"/>
    <p:sldId id="281" r:id="rId21"/>
    <p:sldId id="267" r:id="rId22"/>
    <p:sldId id="294" r:id="rId23"/>
    <p:sldId id="268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F88533-7A2F-4BC4-9978-BDA49F48350E}" type="datetimeFigureOut">
              <a:rPr lang="en-GB" smtClean="0"/>
              <a:t>24/02/2013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B835B4-4DEA-48FD-9D13-D0D5F5168E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48789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C39E49DB-359F-484F-92AF-62A075B9E027}" type="slidenum">
              <a:rPr lang="es-ES" sz="1200" smtClean="0">
                <a:latin typeface="Times New Roman" pitchFamily="18" charset="0"/>
              </a:rPr>
              <a:pPr/>
              <a:t>2</a:t>
            </a:fld>
            <a:endParaRPr lang="es-ES" sz="1200" smtClean="0">
              <a:latin typeface="Times New Roman" pitchFamily="18" charset="0"/>
            </a:endParaRPr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A002351-EABE-4F78-8721-553D34A2784E}" type="slidenum">
              <a:rPr lang="en-US" altLang="zh-CN"/>
              <a:pPr/>
              <a:t>18</a:t>
            </a:fld>
            <a:endParaRPr lang="en-US" altLang="zh-CN"/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20919E4-4503-476E-941D-6928FAC22C17}" type="slidenum">
              <a:rPr lang="en-US" altLang="zh-CN"/>
              <a:pPr/>
              <a:t>19</a:t>
            </a:fld>
            <a:endParaRPr lang="en-US" altLang="zh-CN"/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E7F0D3-FD50-4CFA-AB72-E3D7390DDD4C}" type="slidenum">
              <a:rPr lang="en-US" altLang="zh-CN"/>
              <a:pPr/>
              <a:t>20</a:t>
            </a:fld>
            <a:endParaRPr lang="en-US" altLang="zh-CN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C3F950B-0ED2-4092-892D-9F011C4A3F5A}" type="slidenum">
              <a:rPr lang="en-US"/>
              <a:pPr/>
              <a:t>21</a:t>
            </a:fld>
            <a:endParaRPr lang="en-US"/>
          </a:p>
        </p:txBody>
      </p:sp>
      <p:sp>
        <p:nvSpPr>
          <p:cNvPr id="812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2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4B77649-B9DD-475B-AF8E-9B471DDE0CE5}" type="slidenum">
              <a:rPr lang="en-US"/>
              <a:pPr/>
              <a:t>23</a:t>
            </a:fld>
            <a:endParaRPr lang="en-US"/>
          </a:p>
        </p:txBody>
      </p:sp>
      <p:sp>
        <p:nvSpPr>
          <p:cNvPr id="813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3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CCC577E-01FB-44B0-8B8C-8954B6B12BDD}" type="slidenum">
              <a:rPr lang="en-GB"/>
              <a:pPr/>
              <a:t>3</a:t>
            </a:fld>
            <a:endParaRPr lang="en-GB"/>
          </a:p>
        </p:txBody>
      </p:sp>
      <p:sp>
        <p:nvSpPr>
          <p:cNvPr id="94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4113" y="693738"/>
            <a:ext cx="4549775" cy="3413125"/>
          </a:xfrm>
          <a:ln/>
        </p:spPr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1791" y="4357789"/>
            <a:ext cx="5014418" cy="4077943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570258-E564-4D82-B9A9-20ADB498E74C}" type="slidenum">
              <a:rPr lang="en-US" altLang="zh-CN"/>
              <a:pPr/>
              <a:t>5</a:t>
            </a:fld>
            <a:endParaRPr lang="en-US" altLang="zh-CN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0D8CA93-AEC6-4246-B291-141399C5E430}" type="slidenum">
              <a:rPr lang="en-US" altLang="zh-CN"/>
              <a:pPr/>
              <a:t>6</a:t>
            </a:fld>
            <a:endParaRPr lang="en-US" altLang="zh-CN"/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486F5B0-A33A-4784-9A24-E4B2D9B6A94C}" type="slidenum">
              <a:rPr lang="en-US" altLang="zh-CN"/>
              <a:pPr/>
              <a:t>7</a:t>
            </a:fld>
            <a:endParaRPr lang="en-US" altLang="zh-CN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F64323-D368-48B5-84B3-3061BF55DC96}" type="slidenum">
              <a:rPr lang="en-US"/>
              <a:pPr/>
              <a:t>14</a:t>
            </a:fld>
            <a:endParaRPr lang="en-US"/>
          </a:p>
        </p:txBody>
      </p:sp>
      <p:sp>
        <p:nvSpPr>
          <p:cNvPr id="799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9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58613C1-9AA0-4B02-B5B0-FE39AA57FAD6}" type="slidenum">
              <a:rPr lang="en-US" altLang="zh-CN"/>
              <a:pPr/>
              <a:t>15</a:t>
            </a:fld>
            <a:endParaRPr lang="en-US" altLang="zh-CN"/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440CB8D-5F54-4A2E-BAB7-644CEF7784CC}" type="slidenum">
              <a:rPr lang="en-US" altLang="zh-CN"/>
              <a:pPr/>
              <a:t>16</a:t>
            </a:fld>
            <a:endParaRPr lang="en-US" altLang="zh-CN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6AE15A2-BB3D-42A5-9D83-7999BC61F4E5}" type="slidenum">
              <a:rPr lang="en-US" altLang="zh-CN"/>
              <a:pPr/>
              <a:t>17</a:t>
            </a:fld>
            <a:endParaRPr lang="en-US" altLang="zh-CN"/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F8B22-E4E9-43DE-883E-074793662971}" type="datetime1">
              <a:rPr lang="en-GB" smtClean="0"/>
              <a:t>24/02/2013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CT 1414 * Nouf Aljaffan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E582-4A20-4815-841A-DD2160AF8A3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654F2-6BB9-4EF1-90C5-3AB3ED9C529F}" type="datetime1">
              <a:rPr lang="en-GB" smtClean="0"/>
              <a:t>24/02/2013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CT 1414 * Nouf Aljaffan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E582-4A20-4815-841A-DD2160AF8A3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E0142-CC0D-4737-94D9-FC61FF2F27BE}" type="datetime1">
              <a:rPr lang="en-GB" smtClean="0"/>
              <a:t>24/02/2013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CT 1414 * Nouf Aljaffan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E582-4A20-4815-841A-DD2160AF8A3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924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4114800" cy="4953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724400" y="1371600"/>
            <a:ext cx="41148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724400" y="3924300"/>
            <a:ext cx="41148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010400" y="6477000"/>
            <a:ext cx="2133600" cy="381000"/>
          </a:xfrm>
        </p:spPr>
        <p:txBody>
          <a:bodyPr/>
          <a:lstStyle>
            <a:lvl1pPr>
              <a:defRPr/>
            </a:lvl1pPr>
          </a:lstStyle>
          <a:p>
            <a:fld id="{D9B75ED4-6E3B-46BD-B651-36D0B15E20B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567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7972F-AFFE-4F97-AE88-FFB4B551926B}" type="datetime1">
              <a:rPr lang="en-GB" smtClean="0"/>
              <a:t>24/02/2013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CT 1414 * Nouf Aljaffan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E582-4A20-4815-841A-DD2160AF8A3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ED26A-9E4A-4019-80F2-1FC9D4C47976}" type="datetime1">
              <a:rPr lang="en-GB" smtClean="0"/>
              <a:t>24/02/2013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CT 1414 * Nouf Aljaffan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E582-4A20-4815-841A-DD2160AF8A3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AACFE-5877-4CCB-BBAA-7B627C10C4DF}" type="datetime1">
              <a:rPr lang="en-GB" smtClean="0"/>
              <a:t>24/02/2013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CT 1414 * Nouf Aljaffan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E582-4A20-4815-841A-DD2160AF8A3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5231B-D52E-43CB-A790-1F10220FB485}" type="datetime1">
              <a:rPr lang="en-GB" smtClean="0"/>
              <a:t>24/02/2013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CT 1414 * Nouf Aljaffan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E582-4A20-4815-841A-DD2160AF8A3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0EA7B-3B57-4674-A1AA-58AFBF2CAED5}" type="datetime1">
              <a:rPr lang="en-GB" smtClean="0"/>
              <a:t>24/02/2013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CT 1414 * Nouf Aljaffan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E582-4A20-4815-841A-DD2160AF8A3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B4422-99F5-4131-BC0D-724F2DC3CBCE}" type="datetime1">
              <a:rPr lang="en-GB" smtClean="0"/>
              <a:t>24/02/2013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CT 1414 * Nouf Aljaffan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E582-4A20-4815-841A-DD2160AF8A3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F19B6-A225-4BD7-A76F-EBE475C4EAE6}" type="datetime1">
              <a:rPr lang="en-GB" smtClean="0"/>
              <a:t>24/02/2013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CT 1414 * Nouf Aljaffan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E582-4A20-4815-841A-DD2160AF8A3C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61860-0DD7-4236-B771-202061FF5FA0}" type="datetime1">
              <a:rPr lang="en-GB" smtClean="0"/>
              <a:t>24/02/2013</a:t>
            </a:fld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428E582-4A20-4815-841A-DD2160AF8A3C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CT 1414 * Nouf Aljaffan</a:t>
            </a:r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C428E582-4A20-4815-841A-DD2160AF8A3C}" type="slidenum">
              <a:rPr lang="en-GB" smtClean="0"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GB" smtClean="0"/>
              <a:t>CT 1414 * Nouf Aljaffan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8A365952-586B-4E1F-9921-19EB808718F1}" type="datetime1">
              <a:rPr lang="en-GB" smtClean="0"/>
              <a:t>24/02/2013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5"/>
          <p:cNvSpPr txBox="1">
            <a:spLocks noChangeArrowheads="1"/>
          </p:cNvSpPr>
          <p:nvPr/>
        </p:nvSpPr>
        <p:spPr bwMode="auto">
          <a:xfrm>
            <a:off x="1143000" y="838200"/>
            <a:ext cx="336232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/>
            <a:r>
              <a:rPr lang="en-US" sz="2000" dirty="0" smtClean="0"/>
              <a:t>The College Of Applied Studies And Community Services</a:t>
            </a:r>
            <a:endParaRPr lang="es-ES" sz="2000" dirty="0"/>
          </a:p>
        </p:txBody>
      </p:sp>
      <p:sp>
        <p:nvSpPr>
          <p:cNvPr id="3077" name="Rectangle 8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Lecture </a:t>
            </a:r>
            <a:r>
              <a:rPr lang="en-US" sz="3200" dirty="0" smtClean="0"/>
              <a:t>4 :</a:t>
            </a:r>
            <a:r>
              <a:rPr lang="en-GB" sz="3200" dirty="0" smtClean="0"/>
              <a:t>USE Case Model( Sequence Diagram)</a:t>
            </a:r>
            <a:endParaRPr lang="es-ES" sz="3200" dirty="0" smtClean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Systems Analysis &amp; Design</a:t>
            </a:r>
          </a:p>
          <a:p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Instructor: </a:t>
            </a:r>
            <a:r>
              <a:rPr lang="en-US" sz="28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Nouf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8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Aljaffan</a:t>
            </a:r>
            <a:endParaRPr lang="es-ES" sz="28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GB" dirty="0" smtClean="0"/>
              <a:t>					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7C224-C880-4B19-89BD-7DE73DD58920}" type="datetime1">
              <a:rPr lang="en-GB" smtClean="0"/>
              <a:t>24/02/2013</a:t>
            </a:fld>
            <a:endParaRPr lang="en-GB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CT 1414 * </a:t>
            </a:r>
            <a:r>
              <a:rPr lang="en-GB" dirty="0" err="1" smtClean="0"/>
              <a:t>Nouf</a:t>
            </a:r>
            <a:r>
              <a:rPr lang="en-GB" dirty="0" smtClean="0"/>
              <a:t> </a:t>
            </a:r>
            <a:r>
              <a:rPr lang="en-GB" dirty="0" err="1" smtClean="0"/>
              <a:t>Aljaffan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5BC3A-1F45-41A5-BBE9-11066315FD58}" type="slidenum">
              <a:rPr lang="en-GB" smtClean="0"/>
              <a:t>1</a:t>
            </a:fld>
            <a:endParaRPr lang="en-GB"/>
          </a:p>
        </p:txBody>
      </p:sp>
      <p:sp>
        <p:nvSpPr>
          <p:cNvPr id="3078" name="Text Box 9"/>
          <p:cNvSpPr txBox="1">
            <a:spLocks noChangeArrowheads="1"/>
          </p:cNvSpPr>
          <p:nvPr/>
        </p:nvSpPr>
        <p:spPr bwMode="auto">
          <a:xfrm>
            <a:off x="2667000" y="5943600"/>
            <a:ext cx="406524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/>
            <a:r>
              <a:rPr lang="en-US" dirty="0" smtClean="0"/>
              <a:t>February 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338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443FC-C2CB-43AC-83B2-24AFACF71EE4}" type="datetime1">
              <a:rPr lang="en-GB" smtClean="0"/>
              <a:t>24/02/2013</a:t>
            </a:fld>
            <a:endParaRPr lang="en-GB"/>
          </a:p>
        </p:txBody>
      </p:sp>
      <p:sp>
        <p:nvSpPr>
          <p:cNvPr id="26626" name="投影片編號版面配置區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94FBEE59-E1D1-4E14-99A3-2C8EEDAE7987}" type="slidenum">
              <a:rPr lang="en-US" altLang="zh-TW" sz="1400">
                <a:solidFill>
                  <a:srgbClr val="99CC00"/>
                </a:solidFill>
              </a:rPr>
              <a:pPr eaLnBrk="1" hangingPunct="1"/>
              <a:t>10</a:t>
            </a:fld>
            <a:endParaRPr lang="en-US" altLang="zh-TW" sz="1400">
              <a:solidFill>
                <a:srgbClr val="99CC00"/>
              </a:solidFill>
            </a:endParaRPr>
          </a:p>
        </p:txBody>
      </p:sp>
      <p:sp>
        <p:nvSpPr>
          <p:cNvPr id="26627" name="頁尾版面配置區 2"/>
          <p:cNvSpPr>
            <a:spLocks noGrp="1"/>
          </p:cNvSpPr>
          <p:nvPr>
            <p:ph type="ftr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zh-TW" sz="1400" smtClean="0">
                <a:solidFill>
                  <a:srgbClr val="99CC00"/>
                </a:solidFill>
              </a:rPr>
              <a:t>CT 1414 * Nouf Aljaffan</a:t>
            </a:r>
            <a:endParaRPr lang="en-US" altLang="zh-TW" sz="1400" smtClean="0">
              <a:solidFill>
                <a:srgbClr val="99CC00"/>
              </a:solidFill>
            </a:endParaRPr>
          </a:p>
        </p:txBody>
      </p:sp>
      <p:sp>
        <p:nvSpPr>
          <p:cNvPr id="26629" name="Text Box 3"/>
          <p:cNvSpPr txBox="1">
            <a:spLocks noChangeArrowheads="1"/>
          </p:cNvSpPr>
          <p:nvPr/>
        </p:nvSpPr>
        <p:spPr bwMode="auto">
          <a:xfrm>
            <a:off x="685800" y="5562600"/>
            <a:ext cx="7696200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altLang="zh-TW" sz="2200" dirty="0">
                <a:ea typeface="新細明體" pitchFamily="18" charset="-120"/>
              </a:rPr>
              <a:t>Figure 6-14</a:t>
            </a:r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altLang="zh-TW" sz="2200" dirty="0">
                <a:ea typeface="新細明體" pitchFamily="18" charset="-120"/>
              </a:rPr>
              <a:t>Sample System Sequence Diagram</a:t>
            </a:r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altLang="zh-TW" sz="1600" dirty="0">
              <a:latin typeface="Frutiger-Light" charset="0"/>
              <a:ea typeface="新細明體" pitchFamily="18" charset="-120"/>
            </a:endParaRPr>
          </a:p>
        </p:txBody>
      </p:sp>
      <p:pic>
        <p:nvPicPr>
          <p:cNvPr id="12" name="Picture 2" descr="Fi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42" b="3342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1322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 smtClean="0">
                <a:ea typeface="新細明體" pitchFamily="18" charset="-120"/>
                <a:cs typeface="Times New Roman" pitchFamily="18" charset="0"/>
              </a:rPr>
              <a:t>SSD Notation (continued)</a:t>
            </a:r>
          </a:p>
        </p:txBody>
      </p:sp>
      <p:sp>
        <p:nvSpPr>
          <p:cNvPr id="2765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spcBef>
                <a:spcPct val="100000"/>
              </a:spcBef>
            </a:pPr>
            <a:r>
              <a:rPr lang="en-US" altLang="zh-TW" smtClean="0">
                <a:ea typeface="新細明體" pitchFamily="18" charset="-120"/>
                <a:cs typeface="Times New Roman" pitchFamily="18" charset="0"/>
              </a:rPr>
              <a:t>Message syntax can take several forms </a:t>
            </a:r>
          </a:p>
          <a:p>
            <a:pPr lvl="1" eaLnBrk="1" hangingPunct="1">
              <a:spcBef>
                <a:spcPct val="100000"/>
              </a:spcBef>
            </a:pPr>
            <a:r>
              <a:rPr lang="en-US" altLang="zh-TW" smtClean="0">
                <a:ea typeface="新細明體" pitchFamily="18" charset="-120"/>
                <a:cs typeface="Times New Roman" pitchFamily="18" charset="0"/>
              </a:rPr>
              <a:t>Depends on send/return direction</a:t>
            </a:r>
          </a:p>
          <a:p>
            <a:pPr eaLnBrk="1" hangingPunct="1">
              <a:spcBef>
                <a:spcPct val="100000"/>
              </a:spcBef>
            </a:pPr>
            <a:r>
              <a:rPr lang="en-US" altLang="zh-TW" smtClean="0">
                <a:ea typeface="新細明體" pitchFamily="18" charset="-120"/>
                <a:cs typeface="Times New Roman" pitchFamily="18" charset="0"/>
              </a:rPr>
              <a:t>Message semantics: actions (like commands) invoked on destination object  </a:t>
            </a:r>
          </a:p>
          <a:p>
            <a:pPr eaLnBrk="1" hangingPunct="1">
              <a:spcBef>
                <a:spcPct val="100000"/>
              </a:spcBef>
            </a:pPr>
            <a:r>
              <a:rPr lang="en-US" altLang="zh-TW" smtClean="0">
                <a:ea typeface="新細明體" pitchFamily="18" charset="-120"/>
                <a:cs typeface="Times New Roman" pitchFamily="18" charset="0"/>
              </a:rPr>
              <a:t>Complete message notation:*[true/false condition] return-value :=  message-name (parameter-list)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TW" smtClean="0">
                <a:ea typeface="新細明體" pitchFamily="18" charset="-120"/>
                <a:cs typeface="Times New Roman" pitchFamily="18" charset="0"/>
              </a:rPr>
              <a:t> </a:t>
            </a:r>
          </a:p>
          <a:p>
            <a:pPr eaLnBrk="1" hangingPunct="1"/>
            <a:endParaRPr lang="en-US" altLang="zh-TW" smtClean="0">
              <a:ea typeface="新細明體" pitchFamily="18" charset="-120"/>
              <a:cs typeface="Times New Roman" pitchFamily="18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EA814-2E2F-4843-B837-BECA804F5CF4}" type="datetime1">
              <a:rPr lang="en-GB" smtClean="0"/>
              <a:t>24/02/2013</a:t>
            </a:fld>
            <a:endParaRPr lang="en-GB"/>
          </a:p>
        </p:txBody>
      </p:sp>
      <p:sp>
        <p:nvSpPr>
          <p:cNvPr id="27651" name="頁尾版面配置區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zh-TW" sz="1400" smtClean="0">
                <a:solidFill>
                  <a:srgbClr val="99CC00"/>
                </a:solidFill>
              </a:rPr>
              <a:t>CT 1414 * Nouf Aljaffan</a:t>
            </a:r>
            <a:endParaRPr lang="en-US" altLang="zh-TW" sz="1400" smtClean="0">
              <a:solidFill>
                <a:srgbClr val="99CC00"/>
              </a:solidFill>
            </a:endParaRPr>
          </a:p>
        </p:txBody>
      </p:sp>
      <p:sp>
        <p:nvSpPr>
          <p:cNvPr id="27650" name="投影片編號版面配置區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F0CC4EBF-2725-47DE-9550-877A2BB88B6F}" type="slidenum">
              <a:rPr lang="en-US" altLang="zh-TW" sz="1400">
                <a:solidFill>
                  <a:srgbClr val="99CC00"/>
                </a:solidFill>
              </a:rPr>
              <a:pPr eaLnBrk="1" hangingPunct="1"/>
              <a:t>11</a:t>
            </a:fld>
            <a:endParaRPr lang="en-US" altLang="zh-TW" sz="1400">
              <a:solidFill>
                <a:srgbClr val="99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0408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altLang="zh-TW" smtClean="0">
                <a:ea typeface="新細明體" pitchFamily="18" charset="-120"/>
                <a:cs typeface="Times New Roman" pitchFamily="18" charset="0"/>
              </a:rPr>
              <a:t> </a:t>
            </a:r>
            <a:br>
              <a:rPr lang="en-US" altLang="zh-TW" smtClean="0">
                <a:ea typeface="新細明體" pitchFamily="18" charset="-120"/>
                <a:cs typeface="Times New Roman" pitchFamily="18" charset="0"/>
              </a:rPr>
            </a:br>
            <a:endParaRPr lang="en-US" altLang="zh-TW" smtClean="0">
              <a:ea typeface="新細明體" pitchFamily="18" charset="-120"/>
              <a:cs typeface="Times New Roman" pitchFamily="1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altLang="zh-TW" dirty="0">
                <a:ea typeface="新細明體" pitchFamily="18" charset="-120"/>
              </a:rPr>
              <a:t>Repeating Message (A) Detailed Notation (B) Alternate Notation</a:t>
            </a:r>
          </a:p>
          <a:p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0534F-30BB-4C2A-8E1F-7264A6102B63}" type="datetime1">
              <a:rPr lang="en-GB" smtClean="0"/>
              <a:t>24/02/2013</a:t>
            </a:fld>
            <a:endParaRPr lang="en-GB"/>
          </a:p>
        </p:txBody>
      </p:sp>
      <p:sp>
        <p:nvSpPr>
          <p:cNvPr id="28675" name="頁尾版面配置區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zh-TW" sz="1400" smtClean="0">
                <a:solidFill>
                  <a:srgbClr val="99CC00"/>
                </a:solidFill>
              </a:rPr>
              <a:t>CT 1414 * Nouf Aljaffan</a:t>
            </a:r>
            <a:endParaRPr lang="en-US" altLang="zh-TW" sz="1400" smtClean="0">
              <a:solidFill>
                <a:srgbClr val="99CC00"/>
              </a:solidFill>
            </a:endParaRPr>
          </a:p>
        </p:txBody>
      </p:sp>
      <p:sp>
        <p:nvSpPr>
          <p:cNvPr id="28674" name="投影片編號版面配置區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A5FC2F05-08FB-4FE3-B587-AE205ACC0A24}" type="slidenum">
              <a:rPr lang="en-US" altLang="zh-TW" sz="1400">
                <a:solidFill>
                  <a:srgbClr val="99CC00"/>
                </a:solidFill>
              </a:rPr>
              <a:pPr eaLnBrk="1" hangingPunct="1"/>
              <a:t>12</a:t>
            </a:fld>
            <a:endParaRPr lang="en-US" altLang="zh-TW" sz="1400">
              <a:solidFill>
                <a:srgbClr val="99CC00"/>
              </a:solidFill>
            </a:endParaRPr>
          </a:p>
        </p:txBody>
      </p:sp>
      <p:sp>
        <p:nvSpPr>
          <p:cNvPr id="28678" name="Text Box 5"/>
          <p:cNvSpPr txBox="1">
            <a:spLocks noChangeArrowheads="1"/>
          </p:cNvSpPr>
          <p:nvPr/>
        </p:nvSpPr>
        <p:spPr bwMode="auto">
          <a:xfrm>
            <a:off x="685800" y="5562600"/>
            <a:ext cx="7696200" cy="363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altLang="zh-TW" sz="2200" dirty="0">
                <a:ea typeface="新細明體" pitchFamily="18" charset="-120"/>
              </a:rPr>
              <a:t>Figure </a:t>
            </a:r>
            <a:r>
              <a:rPr lang="en-US" altLang="zh-TW" sz="2200" dirty="0" smtClean="0">
                <a:ea typeface="新細明體" pitchFamily="18" charset="-120"/>
              </a:rPr>
              <a:t>6-15</a:t>
            </a:r>
            <a:endParaRPr lang="en-US" altLang="zh-TW" sz="2200" dirty="0">
              <a:ea typeface="新細明體" pitchFamily="18" charset="-120"/>
            </a:endParaRPr>
          </a:p>
        </p:txBody>
      </p:sp>
      <p:pic>
        <p:nvPicPr>
          <p:cNvPr id="11" name="Picture 4" descr="Fi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5484" y="-29722"/>
            <a:ext cx="4376716" cy="624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7581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altLang="zh-TW" dirty="0" smtClean="0">
                <a:ea typeface="新細明體" pitchFamily="18" charset="-120"/>
                <a:cs typeface="Times New Roman" pitchFamily="18" charset="0"/>
              </a:rPr>
              <a:t>Developing a System Sequence Diagram </a:t>
            </a:r>
          </a:p>
        </p:txBody>
      </p:sp>
      <p:sp>
        <p:nvSpPr>
          <p:cNvPr id="2970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spcBef>
                <a:spcPct val="30000"/>
              </a:spcBef>
            </a:pPr>
            <a:r>
              <a:rPr lang="en-US" altLang="zh-TW" dirty="0" smtClean="0">
                <a:ea typeface="新細明體" pitchFamily="18" charset="-120"/>
                <a:cs typeface="Times New Roman" pitchFamily="18" charset="0"/>
              </a:rPr>
              <a:t>Begin with detailed description of use case</a:t>
            </a:r>
          </a:p>
          <a:p>
            <a:pPr lvl="1" eaLnBrk="1" hangingPunct="1">
              <a:spcBef>
                <a:spcPct val="30000"/>
              </a:spcBef>
            </a:pPr>
            <a:r>
              <a:rPr lang="en-US" altLang="zh-TW" dirty="0" smtClean="0">
                <a:ea typeface="新細明體" pitchFamily="18" charset="-120"/>
                <a:cs typeface="Times New Roman" pitchFamily="18" charset="0"/>
              </a:rPr>
              <a:t>Fully developed form</a:t>
            </a:r>
          </a:p>
          <a:p>
            <a:pPr lvl="1" eaLnBrk="1" hangingPunct="1">
              <a:spcBef>
                <a:spcPct val="30000"/>
              </a:spcBef>
            </a:pPr>
            <a:r>
              <a:rPr lang="en-US" altLang="zh-TW" dirty="0" smtClean="0">
                <a:ea typeface="新細明體" pitchFamily="18" charset="-120"/>
                <a:cs typeface="Times New Roman" pitchFamily="18" charset="0"/>
              </a:rPr>
              <a:t>Activity </a:t>
            </a:r>
            <a:r>
              <a:rPr lang="en-US" altLang="zh-TW" dirty="0" smtClean="0">
                <a:ea typeface="新細明體" pitchFamily="18" charset="-120"/>
                <a:cs typeface="Times New Roman" pitchFamily="18" charset="0"/>
              </a:rPr>
              <a:t>diagrams ( out of our subject)</a:t>
            </a:r>
            <a:endParaRPr lang="en-US" altLang="zh-TW" dirty="0" smtClean="0">
              <a:ea typeface="新細明體" pitchFamily="18" charset="-120"/>
              <a:cs typeface="Times New Roman" pitchFamily="18" charset="0"/>
            </a:endParaRPr>
          </a:p>
          <a:p>
            <a:pPr eaLnBrk="1" hangingPunct="1">
              <a:spcBef>
                <a:spcPct val="30000"/>
              </a:spcBef>
            </a:pPr>
            <a:r>
              <a:rPr lang="en-US" altLang="zh-TW" dirty="0" smtClean="0">
                <a:ea typeface="新細明體" pitchFamily="18" charset="-120"/>
                <a:cs typeface="Times New Roman" pitchFamily="18" charset="0"/>
              </a:rPr>
              <a:t>(4) step process for turning activity </a:t>
            </a:r>
            <a:r>
              <a:rPr lang="en-US" altLang="zh-TW" dirty="0" smtClean="0">
                <a:ea typeface="新細明體" pitchFamily="18" charset="-120"/>
                <a:cs typeface="Times New Roman" pitchFamily="18" charset="0"/>
              </a:rPr>
              <a:t>diagram or UC Description </a:t>
            </a:r>
            <a:r>
              <a:rPr lang="en-US" altLang="zh-TW" dirty="0" smtClean="0">
                <a:ea typeface="新細明體" pitchFamily="18" charset="-120"/>
                <a:cs typeface="Times New Roman" pitchFamily="18" charset="0"/>
              </a:rPr>
              <a:t>into SSD  </a:t>
            </a:r>
          </a:p>
          <a:p>
            <a:pPr lvl="1" eaLnBrk="1" hangingPunct="1">
              <a:spcBef>
                <a:spcPct val="30000"/>
              </a:spcBef>
            </a:pPr>
            <a:r>
              <a:rPr lang="en-US" altLang="zh-TW" dirty="0" smtClean="0">
                <a:ea typeface="新細明體" pitchFamily="18" charset="-120"/>
                <a:cs typeface="Times New Roman" pitchFamily="18" charset="0"/>
              </a:rPr>
              <a:t>[1] Identify the input messages </a:t>
            </a:r>
          </a:p>
          <a:p>
            <a:pPr lvl="1" eaLnBrk="1" hangingPunct="1">
              <a:spcBef>
                <a:spcPct val="30000"/>
              </a:spcBef>
            </a:pPr>
            <a:r>
              <a:rPr lang="en-US" altLang="zh-TW" dirty="0" smtClean="0">
                <a:ea typeface="新細明體" pitchFamily="18" charset="-120"/>
                <a:cs typeface="Times New Roman" pitchFamily="18" charset="0"/>
              </a:rPr>
              <a:t>[2] Describe messages from external actor to system  </a:t>
            </a:r>
          </a:p>
          <a:p>
            <a:pPr lvl="1" eaLnBrk="1" hangingPunct="1">
              <a:spcBef>
                <a:spcPct val="30000"/>
              </a:spcBef>
            </a:pPr>
            <a:r>
              <a:rPr lang="en-US" altLang="zh-TW" dirty="0" smtClean="0">
                <a:ea typeface="新細明體" pitchFamily="18" charset="-120"/>
                <a:cs typeface="Times New Roman" pitchFamily="18" charset="0"/>
              </a:rPr>
              <a:t>[3] Identify/apply special conditions to input messages</a:t>
            </a:r>
          </a:p>
          <a:p>
            <a:pPr lvl="1" eaLnBrk="1" hangingPunct="1">
              <a:spcBef>
                <a:spcPct val="30000"/>
              </a:spcBef>
            </a:pPr>
            <a:r>
              <a:rPr lang="en-US" altLang="zh-TW" dirty="0" smtClean="0">
                <a:ea typeface="新細明體" pitchFamily="18" charset="-120"/>
                <a:cs typeface="Times New Roman" pitchFamily="18" charset="0"/>
              </a:rPr>
              <a:t>[4] Identify and add the output return messages 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2B07E-77E0-4366-8EE0-0B6820E2FBA3}" type="datetime1">
              <a:rPr lang="en-GB" smtClean="0"/>
              <a:t>24/02/2013</a:t>
            </a:fld>
            <a:endParaRPr lang="en-GB"/>
          </a:p>
        </p:txBody>
      </p:sp>
      <p:sp>
        <p:nvSpPr>
          <p:cNvPr id="29699" name="頁尾版面配置區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zh-TW" sz="1400" smtClean="0">
                <a:solidFill>
                  <a:srgbClr val="99CC00"/>
                </a:solidFill>
              </a:rPr>
              <a:t>CT 1414 * Nouf Aljaffan</a:t>
            </a:r>
            <a:endParaRPr lang="en-US" altLang="zh-TW" sz="1400" smtClean="0">
              <a:solidFill>
                <a:srgbClr val="99CC00"/>
              </a:solidFill>
            </a:endParaRPr>
          </a:p>
        </p:txBody>
      </p:sp>
      <p:sp>
        <p:nvSpPr>
          <p:cNvPr id="29698" name="投影片編號版面配置區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CF2BEBDF-8464-4BFE-B22C-1D63C7FC8827}" type="slidenum">
              <a:rPr lang="en-US" altLang="zh-TW" sz="1400">
                <a:solidFill>
                  <a:srgbClr val="99CC00"/>
                </a:solidFill>
              </a:rPr>
              <a:pPr eaLnBrk="1" hangingPunct="1"/>
              <a:t>13</a:t>
            </a:fld>
            <a:endParaRPr lang="en-US" altLang="zh-TW" sz="1400">
              <a:solidFill>
                <a:srgbClr val="99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90102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42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/>
              <a:t>Activity Diagram and Resulting SSD for Telephone Order Scenario</a:t>
            </a:r>
            <a:endParaRPr lang="en-US" sz="2000"/>
          </a:p>
        </p:txBody>
      </p:sp>
      <p:pic>
        <p:nvPicPr>
          <p:cNvPr id="694283" name="Picture 11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lum brigh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288852"/>
            <a:ext cx="4686000" cy="5400000"/>
          </a:xfrm>
          <a:noFill/>
          <a:ln/>
          <a:extLst>
            <a:ext uri="{91240B29-F687-4F45-9708-019B960494DF}">
              <a14:hiddenLine xmlns:a14="http://schemas.microsoft.com/office/drawing/2010/main" w="12700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</p:pic>
      <p:pic>
        <p:nvPicPr>
          <p:cNvPr id="694285" name="Picture 13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>
            <a:lum brigh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268760"/>
            <a:ext cx="4158300" cy="5400000"/>
          </a:xfrm>
          <a:noFill/>
          <a:ln/>
          <a:extLst>
            <a:ext uri="{91240B29-F687-4F45-9708-019B960494DF}">
              <a14:hiddenLine xmlns:a14="http://schemas.microsoft.com/office/drawing/2010/main" w="12700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FF0BD-3635-4404-8030-5682401EF60C}" type="slidenum">
              <a:rPr lang="en-US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4019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200">
                <a:ea typeface="SimSun" pitchFamily="2" charset="-122"/>
              </a:rPr>
              <a:t>Case Study: How to do SSD in the POS Project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CN" sz="2400">
                <a:ea typeface="SimSun" pitchFamily="2" charset="-122"/>
              </a:rPr>
              <a:t>Simple </a:t>
            </a:r>
            <a:r>
              <a:rPr lang="en-US" altLang="zh-CN" sz="2400" b="1">
                <a:ea typeface="SimSun" pitchFamily="2" charset="-122"/>
              </a:rPr>
              <a:t>cash-only </a:t>
            </a:r>
            <a:r>
              <a:rPr lang="en-US" altLang="zh-CN" sz="2400" b="1" i="1">
                <a:ea typeface="SimSun" pitchFamily="2" charset="-122"/>
              </a:rPr>
              <a:t>Process Sale</a:t>
            </a:r>
            <a:r>
              <a:rPr lang="en-US" altLang="zh-CN" sz="2400" i="1">
                <a:ea typeface="SimSun" pitchFamily="2" charset="-122"/>
              </a:rPr>
              <a:t> </a:t>
            </a:r>
            <a:r>
              <a:rPr lang="en-US" altLang="zh-CN" sz="2400">
                <a:ea typeface="SimSun" pitchFamily="2" charset="-122"/>
              </a:rPr>
              <a:t>scenario:</a:t>
            </a:r>
          </a:p>
          <a:p>
            <a:pPr>
              <a:buFont typeface="Wingdings" pitchFamily="2" charset="2"/>
              <a:buNone/>
            </a:pPr>
            <a:r>
              <a:rPr lang="en-US" altLang="zh-CN" sz="2400">
                <a:ea typeface="SimSun" pitchFamily="2" charset="-122"/>
              </a:rPr>
              <a:t>	1. Customer arrives at a POS checkout with goods and/or services to purchase.</a:t>
            </a:r>
          </a:p>
          <a:p>
            <a:pPr>
              <a:buFont typeface="Wingdings" pitchFamily="2" charset="2"/>
              <a:buNone/>
            </a:pPr>
            <a:r>
              <a:rPr lang="en-US" altLang="zh-CN" sz="2400">
                <a:ea typeface="SimSun" pitchFamily="2" charset="-122"/>
              </a:rPr>
              <a:t>	2. Cashier starts a new sale.</a:t>
            </a:r>
          </a:p>
          <a:p>
            <a:pPr>
              <a:buFont typeface="Wingdings" pitchFamily="2" charset="2"/>
              <a:buNone/>
            </a:pPr>
            <a:r>
              <a:rPr lang="en-US" altLang="zh-CN" sz="2400">
                <a:ea typeface="SimSun" pitchFamily="2" charset="-122"/>
              </a:rPr>
              <a:t>	3. Cashier enters item identifier.</a:t>
            </a:r>
          </a:p>
          <a:p>
            <a:pPr>
              <a:buFont typeface="Wingdings" pitchFamily="2" charset="2"/>
              <a:buNone/>
            </a:pPr>
            <a:r>
              <a:rPr lang="en-US" altLang="zh-CN" sz="2400">
                <a:ea typeface="SimSun" pitchFamily="2" charset="-122"/>
              </a:rPr>
              <a:t>	4. System records sale line item and presents item description, price, and running total.</a:t>
            </a:r>
          </a:p>
          <a:p>
            <a:pPr>
              <a:buFont typeface="Wingdings" pitchFamily="2" charset="2"/>
              <a:buNone/>
            </a:pPr>
            <a:r>
              <a:rPr lang="en-US" altLang="zh-CN" sz="2400">
                <a:ea typeface="SimSun" pitchFamily="2" charset="-122"/>
              </a:rPr>
              <a:t>Cashier repeats steps 3-4 until indicates done.</a:t>
            </a:r>
          </a:p>
          <a:p>
            <a:pPr>
              <a:buFont typeface="Wingdings" pitchFamily="2" charset="2"/>
              <a:buNone/>
            </a:pPr>
            <a:r>
              <a:rPr lang="en-US" altLang="zh-CN" sz="2400">
                <a:ea typeface="SimSun" pitchFamily="2" charset="-122"/>
              </a:rPr>
              <a:t>	5. System presents total with taxes calculated.</a:t>
            </a:r>
          </a:p>
          <a:p>
            <a:pPr>
              <a:buFont typeface="Wingdings" pitchFamily="2" charset="2"/>
              <a:buNone/>
            </a:pPr>
            <a:r>
              <a:rPr lang="en-US" altLang="zh-CN" sz="2400">
                <a:ea typeface="SimSun" pitchFamily="2" charset="-122"/>
              </a:rPr>
              <a:t>	6. Cashier tells Customer the total, and asks for payment.</a:t>
            </a:r>
          </a:p>
          <a:p>
            <a:pPr>
              <a:buFont typeface="Wingdings" pitchFamily="2" charset="2"/>
              <a:buNone/>
            </a:pPr>
            <a:r>
              <a:rPr lang="en-US" altLang="zh-CN" sz="2400">
                <a:ea typeface="SimSun" pitchFamily="2" charset="-122"/>
              </a:rPr>
              <a:t>	7. Customer pays and System handles payment.</a:t>
            </a:r>
          </a:p>
          <a:p>
            <a:pPr>
              <a:buFont typeface="Wingdings" pitchFamily="2" charset="2"/>
              <a:buNone/>
            </a:pPr>
            <a:r>
              <a:rPr lang="en-US" altLang="zh-CN" sz="2400">
                <a:ea typeface="SimSun" pitchFamily="2" charset="-122"/>
              </a:rPr>
              <a:t>...</a:t>
            </a:r>
          </a:p>
          <a:p>
            <a:endParaRPr lang="en-US" altLang="zh-CN" sz="2400">
              <a:ea typeface="SimSun" pitchFamily="2" charset="-122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3B6E0-FCFA-4E81-A7FB-D8F4D2A7401D}" type="datetime1">
              <a:rPr lang="en-GB" smtClean="0"/>
              <a:t>24/02/2013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CT 1414 * Nouf Aljaffan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E582-4A20-4815-841A-DD2160AF8A3C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4588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sz="3200">
                <a:ea typeface="SimSun" pitchFamily="2" charset="-122"/>
              </a:rPr>
              <a:t>Step 1: Define System Events and the System Boundary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altLang="zh-CN" dirty="0"/>
              <a:t>the system boundary is usually chosen to be the software system itself; in this context, a system event is an external event that directly stimulates the software</a:t>
            </a:r>
          </a:p>
          <a:p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CAEB0-74DE-4542-8F75-172425DBE7F6}" type="datetime1">
              <a:rPr lang="en-GB" smtClean="0"/>
              <a:t>24/02/2013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CT 1414 * Nouf Aljaffan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E582-4A20-4815-841A-DD2160AF8A3C}" type="slidenum">
              <a:rPr lang="en-GB" smtClean="0"/>
              <a:t>16</a:t>
            </a:fld>
            <a:endParaRPr lang="en-GB"/>
          </a:p>
        </p:txBody>
      </p:sp>
      <p:pic>
        <p:nvPicPr>
          <p:cNvPr id="18" name="Picture 7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504672"/>
            <a:ext cx="4314031" cy="436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8758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sz="3200">
                <a:ea typeface="SimSun" pitchFamily="2" charset="-122"/>
              </a:rPr>
              <a:t>Step 2: Naming System Events and Operations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3AD67-499B-48BF-8018-E6496B39D41A}" type="datetime1">
              <a:rPr lang="en-GB" smtClean="0"/>
              <a:t>24/02/2013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CT 1414 * Nouf Aljaffan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E582-4A20-4815-841A-DD2160AF8A3C}" type="slidenum">
              <a:rPr lang="en-GB" smtClean="0"/>
              <a:t>17</a:t>
            </a:fld>
            <a:endParaRPr lang="en-GB"/>
          </a:p>
        </p:txBody>
      </p:sp>
      <p:pic>
        <p:nvPicPr>
          <p:cNvPr id="14" name="Picture 4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0055" y="1395412"/>
            <a:ext cx="5770217" cy="32577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578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200">
                <a:ea typeface="SimSun" pitchFamily="2" charset="-122"/>
              </a:rPr>
              <a:t>Step 3: show Use Case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CN" sz="2400">
                <a:ea typeface="SimSun" pitchFamily="2" charset="-122"/>
              </a:rPr>
              <a:t>Simple </a:t>
            </a:r>
            <a:r>
              <a:rPr lang="en-US" altLang="zh-CN" sz="2400" b="1">
                <a:ea typeface="SimSun" pitchFamily="2" charset="-122"/>
              </a:rPr>
              <a:t>cash-only </a:t>
            </a:r>
            <a:r>
              <a:rPr lang="en-US" altLang="zh-CN" sz="2400" b="1" i="1">
                <a:ea typeface="SimSun" pitchFamily="2" charset="-122"/>
              </a:rPr>
              <a:t>Process Sale</a:t>
            </a:r>
            <a:r>
              <a:rPr lang="en-US" altLang="zh-CN" sz="2400" i="1">
                <a:ea typeface="SimSun" pitchFamily="2" charset="-122"/>
              </a:rPr>
              <a:t> </a:t>
            </a:r>
            <a:r>
              <a:rPr lang="en-US" altLang="zh-CN" sz="2400">
                <a:ea typeface="SimSun" pitchFamily="2" charset="-122"/>
              </a:rPr>
              <a:t>scenario:</a:t>
            </a:r>
          </a:p>
          <a:p>
            <a:pPr>
              <a:buFont typeface="Wingdings" pitchFamily="2" charset="2"/>
              <a:buNone/>
            </a:pPr>
            <a:r>
              <a:rPr lang="en-US" altLang="zh-CN" sz="2400">
                <a:ea typeface="SimSun" pitchFamily="2" charset="-122"/>
              </a:rPr>
              <a:t>	1. Customer arrives at a POS checkout with goods and/or services to purchase.</a:t>
            </a:r>
          </a:p>
          <a:p>
            <a:pPr>
              <a:buFont typeface="Wingdings" pitchFamily="2" charset="2"/>
              <a:buNone/>
            </a:pPr>
            <a:r>
              <a:rPr lang="en-US" altLang="zh-CN" sz="2400">
                <a:ea typeface="SimSun" pitchFamily="2" charset="-122"/>
              </a:rPr>
              <a:t>	2. Cashier starts a new sale.</a:t>
            </a:r>
          </a:p>
          <a:p>
            <a:pPr>
              <a:buFont typeface="Wingdings" pitchFamily="2" charset="2"/>
              <a:buNone/>
            </a:pPr>
            <a:r>
              <a:rPr lang="en-US" altLang="zh-CN" sz="2400">
                <a:ea typeface="SimSun" pitchFamily="2" charset="-122"/>
              </a:rPr>
              <a:t>	3. Cashier enters item identifier.</a:t>
            </a:r>
          </a:p>
          <a:p>
            <a:pPr>
              <a:buFont typeface="Wingdings" pitchFamily="2" charset="2"/>
              <a:buNone/>
            </a:pPr>
            <a:r>
              <a:rPr lang="en-US" altLang="zh-CN" sz="2400">
                <a:ea typeface="SimSun" pitchFamily="2" charset="-122"/>
              </a:rPr>
              <a:t>	4. System records sale line item and presents item description, price, and running total.</a:t>
            </a:r>
          </a:p>
          <a:p>
            <a:pPr>
              <a:buFont typeface="Wingdings" pitchFamily="2" charset="2"/>
              <a:buNone/>
            </a:pPr>
            <a:r>
              <a:rPr lang="en-US" altLang="zh-CN" sz="2400">
                <a:ea typeface="SimSun" pitchFamily="2" charset="-122"/>
              </a:rPr>
              <a:t>Cashier repeats steps 3-4 until indicates done.</a:t>
            </a:r>
          </a:p>
          <a:p>
            <a:pPr>
              <a:buFont typeface="Wingdings" pitchFamily="2" charset="2"/>
              <a:buNone/>
            </a:pPr>
            <a:r>
              <a:rPr lang="en-US" altLang="zh-CN" sz="2400">
                <a:ea typeface="SimSun" pitchFamily="2" charset="-122"/>
              </a:rPr>
              <a:t>	5. System presents total with taxes calculated.</a:t>
            </a:r>
          </a:p>
          <a:p>
            <a:pPr>
              <a:buFont typeface="Wingdings" pitchFamily="2" charset="2"/>
              <a:buNone/>
            </a:pPr>
            <a:r>
              <a:rPr lang="en-US" altLang="zh-CN" sz="2400">
                <a:ea typeface="SimSun" pitchFamily="2" charset="-122"/>
              </a:rPr>
              <a:t>	6. Cashier tells Customer the total, and asks for payment.</a:t>
            </a:r>
          </a:p>
          <a:p>
            <a:pPr>
              <a:buFont typeface="Wingdings" pitchFamily="2" charset="2"/>
              <a:buNone/>
            </a:pPr>
            <a:r>
              <a:rPr lang="en-US" altLang="zh-CN" sz="2400">
                <a:ea typeface="SimSun" pitchFamily="2" charset="-122"/>
              </a:rPr>
              <a:t>	7. Customer pays and System handles payment.</a:t>
            </a:r>
          </a:p>
          <a:p>
            <a:pPr>
              <a:buFont typeface="Wingdings" pitchFamily="2" charset="2"/>
              <a:buNone/>
            </a:pPr>
            <a:r>
              <a:rPr lang="en-US" altLang="zh-CN" sz="2400">
                <a:ea typeface="SimSun" pitchFamily="2" charset="-122"/>
              </a:rPr>
              <a:t>...</a:t>
            </a:r>
          </a:p>
          <a:p>
            <a:endParaRPr lang="en-US" altLang="zh-CN" sz="2400">
              <a:ea typeface="SimSun" pitchFamily="2" charset="-122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78ECE-EE37-4F52-ADA4-7E3FD944E82A}" type="datetime1">
              <a:rPr lang="en-GB" smtClean="0"/>
              <a:t>24/02/2013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CT 1414 * Nouf Aljaffan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E582-4A20-4815-841A-DD2160AF8A3C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8350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200">
                <a:ea typeface="SimSun" pitchFamily="2" charset="-122"/>
              </a:rPr>
              <a:t>Step 4: Do SSD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BE61A-A745-40B6-92B6-39D37EB6D340}" type="datetime1">
              <a:rPr lang="en-GB" smtClean="0"/>
              <a:t>24/02/2013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CT 1414 * Nouf Aljaffan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E582-4A20-4815-841A-DD2160AF8A3C}" type="slidenum">
              <a:rPr lang="en-GB" smtClean="0"/>
              <a:t>19</a:t>
            </a:fld>
            <a:endParaRPr lang="en-GB"/>
          </a:p>
        </p:txBody>
      </p:sp>
      <p:pic>
        <p:nvPicPr>
          <p:cNvPr id="14" name="Picture 5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39061"/>
            <a:ext cx="7772400" cy="482735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702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ysClr val="windowText" lastClr="000000"/>
                </a:solidFill>
              </a:rPr>
              <a:t>Outline</a:t>
            </a:r>
            <a:endParaRPr lang="es-ES" smtClean="0">
              <a:solidFill>
                <a:sysClr val="windowText" lastClr="000000"/>
              </a:solidFill>
            </a:endParaRPr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ysClr val="windowText" lastClr="000000"/>
                </a:solidFill>
              </a:rPr>
              <a:t>SSD Definition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ysClr val="windowText" lastClr="000000"/>
                </a:solidFill>
              </a:rPr>
              <a:t>SSD Notation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zh-TW" dirty="0">
                <a:solidFill>
                  <a:schemeClr val="tx1"/>
                </a:solidFill>
                <a:ea typeface="新細明體" pitchFamily="18" charset="-120"/>
                <a:cs typeface="Times New Roman" pitchFamily="18" charset="0"/>
              </a:rPr>
              <a:t>Developing a System Sequence Diagram </a:t>
            </a:r>
            <a:endParaRPr lang="en-US" altLang="zh-TW" dirty="0" smtClean="0">
              <a:solidFill>
                <a:schemeClr val="tx1"/>
              </a:solidFill>
              <a:ea typeface="新細明體" pitchFamily="18" charset="-120"/>
              <a:cs typeface="Times New Roman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ysClr val="windowText" lastClr="000000"/>
                </a:solidFill>
                <a:ea typeface="新細明體" pitchFamily="18" charset="-120"/>
                <a:cs typeface="Times New Roman" pitchFamily="18" charset="0"/>
              </a:rPr>
              <a:t>CASE STUDY</a:t>
            </a:r>
            <a:endParaRPr lang="en-US" dirty="0" smtClean="0">
              <a:solidFill>
                <a:sysClr val="windowText" lastClr="000000"/>
              </a:solidFill>
            </a:endParaRPr>
          </a:p>
          <a:p>
            <a:endParaRPr lang="es-ES" dirty="0" smtClean="0">
              <a:solidFill>
                <a:sysClr val="windowText" lastClr="0000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D1052-F6C0-4A9D-BE6E-067FBA0D138F}" type="datetime1">
              <a:rPr lang="en-GB" smtClean="0"/>
              <a:t>24/02/2013</a:t>
            </a:fld>
            <a:endParaRPr lang="en-GB"/>
          </a:p>
        </p:txBody>
      </p:sp>
      <p:sp>
        <p:nvSpPr>
          <p:cNvPr id="4098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en-US" sz="1400" dirty="0" smtClean="0"/>
              <a:t>CT 1414 * </a:t>
            </a:r>
            <a:r>
              <a:rPr lang="en-US" sz="1400" dirty="0" err="1" smtClean="0"/>
              <a:t>Nouf</a:t>
            </a:r>
            <a:r>
              <a:rPr lang="en-US" sz="1400" dirty="0" smtClean="0"/>
              <a:t> </a:t>
            </a:r>
            <a:r>
              <a:rPr lang="en-US" sz="1400" dirty="0" err="1" smtClean="0"/>
              <a:t>Aljaffan</a:t>
            </a:r>
            <a:endParaRPr lang="en-US" sz="1400" dirty="0" smtClean="0"/>
          </a:p>
        </p:txBody>
      </p:sp>
      <p:sp>
        <p:nvSpPr>
          <p:cNvPr id="409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0DD1057E-92C5-49C5-BC63-7BDA462D2A8C}" type="slidenum">
              <a:rPr lang="en-US" sz="1400" smtClean="0">
                <a:solidFill>
                  <a:schemeClr val="bg1"/>
                </a:solidFill>
              </a:rPr>
              <a:pPr/>
              <a:t>2</a:t>
            </a:fld>
            <a:endParaRPr lang="en-US" sz="14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5974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762" grpId="0"/>
      <p:bldP spid="11776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200">
                <a:ea typeface="SimSun" pitchFamily="2" charset="-122"/>
              </a:rPr>
              <a:t>SSD of UC - Process Sale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D85D3-5722-4A0D-8D3B-DFC1E7A26995}" type="datetime1">
              <a:rPr lang="en-GB" smtClean="0"/>
              <a:t>24/02/2013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CT 1414 * Nouf Aljaffan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E582-4A20-4815-841A-DD2160AF8A3C}" type="slidenum">
              <a:rPr lang="en-GB" smtClean="0"/>
              <a:t>20</a:t>
            </a:fld>
            <a:endParaRPr lang="en-GB"/>
          </a:p>
        </p:txBody>
      </p:sp>
      <p:pic>
        <p:nvPicPr>
          <p:cNvPr id="16" name="Picture 6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6632"/>
            <a:ext cx="7344816" cy="55300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6532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89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Integrating Object-Oriented Models</a:t>
            </a:r>
          </a:p>
        </p:txBody>
      </p:sp>
      <p:sp>
        <p:nvSpPr>
          <p:cNvPr id="67891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/>
              <a:t>Complete use case diagram is needed to understand total scope of new system</a:t>
            </a:r>
          </a:p>
          <a:p>
            <a:r>
              <a:rPr lang="en-US"/>
              <a:t>Domain model class diagrams should also be as complete as possible for entire system</a:t>
            </a:r>
          </a:p>
          <a:p>
            <a:r>
              <a:rPr lang="en-US"/>
              <a:t>With iterative approach, only construct use case descriptions, activity diagrams, and system sequence diagrams for use cases in iteration</a:t>
            </a:r>
          </a:p>
          <a:p>
            <a:r>
              <a:rPr lang="en-US"/>
              <a:t>Development of a new diagram often helps refine and correct previous diagrams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A75B9-E3AC-4276-ADDA-4E880924A852}" type="datetime1">
              <a:rPr lang="en-GB" smtClean="0"/>
              <a:t>24/02/2013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CT 1414 * Nouf Aljaffan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20FE5-7635-46BA-981C-90CFE7F20F49}" type="slidenum">
              <a:rPr lang="en-US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65896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FF1E8-DC80-415E-A657-C6F5DE083F02}" type="datetime1">
              <a:rPr lang="en-GB" smtClean="0"/>
              <a:t>24/02/2013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CT 1414 * Nouf Aljaffan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E582-4A20-4815-841A-DD2160AF8A3C}" type="slidenum">
              <a:rPr lang="en-GB" smtClean="0"/>
              <a:t>22</a:t>
            </a:fld>
            <a:endParaRPr lang="en-GB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88640"/>
            <a:ext cx="6552728" cy="6383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1927924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0486" name="Rectangle 1030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Relationships Between OO </a:t>
            </a:r>
            <a:r>
              <a:rPr lang="en-US" dirty="0" smtClean="0"/>
              <a:t>Requirements </a:t>
            </a:r>
            <a:r>
              <a:rPr lang="en-US" dirty="0"/>
              <a:t>Models</a:t>
            </a:r>
            <a:endParaRPr lang="en-US" sz="20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2D3A9-4BB7-4C4F-948B-3AF3AE13650B}" type="datetime1">
              <a:rPr lang="en-GB" smtClean="0"/>
              <a:t>24/02/2013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CT 1414 * Nouf Aljaffan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7FB14-D591-4C16-8652-6B850061CD52}" type="slidenum">
              <a:rPr lang="en-US"/>
              <a:pPr/>
              <a:t>23</a:t>
            </a:fld>
            <a:endParaRPr lang="en-US"/>
          </a:p>
        </p:txBody>
      </p:sp>
      <p:pic>
        <p:nvPicPr>
          <p:cNvPr id="660492" name="Picture 1036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611378"/>
            <a:ext cx="7772400" cy="2482719"/>
          </a:xfrm>
          <a:noFill/>
          <a:ln/>
          <a:extLst>
            <a:ext uri="{91240B29-F687-4F45-9708-019B960494DF}">
              <a14:hiddenLine xmlns:a14="http://schemas.microsoft.com/office/drawing/2010/main" w="12700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43106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UML Framework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27A4A-C6E9-4B4E-BE3A-C13D2F9106E7}" type="datetime1">
              <a:rPr lang="en-GB" smtClean="0"/>
              <a:t>24/02/2013</a:t>
            </a:fld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413129-E650-4F41-B0EA-BCBDD83FCA48}" type="slidenum">
              <a:rPr lang="en-GB" smtClean="0"/>
              <a:t>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CT 1414 * Nouf Aljaffan</a:t>
            </a:r>
            <a:endParaRPr lang="en-GB"/>
          </a:p>
        </p:txBody>
      </p:sp>
      <p:graphicFrame>
        <p:nvGraphicFramePr>
          <p:cNvPr id="8" name="Picture Placeholder 7"/>
          <p:cNvGraphicFramePr>
            <a:graphicFrameLocks noGrp="1" noChangeAspect="1"/>
          </p:cNvGraphicFramePr>
          <p:nvPr>
            <p:ph type="pic" idx="1"/>
            <p:extLst>
              <p:ext uri="{D42A27DB-BD31-4B8C-83A1-F6EECF244321}">
                <p14:modId xmlns:p14="http://schemas.microsoft.com/office/powerpoint/2010/main" val="13017471"/>
              </p:ext>
            </p:extLst>
          </p:nvPr>
        </p:nvGraphicFramePr>
        <p:xfrm>
          <a:off x="29194" y="782637"/>
          <a:ext cx="8215214" cy="4662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Visio" r:id="rId4" imgW="6908400" imgH="3920400" progId="Visio.Drawing.11">
                  <p:embed/>
                </p:oleObj>
              </mc:Choice>
              <mc:Fallback>
                <p:oleObj name="Visio" r:id="rId4" imgW="6908400" imgH="3920400" progId="Visio.Drawing.11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94" y="782637"/>
                        <a:ext cx="8215214" cy="4662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13948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0"/>
            <a:ext cx="7000410" cy="6813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/>
      </p:sp>
      <p:sp>
        <p:nvSpPr>
          <p:cNvPr id="11" name="Text Placeholder 10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EA288-76B8-4CBC-9C68-70A6B64951A7}" type="datetime1">
              <a:rPr lang="en-GB" smtClean="0"/>
              <a:t>24/02/2013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428E582-4A20-4815-841A-DD2160AF8A3C}" type="slidenum">
              <a:rPr lang="en-GB" smtClean="0"/>
              <a:t>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CT 1414 * Nouf Aljaffan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8252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200">
                <a:ea typeface="SimSun" pitchFamily="2" charset="-122"/>
              </a:rPr>
              <a:t>Introduction – System Sequence Diagram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2800" dirty="0">
                <a:ea typeface="SimSun" pitchFamily="2" charset="-122"/>
              </a:rPr>
              <a:t>A </a:t>
            </a:r>
            <a:r>
              <a:rPr lang="en-US" altLang="zh-CN" sz="2800" b="1" dirty="0">
                <a:solidFill>
                  <a:schemeClr val="accent2"/>
                </a:solidFill>
                <a:ea typeface="SimSun" pitchFamily="2" charset="-122"/>
              </a:rPr>
              <a:t>system sequence diagram</a:t>
            </a:r>
            <a:r>
              <a:rPr lang="en-US" altLang="zh-CN" sz="2800" dirty="0">
                <a:ea typeface="SimSun" pitchFamily="2" charset="-122"/>
              </a:rPr>
              <a:t> is a fast and easily created artifact that illustrates input and output events related to the systems under discussion</a:t>
            </a:r>
          </a:p>
          <a:p>
            <a:endParaRPr lang="en-GB" sz="2800" dirty="0" smtClean="0"/>
          </a:p>
          <a:p>
            <a:r>
              <a:rPr lang="en-US" altLang="zh-CN" sz="2800" dirty="0" smtClean="0">
                <a:ea typeface="SimSun" pitchFamily="2" charset="-122"/>
              </a:rPr>
              <a:t>Before </a:t>
            </a:r>
            <a:r>
              <a:rPr lang="en-US" altLang="zh-CN" sz="2800" dirty="0">
                <a:ea typeface="SimSun" pitchFamily="2" charset="-122"/>
              </a:rPr>
              <a:t>proceeding to a logical design of how a software application will work, we should investigate and define the system behavior as a "</a:t>
            </a:r>
            <a:r>
              <a:rPr lang="en-US" altLang="zh-CN" sz="2800" b="1" dirty="0">
                <a:solidFill>
                  <a:schemeClr val="accent2"/>
                </a:solidFill>
                <a:ea typeface="SimSun" pitchFamily="2" charset="-122"/>
              </a:rPr>
              <a:t>black box</a:t>
            </a:r>
            <a:r>
              <a:rPr lang="en-US" altLang="zh-CN" sz="2800" dirty="0">
                <a:ea typeface="SimSun" pitchFamily="2" charset="-122"/>
              </a:rPr>
              <a:t>“.</a:t>
            </a:r>
          </a:p>
          <a:p>
            <a:endParaRPr lang="en-US" altLang="zh-CN" sz="2800" dirty="0">
              <a:ea typeface="SimSun" pitchFamily="2" charset="-122"/>
            </a:endParaRPr>
          </a:p>
          <a:p>
            <a:endParaRPr lang="en-US" altLang="zh-CN" sz="2800" dirty="0">
              <a:ea typeface="SimSun" pitchFamily="2" charset="-122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DEA93-8BCE-4F27-AD6C-8AE4CBB4136F}" type="datetime1">
              <a:rPr lang="en-GB" smtClean="0"/>
              <a:t>24/02/2013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CT 1414 * Nouf Aljaffan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E582-4A20-4815-841A-DD2160AF8A3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9163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200">
                <a:ea typeface="SimSun" pitchFamily="2" charset="-122"/>
              </a:rPr>
              <a:t>System Event and Response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CN" sz="2800" dirty="0">
                <a:ea typeface="SimSun" pitchFamily="2" charset="-122"/>
              </a:rPr>
              <a:t>Use cases describe how external actors interact with the software system. </a:t>
            </a:r>
            <a:endParaRPr lang="en-US" altLang="zh-CN" sz="2800" dirty="0" smtClean="0">
              <a:ea typeface="SimSun" pitchFamily="2" charset="-122"/>
            </a:endParaRPr>
          </a:p>
          <a:p>
            <a:endParaRPr lang="en-US" altLang="zh-CN" sz="2800" dirty="0">
              <a:ea typeface="SimSun" pitchFamily="2" charset="-122"/>
            </a:endParaRPr>
          </a:p>
          <a:p>
            <a:r>
              <a:rPr lang="en-US" altLang="zh-CN" sz="2800" dirty="0">
                <a:ea typeface="SimSun" pitchFamily="2" charset="-122"/>
              </a:rPr>
              <a:t>During this interaction an actor generates </a:t>
            </a:r>
            <a:r>
              <a:rPr lang="en-US" altLang="zh-CN" sz="2800" dirty="0">
                <a:solidFill>
                  <a:schemeClr val="accent2"/>
                </a:solidFill>
                <a:ea typeface="SimSun" pitchFamily="2" charset="-122"/>
              </a:rPr>
              <a:t>events</a:t>
            </a:r>
            <a:r>
              <a:rPr lang="en-US" altLang="zh-CN" sz="2800" dirty="0">
                <a:ea typeface="SimSun" pitchFamily="2" charset="-122"/>
              </a:rPr>
              <a:t> to a system, usually requesting some operation in </a:t>
            </a:r>
            <a:r>
              <a:rPr lang="en-US" altLang="zh-CN" sz="2800" dirty="0">
                <a:solidFill>
                  <a:schemeClr val="accent2"/>
                </a:solidFill>
                <a:ea typeface="SimSun" pitchFamily="2" charset="-122"/>
              </a:rPr>
              <a:t>response</a:t>
            </a:r>
            <a:r>
              <a:rPr lang="en-US" altLang="zh-CN" sz="2800" dirty="0">
                <a:ea typeface="SimSun" pitchFamily="2" charset="-122"/>
              </a:rPr>
              <a:t>. </a:t>
            </a:r>
          </a:p>
          <a:p>
            <a:endParaRPr lang="en-US" altLang="zh-CN" sz="2800" dirty="0">
              <a:ea typeface="SimSun" pitchFamily="2" charset="-122"/>
            </a:endParaRPr>
          </a:p>
          <a:p>
            <a:pPr>
              <a:buFont typeface="Wingdings" pitchFamily="2" charset="2"/>
              <a:buNone/>
            </a:pPr>
            <a:r>
              <a:rPr lang="en-US" altLang="zh-CN" sz="2800" dirty="0" smtClean="0">
                <a:ea typeface="SimSun" pitchFamily="2" charset="-122"/>
              </a:rPr>
              <a:t>For example, when a cashier enters an item's ID, the cashier is requesting the POS system to record that item's sale. That request event initiates an operation upon the system.</a:t>
            </a:r>
          </a:p>
          <a:p>
            <a:pPr>
              <a:buFont typeface="Wingdings" pitchFamily="2" charset="2"/>
              <a:buNone/>
            </a:pPr>
            <a:endParaRPr lang="en-US" altLang="zh-CN" sz="2800" dirty="0">
              <a:ea typeface="SimSun" pitchFamily="2" charset="-122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5E7EA-16A7-4BD2-B6F9-0F554CEF5D2F}" type="datetime1">
              <a:rPr lang="en-GB" smtClean="0"/>
              <a:t>24/02/2013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CT 1414 * Nouf Aljaffan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E582-4A20-4815-841A-DD2160AF8A3C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3816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200">
                <a:ea typeface="SimSun" pitchFamily="2" charset="-122"/>
              </a:rPr>
              <a:t>System sequence diagram 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CN" sz="2800" dirty="0">
                <a:solidFill>
                  <a:schemeClr val="accent2"/>
                </a:solidFill>
                <a:ea typeface="SimSun" pitchFamily="2" charset="-122"/>
              </a:rPr>
              <a:t>A system sequence diagram</a:t>
            </a:r>
            <a:r>
              <a:rPr lang="en-US" altLang="zh-CN" sz="2800" b="1" dirty="0">
                <a:ea typeface="SimSun" pitchFamily="2" charset="-122"/>
              </a:rPr>
              <a:t> </a:t>
            </a:r>
            <a:r>
              <a:rPr lang="en-US" altLang="zh-CN" sz="2800" dirty="0">
                <a:ea typeface="SimSun" pitchFamily="2" charset="-122"/>
              </a:rPr>
              <a:t>(SSD) is a picture that shows, for </a:t>
            </a:r>
            <a:r>
              <a:rPr lang="en-US" altLang="zh-CN" sz="2800" dirty="0">
                <a:solidFill>
                  <a:schemeClr val="accent2"/>
                </a:solidFill>
                <a:ea typeface="SimSun" pitchFamily="2" charset="-122"/>
              </a:rPr>
              <a:t>a particular scenario of a use case</a:t>
            </a:r>
            <a:r>
              <a:rPr lang="en-US" altLang="zh-CN" sz="2800" dirty="0">
                <a:ea typeface="SimSun" pitchFamily="2" charset="-122"/>
              </a:rPr>
              <a:t>, the events that external actors generate, their order, and inter-system events. </a:t>
            </a:r>
          </a:p>
          <a:p>
            <a:pPr lvl="1"/>
            <a:r>
              <a:rPr lang="en-US" altLang="zh-CN" sz="2400" dirty="0">
                <a:ea typeface="SimSun" pitchFamily="2" charset="-122"/>
              </a:rPr>
              <a:t>The emphasis of the diagram is events that cross the system boundary from actors to systems.</a:t>
            </a:r>
          </a:p>
          <a:p>
            <a:pPr lvl="1"/>
            <a:r>
              <a:rPr lang="en-US" altLang="zh-CN" sz="2400" dirty="0">
                <a:ea typeface="SimSun" pitchFamily="2" charset="-122"/>
              </a:rPr>
              <a:t>An SSD should be done for the main success scenario of the use case, and frequent or complex alternative scenarios.</a:t>
            </a:r>
          </a:p>
          <a:p>
            <a:pPr lvl="1"/>
            <a:r>
              <a:rPr lang="en-US" altLang="zh-CN" sz="2400" dirty="0">
                <a:ea typeface="SimSun" pitchFamily="2" charset="-122"/>
              </a:rPr>
              <a:t>An SSD is generated from inspection of a use case</a:t>
            </a:r>
          </a:p>
          <a:p>
            <a:pPr>
              <a:buFont typeface="Wingdings" pitchFamily="2" charset="2"/>
              <a:buNone/>
            </a:pPr>
            <a:r>
              <a:rPr lang="en-US" altLang="zh-CN" sz="2800" dirty="0">
                <a:ea typeface="SimSun" pitchFamily="2" charset="-122"/>
              </a:rPr>
              <a:t>Suggestion:</a:t>
            </a:r>
          </a:p>
          <a:p>
            <a:r>
              <a:rPr lang="en-US" altLang="zh-CN" sz="2800" dirty="0">
                <a:ea typeface="SimSun" pitchFamily="2" charset="-122"/>
              </a:rPr>
              <a:t>One SSD – one Use Case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7E9E1-EC5A-413B-AD72-A703F2D2C432}" type="datetime1">
              <a:rPr lang="en-GB" smtClean="0"/>
              <a:t>24/02/2013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CT 1414 * Nouf Aljaffan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E582-4A20-4815-841A-DD2160AF8A3C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1921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 sz="4000" dirty="0" smtClean="0">
                <a:ea typeface="新細明體" pitchFamily="18" charset="-120"/>
                <a:cs typeface="Times New Roman" pitchFamily="18" charset="0"/>
              </a:rPr>
              <a:t>Identifying </a:t>
            </a:r>
            <a:r>
              <a:rPr lang="en-US" altLang="zh-TW" sz="4000" dirty="0" smtClean="0">
                <a:ea typeface="新細明體" pitchFamily="18" charset="-120"/>
                <a:cs typeface="Times New Roman" pitchFamily="18" charset="0"/>
              </a:rPr>
              <a:t>Inputs and Outputs — the System Sequence Diagram </a:t>
            </a:r>
          </a:p>
        </p:txBody>
      </p:sp>
      <p:sp>
        <p:nvSpPr>
          <p:cNvPr id="2458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spcBef>
                <a:spcPct val="100000"/>
              </a:spcBef>
            </a:pPr>
            <a:r>
              <a:rPr lang="en-US" altLang="zh-TW" dirty="0" smtClean="0">
                <a:ea typeface="新細明體" pitchFamily="18" charset="-120"/>
                <a:cs typeface="Times New Roman" pitchFamily="18" charset="0"/>
              </a:rPr>
              <a:t>System sequence diagram (SSD)</a:t>
            </a:r>
          </a:p>
          <a:p>
            <a:pPr lvl="1" eaLnBrk="1" hangingPunct="1">
              <a:spcBef>
                <a:spcPct val="100000"/>
              </a:spcBef>
            </a:pPr>
            <a:r>
              <a:rPr lang="en-US" altLang="zh-TW" dirty="0" smtClean="0">
                <a:ea typeface="新細明體" pitchFamily="18" charset="-120"/>
                <a:cs typeface="Times New Roman" pitchFamily="18" charset="0"/>
              </a:rPr>
              <a:t>Describes flow of information </a:t>
            </a:r>
          </a:p>
          <a:p>
            <a:pPr lvl="1" eaLnBrk="1" hangingPunct="1">
              <a:spcBef>
                <a:spcPct val="100000"/>
              </a:spcBef>
            </a:pPr>
            <a:r>
              <a:rPr lang="en-US" altLang="zh-TW" dirty="0" smtClean="0">
                <a:ea typeface="新細明體" pitchFamily="18" charset="-120"/>
                <a:cs typeface="Times New Roman" pitchFamily="18" charset="0"/>
              </a:rPr>
              <a:t>Identifies interaction between actors and system</a:t>
            </a:r>
          </a:p>
          <a:p>
            <a:pPr lvl="1" eaLnBrk="1" hangingPunct="1">
              <a:spcBef>
                <a:spcPct val="100000"/>
              </a:spcBef>
            </a:pPr>
            <a:r>
              <a:rPr lang="en-US" altLang="zh-TW" dirty="0" smtClean="0">
                <a:ea typeface="新細明體" pitchFamily="18" charset="-120"/>
                <a:cs typeface="Times New Roman" pitchFamily="18" charset="0"/>
              </a:rPr>
              <a:t>Message oriented</a:t>
            </a:r>
          </a:p>
          <a:p>
            <a:pPr eaLnBrk="1" hangingPunct="1"/>
            <a:endParaRPr lang="en-US" altLang="zh-TW" dirty="0" smtClean="0">
              <a:ea typeface="新細明體" pitchFamily="18" charset="-120"/>
              <a:cs typeface="Times New Roman" pitchFamily="18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98B99-8391-46F8-805D-B3219A811935}" type="datetime1">
              <a:rPr lang="en-GB" smtClean="0"/>
              <a:t>24/02/2013</a:t>
            </a:fld>
            <a:endParaRPr lang="en-GB"/>
          </a:p>
        </p:txBody>
      </p:sp>
      <p:sp>
        <p:nvSpPr>
          <p:cNvPr id="24579" name="頁尾版面配置區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zh-TW" sz="1400" smtClean="0">
                <a:solidFill>
                  <a:srgbClr val="99CC00"/>
                </a:solidFill>
              </a:rPr>
              <a:t>CT 1414 * Nouf Aljaffan</a:t>
            </a:r>
            <a:endParaRPr lang="en-US" altLang="zh-TW" sz="1400" smtClean="0">
              <a:solidFill>
                <a:srgbClr val="99CC00"/>
              </a:solidFill>
            </a:endParaRPr>
          </a:p>
        </p:txBody>
      </p:sp>
      <p:sp>
        <p:nvSpPr>
          <p:cNvPr id="24578" name="投影片編號版面配置區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B41A67C2-2477-4F11-9168-19329C8015E3}" type="slidenum">
              <a:rPr lang="en-US" altLang="zh-TW" sz="1400">
                <a:solidFill>
                  <a:srgbClr val="99CC00"/>
                </a:solidFill>
              </a:rPr>
              <a:pPr eaLnBrk="1" hangingPunct="1"/>
              <a:t>8</a:t>
            </a:fld>
            <a:endParaRPr lang="en-US" altLang="zh-TW" sz="1400">
              <a:solidFill>
                <a:srgbClr val="99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0682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 smtClean="0">
                <a:ea typeface="新細明體" pitchFamily="18" charset="-120"/>
                <a:cs typeface="Times New Roman" pitchFamily="18" charset="0"/>
              </a:rPr>
              <a:t>SSD Notation </a:t>
            </a:r>
          </a:p>
        </p:txBody>
      </p:sp>
      <p:sp>
        <p:nvSpPr>
          <p:cNvPr id="2560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/>
            <a:r>
              <a:rPr lang="en-US" altLang="zh-TW" dirty="0" smtClean="0">
                <a:ea typeface="新細明體" pitchFamily="18" charset="-120"/>
                <a:cs typeface="Times New Roman" pitchFamily="18" charset="0"/>
              </a:rPr>
              <a:t>Actor “interacts” with the system via input/output</a:t>
            </a:r>
          </a:p>
          <a:p>
            <a:pPr eaLnBrk="1" hangingPunct="1"/>
            <a:r>
              <a:rPr lang="en-US" altLang="zh-TW" dirty="0" smtClean="0">
                <a:ea typeface="新細明體" pitchFamily="18" charset="-120"/>
                <a:cs typeface="Times New Roman" pitchFamily="18" charset="0"/>
              </a:rPr>
              <a:t>SSDs use object notation</a:t>
            </a:r>
          </a:p>
          <a:p>
            <a:pPr lvl="1" eaLnBrk="1" hangingPunct="1"/>
            <a:r>
              <a:rPr lang="en-US" altLang="zh-TW" dirty="0" smtClean="0">
                <a:ea typeface="新細明體" pitchFamily="18" charset="-120"/>
                <a:cs typeface="Times New Roman" pitchFamily="18" charset="0"/>
              </a:rPr>
              <a:t>Box (rectangle) refers to individual object</a:t>
            </a:r>
          </a:p>
          <a:p>
            <a:pPr lvl="1" eaLnBrk="1" hangingPunct="1"/>
            <a:r>
              <a:rPr lang="en-US" altLang="zh-TW" dirty="0" smtClean="0">
                <a:ea typeface="新細明體" pitchFamily="18" charset="-120"/>
                <a:cs typeface="Times New Roman" pitchFamily="18" charset="0"/>
              </a:rPr>
              <a:t>Name of the object underlined</a:t>
            </a:r>
          </a:p>
          <a:p>
            <a:pPr eaLnBrk="1" hangingPunct="1"/>
            <a:r>
              <a:rPr lang="en-US" altLang="zh-TW" dirty="0" smtClean="0">
                <a:ea typeface="新細明體" pitchFamily="18" charset="-120"/>
                <a:cs typeface="Times New Roman" pitchFamily="18" charset="0"/>
              </a:rPr>
              <a:t>Lifeline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is a vertical line under object or actor to show passage of time for object</a:t>
            </a:r>
          </a:p>
          <a:p>
            <a:pPr lvl="1">
              <a:lnSpc>
                <a:spcPct val="90000"/>
              </a:lnSpc>
            </a:pPr>
            <a:r>
              <a:rPr lang="en-US" altLang="zh-TW" dirty="0" smtClean="0">
                <a:ea typeface="新細明體" pitchFamily="18" charset="-120"/>
                <a:cs typeface="Times New Roman" pitchFamily="18" charset="0"/>
              </a:rPr>
              <a:t>Indicates sequence of the messages sent/received </a:t>
            </a:r>
          </a:p>
          <a:p>
            <a:pPr lvl="1"/>
            <a:r>
              <a:rPr lang="en-US" dirty="0" smtClean="0"/>
              <a:t>If vertical line dashed</a:t>
            </a:r>
          </a:p>
          <a:p>
            <a:pPr lvl="2"/>
            <a:r>
              <a:rPr lang="en-US" dirty="0" smtClean="0"/>
              <a:t>Creation and destruction of thing is not important for scenario</a:t>
            </a:r>
          </a:p>
          <a:p>
            <a:pPr lvl="1"/>
            <a:r>
              <a:rPr lang="en-US" dirty="0" smtClean="0"/>
              <a:t>Long narrow rectangles</a:t>
            </a:r>
          </a:p>
          <a:p>
            <a:pPr lvl="2"/>
            <a:r>
              <a:rPr lang="en-US" dirty="0" smtClean="0"/>
              <a:t>Activation lifelines emphasize that object is active only during part of scenario</a:t>
            </a:r>
          </a:p>
          <a:p>
            <a:pPr marL="457200" lvl="1" indent="0">
              <a:lnSpc>
                <a:spcPct val="90000"/>
              </a:lnSpc>
              <a:buNone/>
            </a:pPr>
            <a:endParaRPr lang="en-US" altLang="zh-TW" dirty="0" smtClean="0">
              <a:ea typeface="新細明體" pitchFamily="18" charset="-120"/>
            </a:endParaRPr>
          </a:p>
          <a:p>
            <a:pPr>
              <a:lnSpc>
                <a:spcPct val="90000"/>
              </a:lnSpc>
            </a:pPr>
            <a:r>
              <a:rPr lang="en-US" dirty="0" smtClean="0">
                <a:solidFill>
                  <a:srgbClr val="0099CC"/>
                </a:solidFill>
              </a:rPr>
              <a:t>Message</a:t>
            </a:r>
            <a:r>
              <a:rPr lang="en-US" dirty="0" smtClean="0"/>
              <a:t> is labeled on arrows to show messages sent to or  received by actor or system</a:t>
            </a:r>
          </a:p>
          <a:p>
            <a:pPr lvl="1"/>
            <a:endParaRPr lang="en-US" altLang="zh-TW" dirty="0" smtClean="0">
              <a:ea typeface="新細明體" pitchFamily="18" charset="-120"/>
              <a:cs typeface="Times New Roman" pitchFamily="18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C484E-8244-4EB8-AD5D-09FE4CB99E0E}" type="datetime1">
              <a:rPr lang="en-GB" smtClean="0"/>
              <a:t>24/02/2013</a:t>
            </a:fld>
            <a:endParaRPr lang="en-GB"/>
          </a:p>
        </p:txBody>
      </p:sp>
      <p:sp>
        <p:nvSpPr>
          <p:cNvPr id="25603" name="頁尾版面配置區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zh-TW" sz="1400" smtClean="0">
                <a:solidFill>
                  <a:srgbClr val="99CC00"/>
                </a:solidFill>
              </a:rPr>
              <a:t>CT 1414 * Nouf Aljaffan</a:t>
            </a:r>
            <a:endParaRPr lang="en-US" altLang="zh-TW" sz="1400" smtClean="0">
              <a:solidFill>
                <a:srgbClr val="99CC00"/>
              </a:solidFill>
            </a:endParaRPr>
          </a:p>
        </p:txBody>
      </p:sp>
      <p:sp>
        <p:nvSpPr>
          <p:cNvPr id="25602" name="投影片編號版面配置區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6E90239-8F10-4C2D-88B4-117EC8C7F3B6}" type="slidenum">
              <a:rPr lang="en-US" altLang="zh-TW" sz="1400">
                <a:solidFill>
                  <a:srgbClr val="99CC00"/>
                </a:solidFill>
              </a:rPr>
              <a:pPr eaLnBrk="1" hangingPunct="1"/>
              <a:t>9</a:t>
            </a:fld>
            <a:endParaRPr lang="en-US" altLang="zh-TW" sz="1400">
              <a:solidFill>
                <a:srgbClr val="99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7124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313</TotalTime>
  <Words>802</Words>
  <Application>Microsoft Office PowerPoint</Application>
  <PresentationFormat>On-screen Show (4:3)</PresentationFormat>
  <Paragraphs>183</Paragraphs>
  <Slides>23</Slides>
  <Notes>14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5" baseType="lpstr">
      <vt:lpstr>Adjacency</vt:lpstr>
      <vt:lpstr>Visio</vt:lpstr>
      <vt:lpstr>Lecture 4 :USE Case Model( Sequence Diagram)</vt:lpstr>
      <vt:lpstr>Outline</vt:lpstr>
      <vt:lpstr>UML Framework</vt:lpstr>
      <vt:lpstr>PowerPoint Presentation</vt:lpstr>
      <vt:lpstr>Introduction – System Sequence Diagram</vt:lpstr>
      <vt:lpstr>System Event and Response</vt:lpstr>
      <vt:lpstr>System sequence diagram </vt:lpstr>
      <vt:lpstr>Identifying Inputs and Outputs — the System Sequence Diagram </vt:lpstr>
      <vt:lpstr>SSD Notation </vt:lpstr>
      <vt:lpstr>PowerPoint Presentation</vt:lpstr>
      <vt:lpstr>SSD Notation (continued)</vt:lpstr>
      <vt:lpstr>  </vt:lpstr>
      <vt:lpstr>Developing a System Sequence Diagram </vt:lpstr>
      <vt:lpstr>Activity Diagram and Resulting SSD for Telephone Order Scenario</vt:lpstr>
      <vt:lpstr>Case Study: How to do SSD in the POS Project</vt:lpstr>
      <vt:lpstr>Step 1: Define System Events and the System Boundary</vt:lpstr>
      <vt:lpstr>Step 2: Naming System Events and Operations</vt:lpstr>
      <vt:lpstr>Step 3: show Use Case</vt:lpstr>
      <vt:lpstr>Step 4: Do SSD</vt:lpstr>
      <vt:lpstr>SSD of UC - Process Sale</vt:lpstr>
      <vt:lpstr>Integrating Object-Oriented Models</vt:lpstr>
      <vt:lpstr>PowerPoint Presentation</vt:lpstr>
      <vt:lpstr>Relationships Between OO Requirements Models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ALjaffan</dc:creator>
  <cp:lastModifiedBy>ALjaffan</cp:lastModifiedBy>
  <cp:revision>14</cp:revision>
  <dcterms:created xsi:type="dcterms:W3CDTF">2013-02-24T15:02:28Z</dcterms:created>
  <dcterms:modified xsi:type="dcterms:W3CDTF">2013-02-24T20:15:31Z</dcterms:modified>
</cp:coreProperties>
</file>