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9" r:id="rId1"/>
  </p:sldMasterIdLst>
  <p:notesMasterIdLst>
    <p:notesMasterId r:id="rId5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305" r:id="rId23"/>
    <p:sldId id="30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304" r:id="rId44"/>
    <p:sldId id="296" r:id="rId45"/>
    <p:sldId id="297" r:id="rId46"/>
    <p:sldId id="298" r:id="rId47"/>
    <p:sldId id="299" r:id="rId48"/>
    <p:sldId id="300" r:id="rId49"/>
    <p:sldId id="301" r:id="rId50"/>
    <p:sldId id="302" r:id="rId51"/>
    <p:sldId id="303" r:id="rId52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8A3E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7264B6-05AB-492A-9AEB-444FC378F164}" type="datetimeFigureOut">
              <a:rPr lang="en-GB" smtClean="0"/>
              <a:t>09/03/2013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0D3673-5D84-4B51-992F-C966B9C281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3086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04AF466F-BDA4-4F18-9C7B-FF0A9A1B0E80}" type="datetime1">
              <a:rPr lang="en-US" smtClean="0"/>
              <a:pPr/>
              <a:t>3/9/2013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A9C367-BFEA-4867-8C79-1AD43F0BE1F0}" type="datetimeFigureOut">
              <a:rPr lang="es-ES" smtClean="0"/>
              <a:pPr>
                <a:defRPr/>
              </a:pPr>
              <a:t>09/03/2013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175353-5D8C-467B-B582-1CD43E8D2CD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73A54F-E3D5-4546-A27C-03082115FC07}" type="datetimeFigureOut">
              <a:rPr lang="es-ES" smtClean="0"/>
              <a:pPr>
                <a:defRPr/>
              </a:pPr>
              <a:t>09/03/2013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104999-4018-4A77-A2B3-51E964939CE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F607B-A47E-422C-9BEF-122CCDB7C526}" type="datetime1">
              <a:rPr lang="en-US" smtClean="0"/>
              <a:pPr/>
              <a:t>3/9/2013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9A7CB-BEE6-4F99-898E-913F06E8E125}" type="datetime1">
              <a:rPr lang="en-US" smtClean="0"/>
              <a:pPr/>
              <a:t>3/9/2013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95A457-B3EF-412F-82F7-36E3AE826DF3}" type="datetimeFigureOut">
              <a:rPr lang="es-ES" smtClean="0"/>
              <a:pPr>
                <a:defRPr/>
              </a:pPr>
              <a:t>09/03/2013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440A3E-D370-43C2-9A56-E04BAECCB0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7F241B-25F3-4407-B855-F3D27542C6D2}" type="datetimeFigureOut">
              <a:rPr lang="es-ES" smtClean="0"/>
              <a:pPr>
                <a:defRPr/>
              </a:pPr>
              <a:t>09/03/2013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6D2127-53FB-4F0F-AEBD-FD56C117B1F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3323F6-0332-491A-A0B8-C48B8F532F24}" type="datetimeFigureOut">
              <a:rPr lang="es-ES" smtClean="0"/>
              <a:pPr>
                <a:defRPr/>
              </a:pPr>
              <a:t>09/03/2013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D3AF83-AB28-4A71-937B-7A88FCDA5B7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F9B0476-0886-44DB-872A-20D610846FBC}" type="datetimeFigureOut">
              <a:rPr lang="es-ES" smtClean="0"/>
              <a:pPr>
                <a:defRPr/>
              </a:pPr>
              <a:t>09/03/2013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CB4D3A-45EE-4A0E-BCBD-8926DA7B6DC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pPr>
              <a:defRPr/>
            </a:pPr>
            <a:fld id="{D1A2C5FE-A086-4BB3-B14D-8FE200A31726}" type="datetimeFigureOut">
              <a:rPr lang="es-ES" smtClean="0"/>
              <a:pPr>
                <a:defRPr/>
              </a:pPr>
              <a:t>09/03/2013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pPr>
              <a:defRPr/>
            </a:pPr>
            <a:fld id="{24DF3300-55EC-42CC-8108-0E11BC61093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pPr>
              <a:defRPr/>
            </a:pPr>
            <a:fld id="{3B81EADF-E944-49EB-9A56-DA1C787B59FE}" type="datetimeFigureOut">
              <a:rPr lang="es-ES" smtClean="0"/>
              <a:pPr>
                <a:defRPr/>
              </a:pPr>
              <a:t>09/03/2013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pPr>
              <a:defRPr/>
            </a:pPr>
            <a:fld id="{028D18CC-5C8E-4AFF-943A-51FCA24BBAF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327B613C-1AD7-49D3-885D-F654C5CDBAA6}" type="datetime1">
              <a:rPr lang="en-US" smtClean="0"/>
              <a:pPr/>
              <a:t>3/9/2013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 descr="wiley_logo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6248400"/>
            <a:ext cx="361950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>
            <a:spLocks noChangeArrowheads="1"/>
          </p:cNvSpPr>
          <p:nvPr userDrawn="1"/>
        </p:nvSpPr>
        <p:spPr bwMode="auto">
          <a:xfrm>
            <a:off x="838200" y="6289675"/>
            <a:ext cx="6308725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dirty="0">
                <a:latin typeface="Calibri" pitchFamily="34" charset="0"/>
              </a:rPr>
              <a:t>PowerPoint Presentation for Dennis, Wixom, &amp; </a:t>
            </a:r>
            <a:r>
              <a:rPr lang="en-US" sz="1100" dirty="0" err="1">
                <a:latin typeface="Calibri" pitchFamily="34" charset="0"/>
              </a:rPr>
              <a:t>Tegarden</a:t>
            </a:r>
            <a:r>
              <a:rPr lang="en-US" sz="1100" dirty="0">
                <a:latin typeface="Calibri" pitchFamily="34" charset="0"/>
              </a:rPr>
              <a:t> </a:t>
            </a:r>
            <a:r>
              <a:rPr lang="en-US" sz="1100" i="1" dirty="0">
                <a:latin typeface="Calibri" pitchFamily="34" charset="0"/>
              </a:rPr>
              <a:t>Systems Analysis and Design with UML, 3rd Edition</a:t>
            </a:r>
          </a:p>
          <a:p>
            <a:pPr eaLnBrk="1" hangingPunct="1"/>
            <a:r>
              <a:rPr lang="en-US" sz="1000" dirty="0">
                <a:latin typeface="Calibri" pitchFamily="34" charset="0"/>
              </a:rPr>
              <a:t>Copyright © 2009 John Wiley &amp; Sons, Inc.  All rights reserved.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66" r:id="rId7"/>
    <p:sldLayoutId id="2147483967" r:id="rId8"/>
    <p:sldLayoutId id="2147483968" r:id="rId9"/>
    <p:sldLayoutId id="2147483969" r:id="rId10"/>
    <p:sldLayoutId id="214748397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6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Structural Modeling</a:t>
            </a:r>
            <a:endParaRPr lang="en-US" dirty="0" smtClean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2870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Responsibilities &amp; Collaborations</a:t>
            </a:r>
            <a:endParaRPr lang="en-US" dirty="0" smtClean="0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Responsibilities</a:t>
            </a:r>
          </a:p>
          <a:p>
            <a:pPr lvl="1"/>
            <a:r>
              <a:rPr lang="en-US" smtClean="0"/>
              <a:t>Knowing</a:t>
            </a:r>
          </a:p>
          <a:p>
            <a:pPr lvl="1"/>
            <a:r>
              <a:rPr lang="en-US" smtClean="0"/>
              <a:t>Doing</a:t>
            </a:r>
          </a:p>
          <a:p>
            <a:r>
              <a:rPr lang="en-US" smtClean="0"/>
              <a:t>Collaboration</a:t>
            </a:r>
          </a:p>
          <a:p>
            <a:pPr lvl="1"/>
            <a:r>
              <a:rPr lang="en-US" smtClean="0"/>
              <a:t>Objects working together to service a request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5594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Front-Side of a CRC Card</a:t>
            </a:r>
            <a:endParaRPr lang="en-US" dirty="0" smtClean="0"/>
          </a:p>
        </p:txBody>
      </p:sp>
      <p:pic>
        <p:nvPicPr>
          <p:cNvPr id="532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23281" y="2644775"/>
            <a:ext cx="4876800" cy="2552700"/>
          </a:xfrm>
        </p:spPr>
      </p:pic>
    </p:spTree>
    <p:extLst>
      <p:ext uri="{BB962C8B-B14F-4D97-AF65-F5344CB8AC3E}">
        <p14:creationId xmlns:p14="http://schemas.microsoft.com/office/powerpoint/2010/main" val="2973896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Back-Side of a CRC Card</a:t>
            </a:r>
            <a:endParaRPr lang="en-US" dirty="0" smtClean="0"/>
          </a:p>
        </p:txBody>
      </p:sp>
      <p:pic>
        <p:nvPicPr>
          <p:cNvPr id="542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23281" y="2578100"/>
            <a:ext cx="4876800" cy="2686050"/>
          </a:xfrm>
        </p:spPr>
      </p:pic>
    </p:spTree>
    <p:extLst>
      <p:ext uri="{BB962C8B-B14F-4D97-AF65-F5344CB8AC3E}">
        <p14:creationId xmlns:p14="http://schemas.microsoft.com/office/powerpoint/2010/main" val="3318729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Class Diagrams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967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Elements of a Class Diagram</a:t>
            </a:r>
            <a:endParaRPr lang="en-US" dirty="0" smtClean="0"/>
          </a:p>
        </p:txBody>
      </p:sp>
      <p:pic>
        <p:nvPicPr>
          <p:cNvPr id="552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70311" y="2119313"/>
            <a:ext cx="5182741" cy="3603625"/>
          </a:xfrm>
        </p:spPr>
      </p:pic>
    </p:spTree>
    <p:extLst>
      <p:ext uri="{BB962C8B-B14F-4D97-AF65-F5344CB8AC3E}">
        <p14:creationId xmlns:p14="http://schemas.microsoft.com/office/powerpoint/2010/main" val="229162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Attribute Visibility</a:t>
            </a:r>
            <a:endParaRPr lang="en-US" dirty="0" smtClean="0"/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mtClean="0"/>
              <a:t>Attribute visibility can be specified in the class diagram</a:t>
            </a:r>
          </a:p>
          <a:p>
            <a:pPr lvl="1"/>
            <a:r>
              <a:rPr lang="en-US" smtClean="0"/>
              <a:t>Public attributes (+) are visible to all classes</a:t>
            </a:r>
          </a:p>
          <a:p>
            <a:pPr lvl="1"/>
            <a:r>
              <a:rPr lang="en-US" smtClean="0"/>
              <a:t>Private attributes (-) are visible only to an instance of the class in which they are defined</a:t>
            </a:r>
          </a:p>
          <a:p>
            <a:pPr lvl="1"/>
            <a:r>
              <a:rPr lang="en-US" smtClean="0"/>
              <a:t>Protected attributes (#) are like private attributes, but are also visible to descendant classes</a:t>
            </a:r>
          </a:p>
          <a:p>
            <a:r>
              <a:rPr lang="en-US" smtClean="0"/>
              <a:t>Visibility helps restrict access to the attributes and thus ensure consistency and integrity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6299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Operations</a:t>
            </a:r>
            <a:endParaRPr lang="en-US" dirty="0" smtClean="0"/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Constructor</a:t>
            </a:r>
          </a:p>
          <a:p>
            <a:pPr lvl="1"/>
            <a:r>
              <a:rPr lang="en-US" smtClean="0"/>
              <a:t>Creates object</a:t>
            </a:r>
          </a:p>
          <a:p>
            <a:r>
              <a:rPr lang="en-US" smtClean="0"/>
              <a:t>Query</a:t>
            </a:r>
          </a:p>
          <a:p>
            <a:pPr lvl="1"/>
            <a:r>
              <a:rPr lang="en-US" smtClean="0"/>
              <a:t>Makes information about state available</a:t>
            </a:r>
          </a:p>
          <a:p>
            <a:r>
              <a:rPr lang="en-US" smtClean="0"/>
              <a:t>Update</a:t>
            </a:r>
          </a:p>
          <a:p>
            <a:pPr lvl="1"/>
            <a:r>
              <a:rPr lang="en-US" smtClean="0"/>
              <a:t>Changes values of some or all attributes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076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More Elements of Class Diagrams</a:t>
            </a:r>
            <a:endParaRPr lang="en-US" dirty="0" smtClean="0"/>
          </a:p>
        </p:txBody>
      </p:sp>
      <p:pic>
        <p:nvPicPr>
          <p:cNvPr id="563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26915" y="2119313"/>
            <a:ext cx="5469533" cy="3603625"/>
          </a:xfrm>
        </p:spPr>
      </p:pic>
    </p:spTree>
    <p:extLst>
      <p:ext uri="{BB962C8B-B14F-4D97-AF65-F5344CB8AC3E}">
        <p14:creationId xmlns:p14="http://schemas.microsoft.com/office/powerpoint/2010/main" val="140392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Multiplicities</a:t>
            </a:r>
            <a:endParaRPr lang="en-US" dirty="0" smtClean="0"/>
          </a:p>
        </p:txBody>
      </p:sp>
      <p:grpSp>
        <p:nvGrpSpPr>
          <p:cNvPr id="27651" name="Group 6"/>
          <p:cNvGrpSpPr>
            <a:grpSpLocks/>
          </p:cNvGrpSpPr>
          <p:nvPr/>
        </p:nvGrpSpPr>
        <p:grpSpPr bwMode="auto">
          <a:xfrm>
            <a:off x="1143000" y="1752600"/>
            <a:ext cx="1371600" cy="914400"/>
            <a:chOff x="914400" y="2209800"/>
            <a:chExt cx="1371600" cy="914400"/>
          </a:xfrm>
        </p:grpSpPr>
        <p:sp>
          <p:nvSpPr>
            <p:cNvPr id="4" name="Rectangle 3"/>
            <p:cNvSpPr/>
            <p:nvPr/>
          </p:nvSpPr>
          <p:spPr>
            <a:xfrm>
              <a:off x="914400" y="2209800"/>
              <a:ext cx="1371600" cy="3048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accent1"/>
                  </a:solidFill>
                </a:rPr>
                <a:t>Department</a:t>
              </a:r>
            </a:p>
          </p:txBody>
        </p:sp>
        <p:sp>
          <p:nvSpPr>
            <p:cNvPr id="5" name="Rectangle 4"/>
            <p:cNvSpPr/>
            <p:nvPr/>
          </p:nvSpPr>
          <p:spPr>
            <a:xfrm>
              <a:off x="914400" y="2514600"/>
              <a:ext cx="1371600" cy="3048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914400" y="2819400"/>
              <a:ext cx="1371600" cy="3048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grpSp>
        <p:nvGrpSpPr>
          <p:cNvPr id="27652" name="Group 7"/>
          <p:cNvGrpSpPr>
            <a:grpSpLocks/>
          </p:cNvGrpSpPr>
          <p:nvPr/>
        </p:nvGrpSpPr>
        <p:grpSpPr bwMode="auto">
          <a:xfrm>
            <a:off x="4114800" y="1752600"/>
            <a:ext cx="1371600" cy="914400"/>
            <a:chOff x="914400" y="2209800"/>
            <a:chExt cx="1371600" cy="914400"/>
          </a:xfrm>
        </p:grpSpPr>
        <p:sp>
          <p:nvSpPr>
            <p:cNvPr id="9" name="Rectangle 8"/>
            <p:cNvSpPr/>
            <p:nvPr/>
          </p:nvSpPr>
          <p:spPr>
            <a:xfrm>
              <a:off x="914400" y="2209800"/>
              <a:ext cx="1371600" cy="3048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accent1"/>
                  </a:solidFill>
                </a:rPr>
                <a:t>Boss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914400" y="2514600"/>
              <a:ext cx="1371600" cy="3048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914400" y="2819400"/>
              <a:ext cx="1371600" cy="3048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grpSp>
        <p:nvGrpSpPr>
          <p:cNvPr id="27653" name="Group 11"/>
          <p:cNvGrpSpPr>
            <a:grpSpLocks/>
          </p:cNvGrpSpPr>
          <p:nvPr/>
        </p:nvGrpSpPr>
        <p:grpSpPr bwMode="auto">
          <a:xfrm>
            <a:off x="1143000" y="3200400"/>
            <a:ext cx="1371600" cy="914400"/>
            <a:chOff x="914400" y="2209800"/>
            <a:chExt cx="1371600" cy="914400"/>
          </a:xfrm>
        </p:grpSpPr>
        <p:sp>
          <p:nvSpPr>
            <p:cNvPr id="13" name="Rectangle 12"/>
            <p:cNvSpPr/>
            <p:nvPr/>
          </p:nvSpPr>
          <p:spPr>
            <a:xfrm>
              <a:off x="914400" y="2209800"/>
              <a:ext cx="1371600" cy="3048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accent1"/>
                  </a:solidFill>
                </a:rPr>
                <a:t>Employee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914400" y="2514600"/>
              <a:ext cx="1371600" cy="3048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914400" y="2819400"/>
              <a:ext cx="1371600" cy="3048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grpSp>
        <p:nvGrpSpPr>
          <p:cNvPr id="27654" name="Group 15"/>
          <p:cNvGrpSpPr>
            <a:grpSpLocks/>
          </p:cNvGrpSpPr>
          <p:nvPr/>
        </p:nvGrpSpPr>
        <p:grpSpPr bwMode="auto">
          <a:xfrm>
            <a:off x="4114800" y="3200400"/>
            <a:ext cx="1371600" cy="914400"/>
            <a:chOff x="914400" y="2209800"/>
            <a:chExt cx="1371600" cy="914400"/>
          </a:xfrm>
        </p:grpSpPr>
        <p:sp>
          <p:nvSpPr>
            <p:cNvPr id="17" name="Rectangle 16"/>
            <p:cNvSpPr/>
            <p:nvPr/>
          </p:nvSpPr>
          <p:spPr>
            <a:xfrm>
              <a:off x="914400" y="2209800"/>
              <a:ext cx="1371600" cy="3048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accent1"/>
                  </a:solidFill>
                </a:rPr>
                <a:t>Child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914400" y="2514600"/>
              <a:ext cx="1371600" cy="3048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914400" y="2819400"/>
              <a:ext cx="1371600" cy="3048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grpSp>
        <p:nvGrpSpPr>
          <p:cNvPr id="27655" name="Group 19"/>
          <p:cNvGrpSpPr>
            <a:grpSpLocks/>
          </p:cNvGrpSpPr>
          <p:nvPr/>
        </p:nvGrpSpPr>
        <p:grpSpPr bwMode="auto">
          <a:xfrm>
            <a:off x="1143000" y="4648200"/>
            <a:ext cx="1371600" cy="914400"/>
            <a:chOff x="914400" y="2209800"/>
            <a:chExt cx="1371600" cy="914400"/>
          </a:xfrm>
        </p:grpSpPr>
        <p:sp>
          <p:nvSpPr>
            <p:cNvPr id="21" name="Rectangle 20"/>
            <p:cNvSpPr/>
            <p:nvPr/>
          </p:nvSpPr>
          <p:spPr>
            <a:xfrm>
              <a:off x="914400" y="2209800"/>
              <a:ext cx="1371600" cy="3048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accent1"/>
                  </a:solidFill>
                </a:rPr>
                <a:t>Boss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914400" y="2514600"/>
              <a:ext cx="1371600" cy="3048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914400" y="2819400"/>
              <a:ext cx="1371600" cy="3048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grpSp>
        <p:nvGrpSpPr>
          <p:cNvPr id="27656" name="Group 23"/>
          <p:cNvGrpSpPr>
            <a:grpSpLocks/>
          </p:cNvGrpSpPr>
          <p:nvPr/>
        </p:nvGrpSpPr>
        <p:grpSpPr bwMode="auto">
          <a:xfrm>
            <a:off x="4114800" y="4648200"/>
            <a:ext cx="1371600" cy="914400"/>
            <a:chOff x="914400" y="2209800"/>
            <a:chExt cx="1371600" cy="914400"/>
          </a:xfrm>
        </p:grpSpPr>
        <p:sp>
          <p:nvSpPr>
            <p:cNvPr id="25" name="Rectangle 24"/>
            <p:cNvSpPr/>
            <p:nvPr/>
          </p:nvSpPr>
          <p:spPr>
            <a:xfrm>
              <a:off x="914400" y="2209800"/>
              <a:ext cx="1371600" cy="3048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accent1"/>
                  </a:solidFill>
                </a:rPr>
                <a:t>Employee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914400" y="2514600"/>
              <a:ext cx="1371600" cy="3048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914400" y="2819400"/>
              <a:ext cx="1371600" cy="3048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cxnSp>
        <p:nvCxnSpPr>
          <p:cNvPr id="29" name="Straight Connector 28"/>
          <p:cNvCxnSpPr/>
          <p:nvPr/>
        </p:nvCxnSpPr>
        <p:spPr>
          <a:xfrm>
            <a:off x="2514600" y="2209800"/>
            <a:ext cx="1600200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58" name="TextBox 31"/>
          <p:cNvSpPr txBox="1">
            <a:spLocks noChangeArrowheads="1"/>
          </p:cNvSpPr>
          <p:nvPr/>
        </p:nvSpPr>
        <p:spPr bwMode="auto">
          <a:xfrm>
            <a:off x="2514600" y="2209800"/>
            <a:ext cx="3127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1</a:t>
            </a:r>
          </a:p>
        </p:txBody>
      </p:sp>
      <p:sp>
        <p:nvSpPr>
          <p:cNvPr id="27659" name="TextBox 32"/>
          <p:cNvSpPr txBox="1">
            <a:spLocks noChangeArrowheads="1"/>
          </p:cNvSpPr>
          <p:nvPr/>
        </p:nvSpPr>
        <p:spPr bwMode="auto">
          <a:xfrm>
            <a:off x="3810000" y="2209800"/>
            <a:ext cx="3127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1</a:t>
            </a:r>
          </a:p>
        </p:txBody>
      </p:sp>
      <p:cxnSp>
        <p:nvCxnSpPr>
          <p:cNvPr id="34" name="Straight Connector 33"/>
          <p:cNvCxnSpPr/>
          <p:nvPr/>
        </p:nvCxnSpPr>
        <p:spPr>
          <a:xfrm>
            <a:off x="2514600" y="3657600"/>
            <a:ext cx="1600200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61" name="TextBox 34"/>
          <p:cNvSpPr txBox="1">
            <a:spLocks noChangeArrowheads="1"/>
          </p:cNvSpPr>
          <p:nvPr/>
        </p:nvSpPr>
        <p:spPr bwMode="auto">
          <a:xfrm>
            <a:off x="2514600" y="3657600"/>
            <a:ext cx="3127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1</a:t>
            </a:r>
          </a:p>
        </p:txBody>
      </p:sp>
      <p:sp>
        <p:nvSpPr>
          <p:cNvPr id="27662" name="TextBox 35"/>
          <p:cNvSpPr txBox="1">
            <a:spLocks noChangeArrowheads="1"/>
          </p:cNvSpPr>
          <p:nvPr/>
        </p:nvSpPr>
        <p:spPr bwMode="auto">
          <a:xfrm>
            <a:off x="3581400" y="3657600"/>
            <a:ext cx="530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0..*</a:t>
            </a:r>
          </a:p>
        </p:txBody>
      </p:sp>
      <p:cxnSp>
        <p:nvCxnSpPr>
          <p:cNvPr id="37" name="Straight Connector 36"/>
          <p:cNvCxnSpPr/>
          <p:nvPr/>
        </p:nvCxnSpPr>
        <p:spPr>
          <a:xfrm>
            <a:off x="2514600" y="5105400"/>
            <a:ext cx="1600200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64" name="TextBox 37"/>
          <p:cNvSpPr txBox="1">
            <a:spLocks noChangeArrowheads="1"/>
          </p:cNvSpPr>
          <p:nvPr/>
        </p:nvSpPr>
        <p:spPr bwMode="auto">
          <a:xfrm>
            <a:off x="2514600" y="5105400"/>
            <a:ext cx="3127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1</a:t>
            </a:r>
          </a:p>
        </p:txBody>
      </p:sp>
      <p:sp>
        <p:nvSpPr>
          <p:cNvPr id="27665" name="TextBox 38"/>
          <p:cNvSpPr txBox="1">
            <a:spLocks noChangeArrowheads="1"/>
          </p:cNvSpPr>
          <p:nvPr/>
        </p:nvSpPr>
        <p:spPr bwMode="auto">
          <a:xfrm>
            <a:off x="3581400" y="5105400"/>
            <a:ext cx="530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1..*</a:t>
            </a:r>
          </a:p>
        </p:txBody>
      </p:sp>
      <p:sp>
        <p:nvSpPr>
          <p:cNvPr id="27666" name="TextBox 41"/>
          <p:cNvSpPr txBox="1">
            <a:spLocks noChangeArrowheads="1"/>
          </p:cNvSpPr>
          <p:nvPr/>
        </p:nvSpPr>
        <p:spPr bwMode="auto">
          <a:xfrm>
            <a:off x="5715000" y="1743075"/>
            <a:ext cx="2667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b="1" dirty="0"/>
              <a:t>Exactly one:</a:t>
            </a:r>
          </a:p>
          <a:p>
            <a:pPr eaLnBrk="1" hangingPunct="1"/>
            <a:r>
              <a:rPr lang="en-US" dirty="0"/>
              <a:t>A department has one and only one boss</a:t>
            </a:r>
          </a:p>
        </p:txBody>
      </p:sp>
      <p:sp>
        <p:nvSpPr>
          <p:cNvPr id="27667" name="TextBox 42"/>
          <p:cNvSpPr txBox="1">
            <a:spLocks noChangeArrowheads="1"/>
          </p:cNvSpPr>
          <p:nvPr/>
        </p:nvSpPr>
        <p:spPr bwMode="auto">
          <a:xfrm>
            <a:off x="5715000" y="3190875"/>
            <a:ext cx="2667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b="1" dirty="0"/>
              <a:t>Zero or more:</a:t>
            </a:r>
          </a:p>
          <a:p>
            <a:pPr eaLnBrk="1" hangingPunct="1"/>
            <a:r>
              <a:rPr lang="en-US" dirty="0"/>
              <a:t>An employee has zero to many children</a:t>
            </a:r>
          </a:p>
        </p:txBody>
      </p:sp>
      <p:sp>
        <p:nvSpPr>
          <p:cNvPr id="27668" name="TextBox 43"/>
          <p:cNvSpPr txBox="1">
            <a:spLocks noChangeArrowheads="1"/>
          </p:cNvSpPr>
          <p:nvPr/>
        </p:nvSpPr>
        <p:spPr bwMode="auto">
          <a:xfrm>
            <a:off x="5715000" y="4638675"/>
            <a:ext cx="2667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b="1" dirty="0"/>
              <a:t>One or more:</a:t>
            </a:r>
          </a:p>
          <a:p>
            <a:pPr eaLnBrk="1" hangingPunct="1"/>
            <a:r>
              <a:rPr lang="en-US" dirty="0"/>
              <a:t>A boss is responsible for one or more employees</a:t>
            </a:r>
          </a:p>
        </p:txBody>
      </p:sp>
    </p:spTree>
    <p:extLst>
      <p:ext uri="{BB962C8B-B14F-4D97-AF65-F5344CB8AC3E}">
        <p14:creationId xmlns:p14="http://schemas.microsoft.com/office/powerpoint/2010/main" val="366475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More Multiplicities</a:t>
            </a:r>
            <a:endParaRPr lang="en-US" dirty="0" smtClean="0"/>
          </a:p>
        </p:txBody>
      </p:sp>
      <p:grpSp>
        <p:nvGrpSpPr>
          <p:cNvPr id="28675" name="Group 6"/>
          <p:cNvGrpSpPr>
            <a:grpSpLocks/>
          </p:cNvGrpSpPr>
          <p:nvPr/>
        </p:nvGrpSpPr>
        <p:grpSpPr bwMode="auto">
          <a:xfrm>
            <a:off x="1143000" y="1752600"/>
            <a:ext cx="1371600" cy="914400"/>
            <a:chOff x="914400" y="2209800"/>
            <a:chExt cx="1371600" cy="914400"/>
          </a:xfrm>
        </p:grpSpPr>
        <p:sp>
          <p:nvSpPr>
            <p:cNvPr id="4" name="Rectangle 3"/>
            <p:cNvSpPr/>
            <p:nvPr/>
          </p:nvSpPr>
          <p:spPr>
            <a:xfrm>
              <a:off x="914400" y="2209800"/>
              <a:ext cx="1371600" cy="3048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accent1"/>
                  </a:solidFill>
                </a:rPr>
                <a:t>Employee</a:t>
              </a:r>
            </a:p>
          </p:txBody>
        </p:sp>
        <p:sp>
          <p:nvSpPr>
            <p:cNvPr id="5" name="Rectangle 4"/>
            <p:cNvSpPr/>
            <p:nvPr/>
          </p:nvSpPr>
          <p:spPr>
            <a:xfrm>
              <a:off x="914400" y="2514600"/>
              <a:ext cx="1371600" cy="3048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914400" y="2819400"/>
              <a:ext cx="1371600" cy="3048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grpSp>
        <p:nvGrpSpPr>
          <p:cNvPr id="28676" name="Group 7"/>
          <p:cNvGrpSpPr>
            <a:grpSpLocks/>
          </p:cNvGrpSpPr>
          <p:nvPr/>
        </p:nvGrpSpPr>
        <p:grpSpPr bwMode="auto">
          <a:xfrm>
            <a:off x="4114800" y="1752600"/>
            <a:ext cx="1371600" cy="914400"/>
            <a:chOff x="914400" y="2209800"/>
            <a:chExt cx="1371600" cy="914400"/>
          </a:xfrm>
        </p:grpSpPr>
        <p:sp>
          <p:nvSpPr>
            <p:cNvPr id="9" name="Rectangle 8"/>
            <p:cNvSpPr/>
            <p:nvPr/>
          </p:nvSpPr>
          <p:spPr>
            <a:xfrm>
              <a:off x="914400" y="2209800"/>
              <a:ext cx="1371600" cy="3048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accent1"/>
                  </a:solidFill>
                </a:rPr>
                <a:t>Spouse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914400" y="2514600"/>
              <a:ext cx="1371600" cy="3048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914400" y="2819400"/>
              <a:ext cx="1371600" cy="3048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grpSp>
        <p:nvGrpSpPr>
          <p:cNvPr id="28677" name="Group 11"/>
          <p:cNvGrpSpPr>
            <a:grpSpLocks/>
          </p:cNvGrpSpPr>
          <p:nvPr/>
        </p:nvGrpSpPr>
        <p:grpSpPr bwMode="auto">
          <a:xfrm>
            <a:off x="1143000" y="3200400"/>
            <a:ext cx="1371600" cy="914400"/>
            <a:chOff x="914400" y="2209800"/>
            <a:chExt cx="1371600" cy="914400"/>
          </a:xfrm>
        </p:grpSpPr>
        <p:sp>
          <p:nvSpPr>
            <p:cNvPr id="13" name="Rectangle 12"/>
            <p:cNvSpPr/>
            <p:nvPr/>
          </p:nvSpPr>
          <p:spPr>
            <a:xfrm>
              <a:off x="914400" y="2209800"/>
              <a:ext cx="1371600" cy="3048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accent1"/>
                  </a:solidFill>
                </a:rPr>
                <a:t>Employee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914400" y="2514600"/>
              <a:ext cx="1371600" cy="3048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914400" y="2819400"/>
              <a:ext cx="1371600" cy="3048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grpSp>
        <p:nvGrpSpPr>
          <p:cNvPr id="28678" name="Group 15"/>
          <p:cNvGrpSpPr>
            <a:grpSpLocks/>
          </p:cNvGrpSpPr>
          <p:nvPr/>
        </p:nvGrpSpPr>
        <p:grpSpPr bwMode="auto">
          <a:xfrm>
            <a:off x="4114800" y="3200400"/>
            <a:ext cx="1371600" cy="914400"/>
            <a:chOff x="914400" y="2209800"/>
            <a:chExt cx="1371600" cy="914400"/>
          </a:xfrm>
        </p:grpSpPr>
        <p:sp>
          <p:nvSpPr>
            <p:cNvPr id="17" name="Rectangle 16"/>
            <p:cNvSpPr/>
            <p:nvPr/>
          </p:nvSpPr>
          <p:spPr>
            <a:xfrm>
              <a:off x="914400" y="2209800"/>
              <a:ext cx="1371600" cy="3048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accent1"/>
                  </a:solidFill>
                </a:rPr>
                <a:t>Vacation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914400" y="2514600"/>
              <a:ext cx="1371600" cy="3048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914400" y="2819400"/>
              <a:ext cx="1371600" cy="3048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grpSp>
        <p:nvGrpSpPr>
          <p:cNvPr id="28679" name="Group 19"/>
          <p:cNvGrpSpPr>
            <a:grpSpLocks/>
          </p:cNvGrpSpPr>
          <p:nvPr/>
        </p:nvGrpSpPr>
        <p:grpSpPr bwMode="auto">
          <a:xfrm>
            <a:off x="1143000" y="4648200"/>
            <a:ext cx="1371600" cy="914400"/>
            <a:chOff x="914400" y="2209800"/>
            <a:chExt cx="1371600" cy="914400"/>
          </a:xfrm>
        </p:grpSpPr>
        <p:sp>
          <p:nvSpPr>
            <p:cNvPr id="21" name="Rectangle 20"/>
            <p:cNvSpPr/>
            <p:nvPr/>
          </p:nvSpPr>
          <p:spPr>
            <a:xfrm>
              <a:off x="914400" y="2209800"/>
              <a:ext cx="1371600" cy="3048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accent1"/>
                  </a:solidFill>
                </a:rPr>
                <a:t>Employee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914400" y="2514600"/>
              <a:ext cx="1371600" cy="3048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914400" y="2819400"/>
              <a:ext cx="1371600" cy="3048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grpSp>
        <p:nvGrpSpPr>
          <p:cNvPr id="28680" name="Group 23"/>
          <p:cNvGrpSpPr>
            <a:grpSpLocks/>
          </p:cNvGrpSpPr>
          <p:nvPr/>
        </p:nvGrpSpPr>
        <p:grpSpPr bwMode="auto">
          <a:xfrm>
            <a:off x="4114800" y="4648200"/>
            <a:ext cx="1371600" cy="914400"/>
            <a:chOff x="914400" y="2209800"/>
            <a:chExt cx="1371600" cy="914400"/>
          </a:xfrm>
        </p:grpSpPr>
        <p:sp>
          <p:nvSpPr>
            <p:cNvPr id="25" name="Rectangle 24"/>
            <p:cNvSpPr/>
            <p:nvPr/>
          </p:nvSpPr>
          <p:spPr>
            <a:xfrm>
              <a:off x="914400" y="2209800"/>
              <a:ext cx="1371600" cy="3048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accent1"/>
                  </a:solidFill>
                </a:rPr>
                <a:t>Committee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914400" y="2514600"/>
              <a:ext cx="1371600" cy="3048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914400" y="2819400"/>
              <a:ext cx="1371600" cy="3048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cxnSp>
        <p:nvCxnSpPr>
          <p:cNvPr id="29" name="Straight Connector 28"/>
          <p:cNvCxnSpPr/>
          <p:nvPr/>
        </p:nvCxnSpPr>
        <p:spPr>
          <a:xfrm>
            <a:off x="2514600" y="2209800"/>
            <a:ext cx="1600200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82" name="TextBox 31"/>
          <p:cNvSpPr txBox="1">
            <a:spLocks noChangeArrowheads="1"/>
          </p:cNvSpPr>
          <p:nvPr/>
        </p:nvSpPr>
        <p:spPr bwMode="auto">
          <a:xfrm>
            <a:off x="2514600" y="2209800"/>
            <a:ext cx="3127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1</a:t>
            </a:r>
          </a:p>
        </p:txBody>
      </p:sp>
      <p:sp>
        <p:nvSpPr>
          <p:cNvPr id="28683" name="TextBox 32"/>
          <p:cNvSpPr txBox="1">
            <a:spLocks noChangeArrowheads="1"/>
          </p:cNvSpPr>
          <p:nvPr/>
        </p:nvSpPr>
        <p:spPr bwMode="auto">
          <a:xfrm>
            <a:off x="3544888" y="2209800"/>
            <a:ext cx="5699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0..1</a:t>
            </a:r>
          </a:p>
        </p:txBody>
      </p:sp>
      <p:cxnSp>
        <p:nvCxnSpPr>
          <p:cNvPr id="34" name="Straight Connector 33"/>
          <p:cNvCxnSpPr/>
          <p:nvPr/>
        </p:nvCxnSpPr>
        <p:spPr>
          <a:xfrm>
            <a:off x="2514600" y="3657600"/>
            <a:ext cx="1600200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85" name="TextBox 34"/>
          <p:cNvSpPr txBox="1">
            <a:spLocks noChangeArrowheads="1"/>
          </p:cNvSpPr>
          <p:nvPr/>
        </p:nvSpPr>
        <p:spPr bwMode="auto">
          <a:xfrm>
            <a:off x="2514600" y="3657600"/>
            <a:ext cx="3127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1</a:t>
            </a:r>
          </a:p>
        </p:txBody>
      </p:sp>
      <p:sp>
        <p:nvSpPr>
          <p:cNvPr id="28686" name="TextBox 35"/>
          <p:cNvSpPr txBox="1">
            <a:spLocks noChangeArrowheads="1"/>
          </p:cNvSpPr>
          <p:nvPr/>
        </p:nvSpPr>
        <p:spPr bwMode="auto">
          <a:xfrm>
            <a:off x="3544888" y="3657600"/>
            <a:ext cx="5699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2..4</a:t>
            </a:r>
          </a:p>
        </p:txBody>
      </p:sp>
      <p:cxnSp>
        <p:nvCxnSpPr>
          <p:cNvPr id="37" name="Straight Connector 36"/>
          <p:cNvCxnSpPr/>
          <p:nvPr/>
        </p:nvCxnSpPr>
        <p:spPr>
          <a:xfrm>
            <a:off x="2514600" y="5105400"/>
            <a:ext cx="1600200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88" name="TextBox 37"/>
          <p:cNvSpPr txBox="1">
            <a:spLocks noChangeArrowheads="1"/>
          </p:cNvSpPr>
          <p:nvPr/>
        </p:nvSpPr>
        <p:spPr bwMode="auto">
          <a:xfrm>
            <a:off x="2514600" y="5105400"/>
            <a:ext cx="3127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1</a:t>
            </a:r>
          </a:p>
        </p:txBody>
      </p:sp>
      <p:sp>
        <p:nvSpPr>
          <p:cNvPr id="28689" name="TextBox 38"/>
          <p:cNvSpPr txBox="1">
            <a:spLocks noChangeArrowheads="1"/>
          </p:cNvSpPr>
          <p:nvPr/>
        </p:nvSpPr>
        <p:spPr bwMode="auto">
          <a:xfrm>
            <a:off x="3276600" y="5105400"/>
            <a:ext cx="825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1..3, 5</a:t>
            </a:r>
          </a:p>
        </p:txBody>
      </p:sp>
      <p:sp>
        <p:nvSpPr>
          <p:cNvPr id="28690" name="TextBox 41"/>
          <p:cNvSpPr txBox="1">
            <a:spLocks noChangeArrowheads="1"/>
          </p:cNvSpPr>
          <p:nvPr/>
        </p:nvSpPr>
        <p:spPr bwMode="auto">
          <a:xfrm>
            <a:off x="5715000" y="1743075"/>
            <a:ext cx="2667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b="1" dirty="0"/>
              <a:t>Zero or one:</a:t>
            </a:r>
          </a:p>
          <a:p>
            <a:pPr eaLnBrk="1" hangingPunct="1"/>
            <a:r>
              <a:rPr lang="en-US" dirty="0"/>
              <a:t>An employee can be married to 0 or 1 spouse</a:t>
            </a:r>
          </a:p>
        </p:txBody>
      </p:sp>
      <p:sp>
        <p:nvSpPr>
          <p:cNvPr id="28691" name="TextBox 42"/>
          <p:cNvSpPr txBox="1">
            <a:spLocks noChangeArrowheads="1"/>
          </p:cNvSpPr>
          <p:nvPr/>
        </p:nvSpPr>
        <p:spPr bwMode="auto">
          <a:xfrm>
            <a:off x="5715000" y="3190875"/>
            <a:ext cx="2667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b="1" dirty="0"/>
              <a:t>Specified range:</a:t>
            </a:r>
          </a:p>
          <a:p>
            <a:pPr eaLnBrk="1" hangingPunct="1"/>
            <a:r>
              <a:rPr lang="en-US" dirty="0"/>
              <a:t>An employee can take 2 to 4 vacations each year</a:t>
            </a:r>
          </a:p>
        </p:txBody>
      </p:sp>
      <p:sp>
        <p:nvSpPr>
          <p:cNvPr id="28692" name="TextBox 43"/>
          <p:cNvSpPr txBox="1">
            <a:spLocks noChangeArrowheads="1"/>
          </p:cNvSpPr>
          <p:nvPr/>
        </p:nvSpPr>
        <p:spPr bwMode="auto">
          <a:xfrm>
            <a:off x="5715000" y="4638675"/>
            <a:ext cx="28194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b="1" dirty="0"/>
              <a:t>Multiple disjoint ranges:</a:t>
            </a:r>
          </a:p>
          <a:p>
            <a:pPr eaLnBrk="1" hangingPunct="1"/>
            <a:r>
              <a:rPr lang="en-US" dirty="0"/>
              <a:t>An employee can be in 1 to 3 or 5 committees</a:t>
            </a:r>
          </a:p>
        </p:txBody>
      </p:sp>
    </p:spTree>
    <p:extLst>
      <p:ext uri="{BB962C8B-B14F-4D97-AF65-F5344CB8AC3E}">
        <p14:creationId xmlns:p14="http://schemas.microsoft.com/office/powerpoint/2010/main" val="182667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Objectives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mtClean="0"/>
              <a:t>Understand the rules and style guidelines for creating CRC cards, class diagrams, and object diagrams.</a:t>
            </a:r>
          </a:p>
          <a:p>
            <a:r>
              <a:rPr lang="en-US" smtClean="0"/>
              <a:t>Understand the processes used to create CRC cards, class diagrams, and object diagrams.</a:t>
            </a:r>
          </a:p>
          <a:p>
            <a:r>
              <a:rPr lang="en-US" smtClean="0"/>
              <a:t>Be able to create CRC cards, class diagrams, and object diagrams.</a:t>
            </a:r>
          </a:p>
          <a:p>
            <a:r>
              <a:rPr lang="en-US" smtClean="0"/>
              <a:t>Understand the relationship between the structural and use case models.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66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itle 2"/>
          <p:cNvSpPr>
            <a:spLocks noGrp="1"/>
          </p:cNvSpPr>
          <p:nvPr>
            <p:ph type="title" idx="4294967295"/>
          </p:nvPr>
        </p:nvSpPr>
        <p:spPr>
          <a:xfrm rot="-60000">
            <a:off x="0" y="2020888"/>
            <a:ext cx="3063875" cy="1500187"/>
          </a:xfrm>
        </p:spPr>
        <p:txBody>
          <a:bodyPr>
            <a:normAutofit fontScale="90000"/>
          </a:bodyPr>
          <a:lstStyle/>
          <a:p>
            <a:r>
              <a:rPr lang="en-US" smtClean="0"/>
              <a:t>Sample Class Diagram</a:t>
            </a:r>
            <a:endParaRPr lang="en-US" dirty="0" smtClean="0"/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409433"/>
            <a:ext cx="5791200" cy="57180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4248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Domain Model : visualizing concept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407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6955955"/>
              </p:ext>
            </p:extLst>
          </p:nvPr>
        </p:nvGraphicFramePr>
        <p:xfrm>
          <a:off x="1752600" y="2819400"/>
          <a:ext cx="5410200" cy="3201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VISIO" r:id="rId3" imgW="3263760" imgH="1932480" progId="Visio.Drawing.5">
                  <p:embed/>
                </p:oleObj>
              </mc:Choice>
              <mc:Fallback>
                <p:oleObj name="VISIO" r:id="rId3" imgW="3263760" imgH="1932480" progId="Visio.Drawing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2819400"/>
                        <a:ext cx="5410200" cy="3201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7"/>
          <p:cNvSpPr txBox="1">
            <a:spLocks noChangeArrowheads="1"/>
          </p:cNvSpPr>
          <p:nvPr/>
        </p:nvSpPr>
        <p:spPr>
          <a:xfrm>
            <a:off x="325438" y="1206500"/>
            <a:ext cx="8588375" cy="51943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 typeface="ZapfDingbats" pitchFamily="82" charset="2"/>
              <a:buNone/>
            </a:pPr>
            <a:r>
              <a:rPr lang="en-US" dirty="0" smtClean="0"/>
              <a:t>Object modeling might support a reduced “semantic gap” in models at different stages.</a:t>
            </a:r>
          </a:p>
          <a:p>
            <a:pPr lvl="1" fontAlgn="auto">
              <a:lnSpc>
                <a:spcPct val="85000"/>
              </a:lnSpc>
              <a:spcAft>
                <a:spcPts val="0"/>
              </a:spcAft>
              <a:buFont typeface="ZapfDingbats" pitchFamily="82" charset="2"/>
              <a:buNone/>
            </a:pPr>
            <a:r>
              <a:rPr lang="en-US" dirty="0" smtClean="0"/>
              <a:t>	But an exact 1-1 mapping is not always present or desirable.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11172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Not A Diagram of Software Components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Conceptual models represent ideas, things, and objects in the real-world problem domain</a:t>
            </a:r>
            <a:r>
              <a:rPr lang="en-US" dirty="0" smtClean="0"/>
              <a:t>.</a:t>
            </a:r>
          </a:p>
          <a:p>
            <a:r>
              <a:rPr lang="en-US" dirty="0"/>
              <a:t>A conceptual model is </a:t>
            </a:r>
            <a:r>
              <a:rPr lang="en-US" i="1" dirty="0"/>
              <a:t>not</a:t>
            </a:r>
            <a:r>
              <a:rPr lang="en-US" dirty="0"/>
              <a:t> a picture of:</a:t>
            </a:r>
          </a:p>
          <a:p>
            <a:pPr lvl="1"/>
            <a:r>
              <a:rPr lang="en-US" dirty="0"/>
              <a:t>Software components. </a:t>
            </a:r>
          </a:p>
          <a:p>
            <a:pPr lvl="1"/>
            <a:r>
              <a:rPr lang="en-US" dirty="0"/>
              <a:t>Classes in an object-oriented programming language.</a:t>
            </a:r>
          </a:p>
          <a:p>
            <a:r>
              <a:rPr lang="en-US" dirty="0"/>
              <a:t>It illustrates real-world concepts.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59864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4 Steps to </a:t>
            </a:r>
            <a:r>
              <a:rPr lang="en-GB" smtClean="0"/>
              <a:t>Domain </a:t>
            </a:r>
            <a:r>
              <a:rPr lang="en-US" smtClean="0"/>
              <a:t>Model</a:t>
            </a:r>
            <a:endParaRPr lang="en-US" dirty="0" smtClean="0"/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Make a list of candidate concepts </a:t>
            </a:r>
          </a:p>
          <a:p>
            <a:r>
              <a:rPr lang="en-US" smtClean="0"/>
              <a:t>Create CRC Cards</a:t>
            </a:r>
          </a:p>
          <a:p>
            <a:r>
              <a:rPr lang="en-US" smtClean="0"/>
              <a:t>Create the class diagram (Domain Model)</a:t>
            </a:r>
          </a:p>
          <a:p>
            <a:r>
              <a:rPr lang="en-US" smtClean="0"/>
              <a:t>Review the class diagram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9665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STEP 1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Make a list of candidate concepts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909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Strategies to Identify Conceptual Classes</a:t>
            </a:r>
            <a:endParaRPr lang="ar-SA" dirty="0" smtClean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Use a conceptual class category list</a:t>
            </a:r>
          </a:p>
          <a:p>
            <a:pPr lvl="1"/>
            <a:r>
              <a:rPr lang="en-GB" smtClean="0"/>
              <a:t>Make a list of candidate concepts</a:t>
            </a:r>
          </a:p>
          <a:p>
            <a:r>
              <a:rPr lang="en-GB" smtClean="0"/>
              <a:t>Use noun phrase identification</a:t>
            </a:r>
          </a:p>
          <a:p>
            <a:pPr lvl="1"/>
            <a:r>
              <a:rPr lang="en-GB" smtClean="0"/>
              <a:t>Identify noun ( and noun phrases) in textual descriptions of the problem domain, and consider them as concepts or attributes.</a:t>
            </a:r>
          </a:p>
          <a:p>
            <a:r>
              <a:rPr lang="en-GB" smtClean="0"/>
              <a:t>Use Cases are excellent description to draw for this analysis.</a:t>
            </a:r>
          </a:p>
          <a:p>
            <a:pPr lvl="1"/>
            <a:endParaRPr lang="en-GB" smtClean="0"/>
          </a:p>
          <a:p>
            <a:pPr lvl="1"/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20507710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Object Identification</a:t>
            </a:r>
            <a:endParaRPr lang="en-US" dirty="0" smtClean="0"/>
          </a:p>
        </p:txBody>
      </p:sp>
      <p:sp>
        <p:nvSpPr>
          <p:cNvPr id="3379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Textual analysis of use-case information</a:t>
            </a:r>
          </a:p>
          <a:p>
            <a:r>
              <a:rPr lang="en-US" smtClean="0"/>
              <a:t>Creates a rough first cut</a:t>
            </a:r>
          </a:p>
          <a:p>
            <a:r>
              <a:rPr lang="en-US" smtClean="0"/>
              <a:t>Common object list</a:t>
            </a:r>
          </a:p>
          <a:p>
            <a:r>
              <a:rPr lang="en-US" smtClean="0"/>
              <a:t>Incidents</a:t>
            </a:r>
          </a:p>
          <a:p>
            <a:r>
              <a:rPr lang="en-US" smtClean="0"/>
              <a:t>Roles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5494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Textual analysis of use-case information</a:t>
            </a:r>
            <a:endParaRPr lang="en-GB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•  A Noun</a:t>
            </a:r>
          </a:p>
          <a:p>
            <a:pPr lvl="1"/>
            <a:r>
              <a:rPr lang="en-GB" dirty="0" smtClean="0"/>
              <a:t>A common or improper noun implies a class of objects.</a:t>
            </a:r>
          </a:p>
          <a:p>
            <a:pPr lvl="1"/>
            <a:r>
              <a:rPr lang="en-GB" dirty="0" smtClean="0"/>
              <a:t>A proper noun or direct reference implies an instance of a class.</a:t>
            </a:r>
          </a:p>
          <a:p>
            <a:pPr lvl="1"/>
            <a:r>
              <a:rPr lang="en-GB" dirty="0" smtClean="0"/>
              <a:t>A collective noun implies a class of objects made up of groups of instances of another class.</a:t>
            </a:r>
          </a:p>
          <a:p>
            <a:r>
              <a:rPr lang="en-GB" dirty="0" smtClean="0"/>
              <a:t>• An adjective implies an attribute of an object.</a:t>
            </a:r>
          </a:p>
          <a:p>
            <a:r>
              <a:rPr lang="en-GB" dirty="0" smtClean="0"/>
              <a:t>• A verb</a:t>
            </a:r>
          </a:p>
          <a:p>
            <a:pPr lvl="1"/>
            <a:r>
              <a:rPr lang="en-GB" dirty="0" smtClean="0"/>
              <a:t>A verb doing verb implies an operation.</a:t>
            </a:r>
          </a:p>
          <a:p>
            <a:pPr lvl="1"/>
            <a:r>
              <a:rPr lang="en-GB" dirty="0" smtClean="0"/>
              <a:t>A being verb implies a classification relationship between an object and its class.</a:t>
            </a:r>
          </a:p>
          <a:p>
            <a:pPr lvl="1"/>
            <a:r>
              <a:rPr lang="en-GB" dirty="0" smtClean="0"/>
              <a:t>A having verb implies an aggregation or association relationship.</a:t>
            </a:r>
          </a:p>
          <a:p>
            <a:pPr lvl="1"/>
            <a:r>
              <a:rPr lang="en-GB" dirty="0" smtClean="0"/>
              <a:t>A transitive verb implies an operation.</a:t>
            </a:r>
          </a:p>
          <a:p>
            <a:pPr lvl="1"/>
            <a:r>
              <a:rPr lang="en-GB" dirty="0" smtClean="0"/>
              <a:t>An intransitive verb implies an exception.</a:t>
            </a:r>
          </a:p>
          <a:p>
            <a:pPr lvl="1"/>
            <a:r>
              <a:rPr lang="en-GB" dirty="0" smtClean="0"/>
              <a:t>A predicate or descriptive verb phrase implies an operation.</a:t>
            </a:r>
          </a:p>
          <a:p>
            <a:r>
              <a:rPr lang="en-GB" dirty="0" smtClean="0"/>
              <a:t>• An adverb implies an attribute of a relationship or an operation.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673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81000"/>
            <a:ext cx="9034483" cy="624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617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Structural Model</a:t>
            </a:r>
            <a:endParaRPr lang="en-US" dirty="0" smtClean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mtClean="0"/>
              <a:t>A formal way of representing the objects that are used and created by a business system</a:t>
            </a:r>
          </a:p>
          <a:p>
            <a:pPr lvl="1"/>
            <a:r>
              <a:rPr lang="en-US" smtClean="0"/>
              <a:t>People</a:t>
            </a:r>
          </a:p>
          <a:p>
            <a:pPr lvl="1"/>
            <a:r>
              <a:rPr lang="en-US" smtClean="0"/>
              <a:t>Places</a:t>
            </a:r>
          </a:p>
          <a:p>
            <a:pPr lvl="1"/>
            <a:r>
              <a:rPr lang="en-US" smtClean="0"/>
              <a:t>Things</a:t>
            </a:r>
          </a:p>
          <a:p>
            <a:r>
              <a:rPr lang="en-US" smtClean="0"/>
              <a:t>Drawn using an iterative process</a:t>
            </a:r>
          </a:p>
          <a:p>
            <a:pPr lvl="1"/>
            <a:r>
              <a:rPr lang="en-US" smtClean="0"/>
              <a:t>First drawn in a conceptual, business-centric way</a:t>
            </a:r>
          </a:p>
          <a:p>
            <a:pPr lvl="1"/>
            <a:r>
              <a:rPr lang="en-US" smtClean="0"/>
              <a:t>Then refined in a technology-centric way describing the actual databases and files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494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994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5775"/>
            <a:ext cx="9144000" cy="589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929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897" y="2119313"/>
            <a:ext cx="5159569" cy="3603625"/>
          </a:xfrm>
        </p:spPr>
      </p:pic>
    </p:spTree>
    <p:extLst>
      <p:ext uri="{BB962C8B-B14F-4D97-AF65-F5344CB8AC3E}">
        <p14:creationId xmlns:p14="http://schemas.microsoft.com/office/powerpoint/2010/main" val="178661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Step 2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Create CRC cards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141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Designing with CRC cards</a:t>
            </a:r>
            <a:endParaRPr lang="en-US" dirty="0"/>
          </a:p>
        </p:txBody>
      </p:sp>
      <p:sp>
        <p:nvSpPr>
          <p:cNvPr id="43012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mtClean="0"/>
              <a:t>CRC Cards—Classes, Responsibilities, Collaboration Cards.</a:t>
            </a:r>
          </a:p>
          <a:p>
            <a:endParaRPr lang="en-US" smtClean="0"/>
          </a:p>
          <a:p>
            <a:r>
              <a:rPr lang="en-US" smtClean="0"/>
              <a:t>OO design is about assigning Responsibilities to Classes for how they Collaborate to accomplish a use case</a:t>
            </a:r>
          </a:p>
          <a:p>
            <a:endParaRPr lang="en-US" smtClean="0"/>
          </a:p>
          <a:p>
            <a:r>
              <a:rPr lang="en-US" smtClean="0"/>
              <a:t>Usually a manual process done in a brainstorming session </a:t>
            </a:r>
          </a:p>
          <a:p>
            <a:pPr lvl="1"/>
            <a:r>
              <a:rPr lang="en-US" smtClean="0"/>
              <a:t>3 X 5 note cards</a:t>
            </a:r>
          </a:p>
          <a:p>
            <a:pPr lvl="1"/>
            <a:r>
              <a:rPr lang="en-US" smtClean="0"/>
              <a:t>One card per class</a:t>
            </a:r>
          </a:p>
          <a:p>
            <a:pPr lvl="1"/>
            <a:r>
              <a:rPr lang="en-US" smtClean="0"/>
              <a:t>Front has responsibilities and collaborations</a:t>
            </a:r>
          </a:p>
          <a:p>
            <a:pPr lvl="1"/>
            <a:r>
              <a:rPr lang="en-US" smtClean="0"/>
              <a:t>Back has attributes needed</a:t>
            </a:r>
            <a:endParaRPr lang="en-US" dirty="0" smtClean="0"/>
          </a:p>
        </p:txBody>
      </p:sp>
      <p:sp>
        <p:nvSpPr>
          <p:cNvPr id="430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E6C31599-41CE-40B6-91BA-EFAE7AD337DA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037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Detailed Design with CRC cards</a:t>
            </a:r>
            <a:endParaRPr lang="en-US" dirty="0"/>
          </a:p>
        </p:txBody>
      </p:sp>
      <p:sp>
        <p:nvSpPr>
          <p:cNvPr id="4403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Design process</a:t>
            </a:r>
          </a:p>
          <a:p>
            <a:pPr lvl="1"/>
            <a:r>
              <a:rPr lang="en-GB" smtClean="0"/>
              <a:t>Identify class with primary responsibility </a:t>
            </a:r>
          </a:p>
          <a:p>
            <a:pPr lvl="1"/>
            <a:r>
              <a:rPr lang="en-GB" smtClean="0"/>
              <a:t>Identify other classes that collaborate with primary class (become requests for service to other classes)</a:t>
            </a:r>
            <a:r>
              <a:rPr lang="ar-SA" smtClean="0"/>
              <a:t>‏</a:t>
            </a:r>
            <a:endParaRPr lang="en-GB" smtClean="0"/>
          </a:p>
          <a:p>
            <a:pPr lvl="1"/>
            <a:r>
              <a:rPr lang="en-GB" smtClean="0"/>
              <a:t>Identify responsibilities within each class (these become methods)</a:t>
            </a:r>
            <a:r>
              <a:rPr lang="ar-SA" smtClean="0"/>
              <a:t>‏</a:t>
            </a:r>
            <a:endParaRPr lang="en-US" dirty="0" smtClean="0"/>
          </a:p>
        </p:txBody>
      </p:sp>
      <p:sp>
        <p:nvSpPr>
          <p:cNvPr id="4403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26E06E84-C948-40B7-81BA-3887F49C8563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23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CRC Card Notation</a:t>
            </a:r>
            <a:endParaRPr lang="en-US" dirty="0"/>
          </a:p>
        </p:txBody>
      </p:sp>
      <p:pic>
        <p:nvPicPr>
          <p:cNvPr id="45060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438401"/>
            <a:ext cx="6996015" cy="2661146"/>
          </a:xfrm>
        </p:spPr>
      </p:pic>
      <p:sp>
        <p:nvSpPr>
          <p:cNvPr id="4505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70E854CA-2EDE-4075-A170-6EF47C927EF4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5196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CRC Card Results</a:t>
            </a:r>
            <a:endParaRPr lang="en-US" dirty="0"/>
          </a:p>
        </p:txBody>
      </p:sp>
      <p:pic>
        <p:nvPicPr>
          <p:cNvPr id="4710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737441"/>
            <a:ext cx="6833484" cy="3985497"/>
          </a:xfrm>
        </p:spPr>
      </p:pic>
      <p:sp>
        <p:nvSpPr>
          <p:cNvPr id="4710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A9B5EF62-E964-46F8-A847-FFE67E8688D7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21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Step 3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Create Domain Model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632225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 Using the CRC card  you can identify the following:</a:t>
            </a:r>
          </a:p>
          <a:p>
            <a:pPr lvl="1"/>
            <a:r>
              <a:rPr lang="en-GB" smtClean="0"/>
              <a:t>Attributes related to each classes.</a:t>
            </a:r>
          </a:p>
          <a:p>
            <a:pPr lvl="1"/>
            <a:r>
              <a:rPr lang="en-GB" smtClean="0"/>
              <a:t>Association between classes.</a:t>
            </a:r>
          </a:p>
          <a:p>
            <a:pPr lvl="1"/>
            <a:endParaRPr lang="en-GB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952512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1028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064" y="2119313"/>
            <a:ext cx="5297234" cy="3603625"/>
          </a:xfrm>
        </p:spPr>
      </p:pic>
    </p:spTree>
    <p:extLst>
      <p:ext uri="{BB962C8B-B14F-4D97-AF65-F5344CB8AC3E}">
        <p14:creationId xmlns:p14="http://schemas.microsoft.com/office/powerpoint/2010/main" val="4057038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Structural Models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030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1942" y="2119313"/>
            <a:ext cx="5419478" cy="3603625"/>
          </a:xfrm>
        </p:spPr>
      </p:pic>
    </p:spTree>
    <p:extLst>
      <p:ext uri="{BB962C8B-B14F-4D97-AF65-F5344CB8AC3E}">
        <p14:creationId xmlns:p14="http://schemas.microsoft.com/office/powerpoint/2010/main" val="362506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1028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6876" y="2119313"/>
            <a:ext cx="5329610" cy="3603625"/>
          </a:xfrm>
        </p:spPr>
      </p:pic>
    </p:spTree>
    <p:extLst>
      <p:ext uri="{BB962C8B-B14F-4D97-AF65-F5344CB8AC3E}">
        <p14:creationId xmlns:p14="http://schemas.microsoft.com/office/powerpoint/2010/main" val="22517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102" y="2119313"/>
            <a:ext cx="5309158" cy="3603625"/>
          </a:xfrm>
        </p:spPr>
      </p:pic>
    </p:spTree>
    <p:extLst>
      <p:ext uri="{BB962C8B-B14F-4D97-AF65-F5344CB8AC3E}">
        <p14:creationId xmlns:p14="http://schemas.microsoft.com/office/powerpoint/2010/main" val="350892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Association Category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/>
        <p:txBody>
          <a:bodyPr numCol="1">
            <a:normAutofit fontScale="92500" lnSpcReduction="20000"/>
          </a:bodyPr>
          <a:lstStyle/>
          <a:p>
            <a:r>
              <a:rPr lang="en-US" dirty="0" smtClean="0"/>
              <a:t>A is recorded in B</a:t>
            </a:r>
            <a:endParaRPr lang="en-GB" dirty="0" smtClean="0"/>
          </a:p>
          <a:p>
            <a:r>
              <a:rPr lang="en-US" dirty="0" smtClean="0"/>
              <a:t>A uses or manages B</a:t>
            </a:r>
            <a:endParaRPr lang="en-GB" dirty="0" smtClean="0"/>
          </a:p>
          <a:p>
            <a:r>
              <a:rPr lang="en-US" dirty="0" smtClean="0"/>
              <a:t>A is related to a transaction of B</a:t>
            </a:r>
            <a:endParaRPr lang="en-GB" dirty="0" smtClean="0"/>
          </a:p>
          <a:p>
            <a:r>
              <a:rPr lang="en-US" dirty="0" smtClean="0"/>
              <a:t>A communicates with B</a:t>
            </a:r>
            <a:endParaRPr lang="en-GB" dirty="0" smtClean="0"/>
          </a:p>
          <a:p>
            <a:r>
              <a:rPr lang="en-US" dirty="0" smtClean="0"/>
              <a:t>A is a transaction related to another transaction B</a:t>
            </a:r>
            <a:endParaRPr lang="en-GB" dirty="0" smtClean="0"/>
          </a:p>
          <a:p>
            <a:r>
              <a:rPr lang="en-US" dirty="0" smtClean="0"/>
              <a:t>A is next to B</a:t>
            </a:r>
            <a:endParaRPr lang="en-GB" dirty="0" smtClean="0"/>
          </a:p>
          <a:p>
            <a:r>
              <a:rPr lang="en-US" dirty="0" smtClean="0"/>
              <a:t>A is related to B via a transaction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 </a:t>
            </a:r>
            <a:r>
              <a:rPr lang="en-US" dirty="0"/>
              <a:t>is recorded in B</a:t>
            </a:r>
            <a:endParaRPr lang="en-GB" dirty="0"/>
          </a:p>
          <a:p>
            <a:r>
              <a:rPr lang="en-US" dirty="0"/>
              <a:t>A uses or manages B</a:t>
            </a:r>
            <a:endParaRPr lang="en-GB" dirty="0"/>
          </a:p>
          <a:p>
            <a:r>
              <a:rPr lang="en-US" dirty="0"/>
              <a:t>A is related to a transaction of B</a:t>
            </a:r>
            <a:endParaRPr lang="en-GB" dirty="0"/>
          </a:p>
          <a:p>
            <a:r>
              <a:rPr lang="en-US" dirty="0"/>
              <a:t>A communicates with B</a:t>
            </a:r>
            <a:endParaRPr lang="en-GB" dirty="0"/>
          </a:p>
          <a:p>
            <a:r>
              <a:rPr lang="en-US" dirty="0"/>
              <a:t>A is a transaction related to another transaction B</a:t>
            </a:r>
            <a:endParaRPr lang="en-GB" dirty="0"/>
          </a:p>
          <a:p>
            <a:r>
              <a:rPr lang="en-US" dirty="0"/>
              <a:t>A is next to B</a:t>
            </a:r>
            <a:endParaRPr lang="en-GB" dirty="0"/>
          </a:p>
          <a:p>
            <a:r>
              <a:rPr lang="en-US" dirty="0"/>
              <a:t>A is related to B via a transaction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189318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6040" y="2119313"/>
            <a:ext cx="5911282" cy="3603625"/>
          </a:xfrm>
        </p:spPr>
      </p:pic>
    </p:spTree>
    <p:extLst>
      <p:ext uri="{BB962C8B-B14F-4D97-AF65-F5344CB8AC3E}">
        <p14:creationId xmlns:p14="http://schemas.microsoft.com/office/powerpoint/2010/main" val="3449208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5501" y="2119313"/>
            <a:ext cx="5172360" cy="3603625"/>
          </a:xfrm>
        </p:spPr>
      </p:pic>
    </p:spTree>
    <p:extLst>
      <p:ext uri="{BB962C8B-B14F-4D97-AF65-F5344CB8AC3E}">
        <p14:creationId xmlns:p14="http://schemas.microsoft.com/office/powerpoint/2010/main" val="100731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1958" y="2119313"/>
            <a:ext cx="5299447" cy="3603625"/>
          </a:xfrm>
        </p:spPr>
      </p:pic>
    </p:spTree>
    <p:extLst>
      <p:ext uri="{BB962C8B-B14F-4D97-AF65-F5344CB8AC3E}">
        <p14:creationId xmlns:p14="http://schemas.microsoft.com/office/powerpoint/2010/main" val="319886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5729" y="2119313"/>
            <a:ext cx="5391904" cy="3603625"/>
          </a:xfrm>
        </p:spPr>
      </p:pic>
    </p:spTree>
    <p:extLst>
      <p:ext uri="{BB962C8B-B14F-4D97-AF65-F5344CB8AC3E}">
        <p14:creationId xmlns:p14="http://schemas.microsoft.com/office/powerpoint/2010/main" val="1524314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1028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5729" y="2119313"/>
            <a:ext cx="5391904" cy="3603625"/>
          </a:xfrm>
        </p:spPr>
      </p:pic>
    </p:spTree>
    <p:extLst>
      <p:ext uri="{BB962C8B-B14F-4D97-AF65-F5344CB8AC3E}">
        <p14:creationId xmlns:p14="http://schemas.microsoft.com/office/powerpoint/2010/main" val="620122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7348" name="Picture 10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843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Structural Models</a:t>
            </a:r>
            <a:endParaRPr lang="en-US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Main goal: to discover the key data contained in the problem domain and to build a structural model of the objects</a:t>
            </a:r>
          </a:p>
          <a:p>
            <a:endParaRPr lang="en-US" dirty="0"/>
          </a:p>
        </p:txBody>
      </p:sp>
      <p:sp>
        <p:nvSpPr>
          <p:cNvPr id="6" name="Cloud 5"/>
          <p:cNvSpPr/>
          <p:nvPr/>
        </p:nvSpPr>
        <p:spPr>
          <a:xfrm>
            <a:off x="838200" y="3821113"/>
            <a:ext cx="2971800" cy="1905000"/>
          </a:xfrm>
          <a:prstGeom prst="cloud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Cloud 6"/>
          <p:cNvSpPr/>
          <p:nvPr/>
        </p:nvSpPr>
        <p:spPr>
          <a:xfrm>
            <a:off x="5715000" y="3744913"/>
            <a:ext cx="2590800" cy="1676400"/>
          </a:xfrm>
          <a:prstGeom prst="cloud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Curved Down Arrow 7"/>
          <p:cNvSpPr/>
          <p:nvPr/>
        </p:nvSpPr>
        <p:spPr>
          <a:xfrm>
            <a:off x="2438400" y="3440113"/>
            <a:ext cx="4267200" cy="9144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343" name="TextBox 8"/>
          <p:cNvSpPr txBox="1">
            <a:spLocks noChangeArrowheads="1"/>
          </p:cNvSpPr>
          <p:nvPr/>
        </p:nvSpPr>
        <p:spPr bwMode="auto">
          <a:xfrm>
            <a:off x="1449388" y="5726113"/>
            <a:ext cx="19034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Problem Domain</a:t>
            </a:r>
          </a:p>
        </p:txBody>
      </p:sp>
      <p:sp>
        <p:nvSpPr>
          <p:cNvPr id="14344" name="TextBox 9"/>
          <p:cNvSpPr txBox="1">
            <a:spLocks noChangeArrowheads="1"/>
          </p:cNvSpPr>
          <p:nvPr/>
        </p:nvSpPr>
        <p:spPr bwMode="auto">
          <a:xfrm>
            <a:off x="6172200" y="5421313"/>
            <a:ext cx="18780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Solution Domain</a:t>
            </a:r>
          </a:p>
        </p:txBody>
      </p:sp>
      <p:sp>
        <p:nvSpPr>
          <p:cNvPr id="11" name="Cube 10"/>
          <p:cNvSpPr/>
          <p:nvPr/>
        </p:nvSpPr>
        <p:spPr>
          <a:xfrm>
            <a:off x="2362200" y="4811713"/>
            <a:ext cx="381000" cy="38100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143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4202113"/>
            <a:ext cx="48418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886200" y="3600450"/>
            <a:ext cx="1501775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chemeClr val="accent3">
                    <a:lumMod val="75000"/>
                  </a:schemeClr>
                </a:solidFill>
              </a:rPr>
              <a:t>Structural</a:t>
            </a:r>
          </a:p>
          <a:p>
            <a:pPr>
              <a:defRPr/>
            </a:pPr>
            <a:r>
              <a:rPr lang="en-US" sz="2400" dirty="0">
                <a:solidFill>
                  <a:schemeClr val="accent3">
                    <a:lumMod val="75000"/>
                  </a:schemeClr>
                </a:solidFill>
              </a:rPr>
              <a:t>Modeling</a:t>
            </a:r>
          </a:p>
        </p:txBody>
      </p:sp>
      <p:pic>
        <p:nvPicPr>
          <p:cNvPr id="14348" name="Picture 13" descr="Slide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495800"/>
            <a:ext cx="687388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9" name="Picture 14" descr="Slide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4114800"/>
            <a:ext cx="63658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3076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  <a:endParaRPr lang="en-US" dirty="0" smtClean="0"/>
          </a:p>
        </p:txBody>
      </p:sp>
      <p:sp>
        <p:nvSpPr>
          <p:cNvPr id="583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Structural Models</a:t>
            </a:r>
          </a:p>
          <a:p>
            <a:pPr lvl="1"/>
            <a:r>
              <a:rPr lang="en-US" smtClean="0"/>
              <a:t>CRC Cards</a:t>
            </a:r>
          </a:p>
          <a:p>
            <a:pPr lvl="1"/>
            <a:r>
              <a:rPr lang="en-US" smtClean="0"/>
              <a:t>Class Diagrams</a:t>
            </a:r>
          </a:p>
          <a:p>
            <a:r>
              <a:rPr lang="en-US" smtClean="0"/>
              <a:t>Creating CRC  cards and domain model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5575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Reference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Alan R. Dennis, Barbara Haley Wixom, and David Tegarden. 2007. Systems Analysis and Design with UML Version 2.0: An Object-Oriented Approach (3rd ed.). John Wiley &amp; Sons, Inc., New York, NY, USA.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369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 Common Language</a:t>
            </a:r>
            <a:endParaRPr lang="en-US" dirty="0" smtClean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Structural models create a well-defined vocabulary  shared by users and analysts</a:t>
            </a:r>
          </a:p>
          <a:p>
            <a:pPr lvl="1"/>
            <a:r>
              <a:rPr lang="en-US" smtClean="0"/>
              <a:t>Classes created during analysis are not the classes that programmers develop during implementation</a:t>
            </a:r>
          </a:p>
          <a:p>
            <a:pPr lvl="1"/>
            <a:r>
              <a:rPr lang="en-US" smtClean="0"/>
              <a:t>This refinement comes later</a:t>
            </a:r>
          </a:p>
          <a:p>
            <a:r>
              <a:rPr lang="en-US" smtClean="0"/>
              <a:t>Typical structural models:</a:t>
            </a:r>
          </a:p>
          <a:p>
            <a:pPr lvl="1"/>
            <a:r>
              <a:rPr lang="en-US" smtClean="0"/>
              <a:t>CRC cards</a:t>
            </a:r>
          </a:p>
          <a:p>
            <a:pPr lvl="1"/>
            <a:r>
              <a:rPr lang="en-US" smtClean="0"/>
              <a:t>Class (and Object) diagrams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0296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 rot="-60000">
            <a:off x="1003483" y="529120"/>
            <a:ext cx="3064827" cy="1503037"/>
          </a:xfrm>
        </p:spPr>
        <p:txBody>
          <a:bodyPr>
            <a:normAutofit/>
          </a:bodyPr>
          <a:lstStyle/>
          <a:p>
            <a:r>
              <a:rPr lang="en-US" dirty="0" smtClean="0"/>
              <a:t>Classes, Attributes, &amp; Operations</a:t>
            </a:r>
            <a:endParaRPr lang="en-US" dirty="0" smtClean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Classes</a:t>
            </a:r>
          </a:p>
          <a:p>
            <a:pPr lvl="1"/>
            <a:r>
              <a:rPr lang="en-US" smtClean="0"/>
              <a:t>Templates for instances of people, places, or things</a:t>
            </a:r>
          </a:p>
          <a:p>
            <a:r>
              <a:rPr lang="en-US" smtClean="0"/>
              <a:t>Attributes</a:t>
            </a:r>
          </a:p>
          <a:p>
            <a:pPr lvl="1"/>
            <a:r>
              <a:rPr lang="en-US" smtClean="0"/>
              <a:t>Properties that describe the state of an instance of a class (an object)</a:t>
            </a:r>
          </a:p>
          <a:p>
            <a:r>
              <a:rPr lang="en-US" smtClean="0"/>
              <a:t>Operations</a:t>
            </a:r>
          </a:p>
          <a:p>
            <a:pPr lvl="1"/>
            <a:r>
              <a:rPr lang="en-US" smtClean="0"/>
              <a:t>Actions or functions that a class can perform</a:t>
            </a:r>
            <a:endParaRPr lang="en-US" dirty="0" smtClean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Picture 4" descr="Slide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2355649"/>
            <a:ext cx="1838325" cy="17621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Right Arrow 12"/>
          <p:cNvSpPr/>
          <p:nvPr/>
        </p:nvSpPr>
        <p:spPr>
          <a:xfrm rot="9026322">
            <a:off x="3824288" y="1944487"/>
            <a:ext cx="838200" cy="228600"/>
          </a:xfrm>
          <a:prstGeom prst="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Right Arrow 13"/>
          <p:cNvSpPr/>
          <p:nvPr/>
        </p:nvSpPr>
        <p:spPr>
          <a:xfrm rot="11426290">
            <a:off x="3890963" y="2914449"/>
            <a:ext cx="685800" cy="228600"/>
          </a:xfrm>
          <a:prstGeom prst="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Right Arrow 14"/>
          <p:cNvSpPr/>
          <p:nvPr/>
        </p:nvSpPr>
        <p:spPr>
          <a:xfrm rot="12941288">
            <a:off x="3960813" y="4143174"/>
            <a:ext cx="685800" cy="228600"/>
          </a:xfrm>
          <a:prstGeom prst="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16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Relationships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Describe how classes relate to one another</a:t>
            </a:r>
          </a:p>
          <a:p>
            <a:r>
              <a:rPr lang="en-US" smtClean="0"/>
              <a:t>Three basic types in UML</a:t>
            </a:r>
          </a:p>
          <a:p>
            <a:pPr lvl="1"/>
            <a:r>
              <a:rPr lang="en-US" smtClean="0"/>
              <a:t>Generalization </a:t>
            </a:r>
          </a:p>
          <a:p>
            <a:pPr lvl="2"/>
            <a:r>
              <a:rPr lang="en-US" smtClean="0"/>
              <a:t>Enables inheritance of attributes and operations</a:t>
            </a:r>
          </a:p>
          <a:p>
            <a:pPr lvl="1"/>
            <a:r>
              <a:rPr lang="en-US" smtClean="0"/>
              <a:t>Aggregation</a:t>
            </a:r>
          </a:p>
          <a:p>
            <a:pPr lvl="2"/>
            <a:r>
              <a:rPr lang="en-US" smtClean="0"/>
              <a:t>Relates parts to wholes</a:t>
            </a:r>
          </a:p>
          <a:p>
            <a:pPr lvl="1"/>
            <a:r>
              <a:rPr lang="en-US" smtClean="0"/>
              <a:t>Association</a:t>
            </a:r>
          </a:p>
          <a:p>
            <a:pPr lvl="2"/>
            <a:r>
              <a:rPr lang="en-US" smtClean="0"/>
              <a:t>Miscellaneous relationships between classes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28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CRC Cards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664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2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2870</TotalTime>
  <Words>1051</Words>
  <Application>Microsoft Office PowerPoint</Application>
  <PresentationFormat>On-screen Show (4:3)</PresentationFormat>
  <Paragraphs>200</Paragraphs>
  <Slides>51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3" baseType="lpstr">
      <vt:lpstr>Pushpin</vt:lpstr>
      <vt:lpstr>VISIO 5 Drawing</vt:lpstr>
      <vt:lpstr> Structural Modeling</vt:lpstr>
      <vt:lpstr>Objectives</vt:lpstr>
      <vt:lpstr>Structural Model</vt:lpstr>
      <vt:lpstr>Structural Models</vt:lpstr>
      <vt:lpstr>Structural Models</vt:lpstr>
      <vt:lpstr>A Common Language</vt:lpstr>
      <vt:lpstr>Classes, Attributes, &amp; Operations</vt:lpstr>
      <vt:lpstr>Relationships</vt:lpstr>
      <vt:lpstr>CRC Cards</vt:lpstr>
      <vt:lpstr>Responsibilities &amp; Collaborations</vt:lpstr>
      <vt:lpstr>Front-Side of a CRC Card</vt:lpstr>
      <vt:lpstr>Back-Side of a CRC Card</vt:lpstr>
      <vt:lpstr>Class Diagrams</vt:lpstr>
      <vt:lpstr>Elements of a Class Diagram</vt:lpstr>
      <vt:lpstr>Attribute Visibility</vt:lpstr>
      <vt:lpstr>Operations</vt:lpstr>
      <vt:lpstr>More Elements of Class Diagrams</vt:lpstr>
      <vt:lpstr>Multiplicities</vt:lpstr>
      <vt:lpstr>More Multiplicities</vt:lpstr>
      <vt:lpstr>Sample Class Diagram</vt:lpstr>
      <vt:lpstr>Domain Model : visualizing concept</vt:lpstr>
      <vt:lpstr>PowerPoint Presentation</vt:lpstr>
      <vt:lpstr>Not A Diagram of Software Components</vt:lpstr>
      <vt:lpstr>4 Steps to Domain Model</vt:lpstr>
      <vt:lpstr>STEP 1</vt:lpstr>
      <vt:lpstr>Strategies to Identify Conceptual Classes</vt:lpstr>
      <vt:lpstr>Object Identification</vt:lpstr>
      <vt:lpstr>Textual analysis of use-case information</vt:lpstr>
      <vt:lpstr>PowerPoint Presentation</vt:lpstr>
      <vt:lpstr>PowerPoint Presentation</vt:lpstr>
      <vt:lpstr>PowerPoint Presentation</vt:lpstr>
      <vt:lpstr>Step 2</vt:lpstr>
      <vt:lpstr>Designing with CRC cards</vt:lpstr>
      <vt:lpstr>Detailed Design with CRC cards</vt:lpstr>
      <vt:lpstr>CRC Card Notation</vt:lpstr>
      <vt:lpstr>CRC Card Results</vt:lpstr>
      <vt:lpstr>Step 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Association Category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  <vt:lpstr>Reference</vt:lpstr>
    </vt:vector>
  </TitlesOfParts>
  <Company>USMA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2: Project Selection &amp; Management</dc:title>
  <dc:creator>Fernando Maymí</dc:creator>
  <cp:lastModifiedBy>ALjaffan</cp:lastModifiedBy>
  <cp:revision>56</cp:revision>
  <dcterms:created xsi:type="dcterms:W3CDTF">2008-09-07T22:58:41Z</dcterms:created>
  <dcterms:modified xsi:type="dcterms:W3CDTF">2013-03-08T21:45:24Z</dcterms:modified>
</cp:coreProperties>
</file>