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31"/>
  </p:notesMasterIdLst>
  <p:sldIdLst>
    <p:sldId id="256" r:id="rId2"/>
    <p:sldId id="257" r:id="rId3"/>
    <p:sldId id="259" r:id="rId4"/>
    <p:sldId id="283" r:id="rId5"/>
    <p:sldId id="261" r:id="rId6"/>
    <p:sldId id="260" r:id="rId7"/>
    <p:sldId id="258" r:id="rId8"/>
    <p:sldId id="262" r:id="rId9"/>
    <p:sldId id="263" r:id="rId10"/>
    <p:sldId id="285" r:id="rId11"/>
    <p:sldId id="284" r:id="rId12"/>
    <p:sldId id="266" r:id="rId13"/>
    <p:sldId id="267" r:id="rId14"/>
    <p:sldId id="268" r:id="rId15"/>
    <p:sldId id="269" r:id="rId16"/>
    <p:sldId id="265" r:id="rId17"/>
    <p:sldId id="270" r:id="rId18"/>
    <p:sldId id="271" r:id="rId19"/>
    <p:sldId id="272" r:id="rId20"/>
    <p:sldId id="273" r:id="rId21"/>
    <p:sldId id="274" r:id="rId22"/>
    <p:sldId id="281" r:id="rId23"/>
    <p:sldId id="282" r:id="rId24"/>
    <p:sldId id="276" r:id="rId25"/>
    <p:sldId id="275" r:id="rId26"/>
    <p:sldId id="277" r:id="rId27"/>
    <p:sldId id="278" r:id="rId28"/>
    <p:sldId id="279" r:id="rId29"/>
    <p:sldId id="280" r:id="rId3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75269" autoAdjust="0"/>
  </p:normalViewPr>
  <p:slideViewPr>
    <p:cSldViewPr>
      <p:cViewPr>
        <p:scale>
          <a:sx n="60" d="100"/>
          <a:sy n="60" d="100"/>
        </p:scale>
        <p:origin x="-1656" y="13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en-US"/>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9723DA2-745F-43C5-A4CB-18C79F59D33D}" type="datetimeFigureOut">
              <a:rPr lang="en-US" smtClean="0"/>
              <a:t>3/8/2013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en-US"/>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ACA763A-FAD6-46A1-86DC-C967216937E3}" type="slidenum">
              <a:rPr lang="en-US" smtClean="0"/>
              <a:t>‹#›</a:t>
            </a:fld>
            <a:endParaRPr lang="en-US"/>
          </a:p>
        </p:txBody>
      </p:sp>
    </p:spTree>
    <p:extLst>
      <p:ext uri="{BB962C8B-B14F-4D97-AF65-F5344CB8AC3E}">
        <p14:creationId xmlns:p14="http://schemas.microsoft.com/office/powerpoint/2010/main" val="338356346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The nickname derives from the size of the cable, which is roughly the size of a garden hose and too stiff to bend with your hands. </a:t>
            </a:r>
          </a:p>
          <a:p>
            <a:pPr algn="l" rtl="0">
              <a:buFont typeface="Arial" pitchFamily="34" charset="0"/>
              <a:buChar char="•"/>
            </a:pPr>
            <a:r>
              <a:rPr lang="en-US" sz="1200" kern="1200" baseline="0" dirty="0" smtClean="0">
                <a:solidFill>
                  <a:schemeClr val="tx1"/>
                </a:solidFill>
                <a:latin typeface="+mn-lt"/>
                <a:ea typeface="+mn-ea"/>
                <a:cs typeface="+mn-cs"/>
              </a:rPr>
              <a:t>The transceiver is connected to the station via a transceiver cable that provides separate paths for sending and receiving. This means that collision can only happen in the coaxial cable.</a:t>
            </a:r>
            <a:endParaRPr lang="en-US" dirty="0"/>
          </a:p>
        </p:txBody>
      </p:sp>
      <p:sp>
        <p:nvSpPr>
          <p:cNvPr id="4" name="Slide Number Placeholder 3"/>
          <p:cNvSpPr>
            <a:spLocks noGrp="1"/>
          </p:cNvSpPr>
          <p:nvPr>
            <p:ph type="sldNum" sz="quarter" idx="10"/>
          </p:nvPr>
        </p:nvSpPr>
        <p:spPr/>
        <p:txBody>
          <a:bodyPr/>
          <a:lstStyle/>
          <a:p>
            <a:fld id="{4ACA763A-FAD6-46A1-86DC-C967216937E3}" type="slidenum">
              <a:rPr lang="en-US" smtClean="0"/>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sz="1200" b="0" i="0" kern="1200" dirty="0" smtClean="0">
                <a:solidFill>
                  <a:schemeClr val="tx1"/>
                </a:solidFill>
                <a:latin typeface="+mn-lt"/>
                <a:ea typeface="+mn-ea"/>
                <a:cs typeface="+mn-cs"/>
              </a:rPr>
              <a:t>Another difference is that 10Base2 is set up in a daisy chain. Daisy chain is a wiring scheme in which, for example, device A is wired to device B, device B is wired to device C, device C is wired to device D, et cetera.</a:t>
            </a:r>
            <a:endParaRPr lang="en-US" dirty="0"/>
          </a:p>
        </p:txBody>
      </p:sp>
      <p:sp>
        <p:nvSpPr>
          <p:cNvPr id="4" name="Slide Number Placeholder 3"/>
          <p:cNvSpPr>
            <a:spLocks noGrp="1"/>
          </p:cNvSpPr>
          <p:nvPr>
            <p:ph type="sldNum" sz="quarter" idx="10"/>
          </p:nvPr>
        </p:nvSpPr>
        <p:spPr/>
        <p:txBody>
          <a:bodyPr/>
          <a:lstStyle/>
          <a:p>
            <a:fld id="{4ACA763A-FAD6-46A1-86DC-C967216937E3}" type="slidenum">
              <a:rPr lang="en-US" smtClean="0"/>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445DD8E-3E2E-4624-B251-91AB4FF38B51}" type="datetimeFigureOut">
              <a:rPr lang="en-US" smtClean="0"/>
              <a:pPr/>
              <a:t>3/8/2013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A354E1C-FEE6-4F47-93A6-1EFC5B1E232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45DD8E-3E2E-4624-B251-91AB4FF38B51}" type="datetimeFigureOut">
              <a:rPr lang="en-US" smtClean="0"/>
              <a:pPr/>
              <a:t>3/8/2013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354E1C-FEE6-4F47-93A6-1EFC5B1E232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45DD8E-3E2E-4624-B251-91AB4FF38B51}" type="datetimeFigureOut">
              <a:rPr lang="en-US" smtClean="0"/>
              <a:pPr/>
              <a:t>3/8/2013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354E1C-FEE6-4F47-93A6-1EFC5B1E232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45DD8E-3E2E-4624-B251-91AB4FF38B51}" type="datetimeFigureOut">
              <a:rPr lang="en-US" smtClean="0"/>
              <a:pPr/>
              <a:t>3/8/2013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354E1C-FEE6-4F47-93A6-1EFC5B1E232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445DD8E-3E2E-4624-B251-91AB4FF38B51}" type="datetimeFigureOut">
              <a:rPr lang="en-US" smtClean="0"/>
              <a:pPr/>
              <a:t>3/8/2013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354E1C-FEE6-4F47-93A6-1EFC5B1E232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45DD8E-3E2E-4624-B251-91AB4FF38B51}" type="datetimeFigureOut">
              <a:rPr lang="en-US" smtClean="0"/>
              <a:pPr/>
              <a:t>3/8/2013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354E1C-FEE6-4F47-93A6-1EFC5B1E232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445DD8E-3E2E-4624-B251-91AB4FF38B51}" type="datetimeFigureOut">
              <a:rPr lang="en-US" smtClean="0"/>
              <a:pPr/>
              <a:t>3/8/2013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354E1C-FEE6-4F47-93A6-1EFC5B1E232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445DD8E-3E2E-4624-B251-91AB4FF38B51}" type="datetimeFigureOut">
              <a:rPr lang="en-US" smtClean="0"/>
              <a:pPr/>
              <a:t>3/8/2013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354E1C-FEE6-4F47-93A6-1EFC5B1E232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45DD8E-3E2E-4624-B251-91AB4FF38B51}" type="datetimeFigureOut">
              <a:rPr lang="en-US" smtClean="0"/>
              <a:pPr/>
              <a:t>3/8/2013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354E1C-FEE6-4F47-93A6-1EFC5B1E232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45DD8E-3E2E-4624-B251-91AB4FF38B51}" type="datetimeFigureOut">
              <a:rPr lang="en-US" smtClean="0"/>
              <a:pPr/>
              <a:t>3/8/2013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354E1C-FEE6-4F47-93A6-1EFC5B1E232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445DD8E-3E2E-4624-B251-91AB4FF38B51}" type="datetimeFigureOut">
              <a:rPr lang="en-US" smtClean="0"/>
              <a:pPr/>
              <a:t>3/8/2013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6A354E1C-FEE6-4F47-93A6-1EFC5B1E2328}"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445DD8E-3E2E-4624-B251-91AB4FF38B51}" type="datetimeFigureOut">
              <a:rPr lang="en-US" smtClean="0"/>
              <a:pPr/>
              <a:t>3/8/2013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A354E1C-FEE6-4F47-93A6-1EFC5B1E2328}"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l"/>
            <a:r>
              <a:rPr lang="en-US" dirty="0" smtClean="0"/>
              <a:t>Lecture 6 - Network Architecture</a:t>
            </a:r>
            <a:endParaRPr lang="en-US" dirty="0"/>
          </a:p>
        </p:txBody>
      </p:sp>
      <p:sp>
        <p:nvSpPr>
          <p:cNvPr id="3" name="Subtitle 2"/>
          <p:cNvSpPr>
            <a:spLocks noGrp="1"/>
          </p:cNvSpPr>
          <p:nvPr>
            <p:ph type="subTitle" idx="1"/>
          </p:nvPr>
        </p:nvSpPr>
        <p:spPr/>
        <p:txBody>
          <a:bodyPr/>
          <a:lstStyle/>
          <a:p>
            <a:pPr algn="l"/>
            <a:r>
              <a:rPr lang="en-US" dirty="0"/>
              <a:t> Ethernet and Token Ring LAN Networks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t>The Ethernet Frame Format</a:t>
            </a:r>
            <a:endParaRPr lang="en-US" dirty="0"/>
          </a:p>
        </p:txBody>
      </p:sp>
      <p:sp>
        <p:nvSpPr>
          <p:cNvPr id="5" name="Content Placeholder 4"/>
          <p:cNvSpPr>
            <a:spLocks noGrp="1"/>
          </p:cNvSpPr>
          <p:nvPr>
            <p:ph idx="1"/>
          </p:nvPr>
        </p:nvSpPr>
        <p:spPr>
          <a:xfrm>
            <a:off x="395536" y="1916832"/>
            <a:ext cx="8229600" cy="4389120"/>
          </a:xfrm>
        </p:spPr>
        <p:txBody>
          <a:bodyPr>
            <a:normAutofit/>
          </a:bodyPr>
          <a:lstStyle/>
          <a:p>
            <a:r>
              <a:rPr lang="en-US" dirty="0" smtClean="0"/>
              <a:t>The Ethernet frame include the following fields:</a:t>
            </a:r>
          </a:p>
          <a:p>
            <a:pPr>
              <a:buNone/>
            </a:pPr>
            <a:endParaRPr lang="en-US" dirty="0" smtClean="0"/>
          </a:p>
          <a:p>
            <a:endParaRPr lang="en-US" dirty="0" smtClean="0"/>
          </a:p>
        </p:txBody>
      </p:sp>
      <p:graphicFrame>
        <p:nvGraphicFramePr>
          <p:cNvPr id="6" name="Table 5"/>
          <p:cNvGraphicFramePr>
            <a:graphicFrameLocks noGrp="1"/>
          </p:cNvGraphicFramePr>
          <p:nvPr/>
        </p:nvGraphicFramePr>
        <p:xfrm>
          <a:off x="395536" y="2492896"/>
          <a:ext cx="6408712" cy="3850640"/>
        </p:xfrm>
        <a:graphic>
          <a:graphicData uri="http://schemas.openxmlformats.org/drawingml/2006/table">
            <a:tbl>
              <a:tblPr rtl="1" firstRow="1" bandRow="1">
                <a:tableStyleId>{5C22544A-7EE6-4342-B048-85BDC9FD1C3A}</a:tableStyleId>
              </a:tblPr>
              <a:tblGrid>
                <a:gridCol w="4241636"/>
                <a:gridCol w="2167076"/>
              </a:tblGrid>
              <a:tr h="370840">
                <a:tc>
                  <a:txBody>
                    <a:bodyPr/>
                    <a:lstStyle/>
                    <a:p>
                      <a:r>
                        <a:rPr lang="en-US" dirty="0" smtClean="0"/>
                        <a:t>Description</a:t>
                      </a:r>
                      <a:endParaRPr lang="en-US" dirty="0"/>
                    </a:p>
                  </a:txBody>
                  <a:tcPr/>
                </a:tc>
                <a:tc>
                  <a:txBody>
                    <a:bodyPr/>
                    <a:lstStyle/>
                    <a:p>
                      <a:r>
                        <a:rPr lang="en-US" dirty="0" smtClean="0"/>
                        <a:t>Frame field</a:t>
                      </a:r>
                      <a:endParaRPr lang="en-US" dirty="0"/>
                    </a:p>
                  </a:txBody>
                  <a:tcPr/>
                </a:tc>
              </a:tr>
              <a:tr h="370840">
                <a:tc>
                  <a:txBody>
                    <a:bodyPr/>
                    <a:lstStyle/>
                    <a:p>
                      <a:r>
                        <a:rPr lang="en-US" dirty="0" smtClean="0"/>
                        <a:t>Marks the start of the frame</a:t>
                      </a:r>
                      <a:endParaRPr lang="en-US" dirty="0"/>
                    </a:p>
                  </a:txBody>
                  <a:tcPr/>
                </a:tc>
                <a:tc>
                  <a:txBody>
                    <a:bodyPr/>
                    <a:lstStyle/>
                    <a:p>
                      <a:r>
                        <a:rPr lang="en-US" b="1" dirty="0" smtClean="0"/>
                        <a:t>Preamble</a:t>
                      </a:r>
                      <a:endParaRPr lang="en-US" dirty="0"/>
                    </a:p>
                  </a:txBody>
                  <a:tcPr/>
                </a:tc>
              </a:tr>
              <a:tr h="370840">
                <a:tc>
                  <a:txBody>
                    <a:bodyPr/>
                    <a:lstStyle/>
                    <a:p>
                      <a:r>
                        <a:rPr lang="en-US" dirty="0" smtClean="0"/>
                        <a:t>The origin and destination physical addresses</a:t>
                      </a:r>
                      <a:endParaRPr lang="en-US" dirty="0"/>
                    </a:p>
                  </a:txBody>
                  <a:tcPr/>
                </a:tc>
                <a:tc>
                  <a:txBody>
                    <a:bodyPr/>
                    <a:lstStyle/>
                    <a:p>
                      <a:r>
                        <a:rPr lang="en-US" b="1" dirty="0" smtClean="0"/>
                        <a:t>Destination and source addresses</a:t>
                      </a:r>
                      <a:endParaRPr lang="en-US" dirty="0"/>
                    </a:p>
                  </a:txBody>
                  <a:tcPr/>
                </a:tc>
              </a:tr>
              <a:tr h="370840">
                <a:tc>
                  <a:txBody>
                    <a:bodyPr/>
                    <a:lstStyle/>
                    <a:p>
                      <a:r>
                        <a:rPr lang="en-US" dirty="0" smtClean="0"/>
                        <a:t>Used to identify the network layer protocol</a:t>
                      </a:r>
                      <a:endParaRPr lang="en-US" dirty="0"/>
                    </a:p>
                  </a:txBody>
                  <a:tcPr/>
                </a:tc>
                <a:tc>
                  <a:txBody>
                    <a:bodyPr/>
                    <a:lstStyle/>
                    <a:p>
                      <a:r>
                        <a:rPr lang="en-US" b="1" dirty="0" smtClean="0"/>
                        <a:t>Type</a:t>
                      </a:r>
                      <a:endParaRPr lang="en-US" dirty="0"/>
                    </a:p>
                  </a:txBody>
                  <a:tcPr/>
                </a:tc>
              </a:tr>
              <a:tr h="370840">
                <a:tc>
                  <a:txBody>
                    <a:bodyPr/>
                    <a:lstStyle/>
                    <a:p>
                      <a:r>
                        <a:rPr lang="en-US" dirty="0" smtClean="0"/>
                        <a:t>The data</a:t>
                      </a:r>
                      <a:r>
                        <a:rPr lang="en-US" baseline="0" dirty="0" smtClean="0"/>
                        <a:t> encapsulated from the upper layer protocol.</a:t>
                      </a:r>
                      <a:endParaRPr lang="en-US" dirty="0"/>
                    </a:p>
                  </a:txBody>
                  <a:tcPr/>
                </a:tc>
                <a:tc>
                  <a:txBody>
                    <a:bodyPr/>
                    <a:lstStyle/>
                    <a:p>
                      <a:r>
                        <a:rPr lang="en-US" b="1" dirty="0" smtClean="0"/>
                        <a:t>Data</a:t>
                      </a:r>
                      <a:endParaRPr lang="en-US" b="1" dirty="0"/>
                    </a:p>
                  </a:txBody>
                  <a:tcPr/>
                </a:tc>
              </a:tr>
              <a:tr h="370840">
                <a:tc>
                  <a:txBody>
                    <a:bodyPr/>
                    <a:lstStyle/>
                    <a:p>
                      <a:r>
                        <a:rPr lang="en-US" dirty="0" smtClean="0"/>
                        <a:t>Error-checking field to determine if the frame arrived without being corrupted</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Cyclical redundancy check (CRC)</a:t>
                      </a:r>
                      <a:endParaRPr lang="en-US" dirty="0" smtClean="0"/>
                    </a:p>
                    <a:p>
                      <a:endParaRPr lang="en-US" dirty="0"/>
                    </a:p>
                  </a:txBody>
                  <a:tcPr/>
                </a:tc>
              </a:tr>
            </a:tbl>
          </a:graphicData>
        </a:graphic>
      </p:graphicFrame>
      <p:pic>
        <p:nvPicPr>
          <p:cNvPr id="2050" name="Picture 2" descr="http://pluto.ksi.edu/~cyh/cis370/ebook/images/F03xx14.JPG"/>
          <p:cNvPicPr>
            <a:picLocks noChangeAspect="1" noChangeArrowheads="1"/>
          </p:cNvPicPr>
          <p:nvPr/>
        </p:nvPicPr>
        <p:blipFill>
          <a:blip r:embed="rId2" cstate="print"/>
          <a:srcRect/>
          <a:stretch>
            <a:fillRect/>
          </a:stretch>
        </p:blipFill>
        <p:spPr bwMode="auto">
          <a:xfrm>
            <a:off x="6804248" y="3356992"/>
            <a:ext cx="2339752" cy="1666875"/>
          </a:xfrm>
          <a:prstGeom prst="rect">
            <a:avLst/>
          </a:prstGeom>
          <a:noFill/>
        </p:spPr>
      </p:pic>
    </p:spTree>
    <p:extLst>
      <p:ext uri="{BB962C8B-B14F-4D97-AF65-F5344CB8AC3E}">
        <p14:creationId xmlns:p14="http://schemas.microsoft.com/office/powerpoint/2010/main" val="28222557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Ethernet</a:t>
            </a:r>
            <a:endParaRPr lang="en-US" b="1" dirty="0"/>
          </a:p>
        </p:txBody>
      </p:sp>
      <p:sp>
        <p:nvSpPr>
          <p:cNvPr id="5" name="Content Placeholder 4"/>
          <p:cNvSpPr>
            <a:spLocks noGrp="1"/>
          </p:cNvSpPr>
          <p:nvPr>
            <p:ph idx="1"/>
          </p:nvPr>
        </p:nvSpPr>
        <p:spPr>
          <a:xfrm>
            <a:off x="457200" y="1935480"/>
            <a:ext cx="8229600" cy="4922520"/>
          </a:xfrm>
        </p:spPr>
        <p:txBody>
          <a:bodyPr>
            <a:normAutofit/>
          </a:bodyPr>
          <a:lstStyle/>
          <a:p>
            <a:r>
              <a:rPr lang="en-US" dirty="0"/>
              <a:t>There are four different implementations for baseband (digital), Traditional Ethernet :</a:t>
            </a:r>
          </a:p>
          <a:p>
            <a:pPr lvl="1"/>
            <a:r>
              <a:rPr lang="en-US" dirty="0"/>
              <a:t>10 Base 5</a:t>
            </a:r>
          </a:p>
          <a:p>
            <a:pPr lvl="1"/>
            <a:r>
              <a:rPr lang="en-US" dirty="0"/>
              <a:t>10 Base 2</a:t>
            </a:r>
          </a:p>
          <a:p>
            <a:pPr lvl="1"/>
            <a:r>
              <a:rPr lang="en-US" dirty="0"/>
              <a:t>10 Base-T</a:t>
            </a:r>
          </a:p>
          <a:p>
            <a:pPr lvl="1"/>
            <a:r>
              <a:rPr lang="en-US" dirty="0"/>
              <a:t>10 Base-FL</a:t>
            </a:r>
            <a:endParaRPr lang="en-US" dirty="0"/>
          </a:p>
        </p:txBody>
      </p:sp>
    </p:spTree>
    <p:extLst>
      <p:ext uri="{BB962C8B-B14F-4D97-AF65-F5344CB8AC3E}">
        <p14:creationId xmlns:p14="http://schemas.microsoft.com/office/powerpoint/2010/main" val="37465480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10 Base5: Thick Ethernet</a:t>
            </a:r>
            <a:endParaRPr lang="en-US" b="1" dirty="0"/>
          </a:p>
        </p:txBody>
      </p:sp>
      <p:sp>
        <p:nvSpPr>
          <p:cNvPr id="3" name="Content Placeholder 2"/>
          <p:cNvSpPr>
            <a:spLocks noGrp="1"/>
          </p:cNvSpPr>
          <p:nvPr>
            <p:ph idx="1"/>
          </p:nvPr>
        </p:nvSpPr>
        <p:spPr/>
        <p:txBody>
          <a:bodyPr>
            <a:normAutofit fontScale="92500" lnSpcReduction="10000"/>
          </a:bodyPr>
          <a:lstStyle/>
          <a:p>
            <a:r>
              <a:rPr lang="en-US" dirty="0" smtClean="0"/>
              <a:t>It is sometimes called  </a:t>
            </a:r>
            <a:r>
              <a:rPr lang="en-US" b="1" dirty="0" smtClean="0"/>
              <a:t>thick Ethernet, or </a:t>
            </a:r>
            <a:r>
              <a:rPr lang="en-US" b="1" dirty="0" err="1" smtClean="0"/>
              <a:t>Thicknet</a:t>
            </a:r>
            <a:r>
              <a:rPr lang="en-US" dirty="0" smtClean="0"/>
              <a:t>.</a:t>
            </a:r>
          </a:p>
          <a:p>
            <a:r>
              <a:rPr lang="en-US" dirty="0"/>
              <a:t>It uses </a:t>
            </a:r>
            <a:r>
              <a:rPr lang="en-US" dirty="0" smtClean="0"/>
              <a:t>thick coaxial cable.</a:t>
            </a:r>
          </a:p>
          <a:p>
            <a:r>
              <a:rPr lang="en-US" dirty="0" smtClean="0"/>
              <a:t>It uses a bus topology with an external </a:t>
            </a:r>
            <a:r>
              <a:rPr lang="en-US" b="1" dirty="0" smtClean="0"/>
              <a:t>transceiver </a:t>
            </a:r>
            <a:r>
              <a:rPr lang="en-US" dirty="0" smtClean="0"/>
              <a:t>(transmitter/receiver) connected via a tap to the thick coaxial cable</a:t>
            </a:r>
            <a:r>
              <a:rPr lang="en-US" dirty="0" smtClean="0"/>
              <a:t>. </a:t>
            </a:r>
            <a:endParaRPr lang="en-US" dirty="0" smtClean="0"/>
          </a:p>
          <a:p>
            <a:pPr lvl="1"/>
            <a:r>
              <a:rPr lang="en-US" dirty="0" smtClean="0"/>
              <a:t>The transceiver is responsible for transmitting, receiving, and detecting collisions.</a:t>
            </a:r>
          </a:p>
          <a:p>
            <a:r>
              <a:rPr lang="en-US" dirty="0" smtClean="0"/>
              <a:t>The maximum length of the coaxial cable must not exceed </a:t>
            </a:r>
            <a:r>
              <a:rPr lang="en-US" i="1" dirty="0" smtClean="0"/>
              <a:t>500 m.</a:t>
            </a:r>
          </a:p>
          <a:p>
            <a:r>
              <a:rPr lang="en-US" dirty="0" smtClean="0"/>
              <a:t>Can support as many as 100 nodes (stations, repeaters, and so on) per backbone segment.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cstate="print"/>
          <a:srcRect/>
          <a:stretch>
            <a:fillRect/>
          </a:stretch>
        </p:blipFill>
        <p:spPr bwMode="auto">
          <a:xfrm>
            <a:off x="3059832" y="3068960"/>
            <a:ext cx="6084168" cy="3789040"/>
          </a:xfrm>
          <a:prstGeom prst="rect">
            <a:avLst/>
          </a:prstGeom>
          <a:noFill/>
          <a:ln w="9525">
            <a:noFill/>
            <a:miter lim="800000"/>
            <a:headEnd/>
            <a:tailEnd/>
          </a:ln>
        </p:spPr>
      </p:pic>
      <p:pic>
        <p:nvPicPr>
          <p:cNvPr id="22531" name="Picture 3"/>
          <p:cNvPicPr>
            <a:picLocks noChangeAspect="1" noChangeArrowheads="1"/>
          </p:cNvPicPr>
          <p:nvPr/>
        </p:nvPicPr>
        <p:blipFill>
          <a:blip r:embed="rId3" cstate="print"/>
          <a:srcRect/>
          <a:stretch>
            <a:fillRect/>
          </a:stretch>
        </p:blipFill>
        <p:spPr bwMode="auto">
          <a:xfrm>
            <a:off x="611560" y="692696"/>
            <a:ext cx="4191000" cy="3476625"/>
          </a:xfrm>
          <a:prstGeom prst="rect">
            <a:avLst/>
          </a:prstGeom>
          <a:noFill/>
          <a:ln w="9525">
            <a:noFill/>
            <a:miter lim="800000"/>
            <a:headEnd/>
            <a:tailEnd/>
          </a:ln>
        </p:spPr>
      </p:pic>
      <p:sp>
        <p:nvSpPr>
          <p:cNvPr id="6" name="Rectangle 5"/>
          <p:cNvSpPr/>
          <p:nvPr/>
        </p:nvSpPr>
        <p:spPr>
          <a:xfrm>
            <a:off x="3779912" y="3356992"/>
            <a:ext cx="1008112" cy="9361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a:p>
        </p:txBody>
      </p:sp>
      <p:sp>
        <p:nvSpPr>
          <p:cNvPr id="7" name="Rectangle 6"/>
          <p:cNvSpPr/>
          <p:nvPr/>
        </p:nvSpPr>
        <p:spPr>
          <a:xfrm>
            <a:off x="2627784" y="2780928"/>
            <a:ext cx="432048"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a:p>
        </p:txBody>
      </p:sp>
      <p:sp>
        <p:nvSpPr>
          <p:cNvPr id="8" name="TextBox 7"/>
          <p:cNvSpPr txBox="1"/>
          <p:nvPr/>
        </p:nvSpPr>
        <p:spPr>
          <a:xfrm>
            <a:off x="4932040" y="908720"/>
            <a:ext cx="3779912" cy="923330"/>
          </a:xfrm>
          <a:prstGeom prst="rect">
            <a:avLst/>
          </a:prstGeom>
          <a:noFill/>
          <a:ln>
            <a:solidFill>
              <a:schemeClr val="tx2"/>
            </a:solidFill>
          </a:ln>
        </p:spPr>
        <p:txBody>
          <a:bodyPr wrap="square" rtlCol="1">
            <a:spAutoFit/>
          </a:bodyPr>
          <a:lstStyle/>
          <a:p>
            <a:pPr algn="l" rtl="0"/>
            <a:r>
              <a:rPr lang="en-US" b="1" dirty="0" smtClean="0"/>
              <a:t>Transceiver cables</a:t>
            </a:r>
            <a:r>
              <a:rPr lang="en-US" dirty="0" smtClean="0"/>
              <a:t> or drop cable that connects the transceiver to the NIC.</a:t>
            </a:r>
            <a:endParaRPr lang="en-US" dirty="0"/>
          </a:p>
        </p:txBody>
      </p:sp>
      <p:cxnSp>
        <p:nvCxnSpPr>
          <p:cNvPr id="10" name="Straight Arrow Connector 9"/>
          <p:cNvCxnSpPr/>
          <p:nvPr/>
        </p:nvCxnSpPr>
        <p:spPr>
          <a:xfrm flipH="1">
            <a:off x="4499992" y="1196752"/>
            <a:ext cx="360040"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10Base2: Thin Ethernet</a:t>
            </a:r>
            <a:endParaRPr lang="en-US" b="1" dirty="0"/>
          </a:p>
        </p:txBody>
      </p:sp>
      <p:sp>
        <p:nvSpPr>
          <p:cNvPr id="3" name="Content Placeholder 2"/>
          <p:cNvSpPr>
            <a:spLocks noGrp="1"/>
          </p:cNvSpPr>
          <p:nvPr>
            <p:ph idx="1"/>
          </p:nvPr>
        </p:nvSpPr>
        <p:spPr/>
        <p:txBody>
          <a:bodyPr>
            <a:normAutofit fontScale="92500" lnSpcReduction="20000"/>
          </a:bodyPr>
          <a:lstStyle/>
          <a:p>
            <a:pPr>
              <a:spcBef>
                <a:spcPts val="1200"/>
              </a:spcBef>
            </a:pPr>
            <a:r>
              <a:rPr lang="en-US" dirty="0" smtClean="0"/>
              <a:t>It is called </a:t>
            </a:r>
            <a:r>
              <a:rPr lang="en-US" b="1" dirty="0" smtClean="0"/>
              <a:t>thin Ethernet, or </a:t>
            </a:r>
            <a:r>
              <a:rPr lang="en-US" b="1" dirty="0" err="1" smtClean="0"/>
              <a:t>Cheapernet</a:t>
            </a:r>
            <a:r>
              <a:rPr lang="en-US" b="1" dirty="0" smtClean="0"/>
              <a:t>. </a:t>
            </a:r>
          </a:p>
          <a:p>
            <a:pPr>
              <a:spcBef>
                <a:spcPts val="1200"/>
              </a:spcBef>
            </a:pPr>
            <a:r>
              <a:rPr lang="en-US" dirty="0" smtClean="0"/>
              <a:t>Its size is </a:t>
            </a:r>
            <a:r>
              <a:rPr lang="en-US" dirty="0" smtClean="0"/>
              <a:t>much thinner and more flexible than the 10Base5.</a:t>
            </a:r>
          </a:p>
          <a:p>
            <a:pPr>
              <a:spcBef>
                <a:spcPts val="1200"/>
              </a:spcBef>
            </a:pPr>
            <a:r>
              <a:rPr lang="en-US" dirty="0" smtClean="0"/>
              <a:t>It also uses a bus topology applied as a </a:t>
            </a:r>
            <a:r>
              <a:rPr lang="en-US" i="1" dirty="0" smtClean="0"/>
              <a:t>daisy chain</a:t>
            </a:r>
            <a:r>
              <a:rPr lang="en-US" dirty="0" smtClean="0"/>
              <a:t>. </a:t>
            </a:r>
          </a:p>
          <a:p>
            <a:pPr>
              <a:spcBef>
                <a:spcPts val="1200"/>
              </a:spcBef>
            </a:pPr>
            <a:r>
              <a:rPr lang="en-US" dirty="0" smtClean="0"/>
              <a:t>In this Ethernet, the transceiver is normally part of the network interface card (NIC), which is installed inside the station.</a:t>
            </a:r>
          </a:p>
          <a:p>
            <a:pPr>
              <a:spcBef>
                <a:spcPts val="1200"/>
              </a:spcBef>
            </a:pPr>
            <a:r>
              <a:rPr lang="en-US" dirty="0" smtClean="0"/>
              <a:t>Note that the collision here occurs in the thin coaxial cable.</a:t>
            </a:r>
          </a:p>
          <a:p>
            <a:pPr lvl="1">
              <a:spcBef>
                <a:spcPts val="1200"/>
              </a:spcBef>
            </a:pPr>
            <a:r>
              <a:rPr lang="en-US" dirty="0" smtClean="0"/>
              <a:t>This implementation is more cost effective than 10Base5 because thin coaxial cable is less expensive than thick coaxial.</a:t>
            </a:r>
          </a:p>
          <a:p>
            <a:pPr>
              <a:spcBef>
                <a:spcPts val="1200"/>
              </a:spcBef>
            </a:pPr>
            <a:r>
              <a:rPr lang="en-US" dirty="0" smtClean="0"/>
              <a:t>The length of each segment cannot exceed 200 m.</a:t>
            </a:r>
          </a:p>
          <a:p>
            <a:pPr>
              <a:spcBef>
                <a:spcPts val="1200"/>
              </a:spcBef>
            </a:pPr>
            <a:r>
              <a:rPr lang="en-US" dirty="0" smtClean="0"/>
              <a:t>Can support up to 30 nodes per backbone segment.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cstate="print"/>
          <a:srcRect/>
          <a:stretch>
            <a:fillRect/>
          </a:stretch>
        </p:blipFill>
        <p:spPr bwMode="auto">
          <a:xfrm>
            <a:off x="539552" y="980728"/>
            <a:ext cx="4438650" cy="3371850"/>
          </a:xfrm>
          <a:prstGeom prst="rect">
            <a:avLst/>
          </a:prstGeom>
          <a:noFill/>
          <a:ln w="9525">
            <a:noFill/>
            <a:miter lim="800000"/>
            <a:headEnd/>
            <a:tailEnd/>
          </a:ln>
        </p:spPr>
      </p:pic>
      <p:pic>
        <p:nvPicPr>
          <p:cNvPr id="23555" name="Picture 3"/>
          <p:cNvPicPr>
            <a:picLocks noChangeAspect="1" noChangeArrowheads="1"/>
          </p:cNvPicPr>
          <p:nvPr/>
        </p:nvPicPr>
        <p:blipFill>
          <a:blip r:embed="rId3" cstate="print"/>
          <a:srcRect/>
          <a:stretch>
            <a:fillRect/>
          </a:stretch>
        </p:blipFill>
        <p:spPr bwMode="auto">
          <a:xfrm>
            <a:off x="3275087" y="3861048"/>
            <a:ext cx="5868913" cy="2996952"/>
          </a:xfrm>
          <a:prstGeom prst="rect">
            <a:avLst/>
          </a:prstGeom>
          <a:noFill/>
          <a:ln w="9525">
            <a:noFill/>
            <a:miter lim="800000"/>
            <a:headEnd/>
            <a:tailEnd/>
          </a:ln>
        </p:spPr>
      </p:pic>
      <p:sp>
        <p:nvSpPr>
          <p:cNvPr id="6" name="Rectangle 5"/>
          <p:cNvSpPr/>
          <p:nvPr/>
        </p:nvSpPr>
        <p:spPr>
          <a:xfrm>
            <a:off x="3779912" y="3212976"/>
            <a:ext cx="1008112" cy="648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10BaseT</a:t>
            </a:r>
            <a:endParaRPr lang="en-US" dirty="0"/>
          </a:p>
        </p:txBody>
      </p:sp>
      <p:sp>
        <p:nvSpPr>
          <p:cNvPr id="3" name="Content Placeholder 2"/>
          <p:cNvSpPr>
            <a:spLocks noGrp="1"/>
          </p:cNvSpPr>
          <p:nvPr>
            <p:ph idx="1"/>
          </p:nvPr>
        </p:nvSpPr>
        <p:spPr/>
        <p:txBody>
          <a:bodyPr>
            <a:normAutofit lnSpcReduction="10000"/>
          </a:bodyPr>
          <a:lstStyle/>
          <a:p>
            <a:r>
              <a:rPr lang="en-US" dirty="0" smtClean="0"/>
              <a:t>It uses twisted-pair  cable to connect computers.</a:t>
            </a:r>
          </a:p>
          <a:p>
            <a:r>
              <a:rPr lang="en-US" dirty="0" smtClean="0"/>
              <a:t>It use a </a:t>
            </a:r>
            <a:r>
              <a:rPr lang="en-US" dirty="0" err="1" smtClean="0"/>
              <a:t>a</a:t>
            </a:r>
            <a:r>
              <a:rPr lang="en-US" dirty="0" smtClean="0"/>
              <a:t> physical star topology, but internally they use a bus signaling system like other Ethernet configurations.</a:t>
            </a:r>
          </a:p>
          <a:p>
            <a:r>
              <a:rPr lang="en-US" dirty="0" smtClean="0"/>
              <a:t>The stations are connected to a hub via two pairs of twisted cable, </a:t>
            </a:r>
            <a:r>
              <a:rPr lang="en-US" dirty="0" smtClean="0"/>
              <a:t>one </a:t>
            </a:r>
            <a:r>
              <a:rPr lang="en-US" dirty="0" smtClean="0"/>
              <a:t>pair is used to receive data </a:t>
            </a:r>
            <a:r>
              <a:rPr lang="en-US" dirty="0" smtClean="0"/>
              <a:t> and the other  </a:t>
            </a:r>
            <a:r>
              <a:rPr lang="en-US" dirty="0" smtClean="0"/>
              <a:t>is used to transmit data.</a:t>
            </a:r>
          </a:p>
          <a:p>
            <a:r>
              <a:rPr lang="en-US" dirty="0" smtClean="0"/>
              <a:t>Any collision here happens in the hub.</a:t>
            </a:r>
          </a:p>
          <a:p>
            <a:r>
              <a:rPr lang="en-US" dirty="0" smtClean="0"/>
              <a:t>The maximum length of a 10BaseT segment is 100m.</a:t>
            </a:r>
          </a:p>
          <a:p>
            <a:r>
              <a:rPr lang="en-US" dirty="0" smtClean="0"/>
              <a:t>Can support up to 1024 nodes. </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cstate="print"/>
          <a:srcRect/>
          <a:stretch>
            <a:fillRect/>
          </a:stretch>
        </p:blipFill>
        <p:spPr bwMode="auto">
          <a:xfrm>
            <a:off x="539552" y="1052736"/>
            <a:ext cx="4464496" cy="2808312"/>
          </a:xfrm>
          <a:prstGeom prst="rect">
            <a:avLst/>
          </a:prstGeom>
          <a:noFill/>
          <a:ln w="9525">
            <a:noFill/>
            <a:miter lim="800000"/>
            <a:headEnd/>
            <a:tailEnd/>
          </a:ln>
        </p:spPr>
      </p:pic>
      <p:pic>
        <p:nvPicPr>
          <p:cNvPr id="5" name="Picture 6" descr="Fig04-06"/>
          <p:cNvPicPr>
            <a:picLocks noChangeAspect="1" noChangeArrowheads="1"/>
          </p:cNvPicPr>
          <p:nvPr/>
        </p:nvPicPr>
        <p:blipFill>
          <a:blip r:embed="rId3" cstate="print"/>
          <a:srcRect/>
          <a:stretch>
            <a:fillRect/>
          </a:stretch>
        </p:blipFill>
        <p:spPr>
          <a:xfrm>
            <a:off x="4067944" y="3501008"/>
            <a:ext cx="4608512" cy="3356992"/>
          </a:xfrm>
          <a:prstGeom prst="rect">
            <a:avLst/>
          </a:prstGeom>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10Base-F</a:t>
            </a:r>
            <a:endParaRPr lang="en-US" dirty="0"/>
          </a:p>
        </p:txBody>
      </p:sp>
      <p:sp>
        <p:nvSpPr>
          <p:cNvPr id="3" name="Content Placeholder 2"/>
          <p:cNvSpPr>
            <a:spLocks noGrp="1"/>
          </p:cNvSpPr>
          <p:nvPr>
            <p:ph idx="1"/>
          </p:nvPr>
        </p:nvSpPr>
        <p:spPr/>
        <p:txBody>
          <a:bodyPr/>
          <a:lstStyle/>
          <a:p>
            <a:r>
              <a:rPr lang="en-US" dirty="0" smtClean="0"/>
              <a:t>10 Base-F uses a star topology to connect stations to a hub. </a:t>
            </a:r>
          </a:p>
          <a:p>
            <a:r>
              <a:rPr lang="en-US" dirty="0" smtClean="0"/>
              <a:t>The stations are connected to the hub using two fiber-optic cables.</a:t>
            </a:r>
          </a:p>
          <a:p>
            <a:r>
              <a:rPr lang="en-US" dirty="0" smtClean="0"/>
              <a:t>The segment length is 2,000 m.</a:t>
            </a:r>
          </a:p>
          <a:p>
            <a:pPr>
              <a:buNone/>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Token Ring</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Local Area Network</a:t>
            </a:r>
            <a:endParaRPr lang="en-US" b="1" dirty="0"/>
          </a:p>
        </p:txBody>
      </p:sp>
      <p:sp>
        <p:nvSpPr>
          <p:cNvPr id="3" name="Content Placeholder 2"/>
          <p:cNvSpPr>
            <a:spLocks noGrp="1"/>
          </p:cNvSpPr>
          <p:nvPr>
            <p:ph idx="1"/>
          </p:nvPr>
        </p:nvSpPr>
        <p:spPr/>
        <p:txBody>
          <a:bodyPr>
            <a:normAutofit/>
          </a:bodyPr>
          <a:lstStyle/>
          <a:p>
            <a:r>
              <a:rPr lang="en-US" dirty="0" smtClean="0"/>
              <a:t>We learned that a local area network (LAN) is a computer network that is designed for a limited geographic area such as a building or a campus.</a:t>
            </a:r>
          </a:p>
          <a:p>
            <a:r>
              <a:rPr lang="en-US" dirty="0" smtClean="0"/>
              <a:t> Although a LAN can be used as an isolated network, most LANs today are also linked to a wide area network (WAN) or the Internet.</a:t>
            </a:r>
          </a:p>
          <a:p>
            <a:r>
              <a:rPr lang="en-US" dirty="0" smtClean="0"/>
              <a:t>A computer connected via a LAN to the Internet needs all the 5 layers of the TCP/IP model.</a:t>
            </a:r>
          </a:p>
          <a:p>
            <a:r>
              <a:rPr lang="en-US" dirty="0" smtClean="0"/>
              <a:t>The three upper layers are common to all LANs.</a:t>
            </a:r>
          </a:p>
          <a:p>
            <a:r>
              <a:rPr lang="en-US" dirty="0" smtClean="0"/>
              <a:t>The LANs are differ in the 2 lower layers. </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Token Ring</a:t>
            </a:r>
            <a:endParaRPr lang="en-US" b="1" dirty="0"/>
          </a:p>
        </p:txBody>
      </p:sp>
      <p:sp>
        <p:nvSpPr>
          <p:cNvPr id="3" name="Content Placeholder 2"/>
          <p:cNvSpPr>
            <a:spLocks noGrp="1"/>
          </p:cNvSpPr>
          <p:nvPr>
            <p:ph idx="1"/>
          </p:nvPr>
        </p:nvSpPr>
        <p:spPr/>
        <p:txBody>
          <a:bodyPr/>
          <a:lstStyle/>
          <a:p>
            <a:r>
              <a:rPr lang="en-US" dirty="0" smtClean="0"/>
              <a:t>The </a:t>
            </a:r>
            <a:r>
              <a:rPr lang="en-US" i="1" dirty="0" smtClean="0"/>
              <a:t>Token Ring</a:t>
            </a:r>
            <a:r>
              <a:rPr lang="en-US" dirty="0" smtClean="0"/>
              <a:t> architecture was developed in the mid-1980s by IBM. </a:t>
            </a:r>
          </a:p>
          <a:p>
            <a:r>
              <a:rPr lang="en-US" dirty="0" smtClean="0"/>
              <a:t>Token Ring specifications are governed by the IEEE 802.5 standards.</a:t>
            </a:r>
          </a:p>
          <a:p>
            <a:r>
              <a:rPr lang="en-US" dirty="0" smtClean="0"/>
              <a:t>It use the token-passing access method.</a:t>
            </a:r>
          </a:p>
          <a:p>
            <a:r>
              <a:rPr lang="en-US" dirty="0" smtClean="0"/>
              <a:t>It can be implemented with a physical ring, or  can be a logical ring with a physical star topology. </a:t>
            </a:r>
          </a:p>
          <a:p>
            <a:r>
              <a:rPr lang="en-US" dirty="0" smtClean="0"/>
              <a:t>The logical ring represents the token's path between computers. The actual physical ring of cable is in the hub.</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pluto.ksi.edu/~cyh/cis370/ebook/images/F03xx23.JPG"/>
          <p:cNvPicPr>
            <a:picLocks noChangeAspect="1" noChangeArrowheads="1"/>
          </p:cNvPicPr>
          <p:nvPr/>
        </p:nvPicPr>
        <p:blipFill>
          <a:blip r:embed="rId2" cstate="print"/>
          <a:srcRect/>
          <a:stretch>
            <a:fillRect/>
          </a:stretch>
        </p:blipFill>
        <p:spPr bwMode="auto">
          <a:xfrm>
            <a:off x="5796136" y="4121696"/>
            <a:ext cx="2880320" cy="2736304"/>
          </a:xfrm>
          <a:prstGeom prst="rect">
            <a:avLst/>
          </a:prstGeom>
          <a:noFill/>
        </p:spPr>
      </p:pic>
      <p:sp>
        <p:nvSpPr>
          <p:cNvPr id="7" name="Title 6"/>
          <p:cNvSpPr>
            <a:spLocks noGrp="1"/>
          </p:cNvSpPr>
          <p:nvPr>
            <p:ph type="title"/>
          </p:nvPr>
        </p:nvSpPr>
        <p:spPr/>
        <p:txBody>
          <a:bodyPr/>
          <a:lstStyle/>
          <a:p>
            <a:r>
              <a:rPr lang="en-US" b="1" dirty="0" smtClean="0"/>
              <a:t>Token Ring</a:t>
            </a:r>
            <a:endParaRPr lang="en-US" b="1" dirty="0"/>
          </a:p>
        </p:txBody>
      </p:sp>
      <p:sp>
        <p:nvSpPr>
          <p:cNvPr id="8" name="Content Placeholder 7"/>
          <p:cNvSpPr>
            <a:spLocks noGrp="1"/>
          </p:cNvSpPr>
          <p:nvPr>
            <p:ph idx="1"/>
          </p:nvPr>
        </p:nvSpPr>
        <p:spPr>
          <a:xfrm>
            <a:off x="467544" y="1916832"/>
            <a:ext cx="8229600" cy="4389120"/>
          </a:xfrm>
        </p:spPr>
        <p:txBody>
          <a:bodyPr/>
          <a:lstStyle/>
          <a:p>
            <a:r>
              <a:rPr lang="en-US" dirty="0" smtClean="0"/>
              <a:t>A Token Ring network includes the following features:</a:t>
            </a:r>
          </a:p>
          <a:p>
            <a:pPr lvl="1"/>
            <a:r>
              <a:rPr lang="en-US" dirty="0" smtClean="0"/>
              <a:t>Star-wired ring topology</a:t>
            </a:r>
          </a:p>
          <a:p>
            <a:pPr lvl="1"/>
            <a:r>
              <a:rPr lang="en-US" dirty="0" smtClean="0"/>
              <a:t>Token-passing access method</a:t>
            </a:r>
          </a:p>
          <a:p>
            <a:pPr lvl="1"/>
            <a:r>
              <a:rPr lang="en-US" dirty="0" smtClean="0"/>
              <a:t>Shielded and unshielded twisted-pair cabling</a:t>
            </a:r>
          </a:p>
          <a:p>
            <a:pPr lvl="1"/>
            <a:r>
              <a:rPr lang="en-US" dirty="0" smtClean="0"/>
              <a:t>Transfer rates of 4 and 16 Mbps</a:t>
            </a:r>
          </a:p>
          <a:p>
            <a:pPr lvl="1"/>
            <a:r>
              <a:rPr lang="en-US" dirty="0" smtClean="0"/>
              <a:t>Baseband transmission</a:t>
            </a:r>
          </a:p>
          <a:p>
            <a:endParaRPr lang="en-US" dirty="0"/>
          </a:p>
        </p:txBody>
      </p:sp>
      <p:pic>
        <p:nvPicPr>
          <p:cNvPr id="26628" name="Picture 4" descr="Click to view at full size."/>
          <p:cNvPicPr>
            <a:picLocks noChangeAspect="1" noChangeArrowheads="1"/>
          </p:cNvPicPr>
          <p:nvPr/>
        </p:nvPicPr>
        <p:blipFill>
          <a:blip r:embed="rId3" cstate="print"/>
          <a:srcRect/>
          <a:stretch>
            <a:fillRect/>
          </a:stretch>
        </p:blipFill>
        <p:spPr bwMode="auto">
          <a:xfrm>
            <a:off x="971600" y="4857749"/>
            <a:ext cx="3848100" cy="2000251"/>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Token Ring</a:t>
            </a:r>
            <a:endParaRPr lang="en-US" dirty="0"/>
          </a:p>
        </p:txBody>
      </p:sp>
      <p:sp>
        <p:nvSpPr>
          <p:cNvPr id="3" name="Content Placeholder 2"/>
          <p:cNvSpPr>
            <a:spLocks noGrp="1"/>
          </p:cNvSpPr>
          <p:nvPr>
            <p:ph idx="1"/>
          </p:nvPr>
        </p:nvSpPr>
        <p:spPr/>
        <p:txBody>
          <a:bodyPr/>
          <a:lstStyle/>
          <a:p>
            <a:r>
              <a:rPr lang="en-US" dirty="0" smtClean="0"/>
              <a:t>In a pure token-passing network ( with ring topology), a computer that fails stops the token from continuing. This in turn brings down the network. </a:t>
            </a:r>
          </a:p>
          <a:p>
            <a:r>
              <a:rPr lang="en-US" dirty="0" smtClean="0"/>
              <a:t>In the logical ring , a hub is designed to detect a failed NIC, and to disconnect from it. </a:t>
            </a:r>
          </a:p>
          <a:p>
            <a:r>
              <a:rPr lang="en-US" dirty="0" smtClean="0"/>
              <a:t>This procedure bypasses the failed computer so that the token can continue on.</a:t>
            </a:r>
          </a:p>
          <a:p>
            <a:r>
              <a:rPr lang="en-US" dirty="0" smtClean="0"/>
              <a:t> Therefore, a faulty computer or connection will not affect the rest of the Token Ring network.</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Token Ring</a:t>
            </a:r>
            <a:endParaRPr lang="en-US" dirty="0"/>
          </a:p>
        </p:txBody>
      </p:sp>
      <p:sp>
        <p:nvSpPr>
          <p:cNvPr id="3" name="Content Placeholder 2"/>
          <p:cNvSpPr>
            <a:spLocks noGrp="1"/>
          </p:cNvSpPr>
          <p:nvPr>
            <p:ph idx="1"/>
          </p:nvPr>
        </p:nvSpPr>
        <p:spPr/>
        <p:txBody>
          <a:bodyPr/>
          <a:lstStyle/>
          <a:p>
            <a:r>
              <a:rPr lang="en-US" sz="2800" dirty="0" smtClean="0">
                <a:cs typeface="Times New Roman" pitchFamily="18" charset="0"/>
              </a:rPr>
              <a:t>The hub in the Token Ring networks does not function like a shared Ethernet hub. </a:t>
            </a:r>
            <a:endParaRPr lang="en-US" sz="2800" dirty="0" smtClean="0">
              <a:cs typeface="Times New Roman" pitchFamily="18" charset="0"/>
            </a:endParaRPr>
          </a:p>
          <a:p>
            <a:endParaRPr lang="en-US" sz="2800" dirty="0" smtClean="0">
              <a:cs typeface="Times New Roman" pitchFamily="18" charset="0"/>
            </a:endParaRPr>
          </a:p>
          <a:p>
            <a:r>
              <a:rPr lang="en-US" sz="2800" dirty="0" smtClean="0">
                <a:cs typeface="Times New Roman" pitchFamily="18" charset="0"/>
              </a:rPr>
              <a:t>The Token Ring method is more deterministic and ensures that all users get regular turns at transmitting their data</a:t>
            </a:r>
            <a:r>
              <a:rPr lang="en-US" sz="2800" dirty="0" smtClean="0">
                <a:cs typeface="Times New Roman" pitchFamily="18" charset="0"/>
              </a:rPr>
              <a:t>.</a:t>
            </a:r>
          </a:p>
          <a:p>
            <a:endParaRPr lang="en-US" sz="2800" dirty="0" smtClean="0">
              <a:cs typeface="Times New Roman" pitchFamily="18" charset="0"/>
            </a:endParaRPr>
          </a:p>
          <a:p>
            <a:r>
              <a:rPr lang="en-US" sz="2800" dirty="0" smtClean="0">
                <a:cs typeface="Times New Roman" pitchFamily="18" charset="0"/>
              </a:rPr>
              <a:t> With Ethernet, all users compete to get onto the network.</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Token Ring Frame Formats</a:t>
            </a:r>
            <a:endParaRPr lang="en-US" dirty="0"/>
          </a:p>
        </p:txBody>
      </p:sp>
      <p:sp>
        <p:nvSpPr>
          <p:cNvPr id="3" name="Content Placeholder 2"/>
          <p:cNvSpPr>
            <a:spLocks noGrp="1"/>
          </p:cNvSpPr>
          <p:nvPr>
            <p:ph idx="1"/>
          </p:nvPr>
        </p:nvSpPr>
        <p:spPr/>
        <p:txBody>
          <a:bodyPr/>
          <a:lstStyle/>
          <a:p>
            <a:r>
              <a:rPr lang="en-US" dirty="0" smtClean="0"/>
              <a:t>The Token Ring frame include the following fields:</a:t>
            </a:r>
          </a:p>
          <a:p>
            <a:endParaRPr lang="en-US" dirty="0"/>
          </a:p>
        </p:txBody>
      </p:sp>
      <p:pic>
        <p:nvPicPr>
          <p:cNvPr id="36866" name="Picture 2" descr="Click to view at full size."/>
          <p:cNvPicPr>
            <a:picLocks noChangeAspect="1" noChangeArrowheads="1"/>
          </p:cNvPicPr>
          <p:nvPr/>
        </p:nvPicPr>
        <p:blipFill>
          <a:blip r:embed="rId2" cstate="print"/>
          <a:srcRect/>
          <a:stretch>
            <a:fillRect/>
          </a:stretch>
        </p:blipFill>
        <p:spPr bwMode="auto">
          <a:xfrm>
            <a:off x="1331640" y="2852936"/>
            <a:ext cx="6912768" cy="3528392"/>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251520" y="404664"/>
          <a:ext cx="8568952" cy="6192686"/>
        </p:xfrm>
        <a:graphic>
          <a:graphicData uri="http://schemas.openxmlformats.org/drawingml/2006/table">
            <a:tbl>
              <a:tblPr rtl="1" firstRow="1" bandRow="1">
                <a:tableStyleId>{5C22544A-7EE6-4342-B048-85BDC9FD1C3A}</a:tableStyleId>
              </a:tblPr>
              <a:tblGrid>
                <a:gridCol w="6777244"/>
                <a:gridCol w="1791708"/>
              </a:tblGrid>
              <a:tr h="710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Description</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Frame field</a:t>
                      </a:r>
                    </a:p>
                    <a:p>
                      <a:endParaRPr lang="en-US" dirty="0"/>
                    </a:p>
                  </a:txBody>
                  <a:tcPr/>
                </a:tc>
              </a:tr>
              <a:tr h="4060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Indicates start of the frame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Start delimiter</a:t>
                      </a:r>
                    </a:p>
                  </a:txBody>
                  <a:tcPr/>
                </a:tc>
              </a:tr>
              <a:tr h="710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Indicates the frame's priority and whether it is a token or a data frame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Access control</a:t>
                      </a:r>
                    </a:p>
                  </a:txBody>
                  <a:tcPr/>
                </a:tc>
              </a:tr>
              <a:tr h="710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Contains either Media Access Control information for all computers or "end station" information for only one computer</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Frame control</a:t>
                      </a:r>
                    </a:p>
                  </a:txBody>
                  <a:tcPr/>
                </a:tc>
              </a:tr>
              <a:tr h="710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The address of receiver</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Destination address</a:t>
                      </a:r>
                    </a:p>
                  </a:txBody>
                  <a:tcPr/>
                </a:tc>
              </a:tr>
              <a:tr h="406078">
                <a:tc>
                  <a:txBody>
                    <a:bodyPr/>
                    <a:lstStyle/>
                    <a:p>
                      <a:r>
                        <a:rPr lang="en-US" sz="1800" dirty="0" smtClean="0"/>
                        <a:t>The address of  source</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Source address</a:t>
                      </a:r>
                    </a:p>
                  </a:txBody>
                  <a:tcPr/>
                </a:tc>
              </a:tr>
              <a:tr h="710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Contains the data being sent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Information, or data</a:t>
                      </a:r>
                    </a:p>
                  </a:txBody>
                  <a:tcPr/>
                </a:tc>
              </a:tr>
              <a:tr h="710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Contains CRC error-checking information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Frame check sequence</a:t>
                      </a:r>
                    </a:p>
                  </a:txBody>
                  <a:tcPr/>
                </a:tc>
              </a:tr>
              <a:tr h="4060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Indicates the end of the frame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End delimiter</a:t>
                      </a:r>
                    </a:p>
                  </a:txBody>
                  <a:tcPr/>
                </a:tc>
              </a:tr>
              <a:tr h="710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Tells whether the frame was recognized, copied, or whether the destination address was available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Frame status</a:t>
                      </a:r>
                    </a:p>
                  </a:txBody>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686800" cy="1143000"/>
          </a:xfrm>
        </p:spPr>
        <p:txBody>
          <a:bodyPr>
            <a:normAutofit fontScale="90000"/>
          </a:bodyPr>
          <a:lstStyle/>
          <a:p>
            <a:r>
              <a:rPr lang="en-US" b="1" dirty="0" smtClean="0"/>
              <a:t>How Token Ring Networking Works</a:t>
            </a:r>
            <a:endParaRPr lang="en-US" b="1" dirty="0"/>
          </a:p>
        </p:txBody>
      </p:sp>
      <p:sp>
        <p:nvSpPr>
          <p:cNvPr id="3" name="Content Placeholder 2"/>
          <p:cNvSpPr>
            <a:spLocks noGrp="1"/>
          </p:cNvSpPr>
          <p:nvPr>
            <p:ph idx="1"/>
          </p:nvPr>
        </p:nvSpPr>
        <p:spPr/>
        <p:txBody>
          <a:bodyPr>
            <a:normAutofit fontScale="92500" lnSpcReduction="10000"/>
          </a:bodyPr>
          <a:lstStyle/>
          <a:p>
            <a:r>
              <a:rPr lang="en-US" dirty="0" smtClean="0"/>
              <a:t>When the first Token Ring computer comes online, the network generates a token. </a:t>
            </a:r>
          </a:p>
          <a:p>
            <a:r>
              <a:rPr lang="en-US" dirty="0" smtClean="0"/>
              <a:t>The token is a predetermined formation of bits (a stream of data) that permits a computer to put data on the cables. </a:t>
            </a:r>
          </a:p>
          <a:p>
            <a:r>
              <a:rPr lang="en-US" dirty="0" smtClean="0"/>
              <a:t>The token travels around the ring polling each computer until one of the computers signals that it wants to transmit data and takes control of the token.</a:t>
            </a:r>
          </a:p>
          <a:p>
            <a:r>
              <a:rPr lang="en-US" dirty="0" smtClean="0"/>
              <a:t>A computer cannot transmit unless it has possession of the token; while the token is in use by a computer, no other computer can transmit data.</a:t>
            </a:r>
          </a:p>
          <a:p>
            <a:r>
              <a:rPr lang="en-US" dirty="0" smtClean="0"/>
              <a:t>After the computer captures the token, it sends a data out on the network.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a:t>
            </a:r>
            <a:r>
              <a:rPr lang="en-US" dirty="0" smtClean="0"/>
              <a:t>.</a:t>
            </a:r>
            <a:endParaRPr lang="en-US" dirty="0"/>
          </a:p>
        </p:txBody>
      </p:sp>
      <p:sp>
        <p:nvSpPr>
          <p:cNvPr id="3" name="Content Placeholder 2"/>
          <p:cNvSpPr>
            <a:spLocks noGrp="1"/>
          </p:cNvSpPr>
          <p:nvPr>
            <p:ph idx="1"/>
          </p:nvPr>
        </p:nvSpPr>
        <p:spPr>
          <a:xfrm>
            <a:off x="457200" y="1935480"/>
            <a:ext cx="8229600" cy="4517856"/>
          </a:xfrm>
        </p:spPr>
        <p:txBody>
          <a:bodyPr>
            <a:normAutofit fontScale="92500" lnSpcReduction="20000"/>
          </a:bodyPr>
          <a:lstStyle/>
          <a:p>
            <a:r>
              <a:rPr lang="en-US" dirty="0" smtClean="0"/>
              <a:t>The frame proceeds around the ring until it reaches the computer with the address that matches the destination address in the frame. </a:t>
            </a:r>
          </a:p>
          <a:p>
            <a:r>
              <a:rPr lang="en-US" dirty="0" smtClean="0"/>
              <a:t>The destination computer copies the frame into its receive buffer and marks the frame in the frame status field to indicate that the information was received.</a:t>
            </a:r>
          </a:p>
          <a:p>
            <a:r>
              <a:rPr lang="en-US" dirty="0" smtClean="0"/>
              <a:t>The frame continues around the ring until it arrives at the sending computer, where the transmission is acknowledged as successful. </a:t>
            </a:r>
          </a:p>
          <a:p>
            <a:r>
              <a:rPr lang="en-US" dirty="0" smtClean="0"/>
              <a:t>The sending computer then removes the frame from the ring and transmits a new token back on the ring.</a:t>
            </a:r>
          </a:p>
          <a:p>
            <a:r>
              <a:rPr lang="en-US" dirty="0" smtClean="0"/>
              <a:t>Only one token at a time can be active on the network, and the token can travel in only one direction around the ring.</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Monitoring the System</a:t>
            </a:r>
            <a:endParaRPr lang="en-US" dirty="0"/>
          </a:p>
        </p:txBody>
      </p:sp>
      <p:sp>
        <p:nvSpPr>
          <p:cNvPr id="3" name="Content Placeholder 2"/>
          <p:cNvSpPr>
            <a:spLocks noGrp="1"/>
          </p:cNvSpPr>
          <p:nvPr>
            <p:ph idx="1"/>
          </p:nvPr>
        </p:nvSpPr>
        <p:spPr/>
        <p:txBody>
          <a:bodyPr>
            <a:normAutofit lnSpcReduction="10000"/>
          </a:bodyPr>
          <a:lstStyle/>
          <a:p>
            <a:r>
              <a:rPr lang="en-US" dirty="0" smtClean="0"/>
              <a:t>The first computer to come online is assigned by the Token Ring system to monitor network activity. </a:t>
            </a:r>
          </a:p>
          <a:p>
            <a:r>
              <a:rPr lang="en-US" dirty="0" smtClean="0"/>
              <a:t>The monitoring computer makes sure that frames are being delivered and received correctly. It does this by checking for frames that have circulated the ring more than once and ensuring that only one token is on the network at a time.</a:t>
            </a:r>
          </a:p>
          <a:p>
            <a:r>
              <a:rPr lang="en-US" dirty="0" smtClean="0"/>
              <a:t>Also the process of monitoring called </a:t>
            </a:r>
            <a:r>
              <a:rPr lang="en-US" i="1" dirty="0" smtClean="0"/>
              <a:t>beaconing</a:t>
            </a:r>
            <a:r>
              <a:rPr lang="en-US" dirty="0" smtClean="0"/>
              <a:t>. The active monitor sends out a beacon announcement every seven seconds. The beacon is passed from computer to computer throughout the entire ring.</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a:t>
            </a:r>
            <a:endParaRPr lang="en-US" b="1" dirty="0"/>
          </a:p>
        </p:txBody>
      </p:sp>
      <p:sp>
        <p:nvSpPr>
          <p:cNvPr id="3" name="Content Placeholder 2"/>
          <p:cNvSpPr>
            <a:spLocks noGrp="1"/>
          </p:cNvSpPr>
          <p:nvPr>
            <p:ph idx="1"/>
          </p:nvPr>
        </p:nvSpPr>
        <p:spPr/>
        <p:txBody>
          <a:bodyPr>
            <a:normAutofit lnSpcReduction="10000"/>
          </a:bodyPr>
          <a:lstStyle/>
          <a:p>
            <a:r>
              <a:rPr lang="en-US" dirty="0" smtClean="0"/>
              <a:t>If a station does not receive an expected announcement from its upstream neighbor, it attempts to notify the network of the lack of contact.</a:t>
            </a:r>
          </a:p>
          <a:p>
            <a:r>
              <a:rPr lang="en-US" dirty="0" smtClean="0"/>
              <a:t> It sends a message that includes its address, the address of the neighbor that did not announce, and the type of beacon.</a:t>
            </a:r>
          </a:p>
          <a:p>
            <a:r>
              <a:rPr lang="en-US" dirty="0" smtClean="0"/>
              <a:t> From this information, the ring attempts to diagnose the problem and make a repair without disrupting the entire network.</a:t>
            </a:r>
          </a:p>
          <a:p>
            <a:r>
              <a:rPr lang="en-US" dirty="0" smtClean="0"/>
              <a:t> If it is unable to complete the reconfiguration automatically, manual intervention is required.</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IEEE Project 802</a:t>
            </a:r>
            <a:endParaRPr lang="en-US" b="1" dirty="0"/>
          </a:p>
        </p:txBody>
      </p:sp>
      <p:sp>
        <p:nvSpPr>
          <p:cNvPr id="3" name="Content Placeholder 2"/>
          <p:cNvSpPr>
            <a:spLocks noGrp="1"/>
          </p:cNvSpPr>
          <p:nvPr>
            <p:ph idx="1"/>
          </p:nvPr>
        </p:nvSpPr>
        <p:spPr/>
        <p:txBody>
          <a:bodyPr>
            <a:normAutofit/>
          </a:bodyPr>
          <a:lstStyle/>
          <a:p>
            <a:r>
              <a:rPr lang="en-US" dirty="0" smtClean="0"/>
              <a:t>In 1985, the Computer Society of the IEEE started a project, called Project 802, to set standards to enable intercommunication among equipment from a variety of manufacturers.</a:t>
            </a:r>
          </a:p>
          <a:p>
            <a:r>
              <a:rPr lang="en-US" dirty="0" smtClean="0"/>
              <a:t>Project 802 does not seek to replace any part of the OSI or the TCP/IP model.</a:t>
            </a:r>
          </a:p>
          <a:p>
            <a:r>
              <a:rPr lang="en-US" dirty="0" smtClean="0"/>
              <a:t>Instead, </a:t>
            </a:r>
            <a:r>
              <a:rPr lang="en-US" b="1" dirty="0" smtClean="0"/>
              <a:t>it is a way of specifying functions </a:t>
            </a:r>
            <a:r>
              <a:rPr lang="en-US" dirty="0" smtClean="0"/>
              <a:t>of the </a:t>
            </a:r>
            <a:r>
              <a:rPr lang="en-US" b="1" u="sng" dirty="0" smtClean="0"/>
              <a:t>physical layer </a:t>
            </a:r>
            <a:r>
              <a:rPr lang="en-US" dirty="0" smtClean="0"/>
              <a:t>and the </a:t>
            </a:r>
            <a:r>
              <a:rPr lang="en-US" b="1" u="sng" dirty="0" smtClean="0"/>
              <a:t>data link layer </a:t>
            </a:r>
            <a:r>
              <a:rPr lang="en-US" dirty="0" smtClean="0"/>
              <a:t>of major LAN protocols.</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IEEE Project 802</a:t>
            </a:r>
            <a:endParaRPr lang="en-US" b="1" dirty="0"/>
          </a:p>
        </p:txBody>
      </p:sp>
      <p:sp>
        <p:nvSpPr>
          <p:cNvPr id="3" name="Content Placeholder 2"/>
          <p:cNvSpPr>
            <a:spLocks noGrp="1"/>
          </p:cNvSpPr>
          <p:nvPr>
            <p:ph idx="1"/>
          </p:nvPr>
        </p:nvSpPr>
        <p:spPr/>
        <p:txBody>
          <a:bodyPr>
            <a:normAutofit lnSpcReduction="10000"/>
          </a:bodyPr>
          <a:lstStyle/>
          <a:p>
            <a:r>
              <a:rPr lang="en-US" dirty="0"/>
              <a:t>The IEEE has subdivided the </a:t>
            </a:r>
            <a:r>
              <a:rPr lang="en-US" u="sng" dirty="0"/>
              <a:t>data link layer </a:t>
            </a:r>
            <a:r>
              <a:rPr lang="en-US" dirty="0"/>
              <a:t>into two </a:t>
            </a:r>
            <a:r>
              <a:rPr lang="en-US" dirty="0" err="1" smtClean="0"/>
              <a:t>sublayers</a:t>
            </a:r>
            <a:r>
              <a:rPr lang="en-US" dirty="0">
                <a:solidFill>
                  <a:srgbClr val="0070C0"/>
                </a:solidFill>
              </a:rPr>
              <a:t>: </a:t>
            </a:r>
            <a:endParaRPr lang="en-US" dirty="0" smtClean="0">
              <a:solidFill>
                <a:srgbClr val="0070C0"/>
              </a:solidFill>
            </a:endParaRPr>
          </a:p>
          <a:p>
            <a:pPr marL="850392" lvl="1" indent="-457200">
              <a:buFont typeface="+mj-lt"/>
              <a:buAutoNum type="arabicPeriod"/>
            </a:pPr>
            <a:r>
              <a:rPr lang="en-US" i="1" dirty="0" smtClean="0">
                <a:solidFill>
                  <a:srgbClr val="0070C0"/>
                </a:solidFill>
              </a:rPr>
              <a:t>logical </a:t>
            </a:r>
            <a:r>
              <a:rPr lang="en-US" i="1" dirty="0">
                <a:solidFill>
                  <a:srgbClr val="0070C0"/>
                </a:solidFill>
              </a:rPr>
              <a:t>link control </a:t>
            </a:r>
            <a:r>
              <a:rPr lang="en-US" dirty="0"/>
              <a:t>(LLC) </a:t>
            </a:r>
            <a:endParaRPr lang="en-US" dirty="0" smtClean="0"/>
          </a:p>
          <a:p>
            <a:pPr lvl="2"/>
            <a:r>
              <a:rPr lang="en-US" dirty="0"/>
              <a:t>Flow control and error control duties are collected into the </a:t>
            </a:r>
            <a:r>
              <a:rPr lang="en-US" b="1" dirty="0"/>
              <a:t>LLC </a:t>
            </a:r>
            <a:r>
              <a:rPr lang="en-US" b="1" dirty="0" err="1"/>
              <a:t>sublayer</a:t>
            </a:r>
            <a:r>
              <a:rPr lang="en-US" b="1" dirty="0" smtClean="0"/>
              <a:t>.</a:t>
            </a:r>
            <a:endParaRPr lang="en-US" dirty="0" smtClean="0"/>
          </a:p>
          <a:p>
            <a:pPr marL="850392" lvl="1" indent="-457200">
              <a:buFont typeface="+mj-lt"/>
              <a:buAutoNum type="arabicPeriod"/>
            </a:pPr>
            <a:r>
              <a:rPr lang="en-US" i="1" dirty="0" smtClean="0">
                <a:solidFill>
                  <a:srgbClr val="0070C0"/>
                </a:solidFill>
              </a:rPr>
              <a:t>media </a:t>
            </a:r>
            <a:r>
              <a:rPr lang="en-US" i="1" dirty="0">
                <a:solidFill>
                  <a:srgbClr val="0070C0"/>
                </a:solidFill>
              </a:rPr>
              <a:t>access control</a:t>
            </a:r>
            <a:r>
              <a:rPr lang="en-US" dirty="0">
                <a:solidFill>
                  <a:srgbClr val="0070C0"/>
                </a:solidFill>
              </a:rPr>
              <a:t> </a:t>
            </a:r>
            <a:r>
              <a:rPr lang="en-US" dirty="0"/>
              <a:t>(MAC</a:t>
            </a:r>
            <a:r>
              <a:rPr lang="en-US" dirty="0" smtClean="0"/>
              <a:t>).</a:t>
            </a:r>
          </a:p>
          <a:p>
            <a:pPr lvl="2"/>
            <a:r>
              <a:rPr lang="en-US" dirty="0"/>
              <a:t>governs the operation of access </a:t>
            </a:r>
            <a:r>
              <a:rPr lang="en-US" dirty="0" smtClean="0"/>
              <a:t>method.</a:t>
            </a:r>
          </a:p>
          <a:p>
            <a:pPr marL="667512" lvl="2" indent="0">
              <a:buNone/>
            </a:pPr>
            <a:endParaRPr lang="en-US" dirty="0" smtClean="0"/>
          </a:p>
          <a:p>
            <a:pPr lvl="1"/>
            <a:r>
              <a:rPr lang="en-US" dirty="0" smtClean="0"/>
              <a:t>Framing </a:t>
            </a:r>
            <a:r>
              <a:rPr lang="en-US" dirty="0"/>
              <a:t>is handled in both the LLC </a:t>
            </a:r>
            <a:r>
              <a:rPr lang="en-US" dirty="0" err="1"/>
              <a:t>sublayer</a:t>
            </a:r>
            <a:r>
              <a:rPr lang="en-US" dirty="0"/>
              <a:t> and the MAC </a:t>
            </a:r>
            <a:r>
              <a:rPr lang="en-US" dirty="0" err="1" smtClean="0"/>
              <a:t>sublayer</a:t>
            </a:r>
            <a:r>
              <a:rPr lang="en-US" dirty="0" smtClean="0"/>
              <a:t>.</a:t>
            </a:r>
          </a:p>
          <a:p>
            <a:pPr lvl="1"/>
            <a:r>
              <a:rPr lang="en-US" dirty="0" smtClean="0"/>
              <a:t>The </a:t>
            </a:r>
            <a:r>
              <a:rPr lang="en-US" dirty="0"/>
              <a:t>LLC </a:t>
            </a:r>
            <a:r>
              <a:rPr lang="en-US" dirty="0" err="1"/>
              <a:t>sublayer</a:t>
            </a:r>
            <a:r>
              <a:rPr lang="en-US" dirty="0"/>
              <a:t> is the same for all LANs.</a:t>
            </a:r>
          </a:p>
          <a:p>
            <a:endParaRPr lang="en-US" dirty="0"/>
          </a:p>
          <a:p>
            <a:pPr lvl="2"/>
            <a:endParaRPr lang="en-US" dirty="0" smtClean="0"/>
          </a:p>
          <a:p>
            <a:endParaRPr lang="en-US" dirty="0" smtClean="0"/>
          </a:p>
          <a:p>
            <a:pPr marL="393192" lvl="1" indent="0">
              <a:buNone/>
            </a:pPr>
            <a:endParaRPr lang="en-US" dirty="0" smtClean="0"/>
          </a:p>
        </p:txBody>
      </p:sp>
    </p:spTree>
    <p:extLst>
      <p:ext uri="{BB962C8B-B14F-4D97-AF65-F5344CB8AC3E}">
        <p14:creationId xmlns:p14="http://schemas.microsoft.com/office/powerpoint/2010/main" val="2224380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IEEE Project 802   cont.</a:t>
            </a:r>
            <a:endParaRPr lang="en-US" dirty="0"/>
          </a:p>
        </p:txBody>
      </p:sp>
      <p:sp>
        <p:nvSpPr>
          <p:cNvPr id="3" name="Content Placeholder 2"/>
          <p:cNvSpPr>
            <a:spLocks noGrp="1"/>
          </p:cNvSpPr>
          <p:nvPr>
            <p:ph idx="1"/>
          </p:nvPr>
        </p:nvSpPr>
        <p:spPr/>
        <p:txBody>
          <a:bodyPr>
            <a:normAutofit/>
          </a:bodyPr>
          <a:lstStyle/>
          <a:p>
            <a:pPr>
              <a:spcAft>
                <a:spcPts val="600"/>
              </a:spcAft>
            </a:pPr>
            <a:r>
              <a:rPr lang="en-US" dirty="0" smtClean="0"/>
              <a:t>IEEE </a:t>
            </a:r>
            <a:r>
              <a:rPr lang="en-US" dirty="0"/>
              <a:t>has also created several physical layer standards for different LAN protocols</a:t>
            </a:r>
            <a:r>
              <a:rPr lang="en-US" dirty="0" smtClean="0"/>
              <a:t>.</a:t>
            </a:r>
          </a:p>
          <a:p>
            <a:pPr>
              <a:spcAft>
                <a:spcPts val="600"/>
              </a:spcAft>
            </a:pPr>
            <a:endParaRPr lang="en-US" dirty="0"/>
          </a:p>
          <a:p>
            <a:pPr>
              <a:spcAft>
                <a:spcPts val="600"/>
              </a:spcAft>
            </a:pPr>
            <a:r>
              <a:rPr lang="en-US" dirty="0"/>
              <a:t>The  LANs differ only in their MAC </a:t>
            </a:r>
            <a:r>
              <a:rPr lang="en-US" dirty="0" err="1"/>
              <a:t>sublayer</a:t>
            </a:r>
            <a:r>
              <a:rPr lang="en-US" dirty="0"/>
              <a:t> and in </a:t>
            </a:r>
            <a:r>
              <a:rPr lang="en-US" dirty="0" err="1"/>
              <a:t>thier</a:t>
            </a:r>
            <a:r>
              <a:rPr lang="en-US" dirty="0"/>
              <a:t> physical layer.</a:t>
            </a:r>
          </a:p>
          <a:p>
            <a:pPr>
              <a:spcAft>
                <a:spcPts val="600"/>
              </a:spcAft>
            </a:pPr>
            <a:endParaRPr lang="en-US" dirty="0"/>
          </a:p>
          <a:p>
            <a:pPr>
              <a:spcAft>
                <a:spcPts val="600"/>
              </a:spcAft>
            </a:pPr>
            <a:endParaRPr lang="en-US" dirty="0" smtClean="0"/>
          </a:p>
          <a:p>
            <a:pPr>
              <a:spcAft>
                <a:spcPts val="600"/>
              </a:spcAft>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1495424"/>
            <a:ext cx="8964488" cy="4597871"/>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t>LANs </a:t>
            </a:r>
            <a:endParaRPr lang="en-US" b="1" dirty="0"/>
          </a:p>
        </p:txBody>
      </p:sp>
      <p:sp>
        <p:nvSpPr>
          <p:cNvPr id="2" name="Content Placeholder 1"/>
          <p:cNvSpPr>
            <a:spLocks noGrp="1"/>
          </p:cNvSpPr>
          <p:nvPr>
            <p:ph idx="1"/>
          </p:nvPr>
        </p:nvSpPr>
        <p:spPr/>
        <p:txBody>
          <a:bodyPr>
            <a:normAutofit/>
          </a:bodyPr>
          <a:lstStyle/>
          <a:p>
            <a:r>
              <a:rPr lang="en-US" dirty="0" smtClean="0"/>
              <a:t>The LAN market has seen several technologies such as </a:t>
            </a:r>
            <a:endParaRPr lang="en-US" dirty="0" smtClean="0"/>
          </a:p>
          <a:p>
            <a:pPr lvl="1"/>
            <a:r>
              <a:rPr lang="en-US" dirty="0" smtClean="0"/>
              <a:t>Ethernet</a:t>
            </a:r>
            <a:r>
              <a:rPr lang="en-US" dirty="0" smtClean="0"/>
              <a:t>, </a:t>
            </a:r>
            <a:endParaRPr lang="en-US" dirty="0" smtClean="0"/>
          </a:p>
          <a:p>
            <a:pPr lvl="1"/>
            <a:r>
              <a:rPr lang="en-US" dirty="0" smtClean="0"/>
              <a:t>Token </a:t>
            </a:r>
            <a:r>
              <a:rPr lang="en-US" dirty="0" smtClean="0"/>
              <a:t>Ring</a:t>
            </a:r>
            <a:r>
              <a:rPr lang="en-US" dirty="0" smtClean="0"/>
              <a:t>,</a:t>
            </a:r>
          </a:p>
          <a:p>
            <a:pPr lvl="1"/>
            <a:r>
              <a:rPr lang="en-US" dirty="0" smtClean="0"/>
              <a:t> </a:t>
            </a:r>
            <a:r>
              <a:rPr lang="en-US" dirty="0" smtClean="0"/>
              <a:t>Token Bus</a:t>
            </a:r>
            <a:r>
              <a:rPr lang="en-US" dirty="0" smtClean="0"/>
              <a:t>,</a:t>
            </a:r>
          </a:p>
          <a:p>
            <a:pPr lvl="1"/>
            <a:r>
              <a:rPr lang="en-US" dirty="0" smtClean="0"/>
              <a:t> </a:t>
            </a:r>
            <a:r>
              <a:rPr lang="en-US" dirty="0" smtClean="0"/>
              <a:t>FDDI</a:t>
            </a:r>
            <a:r>
              <a:rPr lang="en-US" dirty="0" smtClean="0"/>
              <a:t>,</a:t>
            </a:r>
          </a:p>
          <a:p>
            <a:pPr lvl="1"/>
            <a:r>
              <a:rPr lang="en-US" dirty="0" smtClean="0"/>
              <a:t> and </a:t>
            </a:r>
            <a:r>
              <a:rPr lang="en-US" dirty="0" smtClean="0"/>
              <a:t>ATM LAN</a:t>
            </a:r>
            <a:r>
              <a:rPr lang="en-US" dirty="0" smtClean="0"/>
              <a:t>.</a:t>
            </a:r>
          </a:p>
          <a:p>
            <a:pPr marL="393192" lvl="1" indent="0">
              <a:buNone/>
            </a:pPr>
            <a:endParaRPr lang="en-US" dirty="0" smtClean="0"/>
          </a:p>
          <a:p>
            <a:r>
              <a:rPr lang="en-US" dirty="0" smtClean="0"/>
              <a:t> </a:t>
            </a:r>
            <a:r>
              <a:rPr lang="en-US" dirty="0" smtClean="0"/>
              <a:t>Some of these technologies survived for a while, but Ethernet is by far the dominant technology.</a:t>
            </a:r>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99592" y="2420888"/>
            <a:ext cx="7772400" cy="1362456"/>
          </a:xfrm>
        </p:spPr>
        <p:txBody>
          <a:bodyPr/>
          <a:lstStyle/>
          <a:p>
            <a:r>
              <a:rPr lang="en-US" sz="8800" dirty="0" smtClean="0"/>
              <a:t>Ethernet</a:t>
            </a:r>
            <a:endParaRPr lang="en-US" sz="8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Ethernet</a:t>
            </a:r>
            <a:endParaRPr lang="en-US" b="1" dirty="0"/>
          </a:p>
        </p:txBody>
      </p:sp>
      <p:sp>
        <p:nvSpPr>
          <p:cNvPr id="5" name="Content Placeholder 4"/>
          <p:cNvSpPr>
            <a:spLocks noGrp="1"/>
          </p:cNvSpPr>
          <p:nvPr>
            <p:ph idx="1"/>
          </p:nvPr>
        </p:nvSpPr>
        <p:spPr>
          <a:xfrm>
            <a:off x="457200" y="1935480"/>
            <a:ext cx="8229600" cy="4922520"/>
          </a:xfrm>
        </p:spPr>
        <p:txBody>
          <a:bodyPr>
            <a:normAutofit/>
          </a:bodyPr>
          <a:lstStyle/>
          <a:p>
            <a:r>
              <a:rPr lang="en-US" sz="2400" dirty="0" smtClean="0">
                <a:cs typeface="Times New Roman" pitchFamily="18" charset="0"/>
              </a:rPr>
              <a:t>Ethernet is the most popular LAN.</a:t>
            </a:r>
          </a:p>
          <a:p>
            <a:r>
              <a:rPr lang="en-US" sz="2800" dirty="0" smtClean="0">
                <a:cs typeface="Times New Roman" pitchFamily="18" charset="0"/>
              </a:rPr>
              <a:t>Ethernet use CSMA/CD as an access method.</a:t>
            </a:r>
          </a:p>
          <a:p>
            <a:r>
              <a:rPr lang="en-US" dirty="0" smtClean="0"/>
              <a:t>Traditional </a:t>
            </a:r>
            <a:r>
              <a:rPr lang="en-US" dirty="0" smtClean="0"/>
              <a:t>Ethernet is designed to operate at 10 Mbps.</a:t>
            </a:r>
          </a:p>
          <a:p>
            <a:r>
              <a:rPr lang="en-US" dirty="0" smtClean="0"/>
              <a:t>For a higher data rate, Fast Ethernet is designed to operate at 100 Mbps.</a:t>
            </a:r>
          </a:p>
          <a:p>
            <a:r>
              <a:rPr lang="en-US" dirty="0" smtClean="0"/>
              <a:t>For an even  higher data rate, Gigabit Ethernet is designed to operate at 1000 Mbps.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696</TotalTime>
  <Words>1588</Words>
  <Application>Microsoft Office PowerPoint</Application>
  <PresentationFormat>On-screen Show (4:3)</PresentationFormat>
  <Paragraphs>165</Paragraphs>
  <Slides>29</Slides>
  <Notes>2</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Flow</vt:lpstr>
      <vt:lpstr>Lecture 6 - Network Architecture</vt:lpstr>
      <vt:lpstr>Local Area Network</vt:lpstr>
      <vt:lpstr>IEEE Project 802</vt:lpstr>
      <vt:lpstr>IEEE Project 802</vt:lpstr>
      <vt:lpstr>IEEE Project 802   cont.</vt:lpstr>
      <vt:lpstr>PowerPoint Presentation</vt:lpstr>
      <vt:lpstr>LANs </vt:lpstr>
      <vt:lpstr>Ethernet</vt:lpstr>
      <vt:lpstr>Ethernet</vt:lpstr>
      <vt:lpstr>The Ethernet Frame Format</vt:lpstr>
      <vt:lpstr>Ethernet</vt:lpstr>
      <vt:lpstr>10 Base5: Thick Ethernet</vt:lpstr>
      <vt:lpstr>PowerPoint Presentation</vt:lpstr>
      <vt:lpstr>10Base2: Thin Ethernet</vt:lpstr>
      <vt:lpstr>PowerPoint Presentation</vt:lpstr>
      <vt:lpstr>10BaseT</vt:lpstr>
      <vt:lpstr>PowerPoint Presentation</vt:lpstr>
      <vt:lpstr>10Base-F</vt:lpstr>
      <vt:lpstr>Token Ring</vt:lpstr>
      <vt:lpstr>Token Ring</vt:lpstr>
      <vt:lpstr>Token Ring</vt:lpstr>
      <vt:lpstr>Token Ring</vt:lpstr>
      <vt:lpstr>Token Ring</vt:lpstr>
      <vt:lpstr>Token Ring Frame Formats</vt:lpstr>
      <vt:lpstr>PowerPoint Presentation</vt:lpstr>
      <vt:lpstr>How Token Ring Networking Works</vt:lpstr>
      <vt:lpstr>Cont.</vt:lpstr>
      <vt:lpstr>Monitoring the System</vt:lpstr>
      <vt:lpstr>Cont.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NOOR</dc:creator>
  <cp:lastModifiedBy>ALjaffan</cp:lastModifiedBy>
  <cp:revision>72</cp:revision>
  <dcterms:created xsi:type="dcterms:W3CDTF">2013-03-04T13:04:01Z</dcterms:created>
  <dcterms:modified xsi:type="dcterms:W3CDTF">2013-03-08T18:56:19Z</dcterms:modified>
</cp:coreProperties>
</file>