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504" r:id="rId20"/>
    <p:sldId id="505" r:id="rId21"/>
    <p:sldId id="506" r:id="rId22"/>
    <p:sldId id="507" r:id="rId23"/>
    <p:sldId id="508" r:id="rId24"/>
  </p:sldIdLst>
  <p:sldSz cx="12192000" cy="6858000"/>
  <p:notesSz cx="12192000" cy="6858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p:cViewPr varScale="1">
        <p:scale>
          <a:sx n="103" d="100"/>
          <a:sy n="103" d="100"/>
        </p:scale>
        <p:origin x="896"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98726" y="405460"/>
            <a:ext cx="8194547"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FF0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FF00"/>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FF0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9FDFF5"/>
          </a:solidFill>
        </p:spPr>
        <p:txBody>
          <a:bodyPr wrap="square" lIns="0" tIns="0" rIns="0" bIns="0" rtlCol="0"/>
          <a:lstStyle/>
          <a:p>
            <a:endParaRPr/>
          </a:p>
        </p:txBody>
      </p:sp>
      <p:sp>
        <p:nvSpPr>
          <p:cNvPr id="17" name="bg object 17"/>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18" name="bg object 18"/>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19" name="bg object 19"/>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5FCAEE">
              <a:alpha val="36077"/>
            </a:srgbClr>
          </a:solidFill>
        </p:spPr>
        <p:txBody>
          <a:bodyPr wrap="square" lIns="0" tIns="0" rIns="0" bIns="0" rtlCol="0"/>
          <a:lstStyle/>
          <a:p>
            <a:endParaRPr/>
          </a:p>
        </p:txBody>
      </p:sp>
      <p:sp>
        <p:nvSpPr>
          <p:cNvPr id="20" name="bg object 20"/>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21" name="bg object 21"/>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22" name="bg object 22"/>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23" name="bg object 23"/>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24" name="bg object 24"/>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25" name="bg object 25"/>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26" name="bg object 26"/>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2" name="Holder 2"/>
          <p:cNvSpPr>
            <a:spLocks noGrp="1"/>
          </p:cNvSpPr>
          <p:nvPr>
            <p:ph type="title"/>
          </p:nvPr>
        </p:nvSpPr>
        <p:spPr>
          <a:xfrm>
            <a:off x="1664589" y="248158"/>
            <a:ext cx="8862821" cy="1854200"/>
          </a:xfrm>
          <a:prstGeom prst="rect">
            <a:avLst/>
          </a:prstGeom>
        </p:spPr>
        <p:txBody>
          <a:bodyPr wrap="square" lIns="0" tIns="0" rIns="0" bIns="0">
            <a:spAutoFit/>
          </a:bodyPr>
          <a:lstStyle>
            <a:lvl1pPr>
              <a:defRPr sz="3600" b="1" i="0">
                <a:solidFill>
                  <a:srgbClr val="FFFF00"/>
                </a:solidFill>
                <a:latin typeface="Trebuchet MS"/>
                <a:cs typeface="Trebuchet MS"/>
              </a:defRPr>
            </a:lvl1pPr>
          </a:lstStyle>
          <a:p>
            <a:endParaRPr/>
          </a:p>
        </p:txBody>
      </p:sp>
      <p:sp>
        <p:nvSpPr>
          <p:cNvPr id="3" name="Holder 3"/>
          <p:cNvSpPr>
            <a:spLocks noGrp="1"/>
          </p:cNvSpPr>
          <p:nvPr>
            <p:ph type="body" idx="1"/>
          </p:nvPr>
        </p:nvSpPr>
        <p:spPr>
          <a:xfrm>
            <a:off x="1768475" y="2414651"/>
            <a:ext cx="8629650" cy="3213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8/15/23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9FDFF5"/>
          </a:solidFill>
        </p:spPr>
        <p:txBody>
          <a:bodyPr wrap="square" lIns="0" tIns="0" rIns="0" bIns="0" rtlCol="0"/>
          <a:lstStyle/>
          <a:p>
            <a:endParaRPr/>
          </a:p>
        </p:txBody>
      </p:sp>
      <p:sp>
        <p:nvSpPr>
          <p:cNvPr id="3" name="object 3"/>
          <p:cNvSpPr/>
          <p:nvPr/>
        </p:nvSpPr>
        <p:spPr>
          <a:xfrm>
            <a:off x="0" y="0"/>
            <a:ext cx="864235" cy="5690870"/>
          </a:xfrm>
          <a:custGeom>
            <a:avLst/>
            <a:gdLst/>
            <a:ahLst/>
            <a:cxnLst/>
            <a:rect l="l" t="t" r="r" b="b"/>
            <a:pathLst>
              <a:path w="864235" h="5690870">
                <a:moveTo>
                  <a:pt x="864108" y="0"/>
                </a:moveTo>
                <a:lnTo>
                  <a:pt x="90279" y="0"/>
                </a:lnTo>
                <a:lnTo>
                  <a:pt x="0" y="889"/>
                </a:lnTo>
                <a:lnTo>
                  <a:pt x="0" y="5690616"/>
                </a:lnTo>
                <a:lnTo>
                  <a:pt x="864108" y="9271"/>
                </a:lnTo>
                <a:lnTo>
                  <a:pt x="864108" y="0"/>
                </a:lnTo>
                <a:close/>
              </a:path>
            </a:pathLst>
          </a:custGeom>
          <a:solidFill>
            <a:srgbClr val="5FCAEE">
              <a:alpha val="70195"/>
            </a:srgbClr>
          </a:solidFill>
        </p:spPr>
        <p:txBody>
          <a:bodyPr wrap="square" lIns="0" tIns="0" rIns="0" bIns="0" rtlCol="0"/>
          <a:lstStyle/>
          <a:p>
            <a:endParaRPr/>
          </a:p>
        </p:txBody>
      </p:sp>
      <p:grpSp>
        <p:nvGrpSpPr>
          <p:cNvPr id="4" name="object 4"/>
          <p:cNvGrpSpPr/>
          <p:nvPr/>
        </p:nvGrpSpPr>
        <p:grpSpPr>
          <a:xfrm>
            <a:off x="7420356" y="0"/>
            <a:ext cx="4772660" cy="6868159"/>
            <a:chOff x="7420356" y="0"/>
            <a:chExt cx="4772660" cy="6868159"/>
          </a:xfrm>
        </p:grpSpPr>
        <p:sp>
          <p:nvSpPr>
            <p:cNvPr id="5" name="object 5"/>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6" name="object 6"/>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7" name="object 7"/>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5FCAEE">
                <a:alpha val="36077"/>
              </a:srgbClr>
            </a:solidFill>
          </p:spPr>
          <p:txBody>
            <a:bodyPr wrap="square" lIns="0" tIns="0" rIns="0" bIns="0" rtlCol="0"/>
            <a:lstStyle/>
            <a:p>
              <a:endParaRPr/>
            </a:p>
          </p:txBody>
        </p:sp>
        <p:sp>
          <p:nvSpPr>
            <p:cNvPr id="8" name="object 8"/>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9" name="object 9"/>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10" name="object 10"/>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11" name="object 11"/>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12" name="object 12"/>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3" name="object 13"/>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grpSp>
      <p:sp>
        <p:nvSpPr>
          <p:cNvPr id="14" name="object 14"/>
          <p:cNvSpPr txBox="1">
            <a:spLocks noGrp="1"/>
          </p:cNvSpPr>
          <p:nvPr>
            <p:ph type="title"/>
          </p:nvPr>
        </p:nvSpPr>
        <p:spPr>
          <a:xfrm>
            <a:off x="2427477" y="1402207"/>
            <a:ext cx="7565390" cy="848360"/>
          </a:xfrm>
          <a:prstGeom prst="rect">
            <a:avLst/>
          </a:prstGeom>
        </p:spPr>
        <p:txBody>
          <a:bodyPr vert="horz" wrap="square" lIns="0" tIns="12700" rIns="0" bIns="0" rtlCol="0">
            <a:spAutoFit/>
          </a:bodyPr>
          <a:lstStyle/>
          <a:p>
            <a:pPr marL="12700">
              <a:lnSpc>
                <a:spcPct val="100000"/>
              </a:lnSpc>
              <a:spcBef>
                <a:spcPts val="100"/>
              </a:spcBef>
            </a:pPr>
            <a:r>
              <a:rPr sz="5400" b="0" spc="25" dirty="0">
                <a:solidFill>
                  <a:srgbClr val="000000"/>
                </a:solidFill>
                <a:latin typeface="Arial Black"/>
                <a:cs typeface="Arial Black"/>
              </a:rPr>
              <a:t>Shortness</a:t>
            </a:r>
            <a:r>
              <a:rPr sz="5400" b="0" spc="-35" dirty="0">
                <a:solidFill>
                  <a:srgbClr val="000000"/>
                </a:solidFill>
                <a:latin typeface="Arial Black"/>
                <a:cs typeface="Arial Black"/>
              </a:rPr>
              <a:t> </a:t>
            </a:r>
            <a:r>
              <a:rPr sz="5400" b="0" dirty="0">
                <a:solidFill>
                  <a:srgbClr val="000000"/>
                </a:solidFill>
                <a:latin typeface="Arial Black"/>
                <a:cs typeface="Arial Black"/>
              </a:rPr>
              <a:t>of</a:t>
            </a:r>
            <a:r>
              <a:rPr sz="5400" b="0" spc="270" dirty="0">
                <a:solidFill>
                  <a:srgbClr val="000000"/>
                </a:solidFill>
                <a:latin typeface="Arial Black"/>
                <a:cs typeface="Arial Black"/>
              </a:rPr>
              <a:t> </a:t>
            </a:r>
            <a:r>
              <a:rPr sz="5400" b="0" spc="-5" dirty="0">
                <a:solidFill>
                  <a:srgbClr val="000000"/>
                </a:solidFill>
                <a:latin typeface="Arial Black"/>
                <a:cs typeface="Arial Black"/>
              </a:rPr>
              <a:t>Breath</a:t>
            </a:r>
            <a:endParaRPr sz="5400">
              <a:latin typeface="Arial Black"/>
              <a:cs typeface="Arial Black"/>
            </a:endParaRPr>
          </a:p>
        </p:txBody>
      </p:sp>
      <p:sp>
        <p:nvSpPr>
          <p:cNvPr id="15" name="object 15"/>
          <p:cNvSpPr txBox="1"/>
          <p:nvPr/>
        </p:nvSpPr>
        <p:spPr>
          <a:xfrm>
            <a:off x="3329432" y="3073349"/>
            <a:ext cx="5823585" cy="1872614"/>
          </a:xfrm>
          <a:prstGeom prst="rect">
            <a:avLst/>
          </a:prstGeom>
        </p:spPr>
        <p:txBody>
          <a:bodyPr vert="horz" wrap="square" lIns="0" tIns="12700" rIns="0" bIns="0" rtlCol="0">
            <a:spAutoFit/>
          </a:bodyPr>
          <a:lstStyle/>
          <a:p>
            <a:pPr marL="155575">
              <a:lnSpc>
                <a:spcPct val="100000"/>
              </a:lnSpc>
              <a:spcBef>
                <a:spcPts val="100"/>
              </a:spcBef>
            </a:pPr>
            <a:r>
              <a:rPr sz="3600" dirty="0">
                <a:latin typeface="Arial Black"/>
                <a:cs typeface="Arial Black"/>
              </a:rPr>
              <a:t>Abdulrahman</a:t>
            </a:r>
            <a:r>
              <a:rPr sz="3600" spc="-25" dirty="0">
                <a:latin typeface="Arial Black"/>
                <a:cs typeface="Arial Black"/>
              </a:rPr>
              <a:t> </a:t>
            </a:r>
            <a:r>
              <a:rPr sz="3600" dirty="0">
                <a:latin typeface="Arial Black"/>
                <a:cs typeface="Arial Black"/>
              </a:rPr>
              <a:t>Al</a:t>
            </a:r>
            <a:r>
              <a:rPr sz="3600" spc="-15" dirty="0">
                <a:latin typeface="Arial Black"/>
                <a:cs typeface="Arial Black"/>
              </a:rPr>
              <a:t> Frayh</a:t>
            </a:r>
            <a:endParaRPr sz="3600">
              <a:latin typeface="Arial Black"/>
              <a:cs typeface="Arial Black"/>
            </a:endParaRPr>
          </a:p>
          <a:p>
            <a:pPr marL="12700" marR="5080" indent="1031240">
              <a:lnSpc>
                <a:spcPct val="100000"/>
              </a:lnSpc>
              <a:spcBef>
                <a:spcPts val="145"/>
              </a:spcBef>
            </a:pPr>
            <a:r>
              <a:rPr sz="2800" b="1" spc="-5" dirty="0">
                <a:latin typeface="Trebuchet MS"/>
                <a:cs typeface="Trebuchet MS"/>
              </a:rPr>
              <a:t>Professor</a:t>
            </a:r>
            <a:r>
              <a:rPr sz="2800" b="1" dirty="0">
                <a:latin typeface="Trebuchet MS"/>
                <a:cs typeface="Trebuchet MS"/>
              </a:rPr>
              <a:t> </a:t>
            </a:r>
            <a:r>
              <a:rPr sz="2800" b="1" spc="-5" dirty="0">
                <a:latin typeface="Trebuchet MS"/>
                <a:cs typeface="Trebuchet MS"/>
              </a:rPr>
              <a:t>of </a:t>
            </a:r>
            <a:r>
              <a:rPr sz="2800" b="1" spc="-20" dirty="0">
                <a:latin typeface="Trebuchet MS"/>
                <a:cs typeface="Trebuchet MS"/>
              </a:rPr>
              <a:t>Pediatrics </a:t>
            </a:r>
            <a:r>
              <a:rPr sz="2800" b="1" spc="-15" dirty="0">
                <a:latin typeface="Trebuchet MS"/>
                <a:cs typeface="Trebuchet MS"/>
              </a:rPr>
              <a:t> </a:t>
            </a:r>
            <a:r>
              <a:rPr sz="2800" b="1" spc="-5" dirty="0">
                <a:latin typeface="Trebuchet MS"/>
                <a:cs typeface="Trebuchet MS"/>
              </a:rPr>
              <a:t>Consultant</a:t>
            </a:r>
            <a:r>
              <a:rPr sz="2800" b="1" spc="-10" dirty="0">
                <a:latin typeface="Trebuchet MS"/>
                <a:cs typeface="Trebuchet MS"/>
              </a:rPr>
              <a:t> </a:t>
            </a:r>
            <a:r>
              <a:rPr sz="2800" b="1" spc="-20" dirty="0">
                <a:latin typeface="Trebuchet MS"/>
                <a:cs typeface="Trebuchet MS"/>
              </a:rPr>
              <a:t>Pediatric</a:t>
            </a:r>
            <a:r>
              <a:rPr sz="2800" b="1" spc="20" dirty="0">
                <a:latin typeface="Trebuchet MS"/>
                <a:cs typeface="Trebuchet MS"/>
              </a:rPr>
              <a:t> </a:t>
            </a:r>
            <a:r>
              <a:rPr sz="2800" b="1" spc="-5" dirty="0">
                <a:latin typeface="Trebuchet MS"/>
                <a:cs typeface="Trebuchet MS"/>
              </a:rPr>
              <a:t>Pulmonologist</a:t>
            </a:r>
            <a:endParaRPr sz="2800">
              <a:latin typeface="Trebuchet MS"/>
              <a:cs typeface="Trebuchet MS"/>
            </a:endParaRPr>
          </a:p>
          <a:p>
            <a:pPr marL="1209040">
              <a:lnSpc>
                <a:spcPct val="100000"/>
              </a:lnSpc>
            </a:pPr>
            <a:r>
              <a:rPr sz="2800" b="1" spc="-5" dirty="0">
                <a:latin typeface="Trebuchet MS"/>
                <a:cs typeface="Trebuchet MS"/>
              </a:rPr>
              <a:t>King</a:t>
            </a:r>
            <a:r>
              <a:rPr sz="2800" b="1" spc="-40" dirty="0">
                <a:latin typeface="Trebuchet MS"/>
                <a:cs typeface="Trebuchet MS"/>
              </a:rPr>
              <a:t> </a:t>
            </a:r>
            <a:r>
              <a:rPr sz="2800" b="1" spc="-10" dirty="0">
                <a:latin typeface="Trebuchet MS"/>
                <a:cs typeface="Trebuchet MS"/>
              </a:rPr>
              <a:t>Saud</a:t>
            </a:r>
            <a:r>
              <a:rPr sz="2800" b="1" spc="-20" dirty="0">
                <a:latin typeface="Trebuchet MS"/>
                <a:cs typeface="Trebuchet MS"/>
              </a:rPr>
              <a:t> </a:t>
            </a:r>
            <a:r>
              <a:rPr sz="2800" b="1" spc="-5" dirty="0">
                <a:latin typeface="Trebuchet MS"/>
                <a:cs typeface="Trebuchet MS"/>
              </a:rPr>
              <a:t>University</a:t>
            </a:r>
            <a:endParaRPr sz="280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62455" y="112776"/>
            <a:ext cx="9656445" cy="2341245"/>
            <a:chOff x="1362455" y="112776"/>
            <a:chExt cx="9656445" cy="2341245"/>
          </a:xfrm>
        </p:grpSpPr>
        <p:pic>
          <p:nvPicPr>
            <p:cNvPr id="3" name="object 3"/>
            <p:cNvPicPr/>
            <p:nvPr/>
          </p:nvPicPr>
          <p:blipFill>
            <a:blip r:embed="rId2" cstate="print"/>
            <a:stretch>
              <a:fillRect/>
            </a:stretch>
          </p:blipFill>
          <p:spPr>
            <a:xfrm>
              <a:off x="1362455" y="112776"/>
              <a:ext cx="9656064" cy="1121664"/>
            </a:xfrm>
            <a:prstGeom prst="rect">
              <a:avLst/>
            </a:prstGeom>
          </p:spPr>
        </p:pic>
        <p:pic>
          <p:nvPicPr>
            <p:cNvPr id="4" name="object 4"/>
            <p:cNvPicPr/>
            <p:nvPr/>
          </p:nvPicPr>
          <p:blipFill>
            <a:blip r:embed="rId3" cstate="print"/>
            <a:stretch>
              <a:fillRect/>
            </a:stretch>
          </p:blipFill>
          <p:spPr>
            <a:xfrm>
              <a:off x="1830323" y="722376"/>
              <a:ext cx="8871204" cy="1121664"/>
            </a:xfrm>
            <a:prstGeom prst="rect">
              <a:avLst/>
            </a:prstGeom>
          </p:spPr>
        </p:pic>
        <p:pic>
          <p:nvPicPr>
            <p:cNvPr id="5" name="object 5"/>
            <p:cNvPicPr/>
            <p:nvPr/>
          </p:nvPicPr>
          <p:blipFill>
            <a:blip r:embed="rId4" cstate="print"/>
            <a:stretch>
              <a:fillRect/>
            </a:stretch>
          </p:blipFill>
          <p:spPr>
            <a:xfrm>
              <a:off x="4475988" y="1331976"/>
              <a:ext cx="3275075" cy="1121664"/>
            </a:xfrm>
            <a:prstGeom prst="rect">
              <a:avLst/>
            </a:prstGeom>
          </p:spPr>
        </p:pic>
      </p:grpSp>
      <p:sp>
        <p:nvSpPr>
          <p:cNvPr id="6" name="object 6"/>
          <p:cNvSpPr txBox="1">
            <a:spLocks noGrp="1"/>
          </p:cNvSpPr>
          <p:nvPr>
            <p:ph type="title"/>
          </p:nvPr>
        </p:nvSpPr>
        <p:spPr>
          <a:prstGeom prst="rect">
            <a:avLst/>
          </a:prstGeom>
        </p:spPr>
        <p:txBody>
          <a:bodyPr vert="horz" wrap="square" lIns="0" tIns="12065" rIns="0" bIns="0" rtlCol="0">
            <a:spAutoFit/>
          </a:bodyPr>
          <a:lstStyle/>
          <a:p>
            <a:pPr marL="7620" marR="5080" algn="ctr">
              <a:lnSpc>
                <a:spcPct val="100000"/>
              </a:lnSpc>
              <a:spcBef>
                <a:spcPts val="95"/>
              </a:spcBef>
            </a:pPr>
            <a:r>
              <a:rPr sz="4000" spc="-5" dirty="0">
                <a:solidFill>
                  <a:srgbClr val="CCEBFF"/>
                </a:solidFill>
              </a:rPr>
              <a:t>PREVALENCE</a:t>
            </a:r>
            <a:r>
              <a:rPr sz="4000" spc="35" dirty="0">
                <a:solidFill>
                  <a:srgbClr val="CCEBFF"/>
                </a:solidFill>
              </a:rPr>
              <a:t> </a:t>
            </a:r>
            <a:r>
              <a:rPr sz="4000" spc="-10" dirty="0">
                <a:solidFill>
                  <a:srgbClr val="CCEBFF"/>
                </a:solidFill>
              </a:rPr>
              <a:t>OF</a:t>
            </a:r>
            <a:r>
              <a:rPr sz="4000" spc="-15" dirty="0">
                <a:solidFill>
                  <a:srgbClr val="CCEBFF"/>
                </a:solidFill>
              </a:rPr>
              <a:t> </a:t>
            </a:r>
            <a:r>
              <a:rPr sz="4000" spc="-10" dirty="0">
                <a:solidFill>
                  <a:srgbClr val="CCEBFF"/>
                </a:solidFill>
              </a:rPr>
              <a:t>ATOPY</a:t>
            </a:r>
            <a:r>
              <a:rPr sz="4000" spc="5" dirty="0">
                <a:solidFill>
                  <a:srgbClr val="CCEBFF"/>
                </a:solidFill>
              </a:rPr>
              <a:t> </a:t>
            </a:r>
            <a:r>
              <a:rPr sz="4000" spc="-10" dirty="0">
                <a:solidFill>
                  <a:srgbClr val="CCEBFF"/>
                </a:solidFill>
              </a:rPr>
              <a:t>AND</a:t>
            </a:r>
            <a:r>
              <a:rPr sz="4000" dirty="0">
                <a:solidFill>
                  <a:srgbClr val="CCEBFF"/>
                </a:solidFill>
              </a:rPr>
              <a:t> </a:t>
            </a:r>
            <a:r>
              <a:rPr sz="4000" spc="-10" dirty="0">
                <a:solidFill>
                  <a:srgbClr val="CCEBFF"/>
                </a:solidFill>
              </a:rPr>
              <a:t>ASTHMA </a:t>
            </a:r>
            <a:r>
              <a:rPr sz="4000" spc="-1190" dirty="0">
                <a:solidFill>
                  <a:srgbClr val="CCEBFF"/>
                </a:solidFill>
              </a:rPr>
              <a:t> </a:t>
            </a:r>
            <a:r>
              <a:rPr sz="4000" spc="-5" dirty="0">
                <a:solidFill>
                  <a:srgbClr val="CCEBFF"/>
                </a:solidFill>
              </a:rPr>
              <a:t>IN PRIMARY</a:t>
            </a:r>
            <a:r>
              <a:rPr sz="4000" spc="-10" dirty="0">
                <a:solidFill>
                  <a:srgbClr val="CCEBFF"/>
                </a:solidFill>
              </a:rPr>
              <a:t> SCHOOL</a:t>
            </a:r>
            <a:r>
              <a:rPr sz="4000" spc="5" dirty="0">
                <a:solidFill>
                  <a:srgbClr val="CCEBFF"/>
                </a:solidFill>
              </a:rPr>
              <a:t> </a:t>
            </a:r>
            <a:r>
              <a:rPr sz="4000" spc="-5" dirty="0">
                <a:solidFill>
                  <a:srgbClr val="CCEBFF"/>
                </a:solidFill>
              </a:rPr>
              <a:t>CHILDREN</a:t>
            </a:r>
            <a:r>
              <a:rPr sz="4000" spc="15" dirty="0">
                <a:solidFill>
                  <a:srgbClr val="CCEBFF"/>
                </a:solidFill>
              </a:rPr>
              <a:t> </a:t>
            </a:r>
            <a:r>
              <a:rPr sz="4000" spc="-10" dirty="0">
                <a:solidFill>
                  <a:srgbClr val="CCEBFF"/>
                </a:solidFill>
              </a:rPr>
              <a:t>IN </a:t>
            </a:r>
            <a:r>
              <a:rPr sz="4000" spc="-5" dirty="0">
                <a:solidFill>
                  <a:srgbClr val="CCEBFF"/>
                </a:solidFill>
              </a:rPr>
              <a:t> </a:t>
            </a:r>
            <a:r>
              <a:rPr sz="4000" spc="-10" dirty="0">
                <a:solidFill>
                  <a:srgbClr val="CCEBFF"/>
                </a:solidFill>
              </a:rPr>
              <a:t>AUSTRALIA</a:t>
            </a:r>
            <a:endParaRPr sz="4000"/>
          </a:p>
        </p:txBody>
      </p:sp>
      <p:graphicFrame>
        <p:nvGraphicFramePr>
          <p:cNvPr id="7" name="object 7"/>
          <p:cNvGraphicFramePr>
            <a:graphicFrameLocks noGrp="1"/>
          </p:cNvGraphicFramePr>
          <p:nvPr/>
        </p:nvGraphicFramePr>
        <p:xfrm>
          <a:off x="1768475" y="2414651"/>
          <a:ext cx="8629650" cy="3213100"/>
        </p:xfrm>
        <a:graphic>
          <a:graphicData uri="http://schemas.openxmlformats.org/drawingml/2006/table">
            <a:tbl>
              <a:tblPr firstRow="1" bandRow="1">
                <a:tableStyleId>{2D5ABB26-0587-4C30-8999-92F81FD0307C}</a:tableStyleId>
              </a:tblPr>
              <a:tblGrid>
                <a:gridCol w="5715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1066800">
                <a:tc>
                  <a:txBody>
                    <a:bodyPr/>
                    <a:lstStyle/>
                    <a:p>
                      <a:pPr marL="91440">
                        <a:lnSpc>
                          <a:spcPct val="100000"/>
                        </a:lnSpc>
                        <a:spcBef>
                          <a:spcPts val="254"/>
                        </a:spcBef>
                      </a:pPr>
                      <a:r>
                        <a:rPr sz="3600" b="1" spc="-5" dirty="0">
                          <a:latin typeface="Trebuchet MS"/>
                          <a:cs typeface="Trebuchet MS"/>
                        </a:rPr>
                        <a:t>Asthma</a:t>
                      </a:r>
                      <a:r>
                        <a:rPr sz="3600" b="1" spc="-40" dirty="0">
                          <a:latin typeface="Trebuchet MS"/>
                          <a:cs typeface="Trebuchet MS"/>
                        </a:rPr>
                        <a:t> </a:t>
                      </a:r>
                      <a:r>
                        <a:rPr sz="3600" b="1" spc="-5" dirty="0">
                          <a:latin typeface="Trebuchet MS"/>
                          <a:cs typeface="Trebuchet MS"/>
                        </a:rPr>
                        <a:t>diagnosed</a:t>
                      </a:r>
                      <a:endParaRPr sz="3600">
                        <a:latin typeface="Trebuchet MS"/>
                        <a:cs typeface="Trebuchet MS"/>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FDFF5"/>
                    </a:solidFill>
                  </a:tcPr>
                </a:tc>
                <a:tc>
                  <a:txBody>
                    <a:bodyPr/>
                    <a:lstStyle/>
                    <a:p>
                      <a:pPr marL="92075">
                        <a:lnSpc>
                          <a:spcPct val="100000"/>
                        </a:lnSpc>
                        <a:spcBef>
                          <a:spcPts val="235"/>
                        </a:spcBef>
                      </a:pPr>
                      <a:r>
                        <a:rPr sz="4400" b="1" dirty="0">
                          <a:latin typeface="Trebuchet MS"/>
                          <a:cs typeface="Trebuchet MS"/>
                        </a:rPr>
                        <a:t>31.0%</a:t>
                      </a:r>
                      <a:endParaRPr sz="4400">
                        <a:latin typeface="Trebuchet MS"/>
                        <a:cs typeface="Trebuchet MS"/>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FDFF5"/>
                    </a:solidFill>
                  </a:tcPr>
                </a:tc>
                <a:extLst>
                  <a:ext uri="{0D108BD9-81ED-4DB2-BD59-A6C34878D82A}">
                    <a16:rowId xmlns:a16="http://schemas.microsoft.com/office/drawing/2014/main" val="10000"/>
                  </a:ext>
                </a:extLst>
              </a:tr>
              <a:tr h="1066800">
                <a:tc>
                  <a:txBody>
                    <a:bodyPr/>
                    <a:lstStyle/>
                    <a:p>
                      <a:pPr marL="91440">
                        <a:lnSpc>
                          <a:spcPct val="100000"/>
                        </a:lnSpc>
                        <a:spcBef>
                          <a:spcPts val="259"/>
                        </a:spcBef>
                      </a:pPr>
                      <a:r>
                        <a:rPr sz="3600" b="1" dirty="0">
                          <a:latin typeface="Trebuchet MS"/>
                          <a:cs typeface="Trebuchet MS"/>
                        </a:rPr>
                        <a:t>Hay</a:t>
                      </a:r>
                      <a:r>
                        <a:rPr sz="3600" b="1" spc="-40" dirty="0">
                          <a:latin typeface="Trebuchet MS"/>
                          <a:cs typeface="Trebuchet MS"/>
                        </a:rPr>
                        <a:t> Fever</a:t>
                      </a:r>
                      <a:endParaRPr sz="3600">
                        <a:latin typeface="Trebuchet MS"/>
                        <a:cs typeface="Trebuchet MS"/>
                      </a:endParaRPr>
                    </a:p>
                  </a:txBody>
                  <a:tcPr marL="0" marR="0" marT="330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FDFF5"/>
                    </a:solidFill>
                  </a:tcPr>
                </a:tc>
                <a:tc>
                  <a:txBody>
                    <a:bodyPr/>
                    <a:lstStyle/>
                    <a:p>
                      <a:pPr marL="92075">
                        <a:lnSpc>
                          <a:spcPct val="100000"/>
                        </a:lnSpc>
                        <a:spcBef>
                          <a:spcPts val="240"/>
                        </a:spcBef>
                      </a:pPr>
                      <a:r>
                        <a:rPr sz="4400" b="1" dirty="0">
                          <a:latin typeface="Trebuchet MS"/>
                          <a:cs typeface="Trebuchet MS"/>
                        </a:rPr>
                        <a:t>38.4%</a:t>
                      </a:r>
                      <a:endParaRPr sz="4400">
                        <a:latin typeface="Trebuchet MS"/>
                        <a:cs typeface="Trebuchet MS"/>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FDFF5"/>
                    </a:solidFill>
                  </a:tcPr>
                </a:tc>
                <a:extLst>
                  <a:ext uri="{0D108BD9-81ED-4DB2-BD59-A6C34878D82A}">
                    <a16:rowId xmlns:a16="http://schemas.microsoft.com/office/drawing/2014/main" val="10001"/>
                  </a:ext>
                </a:extLst>
              </a:tr>
              <a:tr h="1066736">
                <a:tc>
                  <a:txBody>
                    <a:bodyPr/>
                    <a:lstStyle/>
                    <a:p>
                      <a:pPr marL="91440">
                        <a:lnSpc>
                          <a:spcPct val="100000"/>
                        </a:lnSpc>
                        <a:spcBef>
                          <a:spcPts val="259"/>
                        </a:spcBef>
                      </a:pPr>
                      <a:r>
                        <a:rPr sz="3600" b="1" dirty="0">
                          <a:latin typeface="Trebuchet MS"/>
                          <a:cs typeface="Trebuchet MS"/>
                        </a:rPr>
                        <a:t>Eczema</a:t>
                      </a:r>
                      <a:endParaRPr sz="3600">
                        <a:latin typeface="Trebuchet MS"/>
                        <a:cs typeface="Trebuchet MS"/>
                      </a:endParaRPr>
                    </a:p>
                  </a:txBody>
                  <a:tcPr marL="0" marR="0" marT="330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FDFF5"/>
                    </a:solidFill>
                  </a:tcPr>
                </a:tc>
                <a:tc>
                  <a:txBody>
                    <a:bodyPr/>
                    <a:lstStyle/>
                    <a:p>
                      <a:pPr marL="92075">
                        <a:lnSpc>
                          <a:spcPct val="100000"/>
                        </a:lnSpc>
                        <a:spcBef>
                          <a:spcPts val="240"/>
                        </a:spcBef>
                      </a:pPr>
                      <a:r>
                        <a:rPr sz="4400" b="1" dirty="0">
                          <a:latin typeface="Trebuchet MS"/>
                          <a:cs typeface="Trebuchet MS"/>
                        </a:rPr>
                        <a:t>24.8%</a:t>
                      </a:r>
                      <a:endParaRPr sz="4400">
                        <a:latin typeface="Trebuchet MS"/>
                        <a:cs typeface="Trebuchet MS"/>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FDFF5"/>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7043" rIns="0" bIns="0" rtlCol="0">
            <a:spAutoFit/>
          </a:bodyPr>
          <a:lstStyle/>
          <a:p>
            <a:pPr marL="1999614" marR="5080" indent="-1262380">
              <a:lnSpc>
                <a:spcPct val="100000"/>
              </a:lnSpc>
              <a:spcBef>
                <a:spcPts val="100"/>
              </a:spcBef>
            </a:pPr>
            <a:r>
              <a:rPr spc="-5" dirty="0"/>
              <a:t>Prevalence </a:t>
            </a:r>
            <a:r>
              <a:rPr dirty="0"/>
              <a:t>of</a:t>
            </a:r>
            <a:r>
              <a:rPr spc="-225" dirty="0"/>
              <a:t> </a:t>
            </a:r>
            <a:r>
              <a:rPr spc="-5" dirty="0"/>
              <a:t>Asthma,</a:t>
            </a:r>
            <a:r>
              <a:rPr spc="-20" dirty="0"/>
              <a:t> </a:t>
            </a:r>
            <a:r>
              <a:rPr dirty="0"/>
              <a:t>Rhinitis</a:t>
            </a:r>
            <a:r>
              <a:rPr spc="-25" dirty="0"/>
              <a:t> </a:t>
            </a:r>
            <a:r>
              <a:rPr dirty="0"/>
              <a:t>and </a:t>
            </a:r>
            <a:r>
              <a:rPr spc="-1070" dirty="0"/>
              <a:t> </a:t>
            </a:r>
            <a:r>
              <a:rPr dirty="0"/>
              <a:t>Eczema</a:t>
            </a:r>
            <a:r>
              <a:rPr spc="-10" dirty="0"/>
              <a:t> </a:t>
            </a:r>
            <a:r>
              <a:rPr spc="5" dirty="0"/>
              <a:t>in</a:t>
            </a:r>
            <a:r>
              <a:rPr spc="-10" dirty="0"/>
              <a:t> Saudi</a:t>
            </a:r>
            <a:r>
              <a:rPr spc="-210" dirty="0"/>
              <a:t> </a:t>
            </a:r>
            <a:r>
              <a:rPr spc="-20" dirty="0"/>
              <a:t>Arabia</a:t>
            </a:r>
          </a:p>
        </p:txBody>
      </p:sp>
      <p:grpSp>
        <p:nvGrpSpPr>
          <p:cNvPr id="3" name="object 3"/>
          <p:cNvGrpSpPr/>
          <p:nvPr/>
        </p:nvGrpSpPr>
        <p:grpSpPr>
          <a:xfrm>
            <a:off x="3071610" y="1980065"/>
            <a:ext cx="5688965" cy="3188970"/>
            <a:chOff x="3071610" y="1980065"/>
            <a:chExt cx="5688965" cy="3188970"/>
          </a:xfrm>
        </p:grpSpPr>
        <p:pic>
          <p:nvPicPr>
            <p:cNvPr id="4" name="object 4"/>
            <p:cNvPicPr/>
            <p:nvPr/>
          </p:nvPicPr>
          <p:blipFill>
            <a:blip r:embed="rId2" cstate="print"/>
            <a:stretch>
              <a:fillRect/>
            </a:stretch>
          </p:blipFill>
          <p:spPr>
            <a:xfrm>
              <a:off x="3085940" y="1980065"/>
              <a:ext cx="5674500" cy="3145702"/>
            </a:xfrm>
            <a:prstGeom prst="rect">
              <a:avLst/>
            </a:prstGeom>
          </p:spPr>
        </p:pic>
        <p:sp>
          <p:nvSpPr>
            <p:cNvPr id="5" name="object 5"/>
            <p:cNvSpPr/>
            <p:nvPr/>
          </p:nvSpPr>
          <p:spPr>
            <a:xfrm>
              <a:off x="3071610" y="2394612"/>
              <a:ext cx="86360" cy="2660015"/>
            </a:xfrm>
            <a:custGeom>
              <a:avLst/>
              <a:gdLst/>
              <a:ahLst/>
              <a:cxnLst/>
              <a:rect l="l" t="t" r="r" b="b"/>
              <a:pathLst>
                <a:path w="86360" h="2660015">
                  <a:moveTo>
                    <a:pt x="85977" y="2659662"/>
                  </a:moveTo>
                  <a:lnTo>
                    <a:pt x="0" y="2659662"/>
                  </a:lnTo>
                </a:path>
                <a:path w="86360" h="2660015">
                  <a:moveTo>
                    <a:pt x="85977" y="2116314"/>
                  </a:moveTo>
                  <a:lnTo>
                    <a:pt x="0" y="2116314"/>
                  </a:lnTo>
                </a:path>
                <a:path w="86360" h="2660015">
                  <a:moveTo>
                    <a:pt x="85977" y="1572965"/>
                  </a:moveTo>
                  <a:lnTo>
                    <a:pt x="0" y="1572965"/>
                  </a:lnTo>
                </a:path>
                <a:path w="86360" h="2660015">
                  <a:moveTo>
                    <a:pt x="85977" y="1058214"/>
                  </a:moveTo>
                  <a:lnTo>
                    <a:pt x="0" y="1058214"/>
                  </a:lnTo>
                </a:path>
                <a:path w="86360" h="2660015">
                  <a:moveTo>
                    <a:pt x="85977" y="514865"/>
                  </a:moveTo>
                  <a:lnTo>
                    <a:pt x="0" y="514865"/>
                  </a:lnTo>
                </a:path>
                <a:path w="86360" h="2660015">
                  <a:moveTo>
                    <a:pt x="85977" y="0"/>
                  </a:moveTo>
                  <a:lnTo>
                    <a:pt x="0" y="0"/>
                  </a:lnTo>
                </a:path>
              </a:pathLst>
            </a:custGeom>
            <a:ln w="28656">
              <a:solidFill>
                <a:srgbClr val="FFFFFF"/>
              </a:solidFill>
            </a:ln>
          </p:spPr>
          <p:txBody>
            <a:bodyPr wrap="square" lIns="0" tIns="0" rIns="0" bIns="0" rtlCol="0"/>
            <a:lstStyle/>
            <a:p>
              <a:endParaRPr/>
            </a:p>
          </p:txBody>
        </p:sp>
        <p:sp>
          <p:nvSpPr>
            <p:cNvPr id="6" name="object 6"/>
            <p:cNvSpPr/>
            <p:nvPr/>
          </p:nvSpPr>
          <p:spPr>
            <a:xfrm>
              <a:off x="3157588" y="5082872"/>
              <a:ext cx="4758055" cy="86360"/>
            </a:xfrm>
            <a:custGeom>
              <a:avLst/>
              <a:gdLst/>
              <a:ahLst/>
              <a:cxnLst/>
              <a:rect l="l" t="t" r="r" b="b"/>
              <a:pathLst>
                <a:path w="4758055" h="86360">
                  <a:moveTo>
                    <a:pt x="0" y="0"/>
                  </a:moveTo>
                  <a:lnTo>
                    <a:pt x="0" y="85791"/>
                  </a:lnTo>
                </a:path>
                <a:path w="4758055" h="86360">
                  <a:moveTo>
                    <a:pt x="1576250" y="0"/>
                  </a:moveTo>
                  <a:lnTo>
                    <a:pt x="1576250" y="85791"/>
                  </a:lnTo>
                </a:path>
                <a:path w="4758055" h="86360">
                  <a:moveTo>
                    <a:pt x="3152691" y="0"/>
                  </a:moveTo>
                  <a:lnTo>
                    <a:pt x="3152691" y="85791"/>
                  </a:lnTo>
                </a:path>
                <a:path w="4758055" h="86360">
                  <a:moveTo>
                    <a:pt x="4757600" y="0"/>
                  </a:moveTo>
                  <a:lnTo>
                    <a:pt x="4757600" y="85791"/>
                  </a:lnTo>
                </a:path>
              </a:pathLst>
            </a:custGeom>
            <a:ln w="28656">
              <a:solidFill>
                <a:srgbClr val="000000"/>
              </a:solidFill>
            </a:ln>
          </p:spPr>
          <p:txBody>
            <a:bodyPr wrap="square" lIns="0" tIns="0" rIns="0" bIns="0" rtlCol="0"/>
            <a:lstStyle/>
            <a:p>
              <a:endParaRPr/>
            </a:p>
          </p:txBody>
        </p:sp>
      </p:grpSp>
      <p:sp>
        <p:nvSpPr>
          <p:cNvPr id="7" name="object 7"/>
          <p:cNvSpPr txBox="1"/>
          <p:nvPr/>
        </p:nvSpPr>
        <p:spPr>
          <a:xfrm>
            <a:off x="2542091" y="2035808"/>
            <a:ext cx="374015" cy="3255010"/>
          </a:xfrm>
          <a:prstGeom prst="rect">
            <a:avLst/>
          </a:prstGeom>
        </p:spPr>
        <p:txBody>
          <a:bodyPr vert="horz" wrap="square" lIns="0" tIns="168910" rIns="0" bIns="0" rtlCol="0">
            <a:spAutoFit/>
          </a:bodyPr>
          <a:lstStyle/>
          <a:p>
            <a:pPr marL="12700">
              <a:lnSpc>
                <a:spcPct val="100000"/>
              </a:lnSpc>
              <a:spcBef>
                <a:spcPts val="1330"/>
              </a:spcBef>
            </a:pPr>
            <a:r>
              <a:rPr sz="2500" b="1" spc="-35" dirty="0">
                <a:solidFill>
                  <a:srgbClr val="FFFFFF"/>
                </a:solidFill>
                <a:latin typeface="Arial"/>
                <a:cs typeface="Arial"/>
              </a:rPr>
              <a:t>50</a:t>
            </a:r>
            <a:endParaRPr sz="2500">
              <a:latin typeface="Arial"/>
              <a:cs typeface="Arial"/>
            </a:endParaRPr>
          </a:p>
          <a:p>
            <a:pPr marL="12700">
              <a:lnSpc>
                <a:spcPct val="100000"/>
              </a:lnSpc>
              <a:spcBef>
                <a:spcPts val="1235"/>
              </a:spcBef>
            </a:pPr>
            <a:r>
              <a:rPr sz="2500" b="1" spc="-35" dirty="0">
                <a:solidFill>
                  <a:srgbClr val="FFFFFF"/>
                </a:solidFill>
                <a:latin typeface="Arial"/>
                <a:cs typeface="Arial"/>
              </a:rPr>
              <a:t>40</a:t>
            </a:r>
            <a:endParaRPr sz="2500">
              <a:latin typeface="Arial"/>
              <a:cs typeface="Arial"/>
            </a:endParaRPr>
          </a:p>
          <a:p>
            <a:pPr marL="12700">
              <a:lnSpc>
                <a:spcPct val="100000"/>
              </a:lnSpc>
              <a:spcBef>
                <a:spcPts val="1240"/>
              </a:spcBef>
            </a:pPr>
            <a:r>
              <a:rPr sz="2500" b="1" spc="-35" dirty="0">
                <a:solidFill>
                  <a:srgbClr val="FFFFFF"/>
                </a:solidFill>
                <a:latin typeface="Arial"/>
                <a:cs typeface="Arial"/>
              </a:rPr>
              <a:t>30</a:t>
            </a:r>
            <a:endParaRPr sz="2500">
              <a:latin typeface="Arial"/>
              <a:cs typeface="Arial"/>
            </a:endParaRPr>
          </a:p>
          <a:p>
            <a:pPr marL="12700">
              <a:lnSpc>
                <a:spcPct val="100000"/>
              </a:lnSpc>
              <a:spcBef>
                <a:spcPts val="1240"/>
              </a:spcBef>
            </a:pPr>
            <a:r>
              <a:rPr sz="2500" b="1" spc="-35" dirty="0">
                <a:solidFill>
                  <a:srgbClr val="FFFFFF"/>
                </a:solidFill>
                <a:latin typeface="Arial"/>
                <a:cs typeface="Arial"/>
              </a:rPr>
              <a:t>20</a:t>
            </a:r>
            <a:endParaRPr sz="2500">
              <a:latin typeface="Arial"/>
              <a:cs typeface="Arial"/>
            </a:endParaRPr>
          </a:p>
          <a:p>
            <a:pPr marL="12700">
              <a:lnSpc>
                <a:spcPct val="100000"/>
              </a:lnSpc>
              <a:spcBef>
                <a:spcPts val="1240"/>
              </a:spcBef>
            </a:pPr>
            <a:r>
              <a:rPr sz="2500" b="1" spc="-35" dirty="0">
                <a:solidFill>
                  <a:srgbClr val="FFFFFF"/>
                </a:solidFill>
                <a:latin typeface="Arial"/>
                <a:cs typeface="Arial"/>
              </a:rPr>
              <a:t>10</a:t>
            </a:r>
            <a:endParaRPr sz="2500">
              <a:latin typeface="Arial"/>
              <a:cs typeface="Arial"/>
            </a:endParaRPr>
          </a:p>
          <a:p>
            <a:pPr marL="183515">
              <a:lnSpc>
                <a:spcPct val="100000"/>
              </a:lnSpc>
              <a:spcBef>
                <a:spcPts val="1240"/>
              </a:spcBef>
            </a:pPr>
            <a:r>
              <a:rPr sz="2500" b="1" spc="5" dirty="0">
                <a:solidFill>
                  <a:srgbClr val="FFFFFF"/>
                </a:solidFill>
                <a:latin typeface="Arial"/>
                <a:cs typeface="Arial"/>
              </a:rPr>
              <a:t>0</a:t>
            </a:r>
            <a:endParaRPr sz="2500">
              <a:latin typeface="Arial"/>
              <a:cs typeface="Arial"/>
            </a:endParaRPr>
          </a:p>
        </p:txBody>
      </p:sp>
      <p:sp>
        <p:nvSpPr>
          <p:cNvPr id="8" name="object 8"/>
          <p:cNvSpPr txBox="1"/>
          <p:nvPr/>
        </p:nvSpPr>
        <p:spPr>
          <a:xfrm>
            <a:off x="3607254" y="4290419"/>
            <a:ext cx="154940" cy="303530"/>
          </a:xfrm>
          <a:prstGeom prst="rect">
            <a:avLst/>
          </a:prstGeom>
        </p:spPr>
        <p:txBody>
          <a:bodyPr vert="horz" wrap="square" lIns="0" tIns="15240" rIns="0" bIns="0" rtlCol="0">
            <a:spAutoFit/>
          </a:bodyPr>
          <a:lstStyle/>
          <a:p>
            <a:pPr marL="12700">
              <a:lnSpc>
                <a:spcPct val="100000"/>
              </a:lnSpc>
              <a:spcBef>
                <a:spcPts val="120"/>
              </a:spcBef>
            </a:pPr>
            <a:r>
              <a:rPr sz="1800" spc="15" dirty="0">
                <a:solidFill>
                  <a:srgbClr val="FFFFFF"/>
                </a:solidFill>
                <a:latin typeface="Arial MT"/>
                <a:cs typeface="Arial MT"/>
              </a:rPr>
              <a:t>8</a:t>
            </a:r>
            <a:endParaRPr sz="1800">
              <a:latin typeface="Arial MT"/>
              <a:cs typeface="Arial MT"/>
            </a:endParaRPr>
          </a:p>
        </p:txBody>
      </p:sp>
      <p:sp>
        <p:nvSpPr>
          <p:cNvPr id="9" name="object 9"/>
          <p:cNvSpPr txBox="1"/>
          <p:nvPr/>
        </p:nvSpPr>
        <p:spPr>
          <a:xfrm>
            <a:off x="5229359" y="3451565"/>
            <a:ext cx="257175" cy="302260"/>
          </a:xfrm>
          <a:prstGeom prst="rect">
            <a:avLst/>
          </a:prstGeom>
        </p:spPr>
        <p:txBody>
          <a:bodyPr vert="horz" wrap="square" lIns="0" tIns="14604" rIns="0" bIns="0" rtlCol="0">
            <a:spAutoFit/>
          </a:bodyPr>
          <a:lstStyle/>
          <a:p>
            <a:pPr marL="12700">
              <a:lnSpc>
                <a:spcPct val="100000"/>
              </a:lnSpc>
              <a:spcBef>
                <a:spcPts val="114"/>
              </a:spcBef>
            </a:pPr>
            <a:r>
              <a:rPr sz="1800" spc="-95" dirty="0">
                <a:solidFill>
                  <a:srgbClr val="FFFFFF"/>
                </a:solidFill>
                <a:latin typeface="Arial MT"/>
                <a:cs typeface="Arial MT"/>
              </a:rPr>
              <a:t>20</a:t>
            </a:r>
            <a:endParaRPr sz="1800">
              <a:latin typeface="Arial MT"/>
              <a:cs typeface="Arial MT"/>
            </a:endParaRPr>
          </a:p>
        </p:txBody>
      </p:sp>
      <p:sp>
        <p:nvSpPr>
          <p:cNvPr id="10" name="object 10"/>
          <p:cNvSpPr txBox="1"/>
          <p:nvPr/>
        </p:nvSpPr>
        <p:spPr>
          <a:xfrm>
            <a:off x="7074813" y="3827143"/>
            <a:ext cx="257810" cy="303530"/>
          </a:xfrm>
          <a:prstGeom prst="rect">
            <a:avLst/>
          </a:prstGeom>
        </p:spPr>
        <p:txBody>
          <a:bodyPr vert="horz" wrap="square" lIns="0" tIns="15240" rIns="0" bIns="0" rtlCol="0">
            <a:spAutoFit/>
          </a:bodyPr>
          <a:lstStyle/>
          <a:p>
            <a:pPr marL="12700">
              <a:lnSpc>
                <a:spcPct val="100000"/>
              </a:lnSpc>
              <a:spcBef>
                <a:spcPts val="120"/>
              </a:spcBef>
            </a:pPr>
            <a:r>
              <a:rPr sz="1800" spc="-95" dirty="0">
                <a:solidFill>
                  <a:srgbClr val="FFFFFF"/>
                </a:solidFill>
                <a:latin typeface="Arial MT"/>
                <a:cs typeface="Arial MT"/>
              </a:rPr>
              <a:t>12</a:t>
            </a:r>
            <a:endParaRPr sz="1800">
              <a:latin typeface="Arial MT"/>
              <a:cs typeface="Arial MT"/>
            </a:endParaRPr>
          </a:p>
        </p:txBody>
      </p:sp>
      <p:sp>
        <p:nvSpPr>
          <p:cNvPr id="11" name="object 11"/>
          <p:cNvSpPr txBox="1"/>
          <p:nvPr/>
        </p:nvSpPr>
        <p:spPr>
          <a:xfrm>
            <a:off x="4189989" y="3219927"/>
            <a:ext cx="257175" cy="302260"/>
          </a:xfrm>
          <a:prstGeom prst="rect">
            <a:avLst/>
          </a:prstGeom>
        </p:spPr>
        <p:txBody>
          <a:bodyPr vert="horz" wrap="square" lIns="0" tIns="14604" rIns="0" bIns="0" rtlCol="0">
            <a:spAutoFit/>
          </a:bodyPr>
          <a:lstStyle/>
          <a:p>
            <a:pPr marL="12700">
              <a:lnSpc>
                <a:spcPct val="100000"/>
              </a:lnSpc>
              <a:spcBef>
                <a:spcPts val="114"/>
              </a:spcBef>
            </a:pPr>
            <a:r>
              <a:rPr sz="1800" spc="-95" dirty="0">
                <a:solidFill>
                  <a:srgbClr val="FFFFFF"/>
                </a:solidFill>
                <a:latin typeface="Arial MT"/>
                <a:cs typeface="Arial MT"/>
              </a:rPr>
              <a:t>23</a:t>
            </a:r>
            <a:endParaRPr sz="1800">
              <a:latin typeface="Arial MT"/>
              <a:cs typeface="Arial MT"/>
            </a:endParaRPr>
          </a:p>
        </p:txBody>
      </p:sp>
      <p:sp>
        <p:nvSpPr>
          <p:cNvPr id="12" name="object 12"/>
          <p:cNvSpPr txBox="1"/>
          <p:nvPr/>
        </p:nvSpPr>
        <p:spPr>
          <a:xfrm>
            <a:off x="5574988" y="3190376"/>
            <a:ext cx="256540" cy="303530"/>
          </a:xfrm>
          <a:prstGeom prst="rect">
            <a:avLst/>
          </a:prstGeom>
        </p:spPr>
        <p:txBody>
          <a:bodyPr vert="horz" wrap="square" lIns="0" tIns="15240" rIns="0" bIns="0" rtlCol="0">
            <a:spAutoFit/>
          </a:bodyPr>
          <a:lstStyle/>
          <a:p>
            <a:pPr marL="12700">
              <a:lnSpc>
                <a:spcPct val="100000"/>
              </a:lnSpc>
              <a:spcBef>
                <a:spcPts val="120"/>
              </a:spcBef>
            </a:pPr>
            <a:r>
              <a:rPr sz="1800" spc="-100" dirty="0">
                <a:solidFill>
                  <a:srgbClr val="FFFFFF"/>
                </a:solidFill>
                <a:latin typeface="Arial MT"/>
                <a:cs typeface="Arial MT"/>
              </a:rPr>
              <a:t>25</a:t>
            </a:r>
            <a:endParaRPr sz="1800">
              <a:latin typeface="Arial MT"/>
              <a:cs typeface="Arial MT"/>
            </a:endParaRPr>
          </a:p>
        </p:txBody>
      </p:sp>
      <p:sp>
        <p:nvSpPr>
          <p:cNvPr id="13" name="object 13"/>
          <p:cNvSpPr txBox="1"/>
          <p:nvPr/>
        </p:nvSpPr>
        <p:spPr>
          <a:xfrm>
            <a:off x="7507757" y="3538310"/>
            <a:ext cx="257175" cy="302260"/>
          </a:xfrm>
          <a:prstGeom prst="rect">
            <a:avLst/>
          </a:prstGeom>
        </p:spPr>
        <p:txBody>
          <a:bodyPr vert="horz" wrap="square" lIns="0" tIns="14604" rIns="0" bIns="0" rtlCol="0">
            <a:spAutoFit/>
          </a:bodyPr>
          <a:lstStyle/>
          <a:p>
            <a:pPr marL="12700">
              <a:lnSpc>
                <a:spcPct val="100000"/>
              </a:lnSpc>
              <a:spcBef>
                <a:spcPts val="114"/>
              </a:spcBef>
            </a:pPr>
            <a:r>
              <a:rPr sz="1800" spc="-95" dirty="0">
                <a:solidFill>
                  <a:srgbClr val="FFFFFF"/>
                </a:solidFill>
                <a:latin typeface="Arial MT"/>
                <a:cs typeface="Arial MT"/>
              </a:rPr>
              <a:t>13</a:t>
            </a:r>
            <a:endParaRPr sz="1800">
              <a:latin typeface="Arial MT"/>
              <a:cs typeface="Arial MT"/>
            </a:endParaRPr>
          </a:p>
        </p:txBody>
      </p:sp>
      <p:sp>
        <p:nvSpPr>
          <p:cNvPr id="14" name="object 14"/>
          <p:cNvSpPr txBox="1"/>
          <p:nvPr/>
        </p:nvSpPr>
        <p:spPr>
          <a:xfrm>
            <a:off x="4766992" y="3075034"/>
            <a:ext cx="257810" cy="303530"/>
          </a:xfrm>
          <a:prstGeom prst="rect">
            <a:avLst/>
          </a:prstGeom>
        </p:spPr>
        <p:txBody>
          <a:bodyPr vert="horz" wrap="square" lIns="0" tIns="15240" rIns="0" bIns="0" rtlCol="0">
            <a:spAutoFit/>
          </a:bodyPr>
          <a:lstStyle/>
          <a:p>
            <a:pPr marL="12700">
              <a:lnSpc>
                <a:spcPct val="100000"/>
              </a:lnSpc>
              <a:spcBef>
                <a:spcPts val="120"/>
              </a:spcBef>
            </a:pPr>
            <a:r>
              <a:rPr sz="1800" spc="-95" dirty="0">
                <a:solidFill>
                  <a:srgbClr val="FFFFFF"/>
                </a:solidFill>
                <a:latin typeface="Arial MT"/>
                <a:cs typeface="Arial MT"/>
              </a:rPr>
              <a:t>25</a:t>
            </a:r>
            <a:endParaRPr sz="1800">
              <a:latin typeface="Arial MT"/>
              <a:cs typeface="Arial MT"/>
            </a:endParaRPr>
          </a:p>
        </p:txBody>
      </p:sp>
      <p:sp>
        <p:nvSpPr>
          <p:cNvPr id="15" name="object 15"/>
          <p:cNvSpPr txBox="1"/>
          <p:nvPr/>
        </p:nvSpPr>
        <p:spPr>
          <a:xfrm>
            <a:off x="6613593" y="2061813"/>
            <a:ext cx="257810" cy="303530"/>
          </a:xfrm>
          <a:prstGeom prst="rect">
            <a:avLst/>
          </a:prstGeom>
        </p:spPr>
        <p:txBody>
          <a:bodyPr vert="horz" wrap="square" lIns="0" tIns="15240" rIns="0" bIns="0" rtlCol="0">
            <a:spAutoFit/>
          </a:bodyPr>
          <a:lstStyle/>
          <a:p>
            <a:pPr marL="12700">
              <a:lnSpc>
                <a:spcPct val="100000"/>
              </a:lnSpc>
              <a:spcBef>
                <a:spcPts val="120"/>
              </a:spcBef>
            </a:pPr>
            <a:r>
              <a:rPr sz="1800" spc="-95" dirty="0">
                <a:solidFill>
                  <a:srgbClr val="FFFFFF"/>
                </a:solidFill>
                <a:latin typeface="Arial MT"/>
                <a:cs typeface="Arial MT"/>
              </a:rPr>
              <a:t>45</a:t>
            </a:r>
            <a:endParaRPr sz="1800">
              <a:latin typeface="Arial MT"/>
              <a:cs typeface="Arial MT"/>
            </a:endParaRPr>
          </a:p>
        </p:txBody>
      </p:sp>
      <p:sp>
        <p:nvSpPr>
          <p:cNvPr id="16" name="object 16"/>
          <p:cNvSpPr txBox="1"/>
          <p:nvPr/>
        </p:nvSpPr>
        <p:spPr>
          <a:xfrm>
            <a:off x="8171884" y="3306672"/>
            <a:ext cx="256540" cy="303530"/>
          </a:xfrm>
          <a:prstGeom prst="rect">
            <a:avLst/>
          </a:prstGeom>
        </p:spPr>
        <p:txBody>
          <a:bodyPr vert="horz" wrap="square" lIns="0" tIns="15240" rIns="0" bIns="0" rtlCol="0">
            <a:spAutoFit/>
          </a:bodyPr>
          <a:lstStyle/>
          <a:p>
            <a:pPr marL="12700">
              <a:lnSpc>
                <a:spcPct val="100000"/>
              </a:lnSpc>
              <a:spcBef>
                <a:spcPts val="120"/>
              </a:spcBef>
            </a:pPr>
            <a:r>
              <a:rPr sz="1800" spc="-100" dirty="0">
                <a:solidFill>
                  <a:srgbClr val="FFFFFF"/>
                </a:solidFill>
                <a:latin typeface="Arial MT"/>
                <a:cs typeface="Arial MT"/>
              </a:rPr>
              <a:t>22</a:t>
            </a:r>
            <a:endParaRPr sz="1800">
              <a:latin typeface="Arial MT"/>
              <a:cs typeface="Arial MT"/>
            </a:endParaRPr>
          </a:p>
        </p:txBody>
      </p:sp>
      <p:sp>
        <p:nvSpPr>
          <p:cNvPr id="17" name="object 17"/>
          <p:cNvSpPr txBox="1"/>
          <p:nvPr/>
        </p:nvSpPr>
        <p:spPr>
          <a:xfrm>
            <a:off x="1989400" y="2855298"/>
            <a:ext cx="379730" cy="1789430"/>
          </a:xfrm>
          <a:prstGeom prst="rect">
            <a:avLst/>
          </a:prstGeom>
        </p:spPr>
        <p:txBody>
          <a:bodyPr vert="vert270" wrap="square" lIns="0" tIns="0" rIns="0" bIns="0" rtlCol="0">
            <a:spAutoFit/>
          </a:bodyPr>
          <a:lstStyle/>
          <a:p>
            <a:pPr marL="12700">
              <a:lnSpc>
                <a:spcPts val="2860"/>
              </a:lnSpc>
            </a:pPr>
            <a:r>
              <a:rPr sz="2500" b="1" spc="35" dirty="0">
                <a:solidFill>
                  <a:srgbClr val="FFFF00"/>
                </a:solidFill>
                <a:latin typeface="Arial"/>
                <a:cs typeface="Arial"/>
              </a:rPr>
              <a:t>Percentage</a:t>
            </a:r>
            <a:endParaRPr sz="2500">
              <a:latin typeface="Arial"/>
              <a:cs typeface="Arial"/>
            </a:endParaRPr>
          </a:p>
        </p:txBody>
      </p:sp>
      <p:sp>
        <p:nvSpPr>
          <p:cNvPr id="18" name="object 18"/>
          <p:cNvSpPr txBox="1"/>
          <p:nvPr/>
        </p:nvSpPr>
        <p:spPr>
          <a:xfrm>
            <a:off x="1831594" y="5077684"/>
            <a:ext cx="5907405" cy="1710689"/>
          </a:xfrm>
          <a:prstGeom prst="rect">
            <a:avLst/>
          </a:prstGeom>
        </p:spPr>
        <p:txBody>
          <a:bodyPr vert="horz" wrap="square" lIns="0" tIns="177165" rIns="0" bIns="0" rtlCol="0">
            <a:spAutoFit/>
          </a:bodyPr>
          <a:lstStyle/>
          <a:p>
            <a:pPr marL="1607185">
              <a:lnSpc>
                <a:spcPct val="100000"/>
              </a:lnSpc>
              <a:spcBef>
                <a:spcPts val="1395"/>
              </a:spcBef>
              <a:tabLst>
                <a:tab pos="3221990" algn="l"/>
                <a:tab pos="4767580" algn="l"/>
              </a:tabLst>
            </a:pPr>
            <a:r>
              <a:rPr sz="2500" spc="-85" dirty="0">
                <a:solidFill>
                  <a:srgbClr val="FFFF00"/>
                </a:solidFill>
                <a:latin typeface="Arial MT"/>
                <a:cs typeface="Arial MT"/>
              </a:rPr>
              <a:t>A</a:t>
            </a:r>
            <a:r>
              <a:rPr sz="2500" spc="-120" dirty="0">
                <a:solidFill>
                  <a:srgbClr val="FFFF00"/>
                </a:solidFill>
                <a:latin typeface="Arial MT"/>
                <a:cs typeface="Arial MT"/>
              </a:rPr>
              <a:t>s</a:t>
            </a:r>
            <a:r>
              <a:rPr sz="2500" spc="-25" dirty="0">
                <a:solidFill>
                  <a:srgbClr val="FFFF00"/>
                </a:solidFill>
                <a:latin typeface="Arial MT"/>
                <a:cs typeface="Arial MT"/>
              </a:rPr>
              <a:t>t</a:t>
            </a:r>
            <a:r>
              <a:rPr sz="2500" spc="-35" dirty="0">
                <a:solidFill>
                  <a:srgbClr val="FFFF00"/>
                </a:solidFill>
                <a:latin typeface="Arial MT"/>
                <a:cs typeface="Arial MT"/>
              </a:rPr>
              <a:t>h</a:t>
            </a:r>
            <a:r>
              <a:rPr sz="2500" spc="-40" dirty="0">
                <a:solidFill>
                  <a:srgbClr val="FFFF00"/>
                </a:solidFill>
                <a:latin typeface="Arial MT"/>
                <a:cs typeface="Arial MT"/>
              </a:rPr>
              <a:t>m</a:t>
            </a:r>
            <a:r>
              <a:rPr sz="2500" spc="5" dirty="0">
                <a:solidFill>
                  <a:srgbClr val="FFFF00"/>
                </a:solidFill>
                <a:latin typeface="Arial MT"/>
                <a:cs typeface="Arial MT"/>
              </a:rPr>
              <a:t>a</a:t>
            </a:r>
            <a:r>
              <a:rPr sz="2500" dirty="0">
                <a:solidFill>
                  <a:srgbClr val="FFFF00"/>
                </a:solidFill>
                <a:latin typeface="Arial MT"/>
                <a:cs typeface="Arial MT"/>
              </a:rPr>
              <a:t>	</a:t>
            </a:r>
            <a:r>
              <a:rPr sz="2500" spc="5" dirty="0">
                <a:solidFill>
                  <a:srgbClr val="FFFF00"/>
                </a:solidFill>
                <a:latin typeface="Arial MT"/>
                <a:cs typeface="Arial MT"/>
              </a:rPr>
              <a:t>R</a:t>
            </a:r>
            <a:r>
              <a:rPr sz="2500" spc="-35" dirty="0">
                <a:solidFill>
                  <a:srgbClr val="FFFF00"/>
                </a:solidFill>
                <a:latin typeface="Arial MT"/>
                <a:cs typeface="Arial MT"/>
              </a:rPr>
              <a:t>h</a:t>
            </a:r>
            <a:r>
              <a:rPr sz="2500" spc="-110" dirty="0">
                <a:solidFill>
                  <a:srgbClr val="FFFF00"/>
                </a:solidFill>
                <a:latin typeface="Arial MT"/>
                <a:cs typeface="Arial MT"/>
              </a:rPr>
              <a:t>i</a:t>
            </a:r>
            <a:r>
              <a:rPr sz="2500" spc="-35" dirty="0">
                <a:solidFill>
                  <a:srgbClr val="FFFF00"/>
                </a:solidFill>
                <a:latin typeface="Arial MT"/>
                <a:cs typeface="Arial MT"/>
              </a:rPr>
              <a:t>n</a:t>
            </a:r>
            <a:r>
              <a:rPr sz="2500" spc="-110" dirty="0">
                <a:solidFill>
                  <a:srgbClr val="FFFF00"/>
                </a:solidFill>
                <a:latin typeface="Arial MT"/>
                <a:cs typeface="Arial MT"/>
              </a:rPr>
              <a:t>i</a:t>
            </a:r>
            <a:r>
              <a:rPr sz="2500" spc="-25" dirty="0">
                <a:solidFill>
                  <a:srgbClr val="FFFF00"/>
                </a:solidFill>
                <a:latin typeface="Arial MT"/>
                <a:cs typeface="Arial MT"/>
              </a:rPr>
              <a:t>t</a:t>
            </a:r>
            <a:r>
              <a:rPr sz="2500" spc="114" dirty="0">
                <a:solidFill>
                  <a:srgbClr val="FFFF00"/>
                </a:solidFill>
                <a:latin typeface="Arial MT"/>
                <a:cs typeface="Arial MT"/>
              </a:rPr>
              <a:t>i</a:t>
            </a:r>
            <a:r>
              <a:rPr sz="2500" spc="5" dirty="0">
                <a:solidFill>
                  <a:srgbClr val="FFFF00"/>
                </a:solidFill>
                <a:latin typeface="Arial MT"/>
                <a:cs typeface="Arial MT"/>
              </a:rPr>
              <a:t>s</a:t>
            </a:r>
            <a:r>
              <a:rPr sz="2500" dirty="0">
                <a:solidFill>
                  <a:srgbClr val="FFFF00"/>
                </a:solidFill>
                <a:latin typeface="Arial MT"/>
                <a:cs typeface="Arial MT"/>
              </a:rPr>
              <a:t>	</a:t>
            </a:r>
            <a:r>
              <a:rPr sz="2500" spc="-85" dirty="0">
                <a:solidFill>
                  <a:srgbClr val="FFFF00"/>
                </a:solidFill>
                <a:latin typeface="Arial MT"/>
                <a:cs typeface="Arial MT"/>
              </a:rPr>
              <a:t>E</a:t>
            </a:r>
            <a:r>
              <a:rPr sz="2500" spc="-125" dirty="0">
                <a:solidFill>
                  <a:srgbClr val="FFFF00"/>
                </a:solidFill>
                <a:latin typeface="Arial MT"/>
                <a:cs typeface="Arial MT"/>
              </a:rPr>
              <a:t>c</a:t>
            </a:r>
            <a:r>
              <a:rPr sz="2500" spc="105" dirty="0">
                <a:solidFill>
                  <a:srgbClr val="FFFF00"/>
                </a:solidFill>
                <a:latin typeface="Arial MT"/>
                <a:cs typeface="Arial MT"/>
              </a:rPr>
              <a:t>z</a:t>
            </a:r>
            <a:r>
              <a:rPr sz="2500" spc="-35" dirty="0">
                <a:solidFill>
                  <a:srgbClr val="FFFF00"/>
                </a:solidFill>
                <a:latin typeface="Arial MT"/>
                <a:cs typeface="Arial MT"/>
              </a:rPr>
              <a:t>e</a:t>
            </a:r>
            <a:r>
              <a:rPr sz="2500" spc="-50" dirty="0">
                <a:solidFill>
                  <a:srgbClr val="FFFF00"/>
                </a:solidFill>
                <a:latin typeface="Arial MT"/>
                <a:cs typeface="Arial MT"/>
              </a:rPr>
              <a:t>m</a:t>
            </a:r>
            <a:r>
              <a:rPr sz="2500" spc="5" dirty="0">
                <a:solidFill>
                  <a:srgbClr val="FFFF00"/>
                </a:solidFill>
                <a:latin typeface="Arial MT"/>
                <a:cs typeface="Arial MT"/>
              </a:rPr>
              <a:t>a</a:t>
            </a:r>
            <a:endParaRPr sz="2500">
              <a:latin typeface="Arial MT"/>
              <a:cs typeface="Arial MT"/>
            </a:endParaRPr>
          </a:p>
          <a:p>
            <a:pPr marL="337820" algn="ctr">
              <a:lnSpc>
                <a:spcPct val="100000"/>
              </a:lnSpc>
              <a:spcBef>
                <a:spcPts val="930"/>
              </a:spcBef>
            </a:pPr>
            <a:r>
              <a:rPr sz="1800" b="1" dirty="0">
                <a:solidFill>
                  <a:srgbClr val="0068AD"/>
                </a:solidFill>
                <a:latin typeface="Times New Roman"/>
                <a:cs typeface="Times New Roman"/>
              </a:rPr>
              <a:t>1986:</a:t>
            </a:r>
            <a:r>
              <a:rPr sz="1800" b="1" spc="-5" dirty="0">
                <a:solidFill>
                  <a:srgbClr val="0068AD"/>
                </a:solidFill>
                <a:latin typeface="Times New Roman"/>
                <a:cs typeface="Times New Roman"/>
              </a:rPr>
              <a:t> n=2123,</a:t>
            </a:r>
            <a:r>
              <a:rPr sz="1800" b="1" spc="5" dirty="0">
                <a:solidFill>
                  <a:srgbClr val="0068AD"/>
                </a:solidFill>
                <a:latin typeface="Times New Roman"/>
                <a:cs typeface="Times New Roman"/>
              </a:rPr>
              <a:t> </a:t>
            </a:r>
            <a:r>
              <a:rPr sz="1800" b="1" dirty="0">
                <a:solidFill>
                  <a:srgbClr val="0068AD"/>
                </a:solidFill>
                <a:latin typeface="Times New Roman"/>
                <a:cs typeface="Times New Roman"/>
              </a:rPr>
              <a:t>1995:</a:t>
            </a:r>
            <a:r>
              <a:rPr sz="1800" b="1" spc="5" dirty="0">
                <a:solidFill>
                  <a:srgbClr val="0068AD"/>
                </a:solidFill>
                <a:latin typeface="Times New Roman"/>
                <a:cs typeface="Times New Roman"/>
              </a:rPr>
              <a:t> </a:t>
            </a:r>
            <a:r>
              <a:rPr sz="1800" b="1" spc="-5" dirty="0">
                <a:solidFill>
                  <a:srgbClr val="0068AD"/>
                </a:solidFill>
                <a:latin typeface="Times New Roman"/>
                <a:cs typeface="Times New Roman"/>
              </a:rPr>
              <a:t>n=1008,</a:t>
            </a:r>
            <a:r>
              <a:rPr sz="1800" b="1" spc="5" dirty="0">
                <a:solidFill>
                  <a:srgbClr val="0068AD"/>
                </a:solidFill>
                <a:latin typeface="Times New Roman"/>
                <a:cs typeface="Times New Roman"/>
              </a:rPr>
              <a:t> </a:t>
            </a:r>
            <a:r>
              <a:rPr sz="1800" b="1" spc="-5" dirty="0">
                <a:solidFill>
                  <a:srgbClr val="0068AD"/>
                </a:solidFill>
                <a:latin typeface="Times New Roman"/>
                <a:cs typeface="Times New Roman"/>
              </a:rPr>
              <a:t>2001:n=1014</a:t>
            </a:r>
            <a:endParaRPr sz="1800">
              <a:latin typeface="Times New Roman"/>
              <a:cs typeface="Times New Roman"/>
            </a:endParaRPr>
          </a:p>
          <a:p>
            <a:pPr marL="12700">
              <a:lnSpc>
                <a:spcPct val="100000"/>
              </a:lnSpc>
              <a:spcBef>
                <a:spcPts val="480"/>
              </a:spcBef>
            </a:pPr>
            <a:r>
              <a:rPr sz="1800" b="1" dirty="0">
                <a:solidFill>
                  <a:srgbClr val="FF0000"/>
                </a:solidFill>
                <a:latin typeface="Times New Roman"/>
                <a:cs typeface="Times New Roman"/>
              </a:rPr>
              <a:t>Mi</a:t>
            </a:r>
            <a:r>
              <a:rPr sz="1800" b="1" spc="-10" dirty="0">
                <a:solidFill>
                  <a:srgbClr val="FF0000"/>
                </a:solidFill>
                <a:latin typeface="Times New Roman"/>
                <a:cs typeface="Times New Roman"/>
              </a:rPr>
              <a:t>dd</a:t>
            </a:r>
            <a:r>
              <a:rPr sz="1800" b="1" dirty="0">
                <a:solidFill>
                  <a:srgbClr val="FF0000"/>
                </a:solidFill>
                <a:latin typeface="Times New Roman"/>
                <a:cs typeface="Times New Roman"/>
              </a:rPr>
              <a:t>le</a:t>
            </a:r>
            <a:r>
              <a:rPr sz="1800" b="1" spc="-5" dirty="0">
                <a:solidFill>
                  <a:srgbClr val="FF0000"/>
                </a:solidFill>
                <a:latin typeface="Times New Roman"/>
                <a:cs typeface="Times New Roman"/>
              </a:rPr>
              <a:t> </a:t>
            </a:r>
            <a:r>
              <a:rPr sz="1800" b="1" dirty="0">
                <a:solidFill>
                  <a:srgbClr val="FF0000"/>
                </a:solidFill>
                <a:latin typeface="Times New Roman"/>
                <a:cs typeface="Times New Roman"/>
              </a:rPr>
              <a:t>Bar</a:t>
            </a:r>
            <a:r>
              <a:rPr sz="1800" b="1" spc="-45" dirty="0">
                <a:solidFill>
                  <a:srgbClr val="FF0000"/>
                </a:solidFill>
                <a:latin typeface="Times New Roman"/>
                <a:cs typeface="Times New Roman"/>
              </a:rPr>
              <a:t> </a:t>
            </a:r>
            <a:r>
              <a:rPr sz="1800" b="1" dirty="0">
                <a:solidFill>
                  <a:srgbClr val="FF0000"/>
                </a:solidFill>
                <a:latin typeface="Times New Roman"/>
                <a:cs typeface="Times New Roman"/>
              </a:rPr>
              <a:t>in</a:t>
            </a:r>
            <a:r>
              <a:rPr sz="1800" b="1" spc="-10" dirty="0">
                <a:solidFill>
                  <a:srgbClr val="FF0000"/>
                </a:solidFill>
                <a:latin typeface="Times New Roman"/>
                <a:cs typeface="Times New Roman"/>
              </a:rPr>
              <a:t>d</a:t>
            </a:r>
            <a:r>
              <a:rPr sz="1800" b="1" dirty="0">
                <a:solidFill>
                  <a:srgbClr val="FF0000"/>
                </a:solidFill>
                <a:latin typeface="Times New Roman"/>
                <a:cs typeface="Times New Roman"/>
              </a:rPr>
              <a:t>i</a:t>
            </a:r>
            <a:r>
              <a:rPr sz="1800" b="1" spc="5" dirty="0">
                <a:solidFill>
                  <a:srgbClr val="FF0000"/>
                </a:solidFill>
                <a:latin typeface="Times New Roman"/>
                <a:cs typeface="Times New Roman"/>
              </a:rPr>
              <a:t>c</a:t>
            </a:r>
            <a:r>
              <a:rPr sz="1800" b="1" dirty="0">
                <a:solidFill>
                  <a:srgbClr val="FF0000"/>
                </a:solidFill>
                <a:latin typeface="Times New Roman"/>
                <a:cs typeface="Times New Roman"/>
              </a:rPr>
              <a:t>ates</a:t>
            </a:r>
            <a:r>
              <a:rPr sz="1800" b="1" spc="-10" dirty="0">
                <a:solidFill>
                  <a:srgbClr val="FF0000"/>
                </a:solidFill>
                <a:latin typeface="Times New Roman"/>
                <a:cs typeface="Times New Roman"/>
              </a:rPr>
              <a:t> </a:t>
            </a:r>
            <a:r>
              <a:rPr sz="1800" b="1" dirty="0">
                <a:solidFill>
                  <a:srgbClr val="FF0000"/>
                </a:solidFill>
                <a:latin typeface="Times New Roman"/>
                <a:cs typeface="Times New Roman"/>
              </a:rPr>
              <a:t>Ph</a:t>
            </a:r>
            <a:r>
              <a:rPr sz="1800" b="1" spc="5" dirty="0">
                <a:solidFill>
                  <a:srgbClr val="FF0000"/>
                </a:solidFill>
                <a:latin typeface="Times New Roman"/>
                <a:cs typeface="Times New Roman"/>
              </a:rPr>
              <a:t>y</a:t>
            </a:r>
            <a:r>
              <a:rPr sz="1800" b="1" spc="-5" dirty="0">
                <a:solidFill>
                  <a:srgbClr val="FF0000"/>
                </a:solidFill>
                <a:latin typeface="Times New Roman"/>
                <a:cs typeface="Times New Roman"/>
              </a:rPr>
              <a:t>sician</a:t>
            </a:r>
            <a:r>
              <a:rPr sz="1800" b="1" spc="-10" dirty="0">
                <a:solidFill>
                  <a:srgbClr val="FF0000"/>
                </a:solidFill>
                <a:latin typeface="Times New Roman"/>
                <a:cs typeface="Times New Roman"/>
              </a:rPr>
              <a:t>s</a:t>
            </a:r>
            <a:r>
              <a:rPr sz="1800" b="1" dirty="0">
                <a:solidFill>
                  <a:srgbClr val="FF0000"/>
                </a:solidFill>
                <a:latin typeface="Times New Roman"/>
                <a:cs typeface="Times New Roman"/>
              </a:rPr>
              <a:t>’</a:t>
            </a:r>
            <a:r>
              <a:rPr sz="1800" b="1" spc="-140" dirty="0">
                <a:solidFill>
                  <a:srgbClr val="FF0000"/>
                </a:solidFill>
                <a:latin typeface="Times New Roman"/>
                <a:cs typeface="Times New Roman"/>
              </a:rPr>
              <a:t> </a:t>
            </a:r>
            <a:r>
              <a:rPr sz="1800" b="1" spc="-10" dirty="0">
                <a:solidFill>
                  <a:srgbClr val="FF0000"/>
                </a:solidFill>
                <a:latin typeface="Times New Roman"/>
                <a:cs typeface="Times New Roman"/>
              </a:rPr>
              <a:t>d</a:t>
            </a:r>
            <a:r>
              <a:rPr sz="1800" b="1" dirty="0">
                <a:solidFill>
                  <a:srgbClr val="FF0000"/>
                </a:solidFill>
                <a:latin typeface="Times New Roman"/>
                <a:cs typeface="Times New Roman"/>
              </a:rPr>
              <a:t>iag</a:t>
            </a:r>
            <a:r>
              <a:rPr sz="1800" b="1" spc="-10" dirty="0">
                <a:solidFill>
                  <a:srgbClr val="FF0000"/>
                </a:solidFill>
                <a:latin typeface="Times New Roman"/>
                <a:cs typeface="Times New Roman"/>
              </a:rPr>
              <a:t>n</a:t>
            </a:r>
            <a:r>
              <a:rPr sz="1800" b="1" dirty="0">
                <a:solidFill>
                  <a:srgbClr val="FF0000"/>
                </a:solidFill>
                <a:latin typeface="Times New Roman"/>
                <a:cs typeface="Times New Roman"/>
              </a:rPr>
              <a:t>o</a:t>
            </a:r>
            <a:r>
              <a:rPr sz="1800" b="1" spc="-10" dirty="0">
                <a:solidFill>
                  <a:srgbClr val="FF0000"/>
                </a:solidFill>
                <a:latin typeface="Times New Roman"/>
                <a:cs typeface="Times New Roman"/>
              </a:rPr>
              <a:t>s</a:t>
            </a:r>
            <a:r>
              <a:rPr sz="1800" b="1" dirty="0">
                <a:solidFill>
                  <a:srgbClr val="FF0000"/>
                </a:solidFill>
                <a:latin typeface="Times New Roman"/>
                <a:cs typeface="Times New Roman"/>
              </a:rPr>
              <a:t>ed</a:t>
            </a:r>
            <a:r>
              <a:rPr sz="1800" b="1" spc="-95" dirty="0">
                <a:solidFill>
                  <a:srgbClr val="FF0000"/>
                </a:solidFill>
                <a:latin typeface="Times New Roman"/>
                <a:cs typeface="Times New Roman"/>
              </a:rPr>
              <a:t> </a:t>
            </a:r>
            <a:r>
              <a:rPr sz="1800" b="1" spc="-5" dirty="0">
                <a:solidFill>
                  <a:srgbClr val="FF0000"/>
                </a:solidFill>
                <a:latin typeface="Times New Roman"/>
                <a:cs typeface="Times New Roman"/>
              </a:rPr>
              <a:t>A</a:t>
            </a:r>
            <a:r>
              <a:rPr sz="1800" b="1" spc="-15" dirty="0">
                <a:solidFill>
                  <a:srgbClr val="FF0000"/>
                </a:solidFill>
                <a:latin typeface="Times New Roman"/>
                <a:cs typeface="Times New Roman"/>
              </a:rPr>
              <a:t>s</a:t>
            </a:r>
            <a:r>
              <a:rPr sz="1800" b="1" dirty="0">
                <a:solidFill>
                  <a:srgbClr val="FF0000"/>
                </a:solidFill>
                <a:latin typeface="Times New Roman"/>
                <a:cs typeface="Times New Roman"/>
              </a:rPr>
              <a:t>t</a:t>
            </a:r>
            <a:r>
              <a:rPr sz="1800" b="1" spc="-10" dirty="0">
                <a:solidFill>
                  <a:srgbClr val="FF0000"/>
                </a:solidFill>
                <a:latin typeface="Times New Roman"/>
                <a:cs typeface="Times New Roman"/>
              </a:rPr>
              <a:t>h</a:t>
            </a:r>
            <a:r>
              <a:rPr sz="1800" b="1" dirty="0">
                <a:solidFill>
                  <a:srgbClr val="FF0000"/>
                </a:solidFill>
                <a:latin typeface="Times New Roman"/>
                <a:cs typeface="Times New Roman"/>
              </a:rPr>
              <a:t>ma</a:t>
            </a:r>
            <a:endParaRPr sz="1800">
              <a:latin typeface="Times New Roman"/>
              <a:cs typeface="Times New Roman"/>
            </a:endParaRPr>
          </a:p>
          <a:p>
            <a:pPr marL="12700">
              <a:lnSpc>
                <a:spcPct val="100000"/>
              </a:lnSpc>
              <a:spcBef>
                <a:spcPts val="1080"/>
              </a:spcBef>
            </a:pPr>
            <a:r>
              <a:rPr sz="1800" b="1" spc="-5" dirty="0">
                <a:solidFill>
                  <a:srgbClr val="FF0000"/>
                </a:solidFill>
                <a:latin typeface="Times New Roman"/>
                <a:cs typeface="Times New Roman"/>
              </a:rPr>
              <a:t>Red</a:t>
            </a:r>
            <a:r>
              <a:rPr sz="1800" b="1" dirty="0">
                <a:solidFill>
                  <a:srgbClr val="FF0000"/>
                </a:solidFill>
                <a:latin typeface="Times New Roman"/>
                <a:cs typeface="Times New Roman"/>
              </a:rPr>
              <a:t> Bar</a:t>
            </a:r>
            <a:r>
              <a:rPr sz="1800" b="1" spc="-30" dirty="0">
                <a:solidFill>
                  <a:srgbClr val="FF0000"/>
                </a:solidFill>
                <a:latin typeface="Times New Roman"/>
                <a:cs typeface="Times New Roman"/>
              </a:rPr>
              <a:t> </a:t>
            </a:r>
            <a:r>
              <a:rPr sz="1800" b="1" spc="-5" dirty="0">
                <a:solidFill>
                  <a:srgbClr val="FF0000"/>
                </a:solidFill>
                <a:latin typeface="Times New Roman"/>
                <a:cs typeface="Times New Roman"/>
              </a:rPr>
              <a:t>indicates</a:t>
            </a:r>
            <a:r>
              <a:rPr sz="1800" b="1" spc="-15" dirty="0">
                <a:solidFill>
                  <a:srgbClr val="FF0000"/>
                </a:solidFill>
                <a:latin typeface="Times New Roman"/>
                <a:cs typeface="Times New Roman"/>
              </a:rPr>
              <a:t> </a:t>
            </a:r>
            <a:r>
              <a:rPr sz="1800" b="1" spc="-5" dirty="0">
                <a:solidFill>
                  <a:srgbClr val="FF0000"/>
                </a:solidFill>
                <a:latin typeface="Times New Roman"/>
                <a:cs typeface="Times New Roman"/>
              </a:rPr>
              <a:t>highly</a:t>
            </a:r>
            <a:r>
              <a:rPr sz="1800" b="1" spc="10" dirty="0">
                <a:solidFill>
                  <a:srgbClr val="FF0000"/>
                </a:solidFill>
                <a:latin typeface="Times New Roman"/>
                <a:cs typeface="Times New Roman"/>
              </a:rPr>
              <a:t> </a:t>
            </a:r>
            <a:r>
              <a:rPr sz="1800" b="1" spc="-5" dirty="0">
                <a:solidFill>
                  <a:srgbClr val="FF0000"/>
                </a:solidFill>
                <a:latin typeface="Times New Roman"/>
                <a:cs typeface="Times New Roman"/>
              </a:rPr>
              <a:t>suspected</a:t>
            </a:r>
            <a:r>
              <a:rPr sz="1800" b="1" spc="10" dirty="0">
                <a:solidFill>
                  <a:srgbClr val="FF0000"/>
                </a:solidFill>
                <a:latin typeface="Times New Roman"/>
                <a:cs typeface="Times New Roman"/>
              </a:rPr>
              <a:t> </a:t>
            </a:r>
            <a:r>
              <a:rPr sz="1800" b="1" spc="-5" dirty="0">
                <a:solidFill>
                  <a:srgbClr val="FF0000"/>
                </a:solidFill>
                <a:latin typeface="Times New Roman"/>
                <a:cs typeface="Times New Roman"/>
              </a:rPr>
              <a:t>asthma</a:t>
            </a:r>
            <a:endParaRPr sz="18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848867"/>
            <a:ext cx="8584565" cy="5895340"/>
            <a:chOff x="1524000" y="848867"/>
            <a:chExt cx="8584565" cy="5895340"/>
          </a:xfrm>
        </p:grpSpPr>
        <p:pic>
          <p:nvPicPr>
            <p:cNvPr id="3" name="object 3"/>
            <p:cNvPicPr/>
            <p:nvPr/>
          </p:nvPicPr>
          <p:blipFill>
            <a:blip r:embed="rId2" cstate="print"/>
            <a:stretch>
              <a:fillRect/>
            </a:stretch>
          </p:blipFill>
          <p:spPr>
            <a:xfrm>
              <a:off x="2081783" y="848867"/>
              <a:ext cx="8026400" cy="5156200"/>
            </a:xfrm>
            <a:prstGeom prst="rect">
              <a:avLst/>
            </a:prstGeom>
          </p:spPr>
        </p:pic>
        <p:sp>
          <p:nvSpPr>
            <p:cNvPr id="4" name="object 4"/>
            <p:cNvSpPr/>
            <p:nvPr/>
          </p:nvSpPr>
          <p:spPr>
            <a:xfrm>
              <a:off x="1524000" y="3314698"/>
              <a:ext cx="2486025" cy="3429000"/>
            </a:xfrm>
            <a:custGeom>
              <a:avLst/>
              <a:gdLst/>
              <a:ahLst/>
              <a:cxnLst/>
              <a:rect l="l" t="t" r="r" b="b"/>
              <a:pathLst>
                <a:path w="2486025" h="3429000">
                  <a:moveTo>
                    <a:pt x="0" y="3429000"/>
                  </a:moveTo>
                  <a:lnTo>
                    <a:pt x="2485644" y="3429000"/>
                  </a:lnTo>
                  <a:lnTo>
                    <a:pt x="2485644" y="0"/>
                  </a:lnTo>
                  <a:lnTo>
                    <a:pt x="0" y="0"/>
                  </a:lnTo>
                  <a:lnTo>
                    <a:pt x="0" y="3429000"/>
                  </a:lnTo>
                  <a:close/>
                </a:path>
              </a:pathLst>
            </a:custGeom>
            <a:solidFill>
              <a:srgbClr val="000000"/>
            </a:solidFill>
          </p:spPr>
          <p:txBody>
            <a:bodyPr wrap="square" lIns="0" tIns="0" rIns="0" bIns="0" rtlCol="0"/>
            <a:lstStyle/>
            <a:p>
              <a:endParaRPr/>
            </a:p>
          </p:txBody>
        </p:sp>
      </p:grpSp>
      <p:sp>
        <p:nvSpPr>
          <p:cNvPr id="5" name="object 5"/>
          <p:cNvSpPr txBox="1"/>
          <p:nvPr/>
        </p:nvSpPr>
        <p:spPr>
          <a:xfrm>
            <a:off x="1987423" y="3696716"/>
            <a:ext cx="1751964" cy="2220595"/>
          </a:xfrm>
          <a:prstGeom prst="rect">
            <a:avLst/>
          </a:prstGeom>
        </p:spPr>
        <p:txBody>
          <a:bodyPr vert="horz" wrap="square" lIns="0" tIns="12700" rIns="0" bIns="0" rtlCol="0">
            <a:spAutoFit/>
          </a:bodyPr>
          <a:lstStyle/>
          <a:p>
            <a:pPr marR="12065" algn="ctr">
              <a:lnSpc>
                <a:spcPct val="100000"/>
              </a:lnSpc>
              <a:spcBef>
                <a:spcPts val="100"/>
              </a:spcBef>
            </a:pPr>
            <a:r>
              <a:rPr sz="2400" spc="-20" dirty="0">
                <a:solidFill>
                  <a:srgbClr val="FF0000"/>
                </a:solidFill>
                <a:latin typeface="Times New Roman"/>
                <a:cs typeface="Times New Roman"/>
              </a:rPr>
              <a:t>AllergyType</a:t>
            </a:r>
            <a:r>
              <a:rPr sz="2400" spc="-120" dirty="0">
                <a:solidFill>
                  <a:srgbClr val="FF0000"/>
                </a:solidFill>
                <a:latin typeface="Times New Roman"/>
                <a:cs typeface="Times New Roman"/>
              </a:rPr>
              <a:t> </a:t>
            </a:r>
            <a:r>
              <a:rPr sz="2400" spc="-5" dirty="0">
                <a:solidFill>
                  <a:srgbClr val="FF0000"/>
                </a:solidFill>
                <a:latin typeface="Times New Roman"/>
                <a:cs typeface="Times New Roman"/>
              </a:rPr>
              <a:t>I</a:t>
            </a:r>
            <a:endParaRPr sz="2400">
              <a:latin typeface="Times New Roman"/>
              <a:cs typeface="Times New Roman"/>
            </a:endParaRPr>
          </a:p>
          <a:p>
            <a:pPr>
              <a:lnSpc>
                <a:spcPct val="100000"/>
              </a:lnSpc>
              <a:spcBef>
                <a:spcPts val="5"/>
              </a:spcBef>
            </a:pPr>
            <a:endParaRPr sz="2500">
              <a:latin typeface="Times New Roman"/>
              <a:cs typeface="Times New Roman"/>
            </a:endParaRPr>
          </a:p>
          <a:p>
            <a:pPr marL="55880" algn="ctr">
              <a:lnSpc>
                <a:spcPct val="100000"/>
              </a:lnSpc>
            </a:pPr>
            <a:r>
              <a:rPr sz="2400" dirty="0">
                <a:solidFill>
                  <a:srgbClr val="FF0000"/>
                </a:solidFill>
                <a:latin typeface="Times New Roman"/>
                <a:cs typeface="Times New Roman"/>
              </a:rPr>
              <a:t>IgE</a:t>
            </a:r>
            <a:r>
              <a:rPr sz="2400" spc="-90" dirty="0">
                <a:solidFill>
                  <a:srgbClr val="FF0000"/>
                </a:solidFill>
                <a:latin typeface="Times New Roman"/>
                <a:cs typeface="Times New Roman"/>
              </a:rPr>
              <a:t> </a:t>
            </a:r>
            <a:r>
              <a:rPr sz="2400" dirty="0">
                <a:solidFill>
                  <a:srgbClr val="FF0000"/>
                </a:solidFill>
                <a:latin typeface="Times New Roman"/>
                <a:cs typeface="Times New Roman"/>
              </a:rPr>
              <a:t>Mediated</a:t>
            </a:r>
            <a:endParaRPr sz="2400">
              <a:latin typeface="Times New Roman"/>
              <a:cs typeface="Times New Roman"/>
            </a:endParaRPr>
          </a:p>
          <a:p>
            <a:pPr>
              <a:lnSpc>
                <a:spcPct val="100000"/>
              </a:lnSpc>
            </a:pPr>
            <a:endParaRPr sz="2600">
              <a:latin typeface="Times New Roman"/>
              <a:cs typeface="Times New Roman"/>
            </a:endParaRPr>
          </a:p>
          <a:p>
            <a:pPr>
              <a:lnSpc>
                <a:spcPct val="100000"/>
              </a:lnSpc>
              <a:spcBef>
                <a:spcPts val="10"/>
              </a:spcBef>
            </a:pPr>
            <a:endParaRPr sz="2400">
              <a:latin typeface="Times New Roman"/>
              <a:cs typeface="Times New Roman"/>
            </a:endParaRPr>
          </a:p>
          <a:p>
            <a:pPr marL="53975" algn="ctr">
              <a:lnSpc>
                <a:spcPct val="100000"/>
              </a:lnSpc>
            </a:pPr>
            <a:r>
              <a:rPr sz="2400" spc="-5" dirty="0">
                <a:solidFill>
                  <a:srgbClr val="FF0000"/>
                </a:solidFill>
                <a:latin typeface="Times New Roman"/>
                <a:cs typeface="Times New Roman"/>
              </a:rPr>
              <a:t>Classic</a:t>
            </a:r>
            <a:endParaRPr sz="2400">
              <a:latin typeface="Times New Roman"/>
              <a:cs typeface="Times New Roman"/>
            </a:endParaRPr>
          </a:p>
        </p:txBody>
      </p:sp>
      <p:graphicFrame>
        <p:nvGraphicFramePr>
          <p:cNvPr id="6" name="object 6"/>
          <p:cNvGraphicFramePr>
            <a:graphicFrameLocks noGrp="1"/>
          </p:cNvGraphicFramePr>
          <p:nvPr/>
        </p:nvGraphicFramePr>
        <p:xfrm>
          <a:off x="4009644" y="821436"/>
          <a:ext cx="6513830" cy="6065520"/>
        </p:xfrm>
        <a:graphic>
          <a:graphicData uri="http://schemas.openxmlformats.org/drawingml/2006/table">
            <a:tbl>
              <a:tblPr firstRow="1" bandRow="1">
                <a:tableStyleId>{2D5ABB26-0587-4C30-8999-92F81FD0307C}</a:tableStyleId>
              </a:tblPr>
              <a:tblGrid>
                <a:gridCol w="2007235">
                  <a:extLst>
                    <a:ext uri="{9D8B030D-6E8A-4147-A177-3AD203B41FA5}">
                      <a16:colId xmlns:a16="http://schemas.microsoft.com/office/drawing/2014/main" val="20000"/>
                    </a:ext>
                  </a:extLst>
                </a:gridCol>
                <a:gridCol w="2005964">
                  <a:extLst>
                    <a:ext uri="{9D8B030D-6E8A-4147-A177-3AD203B41FA5}">
                      <a16:colId xmlns:a16="http://schemas.microsoft.com/office/drawing/2014/main" val="20001"/>
                    </a:ext>
                  </a:extLst>
                </a:gridCol>
                <a:gridCol w="2414270">
                  <a:extLst>
                    <a:ext uri="{9D8B030D-6E8A-4147-A177-3AD203B41FA5}">
                      <a16:colId xmlns:a16="http://schemas.microsoft.com/office/drawing/2014/main" val="20002"/>
                    </a:ext>
                  </a:extLst>
                </a:gridCol>
              </a:tblGrid>
              <a:tr h="2464306">
                <a:tc>
                  <a:txBody>
                    <a:bodyPr/>
                    <a:lstStyle/>
                    <a:p>
                      <a:pPr>
                        <a:lnSpc>
                          <a:spcPct val="100000"/>
                        </a:lnSpc>
                      </a:pPr>
                      <a:endParaRPr sz="2500">
                        <a:latin typeface="Times New Roman"/>
                        <a:cs typeface="Times New Roman"/>
                      </a:endParaRPr>
                    </a:p>
                  </a:txBody>
                  <a:tcPr marL="0" marR="0" marT="0" marB="0">
                    <a:lnL w="76200">
                      <a:solidFill>
                        <a:srgbClr val="EBEBEB"/>
                      </a:solidFill>
                      <a:prstDash val="solid"/>
                    </a:lnL>
                    <a:lnR w="76200">
                      <a:solidFill>
                        <a:srgbClr val="EBEBEB"/>
                      </a:solidFill>
                      <a:prstDash val="solid"/>
                    </a:lnR>
                  </a:tcPr>
                </a:tc>
                <a:tc>
                  <a:txBody>
                    <a:bodyPr/>
                    <a:lstStyle/>
                    <a:p>
                      <a:pPr>
                        <a:lnSpc>
                          <a:spcPct val="100000"/>
                        </a:lnSpc>
                      </a:pPr>
                      <a:endParaRPr sz="2500">
                        <a:latin typeface="Times New Roman"/>
                        <a:cs typeface="Times New Roman"/>
                      </a:endParaRPr>
                    </a:p>
                  </a:txBody>
                  <a:tcPr marL="0" marR="0" marT="0" marB="0">
                    <a:lnL w="76200">
                      <a:solidFill>
                        <a:srgbClr val="EBEBEB"/>
                      </a:solidFill>
                      <a:prstDash val="solid"/>
                    </a:lnL>
                    <a:lnR w="76200">
                      <a:solidFill>
                        <a:srgbClr val="EBEBEB"/>
                      </a:solidFill>
                      <a:prstDash val="solid"/>
                    </a:lnR>
                  </a:tcPr>
                </a:tc>
                <a:tc>
                  <a:txBody>
                    <a:bodyPr/>
                    <a:lstStyle/>
                    <a:p>
                      <a:pPr>
                        <a:lnSpc>
                          <a:spcPct val="100000"/>
                        </a:lnSpc>
                      </a:pPr>
                      <a:endParaRPr sz="2500">
                        <a:latin typeface="Times New Roman"/>
                        <a:cs typeface="Times New Roman"/>
                      </a:endParaRPr>
                    </a:p>
                  </a:txBody>
                  <a:tcPr marL="0" marR="0" marT="0" marB="0">
                    <a:lnL w="76200">
                      <a:solidFill>
                        <a:srgbClr val="EBEBEB"/>
                      </a:solidFill>
                      <a:prstDash val="solid"/>
                    </a:lnL>
                  </a:tcPr>
                </a:tc>
                <a:extLst>
                  <a:ext uri="{0D108BD9-81ED-4DB2-BD59-A6C34878D82A}">
                    <a16:rowId xmlns:a16="http://schemas.microsoft.com/office/drawing/2014/main" val="10000"/>
                  </a:ext>
                </a:extLst>
              </a:tr>
              <a:tr h="962301">
                <a:tc>
                  <a:txBody>
                    <a:bodyPr/>
                    <a:lstStyle/>
                    <a:p>
                      <a:pPr>
                        <a:lnSpc>
                          <a:spcPct val="100000"/>
                        </a:lnSpc>
                      </a:pPr>
                      <a:endParaRPr sz="2700">
                        <a:latin typeface="Times New Roman"/>
                        <a:cs typeface="Times New Roman"/>
                      </a:endParaRPr>
                    </a:p>
                    <a:p>
                      <a:pPr marL="484505">
                        <a:lnSpc>
                          <a:spcPct val="100000"/>
                        </a:lnSpc>
                      </a:pPr>
                      <a:r>
                        <a:rPr sz="2400" spc="-45" dirty="0">
                          <a:solidFill>
                            <a:srgbClr val="0087E3"/>
                          </a:solidFill>
                          <a:latin typeface="Times New Roman"/>
                          <a:cs typeface="Times New Roman"/>
                        </a:rPr>
                        <a:t>Type</a:t>
                      </a:r>
                      <a:r>
                        <a:rPr sz="2400" spc="-55" dirty="0">
                          <a:solidFill>
                            <a:srgbClr val="0087E3"/>
                          </a:solidFill>
                          <a:latin typeface="Times New Roman"/>
                          <a:cs typeface="Times New Roman"/>
                        </a:rPr>
                        <a:t> </a:t>
                      </a:r>
                      <a:r>
                        <a:rPr sz="2400" dirty="0">
                          <a:solidFill>
                            <a:srgbClr val="0087E3"/>
                          </a:solidFill>
                          <a:latin typeface="Times New Roman"/>
                          <a:cs typeface="Times New Roman"/>
                        </a:rPr>
                        <a:t>II</a:t>
                      </a:r>
                      <a:endParaRPr sz="2400">
                        <a:latin typeface="Times New Roman"/>
                        <a:cs typeface="Times New Roman"/>
                      </a:endParaRPr>
                    </a:p>
                  </a:txBody>
                  <a:tcPr marL="0" marR="0" marT="0" marB="0">
                    <a:lnL w="76200">
                      <a:solidFill>
                        <a:srgbClr val="EBEBEB"/>
                      </a:solidFill>
                      <a:prstDash val="solid"/>
                    </a:lnL>
                    <a:lnR w="76200">
                      <a:solidFill>
                        <a:srgbClr val="EBEBEB"/>
                      </a:solidFill>
                      <a:prstDash val="solid"/>
                    </a:lnR>
                    <a:solidFill>
                      <a:srgbClr val="000000"/>
                    </a:solidFill>
                  </a:tcPr>
                </a:tc>
                <a:tc>
                  <a:txBody>
                    <a:bodyPr/>
                    <a:lstStyle/>
                    <a:p>
                      <a:pPr>
                        <a:lnSpc>
                          <a:spcPct val="100000"/>
                        </a:lnSpc>
                      </a:pPr>
                      <a:endParaRPr sz="2700">
                        <a:latin typeface="Times New Roman"/>
                        <a:cs typeface="Times New Roman"/>
                      </a:endParaRPr>
                    </a:p>
                    <a:p>
                      <a:pPr marL="469265">
                        <a:lnSpc>
                          <a:spcPct val="100000"/>
                        </a:lnSpc>
                      </a:pPr>
                      <a:r>
                        <a:rPr sz="2400" spc="-45" dirty="0">
                          <a:solidFill>
                            <a:srgbClr val="0087E3"/>
                          </a:solidFill>
                          <a:latin typeface="Times New Roman"/>
                          <a:cs typeface="Times New Roman"/>
                        </a:rPr>
                        <a:t>Type</a:t>
                      </a:r>
                      <a:r>
                        <a:rPr sz="2400" spc="-50" dirty="0">
                          <a:solidFill>
                            <a:srgbClr val="0087E3"/>
                          </a:solidFill>
                          <a:latin typeface="Times New Roman"/>
                          <a:cs typeface="Times New Roman"/>
                        </a:rPr>
                        <a:t> </a:t>
                      </a:r>
                      <a:r>
                        <a:rPr sz="2400" dirty="0">
                          <a:solidFill>
                            <a:srgbClr val="0087E3"/>
                          </a:solidFill>
                          <a:latin typeface="Times New Roman"/>
                          <a:cs typeface="Times New Roman"/>
                        </a:rPr>
                        <a:t>III</a:t>
                      </a:r>
                      <a:endParaRPr sz="2400">
                        <a:latin typeface="Times New Roman"/>
                        <a:cs typeface="Times New Roman"/>
                      </a:endParaRPr>
                    </a:p>
                  </a:txBody>
                  <a:tcPr marL="0" marR="0" marT="0" marB="0">
                    <a:lnL w="76200">
                      <a:solidFill>
                        <a:srgbClr val="EBEBEB"/>
                      </a:solidFill>
                      <a:prstDash val="solid"/>
                    </a:lnL>
                    <a:lnR w="76200">
                      <a:solidFill>
                        <a:srgbClr val="EBEBEB"/>
                      </a:solidFill>
                      <a:prstDash val="solid"/>
                    </a:lnR>
                    <a:solidFill>
                      <a:srgbClr val="000000"/>
                    </a:solidFill>
                  </a:tcPr>
                </a:tc>
                <a:tc>
                  <a:txBody>
                    <a:bodyPr/>
                    <a:lstStyle/>
                    <a:p>
                      <a:pPr>
                        <a:lnSpc>
                          <a:spcPct val="100000"/>
                        </a:lnSpc>
                      </a:pPr>
                      <a:endParaRPr sz="2700">
                        <a:latin typeface="Times New Roman"/>
                        <a:cs typeface="Times New Roman"/>
                      </a:endParaRPr>
                    </a:p>
                    <a:p>
                      <a:pPr marL="737235">
                        <a:lnSpc>
                          <a:spcPct val="100000"/>
                        </a:lnSpc>
                      </a:pPr>
                      <a:r>
                        <a:rPr sz="2400" spc="-45" dirty="0">
                          <a:solidFill>
                            <a:srgbClr val="0087E3"/>
                          </a:solidFill>
                          <a:latin typeface="Times New Roman"/>
                          <a:cs typeface="Times New Roman"/>
                        </a:rPr>
                        <a:t>Type</a:t>
                      </a:r>
                      <a:r>
                        <a:rPr sz="2400" spc="-50" dirty="0">
                          <a:solidFill>
                            <a:srgbClr val="0087E3"/>
                          </a:solidFill>
                          <a:latin typeface="Times New Roman"/>
                          <a:cs typeface="Times New Roman"/>
                        </a:rPr>
                        <a:t> </a:t>
                      </a:r>
                      <a:r>
                        <a:rPr sz="2400" spc="-5" dirty="0">
                          <a:solidFill>
                            <a:srgbClr val="0087E3"/>
                          </a:solidFill>
                          <a:latin typeface="Times New Roman"/>
                          <a:cs typeface="Times New Roman"/>
                        </a:rPr>
                        <a:t>IV</a:t>
                      </a:r>
                      <a:endParaRPr sz="2400">
                        <a:latin typeface="Times New Roman"/>
                        <a:cs typeface="Times New Roman"/>
                      </a:endParaRPr>
                    </a:p>
                  </a:txBody>
                  <a:tcPr marL="0" marR="0" marT="0" marB="0">
                    <a:lnL w="76200">
                      <a:solidFill>
                        <a:srgbClr val="EBEBEB"/>
                      </a:solidFill>
                      <a:prstDash val="solid"/>
                    </a:lnL>
                    <a:solidFill>
                      <a:srgbClr val="000000"/>
                    </a:solidFill>
                  </a:tcPr>
                </a:tc>
                <a:extLst>
                  <a:ext uri="{0D108BD9-81ED-4DB2-BD59-A6C34878D82A}">
                    <a16:rowId xmlns:a16="http://schemas.microsoft.com/office/drawing/2014/main" val="10001"/>
                  </a:ext>
                </a:extLst>
              </a:tr>
              <a:tr h="1097695">
                <a:tc>
                  <a:txBody>
                    <a:bodyPr/>
                    <a:lstStyle/>
                    <a:p>
                      <a:pPr marL="384175">
                        <a:lnSpc>
                          <a:spcPct val="100000"/>
                        </a:lnSpc>
                        <a:spcBef>
                          <a:spcPts val="1290"/>
                        </a:spcBef>
                      </a:pPr>
                      <a:r>
                        <a:rPr sz="2400" dirty="0">
                          <a:solidFill>
                            <a:srgbClr val="0087E3"/>
                          </a:solidFill>
                          <a:latin typeface="Times New Roman"/>
                          <a:cs typeface="Times New Roman"/>
                        </a:rPr>
                        <a:t>IgG/IgM</a:t>
                      </a:r>
                      <a:endParaRPr sz="2400">
                        <a:latin typeface="Times New Roman"/>
                        <a:cs typeface="Times New Roman"/>
                      </a:endParaRPr>
                    </a:p>
                    <a:p>
                      <a:pPr marL="387350">
                        <a:lnSpc>
                          <a:spcPct val="100000"/>
                        </a:lnSpc>
                      </a:pPr>
                      <a:r>
                        <a:rPr sz="2400" dirty="0">
                          <a:solidFill>
                            <a:srgbClr val="0087E3"/>
                          </a:solidFill>
                          <a:latin typeface="Times New Roman"/>
                          <a:cs typeface="Times New Roman"/>
                        </a:rPr>
                        <a:t>Mediated</a:t>
                      </a:r>
                      <a:endParaRPr sz="2400">
                        <a:latin typeface="Times New Roman"/>
                        <a:cs typeface="Times New Roman"/>
                      </a:endParaRPr>
                    </a:p>
                  </a:txBody>
                  <a:tcPr marL="0" marR="0" marT="163830" marB="0">
                    <a:lnL w="76200">
                      <a:solidFill>
                        <a:srgbClr val="EBEBEB"/>
                      </a:solidFill>
                      <a:prstDash val="solid"/>
                    </a:lnL>
                    <a:lnR w="76200">
                      <a:solidFill>
                        <a:srgbClr val="EBEBEB"/>
                      </a:solidFill>
                      <a:prstDash val="solid"/>
                    </a:lnR>
                    <a:solidFill>
                      <a:srgbClr val="000000"/>
                    </a:solidFill>
                  </a:tcPr>
                </a:tc>
                <a:tc>
                  <a:txBody>
                    <a:bodyPr/>
                    <a:lstStyle/>
                    <a:p>
                      <a:pPr marL="147320">
                        <a:lnSpc>
                          <a:spcPct val="100000"/>
                        </a:lnSpc>
                        <a:spcBef>
                          <a:spcPts val="1290"/>
                        </a:spcBef>
                      </a:pPr>
                      <a:r>
                        <a:rPr sz="2400" dirty="0">
                          <a:solidFill>
                            <a:srgbClr val="0087E3"/>
                          </a:solidFill>
                          <a:latin typeface="Times New Roman"/>
                          <a:cs typeface="Times New Roman"/>
                        </a:rPr>
                        <a:t>IgG</a:t>
                      </a:r>
                      <a:r>
                        <a:rPr sz="2400" spc="-40" dirty="0">
                          <a:solidFill>
                            <a:srgbClr val="0087E3"/>
                          </a:solidFill>
                          <a:latin typeface="Times New Roman"/>
                          <a:cs typeface="Times New Roman"/>
                        </a:rPr>
                        <a:t> </a:t>
                      </a:r>
                      <a:r>
                        <a:rPr sz="2400" dirty="0">
                          <a:solidFill>
                            <a:srgbClr val="0087E3"/>
                          </a:solidFill>
                          <a:latin typeface="Times New Roman"/>
                          <a:cs typeface="Times New Roman"/>
                        </a:rPr>
                        <a:t>Mediated</a:t>
                      </a:r>
                      <a:endParaRPr sz="2400">
                        <a:latin typeface="Times New Roman"/>
                        <a:cs typeface="Times New Roman"/>
                      </a:endParaRPr>
                    </a:p>
                  </a:txBody>
                  <a:tcPr marL="0" marR="0" marT="163830" marB="0">
                    <a:lnL w="76200">
                      <a:solidFill>
                        <a:srgbClr val="EBEBEB"/>
                      </a:solidFill>
                      <a:prstDash val="solid"/>
                    </a:lnL>
                    <a:lnR w="76200">
                      <a:solidFill>
                        <a:srgbClr val="EBEBEB"/>
                      </a:solidFill>
                      <a:prstDash val="solid"/>
                    </a:lnR>
                    <a:solidFill>
                      <a:srgbClr val="000000"/>
                    </a:solidFill>
                  </a:tcPr>
                </a:tc>
                <a:tc>
                  <a:txBody>
                    <a:bodyPr/>
                    <a:lstStyle/>
                    <a:p>
                      <a:pPr marL="924560">
                        <a:lnSpc>
                          <a:spcPct val="100000"/>
                        </a:lnSpc>
                        <a:spcBef>
                          <a:spcPts val="1290"/>
                        </a:spcBef>
                      </a:pPr>
                      <a:r>
                        <a:rPr sz="2400" dirty="0">
                          <a:solidFill>
                            <a:srgbClr val="0087E3"/>
                          </a:solidFill>
                          <a:latin typeface="Times New Roman"/>
                          <a:cs typeface="Times New Roman"/>
                        </a:rPr>
                        <a:t>T</a:t>
                      </a:r>
                      <a:r>
                        <a:rPr sz="2400" spc="-95" dirty="0">
                          <a:solidFill>
                            <a:srgbClr val="0087E3"/>
                          </a:solidFill>
                          <a:latin typeface="Times New Roman"/>
                          <a:cs typeface="Times New Roman"/>
                        </a:rPr>
                        <a:t> </a:t>
                      </a:r>
                      <a:r>
                        <a:rPr sz="2400" dirty="0">
                          <a:solidFill>
                            <a:srgbClr val="0087E3"/>
                          </a:solidFill>
                          <a:latin typeface="Times New Roman"/>
                          <a:cs typeface="Times New Roman"/>
                        </a:rPr>
                        <a:t>cell</a:t>
                      </a:r>
                      <a:endParaRPr sz="2400">
                        <a:latin typeface="Times New Roman"/>
                        <a:cs typeface="Times New Roman"/>
                      </a:endParaRPr>
                    </a:p>
                  </a:txBody>
                  <a:tcPr marL="0" marR="0" marT="163830" marB="0">
                    <a:lnL w="76200">
                      <a:solidFill>
                        <a:srgbClr val="EBEBEB"/>
                      </a:solidFill>
                      <a:prstDash val="solid"/>
                    </a:lnL>
                    <a:solidFill>
                      <a:srgbClr val="000000"/>
                    </a:solidFill>
                  </a:tcPr>
                </a:tc>
                <a:extLst>
                  <a:ext uri="{0D108BD9-81ED-4DB2-BD59-A6C34878D82A}">
                    <a16:rowId xmlns:a16="http://schemas.microsoft.com/office/drawing/2014/main" val="10002"/>
                  </a:ext>
                </a:extLst>
              </a:tr>
              <a:tr h="1369003">
                <a:tc>
                  <a:txBody>
                    <a:bodyPr/>
                    <a:lstStyle/>
                    <a:p>
                      <a:pPr>
                        <a:lnSpc>
                          <a:spcPct val="100000"/>
                        </a:lnSpc>
                        <a:spcBef>
                          <a:spcPts val="30"/>
                        </a:spcBef>
                      </a:pPr>
                      <a:endParaRPr sz="3600">
                        <a:latin typeface="Times New Roman"/>
                        <a:cs typeface="Times New Roman"/>
                      </a:endParaRPr>
                    </a:p>
                    <a:p>
                      <a:pPr marL="450850">
                        <a:lnSpc>
                          <a:spcPct val="100000"/>
                        </a:lnSpc>
                      </a:pPr>
                      <a:r>
                        <a:rPr sz="2400" dirty="0">
                          <a:solidFill>
                            <a:srgbClr val="0087E3"/>
                          </a:solidFill>
                          <a:latin typeface="Times New Roman"/>
                          <a:cs typeface="Times New Roman"/>
                        </a:rPr>
                        <a:t>rbc</a:t>
                      </a:r>
                      <a:r>
                        <a:rPr sz="2400" spc="-55" dirty="0">
                          <a:solidFill>
                            <a:srgbClr val="0087E3"/>
                          </a:solidFill>
                          <a:latin typeface="Times New Roman"/>
                          <a:cs typeface="Times New Roman"/>
                        </a:rPr>
                        <a:t> </a:t>
                      </a:r>
                      <a:r>
                        <a:rPr sz="2400" dirty="0">
                          <a:solidFill>
                            <a:srgbClr val="0087E3"/>
                          </a:solidFill>
                          <a:latin typeface="Times New Roman"/>
                          <a:cs typeface="Times New Roman"/>
                        </a:rPr>
                        <a:t>lysis</a:t>
                      </a:r>
                      <a:endParaRPr sz="2400">
                        <a:latin typeface="Times New Roman"/>
                        <a:cs typeface="Times New Roman"/>
                      </a:endParaRPr>
                    </a:p>
                  </a:txBody>
                  <a:tcPr marL="0" marR="0" marT="3810" marB="0">
                    <a:lnL w="76200">
                      <a:solidFill>
                        <a:srgbClr val="EBEBEB"/>
                      </a:solidFill>
                      <a:prstDash val="solid"/>
                    </a:lnL>
                    <a:lnR w="76200">
                      <a:solidFill>
                        <a:srgbClr val="EBEBEB"/>
                      </a:solidFill>
                      <a:prstDash val="solid"/>
                    </a:lnR>
                    <a:solidFill>
                      <a:srgbClr val="000000"/>
                    </a:solidFill>
                  </a:tcPr>
                </a:tc>
                <a:tc>
                  <a:txBody>
                    <a:bodyPr/>
                    <a:lstStyle/>
                    <a:p>
                      <a:pPr marL="474980" marR="474980" indent="-21590" algn="just">
                        <a:lnSpc>
                          <a:spcPct val="100000"/>
                        </a:lnSpc>
                        <a:spcBef>
                          <a:spcPts val="1290"/>
                        </a:spcBef>
                      </a:pPr>
                      <a:r>
                        <a:rPr sz="2400" spc="-10" dirty="0">
                          <a:solidFill>
                            <a:srgbClr val="0087E3"/>
                          </a:solidFill>
                          <a:latin typeface="Times New Roman"/>
                          <a:cs typeface="Times New Roman"/>
                        </a:rPr>
                        <a:t>Immune </a:t>
                      </a:r>
                      <a:r>
                        <a:rPr sz="2400" spc="-590" dirty="0">
                          <a:solidFill>
                            <a:srgbClr val="0087E3"/>
                          </a:solidFill>
                          <a:latin typeface="Times New Roman"/>
                          <a:cs typeface="Times New Roman"/>
                        </a:rPr>
                        <a:t> </a:t>
                      </a:r>
                      <a:r>
                        <a:rPr sz="2400" dirty="0">
                          <a:solidFill>
                            <a:srgbClr val="0087E3"/>
                          </a:solidFill>
                          <a:latin typeface="Times New Roman"/>
                          <a:cs typeface="Times New Roman"/>
                        </a:rPr>
                        <a:t>co</a:t>
                      </a:r>
                      <a:r>
                        <a:rPr sz="2400" spc="-20" dirty="0">
                          <a:solidFill>
                            <a:srgbClr val="0087E3"/>
                          </a:solidFill>
                          <a:latin typeface="Times New Roman"/>
                          <a:cs typeface="Times New Roman"/>
                        </a:rPr>
                        <a:t>m</a:t>
                      </a:r>
                      <a:r>
                        <a:rPr sz="2400" dirty="0">
                          <a:solidFill>
                            <a:srgbClr val="0087E3"/>
                          </a:solidFill>
                          <a:latin typeface="Times New Roman"/>
                          <a:cs typeface="Times New Roman"/>
                        </a:rPr>
                        <a:t>plex  </a:t>
                      </a:r>
                      <a:r>
                        <a:rPr sz="2400" spc="-5" dirty="0">
                          <a:solidFill>
                            <a:srgbClr val="0087E3"/>
                          </a:solidFill>
                          <a:latin typeface="Times New Roman"/>
                          <a:cs typeface="Times New Roman"/>
                        </a:rPr>
                        <a:t>Disease</a:t>
                      </a:r>
                      <a:endParaRPr sz="2400">
                        <a:latin typeface="Times New Roman"/>
                        <a:cs typeface="Times New Roman"/>
                      </a:endParaRPr>
                    </a:p>
                  </a:txBody>
                  <a:tcPr marL="0" marR="0" marT="163830" marB="0">
                    <a:lnL w="76200">
                      <a:solidFill>
                        <a:srgbClr val="EBEBEB"/>
                      </a:solidFill>
                      <a:prstDash val="solid"/>
                    </a:lnL>
                    <a:lnR w="76200">
                      <a:solidFill>
                        <a:srgbClr val="EBEBEB"/>
                      </a:solidFill>
                      <a:prstDash val="solid"/>
                    </a:lnR>
                    <a:solidFill>
                      <a:srgbClr val="000000"/>
                    </a:solidFill>
                  </a:tcPr>
                </a:tc>
                <a:tc>
                  <a:txBody>
                    <a:bodyPr/>
                    <a:lstStyle/>
                    <a:p>
                      <a:pPr marL="727710" marR="662305" algn="ctr">
                        <a:lnSpc>
                          <a:spcPct val="100000"/>
                        </a:lnSpc>
                        <a:spcBef>
                          <a:spcPts val="1290"/>
                        </a:spcBef>
                      </a:pPr>
                      <a:r>
                        <a:rPr sz="2400" dirty="0">
                          <a:solidFill>
                            <a:srgbClr val="0087E3"/>
                          </a:solidFill>
                          <a:latin typeface="Times New Roman"/>
                          <a:cs typeface="Times New Roman"/>
                        </a:rPr>
                        <a:t>Delayed  </a:t>
                      </a:r>
                      <a:r>
                        <a:rPr sz="2400" spc="-45" dirty="0">
                          <a:solidFill>
                            <a:srgbClr val="0087E3"/>
                          </a:solidFill>
                          <a:latin typeface="Times New Roman"/>
                          <a:cs typeface="Times New Roman"/>
                        </a:rPr>
                        <a:t>Type</a:t>
                      </a:r>
                      <a:endParaRPr sz="2400">
                        <a:latin typeface="Times New Roman"/>
                        <a:cs typeface="Times New Roman"/>
                      </a:endParaRPr>
                    </a:p>
                    <a:p>
                      <a:pPr marL="133350" algn="ctr">
                        <a:lnSpc>
                          <a:spcPct val="100000"/>
                        </a:lnSpc>
                      </a:pPr>
                      <a:r>
                        <a:rPr sz="2400" dirty="0">
                          <a:solidFill>
                            <a:srgbClr val="0087E3"/>
                          </a:solidFill>
                          <a:latin typeface="Times New Roman"/>
                          <a:cs typeface="Times New Roman"/>
                        </a:rPr>
                        <a:t>Hypersensitivity</a:t>
                      </a:r>
                      <a:endParaRPr sz="2400">
                        <a:latin typeface="Times New Roman"/>
                        <a:cs typeface="Times New Roman"/>
                      </a:endParaRPr>
                    </a:p>
                  </a:txBody>
                  <a:tcPr marL="0" marR="0" marT="163830" marB="0">
                    <a:lnL w="76200">
                      <a:solidFill>
                        <a:srgbClr val="EBEBEB"/>
                      </a:solidFill>
                      <a:prstDash val="solid"/>
                    </a:lnL>
                    <a:solidFill>
                      <a:srgbClr val="000000"/>
                    </a:solidFill>
                  </a:tcPr>
                </a:tc>
                <a:extLst>
                  <a:ext uri="{0D108BD9-81ED-4DB2-BD59-A6C34878D82A}">
                    <a16:rowId xmlns:a16="http://schemas.microsoft.com/office/drawing/2014/main" val="10003"/>
                  </a:ext>
                </a:extLst>
              </a:tr>
              <a:tr h="114300">
                <a:tc>
                  <a:txBody>
                    <a:bodyPr/>
                    <a:lstStyle/>
                    <a:p>
                      <a:pPr>
                        <a:lnSpc>
                          <a:spcPct val="100000"/>
                        </a:lnSpc>
                      </a:pPr>
                      <a:endParaRPr sz="600">
                        <a:latin typeface="Times New Roman"/>
                        <a:cs typeface="Times New Roman"/>
                      </a:endParaRPr>
                    </a:p>
                  </a:txBody>
                  <a:tcPr marL="0" marR="0" marT="0" marB="0">
                    <a:lnL w="76200">
                      <a:solidFill>
                        <a:srgbClr val="EBEBEB"/>
                      </a:solidFill>
                      <a:prstDash val="solid"/>
                    </a:lnL>
                    <a:lnR w="76200">
                      <a:solidFill>
                        <a:srgbClr val="EBEBEB"/>
                      </a:solidFill>
                      <a:prstDash val="solid"/>
                    </a:lnR>
                    <a:solidFill>
                      <a:srgbClr val="9FDFF5"/>
                    </a:solidFill>
                  </a:tcPr>
                </a:tc>
                <a:tc>
                  <a:txBody>
                    <a:bodyPr/>
                    <a:lstStyle/>
                    <a:p>
                      <a:pPr>
                        <a:lnSpc>
                          <a:spcPct val="100000"/>
                        </a:lnSpc>
                      </a:pPr>
                      <a:endParaRPr sz="600">
                        <a:latin typeface="Times New Roman"/>
                        <a:cs typeface="Times New Roman"/>
                      </a:endParaRPr>
                    </a:p>
                  </a:txBody>
                  <a:tcPr marL="0" marR="0" marT="0" marB="0">
                    <a:lnL w="76200">
                      <a:solidFill>
                        <a:srgbClr val="EBEBEB"/>
                      </a:solidFill>
                      <a:prstDash val="solid"/>
                    </a:lnL>
                    <a:lnR w="76200">
                      <a:solidFill>
                        <a:srgbClr val="EBEBEB"/>
                      </a:solidFill>
                      <a:prstDash val="solid"/>
                    </a:lnR>
                    <a:solidFill>
                      <a:srgbClr val="9FDFF5"/>
                    </a:solidFill>
                  </a:tcPr>
                </a:tc>
                <a:tc>
                  <a:txBody>
                    <a:bodyPr/>
                    <a:lstStyle/>
                    <a:p>
                      <a:pPr>
                        <a:lnSpc>
                          <a:spcPct val="100000"/>
                        </a:lnSpc>
                      </a:pPr>
                      <a:endParaRPr sz="600">
                        <a:latin typeface="Times New Roman"/>
                        <a:cs typeface="Times New Roman"/>
                      </a:endParaRPr>
                    </a:p>
                  </a:txBody>
                  <a:tcPr marL="0" marR="0" marT="0" marB="0">
                    <a:lnL w="76200">
                      <a:solidFill>
                        <a:srgbClr val="EBEBEB"/>
                      </a:solidFill>
                      <a:prstDash val="solid"/>
                    </a:lnL>
                    <a:solidFill>
                      <a:srgbClr val="9FDFF5"/>
                    </a:solidFill>
                  </a:tcPr>
                </a:tc>
                <a:extLst>
                  <a:ext uri="{0D108BD9-81ED-4DB2-BD59-A6C34878D82A}">
                    <a16:rowId xmlns:a16="http://schemas.microsoft.com/office/drawing/2014/main" val="10004"/>
                  </a:ext>
                </a:extLst>
              </a:tr>
            </a:tbl>
          </a:graphicData>
        </a:graphic>
      </p:graphicFrame>
      <p:sp>
        <p:nvSpPr>
          <p:cNvPr id="7" name="object 7"/>
          <p:cNvSpPr txBox="1">
            <a:spLocks noGrp="1"/>
          </p:cNvSpPr>
          <p:nvPr>
            <p:ph type="title"/>
          </p:nvPr>
        </p:nvSpPr>
        <p:spPr>
          <a:xfrm>
            <a:off x="2222119" y="279349"/>
            <a:ext cx="7748905" cy="452120"/>
          </a:xfrm>
          <a:prstGeom prst="rect">
            <a:avLst/>
          </a:prstGeom>
        </p:spPr>
        <p:txBody>
          <a:bodyPr vert="horz" wrap="square" lIns="0" tIns="12065" rIns="0" bIns="0" rtlCol="0">
            <a:spAutoFit/>
          </a:bodyPr>
          <a:lstStyle/>
          <a:p>
            <a:pPr marL="12700">
              <a:lnSpc>
                <a:spcPct val="100000"/>
              </a:lnSpc>
              <a:spcBef>
                <a:spcPts val="95"/>
              </a:spcBef>
            </a:pPr>
            <a:r>
              <a:rPr sz="2800" b="0" spc="-10" dirty="0">
                <a:solidFill>
                  <a:srgbClr val="FFFFFF"/>
                </a:solidFill>
                <a:latin typeface="Times New Roman"/>
                <a:cs typeface="Times New Roman"/>
              </a:rPr>
              <a:t>GeLL</a:t>
            </a:r>
            <a:r>
              <a:rPr sz="2800" b="0" spc="-80" dirty="0">
                <a:solidFill>
                  <a:srgbClr val="FFFFFF"/>
                </a:solidFill>
                <a:latin typeface="Times New Roman"/>
                <a:cs typeface="Times New Roman"/>
              </a:rPr>
              <a:t> </a:t>
            </a:r>
            <a:r>
              <a:rPr sz="2800" b="0" spc="-5" dirty="0">
                <a:solidFill>
                  <a:srgbClr val="FFFFFF"/>
                </a:solidFill>
                <a:latin typeface="Times New Roman"/>
                <a:cs typeface="Times New Roman"/>
              </a:rPr>
              <a:t>and</a:t>
            </a:r>
            <a:r>
              <a:rPr sz="2800" b="0" spc="20" dirty="0">
                <a:solidFill>
                  <a:srgbClr val="FFFFFF"/>
                </a:solidFill>
                <a:latin typeface="Times New Roman"/>
                <a:cs typeface="Times New Roman"/>
              </a:rPr>
              <a:t> </a:t>
            </a:r>
            <a:r>
              <a:rPr sz="2800" b="0" spc="-5" dirty="0">
                <a:solidFill>
                  <a:srgbClr val="FFFFFF"/>
                </a:solidFill>
                <a:latin typeface="Times New Roman"/>
                <a:cs typeface="Times New Roman"/>
              </a:rPr>
              <a:t>Coombs</a:t>
            </a:r>
            <a:r>
              <a:rPr sz="2800" b="0" spc="10" dirty="0">
                <a:solidFill>
                  <a:srgbClr val="FFFFFF"/>
                </a:solidFill>
                <a:latin typeface="Times New Roman"/>
                <a:cs typeface="Times New Roman"/>
              </a:rPr>
              <a:t> </a:t>
            </a:r>
            <a:r>
              <a:rPr sz="2800" b="0" spc="-5" dirty="0">
                <a:solidFill>
                  <a:srgbClr val="FFFFFF"/>
                </a:solidFill>
                <a:latin typeface="Times New Roman"/>
                <a:cs typeface="Times New Roman"/>
              </a:rPr>
              <a:t>classification</a:t>
            </a:r>
            <a:r>
              <a:rPr sz="2800" b="0" spc="-10" dirty="0">
                <a:solidFill>
                  <a:srgbClr val="FFFFFF"/>
                </a:solidFill>
                <a:latin typeface="Times New Roman"/>
                <a:cs typeface="Times New Roman"/>
              </a:rPr>
              <a:t> </a:t>
            </a:r>
            <a:r>
              <a:rPr sz="2800" b="0" spc="-5" dirty="0">
                <a:solidFill>
                  <a:srgbClr val="FFFFFF"/>
                </a:solidFill>
                <a:latin typeface="Times New Roman"/>
                <a:cs typeface="Times New Roman"/>
              </a:rPr>
              <a:t>of</a:t>
            </a:r>
            <a:r>
              <a:rPr sz="2800" b="0" spc="20" dirty="0">
                <a:solidFill>
                  <a:srgbClr val="FFFFFF"/>
                </a:solidFill>
                <a:latin typeface="Times New Roman"/>
                <a:cs typeface="Times New Roman"/>
              </a:rPr>
              <a:t> </a:t>
            </a:r>
            <a:r>
              <a:rPr sz="2800" b="0" spc="-5" dirty="0">
                <a:solidFill>
                  <a:srgbClr val="FFFFFF"/>
                </a:solidFill>
                <a:latin typeface="Times New Roman"/>
                <a:cs typeface="Times New Roman"/>
              </a:rPr>
              <a:t>hypersensitivities.</a:t>
            </a:r>
            <a:endParaRPr sz="28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6777355" cy="57404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000000"/>
                </a:solidFill>
                <a:latin typeface="Times New Roman"/>
                <a:cs typeface="Times New Roman"/>
              </a:rPr>
              <a:t>Fc</a:t>
            </a:r>
            <a:r>
              <a:rPr b="0" spc="-5" dirty="0">
                <a:solidFill>
                  <a:srgbClr val="000000"/>
                </a:solidFill>
                <a:latin typeface="Symbol"/>
                <a:cs typeface="Symbol"/>
              </a:rPr>
              <a:t></a:t>
            </a:r>
            <a:r>
              <a:rPr b="0" spc="-5" dirty="0">
                <a:solidFill>
                  <a:srgbClr val="000000"/>
                </a:solidFill>
                <a:latin typeface="Times New Roman"/>
                <a:cs typeface="Times New Roman"/>
              </a:rPr>
              <a:t>RI</a:t>
            </a:r>
            <a:r>
              <a:rPr b="0" spc="-85" dirty="0">
                <a:solidFill>
                  <a:srgbClr val="000000"/>
                </a:solidFill>
                <a:latin typeface="Times New Roman"/>
                <a:cs typeface="Times New Roman"/>
              </a:rPr>
              <a:t> </a:t>
            </a:r>
            <a:r>
              <a:rPr b="0" spc="-25" dirty="0">
                <a:solidFill>
                  <a:srgbClr val="000000"/>
                </a:solidFill>
                <a:latin typeface="Times New Roman"/>
                <a:cs typeface="Times New Roman"/>
              </a:rPr>
              <a:t>Triggers</a:t>
            </a:r>
            <a:r>
              <a:rPr b="0" dirty="0">
                <a:solidFill>
                  <a:srgbClr val="000000"/>
                </a:solidFill>
                <a:latin typeface="Times New Roman"/>
                <a:cs typeface="Times New Roman"/>
              </a:rPr>
              <a:t> </a:t>
            </a:r>
            <a:r>
              <a:rPr b="0" spc="-5" dirty="0">
                <a:solidFill>
                  <a:srgbClr val="000000"/>
                </a:solidFill>
                <a:latin typeface="Times New Roman"/>
                <a:cs typeface="Times New Roman"/>
              </a:rPr>
              <a:t>Release </a:t>
            </a:r>
            <a:r>
              <a:rPr b="0" dirty="0">
                <a:solidFill>
                  <a:srgbClr val="000000"/>
                </a:solidFill>
                <a:latin typeface="Times New Roman"/>
                <a:cs typeface="Times New Roman"/>
              </a:rPr>
              <a:t>of</a:t>
            </a:r>
            <a:r>
              <a:rPr b="0" spc="-5" dirty="0">
                <a:solidFill>
                  <a:srgbClr val="000000"/>
                </a:solidFill>
                <a:latin typeface="Times New Roman"/>
                <a:cs typeface="Times New Roman"/>
              </a:rPr>
              <a:t> Mediators</a:t>
            </a:r>
          </a:p>
        </p:txBody>
      </p:sp>
      <p:grpSp>
        <p:nvGrpSpPr>
          <p:cNvPr id="3" name="object 3"/>
          <p:cNvGrpSpPr/>
          <p:nvPr/>
        </p:nvGrpSpPr>
        <p:grpSpPr>
          <a:xfrm>
            <a:off x="1670050" y="1420367"/>
            <a:ext cx="8996045" cy="5435600"/>
            <a:chOff x="1670050" y="1420367"/>
            <a:chExt cx="8996045" cy="5435600"/>
          </a:xfrm>
        </p:grpSpPr>
        <p:pic>
          <p:nvPicPr>
            <p:cNvPr id="4" name="object 4"/>
            <p:cNvPicPr/>
            <p:nvPr/>
          </p:nvPicPr>
          <p:blipFill>
            <a:blip r:embed="rId2" cstate="print"/>
            <a:stretch>
              <a:fillRect/>
            </a:stretch>
          </p:blipFill>
          <p:spPr>
            <a:xfrm>
              <a:off x="1801368" y="1420367"/>
              <a:ext cx="8864600" cy="5435600"/>
            </a:xfrm>
            <a:prstGeom prst="rect">
              <a:avLst/>
            </a:prstGeom>
          </p:spPr>
        </p:pic>
        <p:sp>
          <p:nvSpPr>
            <p:cNvPr id="5" name="object 5"/>
            <p:cNvSpPr/>
            <p:nvPr/>
          </p:nvSpPr>
          <p:spPr>
            <a:xfrm>
              <a:off x="1676400" y="3048000"/>
              <a:ext cx="4775200" cy="3761740"/>
            </a:xfrm>
            <a:custGeom>
              <a:avLst/>
              <a:gdLst/>
              <a:ahLst/>
              <a:cxnLst/>
              <a:rect l="l" t="t" r="r" b="b"/>
              <a:pathLst>
                <a:path w="4775200" h="3761740">
                  <a:moveTo>
                    <a:pt x="4774692" y="0"/>
                  </a:moveTo>
                  <a:lnTo>
                    <a:pt x="0" y="0"/>
                  </a:lnTo>
                  <a:lnTo>
                    <a:pt x="0" y="3761232"/>
                  </a:lnTo>
                  <a:lnTo>
                    <a:pt x="4774692" y="3761232"/>
                  </a:lnTo>
                  <a:lnTo>
                    <a:pt x="4774692" y="0"/>
                  </a:lnTo>
                  <a:close/>
                </a:path>
              </a:pathLst>
            </a:custGeom>
            <a:solidFill>
              <a:srgbClr val="2C3B43"/>
            </a:solidFill>
          </p:spPr>
          <p:txBody>
            <a:bodyPr wrap="square" lIns="0" tIns="0" rIns="0" bIns="0" rtlCol="0"/>
            <a:lstStyle/>
            <a:p>
              <a:endParaRPr/>
            </a:p>
          </p:txBody>
        </p:sp>
        <p:sp>
          <p:nvSpPr>
            <p:cNvPr id="6" name="object 6"/>
            <p:cNvSpPr/>
            <p:nvPr/>
          </p:nvSpPr>
          <p:spPr>
            <a:xfrm>
              <a:off x="1676400" y="3048000"/>
              <a:ext cx="4775200" cy="3761740"/>
            </a:xfrm>
            <a:custGeom>
              <a:avLst/>
              <a:gdLst/>
              <a:ahLst/>
              <a:cxnLst/>
              <a:rect l="l" t="t" r="r" b="b"/>
              <a:pathLst>
                <a:path w="4775200" h="3761740">
                  <a:moveTo>
                    <a:pt x="0" y="3761232"/>
                  </a:moveTo>
                  <a:lnTo>
                    <a:pt x="4774692" y="3761232"/>
                  </a:lnTo>
                  <a:lnTo>
                    <a:pt x="4774692" y="0"/>
                  </a:lnTo>
                  <a:lnTo>
                    <a:pt x="0" y="0"/>
                  </a:lnTo>
                  <a:lnTo>
                    <a:pt x="0" y="3761232"/>
                  </a:lnTo>
                  <a:close/>
                </a:path>
              </a:pathLst>
            </a:custGeom>
            <a:ln w="12192">
              <a:solidFill>
                <a:srgbClr val="000000"/>
              </a:solidFill>
            </a:ln>
          </p:spPr>
          <p:txBody>
            <a:bodyPr wrap="square" lIns="0" tIns="0" rIns="0" bIns="0" rtlCol="0"/>
            <a:lstStyle/>
            <a:p>
              <a:endParaRPr/>
            </a:p>
          </p:txBody>
        </p:sp>
      </p:grpSp>
      <p:sp>
        <p:nvSpPr>
          <p:cNvPr id="7" name="object 7"/>
          <p:cNvSpPr txBox="1"/>
          <p:nvPr/>
        </p:nvSpPr>
        <p:spPr>
          <a:xfrm>
            <a:off x="2298573" y="4128338"/>
            <a:ext cx="3531870" cy="1583690"/>
          </a:xfrm>
          <a:prstGeom prst="rect">
            <a:avLst/>
          </a:prstGeom>
        </p:spPr>
        <p:txBody>
          <a:bodyPr vert="horz" wrap="square" lIns="0" tIns="12700" rIns="0" bIns="0" rtlCol="0">
            <a:spAutoFit/>
          </a:bodyPr>
          <a:lstStyle/>
          <a:p>
            <a:pPr marR="68580" algn="ctr">
              <a:lnSpc>
                <a:spcPct val="100000"/>
              </a:lnSpc>
              <a:spcBef>
                <a:spcPts val="100"/>
              </a:spcBef>
            </a:pPr>
            <a:r>
              <a:rPr sz="2400" dirty="0">
                <a:solidFill>
                  <a:srgbClr val="0089E8"/>
                </a:solidFill>
                <a:latin typeface="Times New Roman"/>
                <a:cs typeface="Times New Roman"/>
              </a:rPr>
              <a:t>Early</a:t>
            </a:r>
            <a:r>
              <a:rPr sz="2400" spc="-50" dirty="0">
                <a:solidFill>
                  <a:srgbClr val="0089E8"/>
                </a:solidFill>
                <a:latin typeface="Times New Roman"/>
                <a:cs typeface="Times New Roman"/>
              </a:rPr>
              <a:t> </a:t>
            </a:r>
            <a:r>
              <a:rPr sz="2400" spc="-5" dirty="0">
                <a:solidFill>
                  <a:srgbClr val="0089E8"/>
                </a:solidFill>
                <a:latin typeface="Times New Roman"/>
                <a:cs typeface="Times New Roman"/>
              </a:rPr>
              <a:t>mediators</a:t>
            </a:r>
            <a:endParaRPr sz="2400">
              <a:latin typeface="Times New Roman"/>
              <a:cs typeface="Times New Roman"/>
            </a:endParaRPr>
          </a:p>
          <a:p>
            <a:pPr algn="ctr">
              <a:lnSpc>
                <a:spcPct val="100000"/>
              </a:lnSpc>
              <a:spcBef>
                <a:spcPts val="5"/>
              </a:spcBef>
            </a:pPr>
            <a:r>
              <a:rPr sz="2400" spc="-5" dirty="0">
                <a:solidFill>
                  <a:srgbClr val="0089E8"/>
                </a:solidFill>
                <a:latin typeface="Times New Roman"/>
                <a:cs typeface="Times New Roman"/>
              </a:rPr>
              <a:t>cause</a:t>
            </a:r>
            <a:r>
              <a:rPr sz="2400" spc="-35" dirty="0">
                <a:solidFill>
                  <a:srgbClr val="0089E8"/>
                </a:solidFill>
                <a:latin typeface="Times New Roman"/>
                <a:cs typeface="Times New Roman"/>
              </a:rPr>
              <a:t> </a:t>
            </a:r>
            <a:r>
              <a:rPr sz="2400" spc="-5" dirty="0">
                <a:solidFill>
                  <a:srgbClr val="0089E8"/>
                </a:solidFill>
                <a:latin typeface="Times New Roman"/>
                <a:cs typeface="Times New Roman"/>
              </a:rPr>
              <a:t>immediate</a:t>
            </a:r>
            <a:r>
              <a:rPr sz="2400" spc="-50" dirty="0">
                <a:solidFill>
                  <a:srgbClr val="0089E8"/>
                </a:solidFill>
                <a:latin typeface="Times New Roman"/>
                <a:cs typeface="Times New Roman"/>
              </a:rPr>
              <a:t> </a:t>
            </a:r>
            <a:r>
              <a:rPr sz="2400" spc="-5" dirty="0">
                <a:solidFill>
                  <a:srgbClr val="0089E8"/>
                </a:solidFill>
                <a:latin typeface="Times New Roman"/>
                <a:cs typeface="Times New Roman"/>
              </a:rPr>
              <a:t>symptoms</a:t>
            </a:r>
            <a:endParaRPr sz="2400">
              <a:latin typeface="Times New Roman"/>
              <a:cs typeface="Times New Roman"/>
            </a:endParaRPr>
          </a:p>
          <a:p>
            <a:pPr marL="47625" marR="5080" indent="-35560">
              <a:lnSpc>
                <a:spcPct val="100000"/>
              </a:lnSpc>
              <a:spcBef>
                <a:spcPts val="20"/>
              </a:spcBef>
            </a:pPr>
            <a:r>
              <a:rPr sz="1800" dirty="0">
                <a:solidFill>
                  <a:srgbClr val="0089E8"/>
                </a:solidFill>
                <a:latin typeface="Times New Roman"/>
                <a:cs typeface="Times New Roman"/>
              </a:rPr>
              <a:t>e.g. </a:t>
            </a:r>
            <a:r>
              <a:rPr sz="1800" spc="-5" dirty="0">
                <a:solidFill>
                  <a:srgbClr val="FF3300"/>
                </a:solidFill>
                <a:latin typeface="Times New Roman"/>
                <a:cs typeface="Times New Roman"/>
              </a:rPr>
              <a:t>histamine </a:t>
            </a:r>
            <a:r>
              <a:rPr sz="1800" spc="-5" dirty="0">
                <a:solidFill>
                  <a:srgbClr val="0089E8"/>
                </a:solidFill>
                <a:latin typeface="Times New Roman"/>
                <a:cs typeface="Times New Roman"/>
              </a:rPr>
              <a:t>(preformed </a:t>
            </a:r>
            <a:r>
              <a:rPr sz="1800" dirty="0">
                <a:solidFill>
                  <a:srgbClr val="0089E8"/>
                </a:solidFill>
                <a:latin typeface="Times New Roman"/>
                <a:cs typeface="Times New Roman"/>
              </a:rPr>
              <a:t>in granules) </a:t>
            </a:r>
            <a:r>
              <a:rPr sz="1800" spc="-434" dirty="0">
                <a:solidFill>
                  <a:srgbClr val="0089E8"/>
                </a:solidFill>
                <a:latin typeface="Times New Roman"/>
                <a:cs typeface="Times New Roman"/>
              </a:rPr>
              <a:t> </a:t>
            </a:r>
            <a:r>
              <a:rPr sz="1800" dirty="0">
                <a:solidFill>
                  <a:srgbClr val="FF3300"/>
                </a:solidFill>
                <a:latin typeface="Times New Roman"/>
                <a:cs typeface="Times New Roman"/>
              </a:rPr>
              <a:t>leukotriene</a:t>
            </a:r>
            <a:r>
              <a:rPr sz="1800" spc="-40" dirty="0">
                <a:solidFill>
                  <a:srgbClr val="FF3300"/>
                </a:solidFill>
                <a:latin typeface="Times New Roman"/>
                <a:cs typeface="Times New Roman"/>
              </a:rPr>
              <a:t> </a:t>
            </a:r>
            <a:r>
              <a:rPr sz="1800" spc="5" dirty="0">
                <a:solidFill>
                  <a:srgbClr val="FF3300"/>
                </a:solidFill>
                <a:latin typeface="Times New Roman"/>
                <a:cs typeface="Times New Roman"/>
              </a:rPr>
              <a:t>C4</a:t>
            </a:r>
            <a:r>
              <a:rPr sz="1800" spc="-10" dirty="0">
                <a:solidFill>
                  <a:srgbClr val="FF3300"/>
                </a:solidFill>
                <a:latin typeface="Times New Roman"/>
                <a:cs typeface="Times New Roman"/>
              </a:rPr>
              <a:t> </a:t>
            </a:r>
            <a:r>
              <a:rPr sz="1800" dirty="0">
                <a:solidFill>
                  <a:srgbClr val="FF3300"/>
                </a:solidFill>
                <a:latin typeface="Times New Roman"/>
                <a:cs typeface="Times New Roman"/>
              </a:rPr>
              <a:t>and</a:t>
            </a:r>
            <a:r>
              <a:rPr sz="1800" spc="-10" dirty="0">
                <a:solidFill>
                  <a:srgbClr val="FF3300"/>
                </a:solidFill>
                <a:latin typeface="Times New Roman"/>
                <a:cs typeface="Times New Roman"/>
              </a:rPr>
              <a:t> </a:t>
            </a:r>
            <a:r>
              <a:rPr sz="1800" dirty="0">
                <a:solidFill>
                  <a:srgbClr val="FF3300"/>
                </a:solidFill>
                <a:latin typeface="Times New Roman"/>
                <a:cs typeface="Times New Roman"/>
              </a:rPr>
              <a:t>prostaglandin</a:t>
            </a:r>
            <a:r>
              <a:rPr sz="1800" spc="-35" dirty="0">
                <a:solidFill>
                  <a:srgbClr val="FF3300"/>
                </a:solidFill>
                <a:latin typeface="Times New Roman"/>
                <a:cs typeface="Times New Roman"/>
              </a:rPr>
              <a:t> </a:t>
            </a:r>
            <a:r>
              <a:rPr sz="1800" spc="-5" dirty="0">
                <a:solidFill>
                  <a:srgbClr val="FF3300"/>
                </a:solidFill>
                <a:latin typeface="Times New Roman"/>
                <a:cs typeface="Times New Roman"/>
              </a:rPr>
              <a:t>D2</a:t>
            </a:r>
            <a:endParaRPr sz="1800">
              <a:latin typeface="Times New Roman"/>
              <a:cs typeface="Times New Roman"/>
            </a:endParaRPr>
          </a:p>
          <a:p>
            <a:pPr marL="362585">
              <a:lnSpc>
                <a:spcPct val="100000"/>
              </a:lnSpc>
            </a:pPr>
            <a:r>
              <a:rPr sz="1800" dirty="0">
                <a:solidFill>
                  <a:srgbClr val="0089E8"/>
                </a:solidFill>
                <a:latin typeface="Times New Roman"/>
                <a:cs typeface="Times New Roman"/>
              </a:rPr>
              <a:t>are</a:t>
            </a:r>
            <a:r>
              <a:rPr sz="1800" spc="-15" dirty="0">
                <a:solidFill>
                  <a:srgbClr val="0089E8"/>
                </a:solidFill>
                <a:latin typeface="Times New Roman"/>
                <a:cs typeface="Times New Roman"/>
              </a:rPr>
              <a:t> </a:t>
            </a:r>
            <a:r>
              <a:rPr sz="1800" dirty="0">
                <a:solidFill>
                  <a:srgbClr val="0089E8"/>
                </a:solidFill>
                <a:latin typeface="Times New Roman"/>
                <a:cs typeface="Times New Roman"/>
              </a:rPr>
              <a:t>quickly</a:t>
            </a:r>
            <a:r>
              <a:rPr sz="1800" spc="409" dirty="0">
                <a:solidFill>
                  <a:srgbClr val="0089E8"/>
                </a:solidFill>
                <a:latin typeface="Times New Roman"/>
                <a:cs typeface="Times New Roman"/>
              </a:rPr>
              <a:t> </a:t>
            </a:r>
            <a:r>
              <a:rPr sz="1800" spc="-5" dirty="0">
                <a:solidFill>
                  <a:srgbClr val="0089E8"/>
                </a:solidFill>
                <a:latin typeface="Times New Roman"/>
                <a:cs typeface="Times New Roman"/>
              </a:rPr>
              <a:t>made</a:t>
            </a:r>
            <a:r>
              <a:rPr sz="1800" dirty="0">
                <a:solidFill>
                  <a:srgbClr val="0089E8"/>
                </a:solidFill>
                <a:latin typeface="Times New Roman"/>
                <a:cs typeface="Times New Roman"/>
              </a:rPr>
              <a:t> </a:t>
            </a:r>
            <a:r>
              <a:rPr sz="1800" spc="-5" dirty="0">
                <a:solidFill>
                  <a:srgbClr val="0089E8"/>
                </a:solidFill>
                <a:latin typeface="Times New Roman"/>
                <a:cs typeface="Times New Roman"/>
              </a:rPr>
              <a:t>2' </a:t>
            </a:r>
            <a:r>
              <a:rPr sz="1800" dirty="0">
                <a:solidFill>
                  <a:srgbClr val="0089E8"/>
                </a:solidFill>
                <a:latin typeface="Times New Roman"/>
                <a:cs typeface="Times New Roman"/>
              </a:rPr>
              <a:t>mediators</a:t>
            </a:r>
            <a:endParaRPr sz="1800">
              <a:latin typeface="Times New Roman"/>
              <a:cs typeface="Times New Roman"/>
            </a:endParaRPr>
          </a:p>
        </p:txBody>
      </p:sp>
      <p:grpSp>
        <p:nvGrpSpPr>
          <p:cNvPr id="8" name="object 8"/>
          <p:cNvGrpSpPr/>
          <p:nvPr/>
        </p:nvGrpSpPr>
        <p:grpSpPr>
          <a:xfrm>
            <a:off x="4389120" y="1136903"/>
            <a:ext cx="4019550" cy="4591050"/>
            <a:chOff x="4389120" y="1136903"/>
            <a:chExt cx="4019550" cy="4591050"/>
          </a:xfrm>
        </p:grpSpPr>
        <p:sp>
          <p:nvSpPr>
            <p:cNvPr id="9" name="object 9"/>
            <p:cNvSpPr/>
            <p:nvPr/>
          </p:nvSpPr>
          <p:spPr>
            <a:xfrm>
              <a:off x="4408170" y="1155953"/>
              <a:ext cx="1905000" cy="1676400"/>
            </a:xfrm>
            <a:custGeom>
              <a:avLst/>
              <a:gdLst/>
              <a:ahLst/>
              <a:cxnLst/>
              <a:rect l="l" t="t" r="r" b="b"/>
              <a:pathLst>
                <a:path w="1905000" h="1676400">
                  <a:moveTo>
                    <a:pt x="0" y="838200"/>
                  </a:moveTo>
                  <a:lnTo>
                    <a:pt x="1320" y="793684"/>
                  </a:lnTo>
                  <a:lnTo>
                    <a:pt x="5237" y="749775"/>
                  </a:lnTo>
                  <a:lnTo>
                    <a:pt x="11685" y="706528"/>
                  </a:lnTo>
                  <a:lnTo>
                    <a:pt x="20598" y="664002"/>
                  </a:lnTo>
                  <a:lnTo>
                    <a:pt x="31911" y="622254"/>
                  </a:lnTo>
                  <a:lnTo>
                    <a:pt x="45557" y="581344"/>
                  </a:lnTo>
                  <a:lnTo>
                    <a:pt x="61470" y="541328"/>
                  </a:lnTo>
                  <a:lnTo>
                    <a:pt x="79586" y="502265"/>
                  </a:lnTo>
                  <a:lnTo>
                    <a:pt x="99837" y="464213"/>
                  </a:lnTo>
                  <a:lnTo>
                    <a:pt x="122158" y="427229"/>
                  </a:lnTo>
                  <a:lnTo>
                    <a:pt x="146484" y="391371"/>
                  </a:lnTo>
                  <a:lnTo>
                    <a:pt x="172748" y="356698"/>
                  </a:lnTo>
                  <a:lnTo>
                    <a:pt x="200885" y="323268"/>
                  </a:lnTo>
                  <a:lnTo>
                    <a:pt x="230828" y="291137"/>
                  </a:lnTo>
                  <a:lnTo>
                    <a:pt x="262512" y="260365"/>
                  </a:lnTo>
                  <a:lnTo>
                    <a:pt x="295872" y="231009"/>
                  </a:lnTo>
                  <a:lnTo>
                    <a:pt x="330840" y="203127"/>
                  </a:lnTo>
                  <a:lnTo>
                    <a:pt x="367352" y="176777"/>
                  </a:lnTo>
                  <a:lnTo>
                    <a:pt x="405342" y="152017"/>
                  </a:lnTo>
                  <a:lnTo>
                    <a:pt x="444743" y="128905"/>
                  </a:lnTo>
                  <a:lnTo>
                    <a:pt x="485490" y="107498"/>
                  </a:lnTo>
                  <a:lnTo>
                    <a:pt x="527517" y="87856"/>
                  </a:lnTo>
                  <a:lnTo>
                    <a:pt x="570758" y="70035"/>
                  </a:lnTo>
                  <a:lnTo>
                    <a:pt x="615148" y="54093"/>
                  </a:lnTo>
                  <a:lnTo>
                    <a:pt x="660620" y="40089"/>
                  </a:lnTo>
                  <a:lnTo>
                    <a:pt x="707109" y="28081"/>
                  </a:lnTo>
                  <a:lnTo>
                    <a:pt x="754549" y="18126"/>
                  </a:lnTo>
                  <a:lnTo>
                    <a:pt x="802874" y="10283"/>
                  </a:lnTo>
                  <a:lnTo>
                    <a:pt x="852018" y="4608"/>
                  </a:lnTo>
                  <a:lnTo>
                    <a:pt x="901915" y="1161"/>
                  </a:lnTo>
                  <a:lnTo>
                    <a:pt x="952500" y="0"/>
                  </a:lnTo>
                  <a:lnTo>
                    <a:pt x="1003084" y="1161"/>
                  </a:lnTo>
                  <a:lnTo>
                    <a:pt x="1052981" y="4608"/>
                  </a:lnTo>
                  <a:lnTo>
                    <a:pt x="1102125" y="10283"/>
                  </a:lnTo>
                  <a:lnTo>
                    <a:pt x="1150450" y="18126"/>
                  </a:lnTo>
                  <a:lnTo>
                    <a:pt x="1197890" y="28081"/>
                  </a:lnTo>
                  <a:lnTo>
                    <a:pt x="1244379" y="40089"/>
                  </a:lnTo>
                  <a:lnTo>
                    <a:pt x="1289851" y="54093"/>
                  </a:lnTo>
                  <a:lnTo>
                    <a:pt x="1334241" y="70035"/>
                  </a:lnTo>
                  <a:lnTo>
                    <a:pt x="1377482" y="87856"/>
                  </a:lnTo>
                  <a:lnTo>
                    <a:pt x="1419509" y="107498"/>
                  </a:lnTo>
                  <a:lnTo>
                    <a:pt x="1460256" y="128905"/>
                  </a:lnTo>
                  <a:lnTo>
                    <a:pt x="1499657" y="152017"/>
                  </a:lnTo>
                  <a:lnTo>
                    <a:pt x="1537647" y="176777"/>
                  </a:lnTo>
                  <a:lnTo>
                    <a:pt x="1574159" y="203127"/>
                  </a:lnTo>
                  <a:lnTo>
                    <a:pt x="1609127" y="231009"/>
                  </a:lnTo>
                  <a:lnTo>
                    <a:pt x="1642487" y="260365"/>
                  </a:lnTo>
                  <a:lnTo>
                    <a:pt x="1674171" y="291137"/>
                  </a:lnTo>
                  <a:lnTo>
                    <a:pt x="1704114" y="323268"/>
                  </a:lnTo>
                  <a:lnTo>
                    <a:pt x="1732251" y="356698"/>
                  </a:lnTo>
                  <a:lnTo>
                    <a:pt x="1758515" y="391371"/>
                  </a:lnTo>
                  <a:lnTo>
                    <a:pt x="1782841" y="427229"/>
                  </a:lnTo>
                  <a:lnTo>
                    <a:pt x="1805162" y="464213"/>
                  </a:lnTo>
                  <a:lnTo>
                    <a:pt x="1825413" y="502265"/>
                  </a:lnTo>
                  <a:lnTo>
                    <a:pt x="1843529" y="541328"/>
                  </a:lnTo>
                  <a:lnTo>
                    <a:pt x="1859442" y="581344"/>
                  </a:lnTo>
                  <a:lnTo>
                    <a:pt x="1873088" y="622254"/>
                  </a:lnTo>
                  <a:lnTo>
                    <a:pt x="1884401" y="664002"/>
                  </a:lnTo>
                  <a:lnTo>
                    <a:pt x="1893314" y="706528"/>
                  </a:lnTo>
                  <a:lnTo>
                    <a:pt x="1899762" y="749775"/>
                  </a:lnTo>
                  <a:lnTo>
                    <a:pt x="1903679" y="793684"/>
                  </a:lnTo>
                  <a:lnTo>
                    <a:pt x="1905000" y="838200"/>
                  </a:lnTo>
                  <a:lnTo>
                    <a:pt x="1903679" y="882715"/>
                  </a:lnTo>
                  <a:lnTo>
                    <a:pt x="1899762" y="926624"/>
                  </a:lnTo>
                  <a:lnTo>
                    <a:pt x="1893314" y="969871"/>
                  </a:lnTo>
                  <a:lnTo>
                    <a:pt x="1884401" y="1012397"/>
                  </a:lnTo>
                  <a:lnTo>
                    <a:pt x="1873088" y="1054145"/>
                  </a:lnTo>
                  <a:lnTo>
                    <a:pt x="1859442" y="1095055"/>
                  </a:lnTo>
                  <a:lnTo>
                    <a:pt x="1843529" y="1135071"/>
                  </a:lnTo>
                  <a:lnTo>
                    <a:pt x="1825413" y="1174134"/>
                  </a:lnTo>
                  <a:lnTo>
                    <a:pt x="1805162" y="1212186"/>
                  </a:lnTo>
                  <a:lnTo>
                    <a:pt x="1782841" y="1249170"/>
                  </a:lnTo>
                  <a:lnTo>
                    <a:pt x="1758515" y="1285028"/>
                  </a:lnTo>
                  <a:lnTo>
                    <a:pt x="1732251" y="1319701"/>
                  </a:lnTo>
                  <a:lnTo>
                    <a:pt x="1704114" y="1353131"/>
                  </a:lnTo>
                  <a:lnTo>
                    <a:pt x="1674171" y="1385262"/>
                  </a:lnTo>
                  <a:lnTo>
                    <a:pt x="1642487" y="1416034"/>
                  </a:lnTo>
                  <a:lnTo>
                    <a:pt x="1609127" y="1445390"/>
                  </a:lnTo>
                  <a:lnTo>
                    <a:pt x="1574159" y="1473272"/>
                  </a:lnTo>
                  <a:lnTo>
                    <a:pt x="1537647" y="1499622"/>
                  </a:lnTo>
                  <a:lnTo>
                    <a:pt x="1499657" y="1524382"/>
                  </a:lnTo>
                  <a:lnTo>
                    <a:pt x="1460256" y="1547494"/>
                  </a:lnTo>
                  <a:lnTo>
                    <a:pt x="1419509" y="1568901"/>
                  </a:lnTo>
                  <a:lnTo>
                    <a:pt x="1377482" y="1588543"/>
                  </a:lnTo>
                  <a:lnTo>
                    <a:pt x="1334241" y="1606364"/>
                  </a:lnTo>
                  <a:lnTo>
                    <a:pt x="1289851" y="1622306"/>
                  </a:lnTo>
                  <a:lnTo>
                    <a:pt x="1244379" y="1636310"/>
                  </a:lnTo>
                  <a:lnTo>
                    <a:pt x="1197890" y="1648318"/>
                  </a:lnTo>
                  <a:lnTo>
                    <a:pt x="1150450" y="1658273"/>
                  </a:lnTo>
                  <a:lnTo>
                    <a:pt x="1102125" y="1666116"/>
                  </a:lnTo>
                  <a:lnTo>
                    <a:pt x="1052981" y="1671791"/>
                  </a:lnTo>
                  <a:lnTo>
                    <a:pt x="1003084" y="1675238"/>
                  </a:lnTo>
                  <a:lnTo>
                    <a:pt x="952500" y="1676400"/>
                  </a:lnTo>
                  <a:lnTo>
                    <a:pt x="901915" y="1675238"/>
                  </a:lnTo>
                  <a:lnTo>
                    <a:pt x="852018" y="1671791"/>
                  </a:lnTo>
                  <a:lnTo>
                    <a:pt x="802874" y="1666116"/>
                  </a:lnTo>
                  <a:lnTo>
                    <a:pt x="754549" y="1658273"/>
                  </a:lnTo>
                  <a:lnTo>
                    <a:pt x="707109" y="1648318"/>
                  </a:lnTo>
                  <a:lnTo>
                    <a:pt x="660620" y="1636310"/>
                  </a:lnTo>
                  <a:lnTo>
                    <a:pt x="615148" y="1622306"/>
                  </a:lnTo>
                  <a:lnTo>
                    <a:pt x="570758" y="1606364"/>
                  </a:lnTo>
                  <a:lnTo>
                    <a:pt x="527517" y="1588543"/>
                  </a:lnTo>
                  <a:lnTo>
                    <a:pt x="485490" y="1568901"/>
                  </a:lnTo>
                  <a:lnTo>
                    <a:pt x="444743" y="1547494"/>
                  </a:lnTo>
                  <a:lnTo>
                    <a:pt x="405342" y="1524382"/>
                  </a:lnTo>
                  <a:lnTo>
                    <a:pt x="367352" y="1499622"/>
                  </a:lnTo>
                  <a:lnTo>
                    <a:pt x="330840" y="1473272"/>
                  </a:lnTo>
                  <a:lnTo>
                    <a:pt x="295872" y="1445390"/>
                  </a:lnTo>
                  <a:lnTo>
                    <a:pt x="262512" y="1416034"/>
                  </a:lnTo>
                  <a:lnTo>
                    <a:pt x="230828" y="1385262"/>
                  </a:lnTo>
                  <a:lnTo>
                    <a:pt x="200885" y="1353131"/>
                  </a:lnTo>
                  <a:lnTo>
                    <a:pt x="172748" y="1319701"/>
                  </a:lnTo>
                  <a:lnTo>
                    <a:pt x="146484" y="1285028"/>
                  </a:lnTo>
                  <a:lnTo>
                    <a:pt x="122158" y="1249170"/>
                  </a:lnTo>
                  <a:lnTo>
                    <a:pt x="99837" y="1212186"/>
                  </a:lnTo>
                  <a:lnTo>
                    <a:pt x="79586" y="1174134"/>
                  </a:lnTo>
                  <a:lnTo>
                    <a:pt x="61470" y="1135071"/>
                  </a:lnTo>
                  <a:lnTo>
                    <a:pt x="45557" y="1095055"/>
                  </a:lnTo>
                  <a:lnTo>
                    <a:pt x="31911" y="1054145"/>
                  </a:lnTo>
                  <a:lnTo>
                    <a:pt x="20598" y="1012397"/>
                  </a:lnTo>
                  <a:lnTo>
                    <a:pt x="11685" y="969871"/>
                  </a:lnTo>
                  <a:lnTo>
                    <a:pt x="5237" y="926624"/>
                  </a:lnTo>
                  <a:lnTo>
                    <a:pt x="1320" y="882715"/>
                  </a:lnTo>
                  <a:lnTo>
                    <a:pt x="0" y="838200"/>
                  </a:lnTo>
                  <a:close/>
                </a:path>
              </a:pathLst>
            </a:custGeom>
            <a:ln w="38100">
              <a:solidFill>
                <a:srgbClr val="FF3300"/>
              </a:solidFill>
            </a:ln>
          </p:spPr>
          <p:txBody>
            <a:bodyPr wrap="square" lIns="0" tIns="0" rIns="0" bIns="0" rtlCol="0"/>
            <a:lstStyle/>
            <a:p>
              <a:endParaRPr/>
            </a:p>
          </p:txBody>
        </p:sp>
        <p:sp>
          <p:nvSpPr>
            <p:cNvPr id="10" name="object 10"/>
            <p:cNvSpPr/>
            <p:nvPr/>
          </p:nvSpPr>
          <p:spPr>
            <a:xfrm>
              <a:off x="5760720" y="4001261"/>
              <a:ext cx="2647950" cy="1727200"/>
            </a:xfrm>
            <a:custGeom>
              <a:avLst/>
              <a:gdLst/>
              <a:ahLst/>
              <a:cxnLst/>
              <a:rect l="l" t="t" r="r" b="b"/>
              <a:pathLst>
                <a:path w="2647950" h="1727200">
                  <a:moveTo>
                    <a:pt x="1162050" y="1726692"/>
                  </a:moveTo>
                  <a:lnTo>
                    <a:pt x="1154099" y="1714677"/>
                  </a:lnTo>
                  <a:lnTo>
                    <a:pt x="1115060" y="1655648"/>
                  </a:lnTo>
                  <a:lnTo>
                    <a:pt x="1105535" y="1672158"/>
                  </a:lnTo>
                  <a:lnTo>
                    <a:pt x="252857" y="1180973"/>
                  </a:lnTo>
                  <a:lnTo>
                    <a:pt x="233807" y="1213993"/>
                  </a:lnTo>
                  <a:lnTo>
                    <a:pt x="1086485" y="1705178"/>
                  </a:lnTo>
                  <a:lnTo>
                    <a:pt x="1076960" y="1721675"/>
                  </a:lnTo>
                  <a:lnTo>
                    <a:pt x="1162050" y="1726692"/>
                  </a:lnTo>
                  <a:close/>
                </a:path>
                <a:path w="2647950" h="1727200">
                  <a:moveTo>
                    <a:pt x="2647950" y="38100"/>
                  </a:moveTo>
                  <a:lnTo>
                    <a:pt x="2609850" y="19050"/>
                  </a:lnTo>
                  <a:lnTo>
                    <a:pt x="2571750" y="0"/>
                  </a:lnTo>
                  <a:lnTo>
                    <a:pt x="2571750" y="19050"/>
                  </a:lnTo>
                  <a:lnTo>
                    <a:pt x="0" y="19050"/>
                  </a:lnTo>
                  <a:lnTo>
                    <a:pt x="0" y="57150"/>
                  </a:lnTo>
                  <a:lnTo>
                    <a:pt x="2571750" y="57150"/>
                  </a:lnTo>
                  <a:lnTo>
                    <a:pt x="2571750" y="76200"/>
                  </a:lnTo>
                  <a:lnTo>
                    <a:pt x="2609850" y="57150"/>
                  </a:lnTo>
                  <a:lnTo>
                    <a:pt x="2647950" y="38100"/>
                  </a:lnTo>
                  <a:close/>
                </a:path>
              </a:pathLst>
            </a:custGeom>
            <a:solidFill>
              <a:srgbClr val="FF3300"/>
            </a:solidFill>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7634"/>
            <a:ext cx="3615690" cy="1123315"/>
          </a:xfrm>
          <a:prstGeom prst="rect">
            <a:avLst/>
          </a:prstGeom>
        </p:spPr>
        <p:txBody>
          <a:bodyPr vert="horz" wrap="square" lIns="0" tIns="12700" rIns="0" bIns="0" rtlCol="0">
            <a:spAutoFit/>
          </a:bodyPr>
          <a:lstStyle/>
          <a:p>
            <a:pPr marL="127000" marR="5080" indent="-114300">
              <a:lnSpc>
                <a:spcPct val="100000"/>
              </a:lnSpc>
              <a:spcBef>
                <a:spcPts val="100"/>
              </a:spcBef>
              <a:tabLst>
                <a:tab pos="1776730" algn="l"/>
              </a:tabLst>
            </a:pPr>
            <a:r>
              <a:rPr b="0" spc="-65" dirty="0">
                <a:solidFill>
                  <a:srgbClr val="000000"/>
                </a:solidFill>
                <a:latin typeface="Times New Roman"/>
                <a:cs typeface="Times New Roman"/>
              </a:rPr>
              <a:t>Type </a:t>
            </a:r>
            <a:r>
              <a:rPr b="0" dirty="0">
                <a:solidFill>
                  <a:srgbClr val="000000"/>
                </a:solidFill>
                <a:latin typeface="Times New Roman"/>
                <a:cs typeface="Times New Roman"/>
              </a:rPr>
              <a:t>IV </a:t>
            </a:r>
            <a:r>
              <a:rPr b="0" spc="-5" dirty="0">
                <a:solidFill>
                  <a:srgbClr val="000000"/>
                </a:solidFill>
                <a:latin typeface="Times New Roman"/>
                <a:cs typeface="Times New Roman"/>
              </a:rPr>
              <a:t>DTH </a:t>
            </a:r>
            <a:r>
              <a:rPr b="0" dirty="0">
                <a:solidFill>
                  <a:srgbClr val="000000"/>
                </a:solidFill>
                <a:latin typeface="Times New Roman"/>
                <a:cs typeface="Times New Roman"/>
              </a:rPr>
              <a:t> </a:t>
            </a:r>
            <a:r>
              <a:rPr b="0" dirty="0">
                <a:solidFill>
                  <a:srgbClr val="5FCAEE"/>
                </a:solidFill>
                <a:latin typeface="Times New Roman"/>
                <a:cs typeface="Times New Roman"/>
              </a:rPr>
              <a:t>Cont</a:t>
            </a:r>
            <a:r>
              <a:rPr b="0" spc="-15" dirty="0">
                <a:solidFill>
                  <a:srgbClr val="5FCAEE"/>
                </a:solidFill>
                <a:latin typeface="Times New Roman"/>
                <a:cs typeface="Times New Roman"/>
              </a:rPr>
              <a:t>a</a:t>
            </a:r>
            <a:r>
              <a:rPr b="0" dirty="0">
                <a:solidFill>
                  <a:srgbClr val="5FCAEE"/>
                </a:solidFill>
                <a:latin typeface="Times New Roman"/>
                <a:cs typeface="Times New Roman"/>
              </a:rPr>
              <a:t>ct	derm</a:t>
            </a:r>
            <a:r>
              <a:rPr b="0" spc="-15" dirty="0">
                <a:solidFill>
                  <a:srgbClr val="5FCAEE"/>
                </a:solidFill>
                <a:latin typeface="Times New Roman"/>
                <a:cs typeface="Times New Roman"/>
              </a:rPr>
              <a:t>a</a:t>
            </a:r>
            <a:r>
              <a:rPr b="0" dirty="0">
                <a:solidFill>
                  <a:srgbClr val="5FCAEE"/>
                </a:solidFill>
                <a:latin typeface="Times New Roman"/>
                <a:cs typeface="Times New Roman"/>
              </a:rPr>
              <a:t>t</a:t>
            </a:r>
            <a:r>
              <a:rPr b="0" spc="-15" dirty="0">
                <a:solidFill>
                  <a:srgbClr val="5FCAEE"/>
                </a:solidFill>
                <a:latin typeface="Times New Roman"/>
                <a:cs typeface="Times New Roman"/>
              </a:rPr>
              <a:t>i</a:t>
            </a:r>
            <a:r>
              <a:rPr b="0" dirty="0">
                <a:solidFill>
                  <a:srgbClr val="5FCAEE"/>
                </a:solidFill>
                <a:latin typeface="Times New Roman"/>
                <a:cs typeface="Times New Roman"/>
              </a:rPr>
              <a:t>t</a:t>
            </a:r>
            <a:r>
              <a:rPr b="0" spc="-15" dirty="0">
                <a:solidFill>
                  <a:srgbClr val="5FCAEE"/>
                </a:solidFill>
                <a:latin typeface="Times New Roman"/>
                <a:cs typeface="Times New Roman"/>
              </a:rPr>
              <a:t>i</a:t>
            </a:r>
            <a:r>
              <a:rPr b="0" dirty="0">
                <a:solidFill>
                  <a:srgbClr val="5FCAEE"/>
                </a:solidFill>
                <a:latin typeface="Times New Roman"/>
                <a:cs typeface="Times New Roman"/>
              </a:rPr>
              <a:t>s</a:t>
            </a:r>
          </a:p>
        </p:txBody>
      </p:sp>
      <p:sp>
        <p:nvSpPr>
          <p:cNvPr id="3" name="object 3"/>
          <p:cNvSpPr txBox="1"/>
          <p:nvPr/>
        </p:nvSpPr>
        <p:spPr>
          <a:xfrm>
            <a:off x="1755394" y="2015255"/>
            <a:ext cx="8218805" cy="1430020"/>
          </a:xfrm>
          <a:prstGeom prst="rect">
            <a:avLst/>
          </a:prstGeom>
        </p:spPr>
        <p:txBody>
          <a:bodyPr vert="horz" wrap="square" lIns="0" tIns="156845" rIns="0" bIns="0" rtlCol="0">
            <a:spAutoFit/>
          </a:bodyPr>
          <a:lstStyle/>
          <a:p>
            <a:pPr marL="12700">
              <a:lnSpc>
                <a:spcPct val="100000"/>
              </a:lnSpc>
              <a:spcBef>
                <a:spcPts val="1235"/>
              </a:spcBef>
              <a:tabLst>
                <a:tab pos="354965" algn="l"/>
              </a:tabLst>
            </a:pPr>
            <a:r>
              <a:rPr sz="1450" spc="-150" dirty="0">
                <a:solidFill>
                  <a:srgbClr val="5FCAEE"/>
                </a:solidFill>
                <a:latin typeface="Lucida Sans Unicode"/>
                <a:cs typeface="Lucida Sans Unicode"/>
              </a:rPr>
              <a:t>▶	</a:t>
            </a:r>
            <a:r>
              <a:rPr sz="1800" dirty="0">
                <a:solidFill>
                  <a:srgbClr val="404040"/>
                </a:solidFill>
                <a:latin typeface="Times New Roman"/>
                <a:cs typeface="Times New Roman"/>
              </a:rPr>
              <a:t>The</a:t>
            </a:r>
            <a:r>
              <a:rPr sz="1800" spc="-10" dirty="0">
                <a:solidFill>
                  <a:srgbClr val="404040"/>
                </a:solidFill>
                <a:latin typeface="Times New Roman"/>
                <a:cs typeface="Times New Roman"/>
              </a:rPr>
              <a:t> </a:t>
            </a:r>
            <a:r>
              <a:rPr sz="1800" dirty="0">
                <a:solidFill>
                  <a:srgbClr val="404040"/>
                </a:solidFill>
                <a:latin typeface="Times New Roman"/>
                <a:cs typeface="Times New Roman"/>
              </a:rPr>
              <a:t>response</a:t>
            </a:r>
            <a:r>
              <a:rPr sz="1800" spc="-10" dirty="0">
                <a:solidFill>
                  <a:srgbClr val="404040"/>
                </a:solidFill>
                <a:latin typeface="Times New Roman"/>
                <a:cs typeface="Times New Roman"/>
              </a:rPr>
              <a:t> </a:t>
            </a:r>
            <a:r>
              <a:rPr sz="1800" dirty="0">
                <a:solidFill>
                  <a:srgbClr val="404040"/>
                </a:solidFill>
                <a:latin typeface="Times New Roman"/>
                <a:cs typeface="Times New Roman"/>
              </a:rPr>
              <a:t>to</a:t>
            </a:r>
            <a:r>
              <a:rPr sz="1800" spc="-15" dirty="0">
                <a:solidFill>
                  <a:srgbClr val="404040"/>
                </a:solidFill>
                <a:latin typeface="Times New Roman"/>
                <a:cs typeface="Times New Roman"/>
              </a:rPr>
              <a:t> </a:t>
            </a:r>
            <a:r>
              <a:rPr sz="1800" dirty="0">
                <a:solidFill>
                  <a:srgbClr val="404040"/>
                </a:solidFill>
                <a:latin typeface="Times New Roman"/>
                <a:cs typeface="Times New Roman"/>
              </a:rPr>
              <a:t>poison</a:t>
            </a:r>
            <a:r>
              <a:rPr sz="1800" spc="-10" dirty="0">
                <a:solidFill>
                  <a:srgbClr val="404040"/>
                </a:solidFill>
                <a:latin typeface="Times New Roman"/>
                <a:cs typeface="Times New Roman"/>
              </a:rPr>
              <a:t> </a:t>
            </a:r>
            <a:r>
              <a:rPr sz="1800" dirty="0">
                <a:solidFill>
                  <a:srgbClr val="404040"/>
                </a:solidFill>
                <a:latin typeface="Times New Roman"/>
                <a:cs typeface="Times New Roman"/>
              </a:rPr>
              <a:t>oak</a:t>
            </a:r>
            <a:r>
              <a:rPr sz="1800" spc="-20" dirty="0">
                <a:solidFill>
                  <a:srgbClr val="404040"/>
                </a:solidFill>
                <a:latin typeface="Times New Roman"/>
                <a:cs typeface="Times New Roman"/>
              </a:rPr>
              <a:t> </a:t>
            </a:r>
            <a:r>
              <a:rPr sz="1800" dirty="0">
                <a:solidFill>
                  <a:srgbClr val="404040"/>
                </a:solidFill>
                <a:latin typeface="Times New Roman"/>
                <a:cs typeface="Times New Roman"/>
              </a:rPr>
              <a:t>is</a:t>
            </a:r>
            <a:r>
              <a:rPr sz="1800" spc="-5" dirty="0">
                <a:solidFill>
                  <a:srgbClr val="404040"/>
                </a:solidFill>
                <a:latin typeface="Times New Roman"/>
                <a:cs typeface="Times New Roman"/>
              </a:rPr>
              <a:t> </a:t>
            </a:r>
            <a:r>
              <a:rPr sz="1800" dirty="0">
                <a:solidFill>
                  <a:srgbClr val="404040"/>
                </a:solidFill>
                <a:latin typeface="Times New Roman"/>
                <a:cs typeface="Times New Roman"/>
              </a:rPr>
              <a:t>a</a:t>
            </a:r>
            <a:r>
              <a:rPr sz="1800" spc="-10" dirty="0">
                <a:solidFill>
                  <a:srgbClr val="404040"/>
                </a:solidFill>
                <a:latin typeface="Times New Roman"/>
                <a:cs typeface="Times New Roman"/>
              </a:rPr>
              <a:t> </a:t>
            </a:r>
            <a:r>
              <a:rPr sz="1800" dirty="0">
                <a:solidFill>
                  <a:srgbClr val="404040"/>
                </a:solidFill>
                <a:latin typeface="Times New Roman"/>
                <a:cs typeface="Times New Roman"/>
              </a:rPr>
              <a:t>classic</a:t>
            </a:r>
            <a:r>
              <a:rPr sz="1800" spc="-45" dirty="0">
                <a:solidFill>
                  <a:srgbClr val="404040"/>
                </a:solidFill>
                <a:latin typeface="Times New Roman"/>
                <a:cs typeface="Times New Roman"/>
              </a:rPr>
              <a:t> </a:t>
            </a:r>
            <a:r>
              <a:rPr sz="1800" spc="-25" dirty="0">
                <a:solidFill>
                  <a:srgbClr val="404040"/>
                </a:solidFill>
                <a:latin typeface="Times New Roman"/>
                <a:cs typeface="Times New Roman"/>
              </a:rPr>
              <a:t>Type</a:t>
            </a:r>
            <a:r>
              <a:rPr sz="1800" spc="-50" dirty="0">
                <a:solidFill>
                  <a:srgbClr val="404040"/>
                </a:solidFill>
                <a:latin typeface="Times New Roman"/>
                <a:cs typeface="Times New Roman"/>
              </a:rPr>
              <a:t> </a:t>
            </a:r>
            <a:r>
              <a:rPr sz="1800" spc="-80" dirty="0">
                <a:solidFill>
                  <a:srgbClr val="404040"/>
                </a:solidFill>
                <a:latin typeface="Times New Roman"/>
                <a:cs typeface="Times New Roman"/>
              </a:rPr>
              <a:t>IV.</a:t>
            </a:r>
            <a:endParaRPr sz="1800">
              <a:latin typeface="Times New Roman"/>
              <a:cs typeface="Times New Roman"/>
            </a:endParaRPr>
          </a:p>
          <a:p>
            <a:pPr marL="756285" marR="5080" indent="-287020">
              <a:lnSpc>
                <a:spcPct val="100000"/>
              </a:lnSpc>
              <a:spcBef>
                <a:spcPts val="1005"/>
              </a:spcBef>
              <a:tabLst>
                <a:tab pos="756285" algn="l"/>
              </a:tabLst>
            </a:pPr>
            <a:r>
              <a:rPr sz="1250" spc="-100" dirty="0">
                <a:solidFill>
                  <a:srgbClr val="5FCAEE"/>
                </a:solidFill>
                <a:latin typeface="Lucida Sans Unicode"/>
                <a:cs typeface="Lucida Sans Unicode"/>
              </a:rPr>
              <a:t>▶	</a:t>
            </a:r>
            <a:r>
              <a:rPr sz="1600" spc="-10" dirty="0">
                <a:solidFill>
                  <a:srgbClr val="404040"/>
                </a:solidFill>
                <a:latin typeface="Times New Roman"/>
                <a:cs typeface="Times New Roman"/>
              </a:rPr>
              <a:t>Small</a:t>
            </a:r>
            <a:r>
              <a:rPr sz="1600" spc="65" dirty="0">
                <a:solidFill>
                  <a:srgbClr val="404040"/>
                </a:solidFill>
                <a:latin typeface="Times New Roman"/>
                <a:cs typeface="Times New Roman"/>
              </a:rPr>
              <a:t> </a:t>
            </a:r>
            <a:r>
              <a:rPr sz="1600" spc="-10" dirty="0">
                <a:solidFill>
                  <a:srgbClr val="404040"/>
                </a:solidFill>
                <a:latin typeface="Times New Roman"/>
                <a:cs typeface="Times New Roman"/>
              </a:rPr>
              <a:t>molecules</a:t>
            </a:r>
            <a:r>
              <a:rPr sz="1600" spc="65" dirty="0">
                <a:solidFill>
                  <a:srgbClr val="404040"/>
                </a:solidFill>
                <a:latin typeface="Times New Roman"/>
                <a:cs typeface="Times New Roman"/>
              </a:rPr>
              <a:t> </a:t>
            </a:r>
            <a:r>
              <a:rPr sz="1600" spc="-5" dirty="0">
                <a:solidFill>
                  <a:srgbClr val="404040"/>
                </a:solidFill>
                <a:latin typeface="Times New Roman"/>
                <a:cs typeface="Times New Roman"/>
              </a:rPr>
              <a:t>act</a:t>
            </a:r>
            <a:r>
              <a:rPr sz="1600" spc="15" dirty="0">
                <a:solidFill>
                  <a:srgbClr val="404040"/>
                </a:solidFill>
                <a:latin typeface="Times New Roman"/>
                <a:cs typeface="Times New Roman"/>
              </a:rPr>
              <a:t> </a:t>
            </a:r>
            <a:r>
              <a:rPr sz="1600" spc="-5" dirty="0">
                <a:solidFill>
                  <a:srgbClr val="404040"/>
                </a:solidFill>
                <a:latin typeface="Times New Roman"/>
                <a:cs typeface="Times New Roman"/>
              </a:rPr>
              <a:t>as</a:t>
            </a:r>
            <a:r>
              <a:rPr sz="1600" spc="10" dirty="0">
                <a:solidFill>
                  <a:srgbClr val="404040"/>
                </a:solidFill>
                <a:latin typeface="Times New Roman"/>
                <a:cs typeface="Times New Roman"/>
              </a:rPr>
              <a:t> </a:t>
            </a:r>
            <a:r>
              <a:rPr sz="1600" spc="-5" dirty="0">
                <a:solidFill>
                  <a:srgbClr val="404040"/>
                </a:solidFill>
                <a:latin typeface="Times New Roman"/>
                <a:cs typeface="Times New Roman"/>
              </a:rPr>
              <a:t>haptens</a:t>
            </a:r>
            <a:r>
              <a:rPr sz="1600" spc="15" dirty="0">
                <a:solidFill>
                  <a:srgbClr val="404040"/>
                </a:solidFill>
                <a:latin typeface="Times New Roman"/>
                <a:cs typeface="Times New Roman"/>
              </a:rPr>
              <a:t> </a:t>
            </a:r>
            <a:r>
              <a:rPr sz="1600" spc="-5" dirty="0">
                <a:solidFill>
                  <a:srgbClr val="404040"/>
                </a:solidFill>
                <a:latin typeface="Times New Roman"/>
                <a:cs typeface="Times New Roman"/>
              </a:rPr>
              <a:t>and</a:t>
            </a:r>
            <a:r>
              <a:rPr sz="1600" spc="10" dirty="0">
                <a:solidFill>
                  <a:srgbClr val="404040"/>
                </a:solidFill>
                <a:latin typeface="Times New Roman"/>
                <a:cs typeface="Times New Roman"/>
              </a:rPr>
              <a:t> </a:t>
            </a:r>
            <a:r>
              <a:rPr sz="1600" spc="-10" dirty="0">
                <a:solidFill>
                  <a:srgbClr val="404040"/>
                </a:solidFill>
                <a:latin typeface="Times New Roman"/>
                <a:cs typeface="Times New Roman"/>
              </a:rPr>
              <a:t>complex</a:t>
            </a:r>
            <a:r>
              <a:rPr sz="1600" spc="55" dirty="0">
                <a:solidFill>
                  <a:srgbClr val="404040"/>
                </a:solidFill>
                <a:latin typeface="Times New Roman"/>
                <a:cs typeface="Times New Roman"/>
              </a:rPr>
              <a:t> </a:t>
            </a:r>
            <a:r>
              <a:rPr sz="1600" spc="-10" dirty="0">
                <a:solidFill>
                  <a:srgbClr val="404040"/>
                </a:solidFill>
                <a:latin typeface="Times New Roman"/>
                <a:cs typeface="Times New Roman"/>
              </a:rPr>
              <a:t>with</a:t>
            </a:r>
            <a:r>
              <a:rPr sz="1600" spc="20" dirty="0">
                <a:solidFill>
                  <a:srgbClr val="404040"/>
                </a:solidFill>
                <a:latin typeface="Times New Roman"/>
                <a:cs typeface="Times New Roman"/>
              </a:rPr>
              <a:t> </a:t>
            </a:r>
            <a:r>
              <a:rPr sz="1600" spc="-5" dirty="0">
                <a:solidFill>
                  <a:srgbClr val="404040"/>
                </a:solidFill>
                <a:latin typeface="Times New Roman"/>
                <a:cs typeface="Times New Roman"/>
              </a:rPr>
              <a:t>skin</a:t>
            </a:r>
            <a:r>
              <a:rPr sz="1600" spc="10" dirty="0">
                <a:solidFill>
                  <a:srgbClr val="404040"/>
                </a:solidFill>
                <a:latin typeface="Times New Roman"/>
                <a:cs typeface="Times New Roman"/>
              </a:rPr>
              <a:t> </a:t>
            </a:r>
            <a:r>
              <a:rPr sz="1600" spc="-5" dirty="0">
                <a:solidFill>
                  <a:srgbClr val="404040"/>
                </a:solidFill>
                <a:latin typeface="Times New Roman"/>
                <a:cs typeface="Times New Roman"/>
              </a:rPr>
              <a:t>proteins</a:t>
            </a:r>
            <a:r>
              <a:rPr sz="1600" spc="15" dirty="0">
                <a:solidFill>
                  <a:srgbClr val="404040"/>
                </a:solidFill>
                <a:latin typeface="Times New Roman"/>
                <a:cs typeface="Times New Roman"/>
              </a:rPr>
              <a:t> </a:t>
            </a:r>
            <a:r>
              <a:rPr sz="1600" spc="-5" dirty="0">
                <a:solidFill>
                  <a:srgbClr val="404040"/>
                </a:solidFill>
                <a:latin typeface="Times New Roman"/>
                <a:cs typeface="Times New Roman"/>
              </a:rPr>
              <a:t>to</a:t>
            </a:r>
            <a:r>
              <a:rPr sz="1600" spc="20" dirty="0">
                <a:solidFill>
                  <a:srgbClr val="404040"/>
                </a:solidFill>
                <a:latin typeface="Times New Roman"/>
                <a:cs typeface="Times New Roman"/>
              </a:rPr>
              <a:t> </a:t>
            </a:r>
            <a:r>
              <a:rPr sz="1600" spc="-5" dirty="0">
                <a:solidFill>
                  <a:srgbClr val="404040"/>
                </a:solidFill>
                <a:latin typeface="Times New Roman"/>
                <a:cs typeface="Times New Roman"/>
              </a:rPr>
              <a:t>be</a:t>
            </a:r>
            <a:r>
              <a:rPr sz="1600" spc="5" dirty="0">
                <a:solidFill>
                  <a:srgbClr val="404040"/>
                </a:solidFill>
                <a:latin typeface="Times New Roman"/>
                <a:cs typeface="Times New Roman"/>
              </a:rPr>
              <a:t> </a:t>
            </a:r>
            <a:r>
              <a:rPr sz="1600" spc="-5" dirty="0">
                <a:solidFill>
                  <a:srgbClr val="404040"/>
                </a:solidFill>
                <a:latin typeface="Times New Roman"/>
                <a:cs typeface="Times New Roman"/>
              </a:rPr>
              <a:t>taken</a:t>
            </a:r>
            <a:r>
              <a:rPr sz="1600" spc="20" dirty="0">
                <a:solidFill>
                  <a:srgbClr val="404040"/>
                </a:solidFill>
                <a:latin typeface="Times New Roman"/>
                <a:cs typeface="Times New Roman"/>
              </a:rPr>
              <a:t> </a:t>
            </a:r>
            <a:r>
              <a:rPr sz="1600" spc="-5" dirty="0">
                <a:solidFill>
                  <a:srgbClr val="404040"/>
                </a:solidFill>
                <a:latin typeface="Times New Roman"/>
                <a:cs typeface="Times New Roman"/>
              </a:rPr>
              <a:t>up</a:t>
            </a:r>
            <a:r>
              <a:rPr sz="1600" spc="5" dirty="0">
                <a:solidFill>
                  <a:srgbClr val="404040"/>
                </a:solidFill>
                <a:latin typeface="Times New Roman"/>
                <a:cs typeface="Times New Roman"/>
              </a:rPr>
              <a:t> </a:t>
            </a:r>
            <a:r>
              <a:rPr sz="1600" spc="-5" dirty="0">
                <a:solidFill>
                  <a:srgbClr val="404040"/>
                </a:solidFill>
                <a:latin typeface="Times New Roman"/>
                <a:cs typeface="Times New Roman"/>
              </a:rPr>
              <a:t>by</a:t>
            </a:r>
            <a:r>
              <a:rPr sz="1600" spc="-85" dirty="0">
                <a:solidFill>
                  <a:srgbClr val="404040"/>
                </a:solidFill>
                <a:latin typeface="Times New Roman"/>
                <a:cs typeface="Times New Roman"/>
              </a:rPr>
              <a:t> </a:t>
            </a:r>
            <a:r>
              <a:rPr sz="1600" spc="-10" dirty="0">
                <a:solidFill>
                  <a:srgbClr val="404040"/>
                </a:solidFill>
                <a:latin typeface="Times New Roman"/>
                <a:cs typeface="Times New Roman"/>
              </a:rPr>
              <a:t>APCs</a:t>
            </a:r>
            <a:r>
              <a:rPr sz="1600" spc="10" dirty="0">
                <a:solidFill>
                  <a:srgbClr val="404040"/>
                </a:solidFill>
                <a:latin typeface="Times New Roman"/>
                <a:cs typeface="Times New Roman"/>
              </a:rPr>
              <a:t> </a:t>
            </a:r>
            <a:r>
              <a:rPr sz="1600" spc="-5" dirty="0">
                <a:solidFill>
                  <a:srgbClr val="404040"/>
                </a:solidFill>
                <a:latin typeface="Times New Roman"/>
                <a:cs typeface="Times New Roman"/>
              </a:rPr>
              <a:t>and </a:t>
            </a:r>
            <a:r>
              <a:rPr sz="1600" spc="-385" dirty="0">
                <a:solidFill>
                  <a:srgbClr val="404040"/>
                </a:solidFill>
                <a:latin typeface="Times New Roman"/>
                <a:cs typeface="Times New Roman"/>
              </a:rPr>
              <a:t> </a:t>
            </a:r>
            <a:r>
              <a:rPr sz="1600" spc="-5" dirty="0">
                <a:solidFill>
                  <a:srgbClr val="404040"/>
                </a:solidFill>
                <a:latin typeface="Times New Roman"/>
                <a:cs typeface="Times New Roman"/>
              </a:rPr>
              <a:t>presented</a:t>
            </a:r>
            <a:r>
              <a:rPr sz="1600" spc="20" dirty="0">
                <a:solidFill>
                  <a:srgbClr val="404040"/>
                </a:solidFill>
                <a:latin typeface="Times New Roman"/>
                <a:cs typeface="Times New Roman"/>
              </a:rPr>
              <a:t> </a:t>
            </a:r>
            <a:r>
              <a:rPr sz="1600" spc="-5" dirty="0">
                <a:solidFill>
                  <a:srgbClr val="404040"/>
                </a:solidFill>
                <a:latin typeface="Times New Roman"/>
                <a:cs typeface="Times New Roman"/>
              </a:rPr>
              <a:t>to</a:t>
            </a:r>
            <a:r>
              <a:rPr sz="1600" spc="-25" dirty="0">
                <a:solidFill>
                  <a:srgbClr val="404040"/>
                </a:solidFill>
                <a:latin typeface="Times New Roman"/>
                <a:cs typeface="Times New Roman"/>
              </a:rPr>
              <a:t> </a:t>
            </a:r>
            <a:r>
              <a:rPr sz="1600" dirty="0">
                <a:solidFill>
                  <a:srgbClr val="404040"/>
                </a:solidFill>
                <a:latin typeface="Times New Roman"/>
                <a:cs typeface="Times New Roman"/>
              </a:rPr>
              <a:t>Th1 </a:t>
            </a:r>
            <a:r>
              <a:rPr sz="1600" spc="-5" dirty="0">
                <a:solidFill>
                  <a:srgbClr val="404040"/>
                </a:solidFill>
                <a:latin typeface="Times New Roman"/>
                <a:cs typeface="Times New Roman"/>
              </a:rPr>
              <a:t>cells</a:t>
            </a:r>
            <a:r>
              <a:rPr sz="1600" spc="20" dirty="0">
                <a:solidFill>
                  <a:srgbClr val="404040"/>
                </a:solidFill>
                <a:latin typeface="Times New Roman"/>
                <a:cs typeface="Times New Roman"/>
              </a:rPr>
              <a:t> </a:t>
            </a:r>
            <a:r>
              <a:rPr sz="1600" spc="-5" dirty="0">
                <a:solidFill>
                  <a:srgbClr val="404040"/>
                </a:solidFill>
                <a:latin typeface="Times New Roman"/>
                <a:cs typeface="Times New Roman"/>
              </a:rPr>
              <a:t>to</a:t>
            </a:r>
            <a:r>
              <a:rPr sz="1600" spc="10" dirty="0">
                <a:solidFill>
                  <a:srgbClr val="404040"/>
                </a:solidFill>
                <a:latin typeface="Times New Roman"/>
                <a:cs typeface="Times New Roman"/>
              </a:rPr>
              <a:t> </a:t>
            </a:r>
            <a:r>
              <a:rPr sz="1600" spc="-5" dirty="0">
                <a:solidFill>
                  <a:srgbClr val="404040"/>
                </a:solidFill>
                <a:latin typeface="Times New Roman"/>
                <a:cs typeface="Times New Roman"/>
              </a:rPr>
              <a:t>get sensitization.</a:t>
            </a:r>
            <a:endParaRPr sz="1600">
              <a:latin typeface="Times New Roman"/>
              <a:cs typeface="Times New Roman"/>
            </a:endParaRPr>
          </a:p>
          <a:p>
            <a:pPr marL="469900">
              <a:lnSpc>
                <a:spcPct val="100000"/>
              </a:lnSpc>
              <a:spcBef>
                <a:spcPts val="994"/>
              </a:spcBef>
              <a:tabLst>
                <a:tab pos="756285" algn="l"/>
              </a:tabLst>
            </a:pPr>
            <a:r>
              <a:rPr sz="1250" spc="-100" dirty="0">
                <a:solidFill>
                  <a:srgbClr val="5FCAEE"/>
                </a:solidFill>
                <a:latin typeface="Lucida Sans Unicode"/>
                <a:cs typeface="Lucida Sans Unicode"/>
              </a:rPr>
              <a:t>▶	</a:t>
            </a:r>
            <a:r>
              <a:rPr sz="1600" spc="-5" dirty="0">
                <a:solidFill>
                  <a:srgbClr val="404040"/>
                </a:solidFill>
                <a:latin typeface="Times New Roman"/>
                <a:cs typeface="Times New Roman"/>
              </a:rPr>
              <a:t>During</a:t>
            </a:r>
            <a:r>
              <a:rPr sz="1600" spc="10" dirty="0">
                <a:solidFill>
                  <a:srgbClr val="404040"/>
                </a:solidFill>
                <a:latin typeface="Times New Roman"/>
                <a:cs typeface="Times New Roman"/>
              </a:rPr>
              <a:t> </a:t>
            </a:r>
            <a:r>
              <a:rPr sz="1600" spc="-5" dirty="0">
                <a:solidFill>
                  <a:srgbClr val="404040"/>
                </a:solidFill>
                <a:latin typeface="Times New Roman"/>
                <a:cs typeface="Times New Roman"/>
              </a:rPr>
              <a:t>secondary</a:t>
            </a:r>
            <a:r>
              <a:rPr sz="1600" spc="15" dirty="0">
                <a:solidFill>
                  <a:srgbClr val="404040"/>
                </a:solidFill>
                <a:latin typeface="Times New Roman"/>
                <a:cs typeface="Times New Roman"/>
              </a:rPr>
              <a:t> </a:t>
            </a:r>
            <a:r>
              <a:rPr sz="1600" spc="-5" dirty="0">
                <a:solidFill>
                  <a:srgbClr val="404040"/>
                </a:solidFill>
                <a:latin typeface="Times New Roman"/>
                <a:cs typeface="Times New Roman"/>
              </a:rPr>
              <a:t>exposure</a:t>
            </a:r>
            <a:r>
              <a:rPr sz="1600" spc="5" dirty="0">
                <a:solidFill>
                  <a:srgbClr val="404040"/>
                </a:solidFill>
                <a:latin typeface="Times New Roman"/>
                <a:cs typeface="Times New Roman"/>
              </a:rPr>
              <a:t> </a:t>
            </a:r>
            <a:r>
              <a:rPr sz="1600" spc="-5" dirty="0">
                <a:solidFill>
                  <a:srgbClr val="E8F312"/>
                </a:solidFill>
                <a:latin typeface="Times New Roman"/>
                <a:cs typeface="Times New Roman"/>
              </a:rPr>
              <a:t>Th1</a:t>
            </a:r>
            <a:r>
              <a:rPr sz="1600" spc="5" dirty="0">
                <a:solidFill>
                  <a:srgbClr val="E8F312"/>
                </a:solidFill>
                <a:latin typeface="Times New Roman"/>
                <a:cs typeface="Times New Roman"/>
              </a:rPr>
              <a:t> </a:t>
            </a:r>
            <a:r>
              <a:rPr sz="1600" spc="-10" dirty="0">
                <a:solidFill>
                  <a:srgbClr val="E8F312"/>
                </a:solidFill>
                <a:latin typeface="Times New Roman"/>
                <a:cs typeface="Times New Roman"/>
              </a:rPr>
              <a:t>memory</a:t>
            </a:r>
            <a:r>
              <a:rPr sz="1600" spc="70" dirty="0">
                <a:solidFill>
                  <a:srgbClr val="E8F312"/>
                </a:solidFill>
                <a:latin typeface="Times New Roman"/>
                <a:cs typeface="Times New Roman"/>
              </a:rPr>
              <a:t> </a:t>
            </a:r>
            <a:r>
              <a:rPr sz="1600" spc="-5" dirty="0">
                <a:solidFill>
                  <a:srgbClr val="404040"/>
                </a:solidFill>
                <a:latin typeface="Times New Roman"/>
                <a:cs typeface="Times New Roman"/>
              </a:rPr>
              <a:t>cells</a:t>
            </a:r>
            <a:r>
              <a:rPr sz="1600" spc="20" dirty="0">
                <a:solidFill>
                  <a:srgbClr val="404040"/>
                </a:solidFill>
                <a:latin typeface="Times New Roman"/>
                <a:cs typeface="Times New Roman"/>
              </a:rPr>
              <a:t> </a:t>
            </a:r>
            <a:r>
              <a:rPr sz="1600" spc="-10" dirty="0">
                <a:solidFill>
                  <a:srgbClr val="404040"/>
                </a:solidFill>
                <a:latin typeface="Times New Roman"/>
                <a:cs typeface="Times New Roman"/>
              </a:rPr>
              <a:t>become</a:t>
            </a:r>
            <a:r>
              <a:rPr sz="1600" spc="45" dirty="0">
                <a:solidFill>
                  <a:srgbClr val="404040"/>
                </a:solidFill>
                <a:latin typeface="Times New Roman"/>
                <a:cs typeface="Times New Roman"/>
              </a:rPr>
              <a:t> </a:t>
            </a:r>
            <a:r>
              <a:rPr sz="1600" spc="-5" dirty="0">
                <a:solidFill>
                  <a:srgbClr val="404040"/>
                </a:solidFill>
                <a:latin typeface="Times New Roman"/>
                <a:cs typeface="Times New Roman"/>
              </a:rPr>
              <a:t>activated</a:t>
            </a:r>
            <a:r>
              <a:rPr sz="1600" spc="40" dirty="0">
                <a:solidFill>
                  <a:srgbClr val="404040"/>
                </a:solidFill>
                <a:latin typeface="Times New Roman"/>
                <a:cs typeface="Times New Roman"/>
              </a:rPr>
              <a:t> </a:t>
            </a:r>
            <a:r>
              <a:rPr sz="1600" spc="-5" dirty="0">
                <a:solidFill>
                  <a:srgbClr val="404040"/>
                </a:solidFill>
                <a:latin typeface="Times New Roman"/>
                <a:cs typeface="Times New Roman"/>
              </a:rPr>
              <a:t>to</a:t>
            </a:r>
            <a:r>
              <a:rPr sz="1600" spc="5" dirty="0">
                <a:solidFill>
                  <a:srgbClr val="404040"/>
                </a:solidFill>
                <a:latin typeface="Times New Roman"/>
                <a:cs typeface="Times New Roman"/>
              </a:rPr>
              <a:t> </a:t>
            </a:r>
            <a:r>
              <a:rPr sz="1600" spc="-5" dirty="0">
                <a:solidFill>
                  <a:srgbClr val="404040"/>
                </a:solidFill>
                <a:latin typeface="Times New Roman"/>
                <a:cs typeface="Times New Roman"/>
              </a:rPr>
              <a:t>cause</a:t>
            </a:r>
            <a:r>
              <a:rPr sz="1600" spc="15" dirty="0">
                <a:solidFill>
                  <a:srgbClr val="404040"/>
                </a:solidFill>
                <a:latin typeface="Times New Roman"/>
                <a:cs typeface="Times New Roman"/>
              </a:rPr>
              <a:t> </a:t>
            </a:r>
            <a:r>
              <a:rPr sz="1600" spc="-10" dirty="0">
                <a:solidFill>
                  <a:srgbClr val="404040"/>
                </a:solidFill>
                <a:latin typeface="Times New Roman"/>
                <a:cs typeface="Times New Roman"/>
              </a:rPr>
              <a:t>DTH.</a:t>
            </a:r>
            <a:endParaRPr sz="16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8573" y="986127"/>
            <a:ext cx="7518400" cy="1328420"/>
          </a:xfrm>
          <a:prstGeom prst="rect">
            <a:avLst/>
          </a:prstGeom>
        </p:spPr>
        <p:txBody>
          <a:bodyPr vert="horz" wrap="square" lIns="0" tIns="45719" rIns="0" bIns="0" rtlCol="0">
            <a:spAutoFit/>
          </a:bodyPr>
          <a:lstStyle/>
          <a:p>
            <a:pPr marL="12700" marR="5080" algn="ctr">
              <a:lnSpc>
                <a:spcPts val="3360"/>
              </a:lnSpc>
              <a:spcBef>
                <a:spcPts val="359"/>
              </a:spcBef>
            </a:pPr>
            <a:r>
              <a:rPr sz="2950" i="1" spc="-95" dirty="0">
                <a:solidFill>
                  <a:srgbClr val="FFFFFF"/>
                </a:solidFill>
                <a:latin typeface="Arial"/>
                <a:cs typeface="Arial"/>
              </a:rPr>
              <a:t>The</a:t>
            </a:r>
            <a:r>
              <a:rPr sz="2950" i="1" spc="-35" dirty="0">
                <a:solidFill>
                  <a:srgbClr val="FFFFFF"/>
                </a:solidFill>
                <a:latin typeface="Arial"/>
                <a:cs typeface="Arial"/>
              </a:rPr>
              <a:t> </a:t>
            </a:r>
            <a:r>
              <a:rPr sz="2950" i="1" spc="-75" dirty="0">
                <a:solidFill>
                  <a:srgbClr val="FFFFFF"/>
                </a:solidFill>
                <a:latin typeface="Arial"/>
                <a:cs typeface="Arial"/>
              </a:rPr>
              <a:t>history</a:t>
            </a:r>
            <a:r>
              <a:rPr sz="2950" i="1" spc="-35" dirty="0">
                <a:solidFill>
                  <a:srgbClr val="FFFFFF"/>
                </a:solidFill>
                <a:latin typeface="Arial"/>
                <a:cs typeface="Arial"/>
              </a:rPr>
              <a:t> </a:t>
            </a:r>
            <a:r>
              <a:rPr sz="2950" i="1" spc="-65" dirty="0">
                <a:solidFill>
                  <a:srgbClr val="FFFFFF"/>
                </a:solidFill>
                <a:latin typeface="Arial"/>
                <a:cs typeface="Arial"/>
              </a:rPr>
              <a:t>is</a:t>
            </a:r>
            <a:r>
              <a:rPr sz="2950" i="1" spc="-50" dirty="0">
                <a:solidFill>
                  <a:srgbClr val="FFFFFF"/>
                </a:solidFill>
                <a:latin typeface="Arial"/>
                <a:cs typeface="Arial"/>
              </a:rPr>
              <a:t> </a:t>
            </a:r>
            <a:r>
              <a:rPr sz="2950" i="1" spc="-80" dirty="0">
                <a:solidFill>
                  <a:srgbClr val="FFFFFF"/>
                </a:solidFill>
                <a:latin typeface="Arial"/>
                <a:cs typeface="Arial"/>
              </a:rPr>
              <a:t>the</a:t>
            </a:r>
            <a:r>
              <a:rPr sz="2950" i="1" spc="-30" dirty="0">
                <a:solidFill>
                  <a:srgbClr val="FFFFFF"/>
                </a:solidFill>
                <a:latin typeface="Arial"/>
                <a:cs typeface="Arial"/>
              </a:rPr>
              <a:t> </a:t>
            </a:r>
            <a:r>
              <a:rPr sz="2950" i="1" spc="-95" dirty="0">
                <a:solidFill>
                  <a:srgbClr val="FFFFFF"/>
                </a:solidFill>
                <a:latin typeface="Arial"/>
                <a:cs typeface="Arial"/>
              </a:rPr>
              <a:t>most</a:t>
            </a:r>
            <a:r>
              <a:rPr sz="2950" i="1" spc="-35" dirty="0">
                <a:solidFill>
                  <a:srgbClr val="FFFFFF"/>
                </a:solidFill>
                <a:latin typeface="Arial"/>
                <a:cs typeface="Arial"/>
              </a:rPr>
              <a:t> </a:t>
            </a:r>
            <a:r>
              <a:rPr sz="2950" i="1" spc="-80" dirty="0">
                <a:solidFill>
                  <a:srgbClr val="FFFFFF"/>
                </a:solidFill>
                <a:latin typeface="Arial"/>
                <a:cs typeface="Arial"/>
              </a:rPr>
              <a:t>important</a:t>
            </a:r>
            <a:r>
              <a:rPr sz="2950" i="1" spc="-20" dirty="0">
                <a:solidFill>
                  <a:srgbClr val="FFFFFF"/>
                </a:solidFill>
                <a:latin typeface="Arial"/>
                <a:cs typeface="Arial"/>
              </a:rPr>
              <a:t> </a:t>
            </a:r>
            <a:r>
              <a:rPr sz="2950" i="1" spc="-85" dirty="0">
                <a:solidFill>
                  <a:srgbClr val="FFFFFF"/>
                </a:solidFill>
                <a:latin typeface="Arial"/>
                <a:cs typeface="Arial"/>
              </a:rPr>
              <a:t>element</a:t>
            </a:r>
            <a:r>
              <a:rPr sz="2950" i="1" spc="-50" dirty="0">
                <a:solidFill>
                  <a:srgbClr val="FFFFFF"/>
                </a:solidFill>
                <a:latin typeface="Arial"/>
                <a:cs typeface="Arial"/>
              </a:rPr>
              <a:t> </a:t>
            </a:r>
            <a:r>
              <a:rPr sz="2950" i="1" spc="-70" dirty="0">
                <a:solidFill>
                  <a:srgbClr val="FFFFFF"/>
                </a:solidFill>
                <a:latin typeface="Arial"/>
                <a:cs typeface="Arial"/>
              </a:rPr>
              <a:t>in </a:t>
            </a:r>
            <a:r>
              <a:rPr sz="2950" i="1" spc="-800" dirty="0">
                <a:solidFill>
                  <a:srgbClr val="FFFFFF"/>
                </a:solidFill>
                <a:latin typeface="Arial"/>
                <a:cs typeface="Arial"/>
              </a:rPr>
              <a:t> </a:t>
            </a:r>
            <a:r>
              <a:rPr sz="2950" i="1" spc="-80" dirty="0">
                <a:solidFill>
                  <a:srgbClr val="FFFFFF"/>
                </a:solidFill>
                <a:latin typeface="Arial"/>
                <a:cs typeface="Arial"/>
              </a:rPr>
              <a:t>the</a:t>
            </a:r>
            <a:r>
              <a:rPr sz="2950" i="1" spc="-30" dirty="0">
                <a:solidFill>
                  <a:srgbClr val="FFFFFF"/>
                </a:solidFill>
                <a:latin typeface="Arial"/>
                <a:cs typeface="Arial"/>
              </a:rPr>
              <a:t> </a:t>
            </a:r>
            <a:r>
              <a:rPr sz="2950" i="1" spc="-80" dirty="0">
                <a:solidFill>
                  <a:srgbClr val="FFFFFF"/>
                </a:solidFill>
                <a:latin typeface="Arial"/>
                <a:cs typeface="Arial"/>
              </a:rPr>
              <a:t>evaluation</a:t>
            </a:r>
            <a:r>
              <a:rPr sz="2950" i="1" spc="-35" dirty="0">
                <a:solidFill>
                  <a:srgbClr val="FFFFFF"/>
                </a:solidFill>
                <a:latin typeface="Arial"/>
                <a:cs typeface="Arial"/>
              </a:rPr>
              <a:t> </a:t>
            </a:r>
            <a:r>
              <a:rPr sz="2950" i="1" spc="-75" dirty="0">
                <a:solidFill>
                  <a:srgbClr val="FFFFFF"/>
                </a:solidFill>
                <a:latin typeface="Arial"/>
                <a:cs typeface="Arial"/>
              </a:rPr>
              <a:t>of</a:t>
            </a:r>
            <a:r>
              <a:rPr sz="2950" i="1" spc="-35" dirty="0">
                <a:solidFill>
                  <a:srgbClr val="FFFFFF"/>
                </a:solidFill>
                <a:latin typeface="Arial"/>
                <a:cs typeface="Arial"/>
              </a:rPr>
              <a:t> </a:t>
            </a:r>
            <a:r>
              <a:rPr sz="2950" i="1" spc="-100" dirty="0">
                <a:solidFill>
                  <a:srgbClr val="FFFFFF"/>
                </a:solidFill>
                <a:latin typeface="Arial"/>
                <a:cs typeface="Arial"/>
              </a:rPr>
              <a:t>allergy.</a:t>
            </a:r>
            <a:r>
              <a:rPr sz="2950" i="1" spc="-10" dirty="0">
                <a:solidFill>
                  <a:srgbClr val="FFFFFF"/>
                </a:solidFill>
                <a:latin typeface="Arial"/>
                <a:cs typeface="Arial"/>
              </a:rPr>
              <a:t> </a:t>
            </a:r>
            <a:r>
              <a:rPr sz="2950" i="1" spc="-95" dirty="0">
                <a:solidFill>
                  <a:srgbClr val="FFFFFF"/>
                </a:solidFill>
                <a:latin typeface="Arial"/>
                <a:cs typeface="Arial"/>
              </a:rPr>
              <a:t>Key</a:t>
            </a:r>
            <a:r>
              <a:rPr sz="2950" i="1" spc="-25" dirty="0">
                <a:solidFill>
                  <a:srgbClr val="FFFFFF"/>
                </a:solidFill>
                <a:latin typeface="Arial"/>
                <a:cs typeface="Arial"/>
              </a:rPr>
              <a:t> </a:t>
            </a:r>
            <a:r>
              <a:rPr sz="2950" i="1" spc="-75" dirty="0">
                <a:solidFill>
                  <a:srgbClr val="FFFFFF"/>
                </a:solidFill>
                <a:latin typeface="Arial"/>
                <a:cs typeface="Arial"/>
              </a:rPr>
              <a:t>features</a:t>
            </a:r>
            <a:r>
              <a:rPr sz="2950" i="1" spc="-25" dirty="0">
                <a:solidFill>
                  <a:srgbClr val="FFFFFF"/>
                </a:solidFill>
                <a:latin typeface="Arial"/>
                <a:cs typeface="Arial"/>
              </a:rPr>
              <a:t> </a:t>
            </a:r>
            <a:r>
              <a:rPr sz="2950" i="1" spc="-75" dirty="0">
                <a:solidFill>
                  <a:srgbClr val="FFFFFF"/>
                </a:solidFill>
                <a:latin typeface="Arial"/>
                <a:cs typeface="Arial"/>
              </a:rPr>
              <a:t>of</a:t>
            </a:r>
            <a:r>
              <a:rPr sz="2950" i="1" spc="-40" dirty="0">
                <a:solidFill>
                  <a:srgbClr val="FFFFFF"/>
                </a:solidFill>
                <a:latin typeface="Arial"/>
                <a:cs typeface="Arial"/>
              </a:rPr>
              <a:t> </a:t>
            </a:r>
            <a:r>
              <a:rPr sz="2950" i="1" spc="-80" dirty="0">
                <a:solidFill>
                  <a:srgbClr val="FFFFFF"/>
                </a:solidFill>
                <a:latin typeface="Arial"/>
                <a:cs typeface="Arial"/>
              </a:rPr>
              <a:t>the </a:t>
            </a:r>
            <a:r>
              <a:rPr sz="2950" i="1" spc="-805" dirty="0">
                <a:solidFill>
                  <a:srgbClr val="FFFFFF"/>
                </a:solidFill>
                <a:latin typeface="Arial"/>
                <a:cs typeface="Arial"/>
              </a:rPr>
              <a:t> </a:t>
            </a:r>
            <a:r>
              <a:rPr sz="2950" i="1" spc="-75" dirty="0">
                <a:solidFill>
                  <a:srgbClr val="FFFFFF"/>
                </a:solidFill>
                <a:latin typeface="Arial"/>
                <a:cs typeface="Arial"/>
              </a:rPr>
              <a:t>history</a:t>
            </a:r>
            <a:r>
              <a:rPr sz="2950" i="1" spc="-30" dirty="0">
                <a:solidFill>
                  <a:srgbClr val="FFFFFF"/>
                </a:solidFill>
                <a:latin typeface="Arial"/>
                <a:cs typeface="Arial"/>
              </a:rPr>
              <a:t> </a:t>
            </a:r>
            <a:r>
              <a:rPr sz="2950" i="1" spc="-70" dirty="0">
                <a:solidFill>
                  <a:srgbClr val="FFFFFF"/>
                </a:solidFill>
                <a:latin typeface="Arial"/>
                <a:cs typeface="Arial"/>
              </a:rPr>
              <a:t>are:</a:t>
            </a:r>
            <a:endParaRPr sz="2950">
              <a:latin typeface="Arial"/>
              <a:cs typeface="Arial"/>
            </a:endParaRPr>
          </a:p>
        </p:txBody>
      </p:sp>
      <p:sp>
        <p:nvSpPr>
          <p:cNvPr id="3" name="object 3"/>
          <p:cNvSpPr txBox="1"/>
          <p:nvPr/>
        </p:nvSpPr>
        <p:spPr>
          <a:xfrm>
            <a:off x="2085213" y="2633950"/>
            <a:ext cx="7753350" cy="3866515"/>
          </a:xfrm>
          <a:prstGeom prst="rect">
            <a:avLst/>
          </a:prstGeom>
        </p:spPr>
        <p:txBody>
          <a:bodyPr vert="horz" wrap="square" lIns="0" tIns="179070" rIns="0" bIns="0" rtlCol="0">
            <a:spAutoFit/>
          </a:bodyPr>
          <a:lstStyle/>
          <a:p>
            <a:pPr marL="254000" indent="-240665">
              <a:lnSpc>
                <a:spcPct val="100000"/>
              </a:lnSpc>
              <a:spcBef>
                <a:spcPts val="1410"/>
              </a:spcBef>
              <a:buSzPct val="92000"/>
              <a:buFont typeface="Wingdings"/>
              <a:buChar char=""/>
              <a:tabLst>
                <a:tab pos="254635" algn="l"/>
              </a:tabLst>
            </a:pPr>
            <a:r>
              <a:rPr sz="2500" i="1" spc="-60" dirty="0">
                <a:solidFill>
                  <a:srgbClr val="FFFFFF"/>
                </a:solidFill>
                <a:latin typeface="Arial"/>
                <a:cs typeface="Arial"/>
              </a:rPr>
              <a:t>Worsening</a:t>
            </a:r>
            <a:r>
              <a:rPr sz="2500" i="1" spc="-20" dirty="0">
                <a:solidFill>
                  <a:srgbClr val="FFFFFF"/>
                </a:solidFill>
                <a:latin typeface="Arial"/>
                <a:cs typeface="Arial"/>
              </a:rPr>
              <a:t> </a:t>
            </a:r>
            <a:r>
              <a:rPr sz="2500" i="1" spc="-45" dirty="0">
                <a:solidFill>
                  <a:srgbClr val="FFFFFF"/>
                </a:solidFill>
                <a:latin typeface="Arial"/>
                <a:cs typeface="Arial"/>
              </a:rPr>
              <a:t>of</a:t>
            </a:r>
            <a:r>
              <a:rPr sz="2500" i="1" spc="-35" dirty="0">
                <a:solidFill>
                  <a:srgbClr val="FFFFFF"/>
                </a:solidFill>
                <a:latin typeface="Arial"/>
                <a:cs typeface="Arial"/>
              </a:rPr>
              <a:t> </a:t>
            </a:r>
            <a:r>
              <a:rPr sz="2500" i="1" spc="-60" dirty="0">
                <a:solidFill>
                  <a:srgbClr val="FFFFFF"/>
                </a:solidFill>
                <a:latin typeface="Arial"/>
                <a:cs typeface="Arial"/>
              </a:rPr>
              <a:t>symptoms</a:t>
            </a:r>
            <a:r>
              <a:rPr sz="2500" i="1" spc="-50" dirty="0">
                <a:solidFill>
                  <a:srgbClr val="FFFFFF"/>
                </a:solidFill>
                <a:latin typeface="Arial"/>
                <a:cs typeface="Arial"/>
              </a:rPr>
              <a:t> </a:t>
            </a:r>
            <a:r>
              <a:rPr sz="2500" i="1" spc="-60" dirty="0">
                <a:solidFill>
                  <a:srgbClr val="FFFFFF"/>
                </a:solidFill>
                <a:latin typeface="Arial"/>
                <a:cs typeface="Arial"/>
              </a:rPr>
              <a:t>on</a:t>
            </a:r>
            <a:r>
              <a:rPr sz="2500" i="1" spc="-25" dirty="0">
                <a:solidFill>
                  <a:srgbClr val="FFFFFF"/>
                </a:solidFill>
                <a:latin typeface="Arial"/>
                <a:cs typeface="Arial"/>
              </a:rPr>
              <a:t> </a:t>
            </a:r>
            <a:r>
              <a:rPr sz="2500" i="1" spc="-55" dirty="0">
                <a:solidFill>
                  <a:srgbClr val="FFFFFF"/>
                </a:solidFill>
                <a:latin typeface="Arial"/>
                <a:cs typeface="Arial"/>
              </a:rPr>
              <a:t>exposure</a:t>
            </a:r>
            <a:r>
              <a:rPr sz="2500" i="1" spc="-5" dirty="0">
                <a:solidFill>
                  <a:srgbClr val="FFFFFF"/>
                </a:solidFill>
                <a:latin typeface="Arial"/>
                <a:cs typeface="Arial"/>
              </a:rPr>
              <a:t> </a:t>
            </a:r>
            <a:r>
              <a:rPr sz="2500" i="1" spc="-45" dirty="0">
                <a:solidFill>
                  <a:srgbClr val="FFFFFF"/>
                </a:solidFill>
                <a:latin typeface="Arial"/>
                <a:cs typeface="Arial"/>
              </a:rPr>
              <a:t>to</a:t>
            </a:r>
            <a:r>
              <a:rPr sz="2500" i="1" spc="-35" dirty="0">
                <a:solidFill>
                  <a:srgbClr val="FFFFFF"/>
                </a:solidFill>
                <a:latin typeface="Arial"/>
                <a:cs typeface="Arial"/>
              </a:rPr>
              <a:t> </a:t>
            </a:r>
            <a:r>
              <a:rPr sz="2500" i="1" spc="-50" dirty="0">
                <a:solidFill>
                  <a:srgbClr val="FFFFFF"/>
                </a:solidFill>
                <a:latin typeface="Arial"/>
                <a:cs typeface="Arial"/>
              </a:rPr>
              <a:t>aeroallergens</a:t>
            </a:r>
            <a:endParaRPr sz="2500">
              <a:latin typeface="Arial"/>
              <a:cs typeface="Arial"/>
            </a:endParaRPr>
          </a:p>
          <a:p>
            <a:pPr marL="280670" indent="-268605">
              <a:lnSpc>
                <a:spcPct val="100000"/>
              </a:lnSpc>
              <a:spcBef>
                <a:spcPts val="1320"/>
              </a:spcBef>
              <a:buSzPct val="92000"/>
              <a:buFont typeface="Wingdings"/>
              <a:buChar char=""/>
              <a:tabLst>
                <a:tab pos="281305" algn="l"/>
              </a:tabLst>
            </a:pPr>
            <a:r>
              <a:rPr sz="2500" i="1" spc="-55" dirty="0">
                <a:solidFill>
                  <a:srgbClr val="FFFFFF"/>
                </a:solidFill>
                <a:latin typeface="Arial"/>
                <a:cs typeface="Arial"/>
              </a:rPr>
              <a:t>Seasonal</a:t>
            </a:r>
            <a:r>
              <a:rPr sz="2500" i="1" spc="-5" dirty="0">
                <a:solidFill>
                  <a:srgbClr val="FFFFFF"/>
                </a:solidFill>
                <a:latin typeface="Arial"/>
                <a:cs typeface="Arial"/>
              </a:rPr>
              <a:t> </a:t>
            </a:r>
            <a:r>
              <a:rPr sz="2500" i="1" spc="-45" dirty="0">
                <a:solidFill>
                  <a:srgbClr val="FFFFFF"/>
                </a:solidFill>
                <a:latin typeface="Arial"/>
                <a:cs typeface="Arial"/>
              </a:rPr>
              <a:t>variation</a:t>
            </a:r>
            <a:r>
              <a:rPr sz="2500" i="1" spc="-25" dirty="0">
                <a:solidFill>
                  <a:srgbClr val="FFFFFF"/>
                </a:solidFill>
                <a:latin typeface="Arial"/>
                <a:cs typeface="Arial"/>
              </a:rPr>
              <a:t> </a:t>
            </a:r>
            <a:r>
              <a:rPr sz="2500" i="1" spc="-40" dirty="0">
                <a:solidFill>
                  <a:srgbClr val="FFFFFF"/>
                </a:solidFill>
                <a:latin typeface="Arial"/>
                <a:cs typeface="Arial"/>
              </a:rPr>
              <a:t>in</a:t>
            </a:r>
            <a:r>
              <a:rPr sz="2500" i="1" spc="-25" dirty="0">
                <a:solidFill>
                  <a:srgbClr val="FFFFFF"/>
                </a:solidFill>
                <a:latin typeface="Arial"/>
                <a:cs typeface="Arial"/>
              </a:rPr>
              <a:t> </a:t>
            </a:r>
            <a:r>
              <a:rPr sz="2500" i="1" spc="-60" dirty="0">
                <a:solidFill>
                  <a:srgbClr val="FFFFFF"/>
                </a:solidFill>
                <a:latin typeface="Arial"/>
                <a:cs typeface="Arial"/>
              </a:rPr>
              <a:t>symptoms</a:t>
            </a:r>
            <a:r>
              <a:rPr sz="2500" i="1" spc="-50" dirty="0">
                <a:solidFill>
                  <a:srgbClr val="FFFFFF"/>
                </a:solidFill>
                <a:latin typeface="Arial"/>
                <a:cs typeface="Arial"/>
              </a:rPr>
              <a:t> </a:t>
            </a:r>
            <a:r>
              <a:rPr sz="2500" i="1" spc="-45" dirty="0">
                <a:solidFill>
                  <a:srgbClr val="FFFFFF"/>
                </a:solidFill>
                <a:latin typeface="Arial"/>
                <a:cs typeface="Arial"/>
              </a:rPr>
              <a:t>related</a:t>
            </a:r>
            <a:r>
              <a:rPr sz="2500" i="1" spc="-20" dirty="0">
                <a:solidFill>
                  <a:srgbClr val="FFFFFF"/>
                </a:solidFill>
                <a:latin typeface="Arial"/>
                <a:cs typeface="Arial"/>
              </a:rPr>
              <a:t> </a:t>
            </a:r>
            <a:r>
              <a:rPr sz="2500" i="1" spc="-45" dirty="0">
                <a:solidFill>
                  <a:srgbClr val="FFFFFF"/>
                </a:solidFill>
                <a:latin typeface="Arial"/>
                <a:cs typeface="Arial"/>
              </a:rPr>
              <a:t>to</a:t>
            </a:r>
            <a:r>
              <a:rPr sz="2500" i="1" spc="-35" dirty="0">
                <a:solidFill>
                  <a:srgbClr val="FFFFFF"/>
                </a:solidFill>
                <a:latin typeface="Arial"/>
                <a:cs typeface="Arial"/>
              </a:rPr>
              <a:t> </a:t>
            </a:r>
            <a:r>
              <a:rPr sz="2500" i="1" spc="-45" dirty="0">
                <a:solidFill>
                  <a:srgbClr val="FFFFFF"/>
                </a:solidFill>
                <a:latin typeface="Arial"/>
                <a:cs typeface="Arial"/>
              </a:rPr>
              <a:t>pollination</a:t>
            </a:r>
            <a:r>
              <a:rPr sz="2500" i="1" spc="15" dirty="0">
                <a:solidFill>
                  <a:srgbClr val="FFFFFF"/>
                </a:solidFill>
                <a:latin typeface="Arial"/>
                <a:cs typeface="Arial"/>
              </a:rPr>
              <a:t> </a:t>
            </a:r>
            <a:r>
              <a:rPr sz="2500" i="1" spc="-45" dirty="0">
                <a:solidFill>
                  <a:srgbClr val="FFFFFF"/>
                </a:solidFill>
                <a:latin typeface="Arial"/>
                <a:cs typeface="Arial"/>
              </a:rPr>
              <a:t>of</a:t>
            </a:r>
            <a:endParaRPr sz="2500">
              <a:latin typeface="Arial"/>
              <a:cs typeface="Arial"/>
            </a:endParaRPr>
          </a:p>
          <a:p>
            <a:pPr marL="280670">
              <a:lnSpc>
                <a:spcPct val="100000"/>
              </a:lnSpc>
              <a:spcBef>
                <a:spcPts val="1320"/>
              </a:spcBef>
            </a:pPr>
            <a:r>
              <a:rPr sz="2500" i="1" spc="-45" dirty="0">
                <a:solidFill>
                  <a:srgbClr val="FFFFFF"/>
                </a:solidFill>
                <a:latin typeface="Arial"/>
                <a:cs typeface="Arial"/>
              </a:rPr>
              <a:t>trees,</a:t>
            </a:r>
            <a:r>
              <a:rPr sz="2500" i="1" spc="-60" dirty="0">
                <a:solidFill>
                  <a:srgbClr val="FFFFFF"/>
                </a:solidFill>
                <a:latin typeface="Arial"/>
                <a:cs typeface="Arial"/>
              </a:rPr>
              <a:t> </a:t>
            </a:r>
            <a:r>
              <a:rPr sz="2500" i="1" spc="-50" dirty="0">
                <a:solidFill>
                  <a:srgbClr val="FFFFFF"/>
                </a:solidFill>
                <a:latin typeface="Arial"/>
                <a:cs typeface="Arial"/>
              </a:rPr>
              <a:t>grasses,</a:t>
            </a:r>
            <a:r>
              <a:rPr sz="2500" i="1" spc="-35" dirty="0">
                <a:solidFill>
                  <a:srgbClr val="FFFFFF"/>
                </a:solidFill>
                <a:latin typeface="Arial"/>
                <a:cs typeface="Arial"/>
              </a:rPr>
              <a:t> </a:t>
            </a:r>
            <a:r>
              <a:rPr sz="2500" i="1" spc="-60" dirty="0">
                <a:solidFill>
                  <a:srgbClr val="FFFFFF"/>
                </a:solidFill>
                <a:latin typeface="Arial"/>
                <a:cs typeface="Arial"/>
              </a:rPr>
              <a:t>and</a:t>
            </a:r>
            <a:r>
              <a:rPr sz="2500" i="1" spc="-40" dirty="0">
                <a:solidFill>
                  <a:srgbClr val="FFFFFF"/>
                </a:solidFill>
                <a:latin typeface="Arial"/>
                <a:cs typeface="Arial"/>
              </a:rPr>
              <a:t> </a:t>
            </a:r>
            <a:r>
              <a:rPr sz="2500" i="1" spc="-60" dirty="0">
                <a:solidFill>
                  <a:srgbClr val="FFFFFF"/>
                </a:solidFill>
                <a:latin typeface="Arial"/>
                <a:cs typeface="Arial"/>
              </a:rPr>
              <a:t>weeds</a:t>
            </a:r>
            <a:endParaRPr sz="2500">
              <a:latin typeface="Arial"/>
              <a:cs typeface="Arial"/>
            </a:endParaRPr>
          </a:p>
          <a:p>
            <a:pPr marL="254000" indent="-240665">
              <a:lnSpc>
                <a:spcPct val="100000"/>
              </a:lnSpc>
              <a:spcBef>
                <a:spcPts val="1320"/>
              </a:spcBef>
              <a:buSzPct val="92000"/>
              <a:buFont typeface="Wingdings"/>
              <a:buChar char=""/>
              <a:tabLst>
                <a:tab pos="254635" algn="l"/>
              </a:tabLst>
            </a:pPr>
            <a:r>
              <a:rPr sz="2500" i="1" spc="-70" dirty="0">
                <a:solidFill>
                  <a:srgbClr val="FFFFFF"/>
                </a:solidFill>
                <a:latin typeface="Arial"/>
                <a:cs typeface="Arial"/>
              </a:rPr>
              <a:t>A</a:t>
            </a:r>
            <a:r>
              <a:rPr sz="2500" i="1" spc="-165" dirty="0">
                <a:solidFill>
                  <a:srgbClr val="FFFFFF"/>
                </a:solidFill>
                <a:latin typeface="Arial"/>
                <a:cs typeface="Arial"/>
              </a:rPr>
              <a:t> </a:t>
            </a:r>
            <a:r>
              <a:rPr sz="2500" i="1" spc="-50" dirty="0">
                <a:solidFill>
                  <a:srgbClr val="FFFFFF"/>
                </a:solidFill>
                <a:latin typeface="Arial"/>
                <a:cs typeface="Arial"/>
              </a:rPr>
              <a:t>fami</a:t>
            </a:r>
            <a:r>
              <a:rPr sz="2500" i="1" spc="-35" dirty="0">
                <a:solidFill>
                  <a:srgbClr val="FFFFFF"/>
                </a:solidFill>
                <a:latin typeface="Arial"/>
                <a:cs typeface="Arial"/>
              </a:rPr>
              <a:t>l</a:t>
            </a:r>
            <a:r>
              <a:rPr sz="2500" i="1" spc="-50" dirty="0">
                <a:solidFill>
                  <a:srgbClr val="FFFFFF"/>
                </a:solidFill>
                <a:latin typeface="Arial"/>
                <a:cs typeface="Arial"/>
              </a:rPr>
              <a:t>y</a:t>
            </a:r>
            <a:r>
              <a:rPr sz="2500" i="1" spc="-15" dirty="0">
                <a:solidFill>
                  <a:srgbClr val="FFFFFF"/>
                </a:solidFill>
                <a:latin typeface="Arial"/>
                <a:cs typeface="Arial"/>
              </a:rPr>
              <a:t> </a:t>
            </a:r>
            <a:r>
              <a:rPr sz="2500" i="1" spc="-60" dirty="0">
                <a:solidFill>
                  <a:srgbClr val="FFFFFF"/>
                </a:solidFill>
                <a:latin typeface="Arial"/>
                <a:cs typeface="Arial"/>
              </a:rPr>
              <a:t>h</a:t>
            </a:r>
            <a:r>
              <a:rPr sz="2500" i="1" spc="-35" dirty="0">
                <a:solidFill>
                  <a:srgbClr val="FFFFFF"/>
                </a:solidFill>
                <a:latin typeface="Arial"/>
                <a:cs typeface="Arial"/>
              </a:rPr>
              <a:t>i</a:t>
            </a:r>
            <a:r>
              <a:rPr sz="2500" i="1" spc="-45" dirty="0">
                <a:solidFill>
                  <a:srgbClr val="FFFFFF"/>
                </a:solidFill>
                <a:latin typeface="Arial"/>
                <a:cs typeface="Arial"/>
              </a:rPr>
              <a:t>story</a:t>
            </a:r>
            <a:r>
              <a:rPr sz="2500" i="1" spc="-35" dirty="0">
                <a:solidFill>
                  <a:srgbClr val="FFFFFF"/>
                </a:solidFill>
                <a:latin typeface="Arial"/>
                <a:cs typeface="Arial"/>
              </a:rPr>
              <a:t> </a:t>
            </a:r>
            <a:r>
              <a:rPr sz="2500" i="1" spc="-45" dirty="0">
                <a:solidFill>
                  <a:srgbClr val="FFFFFF"/>
                </a:solidFill>
                <a:latin typeface="Arial"/>
                <a:cs typeface="Arial"/>
              </a:rPr>
              <a:t>of</a:t>
            </a:r>
            <a:r>
              <a:rPr sz="2500" i="1" spc="-30" dirty="0">
                <a:solidFill>
                  <a:srgbClr val="FFFFFF"/>
                </a:solidFill>
                <a:latin typeface="Arial"/>
                <a:cs typeface="Arial"/>
              </a:rPr>
              <a:t> </a:t>
            </a:r>
            <a:r>
              <a:rPr sz="2500" i="1" spc="-70" dirty="0">
                <a:solidFill>
                  <a:srgbClr val="FFFFFF"/>
                </a:solidFill>
                <a:latin typeface="Arial"/>
                <a:cs typeface="Arial"/>
              </a:rPr>
              <a:t>a</a:t>
            </a:r>
            <a:r>
              <a:rPr sz="2500" i="1" spc="-45" dirty="0">
                <a:solidFill>
                  <a:srgbClr val="FFFFFF"/>
                </a:solidFill>
                <a:latin typeface="Arial"/>
                <a:cs typeface="Arial"/>
              </a:rPr>
              <a:t>topic</a:t>
            </a:r>
            <a:r>
              <a:rPr sz="2500" i="1" spc="-20" dirty="0">
                <a:solidFill>
                  <a:srgbClr val="FFFFFF"/>
                </a:solidFill>
                <a:latin typeface="Arial"/>
                <a:cs typeface="Arial"/>
              </a:rPr>
              <a:t> </a:t>
            </a:r>
            <a:r>
              <a:rPr sz="2500" i="1" spc="-60" dirty="0">
                <a:solidFill>
                  <a:srgbClr val="FFFFFF"/>
                </a:solidFill>
                <a:latin typeface="Arial"/>
                <a:cs typeface="Arial"/>
              </a:rPr>
              <a:t>d</a:t>
            </a:r>
            <a:r>
              <a:rPr sz="2500" i="1" spc="-35" dirty="0">
                <a:solidFill>
                  <a:srgbClr val="FFFFFF"/>
                </a:solidFill>
                <a:latin typeface="Arial"/>
                <a:cs typeface="Arial"/>
              </a:rPr>
              <a:t>i</a:t>
            </a:r>
            <a:r>
              <a:rPr sz="2500" i="1" spc="-55" dirty="0">
                <a:solidFill>
                  <a:srgbClr val="FFFFFF"/>
                </a:solidFill>
                <a:latin typeface="Arial"/>
                <a:cs typeface="Arial"/>
              </a:rPr>
              <a:t>sease</a:t>
            </a:r>
            <a:endParaRPr sz="2500">
              <a:latin typeface="Arial"/>
              <a:cs typeface="Arial"/>
            </a:endParaRPr>
          </a:p>
          <a:p>
            <a:pPr marL="280670" marR="59055" indent="-268605">
              <a:lnSpc>
                <a:spcPct val="144000"/>
              </a:lnSpc>
              <a:spcBef>
                <a:spcPts val="5"/>
              </a:spcBef>
              <a:buSzPct val="92000"/>
              <a:buFont typeface="Wingdings"/>
              <a:buChar char=""/>
              <a:tabLst>
                <a:tab pos="281305" algn="l"/>
              </a:tabLst>
            </a:pPr>
            <a:r>
              <a:rPr sz="2500" i="1" spc="-65" dirty="0">
                <a:solidFill>
                  <a:srgbClr val="FFFFFF"/>
                </a:solidFill>
                <a:latin typeface="Arial"/>
                <a:cs typeface="Arial"/>
              </a:rPr>
              <a:t>An</a:t>
            </a:r>
            <a:r>
              <a:rPr sz="2500" i="1" spc="-40" dirty="0">
                <a:solidFill>
                  <a:srgbClr val="FFFFFF"/>
                </a:solidFill>
                <a:latin typeface="Arial"/>
                <a:cs typeface="Arial"/>
              </a:rPr>
              <a:t> </a:t>
            </a:r>
            <a:r>
              <a:rPr sz="2500" i="1" spc="-50" dirty="0">
                <a:solidFill>
                  <a:srgbClr val="FFFFFF"/>
                </a:solidFill>
                <a:latin typeface="Arial"/>
                <a:cs typeface="Arial"/>
              </a:rPr>
              <a:t>environmental</a:t>
            </a:r>
            <a:r>
              <a:rPr sz="2500" i="1" spc="-5" dirty="0">
                <a:solidFill>
                  <a:srgbClr val="FFFFFF"/>
                </a:solidFill>
                <a:latin typeface="Arial"/>
                <a:cs typeface="Arial"/>
              </a:rPr>
              <a:t> </a:t>
            </a:r>
            <a:r>
              <a:rPr sz="2500" i="1" spc="-45" dirty="0">
                <a:solidFill>
                  <a:srgbClr val="FFFFFF"/>
                </a:solidFill>
                <a:latin typeface="Arial"/>
                <a:cs typeface="Arial"/>
              </a:rPr>
              <a:t>history</a:t>
            </a:r>
            <a:r>
              <a:rPr sz="2500" i="1" spc="-35" dirty="0">
                <a:solidFill>
                  <a:srgbClr val="FFFFFF"/>
                </a:solidFill>
                <a:latin typeface="Arial"/>
                <a:cs typeface="Arial"/>
              </a:rPr>
              <a:t> </a:t>
            </a:r>
            <a:r>
              <a:rPr sz="2500" i="1" spc="-55" dirty="0">
                <a:solidFill>
                  <a:srgbClr val="FFFFFF"/>
                </a:solidFill>
                <a:latin typeface="Arial"/>
                <a:cs typeface="Arial"/>
              </a:rPr>
              <a:t>assessing</a:t>
            </a:r>
            <a:r>
              <a:rPr sz="2500" i="1" spc="-15" dirty="0">
                <a:solidFill>
                  <a:srgbClr val="FFFFFF"/>
                </a:solidFill>
                <a:latin typeface="Arial"/>
                <a:cs typeface="Arial"/>
              </a:rPr>
              <a:t> </a:t>
            </a:r>
            <a:r>
              <a:rPr sz="2500" i="1" spc="-55" dirty="0">
                <a:solidFill>
                  <a:srgbClr val="FFFFFF"/>
                </a:solidFill>
                <a:latin typeface="Arial"/>
                <a:cs typeface="Arial"/>
              </a:rPr>
              <a:t>exposure</a:t>
            </a:r>
            <a:r>
              <a:rPr sz="2500" i="1" dirty="0">
                <a:solidFill>
                  <a:srgbClr val="FFFFFF"/>
                </a:solidFill>
                <a:latin typeface="Arial"/>
                <a:cs typeface="Arial"/>
              </a:rPr>
              <a:t> </a:t>
            </a:r>
            <a:r>
              <a:rPr sz="2500" i="1" spc="-45" dirty="0">
                <a:solidFill>
                  <a:srgbClr val="FFFFFF"/>
                </a:solidFill>
                <a:latin typeface="Arial"/>
                <a:cs typeface="Arial"/>
              </a:rPr>
              <a:t>to</a:t>
            </a:r>
            <a:r>
              <a:rPr sz="2500" i="1" spc="-35" dirty="0">
                <a:solidFill>
                  <a:srgbClr val="FFFFFF"/>
                </a:solidFill>
                <a:latin typeface="Arial"/>
                <a:cs typeface="Arial"/>
              </a:rPr>
              <a:t> </a:t>
            </a:r>
            <a:r>
              <a:rPr sz="2500" i="1" spc="-50" dirty="0">
                <a:solidFill>
                  <a:srgbClr val="FFFFFF"/>
                </a:solidFill>
                <a:latin typeface="Arial"/>
                <a:cs typeface="Arial"/>
              </a:rPr>
              <a:t>indoor </a:t>
            </a:r>
            <a:r>
              <a:rPr sz="2500" i="1" spc="-680" dirty="0">
                <a:solidFill>
                  <a:srgbClr val="FFFFFF"/>
                </a:solidFill>
                <a:latin typeface="Arial"/>
                <a:cs typeface="Arial"/>
              </a:rPr>
              <a:t> </a:t>
            </a:r>
            <a:r>
              <a:rPr sz="2500" i="1" spc="-60" dirty="0">
                <a:solidFill>
                  <a:srgbClr val="FFFFFF"/>
                </a:solidFill>
                <a:latin typeface="Arial"/>
                <a:cs typeface="Arial"/>
              </a:rPr>
              <a:t>and</a:t>
            </a:r>
            <a:r>
              <a:rPr sz="2500" i="1" spc="-30" dirty="0">
                <a:solidFill>
                  <a:srgbClr val="FFFFFF"/>
                </a:solidFill>
                <a:latin typeface="Arial"/>
                <a:cs typeface="Arial"/>
              </a:rPr>
              <a:t> </a:t>
            </a:r>
            <a:r>
              <a:rPr sz="2500" i="1" spc="-50" dirty="0">
                <a:solidFill>
                  <a:srgbClr val="FFFFFF"/>
                </a:solidFill>
                <a:latin typeface="Arial"/>
                <a:cs typeface="Arial"/>
              </a:rPr>
              <a:t>outdoor</a:t>
            </a:r>
            <a:r>
              <a:rPr sz="2500" i="1" spc="-20" dirty="0">
                <a:solidFill>
                  <a:srgbClr val="FFFFFF"/>
                </a:solidFill>
                <a:latin typeface="Arial"/>
                <a:cs typeface="Arial"/>
              </a:rPr>
              <a:t> </a:t>
            </a:r>
            <a:r>
              <a:rPr sz="2500" i="1" spc="-55" dirty="0">
                <a:solidFill>
                  <a:srgbClr val="FFFFFF"/>
                </a:solidFill>
                <a:latin typeface="Arial"/>
                <a:cs typeface="Arial"/>
              </a:rPr>
              <a:t>allegens</a:t>
            </a:r>
            <a:endParaRPr sz="2500">
              <a:latin typeface="Arial"/>
              <a:cs typeface="Arial"/>
            </a:endParaRPr>
          </a:p>
          <a:p>
            <a:pPr marL="280670">
              <a:lnSpc>
                <a:spcPct val="100000"/>
              </a:lnSpc>
              <a:spcBef>
                <a:spcPts val="1320"/>
              </a:spcBef>
            </a:pPr>
            <a:r>
              <a:rPr sz="2500" i="1" spc="-60" dirty="0">
                <a:solidFill>
                  <a:srgbClr val="FFFFFF"/>
                </a:solidFill>
                <a:latin typeface="Arial"/>
                <a:cs typeface="Arial"/>
              </a:rPr>
              <a:t>and</a:t>
            </a:r>
            <a:r>
              <a:rPr sz="2500" i="1" spc="-20" dirty="0">
                <a:solidFill>
                  <a:srgbClr val="FFFFFF"/>
                </a:solidFill>
                <a:latin typeface="Arial"/>
                <a:cs typeface="Arial"/>
              </a:rPr>
              <a:t> </a:t>
            </a:r>
            <a:r>
              <a:rPr sz="2500" i="1" spc="-50" dirty="0">
                <a:solidFill>
                  <a:srgbClr val="FFFFFF"/>
                </a:solidFill>
                <a:latin typeface="Arial"/>
                <a:cs typeface="Arial"/>
              </a:rPr>
              <a:t>the</a:t>
            </a:r>
            <a:r>
              <a:rPr sz="2500" i="1" spc="-35" dirty="0">
                <a:solidFill>
                  <a:srgbClr val="FFFFFF"/>
                </a:solidFill>
                <a:latin typeface="Arial"/>
                <a:cs typeface="Arial"/>
              </a:rPr>
              <a:t> </a:t>
            </a:r>
            <a:r>
              <a:rPr sz="2500" i="1" spc="-55" dirty="0">
                <a:solidFill>
                  <a:srgbClr val="FFFFFF"/>
                </a:solidFill>
                <a:latin typeface="Arial"/>
                <a:cs typeface="Arial"/>
              </a:rPr>
              <a:t>presence</a:t>
            </a:r>
            <a:r>
              <a:rPr sz="2500" i="1" spc="-25" dirty="0">
                <a:solidFill>
                  <a:srgbClr val="FFFFFF"/>
                </a:solidFill>
                <a:latin typeface="Arial"/>
                <a:cs typeface="Arial"/>
              </a:rPr>
              <a:t> </a:t>
            </a:r>
            <a:r>
              <a:rPr sz="2500" i="1" spc="-45" dirty="0">
                <a:solidFill>
                  <a:srgbClr val="FFFFFF"/>
                </a:solidFill>
                <a:latin typeface="Arial"/>
                <a:cs typeface="Arial"/>
              </a:rPr>
              <a:t>of</a:t>
            </a:r>
            <a:r>
              <a:rPr sz="2500" i="1" spc="-30" dirty="0">
                <a:solidFill>
                  <a:srgbClr val="FFFFFF"/>
                </a:solidFill>
                <a:latin typeface="Arial"/>
                <a:cs typeface="Arial"/>
              </a:rPr>
              <a:t> </a:t>
            </a:r>
            <a:r>
              <a:rPr sz="2500" i="1" spc="-50" dirty="0">
                <a:solidFill>
                  <a:srgbClr val="FFFFFF"/>
                </a:solidFill>
                <a:latin typeface="Arial"/>
                <a:cs typeface="Arial"/>
              </a:rPr>
              <a:t>associated</a:t>
            </a:r>
            <a:r>
              <a:rPr sz="2500" i="1" spc="-15" dirty="0">
                <a:solidFill>
                  <a:srgbClr val="FFFFFF"/>
                </a:solidFill>
                <a:latin typeface="Arial"/>
                <a:cs typeface="Arial"/>
              </a:rPr>
              <a:t> </a:t>
            </a:r>
            <a:r>
              <a:rPr sz="2500" i="1" spc="-45" dirty="0">
                <a:solidFill>
                  <a:srgbClr val="FFFFFF"/>
                </a:solidFill>
                <a:latin typeface="Arial"/>
                <a:cs typeface="Arial"/>
              </a:rPr>
              <a:t>allergic</a:t>
            </a:r>
            <a:r>
              <a:rPr sz="2500" i="1" dirty="0">
                <a:solidFill>
                  <a:srgbClr val="FFFFFF"/>
                </a:solidFill>
                <a:latin typeface="Arial"/>
                <a:cs typeface="Arial"/>
              </a:rPr>
              <a:t> </a:t>
            </a:r>
            <a:r>
              <a:rPr sz="2500" i="1" spc="-50" dirty="0">
                <a:solidFill>
                  <a:srgbClr val="FFFFFF"/>
                </a:solidFill>
                <a:latin typeface="Arial"/>
                <a:cs typeface="Arial"/>
              </a:rPr>
              <a:t>conditions</a:t>
            </a:r>
            <a:endParaRPr sz="25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3945" y="1708931"/>
            <a:ext cx="8559800" cy="3684270"/>
          </a:xfrm>
          <a:prstGeom prst="rect">
            <a:avLst/>
          </a:prstGeom>
        </p:spPr>
        <p:txBody>
          <a:bodyPr vert="horz" wrap="square" lIns="0" tIns="12700" rIns="0" bIns="0" rtlCol="0">
            <a:spAutoFit/>
          </a:bodyPr>
          <a:lstStyle/>
          <a:p>
            <a:pPr marL="12700" marR="5080" algn="just">
              <a:lnSpc>
                <a:spcPct val="143300"/>
              </a:lnSpc>
              <a:spcBef>
                <a:spcPts val="100"/>
              </a:spcBef>
            </a:pPr>
            <a:r>
              <a:rPr sz="3350" b="0" i="1" spc="-90" dirty="0">
                <a:solidFill>
                  <a:srgbClr val="FFFFFF"/>
                </a:solidFill>
                <a:latin typeface="Arial"/>
                <a:cs typeface="Arial"/>
              </a:rPr>
              <a:t>The most </a:t>
            </a:r>
            <a:r>
              <a:rPr sz="3350" b="0" i="1" spc="-75" dirty="0">
                <a:solidFill>
                  <a:srgbClr val="FFFFFF"/>
                </a:solidFill>
                <a:latin typeface="Arial"/>
                <a:cs typeface="Arial"/>
              </a:rPr>
              <a:t>important </a:t>
            </a:r>
            <a:r>
              <a:rPr sz="3350" b="0" i="1" spc="-65" dirty="0">
                <a:solidFill>
                  <a:srgbClr val="FFFFFF"/>
                </a:solidFill>
                <a:latin typeface="Arial"/>
                <a:cs typeface="Arial"/>
              </a:rPr>
              <a:t>ancillary test to </a:t>
            </a:r>
            <a:r>
              <a:rPr sz="3350" b="0" i="1" spc="-75" dirty="0">
                <a:solidFill>
                  <a:srgbClr val="FFFFFF"/>
                </a:solidFill>
                <a:latin typeface="Arial"/>
                <a:cs typeface="Arial"/>
              </a:rPr>
              <a:t>confirm </a:t>
            </a:r>
            <a:r>
              <a:rPr sz="3350" b="0" i="1" spc="-70" dirty="0">
                <a:solidFill>
                  <a:srgbClr val="FFFFFF"/>
                </a:solidFill>
                <a:latin typeface="Arial"/>
                <a:cs typeface="Arial"/>
              </a:rPr>
              <a:t>the </a:t>
            </a:r>
            <a:r>
              <a:rPr sz="3350" b="0" i="1" spc="-65" dirty="0">
                <a:solidFill>
                  <a:srgbClr val="FFFFFF"/>
                </a:solidFill>
                <a:latin typeface="Arial"/>
                <a:cs typeface="Arial"/>
              </a:rPr>
              <a:t> </a:t>
            </a:r>
            <a:r>
              <a:rPr sz="3350" b="0" i="1" spc="-75" dirty="0">
                <a:solidFill>
                  <a:srgbClr val="FFFFFF"/>
                </a:solidFill>
                <a:latin typeface="Arial"/>
                <a:cs typeface="Arial"/>
              </a:rPr>
              <a:t>diagnosis </a:t>
            </a:r>
            <a:r>
              <a:rPr sz="3350" b="0" i="1" spc="-70" dirty="0">
                <a:solidFill>
                  <a:srgbClr val="FFFFFF"/>
                </a:solidFill>
                <a:latin typeface="Arial"/>
                <a:cs typeface="Arial"/>
              </a:rPr>
              <a:t>of allergy </a:t>
            </a:r>
            <a:r>
              <a:rPr sz="3350" b="0" i="1" spc="-60" dirty="0">
                <a:solidFill>
                  <a:srgbClr val="FFFFFF"/>
                </a:solidFill>
                <a:latin typeface="Arial"/>
                <a:cs typeface="Arial"/>
              </a:rPr>
              <a:t>is </a:t>
            </a:r>
            <a:r>
              <a:rPr sz="3350" b="0" i="1" spc="-70" dirty="0">
                <a:solidFill>
                  <a:srgbClr val="FFFFFF"/>
                </a:solidFill>
                <a:latin typeface="Arial"/>
                <a:cs typeface="Arial"/>
              </a:rPr>
              <a:t>the skin </a:t>
            </a:r>
            <a:r>
              <a:rPr sz="3350" b="0" i="1" spc="-60" dirty="0">
                <a:solidFill>
                  <a:srgbClr val="FFFFFF"/>
                </a:solidFill>
                <a:latin typeface="Arial"/>
                <a:cs typeface="Arial"/>
              </a:rPr>
              <a:t>test, </a:t>
            </a:r>
            <a:r>
              <a:rPr sz="3350" b="0" i="1" spc="-80" dirty="0">
                <a:solidFill>
                  <a:srgbClr val="FFFFFF"/>
                </a:solidFill>
                <a:latin typeface="Arial"/>
                <a:cs typeface="Arial"/>
              </a:rPr>
              <a:t>which </a:t>
            </a:r>
            <a:r>
              <a:rPr sz="3350" b="0" i="1" spc="-60" dirty="0">
                <a:solidFill>
                  <a:srgbClr val="FFFFFF"/>
                </a:solidFill>
                <a:latin typeface="Arial"/>
                <a:cs typeface="Arial"/>
              </a:rPr>
              <a:t>is </a:t>
            </a:r>
            <a:r>
              <a:rPr sz="3350" b="0" i="1" spc="-70" dirty="0">
                <a:solidFill>
                  <a:srgbClr val="FFFFFF"/>
                </a:solidFill>
                <a:latin typeface="Arial"/>
                <a:cs typeface="Arial"/>
              </a:rPr>
              <a:t>the </a:t>
            </a:r>
            <a:r>
              <a:rPr sz="3350" b="0" i="1" spc="-919" dirty="0">
                <a:solidFill>
                  <a:srgbClr val="FFFFFF"/>
                </a:solidFill>
                <a:latin typeface="Arial"/>
                <a:cs typeface="Arial"/>
              </a:rPr>
              <a:t> </a:t>
            </a:r>
            <a:r>
              <a:rPr sz="3350" b="0" i="1" spc="-75" dirty="0">
                <a:solidFill>
                  <a:srgbClr val="FFFFFF"/>
                </a:solidFill>
                <a:latin typeface="Arial"/>
                <a:cs typeface="Arial"/>
              </a:rPr>
              <a:t>gold</a:t>
            </a:r>
            <a:r>
              <a:rPr sz="3350" b="0" i="1" spc="-70" dirty="0">
                <a:solidFill>
                  <a:srgbClr val="FFFFFF"/>
                </a:solidFill>
                <a:latin typeface="Arial"/>
                <a:cs typeface="Arial"/>
              </a:rPr>
              <a:t> </a:t>
            </a:r>
            <a:r>
              <a:rPr sz="3350" b="0" i="1" spc="-80" dirty="0">
                <a:solidFill>
                  <a:srgbClr val="FFFFFF"/>
                </a:solidFill>
                <a:latin typeface="Arial"/>
                <a:cs typeface="Arial"/>
              </a:rPr>
              <a:t>standard</a:t>
            </a:r>
            <a:r>
              <a:rPr sz="3350" b="0" i="1" spc="-75" dirty="0">
                <a:solidFill>
                  <a:srgbClr val="FFFFFF"/>
                </a:solidFill>
                <a:latin typeface="Arial"/>
                <a:cs typeface="Arial"/>
              </a:rPr>
              <a:t> </a:t>
            </a:r>
            <a:r>
              <a:rPr sz="3350" b="0" i="1" spc="-60" dirty="0">
                <a:solidFill>
                  <a:srgbClr val="FFFFFF"/>
                </a:solidFill>
                <a:latin typeface="Arial"/>
                <a:cs typeface="Arial"/>
              </a:rPr>
              <a:t>in</a:t>
            </a:r>
            <a:r>
              <a:rPr sz="3350" b="0" i="1" spc="-55" dirty="0">
                <a:solidFill>
                  <a:srgbClr val="FFFFFF"/>
                </a:solidFill>
                <a:latin typeface="Arial"/>
                <a:cs typeface="Arial"/>
              </a:rPr>
              <a:t> </a:t>
            </a:r>
            <a:r>
              <a:rPr sz="3350" b="0" i="1" spc="-60" dirty="0">
                <a:solidFill>
                  <a:srgbClr val="FFFFFF"/>
                </a:solidFill>
                <a:latin typeface="Arial"/>
                <a:cs typeface="Arial"/>
              </a:rPr>
              <a:t>this</a:t>
            </a:r>
            <a:r>
              <a:rPr sz="3350" b="0" i="1" spc="-55" dirty="0">
                <a:solidFill>
                  <a:srgbClr val="FFFFFF"/>
                </a:solidFill>
                <a:latin typeface="Arial"/>
                <a:cs typeface="Arial"/>
              </a:rPr>
              <a:t> </a:t>
            </a:r>
            <a:r>
              <a:rPr sz="3350" b="0" i="1" spc="-70" dirty="0">
                <a:solidFill>
                  <a:srgbClr val="FFFFFF"/>
                </a:solidFill>
                <a:latin typeface="Arial"/>
                <a:cs typeface="Arial"/>
              </a:rPr>
              <a:t>regard.</a:t>
            </a:r>
            <a:r>
              <a:rPr sz="3350" b="0" i="1" spc="-65" dirty="0">
                <a:solidFill>
                  <a:srgbClr val="FFFFFF"/>
                </a:solidFill>
                <a:latin typeface="Arial"/>
                <a:cs typeface="Arial"/>
              </a:rPr>
              <a:t> </a:t>
            </a:r>
            <a:r>
              <a:rPr sz="3350" b="0" i="1" spc="-90" dirty="0">
                <a:solidFill>
                  <a:srgbClr val="FFFFFF"/>
                </a:solidFill>
                <a:latin typeface="Arial"/>
                <a:cs typeface="Arial"/>
              </a:rPr>
              <a:t>The</a:t>
            </a:r>
            <a:r>
              <a:rPr sz="3350" b="0" i="1" spc="-85" dirty="0">
                <a:solidFill>
                  <a:srgbClr val="FFFFFF"/>
                </a:solidFill>
                <a:latin typeface="Arial"/>
                <a:cs typeface="Arial"/>
              </a:rPr>
              <a:t> </a:t>
            </a:r>
            <a:r>
              <a:rPr sz="3350" b="0" i="1" spc="-70" dirty="0">
                <a:solidFill>
                  <a:srgbClr val="FFFFFF"/>
                </a:solidFill>
                <a:latin typeface="Arial"/>
                <a:cs typeface="Arial"/>
              </a:rPr>
              <a:t>skin</a:t>
            </a:r>
            <a:r>
              <a:rPr sz="3350" b="0" i="1" spc="-65" dirty="0">
                <a:solidFill>
                  <a:srgbClr val="FFFFFF"/>
                </a:solidFill>
                <a:latin typeface="Arial"/>
                <a:cs typeface="Arial"/>
              </a:rPr>
              <a:t> test </a:t>
            </a:r>
            <a:r>
              <a:rPr sz="3350" b="0" i="1" spc="-60" dirty="0">
                <a:solidFill>
                  <a:srgbClr val="FFFFFF"/>
                </a:solidFill>
                <a:latin typeface="Arial"/>
                <a:cs typeface="Arial"/>
              </a:rPr>
              <a:t> </a:t>
            </a:r>
            <a:r>
              <a:rPr sz="3350" b="0" i="1" spc="-70" dirty="0">
                <a:solidFill>
                  <a:srgbClr val="FFFFFF"/>
                </a:solidFill>
                <a:latin typeface="Arial"/>
                <a:cs typeface="Arial"/>
              </a:rPr>
              <a:t>results </a:t>
            </a:r>
            <a:r>
              <a:rPr sz="3350" b="0" i="1" spc="-85" dirty="0">
                <a:solidFill>
                  <a:srgbClr val="FFFFFF"/>
                </a:solidFill>
                <a:latin typeface="Arial"/>
                <a:cs typeface="Arial"/>
              </a:rPr>
              <a:t>must </a:t>
            </a:r>
            <a:r>
              <a:rPr sz="3350" b="0" i="1" spc="-90" dirty="0">
                <a:solidFill>
                  <a:srgbClr val="FFFFFF"/>
                </a:solidFill>
                <a:latin typeface="Arial"/>
                <a:cs typeface="Arial"/>
              </a:rPr>
              <a:t>be </a:t>
            </a:r>
            <a:r>
              <a:rPr sz="3350" b="0" i="1" spc="-70" dirty="0">
                <a:solidFill>
                  <a:srgbClr val="FFFFFF"/>
                </a:solidFill>
                <a:latin typeface="Arial"/>
                <a:cs typeface="Arial"/>
              </a:rPr>
              <a:t>interpreted </a:t>
            </a:r>
            <a:r>
              <a:rPr sz="3350" b="0" i="1" spc="-60" dirty="0">
                <a:solidFill>
                  <a:srgbClr val="FFFFFF"/>
                </a:solidFill>
                <a:latin typeface="Arial"/>
                <a:cs typeface="Arial"/>
              </a:rPr>
              <a:t>in </a:t>
            </a:r>
            <a:r>
              <a:rPr sz="3350" b="0" i="1" spc="-55" dirty="0">
                <a:solidFill>
                  <a:srgbClr val="FFFFFF"/>
                </a:solidFill>
                <a:latin typeface="Arial"/>
                <a:cs typeface="Arial"/>
              </a:rPr>
              <a:t>light </a:t>
            </a:r>
            <a:r>
              <a:rPr sz="3350" b="0" i="1" spc="-70" dirty="0">
                <a:solidFill>
                  <a:srgbClr val="FFFFFF"/>
                </a:solidFill>
                <a:latin typeface="Arial"/>
                <a:cs typeface="Arial"/>
              </a:rPr>
              <a:t>of the history </a:t>
            </a:r>
            <a:r>
              <a:rPr sz="3350" b="0" i="1" spc="-919" dirty="0">
                <a:solidFill>
                  <a:srgbClr val="FFFFFF"/>
                </a:solidFill>
                <a:latin typeface="Arial"/>
                <a:cs typeface="Arial"/>
              </a:rPr>
              <a:t> </a:t>
            </a:r>
            <a:r>
              <a:rPr sz="3350" b="0" i="1" spc="-65" dirty="0">
                <a:solidFill>
                  <a:srgbClr val="FFFFFF"/>
                </a:solidFill>
                <a:latin typeface="Arial"/>
                <a:cs typeface="Arial"/>
              </a:rPr>
              <a:t>to</a:t>
            </a:r>
            <a:r>
              <a:rPr sz="3350" b="0" i="1" spc="-55" dirty="0">
                <a:solidFill>
                  <a:srgbClr val="FFFFFF"/>
                </a:solidFill>
                <a:latin typeface="Arial"/>
                <a:cs typeface="Arial"/>
              </a:rPr>
              <a:t> </a:t>
            </a:r>
            <a:r>
              <a:rPr sz="3350" b="0" i="1" spc="-80" dirty="0">
                <a:solidFill>
                  <a:srgbClr val="FFFFFF"/>
                </a:solidFill>
                <a:latin typeface="Arial"/>
                <a:cs typeface="Arial"/>
              </a:rPr>
              <a:t>determine</a:t>
            </a:r>
            <a:r>
              <a:rPr sz="3350" b="0" i="1" spc="-70" dirty="0">
                <a:solidFill>
                  <a:srgbClr val="FFFFFF"/>
                </a:solidFill>
                <a:latin typeface="Arial"/>
                <a:cs typeface="Arial"/>
              </a:rPr>
              <a:t> the</a:t>
            </a:r>
            <a:r>
              <a:rPr sz="3350" b="0" i="1" spc="-50" dirty="0">
                <a:solidFill>
                  <a:srgbClr val="FFFFFF"/>
                </a:solidFill>
                <a:latin typeface="Arial"/>
                <a:cs typeface="Arial"/>
              </a:rPr>
              <a:t> </a:t>
            </a:r>
            <a:r>
              <a:rPr sz="3350" b="0" i="1" spc="-75" dirty="0">
                <a:solidFill>
                  <a:srgbClr val="FFFFFF"/>
                </a:solidFill>
                <a:latin typeface="Arial"/>
                <a:cs typeface="Arial"/>
              </a:rPr>
              <a:t>importance</a:t>
            </a:r>
            <a:r>
              <a:rPr sz="3350" b="0" i="1" spc="-65" dirty="0">
                <a:solidFill>
                  <a:srgbClr val="FFFFFF"/>
                </a:solidFill>
                <a:latin typeface="Arial"/>
                <a:cs typeface="Arial"/>
              </a:rPr>
              <a:t> of</a:t>
            </a:r>
            <a:r>
              <a:rPr sz="3350" b="0" i="1" spc="-60" dirty="0">
                <a:solidFill>
                  <a:srgbClr val="FFFFFF"/>
                </a:solidFill>
                <a:latin typeface="Arial"/>
                <a:cs typeface="Arial"/>
              </a:rPr>
              <a:t> </a:t>
            </a:r>
            <a:r>
              <a:rPr sz="3350" b="0" i="1" spc="-85" dirty="0">
                <a:solidFill>
                  <a:srgbClr val="FFFFFF"/>
                </a:solidFill>
                <a:latin typeface="Arial"/>
                <a:cs typeface="Arial"/>
              </a:rPr>
              <a:t>a</a:t>
            </a:r>
            <a:r>
              <a:rPr sz="3350" b="0" i="1" spc="-50" dirty="0">
                <a:solidFill>
                  <a:srgbClr val="FFFFFF"/>
                </a:solidFill>
                <a:latin typeface="Arial"/>
                <a:cs typeface="Arial"/>
              </a:rPr>
              <a:t> </a:t>
            </a:r>
            <a:r>
              <a:rPr sz="3350" b="0" i="1" spc="-65" dirty="0">
                <a:solidFill>
                  <a:srgbClr val="FFFFFF"/>
                </a:solidFill>
                <a:latin typeface="Arial"/>
                <a:cs typeface="Arial"/>
              </a:rPr>
              <a:t>positive</a:t>
            </a:r>
            <a:r>
              <a:rPr sz="3350" b="0" i="1" spc="-70" dirty="0">
                <a:solidFill>
                  <a:srgbClr val="FFFFFF"/>
                </a:solidFill>
                <a:latin typeface="Arial"/>
                <a:cs typeface="Arial"/>
              </a:rPr>
              <a:t> </a:t>
            </a:r>
            <a:r>
              <a:rPr sz="3350" b="0" i="1" spc="-60" dirty="0">
                <a:solidFill>
                  <a:srgbClr val="FFFFFF"/>
                </a:solidFill>
                <a:latin typeface="Arial"/>
                <a:cs typeface="Arial"/>
              </a:rPr>
              <a:t>test.</a:t>
            </a:r>
            <a:endParaRPr sz="335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11195" y="701040"/>
            <a:ext cx="6697980" cy="4120896"/>
          </a:xfrm>
          <a:prstGeom prst="rect">
            <a:avLst/>
          </a:prstGeom>
        </p:spPr>
      </p:pic>
      <p:sp>
        <p:nvSpPr>
          <p:cNvPr id="3" name="object 3"/>
          <p:cNvSpPr txBox="1"/>
          <p:nvPr/>
        </p:nvSpPr>
        <p:spPr>
          <a:xfrm>
            <a:off x="3366896" y="4776342"/>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Arial"/>
                <a:cs typeface="Arial"/>
              </a:rPr>
              <a:t>0</a:t>
            </a:r>
            <a:endParaRPr sz="1800">
              <a:latin typeface="Arial"/>
              <a:cs typeface="Arial"/>
            </a:endParaRPr>
          </a:p>
        </p:txBody>
      </p:sp>
      <p:sp>
        <p:nvSpPr>
          <p:cNvPr id="4" name="object 4"/>
          <p:cNvSpPr txBox="1"/>
          <p:nvPr/>
        </p:nvSpPr>
        <p:spPr>
          <a:xfrm>
            <a:off x="7178802" y="4792217"/>
            <a:ext cx="1653539" cy="299720"/>
          </a:xfrm>
          <a:prstGeom prst="rect">
            <a:avLst/>
          </a:prstGeom>
        </p:spPr>
        <p:txBody>
          <a:bodyPr vert="horz" wrap="square" lIns="0" tIns="12700" rIns="0" bIns="0" rtlCol="0">
            <a:spAutoFit/>
          </a:bodyPr>
          <a:lstStyle/>
          <a:p>
            <a:pPr marL="12700">
              <a:lnSpc>
                <a:spcPct val="100000"/>
              </a:lnSpc>
              <a:spcBef>
                <a:spcPts val="100"/>
              </a:spcBef>
              <a:tabLst>
                <a:tab pos="1387475" algn="l"/>
              </a:tabLst>
            </a:pPr>
            <a:r>
              <a:rPr sz="1800" b="1" spc="-10" dirty="0">
                <a:solidFill>
                  <a:srgbClr val="FFFFFF"/>
                </a:solidFill>
                <a:latin typeface="Arial"/>
                <a:cs typeface="Arial"/>
              </a:rPr>
              <a:t>1</a:t>
            </a:r>
            <a:r>
              <a:rPr sz="1800" b="1" spc="-5" dirty="0">
                <a:solidFill>
                  <a:srgbClr val="FFFFFF"/>
                </a:solidFill>
                <a:latin typeface="Arial"/>
                <a:cs typeface="Arial"/>
              </a:rPr>
              <a:t>0</a:t>
            </a:r>
            <a:r>
              <a:rPr sz="1800" b="1" dirty="0">
                <a:solidFill>
                  <a:srgbClr val="FFFFFF"/>
                </a:solidFill>
                <a:latin typeface="Arial"/>
                <a:cs typeface="Arial"/>
              </a:rPr>
              <a:t>	</a:t>
            </a:r>
            <a:r>
              <a:rPr sz="2700" b="1" spc="-15" baseline="1543" dirty="0">
                <a:solidFill>
                  <a:srgbClr val="FFFFFF"/>
                </a:solidFill>
                <a:latin typeface="Arial"/>
                <a:cs typeface="Arial"/>
              </a:rPr>
              <a:t>15</a:t>
            </a:r>
            <a:endParaRPr sz="2700" baseline="1543">
              <a:latin typeface="Arial"/>
              <a:cs typeface="Arial"/>
            </a:endParaRPr>
          </a:p>
        </p:txBody>
      </p:sp>
      <p:sp>
        <p:nvSpPr>
          <p:cNvPr id="5" name="object 5"/>
          <p:cNvSpPr/>
          <p:nvPr/>
        </p:nvSpPr>
        <p:spPr>
          <a:xfrm>
            <a:off x="2384298" y="2511805"/>
            <a:ext cx="168910" cy="1031875"/>
          </a:xfrm>
          <a:custGeom>
            <a:avLst/>
            <a:gdLst/>
            <a:ahLst/>
            <a:cxnLst/>
            <a:rect l="l" t="t" r="r" b="b"/>
            <a:pathLst>
              <a:path w="168910" h="1031875">
                <a:moveTo>
                  <a:pt x="168147" y="996950"/>
                </a:moveTo>
                <a:lnTo>
                  <a:pt x="4444" y="998474"/>
                </a:lnTo>
                <a:lnTo>
                  <a:pt x="4825" y="1031494"/>
                </a:lnTo>
                <a:lnTo>
                  <a:pt x="168401" y="1029970"/>
                </a:lnTo>
                <a:lnTo>
                  <a:pt x="168147" y="996950"/>
                </a:lnTo>
                <a:close/>
              </a:path>
              <a:path w="168910" h="1031875">
                <a:moveTo>
                  <a:pt x="166750" y="857377"/>
                </a:moveTo>
                <a:lnTo>
                  <a:pt x="83946" y="858139"/>
                </a:lnTo>
                <a:lnTo>
                  <a:pt x="76962" y="858774"/>
                </a:lnTo>
                <a:lnTo>
                  <a:pt x="72008" y="860044"/>
                </a:lnTo>
                <a:lnTo>
                  <a:pt x="67182" y="861187"/>
                </a:lnTo>
                <a:lnTo>
                  <a:pt x="62737" y="863219"/>
                </a:lnTo>
                <a:lnTo>
                  <a:pt x="58927" y="866267"/>
                </a:lnTo>
                <a:lnTo>
                  <a:pt x="55118" y="869188"/>
                </a:lnTo>
                <a:lnTo>
                  <a:pt x="51943" y="873633"/>
                </a:lnTo>
                <a:lnTo>
                  <a:pt x="47116" y="885063"/>
                </a:lnTo>
                <a:lnTo>
                  <a:pt x="45846" y="891413"/>
                </a:lnTo>
                <a:lnTo>
                  <a:pt x="45974" y="898398"/>
                </a:lnTo>
                <a:lnTo>
                  <a:pt x="47329" y="909613"/>
                </a:lnTo>
                <a:lnTo>
                  <a:pt x="51196" y="919829"/>
                </a:lnTo>
                <a:lnTo>
                  <a:pt x="57564" y="929044"/>
                </a:lnTo>
                <a:lnTo>
                  <a:pt x="66420" y="937260"/>
                </a:lnTo>
                <a:lnTo>
                  <a:pt x="49021" y="937387"/>
                </a:lnTo>
                <a:lnTo>
                  <a:pt x="49275" y="966470"/>
                </a:lnTo>
                <a:lnTo>
                  <a:pt x="167766" y="965454"/>
                </a:lnTo>
                <a:lnTo>
                  <a:pt x="167517" y="934593"/>
                </a:lnTo>
                <a:lnTo>
                  <a:pt x="113791" y="934593"/>
                </a:lnTo>
                <a:lnTo>
                  <a:pt x="104651" y="934523"/>
                </a:lnTo>
                <a:lnTo>
                  <a:pt x="70103" y="914527"/>
                </a:lnTo>
                <a:lnTo>
                  <a:pt x="69976" y="904875"/>
                </a:lnTo>
                <a:lnTo>
                  <a:pt x="70993" y="901192"/>
                </a:lnTo>
                <a:lnTo>
                  <a:pt x="73025" y="898144"/>
                </a:lnTo>
                <a:lnTo>
                  <a:pt x="75183" y="895096"/>
                </a:lnTo>
                <a:lnTo>
                  <a:pt x="77977" y="892937"/>
                </a:lnTo>
                <a:lnTo>
                  <a:pt x="81787" y="891540"/>
                </a:lnTo>
                <a:lnTo>
                  <a:pt x="85470" y="890143"/>
                </a:lnTo>
                <a:lnTo>
                  <a:pt x="93725" y="889381"/>
                </a:lnTo>
                <a:lnTo>
                  <a:pt x="167131" y="888746"/>
                </a:lnTo>
                <a:lnTo>
                  <a:pt x="166750" y="857377"/>
                </a:lnTo>
                <a:close/>
              </a:path>
              <a:path w="168910" h="1031875">
                <a:moveTo>
                  <a:pt x="167512" y="934085"/>
                </a:moveTo>
                <a:lnTo>
                  <a:pt x="113791" y="934593"/>
                </a:lnTo>
                <a:lnTo>
                  <a:pt x="167517" y="934593"/>
                </a:lnTo>
                <a:lnTo>
                  <a:pt x="167512" y="934085"/>
                </a:lnTo>
                <a:close/>
              </a:path>
              <a:path w="168910" h="1031875">
                <a:moveTo>
                  <a:pt x="82041" y="722376"/>
                </a:moveTo>
                <a:lnTo>
                  <a:pt x="49742" y="748049"/>
                </a:lnTo>
                <a:lnTo>
                  <a:pt x="44831" y="775589"/>
                </a:lnTo>
                <a:lnTo>
                  <a:pt x="45950" y="788118"/>
                </a:lnTo>
                <a:lnTo>
                  <a:pt x="70598" y="824091"/>
                </a:lnTo>
                <a:lnTo>
                  <a:pt x="107441" y="832485"/>
                </a:lnTo>
                <a:lnTo>
                  <a:pt x="121132" y="831361"/>
                </a:lnTo>
                <a:lnTo>
                  <a:pt x="159744" y="808136"/>
                </a:lnTo>
                <a:lnTo>
                  <a:pt x="163830" y="800227"/>
                </a:lnTo>
                <a:lnTo>
                  <a:pt x="104901" y="800227"/>
                </a:lnTo>
                <a:lnTo>
                  <a:pt x="96065" y="799871"/>
                </a:lnTo>
                <a:lnTo>
                  <a:pt x="69444" y="773684"/>
                </a:lnTo>
                <a:lnTo>
                  <a:pt x="69341" y="768985"/>
                </a:lnTo>
                <a:lnTo>
                  <a:pt x="70865" y="764159"/>
                </a:lnTo>
                <a:lnTo>
                  <a:pt x="74040" y="760476"/>
                </a:lnTo>
                <a:lnTo>
                  <a:pt x="77088" y="756793"/>
                </a:lnTo>
                <a:lnTo>
                  <a:pt x="81660" y="754380"/>
                </a:lnTo>
                <a:lnTo>
                  <a:pt x="87883" y="753237"/>
                </a:lnTo>
                <a:lnTo>
                  <a:pt x="82041" y="722376"/>
                </a:lnTo>
                <a:close/>
              </a:path>
              <a:path w="168910" h="1031875">
                <a:moveTo>
                  <a:pt x="125349" y="720471"/>
                </a:moveTo>
                <a:lnTo>
                  <a:pt x="120395" y="751332"/>
                </a:lnTo>
                <a:lnTo>
                  <a:pt x="128650" y="752729"/>
                </a:lnTo>
                <a:lnTo>
                  <a:pt x="134493" y="755396"/>
                </a:lnTo>
                <a:lnTo>
                  <a:pt x="137921" y="759206"/>
                </a:lnTo>
                <a:lnTo>
                  <a:pt x="141350" y="762889"/>
                </a:lnTo>
                <a:lnTo>
                  <a:pt x="143001" y="767842"/>
                </a:lnTo>
                <a:lnTo>
                  <a:pt x="114617" y="799701"/>
                </a:lnTo>
                <a:lnTo>
                  <a:pt x="104901" y="800227"/>
                </a:lnTo>
                <a:lnTo>
                  <a:pt x="163830" y="800227"/>
                </a:lnTo>
                <a:lnTo>
                  <a:pt x="164811" y="798306"/>
                </a:lnTo>
                <a:lnTo>
                  <a:pt x="167780" y="787284"/>
                </a:lnTo>
                <a:lnTo>
                  <a:pt x="168610" y="775589"/>
                </a:lnTo>
                <a:lnTo>
                  <a:pt x="168566" y="773684"/>
                </a:lnTo>
                <a:lnTo>
                  <a:pt x="151387" y="732311"/>
                </a:lnTo>
                <a:lnTo>
                  <a:pt x="135298" y="723306"/>
                </a:lnTo>
                <a:lnTo>
                  <a:pt x="125349" y="720471"/>
                </a:lnTo>
                <a:close/>
              </a:path>
              <a:path w="168910" h="1031875">
                <a:moveTo>
                  <a:pt x="30352" y="668401"/>
                </a:moveTo>
                <a:lnTo>
                  <a:pt x="1396" y="668655"/>
                </a:lnTo>
                <a:lnTo>
                  <a:pt x="1650" y="700024"/>
                </a:lnTo>
                <a:lnTo>
                  <a:pt x="30733" y="699770"/>
                </a:lnTo>
                <a:lnTo>
                  <a:pt x="30352" y="668401"/>
                </a:lnTo>
                <a:close/>
              </a:path>
              <a:path w="168910" h="1031875">
                <a:moveTo>
                  <a:pt x="164972" y="667131"/>
                </a:moveTo>
                <a:lnTo>
                  <a:pt x="46481" y="668274"/>
                </a:lnTo>
                <a:lnTo>
                  <a:pt x="46735" y="699643"/>
                </a:lnTo>
                <a:lnTo>
                  <a:pt x="165226" y="698500"/>
                </a:lnTo>
                <a:lnTo>
                  <a:pt x="164972" y="667131"/>
                </a:lnTo>
                <a:close/>
              </a:path>
              <a:path w="168910" h="1031875">
                <a:moveTo>
                  <a:pt x="95137" y="558165"/>
                </a:moveTo>
                <a:lnTo>
                  <a:pt x="59308" y="558165"/>
                </a:lnTo>
                <a:lnTo>
                  <a:pt x="52143" y="565812"/>
                </a:lnTo>
                <a:lnTo>
                  <a:pt x="47037" y="574103"/>
                </a:lnTo>
                <a:lnTo>
                  <a:pt x="44003" y="583060"/>
                </a:lnTo>
                <a:lnTo>
                  <a:pt x="43052" y="592709"/>
                </a:lnTo>
                <a:lnTo>
                  <a:pt x="44124" y="603017"/>
                </a:lnTo>
                <a:lnTo>
                  <a:pt x="67863" y="634468"/>
                </a:lnTo>
                <a:lnTo>
                  <a:pt x="105028" y="642112"/>
                </a:lnTo>
                <a:lnTo>
                  <a:pt x="118961" y="641038"/>
                </a:lnTo>
                <a:lnTo>
                  <a:pt x="157968" y="619361"/>
                </a:lnTo>
                <a:lnTo>
                  <a:pt x="163303" y="610108"/>
                </a:lnTo>
                <a:lnTo>
                  <a:pt x="102615" y="610108"/>
                </a:lnTo>
                <a:lnTo>
                  <a:pt x="94325" y="609707"/>
                </a:lnTo>
                <a:lnTo>
                  <a:pt x="66928" y="576453"/>
                </a:lnTo>
                <a:lnTo>
                  <a:pt x="69850" y="570230"/>
                </a:lnTo>
                <a:lnTo>
                  <a:pt x="75818" y="565277"/>
                </a:lnTo>
                <a:lnTo>
                  <a:pt x="80938" y="561941"/>
                </a:lnTo>
                <a:lnTo>
                  <a:pt x="87534" y="559546"/>
                </a:lnTo>
                <a:lnTo>
                  <a:pt x="95137" y="558165"/>
                </a:lnTo>
                <a:close/>
              </a:path>
              <a:path w="168910" h="1031875">
                <a:moveTo>
                  <a:pt x="150014" y="557530"/>
                </a:moveTo>
                <a:lnTo>
                  <a:pt x="105156" y="557530"/>
                </a:lnTo>
                <a:lnTo>
                  <a:pt x="113730" y="557930"/>
                </a:lnTo>
                <a:lnTo>
                  <a:pt x="121173" y="559308"/>
                </a:lnTo>
                <a:lnTo>
                  <a:pt x="142112" y="592328"/>
                </a:lnTo>
                <a:lnTo>
                  <a:pt x="138175" y="599440"/>
                </a:lnTo>
                <a:lnTo>
                  <a:pt x="102615" y="610108"/>
                </a:lnTo>
                <a:lnTo>
                  <a:pt x="163303" y="610108"/>
                </a:lnTo>
                <a:lnTo>
                  <a:pt x="166056" y="601783"/>
                </a:lnTo>
                <a:lnTo>
                  <a:pt x="166931" y="592709"/>
                </a:lnTo>
                <a:lnTo>
                  <a:pt x="166877" y="585216"/>
                </a:lnTo>
                <a:lnTo>
                  <a:pt x="165226" y="578612"/>
                </a:lnTo>
                <a:lnTo>
                  <a:pt x="161797" y="572008"/>
                </a:lnTo>
                <a:lnTo>
                  <a:pt x="158369" y="565531"/>
                </a:lnTo>
                <a:lnTo>
                  <a:pt x="153288" y="559816"/>
                </a:lnTo>
                <a:lnTo>
                  <a:pt x="150014" y="557530"/>
                </a:lnTo>
                <a:close/>
              </a:path>
              <a:path w="168910" h="1031875">
                <a:moveTo>
                  <a:pt x="163702" y="525780"/>
                </a:moveTo>
                <a:lnTo>
                  <a:pt x="0" y="527304"/>
                </a:lnTo>
                <a:lnTo>
                  <a:pt x="253" y="558673"/>
                </a:lnTo>
                <a:lnTo>
                  <a:pt x="95137" y="558165"/>
                </a:lnTo>
                <a:lnTo>
                  <a:pt x="95607" y="558079"/>
                </a:lnTo>
                <a:lnTo>
                  <a:pt x="105156" y="557530"/>
                </a:lnTo>
                <a:lnTo>
                  <a:pt x="150014" y="557530"/>
                </a:lnTo>
                <a:lnTo>
                  <a:pt x="146557" y="555117"/>
                </a:lnTo>
                <a:lnTo>
                  <a:pt x="163956" y="554863"/>
                </a:lnTo>
                <a:lnTo>
                  <a:pt x="163702" y="525780"/>
                </a:lnTo>
                <a:close/>
              </a:path>
              <a:path w="168910" h="1031875">
                <a:moveTo>
                  <a:pt x="112140" y="393192"/>
                </a:moveTo>
                <a:lnTo>
                  <a:pt x="68635" y="401568"/>
                </a:lnTo>
                <a:lnTo>
                  <a:pt x="42656" y="437665"/>
                </a:lnTo>
                <a:lnTo>
                  <a:pt x="41656" y="450215"/>
                </a:lnTo>
                <a:lnTo>
                  <a:pt x="42852" y="461502"/>
                </a:lnTo>
                <a:lnTo>
                  <a:pt x="67988" y="495720"/>
                </a:lnTo>
                <a:lnTo>
                  <a:pt x="105028" y="503936"/>
                </a:lnTo>
                <a:lnTo>
                  <a:pt x="116863" y="503104"/>
                </a:lnTo>
                <a:lnTo>
                  <a:pt x="154535" y="483365"/>
                </a:lnTo>
                <a:lnTo>
                  <a:pt x="161069" y="471805"/>
                </a:lnTo>
                <a:lnTo>
                  <a:pt x="112902" y="471805"/>
                </a:lnTo>
                <a:lnTo>
                  <a:pt x="112900" y="471551"/>
                </a:lnTo>
                <a:lnTo>
                  <a:pt x="85089" y="471551"/>
                </a:lnTo>
                <a:lnTo>
                  <a:pt x="78358" y="469392"/>
                </a:lnTo>
                <a:lnTo>
                  <a:pt x="68325" y="460629"/>
                </a:lnTo>
                <a:lnTo>
                  <a:pt x="65785" y="454914"/>
                </a:lnTo>
                <a:lnTo>
                  <a:pt x="65658" y="441706"/>
                </a:lnTo>
                <a:lnTo>
                  <a:pt x="67944" y="436245"/>
                </a:lnTo>
                <a:lnTo>
                  <a:pt x="72643" y="431800"/>
                </a:lnTo>
                <a:lnTo>
                  <a:pt x="77343" y="427228"/>
                </a:lnTo>
                <a:lnTo>
                  <a:pt x="84200" y="424815"/>
                </a:lnTo>
                <a:lnTo>
                  <a:pt x="93218" y="424561"/>
                </a:lnTo>
                <a:lnTo>
                  <a:pt x="112445" y="424561"/>
                </a:lnTo>
                <a:lnTo>
                  <a:pt x="112140" y="393192"/>
                </a:lnTo>
                <a:close/>
              </a:path>
              <a:path w="168910" h="1031875">
                <a:moveTo>
                  <a:pt x="129920" y="394716"/>
                </a:moveTo>
                <a:lnTo>
                  <a:pt x="124968" y="425958"/>
                </a:lnTo>
                <a:lnTo>
                  <a:pt x="130937" y="427609"/>
                </a:lnTo>
                <a:lnTo>
                  <a:pt x="135254" y="430149"/>
                </a:lnTo>
                <a:lnTo>
                  <a:pt x="138049" y="433451"/>
                </a:lnTo>
                <a:lnTo>
                  <a:pt x="140715" y="436753"/>
                </a:lnTo>
                <a:lnTo>
                  <a:pt x="142112" y="440944"/>
                </a:lnTo>
                <a:lnTo>
                  <a:pt x="142239" y="453009"/>
                </a:lnTo>
                <a:lnTo>
                  <a:pt x="139700" y="459105"/>
                </a:lnTo>
                <a:lnTo>
                  <a:pt x="134493" y="463931"/>
                </a:lnTo>
                <a:lnTo>
                  <a:pt x="129412" y="468884"/>
                </a:lnTo>
                <a:lnTo>
                  <a:pt x="122174" y="471424"/>
                </a:lnTo>
                <a:lnTo>
                  <a:pt x="112902" y="471805"/>
                </a:lnTo>
                <a:lnTo>
                  <a:pt x="161069" y="471805"/>
                </a:lnTo>
                <a:lnTo>
                  <a:pt x="164441" y="460402"/>
                </a:lnTo>
                <a:lnTo>
                  <a:pt x="165607" y="445897"/>
                </a:lnTo>
                <a:lnTo>
                  <a:pt x="164945" y="436586"/>
                </a:lnTo>
                <a:lnTo>
                  <a:pt x="145176" y="402351"/>
                </a:lnTo>
                <a:lnTo>
                  <a:pt x="138066" y="398099"/>
                </a:lnTo>
                <a:lnTo>
                  <a:pt x="129920" y="394716"/>
                </a:lnTo>
                <a:close/>
              </a:path>
              <a:path w="168910" h="1031875">
                <a:moveTo>
                  <a:pt x="112445" y="424561"/>
                </a:moveTo>
                <a:lnTo>
                  <a:pt x="93218" y="424561"/>
                </a:lnTo>
                <a:lnTo>
                  <a:pt x="93725" y="471424"/>
                </a:lnTo>
                <a:lnTo>
                  <a:pt x="85089" y="471551"/>
                </a:lnTo>
                <a:lnTo>
                  <a:pt x="112900" y="471551"/>
                </a:lnTo>
                <a:lnTo>
                  <a:pt x="112445" y="424561"/>
                </a:lnTo>
                <a:close/>
              </a:path>
              <a:path w="168910" h="1031875">
                <a:moveTo>
                  <a:pt x="161162" y="259969"/>
                </a:moveTo>
                <a:lnTo>
                  <a:pt x="87502" y="260731"/>
                </a:lnTo>
                <a:lnTo>
                  <a:pt x="78358" y="260731"/>
                </a:lnTo>
                <a:lnTo>
                  <a:pt x="71246" y="261366"/>
                </a:lnTo>
                <a:lnTo>
                  <a:pt x="66420" y="262636"/>
                </a:lnTo>
                <a:lnTo>
                  <a:pt x="61468" y="263779"/>
                </a:lnTo>
                <a:lnTo>
                  <a:pt x="57150" y="265938"/>
                </a:lnTo>
                <a:lnTo>
                  <a:pt x="40258" y="294005"/>
                </a:lnTo>
                <a:lnTo>
                  <a:pt x="40258" y="300990"/>
                </a:lnTo>
                <a:lnTo>
                  <a:pt x="41614" y="312205"/>
                </a:lnTo>
                <a:lnTo>
                  <a:pt x="45481" y="322421"/>
                </a:lnTo>
                <a:lnTo>
                  <a:pt x="51849" y="331636"/>
                </a:lnTo>
                <a:lnTo>
                  <a:pt x="60706" y="339852"/>
                </a:lnTo>
                <a:lnTo>
                  <a:pt x="43306" y="339979"/>
                </a:lnTo>
                <a:lnTo>
                  <a:pt x="43560" y="369189"/>
                </a:lnTo>
                <a:lnTo>
                  <a:pt x="162178" y="368046"/>
                </a:lnTo>
                <a:lnTo>
                  <a:pt x="161804" y="337185"/>
                </a:lnTo>
                <a:lnTo>
                  <a:pt x="108203" y="337185"/>
                </a:lnTo>
                <a:lnTo>
                  <a:pt x="99008" y="337115"/>
                </a:lnTo>
                <a:lnTo>
                  <a:pt x="64388" y="317119"/>
                </a:lnTo>
                <a:lnTo>
                  <a:pt x="64388" y="307467"/>
                </a:lnTo>
                <a:lnTo>
                  <a:pt x="88137" y="291973"/>
                </a:lnTo>
                <a:lnTo>
                  <a:pt x="100964" y="291973"/>
                </a:lnTo>
                <a:lnTo>
                  <a:pt x="161416" y="291338"/>
                </a:lnTo>
                <a:lnTo>
                  <a:pt x="161162" y="259969"/>
                </a:lnTo>
                <a:close/>
              </a:path>
              <a:path w="168910" h="1031875">
                <a:moveTo>
                  <a:pt x="161797" y="336677"/>
                </a:moveTo>
                <a:lnTo>
                  <a:pt x="108203" y="337185"/>
                </a:lnTo>
                <a:lnTo>
                  <a:pt x="161804" y="337185"/>
                </a:lnTo>
                <a:lnTo>
                  <a:pt x="161797" y="336677"/>
                </a:lnTo>
                <a:close/>
              </a:path>
              <a:path w="168910" h="1031875">
                <a:moveTo>
                  <a:pt x="76326" y="124968"/>
                </a:moveTo>
                <a:lnTo>
                  <a:pt x="44134" y="150641"/>
                </a:lnTo>
                <a:lnTo>
                  <a:pt x="39115" y="178181"/>
                </a:lnTo>
                <a:lnTo>
                  <a:pt x="40235" y="190728"/>
                </a:lnTo>
                <a:lnTo>
                  <a:pt x="64954" y="226683"/>
                </a:lnTo>
                <a:lnTo>
                  <a:pt x="101726" y="235077"/>
                </a:lnTo>
                <a:lnTo>
                  <a:pt x="115419" y="234007"/>
                </a:lnTo>
                <a:lnTo>
                  <a:pt x="154138" y="210746"/>
                </a:lnTo>
                <a:lnTo>
                  <a:pt x="158222" y="202819"/>
                </a:lnTo>
                <a:lnTo>
                  <a:pt x="99187" y="202819"/>
                </a:lnTo>
                <a:lnTo>
                  <a:pt x="90350" y="202463"/>
                </a:lnTo>
                <a:lnTo>
                  <a:pt x="63753" y="171577"/>
                </a:lnTo>
                <a:lnTo>
                  <a:pt x="65277" y="166878"/>
                </a:lnTo>
                <a:lnTo>
                  <a:pt x="68325" y="163068"/>
                </a:lnTo>
                <a:lnTo>
                  <a:pt x="71500" y="159385"/>
                </a:lnTo>
                <a:lnTo>
                  <a:pt x="76072" y="156972"/>
                </a:lnTo>
                <a:lnTo>
                  <a:pt x="82295" y="155956"/>
                </a:lnTo>
                <a:lnTo>
                  <a:pt x="76326" y="124968"/>
                </a:lnTo>
                <a:close/>
              </a:path>
              <a:path w="168910" h="1031875">
                <a:moveTo>
                  <a:pt x="119633" y="123063"/>
                </a:moveTo>
                <a:lnTo>
                  <a:pt x="114681" y="153924"/>
                </a:lnTo>
                <a:lnTo>
                  <a:pt x="122935" y="155448"/>
                </a:lnTo>
                <a:lnTo>
                  <a:pt x="128777" y="157988"/>
                </a:lnTo>
                <a:lnTo>
                  <a:pt x="135635" y="165608"/>
                </a:lnTo>
                <a:lnTo>
                  <a:pt x="137413" y="170434"/>
                </a:lnTo>
                <a:lnTo>
                  <a:pt x="137540" y="184277"/>
                </a:lnTo>
                <a:lnTo>
                  <a:pt x="134746" y="190627"/>
                </a:lnTo>
                <a:lnTo>
                  <a:pt x="99187" y="202819"/>
                </a:lnTo>
                <a:lnTo>
                  <a:pt x="158222" y="202819"/>
                </a:lnTo>
                <a:lnTo>
                  <a:pt x="159162" y="200993"/>
                </a:lnTo>
                <a:lnTo>
                  <a:pt x="162139" y="189930"/>
                </a:lnTo>
                <a:lnTo>
                  <a:pt x="163020" y="178181"/>
                </a:lnTo>
                <a:lnTo>
                  <a:pt x="162985" y="176403"/>
                </a:lnTo>
                <a:lnTo>
                  <a:pt x="145744" y="135010"/>
                </a:lnTo>
                <a:lnTo>
                  <a:pt x="129639" y="125918"/>
                </a:lnTo>
                <a:lnTo>
                  <a:pt x="119633" y="123063"/>
                </a:lnTo>
                <a:close/>
              </a:path>
              <a:path w="168910" h="1031875">
                <a:moveTo>
                  <a:pt x="108457" y="0"/>
                </a:moveTo>
                <a:lnTo>
                  <a:pt x="64898" y="8376"/>
                </a:lnTo>
                <a:lnTo>
                  <a:pt x="38973" y="44473"/>
                </a:lnTo>
                <a:lnTo>
                  <a:pt x="37972" y="57023"/>
                </a:lnTo>
                <a:lnTo>
                  <a:pt x="39114" y="68310"/>
                </a:lnTo>
                <a:lnTo>
                  <a:pt x="64234" y="102530"/>
                </a:lnTo>
                <a:lnTo>
                  <a:pt x="101345" y="110871"/>
                </a:lnTo>
                <a:lnTo>
                  <a:pt x="113109" y="109983"/>
                </a:lnTo>
                <a:lnTo>
                  <a:pt x="150850" y="90173"/>
                </a:lnTo>
                <a:lnTo>
                  <a:pt x="157367" y="78613"/>
                </a:lnTo>
                <a:lnTo>
                  <a:pt x="109219" y="78613"/>
                </a:lnTo>
                <a:lnTo>
                  <a:pt x="109217" y="78359"/>
                </a:lnTo>
                <a:lnTo>
                  <a:pt x="81406" y="78359"/>
                </a:lnTo>
                <a:lnTo>
                  <a:pt x="74675" y="76200"/>
                </a:lnTo>
                <a:lnTo>
                  <a:pt x="69595" y="71882"/>
                </a:lnTo>
                <a:lnTo>
                  <a:pt x="64515" y="67437"/>
                </a:lnTo>
                <a:lnTo>
                  <a:pt x="61975" y="61722"/>
                </a:lnTo>
                <a:lnTo>
                  <a:pt x="61849" y="48514"/>
                </a:lnTo>
                <a:lnTo>
                  <a:pt x="64262" y="43053"/>
                </a:lnTo>
                <a:lnTo>
                  <a:pt x="68960" y="38608"/>
                </a:lnTo>
                <a:lnTo>
                  <a:pt x="73532" y="34036"/>
                </a:lnTo>
                <a:lnTo>
                  <a:pt x="80518" y="31623"/>
                </a:lnTo>
                <a:lnTo>
                  <a:pt x="89534" y="31369"/>
                </a:lnTo>
                <a:lnTo>
                  <a:pt x="108762" y="31369"/>
                </a:lnTo>
                <a:lnTo>
                  <a:pt x="108457" y="0"/>
                </a:lnTo>
                <a:close/>
              </a:path>
              <a:path w="168910" h="1031875">
                <a:moveTo>
                  <a:pt x="126237" y="1524"/>
                </a:moveTo>
                <a:lnTo>
                  <a:pt x="121284" y="32766"/>
                </a:lnTo>
                <a:lnTo>
                  <a:pt x="127253" y="34417"/>
                </a:lnTo>
                <a:lnTo>
                  <a:pt x="131571" y="36957"/>
                </a:lnTo>
                <a:lnTo>
                  <a:pt x="134238" y="40259"/>
                </a:lnTo>
                <a:lnTo>
                  <a:pt x="137032" y="43561"/>
                </a:lnTo>
                <a:lnTo>
                  <a:pt x="138302" y="47752"/>
                </a:lnTo>
                <a:lnTo>
                  <a:pt x="138429" y="59817"/>
                </a:lnTo>
                <a:lnTo>
                  <a:pt x="135889" y="65913"/>
                </a:lnTo>
                <a:lnTo>
                  <a:pt x="130809" y="70739"/>
                </a:lnTo>
                <a:lnTo>
                  <a:pt x="125729" y="75692"/>
                </a:lnTo>
                <a:lnTo>
                  <a:pt x="118490" y="78232"/>
                </a:lnTo>
                <a:lnTo>
                  <a:pt x="109219" y="78613"/>
                </a:lnTo>
                <a:lnTo>
                  <a:pt x="157367" y="78613"/>
                </a:lnTo>
                <a:lnTo>
                  <a:pt x="160704" y="67210"/>
                </a:lnTo>
                <a:lnTo>
                  <a:pt x="161797" y="52705"/>
                </a:lnTo>
                <a:lnTo>
                  <a:pt x="161153" y="43394"/>
                </a:lnTo>
                <a:lnTo>
                  <a:pt x="141382" y="9159"/>
                </a:lnTo>
                <a:lnTo>
                  <a:pt x="134310" y="4907"/>
                </a:lnTo>
                <a:lnTo>
                  <a:pt x="126237" y="1524"/>
                </a:lnTo>
                <a:close/>
              </a:path>
              <a:path w="168910" h="1031875">
                <a:moveTo>
                  <a:pt x="108762" y="31369"/>
                </a:moveTo>
                <a:lnTo>
                  <a:pt x="89534" y="31369"/>
                </a:lnTo>
                <a:lnTo>
                  <a:pt x="90043" y="78232"/>
                </a:lnTo>
                <a:lnTo>
                  <a:pt x="81406" y="78359"/>
                </a:lnTo>
                <a:lnTo>
                  <a:pt x="109217" y="78359"/>
                </a:lnTo>
                <a:lnTo>
                  <a:pt x="108762" y="31369"/>
                </a:lnTo>
                <a:close/>
              </a:path>
            </a:pathLst>
          </a:custGeom>
          <a:solidFill>
            <a:srgbClr val="FFFFFF"/>
          </a:solidFill>
        </p:spPr>
        <p:txBody>
          <a:bodyPr wrap="square" lIns="0" tIns="0" rIns="0" bIns="0" rtlCol="0"/>
          <a:lstStyle/>
          <a:p>
            <a:endParaRPr/>
          </a:p>
        </p:txBody>
      </p:sp>
      <p:sp>
        <p:nvSpPr>
          <p:cNvPr id="6" name="object 6"/>
          <p:cNvSpPr/>
          <p:nvPr/>
        </p:nvSpPr>
        <p:spPr>
          <a:xfrm>
            <a:off x="3486911" y="5000244"/>
            <a:ext cx="2898775" cy="228600"/>
          </a:xfrm>
          <a:custGeom>
            <a:avLst/>
            <a:gdLst/>
            <a:ahLst/>
            <a:cxnLst/>
            <a:rect l="l" t="t" r="r" b="b"/>
            <a:pathLst>
              <a:path w="2898775" h="228600">
                <a:moveTo>
                  <a:pt x="76200" y="76199"/>
                </a:moveTo>
                <a:lnTo>
                  <a:pt x="0" y="76199"/>
                </a:lnTo>
                <a:lnTo>
                  <a:pt x="0" y="152399"/>
                </a:lnTo>
                <a:lnTo>
                  <a:pt x="76200" y="152399"/>
                </a:lnTo>
                <a:lnTo>
                  <a:pt x="76200" y="76199"/>
                </a:lnTo>
                <a:close/>
              </a:path>
              <a:path w="2898775" h="228600">
                <a:moveTo>
                  <a:pt x="228600" y="76199"/>
                </a:moveTo>
                <a:lnTo>
                  <a:pt x="152400" y="76199"/>
                </a:lnTo>
                <a:lnTo>
                  <a:pt x="152400" y="152399"/>
                </a:lnTo>
                <a:lnTo>
                  <a:pt x="228600" y="152399"/>
                </a:lnTo>
                <a:lnTo>
                  <a:pt x="228600" y="76199"/>
                </a:lnTo>
                <a:close/>
              </a:path>
              <a:path w="2898775" h="228600">
                <a:moveTo>
                  <a:pt x="381000" y="76199"/>
                </a:moveTo>
                <a:lnTo>
                  <a:pt x="304800" y="76199"/>
                </a:lnTo>
                <a:lnTo>
                  <a:pt x="304800" y="152399"/>
                </a:lnTo>
                <a:lnTo>
                  <a:pt x="381000" y="152399"/>
                </a:lnTo>
                <a:lnTo>
                  <a:pt x="381000" y="76199"/>
                </a:lnTo>
                <a:close/>
              </a:path>
              <a:path w="2898775" h="228600">
                <a:moveTo>
                  <a:pt x="533400" y="76199"/>
                </a:moveTo>
                <a:lnTo>
                  <a:pt x="457200" y="76199"/>
                </a:lnTo>
                <a:lnTo>
                  <a:pt x="457200" y="152399"/>
                </a:lnTo>
                <a:lnTo>
                  <a:pt x="533400" y="152399"/>
                </a:lnTo>
                <a:lnTo>
                  <a:pt x="533400" y="76199"/>
                </a:lnTo>
                <a:close/>
              </a:path>
              <a:path w="2898775" h="228600">
                <a:moveTo>
                  <a:pt x="685800" y="76199"/>
                </a:moveTo>
                <a:lnTo>
                  <a:pt x="609600" y="76199"/>
                </a:lnTo>
                <a:lnTo>
                  <a:pt x="609600" y="152399"/>
                </a:lnTo>
                <a:lnTo>
                  <a:pt x="685800" y="152399"/>
                </a:lnTo>
                <a:lnTo>
                  <a:pt x="685800" y="76199"/>
                </a:lnTo>
                <a:close/>
              </a:path>
              <a:path w="2898775" h="228600">
                <a:moveTo>
                  <a:pt x="838200" y="76199"/>
                </a:moveTo>
                <a:lnTo>
                  <a:pt x="762000" y="76199"/>
                </a:lnTo>
                <a:lnTo>
                  <a:pt x="762000" y="152399"/>
                </a:lnTo>
                <a:lnTo>
                  <a:pt x="838200" y="152399"/>
                </a:lnTo>
                <a:lnTo>
                  <a:pt x="838200" y="76199"/>
                </a:lnTo>
                <a:close/>
              </a:path>
              <a:path w="2898775" h="228600">
                <a:moveTo>
                  <a:pt x="990600" y="76199"/>
                </a:moveTo>
                <a:lnTo>
                  <a:pt x="914400" y="76199"/>
                </a:lnTo>
                <a:lnTo>
                  <a:pt x="914400" y="152399"/>
                </a:lnTo>
                <a:lnTo>
                  <a:pt x="990600" y="152399"/>
                </a:lnTo>
                <a:lnTo>
                  <a:pt x="990600" y="76199"/>
                </a:lnTo>
                <a:close/>
              </a:path>
              <a:path w="2898775" h="228600">
                <a:moveTo>
                  <a:pt x="1143000" y="76199"/>
                </a:moveTo>
                <a:lnTo>
                  <a:pt x="1066800" y="76199"/>
                </a:lnTo>
                <a:lnTo>
                  <a:pt x="1066800" y="152399"/>
                </a:lnTo>
                <a:lnTo>
                  <a:pt x="1143000" y="152399"/>
                </a:lnTo>
                <a:lnTo>
                  <a:pt x="1143000" y="76199"/>
                </a:lnTo>
                <a:close/>
              </a:path>
              <a:path w="2898775" h="228600">
                <a:moveTo>
                  <a:pt x="1295400" y="76199"/>
                </a:moveTo>
                <a:lnTo>
                  <a:pt x="1219200" y="76199"/>
                </a:lnTo>
                <a:lnTo>
                  <a:pt x="1219200" y="152399"/>
                </a:lnTo>
                <a:lnTo>
                  <a:pt x="1295400" y="152399"/>
                </a:lnTo>
                <a:lnTo>
                  <a:pt x="1295400" y="76199"/>
                </a:lnTo>
                <a:close/>
              </a:path>
              <a:path w="2898775" h="228600">
                <a:moveTo>
                  <a:pt x="1447800" y="76199"/>
                </a:moveTo>
                <a:lnTo>
                  <a:pt x="1371600" y="76199"/>
                </a:lnTo>
                <a:lnTo>
                  <a:pt x="1371600" y="152399"/>
                </a:lnTo>
                <a:lnTo>
                  <a:pt x="1447800" y="152399"/>
                </a:lnTo>
                <a:lnTo>
                  <a:pt x="1447800" y="76199"/>
                </a:lnTo>
                <a:close/>
              </a:path>
              <a:path w="2898775" h="228600">
                <a:moveTo>
                  <a:pt x="1600200" y="76199"/>
                </a:moveTo>
                <a:lnTo>
                  <a:pt x="1524000" y="76199"/>
                </a:lnTo>
                <a:lnTo>
                  <a:pt x="1524000" y="152399"/>
                </a:lnTo>
                <a:lnTo>
                  <a:pt x="1600200" y="152399"/>
                </a:lnTo>
                <a:lnTo>
                  <a:pt x="1600200" y="76199"/>
                </a:lnTo>
                <a:close/>
              </a:path>
              <a:path w="2898775" h="228600">
                <a:moveTo>
                  <a:pt x="1752600" y="76199"/>
                </a:moveTo>
                <a:lnTo>
                  <a:pt x="1676400" y="76199"/>
                </a:lnTo>
                <a:lnTo>
                  <a:pt x="1676400" y="152399"/>
                </a:lnTo>
                <a:lnTo>
                  <a:pt x="1752600" y="152399"/>
                </a:lnTo>
                <a:lnTo>
                  <a:pt x="1752600" y="76199"/>
                </a:lnTo>
                <a:close/>
              </a:path>
              <a:path w="2898775" h="228600">
                <a:moveTo>
                  <a:pt x="1905000" y="76199"/>
                </a:moveTo>
                <a:lnTo>
                  <a:pt x="1828800" y="76199"/>
                </a:lnTo>
                <a:lnTo>
                  <a:pt x="1828800" y="152399"/>
                </a:lnTo>
                <a:lnTo>
                  <a:pt x="1905000" y="152399"/>
                </a:lnTo>
                <a:lnTo>
                  <a:pt x="1905000" y="76199"/>
                </a:lnTo>
                <a:close/>
              </a:path>
              <a:path w="2898775" h="228600">
                <a:moveTo>
                  <a:pt x="2057400" y="76199"/>
                </a:moveTo>
                <a:lnTo>
                  <a:pt x="1981200" y="76199"/>
                </a:lnTo>
                <a:lnTo>
                  <a:pt x="1981200" y="152399"/>
                </a:lnTo>
                <a:lnTo>
                  <a:pt x="2057400" y="152399"/>
                </a:lnTo>
                <a:lnTo>
                  <a:pt x="2057400" y="76199"/>
                </a:lnTo>
                <a:close/>
              </a:path>
              <a:path w="2898775" h="228600">
                <a:moveTo>
                  <a:pt x="2209800" y="76199"/>
                </a:moveTo>
                <a:lnTo>
                  <a:pt x="2133600" y="76199"/>
                </a:lnTo>
                <a:lnTo>
                  <a:pt x="2133600" y="152399"/>
                </a:lnTo>
                <a:lnTo>
                  <a:pt x="2209800" y="152399"/>
                </a:lnTo>
                <a:lnTo>
                  <a:pt x="2209800" y="76199"/>
                </a:lnTo>
                <a:close/>
              </a:path>
              <a:path w="2898775" h="228600">
                <a:moveTo>
                  <a:pt x="2362200" y="76199"/>
                </a:moveTo>
                <a:lnTo>
                  <a:pt x="2286000" y="76199"/>
                </a:lnTo>
                <a:lnTo>
                  <a:pt x="2286000" y="152399"/>
                </a:lnTo>
                <a:lnTo>
                  <a:pt x="2362200" y="152399"/>
                </a:lnTo>
                <a:lnTo>
                  <a:pt x="2362200" y="76199"/>
                </a:lnTo>
                <a:close/>
              </a:path>
              <a:path w="2898775" h="228600">
                <a:moveTo>
                  <a:pt x="2514600" y="76199"/>
                </a:moveTo>
                <a:lnTo>
                  <a:pt x="2438400" y="76199"/>
                </a:lnTo>
                <a:lnTo>
                  <a:pt x="2438400" y="152399"/>
                </a:lnTo>
                <a:lnTo>
                  <a:pt x="2514600" y="152399"/>
                </a:lnTo>
                <a:lnTo>
                  <a:pt x="2514600" y="76199"/>
                </a:lnTo>
                <a:close/>
              </a:path>
              <a:path w="2898775" h="228600">
                <a:moveTo>
                  <a:pt x="2667000" y="76199"/>
                </a:moveTo>
                <a:lnTo>
                  <a:pt x="2590800" y="76199"/>
                </a:lnTo>
                <a:lnTo>
                  <a:pt x="2590800" y="152399"/>
                </a:lnTo>
                <a:lnTo>
                  <a:pt x="2667000" y="152399"/>
                </a:lnTo>
                <a:lnTo>
                  <a:pt x="2667000" y="76199"/>
                </a:lnTo>
                <a:close/>
              </a:path>
              <a:path w="2898775" h="228600">
                <a:moveTo>
                  <a:pt x="2670048" y="0"/>
                </a:moveTo>
                <a:lnTo>
                  <a:pt x="2670048" y="228599"/>
                </a:lnTo>
                <a:lnTo>
                  <a:pt x="2898648" y="114299"/>
                </a:lnTo>
                <a:lnTo>
                  <a:pt x="2670048" y="0"/>
                </a:lnTo>
                <a:close/>
              </a:path>
            </a:pathLst>
          </a:custGeom>
          <a:solidFill>
            <a:srgbClr val="2D83C3"/>
          </a:solidFill>
        </p:spPr>
        <p:txBody>
          <a:bodyPr wrap="square" lIns="0" tIns="0" rIns="0" bIns="0" rtlCol="0"/>
          <a:lstStyle/>
          <a:p>
            <a:endParaRPr/>
          </a:p>
        </p:txBody>
      </p:sp>
      <p:sp>
        <p:nvSpPr>
          <p:cNvPr id="7" name="object 7"/>
          <p:cNvSpPr txBox="1"/>
          <p:nvPr/>
        </p:nvSpPr>
        <p:spPr>
          <a:xfrm>
            <a:off x="1882139" y="4607188"/>
            <a:ext cx="8166734" cy="1676400"/>
          </a:xfrm>
          <a:prstGeom prst="rect">
            <a:avLst/>
          </a:prstGeom>
        </p:spPr>
        <p:txBody>
          <a:bodyPr vert="horz" wrap="square" lIns="0" tIns="158115" rIns="0" bIns="0" rtlCol="0">
            <a:spAutoFit/>
          </a:bodyPr>
          <a:lstStyle/>
          <a:p>
            <a:pPr marR="117475" algn="ctr">
              <a:lnSpc>
                <a:spcPct val="100000"/>
              </a:lnSpc>
              <a:spcBef>
                <a:spcPts val="1245"/>
              </a:spcBef>
            </a:pPr>
            <a:r>
              <a:rPr sz="2700" b="1" spc="-7" baseline="-9259" dirty="0">
                <a:solidFill>
                  <a:srgbClr val="FFFFFF"/>
                </a:solidFill>
                <a:latin typeface="Arial"/>
                <a:cs typeface="Arial"/>
              </a:rPr>
              <a:t>5</a:t>
            </a:r>
            <a:r>
              <a:rPr sz="2700" b="1" spc="307" baseline="-9259" dirty="0">
                <a:solidFill>
                  <a:srgbClr val="FFFFFF"/>
                </a:solidFill>
                <a:latin typeface="Arial"/>
                <a:cs typeface="Arial"/>
              </a:rPr>
              <a:t> </a:t>
            </a:r>
            <a:r>
              <a:rPr sz="1800" b="1" spc="-20" dirty="0">
                <a:solidFill>
                  <a:srgbClr val="FFFFFF"/>
                </a:solidFill>
                <a:latin typeface="Arial"/>
                <a:cs typeface="Arial"/>
              </a:rPr>
              <a:t>Age</a:t>
            </a:r>
            <a:r>
              <a:rPr sz="1800" b="1" spc="25" dirty="0">
                <a:solidFill>
                  <a:srgbClr val="FFFFFF"/>
                </a:solidFill>
                <a:latin typeface="Arial"/>
                <a:cs typeface="Arial"/>
              </a:rPr>
              <a:t> </a:t>
            </a:r>
            <a:r>
              <a:rPr sz="1800" b="1" spc="-10" dirty="0">
                <a:solidFill>
                  <a:srgbClr val="FFFFFF"/>
                </a:solidFill>
                <a:latin typeface="Arial"/>
                <a:cs typeface="Arial"/>
              </a:rPr>
              <a:t>(years)</a:t>
            </a:r>
            <a:endParaRPr sz="1800">
              <a:latin typeface="Arial"/>
              <a:cs typeface="Arial"/>
            </a:endParaRPr>
          </a:p>
          <a:p>
            <a:pPr marL="1827530">
              <a:lnSpc>
                <a:spcPct val="100000"/>
              </a:lnSpc>
              <a:spcBef>
                <a:spcPts val="1355"/>
              </a:spcBef>
            </a:pPr>
            <a:r>
              <a:rPr sz="2100" i="1" spc="-50" dirty="0">
                <a:solidFill>
                  <a:srgbClr val="FFFFFF"/>
                </a:solidFill>
                <a:latin typeface="Arial"/>
                <a:cs typeface="Arial"/>
              </a:rPr>
              <a:t>IgE</a:t>
            </a:r>
            <a:r>
              <a:rPr sz="2100" i="1" spc="-55" dirty="0">
                <a:solidFill>
                  <a:srgbClr val="FFFFFF"/>
                </a:solidFill>
                <a:latin typeface="Arial"/>
                <a:cs typeface="Arial"/>
              </a:rPr>
              <a:t> </a:t>
            </a:r>
            <a:r>
              <a:rPr sz="2100" i="1" spc="-45" dirty="0">
                <a:solidFill>
                  <a:srgbClr val="FFFFFF"/>
                </a:solidFill>
                <a:latin typeface="Arial"/>
                <a:cs typeface="Arial"/>
              </a:rPr>
              <a:t>levels</a:t>
            </a:r>
            <a:r>
              <a:rPr sz="2100" i="1" spc="-40" dirty="0">
                <a:solidFill>
                  <a:srgbClr val="FFFFFF"/>
                </a:solidFill>
                <a:latin typeface="Arial"/>
                <a:cs typeface="Arial"/>
              </a:rPr>
              <a:t> in</a:t>
            </a:r>
            <a:r>
              <a:rPr sz="2100" i="1" spc="-50" dirty="0">
                <a:solidFill>
                  <a:srgbClr val="FFFFFF"/>
                </a:solidFill>
                <a:latin typeface="Arial"/>
                <a:cs typeface="Arial"/>
              </a:rPr>
              <a:t> </a:t>
            </a:r>
            <a:r>
              <a:rPr sz="2100" b="1" i="1" spc="-55" dirty="0">
                <a:solidFill>
                  <a:srgbClr val="FFFFFF"/>
                </a:solidFill>
                <a:latin typeface="Arial"/>
                <a:cs typeface="Arial"/>
              </a:rPr>
              <a:t>blood</a:t>
            </a:r>
            <a:endParaRPr sz="2100">
              <a:latin typeface="Arial"/>
              <a:cs typeface="Arial"/>
            </a:endParaRPr>
          </a:p>
          <a:p>
            <a:pPr marR="100965" algn="ctr">
              <a:lnSpc>
                <a:spcPct val="100000"/>
              </a:lnSpc>
              <a:spcBef>
                <a:spcPts val="980"/>
              </a:spcBef>
            </a:pPr>
            <a:r>
              <a:rPr sz="2100" spc="-95" dirty="0">
                <a:solidFill>
                  <a:srgbClr val="FFFFFF"/>
                </a:solidFill>
                <a:latin typeface="Symbol"/>
                <a:cs typeface="Symbol"/>
              </a:rPr>
              <a:t></a:t>
            </a:r>
            <a:r>
              <a:rPr sz="2100" spc="-55" dirty="0">
                <a:solidFill>
                  <a:srgbClr val="FFFFFF"/>
                </a:solidFill>
                <a:latin typeface="Times New Roman"/>
                <a:cs typeface="Times New Roman"/>
              </a:rPr>
              <a:t> </a:t>
            </a:r>
            <a:r>
              <a:rPr sz="2100" b="1" i="1" spc="-70" dirty="0">
                <a:solidFill>
                  <a:srgbClr val="FFFFFF"/>
                </a:solidFill>
                <a:latin typeface="Arial"/>
                <a:cs typeface="Arial"/>
              </a:rPr>
              <a:t>AD</a:t>
            </a:r>
            <a:r>
              <a:rPr sz="2100" b="1" i="1" spc="-30" dirty="0">
                <a:solidFill>
                  <a:srgbClr val="FFFFFF"/>
                </a:solidFill>
                <a:latin typeface="Arial"/>
                <a:cs typeface="Arial"/>
              </a:rPr>
              <a:t> </a:t>
            </a:r>
            <a:r>
              <a:rPr sz="2100" i="1" spc="-35" dirty="0">
                <a:solidFill>
                  <a:srgbClr val="FFFFFF"/>
                </a:solidFill>
                <a:latin typeface="Arial"/>
                <a:cs typeface="Arial"/>
              </a:rPr>
              <a:t>is</a:t>
            </a:r>
            <a:r>
              <a:rPr sz="2100" i="1" spc="-40" dirty="0">
                <a:solidFill>
                  <a:srgbClr val="FFFFFF"/>
                </a:solidFill>
                <a:latin typeface="Arial"/>
                <a:cs typeface="Arial"/>
              </a:rPr>
              <a:t> in</a:t>
            </a:r>
            <a:r>
              <a:rPr sz="2100" i="1" spc="-30" dirty="0">
                <a:solidFill>
                  <a:srgbClr val="FFFFFF"/>
                </a:solidFill>
                <a:latin typeface="Arial"/>
                <a:cs typeface="Arial"/>
              </a:rPr>
              <a:t> </a:t>
            </a:r>
            <a:r>
              <a:rPr sz="2100" i="1" spc="-55" dirty="0">
                <a:solidFill>
                  <a:srgbClr val="FFFFFF"/>
                </a:solidFill>
                <a:latin typeface="Arial"/>
                <a:cs typeface="Arial"/>
              </a:rPr>
              <a:t>most</a:t>
            </a:r>
            <a:r>
              <a:rPr sz="2100" i="1" spc="-50" dirty="0">
                <a:solidFill>
                  <a:srgbClr val="FFFFFF"/>
                </a:solidFill>
                <a:latin typeface="Arial"/>
                <a:cs typeface="Arial"/>
              </a:rPr>
              <a:t> cases</a:t>
            </a:r>
            <a:r>
              <a:rPr sz="2100" i="1" spc="-65" dirty="0">
                <a:solidFill>
                  <a:srgbClr val="FFFFFF"/>
                </a:solidFill>
                <a:latin typeface="Arial"/>
                <a:cs typeface="Arial"/>
              </a:rPr>
              <a:t> </a:t>
            </a:r>
            <a:r>
              <a:rPr sz="2100" i="1" spc="-45" dirty="0">
                <a:solidFill>
                  <a:srgbClr val="FFFFFF"/>
                </a:solidFill>
                <a:latin typeface="Arial"/>
                <a:cs typeface="Arial"/>
              </a:rPr>
              <a:t>the</a:t>
            </a:r>
            <a:r>
              <a:rPr sz="2100" i="1" spc="-40" dirty="0">
                <a:solidFill>
                  <a:srgbClr val="FFFFFF"/>
                </a:solidFill>
                <a:latin typeface="Arial"/>
                <a:cs typeface="Arial"/>
              </a:rPr>
              <a:t> </a:t>
            </a:r>
            <a:r>
              <a:rPr sz="2100" i="1" spc="-35" dirty="0">
                <a:solidFill>
                  <a:srgbClr val="FFFFFF"/>
                </a:solidFill>
                <a:latin typeface="Arial"/>
                <a:cs typeface="Arial"/>
              </a:rPr>
              <a:t>first</a:t>
            </a:r>
            <a:r>
              <a:rPr sz="2100" i="1" spc="-45" dirty="0">
                <a:solidFill>
                  <a:srgbClr val="FFFFFF"/>
                </a:solidFill>
                <a:latin typeface="Arial"/>
                <a:cs typeface="Arial"/>
              </a:rPr>
              <a:t> manifestation</a:t>
            </a:r>
            <a:r>
              <a:rPr sz="2100" i="1" spc="-70" dirty="0">
                <a:solidFill>
                  <a:srgbClr val="FFFFFF"/>
                </a:solidFill>
                <a:latin typeface="Arial"/>
                <a:cs typeface="Arial"/>
              </a:rPr>
              <a:t> </a:t>
            </a:r>
            <a:r>
              <a:rPr sz="2100" i="1" spc="-40" dirty="0">
                <a:solidFill>
                  <a:srgbClr val="FFFFFF"/>
                </a:solidFill>
                <a:latin typeface="Arial"/>
                <a:cs typeface="Arial"/>
              </a:rPr>
              <a:t>of</a:t>
            </a:r>
            <a:r>
              <a:rPr sz="2100" i="1" spc="-50" dirty="0">
                <a:solidFill>
                  <a:srgbClr val="FFFFFF"/>
                </a:solidFill>
                <a:latin typeface="Arial"/>
                <a:cs typeface="Arial"/>
              </a:rPr>
              <a:t> </a:t>
            </a:r>
            <a:r>
              <a:rPr sz="2100" i="1" spc="-45" dirty="0">
                <a:solidFill>
                  <a:srgbClr val="FFFFFF"/>
                </a:solidFill>
                <a:latin typeface="Arial"/>
                <a:cs typeface="Arial"/>
              </a:rPr>
              <a:t>the</a:t>
            </a:r>
            <a:r>
              <a:rPr sz="2100" i="1" spc="-25" dirty="0">
                <a:solidFill>
                  <a:srgbClr val="FFFFFF"/>
                </a:solidFill>
                <a:latin typeface="Arial"/>
                <a:cs typeface="Arial"/>
              </a:rPr>
              <a:t> </a:t>
            </a:r>
            <a:r>
              <a:rPr sz="2100" b="1" i="1" spc="-50" dirty="0">
                <a:solidFill>
                  <a:srgbClr val="FFFFFF"/>
                </a:solidFill>
                <a:latin typeface="Arial"/>
                <a:cs typeface="Arial"/>
              </a:rPr>
              <a:t>atopic</a:t>
            </a:r>
            <a:r>
              <a:rPr sz="2100" b="1" i="1" spc="-65" dirty="0">
                <a:solidFill>
                  <a:srgbClr val="FFFFFF"/>
                </a:solidFill>
                <a:latin typeface="Arial"/>
                <a:cs typeface="Arial"/>
              </a:rPr>
              <a:t> </a:t>
            </a:r>
            <a:r>
              <a:rPr sz="2100" b="1" i="1" spc="-50" dirty="0">
                <a:solidFill>
                  <a:srgbClr val="FFFFFF"/>
                </a:solidFill>
                <a:latin typeface="Arial"/>
                <a:cs typeface="Arial"/>
              </a:rPr>
              <a:t>disposition</a:t>
            </a:r>
            <a:endParaRPr sz="2100">
              <a:latin typeface="Arial"/>
              <a:cs typeface="Arial"/>
            </a:endParaRPr>
          </a:p>
          <a:p>
            <a:pPr marL="3227705">
              <a:lnSpc>
                <a:spcPct val="100000"/>
              </a:lnSpc>
              <a:spcBef>
                <a:spcPts val="570"/>
              </a:spcBef>
            </a:pPr>
            <a:r>
              <a:rPr sz="1400" b="1" spc="-5" dirty="0">
                <a:solidFill>
                  <a:srgbClr val="FFFFFF"/>
                </a:solidFill>
                <a:latin typeface="Arial"/>
                <a:cs typeface="Arial"/>
              </a:rPr>
              <a:t>Modified</a:t>
            </a:r>
            <a:r>
              <a:rPr sz="1400" b="1" spc="-45" dirty="0">
                <a:solidFill>
                  <a:srgbClr val="FFFFFF"/>
                </a:solidFill>
                <a:latin typeface="Arial"/>
                <a:cs typeface="Arial"/>
              </a:rPr>
              <a:t> </a:t>
            </a:r>
            <a:r>
              <a:rPr sz="1400" b="1" spc="-5" dirty="0">
                <a:solidFill>
                  <a:srgbClr val="FFFFFF"/>
                </a:solidFill>
                <a:latin typeface="Arial"/>
                <a:cs typeface="Arial"/>
              </a:rPr>
              <a:t>from</a:t>
            </a:r>
            <a:r>
              <a:rPr sz="1400" b="1" dirty="0">
                <a:solidFill>
                  <a:srgbClr val="FFFFFF"/>
                </a:solidFill>
                <a:latin typeface="Arial"/>
                <a:cs typeface="Arial"/>
              </a:rPr>
              <a:t> </a:t>
            </a:r>
            <a:r>
              <a:rPr sz="1400" b="1" spc="-5" dirty="0">
                <a:solidFill>
                  <a:srgbClr val="FFFFFF"/>
                </a:solidFill>
                <a:latin typeface="Arial"/>
                <a:cs typeface="Arial"/>
              </a:rPr>
              <a:t>Barnetson</a:t>
            </a:r>
            <a:r>
              <a:rPr sz="1400" b="1" spc="-30" dirty="0">
                <a:solidFill>
                  <a:srgbClr val="FFFFFF"/>
                </a:solidFill>
                <a:latin typeface="Arial"/>
                <a:cs typeface="Arial"/>
              </a:rPr>
              <a:t> </a:t>
            </a:r>
            <a:r>
              <a:rPr sz="1400" b="1" dirty="0">
                <a:solidFill>
                  <a:srgbClr val="FFFFFF"/>
                </a:solidFill>
                <a:latin typeface="Arial"/>
                <a:cs typeface="Arial"/>
              </a:rPr>
              <a:t>&amp;</a:t>
            </a:r>
            <a:r>
              <a:rPr sz="1400" b="1" spc="5" dirty="0">
                <a:solidFill>
                  <a:srgbClr val="FFFFFF"/>
                </a:solidFill>
                <a:latin typeface="Arial"/>
                <a:cs typeface="Arial"/>
              </a:rPr>
              <a:t> </a:t>
            </a:r>
            <a:r>
              <a:rPr sz="1400" b="1" spc="-5" dirty="0">
                <a:solidFill>
                  <a:srgbClr val="FFFFFF"/>
                </a:solidFill>
                <a:latin typeface="Arial"/>
                <a:cs typeface="Arial"/>
              </a:rPr>
              <a:t>Rogers.</a:t>
            </a:r>
            <a:r>
              <a:rPr sz="1400" b="1" spc="10" dirty="0">
                <a:solidFill>
                  <a:srgbClr val="FFFFFF"/>
                </a:solidFill>
                <a:latin typeface="Arial"/>
                <a:cs typeface="Arial"/>
              </a:rPr>
              <a:t> </a:t>
            </a:r>
            <a:r>
              <a:rPr sz="1450" b="1" i="1" spc="-35" dirty="0">
                <a:solidFill>
                  <a:srgbClr val="FFFFFF"/>
                </a:solidFill>
                <a:latin typeface="Arial"/>
                <a:cs typeface="Arial"/>
              </a:rPr>
              <a:t>BMJ</a:t>
            </a:r>
            <a:r>
              <a:rPr sz="1450" b="1" i="1" spc="-40" dirty="0">
                <a:solidFill>
                  <a:srgbClr val="FFFFFF"/>
                </a:solidFill>
                <a:latin typeface="Arial"/>
                <a:cs typeface="Arial"/>
              </a:rPr>
              <a:t> </a:t>
            </a:r>
            <a:r>
              <a:rPr sz="1400" b="1" spc="-5" dirty="0">
                <a:solidFill>
                  <a:srgbClr val="FFFFFF"/>
                </a:solidFill>
                <a:latin typeface="Arial"/>
                <a:cs typeface="Arial"/>
              </a:rPr>
              <a:t>2002,</a:t>
            </a:r>
            <a:r>
              <a:rPr sz="1400" b="1" spc="-15" dirty="0">
                <a:solidFill>
                  <a:srgbClr val="FFFFFF"/>
                </a:solidFill>
                <a:latin typeface="Arial"/>
                <a:cs typeface="Arial"/>
              </a:rPr>
              <a:t> </a:t>
            </a:r>
            <a:r>
              <a:rPr sz="1400" b="1" spc="-5" dirty="0">
                <a:solidFill>
                  <a:srgbClr val="FFFFFF"/>
                </a:solidFill>
                <a:latin typeface="Arial"/>
                <a:cs typeface="Arial"/>
              </a:rPr>
              <a:t>324:1376–9</a:t>
            </a:r>
            <a:endParaRPr sz="1400">
              <a:latin typeface="Arial"/>
              <a:cs typeface="Arial"/>
            </a:endParaRPr>
          </a:p>
        </p:txBody>
      </p:sp>
      <p:sp>
        <p:nvSpPr>
          <p:cNvPr id="8" name="object 8"/>
          <p:cNvSpPr txBox="1">
            <a:spLocks noGrp="1"/>
          </p:cNvSpPr>
          <p:nvPr>
            <p:ph type="title"/>
          </p:nvPr>
        </p:nvSpPr>
        <p:spPr>
          <a:xfrm>
            <a:off x="2071242" y="0"/>
            <a:ext cx="4449445" cy="574040"/>
          </a:xfrm>
          <a:prstGeom prst="rect">
            <a:avLst/>
          </a:prstGeom>
        </p:spPr>
        <p:txBody>
          <a:bodyPr vert="horz" wrap="square" lIns="0" tIns="12700" rIns="0" bIns="0" rtlCol="0">
            <a:spAutoFit/>
          </a:bodyPr>
          <a:lstStyle/>
          <a:p>
            <a:pPr marL="12700">
              <a:lnSpc>
                <a:spcPct val="100000"/>
              </a:lnSpc>
              <a:spcBef>
                <a:spcPts val="100"/>
              </a:spcBef>
            </a:pPr>
            <a:r>
              <a:rPr b="0" dirty="0">
                <a:solidFill>
                  <a:srgbClr val="000000"/>
                </a:solidFill>
                <a:latin typeface="Trebuchet MS"/>
                <a:cs typeface="Trebuchet MS"/>
              </a:rPr>
              <a:t>THE</a:t>
            </a:r>
            <a:r>
              <a:rPr b="0" spc="-45" dirty="0">
                <a:solidFill>
                  <a:srgbClr val="000000"/>
                </a:solidFill>
                <a:latin typeface="Trebuchet MS"/>
                <a:cs typeface="Trebuchet MS"/>
              </a:rPr>
              <a:t> </a:t>
            </a:r>
            <a:r>
              <a:rPr b="0" spc="-85" dirty="0">
                <a:solidFill>
                  <a:srgbClr val="000000"/>
                </a:solidFill>
                <a:latin typeface="Trebuchet MS"/>
                <a:cs typeface="Trebuchet MS"/>
              </a:rPr>
              <a:t>“ATOPIC</a:t>
            </a:r>
            <a:r>
              <a:rPr b="0" spc="-40" dirty="0">
                <a:solidFill>
                  <a:srgbClr val="000000"/>
                </a:solidFill>
                <a:latin typeface="Trebuchet MS"/>
                <a:cs typeface="Trebuchet MS"/>
              </a:rPr>
              <a:t> </a:t>
            </a:r>
            <a:r>
              <a:rPr b="0" spc="-5" dirty="0">
                <a:solidFill>
                  <a:srgbClr val="000000"/>
                </a:solidFill>
                <a:latin typeface="Trebuchet MS"/>
                <a:cs typeface="Trebuchet MS"/>
              </a:rPr>
              <a:t>MARCH”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74235" y="3087623"/>
            <a:ext cx="3165475" cy="2874645"/>
            <a:chOff x="4174235" y="3087623"/>
            <a:chExt cx="3165475" cy="2874645"/>
          </a:xfrm>
        </p:grpSpPr>
        <p:pic>
          <p:nvPicPr>
            <p:cNvPr id="3" name="object 3"/>
            <p:cNvPicPr/>
            <p:nvPr/>
          </p:nvPicPr>
          <p:blipFill>
            <a:blip r:embed="rId2" cstate="print"/>
            <a:stretch>
              <a:fillRect/>
            </a:stretch>
          </p:blipFill>
          <p:spPr>
            <a:xfrm>
              <a:off x="4174235" y="3186683"/>
              <a:ext cx="504443" cy="515112"/>
            </a:xfrm>
            <a:prstGeom prst="rect">
              <a:avLst/>
            </a:prstGeom>
          </p:spPr>
        </p:pic>
        <p:pic>
          <p:nvPicPr>
            <p:cNvPr id="4" name="object 4"/>
            <p:cNvPicPr/>
            <p:nvPr/>
          </p:nvPicPr>
          <p:blipFill>
            <a:blip r:embed="rId3" cstate="print"/>
            <a:stretch>
              <a:fillRect/>
            </a:stretch>
          </p:blipFill>
          <p:spPr>
            <a:xfrm>
              <a:off x="4469891" y="3087623"/>
              <a:ext cx="2203704" cy="679703"/>
            </a:xfrm>
            <a:prstGeom prst="rect">
              <a:avLst/>
            </a:prstGeom>
          </p:spPr>
        </p:pic>
        <p:pic>
          <p:nvPicPr>
            <p:cNvPr id="5" name="object 5"/>
            <p:cNvPicPr/>
            <p:nvPr/>
          </p:nvPicPr>
          <p:blipFill>
            <a:blip r:embed="rId4" cstate="print"/>
            <a:stretch>
              <a:fillRect/>
            </a:stretch>
          </p:blipFill>
          <p:spPr>
            <a:xfrm>
              <a:off x="4469891" y="3453383"/>
              <a:ext cx="1993391" cy="679703"/>
            </a:xfrm>
            <a:prstGeom prst="rect">
              <a:avLst/>
            </a:prstGeom>
          </p:spPr>
        </p:pic>
        <p:pic>
          <p:nvPicPr>
            <p:cNvPr id="6" name="object 6"/>
            <p:cNvPicPr/>
            <p:nvPr/>
          </p:nvPicPr>
          <p:blipFill>
            <a:blip r:embed="rId2" cstate="print"/>
            <a:stretch>
              <a:fillRect/>
            </a:stretch>
          </p:blipFill>
          <p:spPr>
            <a:xfrm>
              <a:off x="4174235" y="3918203"/>
              <a:ext cx="504443" cy="515112"/>
            </a:xfrm>
            <a:prstGeom prst="rect">
              <a:avLst/>
            </a:prstGeom>
          </p:spPr>
        </p:pic>
        <p:pic>
          <p:nvPicPr>
            <p:cNvPr id="7" name="object 7"/>
            <p:cNvPicPr/>
            <p:nvPr/>
          </p:nvPicPr>
          <p:blipFill>
            <a:blip r:embed="rId5" cstate="print"/>
            <a:stretch>
              <a:fillRect/>
            </a:stretch>
          </p:blipFill>
          <p:spPr>
            <a:xfrm>
              <a:off x="4469891" y="3819143"/>
              <a:ext cx="2113788" cy="679704"/>
            </a:xfrm>
            <a:prstGeom prst="rect">
              <a:avLst/>
            </a:prstGeom>
          </p:spPr>
        </p:pic>
        <p:pic>
          <p:nvPicPr>
            <p:cNvPr id="8" name="object 8"/>
            <p:cNvPicPr/>
            <p:nvPr/>
          </p:nvPicPr>
          <p:blipFill>
            <a:blip r:embed="rId6" cstate="print"/>
            <a:stretch>
              <a:fillRect/>
            </a:stretch>
          </p:blipFill>
          <p:spPr>
            <a:xfrm>
              <a:off x="4469891" y="4184903"/>
              <a:ext cx="1536191" cy="679704"/>
            </a:xfrm>
            <a:prstGeom prst="rect">
              <a:avLst/>
            </a:prstGeom>
          </p:spPr>
        </p:pic>
        <p:pic>
          <p:nvPicPr>
            <p:cNvPr id="9" name="object 9"/>
            <p:cNvPicPr/>
            <p:nvPr/>
          </p:nvPicPr>
          <p:blipFill>
            <a:blip r:embed="rId2" cstate="print"/>
            <a:stretch>
              <a:fillRect/>
            </a:stretch>
          </p:blipFill>
          <p:spPr>
            <a:xfrm>
              <a:off x="4174235" y="4649723"/>
              <a:ext cx="504443" cy="515112"/>
            </a:xfrm>
            <a:prstGeom prst="rect">
              <a:avLst/>
            </a:prstGeom>
          </p:spPr>
        </p:pic>
        <p:pic>
          <p:nvPicPr>
            <p:cNvPr id="10" name="object 10"/>
            <p:cNvPicPr/>
            <p:nvPr/>
          </p:nvPicPr>
          <p:blipFill>
            <a:blip r:embed="rId5" cstate="print"/>
            <a:stretch>
              <a:fillRect/>
            </a:stretch>
          </p:blipFill>
          <p:spPr>
            <a:xfrm>
              <a:off x="4469891" y="4550663"/>
              <a:ext cx="2113788" cy="679704"/>
            </a:xfrm>
            <a:prstGeom prst="rect">
              <a:avLst/>
            </a:prstGeom>
          </p:spPr>
        </p:pic>
        <p:pic>
          <p:nvPicPr>
            <p:cNvPr id="11" name="object 11"/>
            <p:cNvPicPr/>
            <p:nvPr/>
          </p:nvPicPr>
          <p:blipFill>
            <a:blip r:embed="rId7" cstate="print"/>
            <a:stretch>
              <a:fillRect/>
            </a:stretch>
          </p:blipFill>
          <p:spPr>
            <a:xfrm>
              <a:off x="4469891" y="4916423"/>
              <a:ext cx="2488691" cy="679704"/>
            </a:xfrm>
            <a:prstGeom prst="rect">
              <a:avLst/>
            </a:prstGeom>
          </p:spPr>
        </p:pic>
        <p:pic>
          <p:nvPicPr>
            <p:cNvPr id="12" name="object 12"/>
            <p:cNvPicPr/>
            <p:nvPr/>
          </p:nvPicPr>
          <p:blipFill>
            <a:blip r:embed="rId2" cstate="print"/>
            <a:stretch>
              <a:fillRect/>
            </a:stretch>
          </p:blipFill>
          <p:spPr>
            <a:xfrm>
              <a:off x="4174235" y="5381244"/>
              <a:ext cx="504443" cy="515112"/>
            </a:xfrm>
            <a:prstGeom prst="rect">
              <a:avLst/>
            </a:prstGeom>
          </p:spPr>
        </p:pic>
        <p:pic>
          <p:nvPicPr>
            <p:cNvPr id="13" name="object 13"/>
            <p:cNvPicPr/>
            <p:nvPr/>
          </p:nvPicPr>
          <p:blipFill>
            <a:blip r:embed="rId8" cstate="print"/>
            <a:stretch>
              <a:fillRect/>
            </a:stretch>
          </p:blipFill>
          <p:spPr>
            <a:xfrm>
              <a:off x="4469891" y="5282183"/>
              <a:ext cx="2869691" cy="679704"/>
            </a:xfrm>
            <a:prstGeom prst="rect">
              <a:avLst/>
            </a:prstGeom>
          </p:spPr>
        </p:pic>
      </p:grpSp>
      <p:sp>
        <p:nvSpPr>
          <p:cNvPr id="14" name="object 14"/>
          <p:cNvSpPr txBox="1"/>
          <p:nvPr/>
        </p:nvSpPr>
        <p:spPr>
          <a:xfrm>
            <a:off x="4305046" y="3164840"/>
            <a:ext cx="2834640" cy="2586355"/>
          </a:xfrm>
          <a:prstGeom prst="rect">
            <a:avLst/>
          </a:prstGeom>
        </p:spPr>
        <p:txBody>
          <a:bodyPr vert="horz" wrap="square" lIns="0" tIns="12700" rIns="0" bIns="0" rtlCol="0">
            <a:spAutoFit/>
          </a:bodyPr>
          <a:lstStyle/>
          <a:p>
            <a:pPr marL="355600" marR="761365" indent="-342900">
              <a:lnSpc>
                <a:spcPct val="100000"/>
              </a:lnSpc>
              <a:spcBef>
                <a:spcPts val="100"/>
              </a:spcBef>
              <a:buClr>
                <a:srgbClr val="99FF99"/>
              </a:buClr>
              <a:buSzPct val="79166"/>
              <a:buFont typeface="Wingdings"/>
              <a:buChar char=""/>
              <a:tabLst>
                <a:tab pos="354965" algn="l"/>
                <a:tab pos="355600" algn="l"/>
              </a:tabLst>
            </a:pPr>
            <a:r>
              <a:rPr sz="2400" b="1" dirty="0">
                <a:solidFill>
                  <a:srgbClr val="FFFFFF"/>
                </a:solidFill>
                <a:latin typeface="Trebuchet MS"/>
                <a:cs typeface="Trebuchet MS"/>
              </a:rPr>
              <a:t>Eos</a:t>
            </a:r>
            <a:r>
              <a:rPr sz="2400" b="1" spc="5" dirty="0">
                <a:solidFill>
                  <a:srgbClr val="FFFFFF"/>
                </a:solidFill>
                <a:latin typeface="Trebuchet MS"/>
                <a:cs typeface="Trebuchet MS"/>
              </a:rPr>
              <a:t>i</a:t>
            </a:r>
            <a:r>
              <a:rPr sz="2400" b="1" spc="-5" dirty="0">
                <a:solidFill>
                  <a:srgbClr val="FFFFFF"/>
                </a:solidFill>
                <a:latin typeface="Trebuchet MS"/>
                <a:cs typeface="Trebuchet MS"/>
              </a:rPr>
              <a:t>no</a:t>
            </a:r>
            <a:r>
              <a:rPr sz="2400" b="1" spc="5" dirty="0">
                <a:solidFill>
                  <a:srgbClr val="FFFFFF"/>
                </a:solidFill>
                <a:latin typeface="Trebuchet MS"/>
                <a:cs typeface="Trebuchet MS"/>
              </a:rPr>
              <a:t>ph</a:t>
            </a:r>
            <a:r>
              <a:rPr sz="2400" b="1" spc="-5" dirty="0">
                <a:solidFill>
                  <a:srgbClr val="FFFFFF"/>
                </a:solidFill>
                <a:latin typeface="Trebuchet MS"/>
                <a:cs typeface="Trebuchet MS"/>
              </a:rPr>
              <a:t>il</a:t>
            </a:r>
            <a:r>
              <a:rPr sz="2400" b="1" spc="5" dirty="0">
                <a:solidFill>
                  <a:srgbClr val="FFFFFF"/>
                </a:solidFill>
                <a:latin typeface="Trebuchet MS"/>
                <a:cs typeface="Trebuchet MS"/>
              </a:rPr>
              <a:t>i</a:t>
            </a:r>
            <a:r>
              <a:rPr sz="2400" b="1" dirty="0">
                <a:solidFill>
                  <a:srgbClr val="FFFFFF"/>
                </a:solidFill>
                <a:latin typeface="Trebuchet MS"/>
                <a:cs typeface="Trebuchet MS"/>
              </a:rPr>
              <a:t>c  esophagitis</a:t>
            </a:r>
            <a:endParaRPr sz="2400">
              <a:latin typeface="Trebuchet MS"/>
              <a:cs typeface="Trebuchet MS"/>
            </a:endParaRPr>
          </a:p>
          <a:p>
            <a:pPr marL="355600" marR="761365" indent="-342900">
              <a:lnSpc>
                <a:spcPct val="100000"/>
              </a:lnSpc>
              <a:buClr>
                <a:srgbClr val="99FF99"/>
              </a:buClr>
              <a:buSzPct val="79166"/>
              <a:buFont typeface="Wingdings"/>
              <a:buChar char=""/>
              <a:tabLst>
                <a:tab pos="354965" algn="l"/>
                <a:tab pos="355600" algn="l"/>
              </a:tabLst>
            </a:pPr>
            <a:r>
              <a:rPr sz="2400" b="1" dirty="0">
                <a:solidFill>
                  <a:srgbClr val="FFFFFF"/>
                </a:solidFill>
                <a:latin typeface="Trebuchet MS"/>
                <a:cs typeface="Trebuchet MS"/>
              </a:rPr>
              <a:t>Eos</a:t>
            </a:r>
            <a:r>
              <a:rPr sz="2400" b="1" spc="5" dirty="0">
                <a:solidFill>
                  <a:srgbClr val="FFFFFF"/>
                </a:solidFill>
                <a:latin typeface="Trebuchet MS"/>
                <a:cs typeface="Trebuchet MS"/>
              </a:rPr>
              <a:t>i</a:t>
            </a:r>
            <a:r>
              <a:rPr sz="2400" b="1" spc="-5" dirty="0">
                <a:solidFill>
                  <a:srgbClr val="FFFFFF"/>
                </a:solidFill>
                <a:latin typeface="Trebuchet MS"/>
                <a:cs typeface="Trebuchet MS"/>
              </a:rPr>
              <a:t>no</a:t>
            </a:r>
            <a:r>
              <a:rPr sz="2400" b="1" spc="5" dirty="0">
                <a:solidFill>
                  <a:srgbClr val="FFFFFF"/>
                </a:solidFill>
                <a:latin typeface="Trebuchet MS"/>
                <a:cs typeface="Trebuchet MS"/>
              </a:rPr>
              <a:t>ph</a:t>
            </a:r>
            <a:r>
              <a:rPr sz="2400" b="1" spc="-5" dirty="0">
                <a:solidFill>
                  <a:srgbClr val="FFFFFF"/>
                </a:solidFill>
                <a:latin typeface="Trebuchet MS"/>
                <a:cs typeface="Trebuchet MS"/>
              </a:rPr>
              <a:t>il</a:t>
            </a:r>
            <a:r>
              <a:rPr sz="2400" b="1" spc="5" dirty="0">
                <a:solidFill>
                  <a:srgbClr val="FFFFFF"/>
                </a:solidFill>
                <a:latin typeface="Trebuchet MS"/>
                <a:cs typeface="Trebuchet MS"/>
              </a:rPr>
              <a:t>i</a:t>
            </a:r>
            <a:r>
              <a:rPr sz="2400" b="1" dirty="0">
                <a:solidFill>
                  <a:srgbClr val="FFFFFF"/>
                </a:solidFill>
                <a:latin typeface="Trebuchet MS"/>
                <a:cs typeface="Trebuchet MS"/>
              </a:rPr>
              <a:t>c  </a:t>
            </a:r>
            <a:r>
              <a:rPr sz="2400" b="1" spc="-5" dirty="0">
                <a:solidFill>
                  <a:srgbClr val="FFFFFF"/>
                </a:solidFill>
                <a:latin typeface="Trebuchet MS"/>
                <a:cs typeface="Trebuchet MS"/>
              </a:rPr>
              <a:t>gastritis</a:t>
            </a:r>
            <a:endParaRPr sz="2400">
              <a:latin typeface="Trebuchet MS"/>
              <a:cs typeface="Trebuchet MS"/>
            </a:endParaRPr>
          </a:p>
          <a:p>
            <a:pPr marL="355600" marR="385445" indent="-342900">
              <a:lnSpc>
                <a:spcPct val="100000"/>
              </a:lnSpc>
              <a:buClr>
                <a:srgbClr val="99FF99"/>
              </a:buClr>
              <a:buSzPct val="79166"/>
              <a:buFont typeface="Wingdings"/>
              <a:buChar char=""/>
              <a:tabLst>
                <a:tab pos="354965" algn="l"/>
                <a:tab pos="355600" algn="l"/>
              </a:tabLst>
            </a:pPr>
            <a:r>
              <a:rPr sz="2400" b="1" dirty="0">
                <a:solidFill>
                  <a:srgbClr val="FFFFFF"/>
                </a:solidFill>
                <a:latin typeface="Trebuchet MS"/>
                <a:cs typeface="Trebuchet MS"/>
              </a:rPr>
              <a:t>Eosinophilic </a:t>
            </a:r>
            <a:r>
              <a:rPr sz="2400" b="1" spc="5" dirty="0">
                <a:solidFill>
                  <a:srgbClr val="FFFFFF"/>
                </a:solidFill>
                <a:latin typeface="Trebuchet MS"/>
                <a:cs typeface="Trebuchet MS"/>
              </a:rPr>
              <a:t> </a:t>
            </a:r>
            <a:r>
              <a:rPr sz="2400" b="1" dirty="0">
                <a:solidFill>
                  <a:srgbClr val="FFFFFF"/>
                </a:solidFill>
                <a:latin typeface="Trebuchet MS"/>
                <a:cs typeface="Trebuchet MS"/>
              </a:rPr>
              <a:t>gast</a:t>
            </a:r>
            <a:r>
              <a:rPr sz="2400" b="1" spc="-10" dirty="0">
                <a:solidFill>
                  <a:srgbClr val="FFFFFF"/>
                </a:solidFill>
                <a:latin typeface="Trebuchet MS"/>
                <a:cs typeface="Trebuchet MS"/>
              </a:rPr>
              <a:t>r</a:t>
            </a:r>
            <a:r>
              <a:rPr sz="2400" b="1" dirty="0">
                <a:solidFill>
                  <a:srgbClr val="FFFFFF"/>
                </a:solidFill>
                <a:latin typeface="Trebuchet MS"/>
                <a:cs typeface="Trebuchet MS"/>
              </a:rPr>
              <a:t>oenterit</a:t>
            </a:r>
            <a:r>
              <a:rPr sz="2400" b="1" spc="5" dirty="0">
                <a:solidFill>
                  <a:srgbClr val="FFFFFF"/>
                </a:solidFill>
                <a:latin typeface="Trebuchet MS"/>
                <a:cs typeface="Trebuchet MS"/>
              </a:rPr>
              <a:t>i</a:t>
            </a:r>
            <a:r>
              <a:rPr sz="2400" b="1" dirty="0">
                <a:solidFill>
                  <a:srgbClr val="FFFFFF"/>
                </a:solidFill>
                <a:latin typeface="Trebuchet MS"/>
                <a:cs typeface="Trebuchet MS"/>
              </a:rPr>
              <a:t>s</a:t>
            </a:r>
            <a:endParaRPr sz="2400">
              <a:latin typeface="Trebuchet MS"/>
              <a:cs typeface="Trebuchet MS"/>
            </a:endParaRPr>
          </a:p>
          <a:p>
            <a:pPr marL="355600" indent="-342900">
              <a:lnSpc>
                <a:spcPct val="100000"/>
              </a:lnSpc>
              <a:buClr>
                <a:srgbClr val="99FF99"/>
              </a:buClr>
              <a:buSzPct val="79166"/>
              <a:buFont typeface="Wingdings"/>
              <a:buChar char=""/>
              <a:tabLst>
                <a:tab pos="354965" algn="l"/>
                <a:tab pos="355600" algn="l"/>
              </a:tabLst>
            </a:pPr>
            <a:r>
              <a:rPr sz="2400" b="1" spc="-5" dirty="0">
                <a:solidFill>
                  <a:srgbClr val="FFFFFF"/>
                </a:solidFill>
                <a:latin typeface="Trebuchet MS"/>
                <a:cs typeface="Trebuchet MS"/>
              </a:rPr>
              <a:t>Atopic</a:t>
            </a:r>
            <a:r>
              <a:rPr sz="2400" b="1" spc="-45" dirty="0">
                <a:solidFill>
                  <a:srgbClr val="FFFFFF"/>
                </a:solidFill>
                <a:latin typeface="Trebuchet MS"/>
                <a:cs typeface="Trebuchet MS"/>
              </a:rPr>
              <a:t> </a:t>
            </a:r>
            <a:r>
              <a:rPr sz="2400" b="1" spc="-5" dirty="0">
                <a:solidFill>
                  <a:srgbClr val="FFFFFF"/>
                </a:solidFill>
                <a:latin typeface="Trebuchet MS"/>
                <a:cs typeface="Trebuchet MS"/>
              </a:rPr>
              <a:t>dermatitis</a:t>
            </a:r>
            <a:endParaRPr sz="2400">
              <a:latin typeface="Trebuchet MS"/>
              <a:cs typeface="Trebuchet MS"/>
            </a:endParaRPr>
          </a:p>
        </p:txBody>
      </p:sp>
      <p:grpSp>
        <p:nvGrpSpPr>
          <p:cNvPr id="15" name="object 15"/>
          <p:cNvGrpSpPr/>
          <p:nvPr/>
        </p:nvGrpSpPr>
        <p:grpSpPr>
          <a:xfrm>
            <a:off x="1815083" y="1598675"/>
            <a:ext cx="5819140" cy="902335"/>
            <a:chOff x="1815083" y="1598675"/>
            <a:chExt cx="5819140" cy="902335"/>
          </a:xfrm>
        </p:grpSpPr>
        <p:sp>
          <p:nvSpPr>
            <p:cNvPr id="16" name="object 16"/>
            <p:cNvSpPr/>
            <p:nvPr/>
          </p:nvSpPr>
          <p:spPr>
            <a:xfrm>
              <a:off x="4142232" y="1776983"/>
              <a:ext cx="3487420" cy="447040"/>
            </a:xfrm>
            <a:custGeom>
              <a:avLst/>
              <a:gdLst/>
              <a:ahLst/>
              <a:cxnLst/>
              <a:rect l="l" t="t" r="r" b="b"/>
              <a:pathLst>
                <a:path w="3487420" h="447039">
                  <a:moveTo>
                    <a:pt x="3142107" y="0"/>
                  </a:moveTo>
                  <a:lnTo>
                    <a:pt x="3142107" y="98170"/>
                  </a:lnTo>
                  <a:lnTo>
                    <a:pt x="0" y="98170"/>
                  </a:lnTo>
                  <a:lnTo>
                    <a:pt x="0" y="348361"/>
                  </a:lnTo>
                  <a:lnTo>
                    <a:pt x="3142107" y="348361"/>
                  </a:lnTo>
                  <a:lnTo>
                    <a:pt x="3142107" y="446531"/>
                  </a:lnTo>
                  <a:lnTo>
                    <a:pt x="3486912" y="223265"/>
                  </a:lnTo>
                  <a:lnTo>
                    <a:pt x="3142107" y="0"/>
                  </a:lnTo>
                  <a:close/>
                </a:path>
              </a:pathLst>
            </a:custGeom>
            <a:solidFill>
              <a:srgbClr val="5FCAEE"/>
            </a:solidFill>
          </p:spPr>
          <p:txBody>
            <a:bodyPr wrap="square" lIns="0" tIns="0" rIns="0" bIns="0" rtlCol="0"/>
            <a:lstStyle/>
            <a:p>
              <a:endParaRPr/>
            </a:p>
          </p:txBody>
        </p:sp>
        <p:sp>
          <p:nvSpPr>
            <p:cNvPr id="17" name="object 17"/>
            <p:cNvSpPr/>
            <p:nvPr/>
          </p:nvSpPr>
          <p:spPr>
            <a:xfrm>
              <a:off x="4142232" y="1776983"/>
              <a:ext cx="3487420" cy="447040"/>
            </a:xfrm>
            <a:custGeom>
              <a:avLst/>
              <a:gdLst/>
              <a:ahLst/>
              <a:cxnLst/>
              <a:rect l="l" t="t" r="r" b="b"/>
              <a:pathLst>
                <a:path w="3487420" h="447039">
                  <a:moveTo>
                    <a:pt x="0" y="98170"/>
                  </a:moveTo>
                  <a:lnTo>
                    <a:pt x="3142107" y="98170"/>
                  </a:lnTo>
                  <a:lnTo>
                    <a:pt x="3142107" y="0"/>
                  </a:lnTo>
                  <a:lnTo>
                    <a:pt x="3486912" y="223265"/>
                  </a:lnTo>
                  <a:lnTo>
                    <a:pt x="3142107" y="446531"/>
                  </a:lnTo>
                  <a:lnTo>
                    <a:pt x="3142107" y="348361"/>
                  </a:lnTo>
                  <a:lnTo>
                    <a:pt x="0" y="348361"/>
                  </a:lnTo>
                  <a:lnTo>
                    <a:pt x="0" y="98170"/>
                  </a:lnTo>
                  <a:close/>
                </a:path>
              </a:pathLst>
            </a:custGeom>
            <a:ln w="9144">
              <a:solidFill>
                <a:srgbClr val="000000"/>
              </a:solidFill>
            </a:ln>
          </p:spPr>
          <p:txBody>
            <a:bodyPr wrap="square" lIns="0" tIns="0" rIns="0" bIns="0" rtlCol="0"/>
            <a:lstStyle/>
            <a:p>
              <a:endParaRPr/>
            </a:p>
          </p:txBody>
        </p:sp>
        <p:pic>
          <p:nvPicPr>
            <p:cNvPr id="18" name="object 18"/>
            <p:cNvPicPr/>
            <p:nvPr/>
          </p:nvPicPr>
          <p:blipFill>
            <a:blip r:embed="rId9" cstate="print"/>
            <a:stretch>
              <a:fillRect/>
            </a:stretch>
          </p:blipFill>
          <p:spPr>
            <a:xfrm>
              <a:off x="1815083" y="1598675"/>
              <a:ext cx="1037844" cy="902208"/>
            </a:xfrm>
            <a:prstGeom prst="rect">
              <a:avLst/>
            </a:prstGeom>
          </p:spPr>
        </p:pic>
        <p:pic>
          <p:nvPicPr>
            <p:cNvPr id="19" name="object 19"/>
            <p:cNvPicPr/>
            <p:nvPr/>
          </p:nvPicPr>
          <p:blipFill>
            <a:blip r:embed="rId10" cstate="print"/>
            <a:stretch>
              <a:fillRect/>
            </a:stretch>
          </p:blipFill>
          <p:spPr>
            <a:xfrm>
              <a:off x="2316479" y="1598675"/>
              <a:ext cx="647700" cy="902208"/>
            </a:xfrm>
            <a:prstGeom prst="rect">
              <a:avLst/>
            </a:prstGeom>
          </p:spPr>
        </p:pic>
        <p:pic>
          <p:nvPicPr>
            <p:cNvPr id="20" name="object 20"/>
            <p:cNvPicPr/>
            <p:nvPr/>
          </p:nvPicPr>
          <p:blipFill>
            <a:blip r:embed="rId11" cstate="print"/>
            <a:stretch>
              <a:fillRect/>
            </a:stretch>
          </p:blipFill>
          <p:spPr>
            <a:xfrm>
              <a:off x="2427731" y="1598675"/>
              <a:ext cx="1911095" cy="902208"/>
            </a:xfrm>
            <a:prstGeom prst="rect">
              <a:avLst/>
            </a:prstGeom>
          </p:spPr>
        </p:pic>
      </p:grpSp>
      <p:sp>
        <p:nvSpPr>
          <p:cNvPr id="21" name="object 21"/>
          <p:cNvSpPr txBox="1">
            <a:spLocks noGrp="1"/>
          </p:cNvSpPr>
          <p:nvPr>
            <p:ph type="title"/>
          </p:nvPr>
        </p:nvSpPr>
        <p:spPr>
          <a:xfrm>
            <a:off x="1602994" y="12903"/>
            <a:ext cx="7882890" cy="788670"/>
          </a:xfrm>
          <a:prstGeom prst="rect">
            <a:avLst/>
          </a:prstGeom>
        </p:spPr>
        <p:txBody>
          <a:bodyPr vert="horz" wrap="square" lIns="0" tIns="13335" rIns="0" bIns="0" rtlCol="0">
            <a:spAutoFit/>
          </a:bodyPr>
          <a:lstStyle/>
          <a:p>
            <a:pPr marL="12700">
              <a:lnSpc>
                <a:spcPct val="100000"/>
              </a:lnSpc>
              <a:spcBef>
                <a:spcPts val="105"/>
              </a:spcBef>
            </a:pPr>
            <a:r>
              <a:rPr sz="5000" spc="-5" dirty="0">
                <a:solidFill>
                  <a:srgbClr val="5FCAEE"/>
                </a:solidFill>
              </a:rPr>
              <a:t>Adverse</a:t>
            </a:r>
            <a:r>
              <a:rPr sz="5000" spc="-40" dirty="0">
                <a:solidFill>
                  <a:srgbClr val="5FCAEE"/>
                </a:solidFill>
              </a:rPr>
              <a:t> </a:t>
            </a:r>
            <a:r>
              <a:rPr sz="5000" dirty="0">
                <a:solidFill>
                  <a:srgbClr val="5FCAEE"/>
                </a:solidFill>
              </a:rPr>
              <a:t>Reactions</a:t>
            </a:r>
            <a:r>
              <a:rPr sz="5000" spc="-35" dirty="0">
                <a:solidFill>
                  <a:srgbClr val="5FCAEE"/>
                </a:solidFill>
              </a:rPr>
              <a:t> </a:t>
            </a:r>
            <a:r>
              <a:rPr sz="5000" dirty="0">
                <a:solidFill>
                  <a:srgbClr val="5FCAEE"/>
                </a:solidFill>
              </a:rPr>
              <a:t>to</a:t>
            </a:r>
            <a:r>
              <a:rPr sz="5000" spc="-20" dirty="0">
                <a:solidFill>
                  <a:srgbClr val="5FCAEE"/>
                </a:solidFill>
              </a:rPr>
              <a:t> </a:t>
            </a:r>
            <a:r>
              <a:rPr sz="5000" spc="-60" dirty="0">
                <a:solidFill>
                  <a:srgbClr val="5FCAEE"/>
                </a:solidFill>
              </a:rPr>
              <a:t>Food</a:t>
            </a:r>
            <a:endParaRPr sz="5000"/>
          </a:p>
        </p:txBody>
      </p:sp>
      <p:sp>
        <p:nvSpPr>
          <p:cNvPr id="22" name="object 22"/>
          <p:cNvSpPr txBox="1"/>
          <p:nvPr/>
        </p:nvSpPr>
        <p:spPr>
          <a:xfrm>
            <a:off x="1938020" y="1562534"/>
            <a:ext cx="2129790" cy="3348354"/>
          </a:xfrm>
          <a:prstGeom prst="rect">
            <a:avLst/>
          </a:prstGeom>
        </p:spPr>
        <p:txBody>
          <a:bodyPr vert="horz" wrap="square" lIns="0" tIns="159385" rIns="0" bIns="0" rtlCol="0">
            <a:spAutoFit/>
          </a:bodyPr>
          <a:lstStyle/>
          <a:p>
            <a:pPr marL="130810">
              <a:lnSpc>
                <a:spcPct val="100000"/>
              </a:lnSpc>
              <a:spcBef>
                <a:spcPts val="1255"/>
              </a:spcBef>
            </a:pPr>
            <a:r>
              <a:rPr sz="3200" spc="-290" dirty="0">
                <a:solidFill>
                  <a:srgbClr val="FFFFFF"/>
                </a:solidFill>
                <a:latin typeface="Arial MT"/>
                <a:cs typeface="Arial MT"/>
              </a:rPr>
              <a:t>IgE-Mediated</a:t>
            </a:r>
            <a:endParaRPr sz="3200">
              <a:latin typeface="Arial MT"/>
              <a:cs typeface="Arial MT"/>
            </a:endParaRPr>
          </a:p>
          <a:p>
            <a:pPr marL="12700">
              <a:lnSpc>
                <a:spcPts val="3025"/>
              </a:lnSpc>
              <a:spcBef>
                <a:spcPts val="1005"/>
              </a:spcBef>
            </a:pPr>
            <a:r>
              <a:rPr sz="2250" spc="-220" dirty="0">
                <a:solidFill>
                  <a:srgbClr val="5FCAEE"/>
                </a:solidFill>
                <a:latin typeface="Lucida Sans Unicode"/>
                <a:cs typeface="Lucida Sans Unicode"/>
              </a:rPr>
              <a:t>▶</a:t>
            </a:r>
            <a:r>
              <a:rPr sz="2250" spc="10" dirty="0">
                <a:solidFill>
                  <a:srgbClr val="5FCAEE"/>
                </a:solidFill>
                <a:latin typeface="Lucida Sans Unicode"/>
                <a:cs typeface="Lucida Sans Unicode"/>
              </a:rPr>
              <a:t> </a:t>
            </a:r>
            <a:r>
              <a:rPr sz="2800" b="1" spc="-10" dirty="0">
                <a:solidFill>
                  <a:srgbClr val="404040"/>
                </a:solidFill>
                <a:latin typeface="Trebuchet MS"/>
                <a:cs typeface="Trebuchet MS"/>
              </a:rPr>
              <a:t>O</a:t>
            </a:r>
            <a:r>
              <a:rPr sz="2800" b="1" spc="-85" dirty="0">
                <a:solidFill>
                  <a:srgbClr val="404040"/>
                </a:solidFill>
                <a:latin typeface="Trebuchet MS"/>
                <a:cs typeface="Trebuchet MS"/>
              </a:rPr>
              <a:t>r</a:t>
            </a:r>
            <a:r>
              <a:rPr sz="2800" b="1" spc="-5" dirty="0">
                <a:solidFill>
                  <a:srgbClr val="404040"/>
                </a:solidFill>
                <a:latin typeface="Trebuchet MS"/>
                <a:cs typeface="Trebuchet MS"/>
              </a:rPr>
              <a:t>al</a:t>
            </a:r>
            <a:endParaRPr sz="2800">
              <a:latin typeface="Trebuchet MS"/>
              <a:cs typeface="Trebuchet MS"/>
            </a:endParaRPr>
          </a:p>
          <a:p>
            <a:pPr marL="355600" marR="321945">
              <a:lnSpc>
                <a:spcPct val="80000"/>
              </a:lnSpc>
              <a:spcBef>
                <a:spcPts val="335"/>
              </a:spcBef>
            </a:pPr>
            <a:r>
              <a:rPr sz="2800" b="1" spc="-5" dirty="0">
                <a:solidFill>
                  <a:srgbClr val="404040"/>
                </a:solidFill>
                <a:latin typeface="Trebuchet MS"/>
                <a:cs typeface="Trebuchet MS"/>
              </a:rPr>
              <a:t>Allergy </a:t>
            </a:r>
            <a:r>
              <a:rPr sz="2800" b="1" dirty="0">
                <a:solidFill>
                  <a:srgbClr val="404040"/>
                </a:solidFill>
                <a:latin typeface="Trebuchet MS"/>
                <a:cs typeface="Trebuchet MS"/>
              </a:rPr>
              <a:t> </a:t>
            </a:r>
            <a:r>
              <a:rPr sz="2800" b="1" spc="-10" dirty="0">
                <a:solidFill>
                  <a:srgbClr val="404040"/>
                </a:solidFill>
                <a:latin typeface="Trebuchet MS"/>
                <a:cs typeface="Trebuchet MS"/>
              </a:rPr>
              <a:t>Syndrom  </a:t>
            </a:r>
            <a:r>
              <a:rPr sz="2800" b="1" spc="-5" dirty="0">
                <a:solidFill>
                  <a:srgbClr val="404040"/>
                </a:solidFill>
                <a:latin typeface="Trebuchet MS"/>
                <a:cs typeface="Trebuchet MS"/>
              </a:rPr>
              <a:t>e</a:t>
            </a:r>
            <a:endParaRPr sz="2800">
              <a:latin typeface="Trebuchet MS"/>
              <a:cs typeface="Trebuchet MS"/>
            </a:endParaRPr>
          </a:p>
          <a:p>
            <a:pPr marL="355600" marR="241300" indent="-342900">
              <a:lnSpc>
                <a:spcPts val="2690"/>
              </a:lnSpc>
              <a:spcBef>
                <a:spcPts val="315"/>
              </a:spcBef>
            </a:pPr>
            <a:r>
              <a:rPr sz="2250" spc="-220" dirty="0">
                <a:solidFill>
                  <a:srgbClr val="5FCAEE"/>
                </a:solidFill>
                <a:latin typeface="Lucida Sans Unicode"/>
                <a:cs typeface="Lucida Sans Unicode"/>
              </a:rPr>
              <a:t>▶</a:t>
            </a:r>
            <a:r>
              <a:rPr sz="2250" spc="10" dirty="0">
                <a:solidFill>
                  <a:srgbClr val="5FCAEE"/>
                </a:solidFill>
                <a:latin typeface="Lucida Sans Unicode"/>
                <a:cs typeface="Lucida Sans Unicode"/>
              </a:rPr>
              <a:t> </a:t>
            </a:r>
            <a:r>
              <a:rPr sz="2800" b="1" spc="-10" dirty="0">
                <a:solidFill>
                  <a:srgbClr val="404040"/>
                </a:solidFill>
                <a:latin typeface="Trebuchet MS"/>
                <a:cs typeface="Trebuchet MS"/>
              </a:rPr>
              <a:t>A</a:t>
            </a:r>
            <a:r>
              <a:rPr sz="2800" b="1" spc="-5" dirty="0">
                <a:solidFill>
                  <a:srgbClr val="404040"/>
                </a:solidFill>
                <a:latin typeface="Trebuchet MS"/>
                <a:cs typeface="Trebuchet MS"/>
              </a:rPr>
              <a:t>naph</a:t>
            </a:r>
            <a:r>
              <a:rPr sz="2800" b="1" spc="-20" dirty="0">
                <a:solidFill>
                  <a:srgbClr val="404040"/>
                </a:solidFill>
                <a:latin typeface="Trebuchet MS"/>
                <a:cs typeface="Trebuchet MS"/>
              </a:rPr>
              <a:t>y</a:t>
            </a:r>
            <a:r>
              <a:rPr sz="2800" b="1" spc="-5" dirty="0">
                <a:solidFill>
                  <a:srgbClr val="404040"/>
                </a:solidFill>
                <a:latin typeface="Trebuchet MS"/>
                <a:cs typeface="Trebuchet MS"/>
              </a:rPr>
              <a:t>la  xis</a:t>
            </a:r>
            <a:endParaRPr sz="2800">
              <a:latin typeface="Trebuchet MS"/>
              <a:cs typeface="Trebuchet MS"/>
            </a:endParaRPr>
          </a:p>
          <a:p>
            <a:pPr marL="12700">
              <a:lnSpc>
                <a:spcPts val="3045"/>
              </a:lnSpc>
            </a:pPr>
            <a:r>
              <a:rPr sz="2250" spc="-220" dirty="0">
                <a:solidFill>
                  <a:srgbClr val="5FCAEE"/>
                </a:solidFill>
                <a:latin typeface="Lucida Sans Unicode"/>
                <a:cs typeface="Lucida Sans Unicode"/>
              </a:rPr>
              <a:t>▶</a:t>
            </a:r>
            <a:r>
              <a:rPr sz="2250" spc="10" dirty="0">
                <a:solidFill>
                  <a:srgbClr val="5FCAEE"/>
                </a:solidFill>
                <a:latin typeface="Lucida Sans Unicode"/>
                <a:cs typeface="Lucida Sans Unicode"/>
              </a:rPr>
              <a:t> </a:t>
            </a:r>
            <a:r>
              <a:rPr sz="2800" b="1" spc="-5" dirty="0">
                <a:solidFill>
                  <a:srgbClr val="404040"/>
                </a:solidFill>
                <a:latin typeface="Trebuchet MS"/>
                <a:cs typeface="Trebuchet MS"/>
              </a:rPr>
              <a:t>Urt</a:t>
            </a:r>
            <a:r>
              <a:rPr sz="2800" b="1" dirty="0">
                <a:solidFill>
                  <a:srgbClr val="404040"/>
                </a:solidFill>
                <a:latin typeface="Trebuchet MS"/>
                <a:cs typeface="Trebuchet MS"/>
              </a:rPr>
              <a:t>i</a:t>
            </a:r>
            <a:r>
              <a:rPr sz="2800" b="1" spc="-5" dirty="0">
                <a:solidFill>
                  <a:srgbClr val="404040"/>
                </a:solidFill>
                <a:latin typeface="Trebuchet MS"/>
                <a:cs typeface="Trebuchet MS"/>
              </a:rPr>
              <a:t>caria</a:t>
            </a:r>
            <a:endParaRPr sz="2800">
              <a:latin typeface="Trebuchet MS"/>
              <a:cs typeface="Trebuchet MS"/>
            </a:endParaRPr>
          </a:p>
        </p:txBody>
      </p:sp>
      <p:grpSp>
        <p:nvGrpSpPr>
          <p:cNvPr id="23" name="object 23"/>
          <p:cNvGrpSpPr/>
          <p:nvPr/>
        </p:nvGrpSpPr>
        <p:grpSpPr>
          <a:xfrm>
            <a:off x="7365492" y="1598675"/>
            <a:ext cx="3228340" cy="902335"/>
            <a:chOff x="7365492" y="1598675"/>
            <a:chExt cx="3228340" cy="902335"/>
          </a:xfrm>
        </p:grpSpPr>
        <p:pic>
          <p:nvPicPr>
            <p:cNvPr id="24" name="object 24"/>
            <p:cNvPicPr/>
            <p:nvPr/>
          </p:nvPicPr>
          <p:blipFill>
            <a:blip r:embed="rId12" cstate="print"/>
            <a:stretch>
              <a:fillRect/>
            </a:stretch>
          </p:blipFill>
          <p:spPr>
            <a:xfrm>
              <a:off x="7365492" y="1598675"/>
              <a:ext cx="1149096" cy="902208"/>
            </a:xfrm>
            <a:prstGeom prst="rect">
              <a:avLst/>
            </a:prstGeom>
          </p:spPr>
        </p:pic>
        <p:pic>
          <p:nvPicPr>
            <p:cNvPr id="25" name="object 25"/>
            <p:cNvPicPr/>
            <p:nvPr/>
          </p:nvPicPr>
          <p:blipFill>
            <a:blip r:embed="rId13" cstate="print"/>
            <a:stretch>
              <a:fillRect/>
            </a:stretch>
          </p:blipFill>
          <p:spPr>
            <a:xfrm>
              <a:off x="7978140" y="1598675"/>
              <a:ext cx="647700" cy="902208"/>
            </a:xfrm>
            <a:prstGeom prst="rect">
              <a:avLst/>
            </a:prstGeom>
          </p:spPr>
        </p:pic>
        <p:pic>
          <p:nvPicPr>
            <p:cNvPr id="26" name="object 26"/>
            <p:cNvPicPr/>
            <p:nvPr/>
          </p:nvPicPr>
          <p:blipFill>
            <a:blip r:embed="rId14" cstate="print"/>
            <a:stretch>
              <a:fillRect/>
            </a:stretch>
          </p:blipFill>
          <p:spPr>
            <a:xfrm>
              <a:off x="8089392" y="1598675"/>
              <a:ext cx="2503931" cy="902208"/>
            </a:xfrm>
            <a:prstGeom prst="rect">
              <a:avLst/>
            </a:prstGeom>
          </p:spPr>
        </p:pic>
      </p:grpSp>
      <p:sp>
        <p:nvSpPr>
          <p:cNvPr id="27" name="object 27"/>
          <p:cNvSpPr txBox="1"/>
          <p:nvPr/>
        </p:nvSpPr>
        <p:spPr>
          <a:xfrm>
            <a:off x="7606030" y="1708785"/>
            <a:ext cx="2715260" cy="513715"/>
          </a:xfrm>
          <a:prstGeom prst="rect">
            <a:avLst/>
          </a:prstGeom>
        </p:spPr>
        <p:txBody>
          <a:bodyPr vert="horz" wrap="square" lIns="0" tIns="13335" rIns="0" bIns="0" rtlCol="0">
            <a:spAutoFit/>
          </a:bodyPr>
          <a:lstStyle/>
          <a:p>
            <a:pPr marL="12700">
              <a:lnSpc>
                <a:spcPct val="100000"/>
              </a:lnSpc>
              <a:spcBef>
                <a:spcPts val="105"/>
              </a:spcBef>
            </a:pPr>
            <a:r>
              <a:rPr sz="3200" spc="-355" dirty="0">
                <a:solidFill>
                  <a:srgbClr val="FFFFFF"/>
                </a:solidFill>
                <a:latin typeface="Arial MT"/>
                <a:cs typeface="Arial MT"/>
              </a:rPr>
              <a:t>Non</a:t>
            </a:r>
            <a:r>
              <a:rPr sz="3200" spc="-195" dirty="0">
                <a:solidFill>
                  <a:srgbClr val="FFFFFF"/>
                </a:solidFill>
                <a:latin typeface="Arial MT"/>
                <a:cs typeface="Arial MT"/>
              </a:rPr>
              <a:t>-</a:t>
            </a:r>
            <a:r>
              <a:rPr sz="3200" spc="-245" dirty="0">
                <a:solidFill>
                  <a:srgbClr val="FFFFFF"/>
                </a:solidFill>
                <a:latin typeface="Arial MT"/>
                <a:cs typeface="Arial MT"/>
              </a:rPr>
              <a:t>Ig</a:t>
            </a:r>
            <a:r>
              <a:rPr sz="3200" spc="-385" dirty="0">
                <a:solidFill>
                  <a:srgbClr val="FFFFFF"/>
                </a:solidFill>
                <a:latin typeface="Arial MT"/>
                <a:cs typeface="Arial MT"/>
              </a:rPr>
              <a:t>E</a:t>
            </a:r>
            <a:r>
              <a:rPr sz="3200" spc="-160" dirty="0">
                <a:solidFill>
                  <a:srgbClr val="FFFFFF"/>
                </a:solidFill>
                <a:latin typeface="Arial MT"/>
                <a:cs typeface="Arial MT"/>
              </a:rPr>
              <a:t> </a:t>
            </a:r>
            <a:r>
              <a:rPr sz="3200" spc="-490" dirty="0">
                <a:solidFill>
                  <a:srgbClr val="FFFFFF"/>
                </a:solidFill>
                <a:latin typeface="Arial MT"/>
                <a:cs typeface="Arial MT"/>
              </a:rPr>
              <a:t>M</a:t>
            </a:r>
            <a:r>
              <a:rPr sz="3200" spc="-325" dirty="0">
                <a:solidFill>
                  <a:srgbClr val="FFFFFF"/>
                </a:solidFill>
                <a:latin typeface="Arial MT"/>
                <a:cs typeface="Arial MT"/>
              </a:rPr>
              <a:t>ed</a:t>
            </a:r>
            <a:r>
              <a:rPr sz="3200" spc="-125" dirty="0">
                <a:solidFill>
                  <a:srgbClr val="FFFFFF"/>
                </a:solidFill>
                <a:latin typeface="Arial MT"/>
                <a:cs typeface="Arial MT"/>
              </a:rPr>
              <a:t>i</a:t>
            </a:r>
            <a:r>
              <a:rPr sz="3200" spc="-285" dirty="0">
                <a:solidFill>
                  <a:srgbClr val="FFFFFF"/>
                </a:solidFill>
                <a:latin typeface="Arial MT"/>
                <a:cs typeface="Arial MT"/>
              </a:rPr>
              <a:t>ated</a:t>
            </a:r>
            <a:endParaRPr sz="3200">
              <a:latin typeface="Arial MT"/>
              <a:cs typeface="Arial MT"/>
            </a:endParaRPr>
          </a:p>
        </p:txBody>
      </p:sp>
      <p:grpSp>
        <p:nvGrpSpPr>
          <p:cNvPr id="28" name="object 28"/>
          <p:cNvGrpSpPr/>
          <p:nvPr/>
        </p:nvGrpSpPr>
        <p:grpSpPr>
          <a:xfrm>
            <a:off x="7463028" y="3201923"/>
            <a:ext cx="3078480" cy="3240405"/>
            <a:chOff x="7463028" y="3201923"/>
            <a:chExt cx="3078480" cy="3240405"/>
          </a:xfrm>
        </p:grpSpPr>
        <p:pic>
          <p:nvPicPr>
            <p:cNvPr id="29" name="object 29"/>
            <p:cNvPicPr/>
            <p:nvPr/>
          </p:nvPicPr>
          <p:blipFill>
            <a:blip r:embed="rId15" cstate="print"/>
            <a:stretch>
              <a:fillRect/>
            </a:stretch>
          </p:blipFill>
          <p:spPr>
            <a:xfrm>
              <a:off x="7463028" y="3300983"/>
              <a:ext cx="504444" cy="515112"/>
            </a:xfrm>
            <a:prstGeom prst="rect">
              <a:avLst/>
            </a:prstGeom>
          </p:spPr>
        </p:pic>
        <p:pic>
          <p:nvPicPr>
            <p:cNvPr id="30" name="object 30"/>
            <p:cNvPicPr/>
            <p:nvPr/>
          </p:nvPicPr>
          <p:blipFill>
            <a:blip r:embed="rId16" cstate="print"/>
            <a:stretch>
              <a:fillRect/>
            </a:stretch>
          </p:blipFill>
          <p:spPr>
            <a:xfrm>
              <a:off x="7758684" y="3201923"/>
              <a:ext cx="1452372" cy="679703"/>
            </a:xfrm>
            <a:prstGeom prst="rect">
              <a:avLst/>
            </a:prstGeom>
          </p:spPr>
        </p:pic>
        <p:pic>
          <p:nvPicPr>
            <p:cNvPr id="31" name="object 31"/>
            <p:cNvPicPr/>
            <p:nvPr/>
          </p:nvPicPr>
          <p:blipFill>
            <a:blip r:embed="rId17" cstate="print"/>
            <a:stretch>
              <a:fillRect/>
            </a:stretch>
          </p:blipFill>
          <p:spPr>
            <a:xfrm>
              <a:off x="8805672" y="3201923"/>
              <a:ext cx="516635" cy="679703"/>
            </a:xfrm>
            <a:prstGeom prst="rect">
              <a:avLst/>
            </a:prstGeom>
          </p:spPr>
        </p:pic>
        <p:pic>
          <p:nvPicPr>
            <p:cNvPr id="32" name="object 32"/>
            <p:cNvPicPr/>
            <p:nvPr/>
          </p:nvPicPr>
          <p:blipFill>
            <a:blip r:embed="rId18" cstate="print"/>
            <a:stretch>
              <a:fillRect/>
            </a:stretch>
          </p:blipFill>
          <p:spPr>
            <a:xfrm>
              <a:off x="8916924" y="3201923"/>
              <a:ext cx="1624583" cy="679703"/>
            </a:xfrm>
            <a:prstGeom prst="rect">
              <a:avLst/>
            </a:prstGeom>
          </p:spPr>
        </p:pic>
        <p:pic>
          <p:nvPicPr>
            <p:cNvPr id="33" name="object 33"/>
            <p:cNvPicPr/>
            <p:nvPr/>
          </p:nvPicPr>
          <p:blipFill>
            <a:blip r:embed="rId19" cstate="print"/>
            <a:stretch>
              <a:fillRect/>
            </a:stretch>
          </p:blipFill>
          <p:spPr>
            <a:xfrm>
              <a:off x="7758684" y="3567683"/>
              <a:ext cx="2208276" cy="679703"/>
            </a:xfrm>
            <a:prstGeom prst="rect">
              <a:avLst/>
            </a:prstGeom>
          </p:spPr>
        </p:pic>
        <p:pic>
          <p:nvPicPr>
            <p:cNvPr id="34" name="object 34"/>
            <p:cNvPicPr/>
            <p:nvPr/>
          </p:nvPicPr>
          <p:blipFill>
            <a:blip r:embed="rId15" cstate="print"/>
            <a:stretch>
              <a:fillRect/>
            </a:stretch>
          </p:blipFill>
          <p:spPr>
            <a:xfrm>
              <a:off x="7463028" y="4032503"/>
              <a:ext cx="504444" cy="515112"/>
            </a:xfrm>
            <a:prstGeom prst="rect">
              <a:avLst/>
            </a:prstGeom>
          </p:spPr>
        </p:pic>
        <p:pic>
          <p:nvPicPr>
            <p:cNvPr id="35" name="object 35"/>
            <p:cNvPicPr/>
            <p:nvPr/>
          </p:nvPicPr>
          <p:blipFill>
            <a:blip r:embed="rId16" cstate="print"/>
            <a:stretch>
              <a:fillRect/>
            </a:stretch>
          </p:blipFill>
          <p:spPr>
            <a:xfrm>
              <a:off x="7758684" y="3933443"/>
              <a:ext cx="1452372" cy="679704"/>
            </a:xfrm>
            <a:prstGeom prst="rect">
              <a:avLst/>
            </a:prstGeom>
          </p:spPr>
        </p:pic>
        <p:pic>
          <p:nvPicPr>
            <p:cNvPr id="36" name="object 36"/>
            <p:cNvPicPr/>
            <p:nvPr/>
          </p:nvPicPr>
          <p:blipFill>
            <a:blip r:embed="rId17" cstate="print"/>
            <a:stretch>
              <a:fillRect/>
            </a:stretch>
          </p:blipFill>
          <p:spPr>
            <a:xfrm>
              <a:off x="8805672" y="3933443"/>
              <a:ext cx="516635" cy="679704"/>
            </a:xfrm>
            <a:prstGeom prst="rect">
              <a:avLst/>
            </a:prstGeom>
          </p:spPr>
        </p:pic>
        <p:pic>
          <p:nvPicPr>
            <p:cNvPr id="37" name="object 37"/>
            <p:cNvPicPr/>
            <p:nvPr/>
          </p:nvPicPr>
          <p:blipFill>
            <a:blip r:embed="rId18" cstate="print"/>
            <a:stretch>
              <a:fillRect/>
            </a:stretch>
          </p:blipFill>
          <p:spPr>
            <a:xfrm>
              <a:off x="8916924" y="3933443"/>
              <a:ext cx="1624583" cy="679704"/>
            </a:xfrm>
            <a:prstGeom prst="rect">
              <a:avLst/>
            </a:prstGeom>
          </p:spPr>
        </p:pic>
        <p:pic>
          <p:nvPicPr>
            <p:cNvPr id="38" name="object 38"/>
            <p:cNvPicPr/>
            <p:nvPr/>
          </p:nvPicPr>
          <p:blipFill>
            <a:blip r:embed="rId20" cstate="print"/>
            <a:stretch>
              <a:fillRect/>
            </a:stretch>
          </p:blipFill>
          <p:spPr>
            <a:xfrm>
              <a:off x="7758684" y="4299203"/>
              <a:ext cx="2162555" cy="679704"/>
            </a:xfrm>
            <a:prstGeom prst="rect">
              <a:avLst/>
            </a:prstGeom>
          </p:spPr>
        </p:pic>
        <p:pic>
          <p:nvPicPr>
            <p:cNvPr id="39" name="object 39"/>
            <p:cNvPicPr/>
            <p:nvPr/>
          </p:nvPicPr>
          <p:blipFill>
            <a:blip r:embed="rId15" cstate="print"/>
            <a:stretch>
              <a:fillRect/>
            </a:stretch>
          </p:blipFill>
          <p:spPr>
            <a:xfrm>
              <a:off x="7463028" y="4764023"/>
              <a:ext cx="504444" cy="515112"/>
            </a:xfrm>
            <a:prstGeom prst="rect">
              <a:avLst/>
            </a:prstGeom>
          </p:spPr>
        </p:pic>
        <p:pic>
          <p:nvPicPr>
            <p:cNvPr id="40" name="object 40"/>
            <p:cNvPicPr/>
            <p:nvPr/>
          </p:nvPicPr>
          <p:blipFill>
            <a:blip r:embed="rId21" cstate="print"/>
            <a:stretch>
              <a:fillRect/>
            </a:stretch>
          </p:blipFill>
          <p:spPr>
            <a:xfrm>
              <a:off x="7758684" y="4664963"/>
              <a:ext cx="2203704" cy="679704"/>
            </a:xfrm>
            <a:prstGeom prst="rect">
              <a:avLst/>
            </a:prstGeom>
          </p:spPr>
        </p:pic>
        <p:pic>
          <p:nvPicPr>
            <p:cNvPr id="41" name="object 41"/>
            <p:cNvPicPr/>
            <p:nvPr/>
          </p:nvPicPr>
          <p:blipFill>
            <a:blip r:embed="rId22" cstate="print"/>
            <a:stretch>
              <a:fillRect/>
            </a:stretch>
          </p:blipFill>
          <p:spPr>
            <a:xfrm>
              <a:off x="7758684" y="5030723"/>
              <a:ext cx="1595627" cy="679704"/>
            </a:xfrm>
            <a:prstGeom prst="rect">
              <a:avLst/>
            </a:prstGeom>
          </p:spPr>
        </p:pic>
        <p:pic>
          <p:nvPicPr>
            <p:cNvPr id="42" name="object 42"/>
            <p:cNvPicPr/>
            <p:nvPr/>
          </p:nvPicPr>
          <p:blipFill>
            <a:blip r:embed="rId15" cstate="print"/>
            <a:stretch>
              <a:fillRect/>
            </a:stretch>
          </p:blipFill>
          <p:spPr>
            <a:xfrm>
              <a:off x="7463028" y="5495544"/>
              <a:ext cx="504444" cy="515112"/>
            </a:xfrm>
            <a:prstGeom prst="rect">
              <a:avLst/>
            </a:prstGeom>
          </p:spPr>
        </p:pic>
        <p:pic>
          <p:nvPicPr>
            <p:cNvPr id="43" name="object 43"/>
            <p:cNvPicPr/>
            <p:nvPr/>
          </p:nvPicPr>
          <p:blipFill>
            <a:blip r:embed="rId23" cstate="print"/>
            <a:stretch>
              <a:fillRect/>
            </a:stretch>
          </p:blipFill>
          <p:spPr>
            <a:xfrm>
              <a:off x="7758684" y="5396483"/>
              <a:ext cx="1975103" cy="679704"/>
            </a:xfrm>
            <a:prstGeom prst="rect">
              <a:avLst/>
            </a:prstGeom>
          </p:spPr>
        </p:pic>
        <p:pic>
          <p:nvPicPr>
            <p:cNvPr id="44" name="object 44"/>
            <p:cNvPicPr/>
            <p:nvPr/>
          </p:nvPicPr>
          <p:blipFill>
            <a:blip r:embed="rId24" cstate="print"/>
            <a:stretch>
              <a:fillRect/>
            </a:stretch>
          </p:blipFill>
          <p:spPr>
            <a:xfrm>
              <a:off x="7758684" y="5762244"/>
              <a:ext cx="2356104" cy="679704"/>
            </a:xfrm>
            <a:prstGeom prst="rect">
              <a:avLst/>
            </a:prstGeom>
          </p:spPr>
        </p:pic>
      </p:grpSp>
      <p:sp>
        <p:nvSpPr>
          <p:cNvPr id="45" name="object 45"/>
          <p:cNvSpPr txBox="1"/>
          <p:nvPr/>
        </p:nvSpPr>
        <p:spPr>
          <a:xfrm>
            <a:off x="7594854" y="3279140"/>
            <a:ext cx="2656205" cy="2952115"/>
          </a:xfrm>
          <a:prstGeom prst="rect">
            <a:avLst/>
          </a:prstGeom>
        </p:spPr>
        <p:txBody>
          <a:bodyPr vert="horz" wrap="square" lIns="0" tIns="12700" rIns="0" bIns="0" rtlCol="0">
            <a:spAutoFit/>
          </a:bodyPr>
          <a:lstStyle/>
          <a:p>
            <a:pPr marL="355600" marR="5080" indent="-342900">
              <a:lnSpc>
                <a:spcPct val="100000"/>
              </a:lnSpc>
              <a:spcBef>
                <a:spcPts val="100"/>
              </a:spcBef>
              <a:buClr>
                <a:srgbClr val="99FF99"/>
              </a:buClr>
              <a:buSzPct val="79166"/>
              <a:buFont typeface="Wingdings"/>
              <a:buChar char=""/>
              <a:tabLst>
                <a:tab pos="354965" algn="l"/>
                <a:tab pos="355600" algn="l"/>
              </a:tabLst>
            </a:pPr>
            <a:r>
              <a:rPr sz="2400" b="1" dirty="0">
                <a:solidFill>
                  <a:srgbClr val="FFFFFF"/>
                </a:solidFill>
                <a:latin typeface="Trebuchet MS"/>
                <a:cs typeface="Trebuchet MS"/>
              </a:rPr>
              <a:t>P</a:t>
            </a:r>
            <a:r>
              <a:rPr sz="2400" b="1" spc="-10" dirty="0">
                <a:solidFill>
                  <a:srgbClr val="FFFFFF"/>
                </a:solidFill>
                <a:latin typeface="Trebuchet MS"/>
                <a:cs typeface="Trebuchet MS"/>
              </a:rPr>
              <a:t>r</a:t>
            </a:r>
            <a:r>
              <a:rPr sz="2400" b="1" dirty="0">
                <a:solidFill>
                  <a:srgbClr val="FFFFFF"/>
                </a:solidFill>
                <a:latin typeface="Trebuchet MS"/>
                <a:cs typeface="Trebuchet MS"/>
              </a:rPr>
              <a:t>otei</a:t>
            </a:r>
            <a:r>
              <a:rPr sz="2400" b="1" spc="-5" dirty="0">
                <a:solidFill>
                  <a:srgbClr val="FFFFFF"/>
                </a:solidFill>
                <a:latin typeface="Trebuchet MS"/>
                <a:cs typeface="Trebuchet MS"/>
              </a:rPr>
              <a:t>n</a:t>
            </a:r>
            <a:r>
              <a:rPr sz="2400" b="1" spc="-10" dirty="0">
                <a:solidFill>
                  <a:srgbClr val="FFFFFF"/>
                </a:solidFill>
                <a:latin typeface="Trebuchet MS"/>
                <a:cs typeface="Trebuchet MS"/>
              </a:rPr>
              <a:t>-</a:t>
            </a:r>
            <a:r>
              <a:rPr sz="2400" b="1" spc="-5" dirty="0">
                <a:solidFill>
                  <a:srgbClr val="FFFFFF"/>
                </a:solidFill>
                <a:latin typeface="Trebuchet MS"/>
                <a:cs typeface="Trebuchet MS"/>
              </a:rPr>
              <a:t>Induced  Enterocolitis</a:t>
            </a:r>
            <a:endParaRPr sz="2400">
              <a:latin typeface="Trebuchet MS"/>
              <a:cs typeface="Trebuchet MS"/>
            </a:endParaRPr>
          </a:p>
          <a:p>
            <a:pPr marL="355600" marR="5080" indent="-342900">
              <a:lnSpc>
                <a:spcPct val="100000"/>
              </a:lnSpc>
              <a:buClr>
                <a:srgbClr val="99FF99"/>
              </a:buClr>
              <a:buSzPct val="79166"/>
              <a:buFont typeface="Wingdings"/>
              <a:buChar char=""/>
              <a:tabLst>
                <a:tab pos="354965" algn="l"/>
                <a:tab pos="355600" algn="l"/>
              </a:tabLst>
            </a:pPr>
            <a:r>
              <a:rPr sz="2400" b="1" dirty="0">
                <a:solidFill>
                  <a:srgbClr val="FFFFFF"/>
                </a:solidFill>
                <a:latin typeface="Trebuchet MS"/>
                <a:cs typeface="Trebuchet MS"/>
              </a:rPr>
              <a:t>P</a:t>
            </a:r>
            <a:r>
              <a:rPr sz="2400" b="1" spc="-10" dirty="0">
                <a:solidFill>
                  <a:srgbClr val="FFFFFF"/>
                </a:solidFill>
                <a:latin typeface="Trebuchet MS"/>
                <a:cs typeface="Trebuchet MS"/>
              </a:rPr>
              <a:t>r</a:t>
            </a:r>
            <a:r>
              <a:rPr sz="2400" b="1" dirty="0">
                <a:solidFill>
                  <a:srgbClr val="FFFFFF"/>
                </a:solidFill>
                <a:latin typeface="Trebuchet MS"/>
                <a:cs typeface="Trebuchet MS"/>
              </a:rPr>
              <a:t>otei</a:t>
            </a:r>
            <a:r>
              <a:rPr sz="2400" b="1" spc="-5" dirty="0">
                <a:solidFill>
                  <a:srgbClr val="FFFFFF"/>
                </a:solidFill>
                <a:latin typeface="Trebuchet MS"/>
                <a:cs typeface="Trebuchet MS"/>
              </a:rPr>
              <a:t>n</a:t>
            </a:r>
            <a:r>
              <a:rPr sz="2400" b="1" spc="-10" dirty="0">
                <a:solidFill>
                  <a:srgbClr val="FFFFFF"/>
                </a:solidFill>
                <a:latin typeface="Trebuchet MS"/>
                <a:cs typeface="Trebuchet MS"/>
              </a:rPr>
              <a:t>-</a:t>
            </a:r>
            <a:r>
              <a:rPr sz="2400" b="1" spc="-5" dirty="0">
                <a:solidFill>
                  <a:srgbClr val="FFFFFF"/>
                </a:solidFill>
                <a:latin typeface="Trebuchet MS"/>
                <a:cs typeface="Trebuchet MS"/>
              </a:rPr>
              <a:t>Induced  Enteropathy</a:t>
            </a:r>
            <a:endParaRPr sz="2400">
              <a:latin typeface="Trebuchet MS"/>
              <a:cs typeface="Trebuchet MS"/>
            </a:endParaRPr>
          </a:p>
          <a:p>
            <a:pPr marL="355600" marR="584200" indent="-342900">
              <a:lnSpc>
                <a:spcPct val="100000"/>
              </a:lnSpc>
              <a:buClr>
                <a:srgbClr val="99FF99"/>
              </a:buClr>
              <a:buSzPct val="79166"/>
              <a:buFont typeface="Wingdings"/>
              <a:buChar char=""/>
              <a:tabLst>
                <a:tab pos="354965" algn="l"/>
                <a:tab pos="355600" algn="l"/>
              </a:tabLst>
            </a:pPr>
            <a:r>
              <a:rPr sz="2400" b="1" dirty="0">
                <a:solidFill>
                  <a:srgbClr val="FFFFFF"/>
                </a:solidFill>
                <a:latin typeface="Trebuchet MS"/>
                <a:cs typeface="Trebuchet MS"/>
              </a:rPr>
              <a:t>Eosinop</a:t>
            </a:r>
            <a:r>
              <a:rPr sz="2400" b="1" spc="5" dirty="0">
                <a:solidFill>
                  <a:srgbClr val="FFFFFF"/>
                </a:solidFill>
                <a:latin typeface="Trebuchet MS"/>
                <a:cs typeface="Trebuchet MS"/>
              </a:rPr>
              <a:t>h</a:t>
            </a:r>
            <a:r>
              <a:rPr sz="2400" b="1" spc="-5" dirty="0">
                <a:solidFill>
                  <a:srgbClr val="FFFFFF"/>
                </a:solidFill>
                <a:latin typeface="Trebuchet MS"/>
                <a:cs typeface="Trebuchet MS"/>
              </a:rPr>
              <a:t>il</a:t>
            </a:r>
            <a:r>
              <a:rPr sz="2400" b="1" spc="5" dirty="0">
                <a:solidFill>
                  <a:srgbClr val="FFFFFF"/>
                </a:solidFill>
                <a:latin typeface="Trebuchet MS"/>
                <a:cs typeface="Trebuchet MS"/>
              </a:rPr>
              <a:t>i</a:t>
            </a:r>
            <a:r>
              <a:rPr sz="2400" b="1" dirty="0">
                <a:solidFill>
                  <a:srgbClr val="FFFFFF"/>
                </a:solidFill>
                <a:latin typeface="Trebuchet MS"/>
                <a:cs typeface="Trebuchet MS"/>
              </a:rPr>
              <a:t>c  </a:t>
            </a:r>
            <a:r>
              <a:rPr sz="2400" b="1" spc="-5" dirty="0">
                <a:solidFill>
                  <a:srgbClr val="FFFFFF"/>
                </a:solidFill>
                <a:latin typeface="Trebuchet MS"/>
                <a:cs typeface="Trebuchet MS"/>
              </a:rPr>
              <a:t>proctitis</a:t>
            </a:r>
            <a:endParaRPr sz="2400">
              <a:latin typeface="Trebuchet MS"/>
              <a:cs typeface="Trebuchet MS"/>
            </a:endParaRPr>
          </a:p>
          <a:p>
            <a:pPr marL="355600" marR="341630" indent="-342900">
              <a:lnSpc>
                <a:spcPct val="100000"/>
              </a:lnSpc>
              <a:buClr>
                <a:srgbClr val="99FF99"/>
              </a:buClr>
              <a:buSzPct val="79166"/>
              <a:buFont typeface="Wingdings"/>
              <a:buChar char=""/>
              <a:tabLst>
                <a:tab pos="354965" algn="l"/>
                <a:tab pos="355600" algn="l"/>
              </a:tabLst>
            </a:pPr>
            <a:r>
              <a:rPr sz="2400" b="1" spc="-5" dirty="0">
                <a:solidFill>
                  <a:srgbClr val="FFFFFF"/>
                </a:solidFill>
                <a:latin typeface="Trebuchet MS"/>
                <a:cs typeface="Trebuchet MS"/>
              </a:rPr>
              <a:t>Dermatitis </a:t>
            </a:r>
            <a:r>
              <a:rPr sz="2400" b="1" dirty="0">
                <a:solidFill>
                  <a:srgbClr val="FFFFFF"/>
                </a:solidFill>
                <a:latin typeface="Trebuchet MS"/>
                <a:cs typeface="Trebuchet MS"/>
              </a:rPr>
              <a:t> herpetifo</a:t>
            </a:r>
            <a:r>
              <a:rPr sz="2400" b="1" spc="-15" dirty="0">
                <a:solidFill>
                  <a:srgbClr val="FFFFFF"/>
                </a:solidFill>
                <a:latin typeface="Trebuchet MS"/>
                <a:cs typeface="Trebuchet MS"/>
              </a:rPr>
              <a:t>r</a:t>
            </a:r>
            <a:r>
              <a:rPr sz="2400" b="1" spc="-5" dirty="0">
                <a:solidFill>
                  <a:srgbClr val="FFFFFF"/>
                </a:solidFill>
                <a:latin typeface="Trebuchet MS"/>
                <a:cs typeface="Trebuchet MS"/>
              </a:rPr>
              <a:t>mis</a:t>
            </a:r>
            <a:endParaRPr sz="2400">
              <a:latin typeface="Trebuchet MS"/>
              <a:cs typeface="Trebuchet MS"/>
            </a:endParaRPr>
          </a:p>
        </p:txBody>
      </p:sp>
      <p:pic>
        <p:nvPicPr>
          <p:cNvPr id="46" name="object 46"/>
          <p:cNvPicPr/>
          <p:nvPr/>
        </p:nvPicPr>
        <p:blipFill>
          <a:blip r:embed="rId25" cstate="print"/>
          <a:stretch>
            <a:fillRect/>
          </a:stretch>
        </p:blipFill>
        <p:spPr>
          <a:xfrm>
            <a:off x="1848611" y="1196339"/>
            <a:ext cx="8467344" cy="1143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112C67-2882-7C60-D374-F4E961DABAAA}"/>
              </a:ext>
            </a:extLst>
          </p:cNvPr>
          <p:cNvSpPr>
            <a:spLocks noGrp="1"/>
          </p:cNvSpPr>
          <p:nvPr>
            <p:ph type="title"/>
          </p:nvPr>
        </p:nvSpPr>
        <p:spPr>
          <a:xfrm>
            <a:off x="2868614" y="549276"/>
            <a:ext cx="6454775" cy="466725"/>
          </a:xfrm>
        </p:spPr>
        <p:txBody>
          <a:bodyPr>
            <a:noAutofit/>
          </a:bodyPr>
          <a:lstStyle/>
          <a:p>
            <a:pPr>
              <a:defRPr/>
            </a:pPr>
            <a:r>
              <a:rPr lang="en-US" b="1" dirty="0"/>
              <a:t>Antigen-Antibody Complex Functions</a:t>
            </a:r>
          </a:p>
        </p:txBody>
      </p:sp>
      <p:pic>
        <p:nvPicPr>
          <p:cNvPr id="62466" name="Picture 1">
            <a:extLst>
              <a:ext uri="{FF2B5EF4-FFF2-40B4-BE49-F238E27FC236}">
                <a16:creationId xmlns:a16="http://schemas.microsoft.com/office/drawing/2014/main" id="{7BBC9E09-2D4B-AF0D-0E4D-B5FEFC1E5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725614"/>
            <a:ext cx="86423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76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78485" rIns="0" bIns="0" rtlCol="0">
            <a:spAutoFit/>
          </a:bodyPr>
          <a:lstStyle/>
          <a:p>
            <a:pPr marL="841375" marR="5080">
              <a:lnSpc>
                <a:spcPct val="100000"/>
              </a:lnSpc>
              <a:spcBef>
                <a:spcPts val="105"/>
              </a:spcBef>
            </a:pPr>
            <a:r>
              <a:rPr sz="3200" dirty="0">
                <a:solidFill>
                  <a:srgbClr val="5FCAEE"/>
                </a:solidFill>
                <a:latin typeface="Arial"/>
                <a:cs typeface="Arial"/>
              </a:rPr>
              <a:t>Airway</a:t>
            </a:r>
            <a:r>
              <a:rPr sz="3200" spc="-45" dirty="0">
                <a:solidFill>
                  <a:srgbClr val="5FCAEE"/>
                </a:solidFill>
                <a:latin typeface="Arial"/>
                <a:cs typeface="Arial"/>
              </a:rPr>
              <a:t> </a:t>
            </a:r>
            <a:r>
              <a:rPr sz="3200" dirty="0">
                <a:solidFill>
                  <a:srgbClr val="5FCAEE"/>
                </a:solidFill>
                <a:latin typeface="Arial"/>
                <a:cs typeface="Arial"/>
              </a:rPr>
              <a:t>Differences</a:t>
            </a:r>
            <a:r>
              <a:rPr sz="3200" spc="-50" dirty="0">
                <a:solidFill>
                  <a:srgbClr val="5FCAEE"/>
                </a:solidFill>
                <a:latin typeface="Arial"/>
                <a:cs typeface="Arial"/>
              </a:rPr>
              <a:t> </a:t>
            </a:r>
            <a:r>
              <a:rPr sz="3200" dirty="0">
                <a:solidFill>
                  <a:srgbClr val="5FCAEE"/>
                </a:solidFill>
                <a:latin typeface="Arial"/>
                <a:cs typeface="Arial"/>
              </a:rPr>
              <a:t>Between</a:t>
            </a:r>
            <a:r>
              <a:rPr sz="3200" spc="-165" dirty="0">
                <a:solidFill>
                  <a:srgbClr val="5FCAEE"/>
                </a:solidFill>
                <a:latin typeface="Arial"/>
                <a:cs typeface="Arial"/>
              </a:rPr>
              <a:t> </a:t>
            </a:r>
            <a:r>
              <a:rPr sz="3200" dirty="0">
                <a:solidFill>
                  <a:srgbClr val="5FCAEE"/>
                </a:solidFill>
                <a:latin typeface="Arial"/>
                <a:cs typeface="Arial"/>
              </a:rPr>
              <a:t>Adults</a:t>
            </a:r>
            <a:r>
              <a:rPr sz="3200" spc="-60" dirty="0">
                <a:solidFill>
                  <a:srgbClr val="5FCAEE"/>
                </a:solidFill>
                <a:latin typeface="Arial"/>
                <a:cs typeface="Arial"/>
              </a:rPr>
              <a:t> </a:t>
            </a:r>
            <a:r>
              <a:rPr sz="3200" dirty="0">
                <a:solidFill>
                  <a:srgbClr val="5FCAEE"/>
                </a:solidFill>
                <a:latin typeface="Arial"/>
                <a:cs typeface="Arial"/>
              </a:rPr>
              <a:t>and </a:t>
            </a:r>
            <a:r>
              <a:rPr sz="3200" spc="-869" dirty="0">
                <a:solidFill>
                  <a:srgbClr val="5FCAEE"/>
                </a:solidFill>
                <a:latin typeface="Arial"/>
                <a:cs typeface="Arial"/>
              </a:rPr>
              <a:t> </a:t>
            </a:r>
            <a:r>
              <a:rPr sz="3200" dirty="0">
                <a:solidFill>
                  <a:srgbClr val="5FCAEE"/>
                </a:solidFill>
                <a:latin typeface="Arial"/>
                <a:cs typeface="Arial"/>
              </a:rPr>
              <a:t>Children</a:t>
            </a:r>
            <a:endParaRPr sz="3200">
              <a:latin typeface="Arial"/>
              <a:cs typeface="Arial"/>
            </a:endParaRPr>
          </a:p>
        </p:txBody>
      </p:sp>
      <p:pic>
        <p:nvPicPr>
          <p:cNvPr id="3" name="object 3"/>
          <p:cNvPicPr/>
          <p:nvPr/>
        </p:nvPicPr>
        <p:blipFill>
          <a:blip r:embed="rId2" cstate="print"/>
          <a:stretch>
            <a:fillRect/>
          </a:stretch>
        </p:blipFill>
        <p:spPr>
          <a:xfrm>
            <a:off x="2008377" y="2280539"/>
            <a:ext cx="216407" cy="227075"/>
          </a:xfrm>
          <a:prstGeom prst="rect">
            <a:avLst/>
          </a:prstGeom>
        </p:spPr>
      </p:pic>
      <p:pic>
        <p:nvPicPr>
          <p:cNvPr id="4" name="object 4"/>
          <p:cNvPicPr/>
          <p:nvPr/>
        </p:nvPicPr>
        <p:blipFill>
          <a:blip r:embed="rId2" cstate="print"/>
          <a:stretch>
            <a:fillRect/>
          </a:stretch>
        </p:blipFill>
        <p:spPr>
          <a:xfrm>
            <a:off x="2008377" y="3036442"/>
            <a:ext cx="216407" cy="227075"/>
          </a:xfrm>
          <a:prstGeom prst="rect">
            <a:avLst/>
          </a:prstGeom>
        </p:spPr>
      </p:pic>
      <p:pic>
        <p:nvPicPr>
          <p:cNvPr id="5" name="object 5"/>
          <p:cNvPicPr/>
          <p:nvPr/>
        </p:nvPicPr>
        <p:blipFill>
          <a:blip r:embed="rId2" cstate="print"/>
          <a:stretch>
            <a:fillRect/>
          </a:stretch>
        </p:blipFill>
        <p:spPr>
          <a:xfrm>
            <a:off x="2008377" y="3792346"/>
            <a:ext cx="216407" cy="227075"/>
          </a:xfrm>
          <a:prstGeom prst="rect">
            <a:avLst/>
          </a:prstGeom>
        </p:spPr>
      </p:pic>
      <p:sp>
        <p:nvSpPr>
          <p:cNvPr id="6" name="object 6"/>
          <p:cNvSpPr txBox="1"/>
          <p:nvPr/>
        </p:nvSpPr>
        <p:spPr>
          <a:xfrm>
            <a:off x="2453132" y="1820008"/>
            <a:ext cx="7541259" cy="3345179"/>
          </a:xfrm>
          <a:prstGeom prst="rect">
            <a:avLst/>
          </a:prstGeom>
        </p:spPr>
        <p:txBody>
          <a:bodyPr vert="horz" wrap="square" lIns="0" tIns="12065" rIns="0" bIns="0" rtlCol="0">
            <a:spAutoFit/>
          </a:bodyPr>
          <a:lstStyle/>
          <a:p>
            <a:pPr marL="12700" marR="5080">
              <a:lnSpc>
                <a:spcPct val="155000"/>
              </a:lnSpc>
              <a:spcBef>
                <a:spcPts val="95"/>
              </a:spcBef>
            </a:pPr>
            <a:r>
              <a:rPr sz="3200" b="1" spc="-5" dirty="0">
                <a:latin typeface="Arial"/>
                <a:cs typeface="Arial"/>
              </a:rPr>
              <a:t>Small</a:t>
            </a:r>
            <a:r>
              <a:rPr sz="3200" b="1" dirty="0">
                <a:latin typeface="Arial"/>
                <a:cs typeface="Arial"/>
              </a:rPr>
              <a:t> </a:t>
            </a:r>
            <a:r>
              <a:rPr sz="3200" b="1" spc="-5" dirty="0">
                <a:latin typeface="Arial"/>
                <a:cs typeface="Arial"/>
              </a:rPr>
              <a:t>airways</a:t>
            </a:r>
            <a:r>
              <a:rPr sz="3200" b="1" spc="-30" dirty="0">
                <a:latin typeface="Arial"/>
                <a:cs typeface="Arial"/>
              </a:rPr>
              <a:t> </a:t>
            </a:r>
            <a:r>
              <a:rPr sz="3200" b="1" dirty="0">
                <a:latin typeface="Arial"/>
                <a:cs typeface="Arial"/>
              </a:rPr>
              <a:t>are</a:t>
            </a:r>
            <a:r>
              <a:rPr sz="3200" b="1" spc="-15" dirty="0">
                <a:latin typeface="Arial"/>
                <a:cs typeface="Arial"/>
              </a:rPr>
              <a:t> </a:t>
            </a:r>
            <a:r>
              <a:rPr sz="3200" b="1" dirty="0">
                <a:latin typeface="Arial"/>
                <a:cs typeface="Arial"/>
              </a:rPr>
              <a:t>more</a:t>
            </a:r>
            <a:r>
              <a:rPr sz="3200" b="1" spc="-5" dirty="0">
                <a:latin typeface="Arial"/>
                <a:cs typeface="Arial"/>
              </a:rPr>
              <a:t> easily</a:t>
            </a:r>
            <a:r>
              <a:rPr sz="3200" b="1" dirty="0">
                <a:latin typeface="Arial"/>
                <a:cs typeface="Arial"/>
              </a:rPr>
              <a:t> </a:t>
            </a:r>
            <a:r>
              <a:rPr sz="3200" b="1" spc="-5" dirty="0">
                <a:latin typeface="Arial"/>
                <a:cs typeface="Arial"/>
              </a:rPr>
              <a:t>blocked. </a:t>
            </a:r>
            <a:r>
              <a:rPr sz="3200" b="1" spc="-875" dirty="0">
                <a:latin typeface="Arial"/>
                <a:cs typeface="Arial"/>
              </a:rPr>
              <a:t> </a:t>
            </a:r>
            <a:r>
              <a:rPr sz="3200" b="1" dirty="0">
                <a:latin typeface="Arial"/>
                <a:cs typeface="Arial"/>
              </a:rPr>
              <a:t>Child's</a:t>
            </a:r>
            <a:r>
              <a:rPr sz="3200" b="1" spc="-35" dirty="0">
                <a:latin typeface="Arial"/>
                <a:cs typeface="Arial"/>
              </a:rPr>
              <a:t> </a:t>
            </a:r>
            <a:r>
              <a:rPr sz="3200" b="1" dirty="0">
                <a:latin typeface="Arial"/>
                <a:cs typeface="Arial"/>
              </a:rPr>
              <a:t>tongue</a:t>
            </a:r>
            <a:r>
              <a:rPr sz="3200" b="1" spc="-45" dirty="0">
                <a:latin typeface="Arial"/>
                <a:cs typeface="Arial"/>
              </a:rPr>
              <a:t> </a:t>
            </a:r>
            <a:r>
              <a:rPr sz="3200" b="1" dirty="0">
                <a:latin typeface="Arial"/>
                <a:cs typeface="Arial"/>
              </a:rPr>
              <a:t>is</a:t>
            </a:r>
            <a:r>
              <a:rPr sz="3200" b="1" spc="-15" dirty="0">
                <a:latin typeface="Arial"/>
                <a:cs typeface="Arial"/>
              </a:rPr>
              <a:t> </a:t>
            </a:r>
            <a:r>
              <a:rPr sz="3200" b="1" spc="-30" dirty="0">
                <a:latin typeface="Arial"/>
                <a:cs typeface="Arial"/>
              </a:rPr>
              <a:t>larger.</a:t>
            </a:r>
            <a:endParaRPr sz="3200">
              <a:latin typeface="Arial"/>
              <a:cs typeface="Arial"/>
            </a:endParaRPr>
          </a:p>
          <a:p>
            <a:pPr marL="12700">
              <a:lnSpc>
                <a:spcPct val="100000"/>
              </a:lnSpc>
              <a:spcBef>
                <a:spcPts val="2115"/>
              </a:spcBef>
            </a:pPr>
            <a:r>
              <a:rPr sz="3200" b="1" dirty="0">
                <a:latin typeface="Arial"/>
                <a:cs typeface="Arial"/>
              </a:rPr>
              <a:t>Infants</a:t>
            </a:r>
            <a:r>
              <a:rPr sz="3200" b="1" spc="-45" dirty="0">
                <a:latin typeface="Arial"/>
                <a:cs typeface="Arial"/>
              </a:rPr>
              <a:t> </a:t>
            </a:r>
            <a:r>
              <a:rPr sz="3200" b="1" dirty="0">
                <a:latin typeface="Arial"/>
                <a:cs typeface="Arial"/>
              </a:rPr>
              <a:t>are</a:t>
            </a:r>
            <a:r>
              <a:rPr sz="3200" b="1" spc="-20" dirty="0">
                <a:latin typeface="Arial"/>
                <a:cs typeface="Arial"/>
              </a:rPr>
              <a:t> </a:t>
            </a:r>
            <a:r>
              <a:rPr sz="3200" b="1" spc="-5" dirty="0">
                <a:latin typeface="Arial"/>
                <a:cs typeface="Arial"/>
              </a:rPr>
              <a:t>nose-breathers.</a:t>
            </a:r>
            <a:endParaRPr sz="3200">
              <a:latin typeface="Arial"/>
              <a:cs typeface="Arial"/>
            </a:endParaRPr>
          </a:p>
          <a:p>
            <a:pPr marL="523240" marR="1177290" indent="-332740">
              <a:lnSpc>
                <a:spcPct val="110100"/>
              </a:lnSpc>
              <a:spcBef>
                <a:spcPts val="885"/>
              </a:spcBef>
              <a:tabLst>
                <a:tab pos="523240" algn="l"/>
              </a:tabLst>
            </a:pPr>
            <a:r>
              <a:rPr sz="2250" spc="-5" dirty="0">
                <a:solidFill>
                  <a:srgbClr val="EBEBEB"/>
                </a:solidFill>
                <a:latin typeface="Arial MT"/>
                <a:cs typeface="Arial MT"/>
              </a:rPr>
              <a:t>–	</a:t>
            </a:r>
            <a:r>
              <a:rPr sz="2800" b="1" spc="-5" dirty="0">
                <a:latin typeface="Arial"/>
                <a:cs typeface="Arial"/>
              </a:rPr>
              <a:t>Suctioning</a:t>
            </a:r>
            <a:r>
              <a:rPr sz="2800" b="1" spc="5" dirty="0">
                <a:latin typeface="Arial"/>
                <a:cs typeface="Arial"/>
              </a:rPr>
              <a:t> </a:t>
            </a:r>
            <a:r>
              <a:rPr sz="2800" b="1" spc="-5" dirty="0">
                <a:latin typeface="Arial"/>
                <a:cs typeface="Arial"/>
              </a:rPr>
              <a:t>nasopharynx</a:t>
            </a:r>
            <a:r>
              <a:rPr sz="2800" b="1" spc="50" dirty="0">
                <a:latin typeface="Arial"/>
                <a:cs typeface="Arial"/>
              </a:rPr>
              <a:t> </a:t>
            </a:r>
            <a:r>
              <a:rPr sz="2800" b="1" spc="-5" dirty="0">
                <a:latin typeface="Arial"/>
                <a:cs typeface="Arial"/>
              </a:rPr>
              <a:t>improves </a:t>
            </a:r>
            <a:r>
              <a:rPr sz="2800" b="1" spc="-765" dirty="0">
                <a:latin typeface="Arial"/>
                <a:cs typeface="Arial"/>
              </a:rPr>
              <a:t> </a:t>
            </a:r>
            <a:r>
              <a:rPr sz="2800" b="1" spc="-5" dirty="0">
                <a:latin typeface="Arial"/>
                <a:cs typeface="Arial"/>
              </a:rPr>
              <a:t>breathing</a:t>
            </a:r>
            <a:r>
              <a:rPr sz="2800" b="1" spc="10" dirty="0">
                <a:latin typeface="Arial"/>
                <a:cs typeface="Arial"/>
              </a:rPr>
              <a:t> </a:t>
            </a:r>
            <a:r>
              <a:rPr sz="2800" b="1" spc="-20" dirty="0">
                <a:latin typeface="Arial"/>
                <a:cs typeface="Arial"/>
              </a:rPr>
              <a:t>significantly.</a:t>
            </a:r>
            <a:endParaRPr sz="28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a:extLst>
              <a:ext uri="{FF2B5EF4-FFF2-40B4-BE49-F238E27FC236}">
                <a16:creationId xmlns:a16="http://schemas.microsoft.com/office/drawing/2014/main" id="{EF242C7B-0298-E776-243C-4FF827115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1065214"/>
            <a:ext cx="7261225"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Picture 5">
            <a:extLst>
              <a:ext uri="{FF2B5EF4-FFF2-40B4-BE49-F238E27FC236}">
                <a16:creationId xmlns:a16="http://schemas.microsoft.com/office/drawing/2014/main" id="{D148245B-A055-D18C-38A1-A6B86E7C4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9" y="5010150"/>
            <a:ext cx="661987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69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C:\Users\KarenLancour\Pictures\Immune System Powerpoint\Picture23.jpg">
            <a:extLst>
              <a:ext uri="{FF2B5EF4-FFF2-40B4-BE49-F238E27FC236}">
                <a16:creationId xmlns:a16="http://schemas.microsoft.com/office/drawing/2014/main" id="{FC7FF6F5-9ACD-7F1F-BDD9-9F3148768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1989138"/>
            <a:ext cx="73437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134ED006-D6B7-D306-9DD2-3267055E938D}"/>
              </a:ext>
            </a:extLst>
          </p:cNvPr>
          <p:cNvSpPr>
            <a:spLocks noGrp="1"/>
          </p:cNvSpPr>
          <p:nvPr>
            <p:ph type="title"/>
          </p:nvPr>
        </p:nvSpPr>
        <p:spPr>
          <a:xfrm>
            <a:off x="2855914" y="620714"/>
            <a:ext cx="6480175" cy="993775"/>
          </a:xfrm>
        </p:spPr>
        <p:txBody>
          <a:bodyPr/>
          <a:lstStyle/>
          <a:p>
            <a:pPr>
              <a:defRPr/>
            </a:pPr>
            <a:r>
              <a:rPr lang="en-US" b="1" dirty="0"/>
              <a:t>Classes of Antibodies</a:t>
            </a:r>
          </a:p>
        </p:txBody>
      </p:sp>
    </p:spTree>
    <p:extLst>
      <p:ext uri="{BB962C8B-B14F-4D97-AF65-F5344CB8AC3E}">
        <p14:creationId xmlns:p14="http://schemas.microsoft.com/office/powerpoint/2010/main" val="50126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6ACCB6F-9B3B-077C-4491-A06700E998B7}"/>
              </a:ext>
            </a:extLst>
          </p:cNvPr>
          <p:cNvSpPr>
            <a:spLocks noGrp="1"/>
          </p:cNvSpPr>
          <p:nvPr>
            <p:ph type="title"/>
          </p:nvPr>
        </p:nvSpPr>
        <p:spPr>
          <a:xfrm>
            <a:off x="2855914" y="620714"/>
            <a:ext cx="6408737" cy="993775"/>
          </a:xfrm>
        </p:spPr>
        <p:txBody>
          <a:bodyPr/>
          <a:lstStyle/>
          <a:p>
            <a:pPr>
              <a:defRPr/>
            </a:pPr>
            <a:r>
              <a:rPr lang="en-US" b="1" dirty="0"/>
              <a:t>Classes of Antibodies</a:t>
            </a:r>
          </a:p>
        </p:txBody>
      </p:sp>
      <p:graphicFrame>
        <p:nvGraphicFramePr>
          <p:cNvPr id="5" name="Table 4">
            <a:extLst>
              <a:ext uri="{FF2B5EF4-FFF2-40B4-BE49-F238E27FC236}">
                <a16:creationId xmlns:a16="http://schemas.microsoft.com/office/drawing/2014/main" id="{D42C22E6-E7CB-707F-797E-5F7F9BA4ABF2}"/>
              </a:ext>
            </a:extLst>
          </p:cNvPr>
          <p:cNvGraphicFramePr>
            <a:graphicFrameLocks noGrp="1"/>
          </p:cNvGraphicFramePr>
          <p:nvPr/>
        </p:nvGraphicFramePr>
        <p:xfrm>
          <a:off x="2208214" y="1916113"/>
          <a:ext cx="7775575" cy="4514850"/>
        </p:xfrm>
        <a:graphic>
          <a:graphicData uri="http://schemas.openxmlformats.org/drawingml/2006/table">
            <a:tbl>
              <a:tblPr>
                <a:tableStyleId>{10A1B5D5-9B99-4C35-A422-299274C87663}</a:tableStyleId>
              </a:tblPr>
              <a:tblGrid>
                <a:gridCol w="757054">
                  <a:extLst>
                    <a:ext uri="{9D8B030D-6E8A-4147-A177-3AD203B41FA5}">
                      <a16:colId xmlns:a16="http://schemas.microsoft.com/office/drawing/2014/main" val="20000"/>
                    </a:ext>
                  </a:extLst>
                </a:gridCol>
                <a:gridCol w="7018521">
                  <a:extLst>
                    <a:ext uri="{9D8B030D-6E8A-4147-A177-3AD203B41FA5}">
                      <a16:colId xmlns:a16="http://schemas.microsoft.com/office/drawing/2014/main" val="20001"/>
                    </a:ext>
                  </a:extLst>
                </a:gridCol>
              </a:tblGrid>
              <a:tr h="1050213">
                <a:tc>
                  <a:txBody>
                    <a:bodyPr/>
                    <a:lstStyle/>
                    <a:p>
                      <a:pPr marL="347345" marR="0" indent="-347345" algn="ctr" fontAlgn="base">
                        <a:lnSpc>
                          <a:spcPct val="115000"/>
                        </a:lnSpc>
                        <a:spcBef>
                          <a:spcPts val="0"/>
                        </a:spcBef>
                        <a:spcAft>
                          <a:spcPts val="0"/>
                        </a:spcAft>
                      </a:pPr>
                      <a:r>
                        <a:rPr lang="en-US" sz="1800" kern="1200" dirty="0" err="1"/>
                        <a:t>IgA</a:t>
                      </a:r>
                      <a:endParaRPr lang="en-US" sz="1800" dirty="0">
                        <a:solidFill>
                          <a:srgbClr val="D60093"/>
                        </a:solidFill>
                        <a:latin typeface="Times New Roman"/>
                        <a:ea typeface="Calibri"/>
                        <a:cs typeface="Times New Roman"/>
                      </a:endParaRPr>
                    </a:p>
                  </a:txBody>
                  <a:tcPr marL="68569" marR="68569" marT="34296" marB="34296" anchor="ctr"/>
                </a:tc>
                <a:tc>
                  <a:txBody>
                    <a:bodyPr/>
                    <a:lstStyle/>
                    <a:p>
                      <a:pPr marL="0" marR="0" algn="l" fontAlgn="base">
                        <a:lnSpc>
                          <a:spcPct val="115000"/>
                        </a:lnSpc>
                        <a:spcBef>
                          <a:spcPts val="0"/>
                        </a:spcBef>
                        <a:spcAft>
                          <a:spcPts val="0"/>
                        </a:spcAft>
                      </a:pPr>
                      <a:r>
                        <a:rPr lang="en-US" sz="1400" kern="1200" dirty="0"/>
                        <a:t>Antibodies are dimmers – contain two Y shaped structures. Found in mucosal areas, such as the gut, respiratory tract and </a:t>
                      </a:r>
                      <a:r>
                        <a:rPr lang="en-US" sz="1400" kern="1200" dirty="0" err="1"/>
                        <a:t>urogenital</a:t>
                      </a:r>
                      <a:r>
                        <a:rPr lang="en-US" sz="1400" kern="1200" dirty="0"/>
                        <a:t> tract.   Also found in saliva, tears, and breast milk. They attack microbes and prevents colonization by pathogens before they reach the blood stream so it is most important antibody in local immunity</a:t>
                      </a:r>
                      <a:endParaRPr lang="en-US" sz="1400" dirty="0">
                        <a:latin typeface="Times New Roman"/>
                        <a:ea typeface="Calibri"/>
                        <a:cs typeface="Times New Roman"/>
                      </a:endParaRPr>
                    </a:p>
                  </a:txBody>
                  <a:tcPr marL="68569" marR="68569" marT="34296" marB="34296" anchor="ctr"/>
                </a:tc>
                <a:extLst>
                  <a:ext uri="{0D108BD9-81ED-4DB2-BD59-A6C34878D82A}">
                    <a16:rowId xmlns:a16="http://schemas.microsoft.com/office/drawing/2014/main" val="10000"/>
                  </a:ext>
                </a:extLst>
              </a:tr>
              <a:tr h="804808">
                <a:tc>
                  <a:txBody>
                    <a:bodyPr/>
                    <a:lstStyle/>
                    <a:p>
                      <a:pPr marL="347345" marR="0" indent="-347345" algn="ctr" fontAlgn="base">
                        <a:lnSpc>
                          <a:spcPct val="115000"/>
                        </a:lnSpc>
                        <a:spcBef>
                          <a:spcPts val="0"/>
                        </a:spcBef>
                        <a:spcAft>
                          <a:spcPts val="0"/>
                        </a:spcAft>
                      </a:pPr>
                      <a:r>
                        <a:rPr lang="en-US" sz="1800" kern="1200" dirty="0" err="1"/>
                        <a:t>IgD</a:t>
                      </a:r>
                      <a:endParaRPr lang="en-US" sz="1800" dirty="0">
                        <a:solidFill>
                          <a:srgbClr val="D60093"/>
                        </a:solidFill>
                        <a:latin typeface="Times New Roman"/>
                        <a:ea typeface="Calibri"/>
                        <a:cs typeface="Times New Roman"/>
                      </a:endParaRPr>
                    </a:p>
                  </a:txBody>
                  <a:tcPr marL="68569" marR="68569" marT="34296" marB="34296" anchor="ctr"/>
                </a:tc>
                <a:tc>
                  <a:txBody>
                    <a:bodyPr/>
                    <a:lstStyle/>
                    <a:p>
                      <a:pPr marL="0" marR="0" algn="l" fontAlgn="base">
                        <a:lnSpc>
                          <a:spcPct val="115000"/>
                        </a:lnSpc>
                        <a:spcBef>
                          <a:spcPts val="0"/>
                        </a:spcBef>
                        <a:spcAft>
                          <a:spcPts val="0"/>
                        </a:spcAft>
                      </a:pPr>
                      <a:r>
                        <a:rPr lang="en-US" sz="1400" kern="1200" dirty="0"/>
                        <a:t>Functions mainly as an antigen receptor on B cells that have not been exposed to antigens.  It has been shown to activate </a:t>
                      </a:r>
                      <a:r>
                        <a:rPr lang="en-US" sz="1400" kern="1200" dirty="0" err="1"/>
                        <a:t>basophils</a:t>
                      </a:r>
                      <a:r>
                        <a:rPr lang="en-US" sz="1400" kern="1200" dirty="0"/>
                        <a:t> and mast cells to produce antimicrobial factors.</a:t>
                      </a:r>
                      <a:endParaRPr lang="en-US" sz="1400" dirty="0">
                        <a:latin typeface="Times New Roman"/>
                        <a:ea typeface="Calibri"/>
                        <a:cs typeface="Times New Roman"/>
                      </a:endParaRPr>
                    </a:p>
                  </a:txBody>
                  <a:tcPr marL="68569" marR="68569" marT="34296" marB="34296" anchor="ctr"/>
                </a:tc>
                <a:extLst>
                  <a:ext uri="{0D108BD9-81ED-4DB2-BD59-A6C34878D82A}">
                    <a16:rowId xmlns:a16="http://schemas.microsoft.com/office/drawing/2014/main" val="10001"/>
                  </a:ext>
                </a:extLst>
              </a:tr>
              <a:tr h="1295619">
                <a:tc>
                  <a:txBody>
                    <a:bodyPr/>
                    <a:lstStyle/>
                    <a:p>
                      <a:pPr marL="347345" marR="0" indent="-347345" algn="ctr" fontAlgn="base">
                        <a:lnSpc>
                          <a:spcPct val="115000"/>
                        </a:lnSpc>
                        <a:spcBef>
                          <a:spcPts val="0"/>
                        </a:spcBef>
                        <a:spcAft>
                          <a:spcPts val="0"/>
                        </a:spcAft>
                      </a:pPr>
                      <a:r>
                        <a:rPr lang="en-US" sz="1800" kern="1200" dirty="0" err="1"/>
                        <a:t>IgG</a:t>
                      </a:r>
                      <a:endParaRPr lang="en-US" sz="1800" dirty="0">
                        <a:solidFill>
                          <a:srgbClr val="D60093"/>
                        </a:solidFill>
                        <a:latin typeface="Times New Roman"/>
                        <a:ea typeface="Calibri"/>
                        <a:cs typeface="Times New Roman"/>
                      </a:endParaRPr>
                    </a:p>
                  </a:txBody>
                  <a:tcPr marL="68569" marR="68569" marT="34296" marB="34296" anchor="ctr"/>
                </a:tc>
                <a:tc>
                  <a:txBody>
                    <a:bodyPr/>
                    <a:lstStyle/>
                    <a:p>
                      <a:pPr marL="0" marR="0" algn="l" fontAlgn="base">
                        <a:lnSpc>
                          <a:spcPct val="115000"/>
                        </a:lnSpc>
                        <a:spcBef>
                          <a:spcPts val="0"/>
                        </a:spcBef>
                        <a:spcAft>
                          <a:spcPts val="0"/>
                        </a:spcAft>
                      </a:pPr>
                      <a:r>
                        <a:rPr lang="en-US" sz="1400" kern="1200" dirty="0"/>
                        <a:t>In its four forms, provides the majority of antibody-based immunity against invading pathogens.  It makes up about 75 % of all human antibodies and is the body’s major defense against bacteria.  The only antibody capable of crossing the placenta to give passive immunity to fetus.  It is the most versatile of antibodies because it carries out functions of the other antibodies as well. </a:t>
                      </a:r>
                      <a:endParaRPr lang="en-US" sz="1400" dirty="0">
                        <a:latin typeface="Times New Roman"/>
                        <a:ea typeface="Calibri"/>
                        <a:cs typeface="Times New Roman"/>
                      </a:endParaRPr>
                    </a:p>
                  </a:txBody>
                  <a:tcPr marL="68569" marR="68569" marT="34296" marB="34296" anchor="ctr"/>
                </a:tc>
                <a:extLst>
                  <a:ext uri="{0D108BD9-81ED-4DB2-BD59-A6C34878D82A}">
                    <a16:rowId xmlns:a16="http://schemas.microsoft.com/office/drawing/2014/main" val="10002"/>
                  </a:ext>
                </a:extLst>
              </a:tr>
              <a:tr h="559402">
                <a:tc>
                  <a:txBody>
                    <a:bodyPr/>
                    <a:lstStyle/>
                    <a:p>
                      <a:pPr marL="347345" marR="0" indent="-347345" algn="ctr" fontAlgn="base">
                        <a:lnSpc>
                          <a:spcPct val="115000"/>
                        </a:lnSpc>
                        <a:spcBef>
                          <a:spcPts val="0"/>
                        </a:spcBef>
                        <a:spcAft>
                          <a:spcPts val="0"/>
                        </a:spcAft>
                      </a:pPr>
                      <a:r>
                        <a:rPr lang="en-US" sz="1800" kern="1200" dirty="0" err="1"/>
                        <a:t>IgE</a:t>
                      </a:r>
                      <a:endParaRPr lang="en-US" sz="1800" dirty="0">
                        <a:solidFill>
                          <a:srgbClr val="D60093"/>
                        </a:solidFill>
                        <a:latin typeface="Times New Roman"/>
                        <a:ea typeface="Calibri"/>
                        <a:cs typeface="Times New Roman"/>
                      </a:endParaRPr>
                    </a:p>
                  </a:txBody>
                  <a:tcPr marL="68569" marR="68569" marT="34296" marB="34296" anchor="ctr"/>
                </a:tc>
                <a:tc>
                  <a:txBody>
                    <a:bodyPr/>
                    <a:lstStyle/>
                    <a:p>
                      <a:pPr marL="0" marR="0" algn="l" fontAlgn="base">
                        <a:lnSpc>
                          <a:spcPct val="115000"/>
                        </a:lnSpc>
                        <a:spcBef>
                          <a:spcPts val="0"/>
                        </a:spcBef>
                        <a:spcAft>
                          <a:spcPts val="0"/>
                        </a:spcAft>
                      </a:pPr>
                      <a:r>
                        <a:rPr lang="en-US" sz="1400" kern="1200" dirty="0"/>
                        <a:t>Binds to allergens and triggers histamine release from mast cells and </a:t>
                      </a:r>
                      <a:r>
                        <a:rPr lang="en-US" sz="1400" kern="1200" dirty="0" err="1"/>
                        <a:t>basophils</a:t>
                      </a:r>
                      <a:r>
                        <a:rPr lang="en-US" sz="1400" kern="1200" dirty="0"/>
                        <a:t>, and is involved in allergy.  Also protects against parasitic worms.</a:t>
                      </a:r>
                      <a:endParaRPr lang="en-US" sz="1400" dirty="0">
                        <a:latin typeface="Times New Roman"/>
                        <a:ea typeface="Calibri"/>
                        <a:cs typeface="Times New Roman"/>
                      </a:endParaRPr>
                    </a:p>
                  </a:txBody>
                  <a:tcPr marL="68569" marR="68569" marT="34296" marB="34296" anchor="ctr"/>
                </a:tc>
                <a:extLst>
                  <a:ext uri="{0D108BD9-81ED-4DB2-BD59-A6C34878D82A}">
                    <a16:rowId xmlns:a16="http://schemas.microsoft.com/office/drawing/2014/main" val="10003"/>
                  </a:ext>
                </a:extLst>
              </a:tr>
              <a:tr h="804808">
                <a:tc>
                  <a:txBody>
                    <a:bodyPr/>
                    <a:lstStyle/>
                    <a:p>
                      <a:pPr marL="347345" marR="0" indent="-347345" algn="ctr" fontAlgn="base">
                        <a:lnSpc>
                          <a:spcPct val="115000"/>
                        </a:lnSpc>
                        <a:spcBef>
                          <a:spcPts val="0"/>
                        </a:spcBef>
                        <a:spcAft>
                          <a:spcPts val="0"/>
                        </a:spcAft>
                      </a:pPr>
                      <a:r>
                        <a:rPr lang="en-US" sz="1600" kern="1200" dirty="0" err="1"/>
                        <a:t>IgM</a:t>
                      </a:r>
                      <a:endParaRPr lang="en-US" sz="1600" dirty="0">
                        <a:solidFill>
                          <a:srgbClr val="D60093"/>
                        </a:solidFill>
                        <a:latin typeface="Times New Roman"/>
                        <a:ea typeface="Calibri"/>
                        <a:cs typeface="Times New Roman"/>
                      </a:endParaRPr>
                    </a:p>
                  </a:txBody>
                  <a:tcPr marL="68569" marR="68569" marT="34296" marB="34296" anchor="ctr"/>
                </a:tc>
                <a:tc>
                  <a:txBody>
                    <a:bodyPr/>
                    <a:lstStyle/>
                    <a:p>
                      <a:pPr marL="0" marR="0" algn="l" fontAlgn="base">
                        <a:lnSpc>
                          <a:spcPct val="115000"/>
                        </a:lnSpc>
                        <a:spcBef>
                          <a:spcPts val="0"/>
                        </a:spcBef>
                        <a:spcAft>
                          <a:spcPts val="0"/>
                        </a:spcAft>
                      </a:pPr>
                      <a:r>
                        <a:rPr lang="en-US" sz="1400" kern="1200" dirty="0"/>
                        <a:t>Expressed on the surface of B cells and in a secreted form with very high avidity.  Eliminates pathogens in the early stages of B cell mediated (</a:t>
                      </a:r>
                      <a:r>
                        <a:rPr lang="en-US" sz="1400" kern="1200" dirty="0" err="1"/>
                        <a:t>humoral</a:t>
                      </a:r>
                      <a:r>
                        <a:rPr lang="en-US" sz="1400" kern="1200" dirty="0"/>
                        <a:t>) immunity before there is sufficient </a:t>
                      </a:r>
                      <a:r>
                        <a:rPr lang="en-US" sz="1400" kern="1200" dirty="0" err="1"/>
                        <a:t>IgG</a:t>
                      </a:r>
                      <a:r>
                        <a:rPr lang="en-US" sz="1400" kern="1200" dirty="0"/>
                        <a:t>.</a:t>
                      </a:r>
                      <a:endParaRPr lang="en-US" sz="1400" dirty="0">
                        <a:latin typeface="Times New Roman"/>
                        <a:ea typeface="Calibri"/>
                        <a:cs typeface="Times New Roman"/>
                      </a:endParaRPr>
                    </a:p>
                  </a:txBody>
                  <a:tcPr marL="68569" marR="68569" marT="34296" marB="34296"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7202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Content Placeholder 5">
            <a:extLst>
              <a:ext uri="{FF2B5EF4-FFF2-40B4-BE49-F238E27FC236}">
                <a16:creationId xmlns:a16="http://schemas.microsoft.com/office/drawing/2014/main" id="{86827EED-DE5E-ADE8-8FBA-FFF209A2DD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4825" y="692151"/>
            <a:ext cx="8642350" cy="5832475"/>
          </a:xfrm>
        </p:spPr>
      </p:pic>
    </p:spTree>
    <p:extLst>
      <p:ext uri="{BB962C8B-B14F-4D97-AF65-F5344CB8AC3E}">
        <p14:creationId xmlns:p14="http://schemas.microsoft.com/office/powerpoint/2010/main" val="363721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13917"/>
            <a:ext cx="5029200" cy="574040"/>
          </a:xfrm>
          <a:prstGeom prst="rect">
            <a:avLst/>
          </a:prstGeom>
        </p:spPr>
        <p:txBody>
          <a:bodyPr vert="horz" wrap="square" lIns="0" tIns="12700" rIns="0" bIns="0" rtlCol="0">
            <a:spAutoFit/>
          </a:bodyPr>
          <a:lstStyle/>
          <a:p>
            <a:pPr marL="12700">
              <a:lnSpc>
                <a:spcPct val="100000"/>
              </a:lnSpc>
              <a:spcBef>
                <a:spcPts val="100"/>
              </a:spcBef>
            </a:pPr>
            <a:r>
              <a:rPr b="0" dirty="0">
                <a:solidFill>
                  <a:srgbClr val="5FCAEE"/>
                </a:solidFill>
                <a:latin typeface="Arial Black"/>
                <a:cs typeface="Arial Black"/>
              </a:rPr>
              <a:t>Chest</a:t>
            </a:r>
            <a:r>
              <a:rPr b="0" spc="-45" dirty="0">
                <a:solidFill>
                  <a:srgbClr val="5FCAEE"/>
                </a:solidFill>
                <a:latin typeface="Arial Black"/>
                <a:cs typeface="Arial Black"/>
              </a:rPr>
              <a:t> </a:t>
            </a:r>
            <a:r>
              <a:rPr b="0" dirty="0">
                <a:solidFill>
                  <a:srgbClr val="5FCAEE"/>
                </a:solidFill>
                <a:latin typeface="Arial Black"/>
                <a:cs typeface="Arial Black"/>
              </a:rPr>
              <a:t>and</a:t>
            </a:r>
            <a:r>
              <a:rPr b="0" spc="-45" dirty="0">
                <a:solidFill>
                  <a:srgbClr val="5FCAEE"/>
                </a:solidFill>
                <a:latin typeface="Arial Black"/>
                <a:cs typeface="Arial Black"/>
              </a:rPr>
              <a:t> </a:t>
            </a:r>
            <a:r>
              <a:rPr b="0" spc="-5" dirty="0">
                <a:solidFill>
                  <a:srgbClr val="5FCAEE"/>
                </a:solidFill>
                <a:latin typeface="Arial Black"/>
                <a:cs typeface="Arial Black"/>
              </a:rPr>
              <a:t>Abdomen</a:t>
            </a:r>
          </a:p>
        </p:txBody>
      </p:sp>
      <p:pic>
        <p:nvPicPr>
          <p:cNvPr id="3" name="object 3"/>
          <p:cNvPicPr/>
          <p:nvPr/>
        </p:nvPicPr>
        <p:blipFill>
          <a:blip r:embed="rId2" cstate="print"/>
          <a:stretch>
            <a:fillRect/>
          </a:stretch>
        </p:blipFill>
        <p:spPr>
          <a:xfrm>
            <a:off x="2070100" y="1819910"/>
            <a:ext cx="216407" cy="227075"/>
          </a:xfrm>
          <a:prstGeom prst="rect">
            <a:avLst/>
          </a:prstGeom>
        </p:spPr>
      </p:pic>
      <p:pic>
        <p:nvPicPr>
          <p:cNvPr id="4" name="object 4"/>
          <p:cNvPicPr/>
          <p:nvPr/>
        </p:nvPicPr>
        <p:blipFill>
          <a:blip r:embed="rId2" cstate="print"/>
          <a:stretch>
            <a:fillRect/>
          </a:stretch>
        </p:blipFill>
        <p:spPr>
          <a:xfrm>
            <a:off x="2070100" y="2575814"/>
            <a:ext cx="216407" cy="227075"/>
          </a:xfrm>
          <a:prstGeom prst="rect">
            <a:avLst/>
          </a:prstGeom>
        </p:spPr>
      </p:pic>
      <p:pic>
        <p:nvPicPr>
          <p:cNvPr id="5" name="object 5"/>
          <p:cNvPicPr/>
          <p:nvPr/>
        </p:nvPicPr>
        <p:blipFill>
          <a:blip r:embed="rId2" cstate="print"/>
          <a:stretch>
            <a:fillRect/>
          </a:stretch>
        </p:blipFill>
        <p:spPr>
          <a:xfrm>
            <a:off x="2070100" y="3868165"/>
            <a:ext cx="216407" cy="227075"/>
          </a:xfrm>
          <a:prstGeom prst="rect">
            <a:avLst/>
          </a:prstGeom>
        </p:spPr>
      </p:pic>
      <p:sp>
        <p:nvSpPr>
          <p:cNvPr id="6" name="object 6"/>
          <p:cNvSpPr txBox="1"/>
          <p:nvPr/>
        </p:nvSpPr>
        <p:spPr>
          <a:xfrm>
            <a:off x="2514980" y="1358366"/>
            <a:ext cx="7553959" cy="3367404"/>
          </a:xfrm>
          <a:prstGeom prst="rect">
            <a:avLst/>
          </a:prstGeom>
        </p:spPr>
        <p:txBody>
          <a:bodyPr vert="horz" wrap="square" lIns="0" tIns="280670" rIns="0" bIns="0" rtlCol="0">
            <a:spAutoFit/>
          </a:bodyPr>
          <a:lstStyle/>
          <a:p>
            <a:pPr marL="12700">
              <a:lnSpc>
                <a:spcPct val="100000"/>
              </a:lnSpc>
              <a:spcBef>
                <a:spcPts val="2210"/>
              </a:spcBef>
            </a:pPr>
            <a:r>
              <a:rPr sz="3200" b="1" spc="-5" dirty="0">
                <a:latin typeface="Arial"/>
                <a:cs typeface="Arial"/>
              </a:rPr>
              <a:t>Increased</a:t>
            </a:r>
            <a:r>
              <a:rPr sz="3200" b="1" spc="-30" dirty="0">
                <a:latin typeface="Arial"/>
                <a:cs typeface="Arial"/>
              </a:rPr>
              <a:t> </a:t>
            </a:r>
            <a:r>
              <a:rPr sz="3200" b="1" spc="-5" dirty="0">
                <a:latin typeface="Arial"/>
                <a:cs typeface="Arial"/>
              </a:rPr>
              <a:t>elasticity</a:t>
            </a:r>
            <a:r>
              <a:rPr sz="3200" b="1" spc="-40" dirty="0">
                <a:latin typeface="Arial"/>
                <a:cs typeface="Arial"/>
              </a:rPr>
              <a:t> </a:t>
            </a:r>
            <a:r>
              <a:rPr sz="3200" b="1" dirty="0">
                <a:latin typeface="Arial"/>
                <a:cs typeface="Arial"/>
              </a:rPr>
              <a:t>of</a:t>
            </a:r>
            <a:r>
              <a:rPr sz="3200" b="1" spc="-15" dirty="0">
                <a:latin typeface="Arial"/>
                <a:cs typeface="Arial"/>
              </a:rPr>
              <a:t> </a:t>
            </a:r>
            <a:r>
              <a:rPr sz="3200" b="1" spc="-5" dirty="0">
                <a:latin typeface="Arial"/>
                <a:cs typeface="Arial"/>
              </a:rPr>
              <a:t>chest</a:t>
            </a:r>
            <a:endParaRPr sz="3200">
              <a:latin typeface="Arial"/>
              <a:cs typeface="Arial"/>
            </a:endParaRPr>
          </a:p>
          <a:p>
            <a:pPr marL="12700" marR="107950">
              <a:lnSpc>
                <a:spcPct val="110000"/>
              </a:lnSpc>
              <a:spcBef>
                <a:spcPts val="1730"/>
              </a:spcBef>
            </a:pPr>
            <a:r>
              <a:rPr sz="3200" b="1" dirty="0">
                <a:latin typeface="Arial"/>
                <a:cs typeface="Arial"/>
              </a:rPr>
              <a:t>Primarily</a:t>
            </a:r>
            <a:r>
              <a:rPr sz="3200" b="1" spc="-15" dirty="0">
                <a:latin typeface="Arial"/>
                <a:cs typeface="Arial"/>
              </a:rPr>
              <a:t> </a:t>
            </a:r>
            <a:r>
              <a:rPr sz="3200" b="1" spc="-5" dirty="0">
                <a:latin typeface="Arial"/>
                <a:cs typeface="Arial"/>
              </a:rPr>
              <a:t>abdominal</a:t>
            </a:r>
            <a:r>
              <a:rPr sz="3200" b="1" spc="-45" dirty="0">
                <a:latin typeface="Arial"/>
                <a:cs typeface="Arial"/>
              </a:rPr>
              <a:t> </a:t>
            </a:r>
            <a:r>
              <a:rPr sz="3200" b="1" dirty="0">
                <a:latin typeface="Arial"/>
                <a:cs typeface="Arial"/>
              </a:rPr>
              <a:t>breathers</a:t>
            </a:r>
            <a:r>
              <a:rPr sz="3200" b="1" spc="-50" dirty="0">
                <a:latin typeface="Arial"/>
                <a:cs typeface="Arial"/>
              </a:rPr>
              <a:t> </a:t>
            </a:r>
            <a:r>
              <a:rPr sz="3200" b="1" dirty="0">
                <a:latin typeface="Arial"/>
                <a:cs typeface="Arial"/>
              </a:rPr>
              <a:t>(infants </a:t>
            </a:r>
            <a:r>
              <a:rPr sz="3200" b="1" spc="-875" dirty="0">
                <a:latin typeface="Arial"/>
                <a:cs typeface="Arial"/>
              </a:rPr>
              <a:t> </a:t>
            </a:r>
            <a:r>
              <a:rPr sz="3200" b="1" dirty="0">
                <a:latin typeface="Arial"/>
                <a:cs typeface="Arial"/>
              </a:rPr>
              <a:t>primarily</a:t>
            </a:r>
            <a:r>
              <a:rPr sz="3200" b="1" spc="-20" dirty="0">
                <a:latin typeface="Arial"/>
                <a:cs typeface="Arial"/>
              </a:rPr>
              <a:t> </a:t>
            </a:r>
            <a:r>
              <a:rPr sz="3200" b="1" spc="-5" dirty="0">
                <a:latin typeface="Arial"/>
                <a:cs typeface="Arial"/>
              </a:rPr>
              <a:t>nose-breathers)</a:t>
            </a:r>
            <a:endParaRPr sz="3200">
              <a:latin typeface="Arial"/>
              <a:cs typeface="Arial"/>
            </a:endParaRPr>
          </a:p>
          <a:p>
            <a:pPr marL="12700" marR="5080">
              <a:lnSpc>
                <a:spcPct val="110000"/>
              </a:lnSpc>
              <a:spcBef>
                <a:spcPts val="1735"/>
              </a:spcBef>
            </a:pPr>
            <a:r>
              <a:rPr sz="3200" b="1" spc="-5" dirty="0">
                <a:latin typeface="Arial"/>
                <a:cs typeface="Arial"/>
              </a:rPr>
              <a:t>Less</a:t>
            </a:r>
            <a:r>
              <a:rPr sz="3200" b="1" spc="-25" dirty="0">
                <a:latin typeface="Arial"/>
                <a:cs typeface="Arial"/>
              </a:rPr>
              <a:t> </a:t>
            </a:r>
            <a:r>
              <a:rPr sz="3200" b="1" dirty="0">
                <a:latin typeface="Arial"/>
                <a:cs typeface="Arial"/>
              </a:rPr>
              <a:t>protection</a:t>
            </a:r>
            <a:r>
              <a:rPr sz="3200" b="1" spc="-45" dirty="0">
                <a:latin typeface="Arial"/>
                <a:cs typeface="Arial"/>
              </a:rPr>
              <a:t> </a:t>
            </a:r>
            <a:r>
              <a:rPr sz="3200" b="1" dirty="0">
                <a:latin typeface="Arial"/>
                <a:cs typeface="Arial"/>
              </a:rPr>
              <a:t>than</a:t>
            </a:r>
            <a:r>
              <a:rPr sz="3200" b="1" spc="-25" dirty="0">
                <a:latin typeface="Arial"/>
                <a:cs typeface="Arial"/>
              </a:rPr>
              <a:t> </a:t>
            </a:r>
            <a:r>
              <a:rPr sz="3200" b="1" spc="-5" dirty="0">
                <a:latin typeface="Arial"/>
                <a:cs typeface="Arial"/>
              </a:rPr>
              <a:t>adults</a:t>
            </a:r>
            <a:r>
              <a:rPr sz="3200" b="1" spc="-40" dirty="0">
                <a:latin typeface="Arial"/>
                <a:cs typeface="Arial"/>
              </a:rPr>
              <a:t> </a:t>
            </a:r>
            <a:r>
              <a:rPr sz="3200" b="1" dirty="0">
                <a:latin typeface="Arial"/>
                <a:cs typeface="Arial"/>
              </a:rPr>
              <a:t>for</a:t>
            </a:r>
            <a:r>
              <a:rPr sz="3200" b="1" spc="-15" dirty="0">
                <a:latin typeface="Arial"/>
                <a:cs typeface="Arial"/>
              </a:rPr>
              <a:t> </a:t>
            </a:r>
            <a:r>
              <a:rPr sz="3200" b="1" spc="-5" dirty="0">
                <a:latin typeface="Arial"/>
                <a:cs typeface="Arial"/>
              </a:rPr>
              <a:t>internal </a:t>
            </a:r>
            <a:r>
              <a:rPr sz="3200" b="1" spc="-875" dirty="0">
                <a:latin typeface="Arial"/>
                <a:cs typeface="Arial"/>
              </a:rPr>
              <a:t> </a:t>
            </a:r>
            <a:r>
              <a:rPr sz="3200" b="1" dirty="0">
                <a:latin typeface="Arial"/>
                <a:cs typeface="Arial"/>
              </a:rPr>
              <a:t>organs</a:t>
            </a:r>
            <a:endParaRPr sz="3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42388" y="755904"/>
            <a:ext cx="2827020" cy="1891664"/>
            <a:chOff x="2342388" y="755904"/>
            <a:chExt cx="2827020" cy="1891664"/>
          </a:xfrm>
        </p:grpSpPr>
        <p:sp>
          <p:nvSpPr>
            <p:cNvPr id="3" name="object 3"/>
            <p:cNvSpPr/>
            <p:nvPr/>
          </p:nvSpPr>
          <p:spPr>
            <a:xfrm>
              <a:off x="2352294" y="765810"/>
              <a:ext cx="2807335" cy="1871980"/>
            </a:xfrm>
            <a:custGeom>
              <a:avLst/>
              <a:gdLst/>
              <a:ahLst/>
              <a:cxnLst/>
              <a:rect l="l" t="t" r="r" b="b"/>
              <a:pathLst>
                <a:path w="2807335" h="1871980">
                  <a:moveTo>
                    <a:pt x="1871471" y="0"/>
                  </a:moveTo>
                  <a:lnTo>
                    <a:pt x="1871471" y="467867"/>
                  </a:lnTo>
                  <a:lnTo>
                    <a:pt x="0" y="467867"/>
                  </a:lnTo>
                  <a:lnTo>
                    <a:pt x="0" y="1403603"/>
                  </a:lnTo>
                  <a:lnTo>
                    <a:pt x="1871471" y="1403603"/>
                  </a:lnTo>
                  <a:lnTo>
                    <a:pt x="1871471" y="1871472"/>
                  </a:lnTo>
                  <a:lnTo>
                    <a:pt x="2807208" y="935736"/>
                  </a:lnTo>
                  <a:lnTo>
                    <a:pt x="1871471" y="0"/>
                  </a:lnTo>
                  <a:close/>
                </a:path>
              </a:pathLst>
            </a:custGeom>
            <a:solidFill>
              <a:srgbClr val="D2E6F5"/>
            </a:solidFill>
          </p:spPr>
          <p:txBody>
            <a:bodyPr wrap="square" lIns="0" tIns="0" rIns="0" bIns="0" rtlCol="0"/>
            <a:lstStyle/>
            <a:p>
              <a:endParaRPr/>
            </a:p>
          </p:txBody>
        </p:sp>
        <p:sp>
          <p:nvSpPr>
            <p:cNvPr id="4" name="object 4"/>
            <p:cNvSpPr/>
            <p:nvPr/>
          </p:nvSpPr>
          <p:spPr>
            <a:xfrm>
              <a:off x="2352294" y="765810"/>
              <a:ext cx="2807335" cy="1871980"/>
            </a:xfrm>
            <a:custGeom>
              <a:avLst/>
              <a:gdLst/>
              <a:ahLst/>
              <a:cxnLst/>
              <a:rect l="l" t="t" r="r" b="b"/>
              <a:pathLst>
                <a:path w="2807335" h="1871980">
                  <a:moveTo>
                    <a:pt x="0" y="467867"/>
                  </a:moveTo>
                  <a:lnTo>
                    <a:pt x="1871471" y="467867"/>
                  </a:lnTo>
                  <a:lnTo>
                    <a:pt x="1871471" y="0"/>
                  </a:lnTo>
                  <a:lnTo>
                    <a:pt x="2807208" y="935736"/>
                  </a:lnTo>
                  <a:lnTo>
                    <a:pt x="1871471" y="1871472"/>
                  </a:lnTo>
                  <a:lnTo>
                    <a:pt x="1871471" y="1403603"/>
                  </a:lnTo>
                  <a:lnTo>
                    <a:pt x="0" y="1403603"/>
                  </a:lnTo>
                  <a:lnTo>
                    <a:pt x="0" y="467867"/>
                  </a:lnTo>
                  <a:close/>
                </a:path>
              </a:pathLst>
            </a:custGeom>
            <a:ln w="19812">
              <a:solidFill>
                <a:srgbClr val="4494AF"/>
              </a:solidFill>
            </a:ln>
          </p:spPr>
          <p:txBody>
            <a:bodyPr wrap="square" lIns="0" tIns="0" rIns="0" bIns="0" rtlCol="0"/>
            <a:lstStyle/>
            <a:p>
              <a:endParaRPr/>
            </a:p>
          </p:txBody>
        </p:sp>
      </p:grpSp>
      <p:sp>
        <p:nvSpPr>
          <p:cNvPr id="5" name="object 5"/>
          <p:cNvSpPr txBox="1"/>
          <p:nvPr/>
        </p:nvSpPr>
        <p:spPr>
          <a:xfrm>
            <a:off x="2574798" y="1506982"/>
            <a:ext cx="1586230" cy="391160"/>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Times New Roman"/>
                <a:cs typeface="Times New Roman"/>
              </a:rPr>
              <a:t>Work/effort</a:t>
            </a:r>
            <a:endParaRPr sz="2400">
              <a:latin typeface="Times New Roman"/>
              <a:cs typeface="Times New Roman"/>
            </a:endParaRPr>
          </a:p>
        </p:txBody>
      </p:sp>
      <p:grpSp>
        <p:nvGrpSpPr>
          <p:cNvPr id="6" name="object 6"/>
          <p:cNvGrpSpPr/>
          <p:nvPr/>
        </p:nvGrpSpPr>
        <p:grpSpPr>
          <a:xfrm>
            <a:off x="2415539" y="4643628"/>
            <a:ext cx="2827020" cy="1891664"/>
            <a:chOff x="2415539" y="4643628"/>
            <a:chExt cx="2827020" cy="1891664"/>
          </a:xfrm>
        </p:grpSpPr>
        <p:sp>
          <p:nvSpPr>
            <p:cNvPr id="7" name="object 7"/>
            <p:cNvSpPr/>
            <p:nvPr/>
          </p:nvSpPr>
          <p:spPr>
            <a:xfrm>
              <a:off x="2425445" y="4653534"/>
              <a:ext cx="2807335" cy="1871980"/>
            </a:xfrm>
            <a:custGeom>
              <a:avLst/>
              <a:gdLst/>
              <a:ahLst/>
              <a:cxnLst/>
              <a:rect l="l" t="t" r="r" b="b"/>
              <a:pathLst>
                <a:path w="2807335" h="1871979">
                  <a:moveTo>
                    <a:pt x="1871471" y="0"/>
                  </a:moveTo>
                  <a:lnTo>
                    <a:pt x="1871471" y="467868"/>
                  </a:lnTo>
                  <a:lnTo>
                    <a:pt x="0" y="467868"/>
                  </a:lnTo>
                  <a:lnTo>
                    <a:pt x="0" y="1403604"/>
                  </a:lnTo>
                  <a:lnTo>
                    <a:pt x="1871471" y="1403604"/>
                  </a:lnTo>
                  <a:lnTo>
                    <a:pt x="1871471" y="1871472"/>
                  </a:lnTo>
                  <a:lnTo>
                    <a:pt x="2807208" y="935736"/>
                  </a:lnTo>
                  <a:lnTo>
                    <a:pt x="1871471" y="0"/>
                  </a:lnTo>
                  <a:close/>
                </a:path>
              </a:pathLst>
            </a:custGeom>
            <a:solidFill>
              <a:srgbClr val="7BB5DF"/>
            </a:solidFill>
          </p:spPr>
          <p:txBody>
            <a:bodyPr wrap="square" lIns="0" tIns="0" rIns="0" bIns="0" rtlCol="0"/>
            <a:lstStyle/>
            <a:p>
              <a:endParaRPr/>
            </a:p>
          </p:txBody>
        </p:sp>
        <p:sp>
          <p:nvSpPr>
            <p:cNvPr id="8" name="object 8"/>
            <p:cNvSpPr/>
            <p:nvPr/>
          </p:nvSpPr>
          <p:spPr>
            <a:xfrm>
              <a:off x="2425445" y="4653534"/>
              <a:ext cx="2807335" cy="1871980"/>
            </a:xfrm>
            <a:custGeom>
              <a:avLst/>
              <a:gdLst/>
              <a:ahLst/>
              <a:cxnLst/>
              <a:rect l="l" t="t" r="r" b="b"/>
              <a:pathLst>
                <a:path w="2807335" h="1871979">
                  <a:moveTo>
                    <a:pt x="0" y="467868"/>
                  </a:moveTo>
                  <a:lnTo>
                    <a:pt x="1871471" y="467868"/>
                  </a:lnTo>
                  <a:lnTo>
                    <a:pt x="1871471" y="0"/>
                  </a:lnTo>
                  <a:lnTo>
                    <a:pt x="2807208" y="935736"/>
                  </a:lnTo>
                  <a:lnTo>
                    <a:pt x="1871471" y="1871472"/>
                  </a:lnTo>
                  <a:lnTo>
                    <a:pt x="1871471" y="1403604"/>
                  </a:lnTo>
                  <a:lnTo>
                    <a:pt x="0" y="1403604"/>
                  </a:lnTo>
                  <a:lnTo>
                    <a:pt x="0" y="467868"/>
                  </a:lnTo>
                  <a:close/>
                </a:path>
              </a:pathLst>
            </a:custGeom>
            <a:ln w="19812">
              <a:solidFill>
                <a:srgbClr val="4494AF"/>
              </a:solidFill>
            </a:ln>
          </p:spPr>
          <p:txBody>
            <a:bodyPr wrap="square" lIns="0" tIns="0" rIns="0" bIns="0" rtlCol="0"/>
            <a:lstStyle/>
            <a:p>
              <a:endParaRPr/>
            </a:p>
          </p:txBody>
        </p:sp>
      </p:grpSp>
      <p:grpSp>
        <p:nvGrpSpPr>
          <p:cNvPr id="9" name="object 9"/>
          <p:cNvGrpSpPr/>
          <p:nvPr/>
        </p:nvGrpSpPr>
        <p:grpSpPr>
          <a:xfrm>
            <a:off x="2342388" y="2699004"/>
            <a:ext cx="2827020" cy="1892935"/>
            <a:chOff x="2342388" y="2699004"/>
            <a:chExt cx="2827020" cy="1892935"/>
          </a:xfrm>
        </p:grpSpPr>
        <p:sp>
          <p:nvSpPr>
            <p:cNvPr id="10" name="object 10"/>
            <p:cNvSpPr/>
            <p:nvPr/>
          </p:nvSpPr>
          <p:spPr>
            <a:xfrm>
              <a:off x="2352294" y="2708910"/>
              <a:ext cx="2807335" cy="1873250"/>
            </a:xfrm>
            <a:custGeom>
              <a:avLst/>
              <a:gdLst/>
              <a:ahLst/>
              <a:cxnLst/>
              <a:rect l="l" t="t" r="r" b="b"/>
              <a:pathLst>
                <a:path w="2807335" h="1873250">
                  <a:moveTo>
                    <a:pt x="1870709" y="0"/>
                  </a:moveTo>
                  <a:lnTo>
                    <a:pt x="1870709" y="468249"/>
                  </a:lnTo>
                  <a:lnTo>
                    <a:pt x="0" y="468249"/>
                  </a:lnTo>
                  <a:lnTo>
                    <a:pt x="0" y="1404746"/>
                  </a:lnTo>
                  <a:lnTo>
                    <a:pt x="1870709" y="1404746"/>
                  </a:lnTo>
                  <a:lnTo>
                    <a:pt x="1870709" y="1872995"/>
                  </a:lnTo>
                  <a:lnTo>
                    <a:pt x="2807208" y="936497"/>
                  </a:lnTo>
                  <a:lnTo>
                    <a:pt x="1870709" y="0"/>
                  </a:lnTo>
                  <a:close/>
                </a:path>
              </a:pathLst>
            </a:custGeom>
            <a:solidFill>
              <a:srgbClr val="A8CEEA"/>
            </a:solidFill>
          </p:spPr>
          <p:txBody>
            <a:bodyPr wrap="square" lIns="0" tIns="0" rIns="0" bIns="0" rtlCol="0"/>
            <a:lstStyle/>
            <a:p>
              <a:endParaRPr/>
            </a:p>
          </p:txBody>
        </p:sp>
        <p:sp>
          <p:nvSpPr>
            <p:cNvPr id="11" name="object 11"/>
            <p:cNvSpPr/>
            <p:nvPr/>
          </p:nvSpPr>
          <p:spPr>
            <a:xfrm>
              <a:off x="2352294" y="2708910"/>
              <a:ext cx="2807335" cy="1873250"/>
            </a:xfrm>
            <a:custGeom>
              <a:avLst/>
              <a:gdLst/>
              <a:ahLst/>
              <a:cxnLst/>
              <a:rect l="l" t="t" r="r" b="b"/>
              <a:pathLst>
                <a:path w="2807335" h="1873250">
                  <a:moveTo>
                    <a:pt x="0" y="468249"/>
                  </a:moveTo>
                  <a:lnTo>
                    <a:pt x="1870709" y="468249"/>
                  </a:lnTo>
                  <a:lnTo>
                    <a:pt x="1870709" y="0"/>
                  </a:lnTo>
                  <a:lnTo>
                    <a:pt x="2807208" y="936497"/>
                  </a:lnTo>
                  <a:lnTo>
                    <a:pt x="1870709" y="1872995"/>
                  </a:lnTo>
                  <a:lnTo>
                    <a:pt x="1870709" y="1404746"/>
                  </a:lnTo>
                  <a:lnTo>
                    <a:pt x="0" y="1404746"/>
                  </a:lnTo>
                  <a:lnTo>
                    <a:pt x="0" y="468249"/>
                  </a:lnTo>
                  <a:close/>
                </a:path>
              </a:pathLst>
            </a:custGeom>
            <a:ln w="19812">
              <a:solidFill>
                <a:srgbClr val="4494AF"/>
              </a:solidFill>
            </a:ln>
          </p:spPr>
          <p:txBody>
            <a:bodyPr wrap="square" lIns="0" tIns="0" rIns="0" bIns="0" rtlCol="0"/>
            <a:lstStyle/>
            <a:p>
              <a:endParaRPr/>
            </a:p>
          </p:txBody>
        </p:sp>
      </p:grpSp>
      <p:sp>
        <p:nvSpPr>
          <p:cNvPr id="12" name="object 12"/>
          <p:cNvSpPr txBox="1"/>
          <p:nvPr/>
        </p:nvSpPr>
        <p:spPr>
          <a:xfrm>
            <a:off x="2641219" y="5225922"/>
            <a:ext cx="1484630" cy="756920"/>
          </a:xfrm>
          <a:prstGeom prst="rect">
            <a:avLst/>
          </a:prstGeom>
        </p:spPr>
        <p:txBody>
          <a:bodyPr vert="horz" wrap="square" lIns="0" tIns="12700" rIns="0" bIns="0" rtlCol="0">
            <a:spAutoFit/>
          </a:bodyPr>
          <a:lstStyle/>
          <a:p>
            <a:pPr marL="12700" marR="5080">
              <a:lnSpc>
                <a:spcPct val="100000"/>
              </a:lnSpc>
              <a:spcBef>
                <a:spcPts val="100"/>
              </a:spcBef>
            </a:pPr>
            <a:r>
              <a:rPr sz="2400" b="1" spc="-5" dirty="0">
                <a:latin typeface="Times New Roman"/>
                <a:cs typeface="Times New Roman"/>
              </a:rPr>
              <a:t>Hunger</a:t>
            </a:r>
            <a:r>
              <a:rPr sz="2400" b="1" spc="-100" dirty="0">
                <a:latin typeface="Times New Roman"/>
                <a:cs typeface="Times New Roman"/>
              </a:rPr>
              <a:t> </a:t>
            </a:r>
            <a:r>
              <a:rPr sz="2400" b="1" spc="-5" dirty="0">
                <a:latin typeface="Times New Roman"/>
                <a:cs typeface="Times New Roman"/>
              </a:rPr>
              <a:t>for </a:t>
            </a:r>
            <a:r>
              <a:rPr sz="2400" b="1" spc="-590" dirty="0">
                <a:latin typeface="Times New Roman"/>
                <a:cs typeface="Times New Roman"/>
              </a:rPr>
              <a:t> </a:t>
            </a:r>
            <a:r>
              <a:rPr sz="2400" b="1" spc="-5" dirty="0">
                <a:latin typeface="Times New Roman"/>
                <a:cs typeface="Times New Roman"/>
              </a:rPr>
              <a:t>air</a:t>
            </a:r>
            <a:endParaRPr sz="2400">
              <a:latin typeface="Times New Roman"/>
              <a:cs typeface="Times New Roman"/>
            </a:endParaRPr>
          </a:p>
        </p:txBody>
      </p:sp>
      <p:sp>
        <p:nvSpPr>
          <p:cNvPr id="13" name="object 13"/>
          <p:cNvSpPr txBox="1"/>
          <p:nvPr/>
        </p:nvSpPr>
        <p:spPr>
          <a:xfrm>
            <a:off x="2646045" y="3452241"/>
            <a:ext cx="127317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Times New Roman"/>
                <a:cs typeface="Times New Roman"/>
              </a:rPr>
              <a:t>Tightness</a:t>
            </a:r>
            <a:endParaRPr sz="2400">
              <a:latin typeface="Times New Roman"/>
              <a:cs typeface="Times New Roman"/>
            </a:endParaRPr>
          </a:p>
        </p:txBody>
      </p:sp>
      <p:sp>
        <p:nvSpPr>
          <p:cNvPr id="14" name="object 14"/>
          <p:cNvSpPr txBox="1"/>
          <p:nvPr/>
        </p:nvSpPr>
        <p:spPr>
          <a:xfrm>
            <a:off x="6240779" y="1341119"/>
            <a:ext cx="3168650" cy="830580"/>
          </a:xfrm>
          <a:prstGeom prst="rect">
            <a:avLst/>
          </a:prstGeom>
          <a:solidFill>
            <a:srgbClr val="B3EBDA"/>
          </a:solidFill>
          <a:ln w="9144">
            <a:solidFill>
              <a:srgbClr val="92D050"/>
            </a:solidFill>
          </a:ln>
        </p:spPr>
        <p:txBody>
          <a:bodyPr vert="horz" wrap="square" lIns="0" tIns="35560" rIns="0" bIns="0" rtlCol="0">
            <a:spAutoFit/>
          </a:bodyPr>
          <a:lstStyle/>
          <a:p>
            <a:pPr marL="91440" marR="393065">
              <a:lnSpc>
                <a:spcPct val="100000"/>
              </a:lnSpc>
              <a:spcBef>
                <a:spcPts val="280"/>
              </a:spcBef>
              <a:tabLst>
                <a:tab pos="970280" algn="l"/>
              </a:tabLst>
            </a:pPr>
            <a:r>
              <a:rPr sz="2400" dirty="0">
                <a:latin typeface="Times New Roman"/>
                <a:cs typeface="Times New Roman"/>
              </a:rPr>
              <a:t>Arise</a:t>
            </a:r>
            <a:r>
              <a:rPr sz="2400" spc="-50" dirty="0">
                <a:latin typeface="Times New Roman"/>
                <a:cs typeface="Times New Roman"/>
              </a:rPr>
              <a:t> </a:t>
            </a:r>
            <a:r>
              <a:rPr sz="2400" dirty="0">
                <a:latin typeface="Times New Roman"/>
                <a:cs typeface="Times New Roman"/>
              </a:rPr>
              <a:t>through</a:t>
            </a:r>
            <a:r>
              <a:rPr sz="2400" spc="-55" dirty="0">
                <a:latin typeface="Times New Roman"/>
                <a:cs typeface="Times New Roman"/>
              </a:rPr>
              <a:t> </a:t>
            </a:r>
            <a:r>
              <a:rPr sz="2400" dirty="0">
                <a:latin typeface="Times New Roman"/>
                <a:cs typeface="Times New Roman"/>
              </a:rPr>
              <a:t>cortical </a:t>
            </a:r>
            <a:r>
              <a:rPr sz="2400" spc="-585" dirty="0">
                <a:latin typeface="Times New Roman"/>
                <a:cs typeface="Times New Roman"/>
              </a:rPr>
              <a:t> </a:t>
            </a:r>
            <a:r>
              <a:rPr sz="2400" spc="-5" dirty="0">
                <a:latin typeface="Times New Roman"/>
                <a:cs typeface="Times New Roman"/>
              </a:rPr>
              <a:t>motor	command</a:t>
            </a:r>
            <a:endParaRPr sz="2400">
              <a:latin typeface="Times New Roman"/>
              <a:cs typeface="Times New Roman"/>
            </a:endParaRPr>
          </a:p>
        </p:txBody>
      </p:sp>
      <p:sp>
        <p:nvSpPr>
          <p:cNvPr id="15" name="object 15"/>
          <p:cNvSpPr txBox="1"/>
          <p:nvPr/>
        </p:nvSpPr>
        <p:spPr>
          <a:xfrm>
            <a:off x="6096000" y="3140964"/>
            <a:ext cx="3961129" cy="830580"/>
          </a:xfrm>
          <a:prstGeom prst="rect">
            <a:avLst/>
          </a:prstGeom>
          <a:solidFill>
            <a:srgbClr val="8EE2C6"/>
          </a:solidFill>
          <a:ln w="9144">
            <a:solidFill>
              <a:srgbClr val="B3EBDA"/>
            </a:solidFill>
          </a:ln>
        </p:spPr>
        <p:txBody>
          <a:bodyPr vert="horz" wrap="square" lIns="0" tIns="36195" rIns="0" bIns="0" rtlCol="0">
            <a:spAutoFit/>
          </a:bodyPr>
          <a:lstStyle/>
          <a:p>
            <a:pPr marL="92075" marR="1205230">
              <a:lnSpc>
                <a:spcPct val="100000"/>
              </a:lnSpc>
              <a:spcBef>
                <a:spcPts val="285"/>
              </a:spcBef>
            </a:pPr>
            <a:r>
              <a:rPr sz="2400" spc="-5" dirty="0">
                <a:latin typeface="Times New Roman"/>
                <a:cs typeface="Times New Roman"/>
              </a:rPr>
              <a:t>Stimulation</a:t>
            </a:r>
            <a:r>
              <a:rPr sz="2400" spc="-60"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dirty="0">
                <a:latin typeface="Times New Roman"/>
                <a:cs typeface="Times New Roman"/>
              </a:rPr>
              <a:t>airway </a:t>
            </a:r>
            <a:r>
              <a:rPr sz="2400" spc="-585" dirty="0">
                <a:latin typeface="Times New Roman"/>
                <a:cs typeface="Times New Roman"/>
              </a:rPr>
              <a:t> </a:t>
            </a:r>
            <a:r>
              <a:rPr sz="2400" dirty="0">
                <a:latin typeface="Times New Roman"/>
                <a:cs typeface="Times New Roman"/>
              </a:rPr>
              <a:t>receptors</a:t>
            </a:r>
            <a:endParaRPr sz="2400">
              <a:latin typeface="Times New Roman"/>
              <a:cs typeface="Times New Roman"/>
            </a:endParaRPr>
          </a:p>
        </p:txBody>
      </p:sp>
      <p:sp>
        <p:nvSpPr>
          <p:cNvPr id="16" name="object 16"/>
          <p:cNvSpPr txBox="1"/>
          <p:nvPr/>
        </p:nvSpPr>
        <p:spPr>
          <a:xfrm>
            <a:off x="6096000" y="5157215"/>
            <a:ext cx="3961129" cy="830580"/>
          </a:xfrm>
          <a:prstGeom prst="rect">
            <a:avLst/>
          </a:prstGeom>
          <a:solidFill>
            <a:srgbClr val="29A47C"/>
          </a:solidFill>
          <a:ln w="9144">
            <a:solidFill>
              <a:srgbClr val="B3EBDA"/>
            </a:solidFill>
          </a:ln>
        </p:spPr>
        <p:txBody>
          <a:bodyPr vert="horz" wrap="square" lIns="0" tIns="36830" rIns="0" bIns="0" rtlCol="0">
            <a:spAutoFit/>
          </a:bodyPr>
          <a:lstStyle/>
          <a:p>
            <a:pPr marL="92075" marR="476884">
              <a:lnSpc>
                <a:spcPct val="100000"/>
              </a:lnSpc>
              <a:spcBef>
                <a:spcPts val="290"/>
              </a:spcBef>
            </a:pPr>
            <a:r>
              <a:rPr sz="2400" spc="-5" dirty="0">
                <a:latin typeface="Times New Roman"/>
                <a:cs typeface="Times New Roman"/>
              </a:rPr>
              <a:t>Imbalance</a:t>
            </a:r>
            <a:r>
              <a:rPr sz="2400" spc="-30" dirty="0">
                <a:latin typeface="Times New Roman"/>
                <a:cs typeface="Times New Roman"/>
              </a:rPr>
              <a:t> </a:t>
            </a:r>
            <a:r>
              <a:rPr sz="2400" dirty="0">
                <a:latin typeface="Times New Roman"/>
                <a:cs typeface="Times New Roman"/>
              </a:rPr>
              <a:t>when </a:t>
            </a:r>
            <a:r>
              <a:rPr sz="2400" spc="-5" dirty="0">
                <a:latin typeface="Times New Roman"/>
                <a:cs typeface="Times New Roman"/>
              </a:rPr>
              <a:t>ventilation </a:t>
            </a:r>
            <a:r>
              <a:rPr sz="2400" spc="-585" dirty="0">
                <a:latin typeface="Times New Roman"/>
                <a:cs typeface="Times New Roman"/>
              </a:rPr>
              <a:t> </a:t>
            </a:r>
            <a:r>
              <a:rPr sz="2400" dirty="0">
                <a:latin typeface="Times New Roman"/>
                <a:cs typeface="Times New Roman"/>
              </a:rPr>
              <a:t>increases</a:t>
            </a:r>
            <a:endParaRPr sz="2400">
              <a:latin typeface="Times New Roman"/>
              <a:cs typeface="Times New Roman"/>
            </a:endParaRPr>
          </a:p>
        </p:txBody>
      </p:sp>
      <p:sp>
        <p:nvSpPr>
          <p:cNvPr id="17" name="object 17"/>
          <p:cNvSpPr txBox="1">
            <a:spLocks noGrp="1"/>
          </p:cNvSpPr>
          <p:nvPr>
            <p:ph type="title"/>
          </p:nvPr>
        </p:nvSpPr>
        <p:spPr>
          <a:xfrm>
            <a:off x="5311902" y="355853"/>
            <a:ext cx="372046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66"/>
                </a:solidFill>
                <a:latin typeface="Times New Roman"/>
                <a:cs typeface="Times New Roman"/>
              </a:rPr>
              <a:t>QUALITIES </a:t>
            </a:r>
            <a:r>
              <a:rPr sz="2400" dirty="0">
                <a:solidFill>
                  <a:srgbClr val="FFFF66"/>
                </a:solidFill>
                <a:latin typeface="Times New Roman"/>
                <a:cs typeface="Times New Roman"/>
              </a:rPr>
              <a:t>OF</a:t>
            </a:r>
            <a:r>
              <a:rPr sz="2400" spc="-130" dirty="0">
                <a:solidFill>
                  <a:srgbClr val="FFFF66"/>
                </a:solidFill>
                <a:latin typeface="Times New Roman"/>
                <a:cs typeface="Times New Roman"/>
              </a:rPr>
              <a:t> </a:t>
            </a:r>
            <a:r>
              <a:rPr sz="2400" spc="-5" dirty="0">
                <a:solidFill>
                  <a:srgbClr val="FFFF66"/>
                </a:solidFill>
                <a:latin typeface="Times New Roman"/>
                <a:cs typeface="Times New Roman"/>
              </a:rPr>
              <a:t>DYSPNEA</a:t>
            </a:r>
            <a:endParaRPr sz="2400">
              <a:latin typeface="Times New Roman"/>
              <a:cs typeface="Times New Roman"/>
            </a:endParaRPr>
          </a:p>
        </p:txBody>
      </p:sp>
      <p:sp>
        <p:nvSpPr>
          <p:cNvPr id="18" name="object 18"/>
          <p:cNvSpPr txBox="1"/>
          <p:nvPr/>
        </p:nvSpPr>
        <p:spPr>
          <a:xfrm>
            <a:off x="6680454" y="6322567"/>
            <a:ext cx="373951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Times New Roman"/>
                <a:cs typeface="Times New Roman"/>
              </a:rPr>
              <a:t>Am</a:t>
            </a:r>
            <a:r>
              <a:rPr sz="1800" spc="-25" dirty="0">
                <a:solidFill>
                  <a:srgbClr val="FFFFFF"/>
                </a:solidFill>
                <a:latin typeface="Times New Roman"/>
                <a:cs typeface="Times New Roman"/>
              </a:rPr>
              <a:t> </a:t>
            </a:r>
            <a:r>
              <a:rPr sz="1800" dirty="0">
                <a:solidFill>
                  <a:srgbClr val="FFFFFF"/>
                </a:solidFill>
                <a:latin typeface="Times New Roman"/>
                <a:cs typeface="Times New Roman"/>
              </a:rPr>
              <a:t>Respir</a:t>
            </a:r>
            <a:r>
              <a:rPr sz="1800" spc="-10" dirty="0">
                <a:solidFill>
                  <a:srgbClr val="FFFFFF"/>
                </a:solidFill>
                <a:latin typeface="Times New Roman"/>
                <a:cs typeface="Times New Roman"/>
              </a:rPr>
              <a:t> </a:t>
            </a:r>
            <a:r>
              <a:rPr sz="1800" dirty="0">
                <a:solidFill>
                  <a:srgbClr val="FFFFFF"/>
                </a:solidFill>
                <a:latin typeface="Times New Roman"/>
                <a:cs typeface="Times New Roman"/>
              </a:rPr>
              <a:t>Crit</a:t>
            </a:r>
            <a:r>
              <a:rPr sz="1800" spc="-30" dirty="0">
                <a:solidFill>
                  <a:srgbClr val="FFFFFF"/>
                </a:solidFill>
                <a:latin typeface="Times New Roman"/>
                <a:cs typeface="Times New Roman"/>
              </a:rPr>
              <a:t> </a:t>
            </a:r>
            <a:r>
              <a:rPr sz="1800" dirty="0">
                <a:solidFill>
                  <a:srgbClr val="FFFFFF"/>
                </a:solidFill>
                <a:latin typeface="Times New Roman"/>
                <a:cs typeface="Times New Roman"/>
              </a:rPr>
              <a:t>Care</a:t>
            </a:r>
            <a:r>
              <a:rPr sz="1800" spc="-10" dirty="0">
                <a:solidFill>
                  <a:srgbClr val="FFFFFF"/>
                </a:solidFill>
                <a:latin typeface="Times New Roman"/>
                <a:cs typeface="Times New Roman"/>
              </a:rPr>
              <a:t> </a:t>
            </a:r>
            <a:r>
              <a:rPr sz="1800" dirty="0">
                <a:solidFill>
                  <a:srgbClr val="FFFFFF"/>
                </a:solidFill>
                <a:latin typeface="Times New Roman"/>
                <a:cs typeface="Times New Roman"/>
              </a:rPr>
              <a:t>Med.</a:t>
            </a:r>
            <a:r>
              <a:rPr sz="1800" spc="-45" dirty="0">
                <a:solidFill>
                  <a:srgbClr val="FFFFFF"/>
                </a:solidFill>
                <a:latin typeface="Times New Roman"/>
                <a:cs typeface="Times New Roman"/>
              </a:rPr>
              <a:t> </a:t>
            </a:r>
            <a:r>
              <a:rPr sz="1800" spc="-80" dirty="0">
                <a:solidFill>
                  <a:srgbClr val="FFFFFF"/>
                </a:solidFill>
                <a:latin typeface="Times New Roman"/>
                <a:cs typeface="Times New Roman"/>
              </a:rPr>
              <a:t>Vol</a:t>
            </a:r>
            <a:r>
              <a:rPr sz="1800" spc="-5" dirty="0">
                <a:solidFill>
                  <a:srgbClr val="FFFFFF"/>
                </a:solidFill>
                <a:latin typeface="Times New Roman"/>
                <a:cs typeface="Times New Roman"/>
              </a:rPr>
              <a:t> </a:t>
            </a:r>
            <a:r>
              <a:rPr sz="1800" dirty="0">
                <a:solidFill>
                  <a:srgbClr val="FFFFFF"/>
                </a:solidFill>
                <a:latin typeface="Times New Roman"/>
                <a:cs typeface="Times New Roman"/>
              </a:rPr>
              <a:t>185,2012</a:t>
            </a:r>
            <a:endParaRPr sz="1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552763" y="636587"/>
          <a:ext cx="7194550" cy="6118860"/>
        </p:xfrm>
        <a:graphic>
          <a:graphicData uri="http://schemas.openxmlformats.org/drawingml/2006/table">
            <a:tbl>
              <a:tblPr firstRow="1" bandRow="1">
                <a:tableStyleId>{2D5ABB26-0587-4C30-8999-92F81FD0307C}</a:tableStyleId>
              </a:tblPr>
              <a:tblGrid>
                <a:gridCol w="3242945">
                  <a:extLst>
                    <a:ext uri="{9D8B030D-6E8A-4147-A177-3AD203B41FA5}">
                      <a16:colId xmlns:a16="http://schemas.microsoft.com/office/drawing/2014/main" val="20000"/>
                    </a:ext>
                  </a:extLst>
                </a:gridCol>
                <a:gridCol w="3908425">
                  <a:extLst>
                    <a:ext uri="{9D8B030D-6E8A-4147-A177-3AD203B41FA5}">
                      <a16:colId xmlns:a16="http://schemas.microsoft.com/office/drawing/2014/main" val="20001"/>
                    </a:ext>
                  </a:extLst>
                </a:gridCol>
              </a:tblGrid>
              <a:tr h="701039">
                <a:tc>
                  <a:txBody>
                    <a:bodyPr/>
                    <a:lstStyle/>
                    <a:p>
                      <a:pPr marL="91440" marR="603250">
                        <a:lnSpc>
                          <a:spcPct val="100000"/>
                        </a:lnSpc>
                        <a:spcBef>
                          <a:spcPts val="305"/>
                        </a:spcBef>
                      </a:pPr>
                      <a:r>
                        <a:rPr sz="2000" b="1" dirty="0">
                          <a:solidFill>
                            <a:srgbClr val="6666FF"/>
                          </a:solidFill>
                          <a:latin typeface="Arial"/>
                          <a:cs typeface="Arial"/>
                        </a:rPr>
                        <a:t>Increased</a:t>
                      </a:r>
                      <a:r>
                        <a:rPr sz="2000" b="1" spc="-60" dirty="0">
                          <a:solidFill>
                            <a:srgbClr val="6666FF"/>
                          </a:solidFill>
                          <a:latin typeface="Arial"/>
                          <a:cs typeface="Arial"/>
                        </a:rPr>
                        <a:t> </a:t>
                      </a:r>
                      <a:r>
                        <a:rPr sz="2000" b="1" spc="-5" dirty="0">
                          <a:solidFill>
                            <a:srgbClr val="6666FF"/>
                          </a:solidFill>
                          <a:latin typeface="Arial"/>
                          <a:cs typeface="Arial"/>
                        </a:rPr>
                        <a:t>ventilatory </a:t>
                      </a:r>
                      <a:r>
                        <a:rPr sz="2000" b="1" spc="-540" dirty="0">
                          <a:solidFill>
                            <a:srgbClr val="6666FF"/>
                          </a:solidFill>
                          <a:latin typeface="Arial"/>
                          <a:cs typeface="Arial"/>
                        </a:rPr>
                        <a:t> </a:t>
                      </a:r>
                      <a:r>
                        <a:rPr sz="2000" b="1" dirty="0">
                          <a:solidFill>
                            <a:srgbClr val="6666FF"/>
                          </a:solidFill>
                          <a:latin typeface="Arial"/>
                          <a:cs typeface="Arial"/>
                        </a:rPr>
                        <a:t>demand</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EBEBEB"/>
                    </a:solidFill>
                  </a:tcPr>
                </a:tc>
                <a:tc>
                  <a:txBody>
                    <a:bodyPr/>
                    <a:lstStyle/>
                    <a:p>
                      <a:pPr marL="92075">
                        <a:lnSpc>
                          <a:spcPct val="100000"/>
                        </a:lnSpc>
                        <a:spcBef>
                          <a:spcPts val="305"/>
                        </a:spcBef>
                      </a:pPr>
                      <a:r>
                        <a:rPr sz="2000" b="1" dirty="0">
                          <a:solidFill>
                            <a:srgbClr val="6666FF"/>
                          </a:solidFill>
                          <a:latin typeface="Arial"/>
                          <a:cs typeface="Arial"/>
                        </a:rPr>
                        <a:t>Impaired</a:t>
                      </a:r>
                      <a:r>
                        <a:rPr sz="2000" b="1" spc="-45" dirty="0">
                          <a:solidFill>
                            <a:srgbClr val="6666FF"/>
                          </a:solidFill>
                          <a:latin typeface="Arial"/>
                          <a:cs typeface="Arial"/>
                        </a:rPr>
                        <a:t> </a:t>
                      </a:r>
                      <a:r>
                        <a:rPr sz="2000" b="1" dirty="0">
                          <a:solidFill>
                            <a:srgbClr val="6666FF"/>
                          </a:solidFill>
                          <a:latin typeface="Arial"/>
                          <a:cs typeface="Arial"/>
                        </a:rPr>
                        <a:t>mechanical</a:t>
                      </a:r>
                      <a:r>
                        <a:rPr sz="2000" b="1" spc="-50" dirty="0">
                          <a:solidFill>
                            <a:srgbClr val="6666FF"/>
                          </a:solidFill>
                          <a:latin typeface="Arial"/>
                          <a:cs typeface="Arial"/>
                        </a:rPr>
                        <a:t> </a:t>
                      </a:r>
                      <a:r>
                        <a:rPr sz="2000" b="1" dirty="0">
                          <a:solidFill>
                            <a:srgbClr val="6666FF"/>
                          </a:solidFill>
                          <a:latin typeface="Arial"/>
                          <a:cs typeface="Arial"/>
                        </a:rPr>
                        <a:t>response</a:t>
                      </a:r>
                      <a:endParaRPr sz="2000">
                        <a:latin typeface="Arial"/>
                        <a:cs typeface="Arial"/>
                      </a:endParaRPr>
                    </a:p>
                  </a:txBody>
                  <a:tcPr marL="0" marR="0" marT="3873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EBEBEB"/>
                    </a:solidFill>
                  </a:tcPr>
                </a:tc>
                <a:extLst>
                  <a:ext uri="{0D108BD9-81ED-4DB2-BD59-A6C34878D82A}">
                    <a16:rowId xmlns:a16="http://schemas.microsoft.com/office/drawing/2014/main" val="10000"/>
                  </a:ext>
                </a:extLst>
              </a:tr>
              <a:tr h="1456944">
                <a:tc>
                  <a:txBody>
                    <a:bodyPr/>
                    <a:lstStyle/>
                    <a:p>
                      <a:pPr marL="91440">
                        <a:lnSpc>
                          <a:spcPct val="100000"/>
                        </a:lnSpc>
                        <a:spcBef>
                          <a:spcPts val="320"/>
                        </a:spcBef>
                      </a:pPr>
                      <a:r>
                        <a:rPr sz="1600" b="1" spc="-5" dirty="0">
                          <a:latin typeface="Arial"/>
                          <a:cs typeface="Arial"/>
                        </a:rPr>
                        <a:t>Increased</a:t>
                      </a:r>
                      <a:r>
                        <a:rPr sz="1600" b="1" spc="-10" dirty="0">
                          <a:latin typeface="Arial"/>
                          <a:cs typeface="Arial"/>
                        </a:rPr>
                        <a:t> physiologic</a:t>
                      </a:r>
                      <a:r>
                        <a:rPr sz="1600" b="1" spc="55" dirty="0">
                          <a:latin typeface="Arial"/>
                          <a:cs typeface="Arial"/>
                        </a:rPr>
                        <a:t> </a:t>
                      </a:r>
                      <a:r>
                        <a:rPr sz="1600" b="1" spc="-5" dirty="0">
                          <a:latin typeface="Arial"/>
                          <a:cs typeface="Arial"/>
                        </a:rPr>
                        <a:t>dead</a:t>
                      </a:r>
                      <a:endParaRPr sz="1600">
                        <a:latin typeface="Arial"/>
                        <a:cs typeface="Arial"/>
                      </a:endParaRPr>
                    </a:p>
                    <a:p>
                      <a:pPr marL="91440">
                        <a:lnSpc>
                          <a:spcPct val="100000"/>
                        </a:lnSpc>
                        <a:spcBef>
                          <a:spcPts val="5"/>
                        </a:spcBef>
                      </a:pPr>
                      <a:r>
                        <a:rPr sz="1600" b="1" spc="-5" dirty="0">
                          <a:latin typeface="Arial"/>
                          <a:cs typeface="Arial"/>
                        </a:rPr>
                        <a:t>space</a:t>
                      </a:r>
                      <a:endParaRPr sz="1600">
                        <a:latin typeface="Arial"/>
                        <a:cs typeface="Arial"/>
                      </a:endParaRPr>
                    </a:p>
                    <a:p>
                      <a:pPr marL="91440" marR="387985">
                        <a:lnSpc>
                          <a:spcPct val="120000"/>
                        </a:lnSpc>
                      </a:pPr>
                      <a:r>
                        <a:rPr sz="1600" spc="-5" dirty="0">
                          <a:latin typeface="Arial MT"/>
                          <a:cs typeface="Arial MT"/>
                        </a:rPr>
                        <a:t>Pulmonary embolism </a:t>
                      </a:r>
                      <a:r>
                        <a:rPr sz="1600" dirty="0">
                          <a:latin typeface="Arial MT"/>
                          <a:cs typeface="Arial MT"/>
                        </a:rPr>
                        <a:t> </a:t>
                      </a:r>
                      <a:r>
                        <a:rPr sz="1600" spc="-5" dirty="0">
                          <a:latin typeface="Arial MT"/>
                          <a:cs typeface="Arial MT"/>
                        </a:rPr>
                        <a:t>Pulmonary</a:t>
                      </a:r>
                      <a:r>
                        <a:rPr sz="1600" spc="-15" dirty="0">
                          <a:latin typeface="Arial MT"/>
                          <a:cs typeface="Arial MT"/>
                        </a:rPr>
                        <a:t> </a:t>
                      </a:r>
                      <a:r>
                        <a:rPr sz="1600" spc="-5" dirty="0">
                          <a:latin typeface="Arial MT"/>
                          <a:cs typeface="Arial MT"/>
                        </a:rPr>
                        <a:t>artery</a:t>
                      </a:r>
                      <a:r>
                        <a:rPr sz="1600" spc="15" dirty="0">
                          <a:latin typeface="Arial MT"/>
                          <a:cs typeface="Arial MT"/>
                        </a:rPr>
                        <a:t> </a:t>
                      </a:r>
                      <a:r>
                        <a:rPr sz="1600" spc="-5" dirty="0">
                          <a:latin typeface="Arial MT"/>
                          <a:cs typeface="Arial MT"/>
                        </a:rPr>
                        <a:t>compression </a:t>
                      </a:r>
                      <a:r>
                        <a:rPr sz="1600" spc="-430" dirty="0">
                          <a:latin typeface="Arial MT"/>
                          <a:cs typeface="Arial MT"/>
                        </a:rPr>
                        <a:t> </a:t>
                      </a:r>
                      <a:r>
                        <a:rPr sz="1600" spc="-5" dirty="0">
                          <a:latin typeface="Arial MT"/>
                          <a:cs typeface="Arial MT"/>
                        </a:rPr>
                        <a:t>emphysema</a:t>
                      </a:r>
                      <a:endParaRPr sz="1600">
                        <a:latin typeface="Arial MT"/>
                        <a:cs typeface="Arial MT"/>
                      </a:endParaRPr>
                    </a:p>
                  </a:txBody>
                  <a:tcPr marL="0" marR="0" marT="4064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F6EB"/>
                    </a:solidFill>
                  </a:tcPr>
                </a:tc>
                <a:tc>
                  <a:txBody>
                    <a:bodyPr/>
                    <a:lstStyle/>
                    <a:p>
                      <a:pPr marL="92075">
                        <a:lnSpc>
                          <a:spcPct val="100000"/>
                        </a:lnSpc>
                        <a:spcBef>
                          <a:spcPts val="320"/>
                        </a:spcBef>
                      </a:pPr>
                      <a:r>
                        <a:rPr sz="1600" b="1" spc="-5" dirty="0">
                          <a:latin typeface="Arial"/>
                          <a:cs typeface="Arial"/>
                        </a:rPr>
                        <a:t>Airway</a:t>
                      </a:r>
                      <a:r>
                        <a:rPr sz="1600" b="1" spc="-15" dirty="0">
                          <a:latin typeface="Arial"/>
                          <a:cs typeface="Arial"/>
                        </a:rPr>
                        <a:t> </a:t>
                      </a:r>
                      <a:r>
                        <a:rPr sz="1600" b="1" spc="-5" dirty="0">
                          <a:latin typeface="Arial"/>
                          <a:cs typeface="Arial"/>
                        </a:rPr>
                        <a:t>obstruction</a:t>
                      </a:r>
                      <a:endParaRPr sz="1600">
                        <a:latin typeface="Arial"/>
                        <a:cs typeface="Arial"/>
                      </a:endParaRPr>
                    </a:p>
                    <a:p>
                      <a:pPr marL="92075" marR="2183765">
                        <a:lnSpc>
                          <a:spcPct val="120000"/>
                        </a:lnSpc>
                        <a:spcBef>
                          <a:spcPts val="5"/>
                        </a:spcBef>
                      </a:pPr>
                      <a:r>
                        <a:rPr sz="1600" spc="-5" dirty="0">
                          <a:latin typeface="Arial MT"/>
                          <a:cs typeface="Arial MT"/>
                        </a:rPr>
                        <a:t>Chronic</a:t>
                      </a:r>
                      <a:r>
                        <a:rPr sz="1600" spc="-45" dirty="0">
                          <a:latin typeface="Arial MT"/>
                          <a:cs typeface="Arial MT"/>
                        </a:rPr>
                        <a:t> </a:t>
                      </a:r>
                      <a:r>
                        <a:rPr sz="1600" spc="-5" dirty="0">
                          <a:latin typeface="Arial MT"/>
                          <a:cs typeface="Arial MT"/>
                        </a:rPr>
                        <a:t>bronchitis </a:t>
                      </a:r>
                      <a:r>
                        <a:rPr sz="1600" spc="-430" dirty="0">
                          <a:latin typeface="Arial MT"/>
                          <a:cs typeface="Arial MT"/>
                        </a:rPr>
                        <a:t> </a:t>
                      </a:r>
                      <a:r>
                        <a:rPr sz="1600" spc="-5" dirty="0">
                          <a:latin typeface="Arial MT"/>
                          <a:cs typeface="Arial MT"/>
                        </a:rPr>
                        <a:t>tumor</a:t>
                      </a:r>
                      <a:endParaRPr sz="1600">
                        <a:latin typeface="Arial MT"/>
                        <a:cs typeface="Arial MT"/>
                      </a:endParaRPr>
                    </a:p>
                  </a:txBody>
                  <a:tcPr marL="0" marR="0" marT="4064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D2E6F5"/>
                    </a:solidFill>
                  </a:tcPr>
                </a:tc>
                <a:extLst>
                  <a:ext uri="{0D108BD9-81ED-4DB2-BD59-A6C34878D82A}">
                    <a16:rowId xmlns:a16="http://schemas.microsoft.com/office/drawing/2014/main" val="10001"/>
                  </a:ext>
                </a:extLst>
              </a:tr>
              <a:tr h="1213103">
                <a:tc>
                  <a:txBody>
                    <a:bodyPr/>
                    <a:lstStyle/>
                    <a:p>
                      <a:pPr marL="91440">
                        <a:lnSpc>
                          <a:spcPct val="100000"/>
                        </a:lnSpc>
                        <a:spcBef>
                          <a:spcPts val="325"/>
                        </a:spcBef>
                      </a:pPr>
                      <a:r>
                        <a:rPr sz="1600" b="1" spc="-5" dirty="0">
                          <a:latin typeface="Arial"/>
                          <a:cs typeface="Arial"/>
                        </a:rPr>
                        <a:t>Metabolic</a:t>
                      </a:r>
                      <a:endParaRPr sz="1600">
                        <a:latin typeface="Arial"/>
                        <a:cs typeface="Arial"/>
                      </a:endParaRPr>
                    </a:p>
                    <a:p>
                      <a:pPr marL="91440" marR="2028189">
                        <a:lnSpc>
                          <a:spcPct val="120000"/>
                        </a:lnSpc>
                      </a:pPr>
                      <a:r>
                        <a:rPr sz="1600" spc="-5" dirty="0">
                          <a:latin typeface="Arial MT"/>
                          <a:cs typeface="Arial MT"/>
                        </a:rPr>
                        <a:t>Exercise </a:t>
                      </a:r>
                      <a:r>
                        <a:rPr sz="1600" dirty="0">
                          <a:latin typeface="Arial MT"/>
                          <a:cs typeface="Arial MT"/>
                        </a:rPr>
                        <a:t> </a:t>
                      </a:r>
                      <a:r>
                        <a:rPr sz="1600" spc="-5" dirty="0">
                          <a:latin typeface="Arial MT"/>
                          <a:cs typeface="Arial MT"/>
                        </a:rPr>
                        <a:t>Altered</a:t>
                      </a:r>
                      <a:r>
                        <a:rPr sz="1600" spc="-70" dirty="0">
                          <a:latin typeface="Arial MT"/>
                          <a:cs typeface="Arial MT"/>
                        </a:rPr>
                        <a:t> </a:t>
                      </a:r>
                      <a:r>
                        <a:rPr sz="1600" spc="-10" dirty="0">
                          <a:latin typeface="Arial MT"/>
                          <a:cs typeface="Arial MT"/>
                        </a:rPr>
                        <a:t>CO2</a:t>
                      </a:r>
                      <a:endParaRPr sz="1600">
                        <a:latin typeface="Arial MT"/>
                        <a:cs typeface="Arial MT"/>
                      </a:endParaRPr>
                    </a:p>
                    <a:p>
                      <a:pPr marL="91440">
                        <a:lnSpc>
                          <a:spcPct val="100000"/>
                        </a:lnSpc>
                        <a:spcBef>
                          <a:spcPts val="385"/>
                        </a:spcBef>
                      </a:pPr>
                      <a:r>
                        <a:rPr sz="1600" spc="-5" dirty="0">
                          <a:latin typeface="Arial MT"/>
                          <a:cs typeface="Arial MT"/>
                        </a:rPr>
                        <a:t>Metabolic</a:t>
                      </a:r>
                      <a:r>
                        <a:rPr sz="1600" spc="-30" dirty="0">
                          <a:latin typeface="Arial MT"/>
                          <a:cs typeface="Arial MT"/>
                        </a:rPr>
                        <a:t> </a:t>
                      </a:r>
                      <a:r>
                        <a:rPr sz="1600" spc="-5" dirty="0">
                          <a:latin typeface="Arial MT"/>
                          <a:cs typeface="Arial MT"/>
                        </a:rPr>
                        <a:t>asidosis</a:t>
                      </a:r>
                      <a:endParaRPr sz="1600">
                        <a:latin typeface="Arial MT"/>
                        <a:cs typeface="Arial MT"/>
                      </a:endParaRPr>
                    </a:p>
                  </a:txBody>
                  <a:tcPr marL="0" marR="0" marT="4127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3EBDA"/>
                    </a:solidFill>
                  </a:tcPr>
                </a:tc>
                <a:tc>
                  <a:txBody>
                    <a:bodyPr/>
                    <a:lstStyle/>
                    <a:p>
                      <a:pPr marL="92075">
                        <a:lnSpc>
                          <a:spcPct val="100000"/>
                        </a:lnSpc>
                        <a:spcBef>
                          <a:spcPts val="325"/>
                        </a:spcBef>
                      </a:pPr>
                      <a:r>
                        <a:rPr sz="1600" b="1" spc="-5" dirty="0">
                          <a:latin typeface="Arial"/>
                          <a:cs typeface="Arial"/>
                        </a:rPr>
                        <a:t>Decreased</a:t>
                      </a:r>
                      <a:r>
                        <a:rPr sz="1600" b="1" spc="-20" dirty="0">
                          <a:latin typeface="Arial"/>
                          <a:cs typeface="Arial"/>
                        </a:rPr>
                        <a:t> </a:t>
                      </a:r>
                      <a:r>
                        <a:rPr sz="1600" b="1" spc="-5" dirty="0">
                          <a:latin typeface="Arial"/>
                          <a:cs typeface="Arial"/>
                        </a:rPr>
                        <a:t>chest</a:t>
                      </a:r>
                      <a:r>
                        <a:rPr sz="1600" b="1" spc="10" dirty="0">
                          <a:latin typeface="Arial"/>
                          <a:cs typeface="Arial"/>
                        </a:rPr>
                        <a:t> </a:t>
                      </a:r>
                      <a:r>
                        <a:rPr sz="1600" b="1" spc="5" dirty="0">
                          <a:latin typeface="Arial"/>
                          <a:cs typeface="Arial"/>
                        </a:rPr>
                        <a:t>wall</a:t>
                      </a:r>
                      <a:r>
                        <a:rPr sz="1600" b="1" spc="-35" dirty="0">
                          <a:latin typeface="Arial"/>
                          <a:cs typeface="Arial"/>
                        </a:rPr>
                        <a:t> </a:t>
                      </a:r>
                      <a:r>
                        <a:rPr sz="1600" b="1" spc="-5" dirty="0">
                          <a:latin typeface="Arial"/>
                          <a:cs typeface="Arial"/>
                        </a:rPr>
                        <a:t>compliance</a:t>
                      </a:r>
                      <a:endParaRPr sz="1600">
                        <a:latin typeface="Arial"/>
                        <a:cs typeface="Arial"/>
                      </a:endParaRPr>
                    </a:p>
                    <a:p>
                      <a:pPr marL="92075" marR="2218690">
                        <a:lnSpc>
                          <a:spcPct val="120000"/>
                        </a:lnSpc>
                      </a:pPr>
                      <a:r>
                        <a:rPr sz="1600" dirty="0">
                          <a:latin typeface="Arial MT"/>
                          <a:cs typeface="Arial MT"/>
                        </a:rPr>
                        <a:t>Po</a:t>
                      </a:r>
                      <a:r>
                        <a:rPr sz="1600" spc="5" dirty="0">
                          <a:latin typeface="Arial MT"/>
                          <a:cs typeface="Arial MT"/>
                        </a:rPr>
                        <a:t>s</a:t>
                      </a:r>
                      <a:r>
                        <a:rPr sz="1600" dirty="0">
                          <a:latin typeface="Arial MT"/>
                          <a:cs typeface="Arial MT"/>
                        </a:rPr>
                        <a:t>t</a:t>
                      </a:r>
                      <a:r>
                        <a:rPr sz="1600" spc="-5" dirty="0">
                          <a:latin typeface="Arial MT"/>
                          <a:cs typeface="Arial MT"/>
                        </a:rPr>
                        <a:t>-</a:t>
                      </a:r>
                      <a:r>
                        <a:rPr sz="1600" dirty="0">
                          <a:latin typeface="Arial MT"/>
                          <a:cs typeface="Arial MT"/>
                        </a:rPr>
                        <a:t>thoracotomy  </a:t>
                      </a:r>
                      <a:r>
                        <a:rPr sz="1600" spc="-5" dirty="0">
                          <a:latin typeface="Arial MT"/>
                          <a:cs typeface="Arial MT"/>
                        </a:rPr>
                        <a:t>Obesity</a:t>
                      </a:r>
                      <a:endParaRPr sz="1600">
                        <a:latin typeface="Arial MT"/>
                        <a:cs typeface="Arial MT"/>
                      </a:endParaRPr>
                    </a:p>
                  </a:txBody>
                  <a:tcPr marL="0" marR="0" marT="4127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A8CEEA"/>
                    </a:solidFill>
                  </a:tcPr>
                </a:tc>
                <a:extLst>
                  <a:ext uri="{0D108BD9-81ED-4DB2-BD59-A6C34878D82A}">
                    <a16:rowId xmlns:a16="http://schemas.microsoft.com/office/drawing/2014/main" val="10002"/>
                  </a:ext>
                </a:extLst>
              </a:tr>
              <a:tr h="1212977">
                <a:tc>
                  <a:txBody>
                    <a:bodyPr/>
                    <a:lstStyle/>
                    <a:p>
                      <a:pPr marL="91440">
                        <a:lnSpc>
                          <a:spcPct val="100000"/>
                        </a:lnSpc>
                        <a:spcBef>
                          <a:spcPts val="325"/>
                        </a:spcBef>
                      </a:pPr>
                      <a:r>
                        <a:rPr sz="1600" b="1" spc="-5" dirty="0">
                          <a:latin typeface="Arial"/>
                          <a:cs typeface="Arial"/>
                        </a:rPr>
                        <a:t>Neurohumoral</a:t>
                      </a:r>
                      <a:r>
                        <a:rPr sz="1600" b="1" spc="20" dirty="0">
                          <a:latin typeface="Arial"/>
                          <a:cs typeface="Arial"/>
                        </a:rPr>
                        <a:t> </a:t>
                      </a:r>
                      <a:r>
                        <a:rPr sz="1600" b="1" spc="-5" dirty="0">
                          <a:latin typeface="Arial"/>
                          <a:cs typeface="Arial"/>
                        </a:rPr>
                        <a:t>or</a:t>
                      </a:r>
                      <a:r>
                        <a:rPr sz="1600" b="1" spc="430" dirty="0">
                          <a:latin typeface="Arial"/>
                          <a:cs typeface="Arial"/>
                        </a:rPr>
                        <a:t> </a:t>
                      </a:r>
                      <a:r>
                        <a:rPr sz="1600" b="1" spc="-10" dirty="0">
                          <a:latin typeface="Arial"/>
                          <a:cs typeface="Arial"/>
                        </a:rPr>
                        <a:t>humoral</a:t>
                      </a:r>
                      <a:endParaRPr sz="1600">
                        <a:latin typeface="Arial"/>
                        <a:cs typeface="Arial"/>
                      </a:endParaRPr>
                    </a:p>
                    <a:p>
                      <a:pPr marL="91440">
                        <a:lnSpc>
                          <a:spcPct val="100000"/>
                        </a:lnSpc>
                        <a:spcBef>
                          <a:spcPts val="385"/>
                        </a:spcBef>
                      </a:pPr>
                      <a:r>
                        <a:rPr sz="1600" spc="-5" dirty="0">
                          <a:latin typeface="Arial MT"/>
                          <a:cs typeface="Arial MT"/>
                        </a:rPr>
                        <a:t>Pain</a:t>
                      </a:r>
                      <a:endParaRPr sz="1600">
                        <a:latin typeface="Arial MT"/>
                        <a:cs typeface="Arial MT"/>
                      </a:endParaRPr>
                    </a:p>
                    <a:p>
                      <a:pPr marL="91440" marR="2117090">
                        <a:lnSpc>
                          <a:spcPct val="120000"/>
                        </a:lnSpc>
                      </a:pPr>
                      <a:r>
                        <a:rPr sz="1600" spc="-5" dirty="0">
                          <a:latin typeface="Arial MT"/>
                          <a:cs typeface="Arial MT"/>
                        </a:rPr>
                        <a:t>Anxiety </a:t>
                      </a:r>
                      <a:r>
                        <a:rPr sz="1600" dirty="0">
                          <a:latin typeface="Arial MT"/>
                          <a:cs typeface="Arial MT"/>
                        </a:rPr>
                        <a:t> Depres</a:t>
                      </a:r>
                      <a:r>
                        <a:rPr sz="1600" spc="5" dirty="0">
                          <a:latin typeface="Arial MT"/>
                          <a:cs typeface="Arial MT"/>
                        </a:rPr>
                        <a:t>s</a:t>
                      </a:r>
                      <a:r>
                        <a:rPr sz="1600" dirty="0">
                          <a:latin typeface="Arial MT"/>
                          <a:cs typeface="Arial MT"/>
                        </a:rPr>
                        <a:t>ion</a:t>
                      </a:r>
                      <a:endParaRPr sz="1600">
                        <a:latin typeface="Arial MT"/>
                        <a:cs typeface="Arial MT"/>
                      </a:endParaRPr>
                    </a:p>
                  </a:txBody>
                  <a:tcPr marL="0" marR="0" marT="41275" marB="0">
                    <a:lnL w="28575">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8EE2C6"/>
                    </a:solidFill>
                  </a:tcPr>
                </a:tc>
                <a:tc>
                  <a:txBody>
                    <a:bodyPr/>
                    <a:lstStyle/>
                    <a:p>
                      <a:pPr marL="92075">
                        <a:lnSpc>
                          <a:spcPct val="100000"/>
                        </a:lnSpc>
                        <a:spcBef>
                          <a:spcPts val="325"/>
                        </a:spcBef>
                      </a:pPr>
                      <a:r>
                        <a:rPr sz="1600" b="1" spc="-5" dirty="0">
                          <a:latin typeface="Arial"/>
                          <a:cs typeface="Arial"/>
                        </a:rPr>
                        <a:t>Decreased</a:t>
                      </a:r>
                      <a:r>
                        <a:rPr sz="1600" b="1" spc="-10" dirty="0">
                          <a:latin typeface="Arial"/>
                          <a:cs typeface="Arial"/>
                        </a:rPr>
                        <a:t> parenchymal</a:t>
                      </a:r>
                      <a:r>
                        <a:rPr sz="1600" b="1" spc="65" dirty="0">
                          <a:latin typeface="Arial"/>
                          <a:cs typeface="Arial"/>
                        </a:rPr>
                        <a:t> </a:t>
                      </a:r>
                      <a:r>
                        <a:rPr sz="1600" b="1" spc="-5" dirty="0">
                          <a:latin typeface="Arial"/>
                          <a:cs typeface="Arial"/>
                        </a:rPr>
                        <a:t>elasticity</a:t>
                      </a:r>
                      <a:endParaRPr sz="1600">
                        <a:latin typeface="Arial"/>
                        <a:cs typeface="Arial"/>
                      </a:endParaRPr>
                    </a:p>
                    <a:p>
                      <a:pPr marL="92075">
                        <a:lnSpc>
                          <a:spcPct val="100000"/>
                        </a:lnSpc>
                        <a:spcBef>
                          <a:spcPts val="385"/>
                        </a:spcBef>
                      </a:pPr>
                      <a:r>
                        <a:rPr sz="1600" spc="-5" dirty="0">
                          <a:latin typeface="Arial MT"/>
                          <a:cs typeface="Arial MT"/>
                        </a:rPr>
                        <a:t>Pulmonary</a:t>
                      </a:r>
                      <a:r>
                        <a:rPr sz="1600" spc="-20" dirty="0">
                          <a:latin typeface="Arial MT"/>
                          <a:cs typeface="Arial MT"/>
                        </a:rPr>
                        <a:t> </a:t>
                      </a:r>
                      <a:r>
                        <a:rPr sz="1600" spc="-5" dirty="0">
                          <a:latin typeface="Arial MT"/>
                          <a:cs typeface="Arial MT"/>
                        </a:rPr>
                        <a:t>fibrosis</a:t>
                      </a:r>
                      <a:endParaRPr sz="1600">
                        <a:latin typeface="Arial MT"/>
                        <a:cs typeface="Arial MT"/>
                      </a:endParaRPr>
                    </a:p>
                    <a:p>
                      <a:pPr marL="92075">
                        <a:lnSpc>
                          <a:spcPct val="100000"/>
                        </a:lnSpc>
                        <a:spcBef>
                          <a:spcPts val="385"/>
                        </a:spcBef>
                      </a:pPr>
                      <a:r>
                        <a:rPr sz="1600" spc="-5" dirty="0">
                          <a:latin typeface="Arial MT"/>
                          <a:cs typeface="Arial MT"/>
                        </a:rPr>
                        <a:t>Congestion</a:t>
                      </a:r>
                      <a:endParaRPr sz="1600">
                        <a:latin typeface="Arial MT"/>
                        <a:cs typeface="Arial MT"/>
                      </a:endParaRPr>
                    </a:p>
                  </a:txBody>
                  <a:tcPr marL="0" marR="0" marT="41275" marB="0">
                    <a:lnL w="12700">
                      <a:solidFill>
                        <a:srgbClr val="000000"/>
                      </a:solidFill>
                      <a:prstDash val="solid"/>
                    </a:lnL>
                    <a:lnR w="28575">
                      <a:solidFill>
                        <a:srgbClr val="000000"/>
                      </a:solidFill>
                      <a:prstDash val="solid"/>
                    </a:lnR>
                    <a:lnT w="12700">
                      <a:solidFill>
                        <a:srgbClr val="000000"/>
                      </a:solidFill>
                      <a:prstDash val="solid"/>
                    </a:lnT>
                    <a:lnB w="19050">
                      <a:solidFill>
                        <a:srgbClr val="000000"/>
                      </a:solidFill>
                      <a:prstDash val="solid"/>
                    </a:lnB>
                    <a:solidFill>
                      <a:srgbClr val="7BB5DF"/>
                    </a:solidFill>
                  </a:tcPr>
                </a:tc>
                <a:extLst>
                  <a:ext uri="{0D108BD9-81ED-4DB2-BD59-A6C34878D82A}">
                    <a16:rowId xmlns:a16="http://schemas.microsoft.com/office/drawing/2014/main" val="10003"/>
                  </a:ext>
                </a:extLst>
              </a:tr>
              <a:tr h="1505738">
                <a:tc>
                  <a:txBody>
                    <a:bodyPr/>
                    <a:lstStyle/>
                    <a:p>
                      <a:pPr>
                        <a:lnSpc>
                          <a:spcPct val="100000"/>
                        </a:lnSpc>
                      </a:pPr>
                      <a:endParaRPr sz="1600">
                        <a:latin typeface="Times New Roman"/>
                        <a:cs typeface="Times New Roman"/>
                      </a:endParaRPr>
                    </a:p>
                  </a:txBody>
                  <a:tcPr marL="0" marR="0" marT="0" marB="0">
                    <a:lnL w="28575">
                      <a:solidFill>
                        <a:srgbClr val="000000"/>
                      </a:solidFill>
                      <a:prstDash val="solid"/>
                    </a:lnL>
                    <a:lnR w="12700">
                      <a:solidFill>
                        <a:srgbClr val="000000"/>
                      </a:solidFill>
                      <a:prstDash val="solid"/>
                    </a:lnR>
                    <a:lnT w="19050">
                      <a:solidFill>
                        <a:srgbClr val="000000"/>
                      </a:solidFill>
                      <a:prstDash val="solid"/>
                    </a:lnT>
                    <a:lnB w="28575">
                      <a:solidFill>
                        <a:srgbClr val="000000"/>
                      </a:solidFill>
                      <a:prstDash val="solid"/>
                    </a:lnB>
                    <a:solidFill>
                      <a:srgbClr val="9FDFF5"/>
                    </a:solidFill>
                  </a:tcPr>
                </a:tc>
                <a:tc>
                  <a:txBody>
                    <a:bodyPr/>
                    <a:lstStyle/>
                    <a:p>
                      <a:pPr marL="92075">
                        <a:lnSpc>
                          <a:spcPct val="100000"/>
                        </a:lnSpc>
                        <a:spcBef>
                          <a:spcPts val="330"/>
                        </a:spcBef>
                      </a:pPr>
                      <a:r>
                        <a:rPr sz="1600" b="1" spc="-5" dirty="0">
                          <a:latin typeface="Arial"/>
                          <a:cs typeface="Arial"/>
                        </a:rPr>
                        <a:t>Inspiratory</a:t>
                      </a:r>
                      <a:r>
                        <a:rPr sz="1600" b="1" spc="5" dirty="0">
                          <a:latin typeface="Arial"/>
                          <a:cs typeface="Arial"/>
                        </a:rPr>
                        <a:t> </a:t>
                      </a:r>
                      <a:r>
                        <a:rPr sz="1600" b="1" spc="-5" dirty="0">
                          <a:latin typeface="Arial"/>
                          <a:cs typeface="Arial"/>
                        </a:rPr>
                        <a:t>muscle</a:t>
                      </a:r>
                      <a:r>
                        <a:rPr sz="1600" b="1" spc="10" dirty="0">
                          <a:latin typeface="Arial"/>
                          <a:cs typeface="Arial"/>
                        </a:rPr>
                        <a:t> </a:t>
                      </a:r>
                      <a:r>
                        <a:rPr sz="1600" b="1" dirty="0">
                          <a:latin typeface="Arial"/>
                          <a:cs typeface="Arial"/>
                        </a:rPr>
                        <a:t>weakness</a:t>
                      </a:r>
                      <a:endParaRPr sz="1600">
                        <a:latin typeface="Arial"/>
                        <a:cs typeface="Arial"/>
                      </a:endParaRPr>
                    </a:p>
                    <a:p>
                      <a:pPr marL="92075">
                        <a:lnSpc>
                          <a:spcPct val="100000"/>
                        </a:lnSpc>
                        <a:spcBef>
                          <a:spcPts val="380"/>
                        </a:spcBef>
                      </a:pPr>
                      <a:r>
                        <a:rPr sz="1600" spc="-5" dirty="0">
                          <a:latin typeface="Arial MT"/>
                          <a:cs typeface="Arial MT"/>
                        </a:rPr>
                        <a:t>Neuromuscular</a:t>
                      </a:r>
                      <a:r>
                        <a:rPr sz="1600" spc="-15" dirty="0">
                          <a:latin typeface="Arial MT"/>
                          <a:cs typeface="Arial MT"/>
                        </a:rPr>
                        <a:t> </a:t>
                      </a:r>
                      <a:r>
                        <a:rPr sz="1600" spc="-5" dirty="0">
                          <a:latin typeface="Arial MT"/>
                          <a:cs typeface="Arial MT"/>
                        </a:rPr>
                        <a:t>disease</a:t>
                      </a:r>
                      <a:endParaRPr sz="1600">
                        <a:latin typeface="Arial MT"/>
                        <a:cs typeface="Arial MT"/>
                      </a:endParaRPr>
                    </a:p>
                    <a:p>
                      <a:pPr marL="92075">
                        <a:lnSpc>
                          <a:spcPct val="100000"/>
                        </a:lnSpc>
                        <a:spcBef>
                          <a:spcPts val="385"/>
                        </a:spcBef>
                      </a:pPr>
                      <a:r>
                        <a:rPr sz="1600" spc="-5" dirty="0">
                          <a:latin typeface="Arial MT"/>
                          <a:cs typeface="Arial MT"/>
                        </a:rPr>
                        <a:t>Cachexia</a:t>
                      </a:r>
                      <a:r>
                        <a:rPr sz="1600" dirty="0">
                          <a:latin typeface="Arial MT"/>
                          <a:cs typeface="Arial MT"/>
                        </a:rPr>
                        <a:t> </a:t>
                      </a:r>
                      <a:r>
                        <a:rPr sz="1600" spc="-5" dirty="0">
                          <a:latin typeface="Arial MT"/>
                          <a:cs typeface="Arial MT"/>
                        </a:rPr>
                        <a:t>due</a:t>
                      </a:r>
                      <a:r>
                        <a:rPr sz="1600" spc="5" dirty="0">
                          <a:latin typeface="Arial MT"/>
                          <a:cs typeface="Arial MT"/>
                        </a:rPr>
                        <a:t> </a:t>
                      </a:r>
                      <a:r>
                        <a:rPr sz="1600" spc="-5" dirty="0">
                          <a:latin typeface="Arial MT"/>
                          <a:cs typeface="Arial MT"/>
                        </a:rPr>
                        <a:t>to</a:t>
                      </a:r>
                      <a:r>
                        <a:rPr sz="1600" spc="10" dirty="0">
                          <a:latin typeface="Arial MT"/>
                          <a:cs typeface="Arial MT"/>
                        </a:rPr>
                        <a:t> </a:t>
                      </a:r>
                      <a:r>
                        <a:rPr sz="1600" spc="-5" dirty="0">
                          <a:latin typeface="Arial MT"/>
                          <a:cs typeface="Arial MT"/>
                        </a:rPr>
                        <a:t>malnutrition/malignancy</a:t>
                      </a:r>
                      <a:endParaRPr sz="1600">
                        <a:latin typeface="Arial MT"/>
                        <a:cs typeface="Arial MT"/>
                      </a:endParaRPr>
                    </a:p>
                    <a:p>
                      <a:pPr marL="92075">
                        <a:lnSpc>
                          <a:spcPct val="100000"/>
                        </a:lnSpc>
                        <a:spcBef>
                          <a:spcPts val="385"/>
                        </a:spcBef>
                      </a:pPr>
                      <a:r>
                        <a:rPr sz="1600" spc="-5" dirty="0">
                          <a:latin typeface="Arial MT"/>
                          <a:cs typeface="Arial MT"/>
                        </a:rPr>
                        <a:t>Myopathy</a:t>
                      </a:r>
                      <a:endParaRPr sz="1600">
                        <a:latin typeface="Arial MT"/>
                        <a:cs typeface="Arial MT"/>
                      </a:endParaRPr>
                    </a:p>
                    <a:p>
                      <a:pPr marL="92075">
                        <a:lnSpc>
                          <a:spcPct val="100000"/>
                        </a:lnSpc>
                        <a:spcBef>
                          <a:spcPts val="385"/>
                        </a:spcBef>
                      </a:pPr>
                      <a:r>
                        <a:rPr sz="1600" spc="-5" dirty="0">
                          <a:latin typeface="Arial MT"/>
                          <a:cs typeface="Arial MT"/>
                        </a:rPr>
                        <a:t>Electrolyte</a:t>
                      </a:r>
                      <a:r>
                        <a:rPr sz="1600" spc="-10" dirty="0">
                          <a:latin typeface="Arial MT"/>
                          <a:cs typeface="Arial MT"/>
                        </a:rPr>
                        <a:t> </a:t>
                      </a:r>
                      <a:r>
                        <a:rPr sz="1600" spc="-5" dirty="0">
                          <a:latin typeface="Arial MT"/>
                          <a:cs typeface="Arial MT"/>
                        </a:rPr>
                        <a:t>imbalance</a:t>
                      </a:r>
                      <a:endParaRPr sz="1600">
                        <a:latin typeface="Arial MT"/>
                        <a:cs typeface="Arial MT"/>
                      </a:endParaRPr>
                    </a:p>
                  </a:txBody>
                  <a:tcPr marL="0" marR="0" marT="41910" marB="0">
                    <a:lnL w="12700">
                      <a:solidFill>
                        <a:srgbClr val="000000"/>
                      </a:solidFill>
                      <a:prstDash val="solid"/>
                    </a:lnL>
                    <a:lnR w="28575">
                      <a:solidFill>
                        <a:srgbClr val="000000"/>
                      </a:solidFill>
                      <a:prstDash val="solid"/>
                    </a:lnR>
                    <a:lnT w="19050">
                      <a:solidFill>
                        <a:srgbClr val="000000"/>
                      </a:solidFill>
                      <a:prstDash val="solid"/>
                    </a:lnT>
                    <a:lnB w="28575">
                      <a:solidFill>
                        <a:srgbClr val="000000"/>
                      </a:solidFill>
                      <a:prstDash val="solid"/>
                    </a:lnB>
                    <a:solidFill>
                      <a:srgbClr val="226192"/>
                    </a:solidFill>
                  </a:tcPr>
                </a:tc>
                <a:extLst>
                  <a:ext uri="{0D108BD9-81ED-4DB2-BD59-A6C34878D82A}">
                    <a16:rowId xmlns:a16="http://schemas.microsoft.com/office/drawing/2014/main" val="10004"/>
                  </a:ext>
                </a:extLst>
              </a:tr>
            </a:tbl>
          </a:graphicData>
        </a:graphic>
      </p:graphicFrame>
      <p:sp>
        <p:nvSpPr>
          <p:cNvPr id="3" name="object 3"/>
          <p:cNvSpPr txBox="1"/>
          <p:nvPr/>
        </p:nvSpPr>
        <p:spPr>
          <a:xfrm>
            <a:off x="3006344" y="214376"/>
            <a:ext cx="242824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66"/>
                </a:solidFill>
                <a:latin typeface="Times New Roman"/>
                <a:cs typeface="Times New Roman"/>
              </a:rPr>
              <a:t>CAUSES</a:t>
            </a:r>
            <a:r>
              <a:rPr sz="1800" b="1" spc="-25" dirty="0">
                <a:solidFill>
                  <a:srgbClr val="FFFF66"/>
                </a:solidFill>
                <a:latin typeface="Times New Roman"/>
                <a:cs typeface="Times New Roman"/>
              </a:rPr>
              <a:t> </a:t>
            </a:r>
            <a:r>
              <a:rPr sz="1800" b="1" dirty="0">
                <a:solidFill>
                  <a:srgbClr val="FFFF66"/>
                </a:solidFill>
                <a:latin typeface="Times New Roman"/>
                <a:cs typeface="Times New Roman"/>
              </a:rPr>
              <a:t>OF</a:t>
            </a:r>
            <a:r>
              <a:rPr sz="1800" b="1" spc="-100" dirty="0">
                <a:solidFill>
                  <a:srgbClr val="FFFF66"/>
                </a:solidFill>
                <a:latin typeface="Times New Roman"/>
                <a:cs typeface="Times New Roman"/>
              </a:rPr>
              <a:t> </a:t>
            </a:r>
            <a:r>
              <a:rPr sz="1800" b="1" spc="-5" dirty="0">
                <a:solidFill>
                  <a:srgbClr val="FFFF66"/>
                </a:solidFill>
                <a:latin typeface="Times New Roman"/>
                <a:cs typeface="Times New Roman"/>
              </a:rPr>
              <a:t>DYSPNEA</a:t>
            </a:r>
            <a:endParaRPr sz="18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4564" y="556640"/>
            <a:ext cx="4280535"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FFFF66"/>
                </a:solidFill>
                <a:latin typeface="Calibri"/>
                <a:cs typeface="Calibri"/>
              </a:rPr>
              <a:t>ASSESMENT</a:t>
            </a:r>
            <a:r>
              <a:rPr sz="3200" spc="-35" dirty="0">
                <a:solidFill>
                  <a:srgbClr val="FFFF66"/>
                </a:solidFill>
                <a:latin typeface="Calibri"/>
                <a:cs typeface="Calibri"/>
              </a:rPr>
              <a:t> </a:t>
            </a:r>
            <a:r>
              <a:rPr sz="3200" dirty="0">
                <a:solidFill>
                  <a:srgbClr val="FFFF66"/>
                </a:solidFill>
                <a:latin typeface="Calibri"/>
                <a:cs typeface="Calibri"/>
              </a:rPr>
              <a:t>OF</a:t>
            </a:r>
            <a:r>
              <a:rPr sz="3200" spc="-35" dirty="0">
                <a:solidFill>
                  <a:srgbClr val="FFFF66"/>
                </a:solidFill>
                <a:latin typeface="Calibri"/>
                <a:cs typeface="Calibri"/>
              </a:rPr>
              <a:t> </a:t>
            </a:r>
            <a:r>
              <a:rPr sz="3200" spc="-25" dirty="0">
                <a:solidFill>
                  <a:srgbClr val="FFFF66"/>
                </a:solidFill>
                <a:latin typeface="Calibri"/>
                <a:cs typeface="Calibri"/>
              </a:rPr>
              <a:t>DYSPNEA</a:t>
            </a:r>
            <a:endParaRPr sz="3200">
              <a:latin typeface="Calibri"/>
              <a:cs typeface="Calibri"/>
            </a:endParaRPr>
          </a:p>
        </p:txBody>
      </p:sp>
      <p:sp>
        <p:nvSpPr>
          <p:cNvPr id="3" name="object 3"/>
          <p:cNvSpPr/>
          <p:nvPr/>
        </p:nvSpPr>
        <p:spPr>
          <a:xfrm>
            <a:off x="2639567" y="1484375"/>
            <a:ext cx="6019800" cy="4191000"/>
          </a:xfrm>
          <a:custGeom>
            <a:avLst/>
            <a:gdLst/>
            <a:ahLst/>
            <a:cxnLst/>
            <a:rect l="l" t="t" r="r" b="b"/>
            <a:pathLst>
              <a:path w="6019800" h="4191000">
                <a:moveTo>
                  <a:pt x="6019800" y="0"/>
                </a:moveTo>
                <a:lnTo>
                  <a:pt x="0" y="0"/>
                </a:lnTo>
                <a:lnTo>
                  <a:pt x="0" y="4191000"/>
                </a:lnTo>
                <a:lnTo>
                  <a:pt x="6019800" y="4191000"/>
                </a:lnTo>
                <a:lnTo>
                  <a:pt x="6019800" y="0"/>
                </a:lnTo>
                <a:close/>
              </a:path>
            </a:pathLst>
          </a:custGeom>
          <a:solidFill>
            <a:srgbClr val="DFF5FB"/>
          </a:solidFill>
        </p:spPr>
        <p:txBody>
          <a:bodyPr wrap="square" lIns="0" tIns="0" rIns="0" bIns="0" rtlCol="0"/>
          <a:lstStyle/>
          <a:p>
            <a:endParaRPr/>
          </a:p>
        </p:txBody>
      </p:sp>
      <p:sp>
        <p:nvSpPr>
          <p:cNvPr id="4" name="object 4"/>
          <p:cNvSpPr txBox="1"/>
          <p:nvPr/>
        </p:nvSpPr>
        <p:spPr>
          <a:xfrm>
            <a:off x="2719197" y="1393508"/>
            <a:ext cx="4940300" cy="3977640"/>
          </a:xfrm>
          <a:prstGeom prst="rect">
            <a:avLst/>
          </a:prstGeom>
        </p:spPr>
        <p:txBody>
          <a:bodyPr vert="horz" wrap="square" lIns="0" tIns="123190" rIns="0" bIns="0" rtlCol="0">
            <a:spAutoFit/>
          </a:bodyPr>
          <a:lstStyle/>
          <a:p>
            <a:pPr marL="584200" indent="-571500">
              <a:lnSpc>
                <a:spcPct val="100000"/>
              </a:lnSpc>
              <a:spcBef>
                <a:spcPts val="970"/>
              </a:spcBef>
              <a:buClr>
                <a:srgbClr val="943735"/>
              </a:buClr>
              <a:buFont typeface="Arial MT"/>
              <a:buChar char="•"/>
              <a:tabLst>
                <a:tab pos="583565" algn="l"/>
                <a:tab pos="584200" algn="l"/>
              </a:tabLst>
            </a:pPr>
            <a:r>
              <a:rPr sz="3600" spc="-5" dirty="0">
                <a:latin typeface="Trebuchet MS"/>
                <a:cs typeface="Trebuchet MS"/>
              </a:rPr>
              <a:t>History</a:t>
            </a:r>
            <a:endParaRPr sz="3600">
              <a:latin typeface="Trebuchet MS"/>
              <a:cs typeface="Trebuchet MS"/>
            </a:endParaRPr>
          </a:p>
          <a:p>
            <a:pPr marL="584200" indent="-571500">
              <a:lnSpc>
                <a:spcPct val="100000"/>
              </a:lnSpc>
              <a:spcBef>
                <a:spcPts val="865"/>
              </a:spcBef>
              <a:buClr>
                <a:srgbClr val="943735"/>
              </a:buClr>
              <a:buFont typeface="Arial MT"/>
              <a:buChar char="•"/>
              <a:tabLst>
                <a:tab pos="583565" algn="l"/>
                <a:tab pos="584200" algn="l"/>
              </a:tabLst>
            </a:pPr>
            <a:r>
              <a:rPr sz="3600" spc="-15" dirty="0">
                <a:latin typeface="Trebuchet MS"/>
                <a:cs typeface="Trebuchet MS"/>
              </a:rPr>
              <a:t>Work/effort</a:t>
            </a:r>
            <a:endParaRPr sz="3600">
              <a:latin typeface="Trebuchet MS"/>
              <a:cs typeface="Trebuchet MS"/>
            </a:endParaRPr>
          </a:p>
          <a:p>
            <a:pPr marL="584200" indent="-571500">
              <a:lnSpc>
                <a:spcPct val="100000"/>
              </a:lnSpc>
              <a:spcBef>
                <a:spcPts val="865"/>
              </a:spcBef>
              <a:buClr>
                <a:srgbClr val="943735"/>
              </a:buClr>
              <a:buFont typeface="Arial MT"/>
              <a:buChar char="•"/>
              <a:tabLst>
                <a:tab pos="583565" algn="l"/>
                <a:tab pos="584200" algn="l"/>
              </a:tabLst>
            </a:pPr>
            <a:r>
              <a:rPr sz="3600" dirty="0">
                <a:latin typeface="Trebuchet MS"/>
                <a:cs typeface="Trebuchet MS"/>
              </a:rPr>
              <a:t>Acute</a:t>
            </a:r>
            <a:r>
              <a:rPr sz="3600" spc="-60" dirty="0">
                <a:latin typeface="Trebuchet MS"/>
                <a:cs typeface="Trebuchet MS"/>
              </a:rPr>
              <a:t> </a:t>
            </a:r>
            <a:r>
              <a:rPr sz="3600" spc="-5" dirty="0">
                <a:latin typeface="Trebuchet MS"/>
                <a:cs typeface="Trebuchet MS"/>
              </a:rPr>
              <a:t>dyspnea</a:t>
            </a:r>
            <a:endParaRPr sz="3600">
              <a:latin typeface="Trebuchet MS"/>
              <a:cs typeface="Trebuchet MS"/>
            </a:endParaRPr>
          </a:p>
          <a:p>
            <a:pPr marL="584200" indent="-571500">
              <a:lnSpc>
                <a:spcPct val="100000"/>
              </a:lnSpc>
              <a:spcBef>
                <a:spcPts val="865"/>
              </a:spcBef>
              <a:buClr>
                <a:srgbClr val="943735"/>
              </a:buClr>
              <a:buFont typeface="Arial MT"/>
              <a:buChar char="•"/>
              <a:tabLst>
                <a:tab pos="583565" algn="l"/>
                <a:tab pos="584200" algn="l"/>
              </a:tabLst>
            </a:pPr>
            <a:r>
              <a:rPr sz="3600" spc="-5" dirty="0">
                <a:latin typeface="Trebuchet MS"/>
                <a:cs typeface="Trebuchet MS"/>
              </a:rPr>
              <a:t>Chronic</a:t>
            </a:r>
            <a:r>
              <a:rPr sz="3600" spc="-50" dirty="0">
                <a:latin typeface="Trebuchet MS"/>
                <a:cs typeface="Trebuchet MS"/>
              </a:rPr>
              <a:t> </a:t>
            </a:r>
            <a:r>
              <a:rPr sz="3600" spc="-5" dirty="0">
                <a:latin typeface="Trebuchet MS"/>
                <a:cs typeface="Trebuchet MS"/>
              </a:rPr>
              <a:t>dyspnea</a:t>
            </a:r>
            <a:endParaRPr sz="3600">
              <a:latin typeface="Trebuchet MS"/>
              <a:cs typeface="Trebuchet MS"/>
            </a:endParaRPr>
          </a:p>
          <a:p>
            <a:pPr marL="584200" indent="-571500">
              <a:lnSpc>
                <a:spcPct val="100000"/>
              </a:lnSpc>
              <a:spcBef>
                <a:spcPts val="865"/>
              </a:spcBef>
              <a:buClr>
                <a:srgbClr val="943735"/>
              </a:buClr>
              <a:buFont typeface="Arial MT"/>
              <a:buChar char="•"/>
              <a:tabLst>
                <a:tab pos="583565" algn="l"/>
                <a:tab pos="584200" algn="l"/>
              </a:tabLst>
            </a:pPr>
            <a:r>
              <a:rPr sz="3600" spc="-5" dirty="0">
                <a:latin typeface="Trebuchet MS"/>
                <a:cs typeface="Trebuchet MS"/>
              </a:rPr>
              <a:t>Associated</a:t>
            </a:r>
            <a:r>
              <a:rPr sz="3600" spc="-65" dirty="0">
                <a:latin typeface="Trebuchet MS"/>
                <a:cs typeface="Trebuchet MS"/>
              </a:rPr>
              <a:t> </a:t>
            </a:r>
            <a:r>
              <a:rPr sz="3600" dirty="0">
                <a:latin typeface="Trebuchet MS"/>
                <a:cs typeface="Trebuchet MS"/>
              </a:rPr>
              <a:t>symptoms</a:t>
            </a:r>
            <a:endParaRPr sz="3600">
              <a:latin typeface="Trebuchet MS"/>
              <a:cs typeface="Trebuchet MS"/>
            </a:endParaRPr>
          </a:p>
          <a:p>
            <a:pPr marL="584200" indent="-571500">
              <a:lnSpc>
                <a:spcPct val="100000"/>
              </a:lnSpc>
              <a:spcBef>
                <a:spcPts val="865"/>
              </a:spcBef>
              <a:buClr>
                <a:srgbClr val="943735"/>
              </a:buClr>
              <a:buFont typeface="Arial MT"/>
              <a:buChar char="•"/>
              <a:tabLst>
                <a:tab pos="583565" algn="l"/>
                <a:tab pos="584200" algn="l"/>
              </a:tabLst>
            </a:pPr>
            <a:r>
              <a:rPr sz="3600" spc="-20" dirty="0">
                <a:latin typeface="Trebuchet MS"/>
                <a:cs typeface="Trebuchet MS"/>
              </a:rPr>
              <a:t>Positional</a:t>
            </a:r>
            <a:r>
              <a:rPr sz="3600" spc="-40" dirty="0">
                <a:latin typeface="Trebuchet MS"/>
                <a:cs typeface="Trebuchet MS"/>
              </a:rPr>
              <a:t> </a:t>
            </a:r>
            <a:r>
              <a:rPr sz="3600" spc="-5" dirty="0">
                <a:latin typeface="Trebuchet MS"/>
                <a:cs typeface="Trebuchet MS"/>
              </a:rPr>
              <a:t>dyspnea</a:t>
            </a:r>
            <a:endParaRPr sz="360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5460" y="1915667"/>
            <a:ext cx="4139565" cy="3232785"/>
          </a:xfrm>
          <a:prstGeom prst="rect">
            <a:avLst/>
          </a:prstGeom>
          <a:solidFill>
            <a:srgbClr val="D2E6F5"/>
          </a:solidFill>
        </p:spPr>
        <p:txBody>
          <a:bodyPr vert="horz" wrap="square" lIns="0" tIns="74930" rIns="0" bIns="0" rtlCol="0">
            <a:spAutoFit/>
          </a:bodyPr>
          <a:lstStyle/>
          <a:p>
            <a:pPr marR="1019175" algn="ctr">
              <a:lnSpc>
                <a:spcPct val="100000"/>
              </a:lnSpc>
              <a:spcBef>
                <a:spcPts val="590"/>
              </a:spcBef>
            </a:pPr>
            <a:r>
              <a:rPr sz="2800" spc="-5" dirty="0">
                <a:solidFill>
                  <a:srgbClr val="943735"/>
                </a:solidFill>
                <a:latin typeface="Times New Roman"/>
                <a:cs typeface="Times New Roman"/>
              </a:rPr>
              <a:t>Intermittent</a:t>
            </a:r>
            <a:r>
              <a:rPr sz="2800" spc="-30" dirty="0">
                <a:solidFill>
                  <a:srgbClr val="943735"/>
                </a:solidFill>
                <a:latin typeface="Times New Roman"/>
                <a:cs typeface="Times New Roman"/>
              </a:rPr>
              <a:t> </a:t>
            </a:r>
            <a:r>
              <a:rPr sz="2800" spc="-5" dirty="0">
                <a:solidFill>
                  <a:srgbClr val="943735"/>
                </a:solidFill>
                <a:latin typeface="Times New Roman"/>
                <a:cs typeface="Times New Roman"/>
              </a:rPr>
              <a:t>dyspnea</a:t>
            </a:r>
            <a:endParaRPr sz="2800">
              <a:latin typeface="Times New Roman"/>
              <a:cs typeface="Times New Roman"/>
            </a:endParaRPr>
          </a:p>
          <a:p>
            <a:pPr marR="995044" algn="ctr">
              <a:lnSpc>
                <a:spcPct val="100000"/>
              </a:lnSpc>
              <a:spcBef>
                <a:spcPts val="1220"/>
              </a:spcBef>
            </a:pPr>
            <a:r>
              <a:rPr sz="2400" spc="-5" dirty="0">
                <a:latin typeface="Times New Roman"/>
                <a:cs typeface="Times New Roman"/>
              </a:rPr>
              <a:t>Reversibl</a:t>
            </a:r>
            <a:r>
              <a:rPr sz="2400" spc="-45" dirty="0">
                <a:latin typeface="Times New Roman"/>
                <a:cs typeface="Times New Roman"/>
              </a:rPr>
              <a:t> </a:t>
            </a:r>
            <a:r>
              <a:rPr sz="2400" dirty="0">
                <a:latin typeface="Times New Roman"/>
                <a:cs typeface="Times New Roman"/>
              </a:rPr>
              <a:t>causes</a:t>
            </a:r>
            <a:endParaRPr sz="2400">
              <a:latin typeface="Times New Roman"/>
              <a:cs typeface="Times New Roman"/>
            </a:endParaRPr>
          </a:p>
          <a:p>
            <a:pPr marL="1005205" marR="293370">
              <a:lnSpc>
                <a:spcPct val="140000"/>
              </a:lnSpc>
              <a:spcBef>
                <a:spcPts val="60"/>
              </a:spcBef>
            </a:pPr>
            <a:r>
              <a:rPr sz="2000" dirty="0">
                <a:latin typeface="Times New Roman"/>
                <a:cs typeface="Times New Roman"/>
              </a:rPr>
              <a:t>Acute </a:t>
            </a:r>
            <a:r>
              <a:rPr sz="2000" spc="-5" dirty="0">
                <a:latin typeface="Times New Roman"/>
                <a:cs typeface="Times New Roman"/>
              </a:rPr>
              <a:t>bronchoconstriction </a:t>
            </a:r>
            <a:r>
              <a:rPr sz="2000" dirty="0">
                <a:latin typeface="Times New Roman"/>
                <a:cs typeface="Times New Roman"/>
              </a:rPr>
              <a:t> Congestive heart failure </a:t>
            </a:r>
            <a:r>
              <a:rPr sz="2000" spc="5" dirty="0">
                <a:latin typeface="Times New Roman"/>
                <a:cs typeface="Times New Roman"/>
              </a:rPr>
              <a:t> </a:t>
            </a:r>
            <a:r>
              <a:rPr sz="2000" dirty="0">
                <a:latin typeface="Times New Roman"/>
                <a:cs typeface="Times New Roman"/>
              </a:rPr>
              <a:t>Acute</a:t>
            </a:r>
            <a:r>
              <a:rPr sz="2000" spc="-45" dirty="0">
                <a:latin typeface="Times New Roman"/>
                <a:cs typeface="Times New Roman"/>
              </a:rPr>
              <a:t> </a:t>
            </a:r>
            <a:r>
              <a:rPr sz="2000" dirty="0">
                <a:latin typeface="Times New Roman"/>
                <a:cs typeface="Times New Roman"/>
              </a:rPr>
              <a:t>pulmonary</a:t>
            </a:r>
            <a:r>
              <a:rPr sz="2000" spc="-65" dirty="0">
                <a:latin typeface="Times New Roman"/>
                <a:cs typeface="Times New Roman"/>
              </a:rPr>
              <a:t> </a:t>
            </a:r>
            <a:r>
              <a:rPr sz="2000" spc="-5" dirty="0">
                <a:latin typeface="Times New Roman"/>
                <a:cs typeface="Times New Roman"/>
              </a:rPr>
              <a:t>embolism </a:t>
            </a:r>
            <a:r>
              <a:rPr sz="2000" spc="-484" dirty="0">
                <a:latin typeface="Times New Roman"/>
                <a:cs typeface="Times New Roman"/>
              </a:rPr>
              <a:t> </a:t>
            </a:r>
            <a:r>
              <a:rPr sz="2000" dirty="0">
                <a:latin typeface="Times New Roman"/>
                <a:cs typeface="Times New Roman"/>
              </a:rPr>
              <a:t>Pleural</a:t>
            </a:r>
            <a:r>
              <a:rPr sz="2000" spc="-40" dirty="0">
                <a:latin typeface="Times New Roman"/>
                <a:cs typeface="Times New Roman"/>
              </a:rPr>
              <a:t> </a:t>
            </a:r>
            <a:r>
              <a:rPr sz="2000" spc="-5" dirty="0">
                <a:latin typeface="Times New Roman"/>
                <a:cs typeface="Times New Roman"/>
              </a:rPr>
              <a:t>effusion</a:t>
            </a:r>
            <a:endParaRPr sz="2000">
              <a:latin typeface="Times New Roman"/>
              <a:cs typeface="Times New Roman"/>
            </a:endParaRPr>
          </a:p>
        </p:txBody>
      </p:sp>
      <p:sp>
        <p:nvSpPr>
          <p:cNvPr id="3" name="object 3"/>
          <p:cNvSpPr txBox="1"/>
          <p:nvPr/>
        </p:nvSpPr>
        <p:spPr>
          <a:xfrm>
            <a:off x="6096000" y="2350007"/>
            <a:ext cx="4032885" cy="3961129"/>
          </a:xfrm>
          <a:prstGeom prst="rect">
            <a:avLst/>
          </a:prstGeom>
          <a:solidFill>
            <a:srgbClr val="D9F6EB"/>
          </a:solidFill>
        </p:spPr>
        <p:txBody>
          <a:bodyPr vert="horz" wrap="square" lIns="0" tIns="74295" rIns="0" bIns="0" rtlCol="0">
            <a:spAutoFit/>
          </a:bodyPr>
          <a:lstStyle/>
          <a:p>
            <a:pPr marR="1294130" algn="r">
              <a:lnSpc>
                <a:spcPct val="100000"/>
              </a:lnSpc>
              <a:spcBef>
                <a:spcPts val="585"/>
              </a:spcBef>
            </a:pPr>
            <a:r>
              <a:rPr sz="2800" spc="-5" dirty="0">
                <a:solidFill>
                  <a:srgbClr val="943735"/>
                </a:solidFill>
                <a:latin typeface="Times New Roman"/>
                <a:cs typeface="Times New Roman"/>
              </a:rPr>
              <a:t>Persistent</a:t>
            </a:r>
            <a:r>
              <a:rPr sz="2800" spc="-30" dirty="0">
                <a:solidFill>
                  <a:srgbClr val="943735"/>
                </a:solidFill>
                <a:latin typeface="Times New Roman"/>
                <a:cs typeface="Times New Roman"/>
              </a:rPr>
              <a:t> </a:t>
            </a:r>
            <a:r>
              <a:rPr sz="2800" dirty="0">
                <a:solidFill>
                  <a:srgbClr val="943735"/>
                </a:solidFill>
                <a:latin typeface="Times New Roman"/>
                <a:cs typeface="Times New Roman"/>
              </a:rPr>
              <a:t>dyspnea</a:t>
            </a:r>
            <a:endParaRPr sz="2800">
              <a:latin typeface="Times New Roman"/>
              <a:cs typeface="Times New Roman"/>
            </a:endParaRPr>
          </a:p>
          <a:p>
            <a:pPr marR="1221105" algn="r">
              <a:lnSpc>
                <a:spcPct val="100000"/>
              </a:lnSpc>
              <a:spcBef>
                <a:spcPts val="1215"/>
              </a:spcBef>
            </a:pPr>
            <a:r>
              <a:rPr sz="2400" dirty="0">
                <a:latin typeface="Times New Roman"/>
                <a:cs typeface="Times New Roman"/>
              </a:rPr>
              <a:t>Irreversibl</a:t>
            </a:r>
            <a:r>
              <a:rPr sz="2400" spc="-80" dirty="0">
                <a:latin typeface="Times New Roman"/>
                <a:cs typeface="Times New Roman"/>
              </a:rPr>
              <a:t> </a:t>
            </a:r>
            <a:r>
              <a:rPr sz="2400" dirty="0">
                <a:latin typeface="Times New Roman"/>
                <a:cs typeface="Times New Roman"/>
              </a:rPr>
              <a:t>causes</a:t>
            </a:r>
            <a:endParaRPr sz="2400">
              <a:latin typeface="Times New Roman"/>
              <a:cs typeface="Times New Roman"/>
            </a:endParaRPr>
          </a:p>
          <a:p>
            <a:pPr marL="663575">
              <a:lnSpc>
                <a:spcPct val="100000"/>
              </a:lnSpc>
              <a:spcBef>
                <a:spcPts val="1025"/>
              </a:spcBef>
            </a:pPr>
            <a:r>
              <a:rPr sz="2000" dirty="0">
                <a:latin typeface="Times New Roman"/>
                <a:cs typeface="Times New Roman"/>
              </a:rPr>
              <a:t>COPD</a:t>
            </a:r>
            <a:endParaRPr sz="2000">
              <a:latin typeface="Times New Roman"/>
              <a:cs typeface="Times New Roman"/>
            </a:endParaRPr>
          </a:p>
          <a:p>
            <a:pPr marL="663575">
              <a:lnSpc>
                <a:spcPct val="100000"/>
              </a:lnSpc>
              <a:spcBef>
                <a:spcPts val="960"/>
              </a:spcBef>
            </a:pPr>
            <a:r>
              <a:rPr sz="2000" spc="-5" dirty="0">
                <a:latin typeface="Times New Roman"/>
                <a:cs typeface="Times New Roman"/>
              </a:rPr>
              <a:t>Interstitial</a:t>
            </a:r>
            <a:endParaRPr sz="2000">
              <a:latin typeface="Times New Roman"/>
              <a:cs typeface="Times New Roman"/>
            </a:endParaRPr>
          </a:p>
          <a:p>
            <a:pPr marL="663575" marR="315595">
              <a:lnSpc>
                <a:spcPct val="140000"/>
              </a:lnSpc>
            </a:pPr>
            <a:r>
              <a:rPr sz="2000" dirty="0">
                <a:latin typeface="Times New Roman"/>
                <a:cs typeface="Times New Roman"/>
              </a:rPr>
              <a:t>Chronic</a:t>
            </a:r>
            <a:r>
              <a:rPr sz="2000" spc="-60" dirty="0">
                <a:latin typeface="Times New Roman"/>
                <a:cs typeface="Times New Roman"/>
              </a:rPr>
              <a:t> </a:t>
            </a:r>
            <a:r>
              <a:rPr sz="2000" dirty="0">
                <a:latin typeface="Times New Roman"/>
                <a:cs typeface="Times New Roman"/>
              </a:rPr>
              <a:t>pulmonary</a:t>
            </a:r>
            <a:r>
              <a:rPr sz="2000" spc="-50" dirty="0">
                <a:latin typeface="Times New Roman"/>
                <a:cs typeface="Times New Roman"/>
              </a:rPr>
              <a:t> </a:t>
            </a:r>
            <a:r>
              <a:rPr sz="2000" spc="-5" dirty="0">
                <a:latin typeface="Times New Roman"/>
                <a:cs typeface="Times New Roman"/>
              </a:rPr>
              <a:t>embolism </a:t>
            </a:r>
            <a:r>
              <a:rPr sz="2000" spc="-484" dirty="0">
                <a:latin typeface="Times New Roman"/>
                <a:cs typeface="Times New Roman"/>
              </a:rPr>
              <a:t> </a:t>
            </a:r>
            <a:r>
              <a:rPr sz="2000" spc="-60" dirty="0">
                <a:latin typeface="Times New Roman"/>
                <a:cs typeface="Times New Roman"/>
              </a:rPr>
              <a:t>PAH</a:t>
            </a:r>
            <a:endParaRPr sz="2000">
              <a:latin typeface="Times New Roman"/>
              <a:cs typeface="Times New Roman"/>
            </a:endParaRPr>
          </a:p>
          <a:p>
            <a:pPr marL="65405" algn="ctr">
              <a:lnSpc>
                <a:spcPct val="100000"/>
              </a:lnSpc>
              <a:spcBef>
                <a:spcPts val="960"/>
              </a:spcBef>
            </a:pPr>
            <a:r>
              <a:rPr sz="2000" spc="-5" dirty="0">
                <a:latin typeface="Times New Roman"/>
                <a:cs typeface="Times New Roman"/>
              </a:rPr>
              <a:t>Diaphragmatic</a:t>
            </a:r>
            <a:r>
              <a:rPr sz="2000" spc="-50" dirty="0">
                <a:latin typeface="Times New Roman"/>
                <a:cs typeface="Times New Roman"/>
              </a:rPr>
              <a:t> </a:t>
            </a:r>
            <a:r>
              <a:rPr sz="2000" dirty="0">
                <a:latin typeface="Times New Roman"/>
                <a:cs typeface="Times New Roman"/>
              </a:rPr>
              <a:t>dysfunction</a:t>
            </a:r>
            <a:endParaRPr sz="2000">
              <a:latin typeface="Times New Roman"/>
              <a:cs typeface="Times New Roman"/>
            </a:endParaRPr>
          </a:p>
          <a:p>
            <a:pPr marR="686435" algn="ctr">
              <a:lnSpc>
                <a:spcPct val="100000"/>
              </a:lnSpc>
              <a:spcBef>
                <a:spcPts val="480"/>
              </a:spcBef>
            </a:pPr>
            <a:r>
              <a:rPr sz="2000" spc="-5" dirty="0">
                <a:latin typeface="Times New Roman"/>
                <a:cs typeface="Times New Roman"/>
              </a:rPr>
              <a:t>/anomalies</a:t>
            </a:r>
            <a:endParaRPr sz="2000">
              <a:latin typeface="Times New Roman"/>
              <a:cs typeface="Times New Roman"/>
            </a:endParaRPr>
          </a:p>
          <a:p>
            <a:pPr marR="621665" algn="ctr">
              <a:lnSpc>
                <a:spcPct val="100000"/>
              </a:lnSpc>
              <a:spcBef>
                <a:spcPts val="965"/>
              </a:spcBef>
            </a:pPr>
            <a:r>
              <a:rPr sz="2000" dirty="0">
                <a:latin typeface="Times New Roman"/>
                <a:cs typeface="Times New Roman"/>
              </a:rPr>
              <a:t>Chest</a:t>
            </a:r>
            <a:r>
              <a:rPr sz="2000" spc="-40" dirty="0">
                <a:latin typeface="Times New Roman"/>
                <a:cs typeface="Times New Roman"/>
              </a:rPr>
              <a:t> </a:t>
            </a:r>
            <a:r>
              <a:rPr sz="2000" dirty="0">
                <a:latin typeface="Times New Roman"/>
                <a:cs typeface="Times New Roman"/>
              </a:rPr>
              <a:t>wall</a:t>
            </a:r>
            <a:r>
              <a:rPr sz="2000" spc="-35" dirty="0">
                <a:latin typeface="Times New Roman"/>
                <a:cs typeface="Times New Roman"/>
              </a:rPr>
              <a:t> </a:t>
            </a:r>
            <a:r>
              <a:rPr sz="2000" dirty="0">
                <a:latin typeface="Times New Roman"/>
                <a:cs typeface="Times New Roman"/>
              </a:rPr>
              <a:t>disorders</a:t>
            </a:r>
            <a:endParaRPr sz="2000">
              <a:latin typeface="Times New Roman"/>
              <a:cs typeface="Times New Roman"/>
            </a:endParaRPr>
          </a:p>
        </p:txBody>
      </p:sp>
      <p:sp>
        <p:nvSpPr>
          <p:cNvPr id="4" name="object 4"/>
          <p:cNvSpPr txBox="1">
            <a:spLocks noGrp="1"/>
          </p:cNvSpPr>
          <p:nvPr>
            <p:ph type="title"/>
          </p:nvPr>
        </p:nvSpPr>
        <p:spPr>
          <a:xfrm>
            <a:off x="2430272" y="495681"/>
            <a:ext cx="6689725" cy="513715"/>
          </a:xfrm>
          <a:prstGeom prst="rect">
            <a:avLst/>
          </a:prstGeom>
        </p:spPr>
        <p:txBody>
          <a:bodyPr vert="horz" wrap="square" lIns="0" tIns="13335" rIns="0" bIns="0" rtlCol="0">
            <a:spAutoFit/>
          </a:bodyPr>
          <a:lstStyle/>
          <a:p>
            <a:pPr marL="12700">
              <a:lnSpc>
                <a:spcPct val="100000"/>
              </a:lnSpc>
              <a:spcBef>
                <a:spcPts val="105"/>
              </a:spcBef>
              <a:tabLst>
                <a:tab pos="4820920" algn="l"/>
              </a:tabLst>
            </a:pPr>
            <a:r>
              <a:rPr sz="3200" dirty="0">
                <a:solidFill>
                  <a:srgbClr val="FFFF66"/>
                </a:solidFill>
                <a:latin typeface="Times New Roman"/>
                <a:cs typeface="Times New Roman"/>
              </a:rPr>
              <a:t>CHA</a:t>
            </a:r>
            <a:r>
              <a:rPr sz="3200" spc="5" dirty="0">
                <a:solidFill>
                  <a:srgbClr val="FFFF66"/>
                </a:solidFill>
                <a:latin typeface="Times New Roman"/>
                <a:cs typeface="Times New Roman"/>
              </a:rPr>
              <a:t>R</a:t>
            </a:r>
            <a:r>
              <a:rPr sz="3200" dirty="0">
                <a:solidFill>
                  <a:srgbClr val="FFFF66"/>
                </a:solidFill>
                <a:latin typeface="Times New Roman"/>
                <a:cs typeface="Times New Roman"/>
              </a:rPr>
              <a:t>ACTERISTICS</a:t>
            </a:r>
            <a:r>
              <a:rPr sz="3200" spc="-35" dirty="0">
                <a:solidFill>
                  <a:srgbClr val="FFFF66"/>
                </a:solidFill>
                <a:latin typeface="Times New Roman"/>
                <a:cs typeface="Times New Roman"/>
              </a:rPr>
              <a:t> </a:t>
            </a:r>
            <a:r>
              <a:rPr sz="3200" dirty="0">
                <a:solidFill>
                  <a:srgbClr val="FFFF66"/>
                </a:solidFill>
                <a:latin typeface="Times New Roman"/>
                <a:cs typeface="Times New Roman"/>
              </a:rPr>
              <a:t>OF	HIS</a:t>
            </a:r>
            <a:r>
              <a:rPr sz="3200" spc="-70" dirty="0">
                <a:solidFill>
                  <a:srgbClr val="FFFF66"/>
                </a:solidFill>
                <a:latin typeface="Times New Roman"/>
                <a:cs typeface="Times New Roman"/>
              </a:rPr>
              <a:t>T</a:t>
            </a:r>
            <a:r>
              <a:rPr sz="3200" dirty="0">
                <a:solidFill>
                  <a:srgbClr val="FFFF66"/>
                </a:solidFill>
                <a:latin typeface="Times New Roman"/>
                <a:cs typeface="Times New Roman"/>
              </a:rPr>
              <a:t>O</a:t>
            </a:r>
            <a:r>
              <a:rPr sz="3200" spc="-105" dirty="0">
                <a:solidFill>
                  <a:srgbClr val="FFFF66"/>
                </a:solidFill>
                <a:latin typeface="Times New Roman"/>
                <a:cs typeface="Times New Roman"/>
              </a:rPr>
              <a:t>R</a:t>
            </a:r>
            <a:r>
              <a:rPr sz="3200" dirty="0">
                <a:solidFill>
                  <a:srgbClr val="FFFF66"/>
                </a:solidFill>
                <a:latin typeface="Times New Roman"/>
                <a:cs typeface="Times New Roman"/>
              </a:rPr>
              <a:t>Y</a:t>
            </a:r>
            <a:endParaRPr sz="32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98726" y="405460"/>
            <a:ext cx="656145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5FCAEE"/>
                </a:solidFill>
                <a:latin typeface="Arial Black"/>
                <a:cs typeface="Arial Black"/>
              </a:rPr>
              <a:t>Cardiovascular</a:t>
            </a:r>
            <a:r>
              <a:rPr sz="4000" spc="-45" dirty="0">
                <a:solidFill>
                  <a:srgbClr val="5FCAEE"/>
                </a:solidFill>
                <a:latin typeface="Arial Black"/>
                <a:cs typeface="Arial Black"/>
              </a:rPr>
              <a:t> </a:t>
            </a:r>
            <a:r>
              <a:rPr sz="4000" spc="-5" dirty="0">
                <a:solidFill>
                  <a:srgbClr val="5FCAEE"/>
                </a:solidFill>
                <a:latin typeface="Arial Black"/>
                <a:cs typeface="Arial Black"/>
              </a:rPr>
              <a:t>Disease</a:t>
            </a:r>
            <a:endParaRPr sz="4000">
              <a:latin typeface="Arial Black"/>
              <a:cs typeface="Arial Black"/>
            </a:endParaRPr>
          </a:p>
        </p:txBody>
      </p:sp>
      <p:sp>
        <p:nvSpPr>
          <p:cNvPr id="3" name="object 3"/>
          <p:cNvSpPr txBox="1"/>
          <p:nvPr/>
        </p:nvSpPr>
        <p:spPr>
          <a:xfrm>
            <a:off x="2403094" y="1766697"/>
            <a:ext cx="7568565" cy="1054100"/>
          </a:xfrm>
          <a:prstGeom prst="rect">
            <a:avLst/>
          </a:prstGeom>
        </p:spPr>
        <p:txBody>
          <a:bodyPr vert="horz" wrap="square" lIns="0" tIns="12700" rIns="0" bIns="0" rtlCol="0">
            <a:spAutoFit/>
          </a:bodyPr>
          <a:lstStyle/>
          <a:p>
            <a:pPr marL="12700" marR="5080">
              <a:lnSpc>
                <a:spcPct val="125000"/>
              </a:lnSpc>
              <a:spcBef>
                <a:spcPts val="100"/>
              </a:spcBef>
            </a:pPr>
            <a:r>
              <a:rPr sz="1800" dirty="0">
                <a:latin typeface="Arial Black"/>
                <a:cs typeface="Arial Black"/>
              </a:rPr>
              <a:t>Acute dyspnea can be caused by disturbances of the </a:t>
            </a:r>
            <a:r>
              <a:rPr sz="1800" spc="15" dirty="0">
                <a:latin typeface="Arial Black"/>
                <a:cs typeface="Arial Black"/>
              </a:rPr>
              <a:t>heart </a:t>
            </a:r>
            <a:r>
              <a:rPr sz="1800" spc="20" dirty="0">
                <a:latin typeface="Arial Black"/>
                <a:cs typeface="Arial Black"/>
              </a:rPr>
              <a:t> </a:t>
            </a:r>
            <a:r>
              <a:rPr sz="1800" dirty="0">
                <a:latin typeface="Arial Black"/>
                <a:cs typeface="Arial Black"/>
              </a:rPr>
              <a:t>rhythm,</a:t>
            </a:r>
            <a:r>
              <a:rPr sz="1800" spc="-15" dirty="0">
                <a:latin typeface="Arial Black"/>
                <a:cs typeface="Arial Black"/>
              </a:rPr>
              <a:t> </a:t>
            </a:r>
            <a:r>
              <a:rPr sz="1800" dirty="0">
                <a:latin typeface="Arial Black"/>
                <a:cs typeface="Arial Black"/>
              </a:rPr>
              <a:t>failure</a:t>
            </a:r>
            <a:r>
              <a:rPr sz="1800" spc="-5" dirty="0">
                <a:latin typeface="Arial Black"/>
                <a:cs typeface="Arial Black"/>
              </a:rPr>
              <a:t> </a:t>
            </a:r>
            <a:r>
              <a:rPr sz="1800" dirty="0">
                <a:latin typeface="Arial Black"/>
                <a:cs typeface="Arial Black"/>
              </a:rPr>
              <a:t>of</a:t>
            </a:r>
            <a:r>
              <a:rPr sz="1800" spc="90" dirty="0">
                <a:latin typeface="Arial Black"/>
                <a:cs typeface="Arial Black"/>
              </a:rPr>
              <a:t> </a:t>
            </a:r>
            <a:r>
              <a:rPr sz="1800" dirty="0">
                <a:latin typeface="Arial Black"/>
                <a:cs typeface="Arial Black"/>
              </a:rPr>
              <a:t>the</a:t>
            </a:r>
            <a:r>
              <a:rPr sz="1800" spc="-10" dirty="0">
                <a:latin typeface="Arial Black"/>
                <a:cs typeface="Arial Black"/>
              </a:rPr>
              <a:t> </a:t>
            </a:r>
            <a:r>
              <a:rPr sz="1800" dirty="0">
                <a:latin typeface="Arial Black"/>
                <a:cs typeface="Arial Black"/>
              </a:rPr>
              <a:t>left</a:t>
            </a:r>
            <a:r>
              <a:rPr sz="1800" spc="-5" dirty="0">
                <a:latin typeface="Arial Black"/>
                <a:cs typeface="Arial Black"/>
              </a:rPr>
              <a:t> </a:t>
            </a:r>
            <a:r>
              <a:rPr sz="1800" spc="-10" dirty="0">
                <a:latin typeface="Arial Black"/>
                <a:cs typeface="Arial Black"/>
              </a:rPr>
              <a:t>ventricle,</a:t>
            </a:r>
            <a:r>
              <a:rPr sz="1800" spc="-15" dirty="0">
                <a:latin typeface="Arial Black"/>
                <a:cs typeface="Arial Black"/>
              </a:rPr>
              <a:t> </a:t>
            </a:r>
            <a:r>
              <a:rPr sz="1800" spc="5" dirty="0">
                <a:latin typeface="Arial Black"/>
                <a:cs typeface="Arial Black"/>
              </a:rPr>
              <a:t>mitral</a:t>
            </a:r>
            <a:r>
              <a:rPr sz="1800" spc="-20" dirty="0">
                <a:latin typeface="Arial Black"/>
                <a:cs typeface="Arial Black"/>
              </a:rPr>
              <a:t> </a:t>
            </a:r>
            <a:r>
              <a:rPr sz="1800" spc="-10" dirty="0">
                <a:latin typeface="Arial Black"/>
                <a:cs typeface="Arial Black"/>
              </a:rPr>
              <a:t>valve</a:t>
            </a:r>
            <a:r>
              <a:rPr sz="1800" spc="-15" dirty="0">
                <a:latin typeface="Arial Black"/>
                <a:cs typeface="Arial Black"/>
              </a:rPr>
              <a:t> </a:t>
            </a:r>
            <a:r>
              <a:rPr sz="1800" spc="-5" dirty="0">
                <a:latin typeface="Arial Black"/>
                <a:cs typeface="Arial Black"/>
              </a:rPr>
              <a:t>dysfunction, </a:t>
            </a:r>
            <a:r>
              <a:rPr sz="1800" spc="-585" dirty="0">
                <a:latin typeface="Arial Black"/>
                <a:cs typeface="Arial Black"/>
              </a:rPr>
              <a:t> </a:t>
            </a:r>
            <a:r>
              <a:rPr sz="1800" dirty="0">
                <a:solidFill>
                  <a:srgbClr val="404040"/>
                </a:solidFill>
                <a:latin typeface="Arial Black"/>
                <a:cs typeface="Arial Black"/>
              </a:rPr>
              <a:t>congenital</a:t>
            </a:r>
            <a:r>
              <a:rPr sz="1800" spc="-10" dirty="0">
                <a:solidFill>
                  <a:srgbClr val="404040"/>
                </a:solidFill>
                <a:latin typeface="Arial Black"/>
                <a:cs typeface="Arial Black"/>
              </a:rPr>
              <a:t> </a:t>
            </a:r>
            <a:r>
              <a:rPr sz="1800" spc="15" dirty="0">
                <a:solidFill>
                  <a:srgbClr val="404040"/>
                </a:solidFill>
                <a:latin typeface="Arial Black"/>
                <a:cs typeface="Arial Black"/>
              </a:rPr>
              <a:t>heart</a:t>
            </a:r>
            <a:r>
              <a:rPr sz="1800" spc="-10" dirty="0">
                <a:solidFill>
                  <a:srgbClr val="404040"/>
                </a:solidFill>
                <a:latin typeface="Arial Black"/>
                <a:cs typeface="Arial Black"/>
              </a:rPr>
              <a:t> </a:t>
            </a:r>
            <a:r>
              <a:rPr sz="1800" dirty="0">
                <a:solidFill>
                  <a:srgbClr val="404040"/>
                </a:solidFill>
                <a:latin typeface="Arial Black"/>
                <a:cs typeface="Arial Black"/>
              </a:rPr>
              <a:t>disease </a:t>
            </a:r>
            <a:r>
              <a:rPr sz="1800" dirty="0">
                <a:latin typeface="Arial Black"/>
                <a:cs typeface="Arial Black"/>
              </a:rPr>
              <a:t>or</a:t>
            </a:r>
            <a:r>
              <a:rPr sz="1800" spc="-10" dirty="0">
                <a:latin typeface="Arial Black"/>
                <a:cs typeface="Arial Black"/>
              </a:rPr>
              <a:t> </a:t>
            </a:r>
            <a:r>
              <a:rPr sz="1800" dirty="0">
                <a:latin typeface="Arial Black"/>
                <a:cs typeface="Arial Black"/>
              </a:rPr>
              <a:t>an</a:t>
            </a:r>
            <a:r>
              <a:rPr sz="1800" spc="-10" dirty="0">
                <a:latin typeface="Arial Black"/>
                <a:cs typeface="Arial Black"/>
              </a:rPr>
              <a:t> </a:t>
            </a:r>
            <a:r>
              <a:rPr sz="1800" dirty="0">
                <a:latin typeface="Arial Black"/>
                <a:cs typeface="Arial Black"/>
              </a:rPr>
              <a:t>embolus.</a:t>
            </a:r>
            <a:endParaRPr sz="1800">
              <a:latin typeface="Arial Black"/>
              <a:cs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0"/>
            <a:ext cx="9144000" cy="68579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872</Words>
  <Application>Microsoft Macintosh PowerPoint</Application>
  <PresentationFormat>Widescreen</PresentationFormat>
  <Paragraphs>167</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Black</vt:lpstr>
      <vt:lpstr>Arial MT</vt:lpstr>
      <vt:lpstr>Calibri</vt:lpstr>
      <vt:lpstr>Lucida Sans Unicode</vt:lpstr>
      <vt:lpstr>Symbol</vt:lpstr>
      <vt:lpstr>Times New Roman</vt:lpstr>
      <vt:lpstr>Trebuchet MS</vt:lpstr>
      <vt:lpstr>Wingdings</vt:lpstr>
      <vt:lpstr>Office Theme</vt:lpstr>
      <vt:lpstr>Shortness of Breath</vt:lpstr>
      <vt:lpstr>Airway Differences Between Adults and  Children</vt:lpstr>
      <vt:lpstr>Chest and Abdomen</vt:lpstr>
      <vt:lpstr>QUALITIES OF DYSPNEA</vt:lpstr>
      <vt:lpstr>PowerPoint Presentation</vt:lpstr>
      <vt:lpstr>ASSESMENT OF DYSPNEA</vt:lpstr>
      <vt:lpstr>CHARACTERISTICS OF HISTORY</vt:lpstr>
      <vt:lpstr>PowerPoint Presentation</vt:lpstr>
      <vt:lpstr>PowerPoint Presentation</vt:lpstr>
      <vt:lpstr>PREVALENCE OF ATOPY AND ASTHMA  IN PRIMARY SCHOOL CHILDREN IN  AUSTRALIA</vt:lpstr>
      <vt:lpstr>Prevalence of Asthma, Rhinitis and  Eczema in Saudi Arabia</vt:lpstr>
      <vt:lpstr>GeLL and Coombs classification of hypersensitivities.</vt:lpstr>
      <vt:lpstr>FcRI Triggers Release of Mediators</vt:lpstr>
      <vt:lpstr>Type IV DTH  Contact dermatitis</vt:lpstr>
      <vt:lpstr>The history is the most important element in  the evaluation of allergy. Key features of the  history are:</vt:lpstr>
      <vt:lpstr>The most important ancillary test to confirm the  diagnosis of allergy is the skin test, which is the  gold standard in this regard. The skin test  results must be interpreted in light of the history  to determine the importance of a positive test.</vt:lpstr>
      <vt:lpstr>THE “ATOPIC MARCH”</vt:lpstr>
      <vt:lpstr>Adverse Reactions to Food</vt:lpstr>
      <vt:lpstr>Antigen-Antibody Complex Functions</vt:lpstr>
      <vt:lpstr>PowerPoint Presentation</vt:lpstr>
      <vt:lpstr>Classes of Antibodies</vt:lpstr>
      <vt:lpstr>Classes of Antibodies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Delus Santos Shane</dc:creator>
  <cp:lastModifiedBy>Khalid Al-Frayh</cp:lastModifiedBy>
  <cp:revision>1</cp:revision>
  <dcterms:created xsi:type="dcterms:W3CDTF">2023-08-15T19:27:23Z</dcterms:created>
  <dcterms:modified xsi:type="dcterms:W3CDTF">2023-08-15T19:28:29Z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2018-08-16T00:00:00Z</vt:filetime>
  </property>
  <property fmtid="{D5CDD505-2E9C-101B-9397-08002B2CF9AE}" pid="3" name="Creator">
    <vt:lpwstr>Microsoft® PowerPoint® 2013</vt:lpwstr>
  </property>
  <property fmtid="{D5CDD505-2E9C-101B-9397-08002B2CF9AE}" pid="4" name="LastSaved">
    <vt:filetime>2023-08-15T00:00:00Z</vt:filetime>
  </property>
</Properties>
</file>