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3"/>
  </p:notesMasterIdLst>
  <p:handoutMasterIdLst>
    <p:handoutMasterId r:id="rId14"/>
  </p:handoutMasterIdLst>
  <p:sldIdLst>
    <p:sldId id="256" r:id="rId2"/>
    <p:sldId id="257" r:id="rId3"/>
    <p:sldId id="258" r:id="rId4"/>
    <p:sldId id="259" r:id="rId5"/>
    <p:sldId id="264" r:id="rId6"/>
    <p:sldId id="265" r:id="rId7"/>
    <p:sldId id="266" r:id="rId8"/>
    <p:sldId id="267" r:id="rId9"/>
    <p:sldId id="268" r:id="rId10"/>
    <p:sldId id="260" r:id="rId11"/>
    <p:sldId id="261"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00" d="100"/>
          <a:sy n="100" d="100"/>
        </p:scale>
        <p:origin x="354" y="61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8302ADC-97B4-47D0-8078-E5874474193C}" type="datetimeFigureOut">
              <a:rPr lang="en-US" smtClean="0"/>
              <a:pPr/>
              <a:t>10/3/2012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BAA1185-DF53-406A-9D36-463080987D0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F269A4-E53C-4615-B145-BB0E1A4DAE14}" type="datetimeFigureOut">
              <a:rPr lang="en-US" smtClean="0"/>
              <a:pPr/>
              <a:t>10/3/2012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45C225-77FE-430A-9128-E08AB14D95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E145C225-77FE-430A-9128-E08AB14D95A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عقد</a:t>
            </a:r>
            <a:r>
              <a:rPr lang="ar-SA" baseline="0" dirty="0" smtClean="0"/>
              <a:t> بيع لأرض</a:t>
            </a:r>
          </a:p>
          <a:p>
            <a:r>
              <a:rPr lang="ar-SA" baseline="0" smtClean="0"/>
              <a:t>عقد زواج </a:t>
            </a:r>
            <a:endParaRPr lang="en-US" dirty="0"/>
          </a:p>
        </p:txBody>
      </p:sp>
      <p:sp>
        <p:nvSpPr>
          <p:cNvPr id="4" name="Slide Number Placeholder 3"/>
          <p:cNvSpPr>
            <a:spLocks noGrp="1"/>
          </p:cNvSpPr>
          <p:nvPr>
            <p:ph type="sldNum" sz="quarter" idx="10"/>
          </p:nvPr>
        </p:nvSpPr>
        <p:spPr/>
        <p:txBody>
          <a:bodyPr/>
          <a:lstStyle/>
          <a:p>
            <a:fld id="{E145C225-77FE-430A-9128-E08AB14D95A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45C225-77FE-430A-9128-E08AB14D95A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F2BB897-031E-4093-8335-0424236F1002}" type="datetimeFigureOut">
              <a:rPr lang="en-US" smtClean="0"/>
              <a:pPr/>
              <a:t>10/3/2012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242DB9F-D620-406E-89B4-9C33F79FF45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2BB897-031E-4093-8335-0424236F1002}" type="datetimeFigureOut">
              <a:rPr lang="en-US" smtClean="0"/>
              <a:pPr/>
              <a:t>10/3/2012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242DB9F-D620-406E-89B4-9C33F79FF45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2BB897-031E-4093-8335-0424236F1002}" type="datetimeFigureOut">
              <a:rPr lang="en-US" smtClean="0"/>
              <a:pPr/>
              <a:t>10/3/2012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242DB9F-D620-406E-89B4-9C33F79FF45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2BB897-031E-4093-8335-0424236F1002}" type="datetimeFigureOut">
              <a:rPr lang="en-US" smtClean="0"/>
              <a:pPr/>
              <a:t>10/3/2012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242DB9F-D620-406E-89B4-9C33F79FF458}"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F2BB897-031E-4093-8335-0424236F1002}" type="datetimeFigureOut">
              <a:rPr lang="en-US" smtClean="0"/>
              <a:pPr/>
              <a:t>10/3/2012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242DB9F-D620-406E-89B4-9C33F79FF458}"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2BB897-031E-4093-8335-0424236F1002}" type="datetimeFigureOut">
              <a:rPr lang="en-US" smtClean="0"/>
              <a:pPr/>
              <a:t>10/3/2012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242DB9F-D620-406E-89B4-9C33F79FF458}"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2BB897-031E-4093-8335-0424236F1002}" type="datetimeFigureOut">
              <a:rPr lang="en-US" smtClean="0"/>
              <a:pPr/>
              <a:t>10/3/2012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242DB9F-D620-406E-89B4-9C33F79FF45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F2BB897-031E-4093-8335-0424236F1002}" type="datetimeFigureOut">
              <a:rPr lang="en-US" smtClean="0"/>
              <a:pPr/>
              <a:t>10/3/2012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242DB9F-D620-406E-89B4-9C33F79FF458}"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F2BB897-031E-4093-8335-0424236F1002}" type="datetimeFigureOut">
              <a:rPr lang="en-US" smtClean="0"/>
              <a:pPr/>
              <a:t>10/3/2012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242DB9F-D620-406E-89B4-9C33F79FF45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F2BB897-031E-4093-8335-0424236F1002}" type="datetimeFigureOut">
              <a:rPr lang="en-US" smtClean="0"/>
              <a:pPr/>
              <a:t>10/3/2012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242DB9F-D620-406E-89B4-9C33F79FF45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F2BB897-031E-4093-8335-0424236F1002}" type="datetimeFigureOut">
              <a:rPr lang="en-US" smtClean="0"/>
              <a:pPr/>
              <a:t>10/3/2012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242DB9F-D620-406E-89B4-9C33F79FF458}"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F2BB897-031E-4093-8335-0424236F1002}" type="datetimeFigureOut">
              <a:rPr lang="en-US" smtClean="0"/>
              <a:pPr/>
              <a:t>10/3/2012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242DB9F-D620-406E-89B4-9C33F79FF45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Legal Translation [3]</a:t>
            </a:r>
            <a:endParaRPr lang="en-US" dirty="0"/>
          </a:p>
        </p:txBody>
      </p:sp>
      <p:sp>
        <p:nvSpPr>
          <p:cNvPr id="3" name="Subtitle 2"/>
          <p:cNvSpPr>
            <a:spLocks noGrp="1"/>
          </p:cNvSpPr>
          <p:nvPr>
            <p:ph type="subTitle" idx="1"/>
          </p:nvPr>
        </p:nvSpPr>
        <p:spPr/>
        <p:txBody>
          <a:bodyPr/>
          <a:lstStyle/>
          <a:p>
            <a:r>
              <a:rPr lang="en-US" dirty="0" smtClean="0"/>
              <a:t>Translating Contracts </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1800" dirty="0" smtClean="0"/>
              <a:t>The translation of banking terms that appeared in the (POA):</a:t>
            </a:r>
          </a:p>
        </p:txBody>
      </p:sp>
      <p:sp>
        <p:nvSpPr>
          <p:cNvPr id="2" name="Title 1"/>
          <p:cNvSpPr>
            <a:spLocks noGrp="1"/>
          </p:cNvSpPr>
          <p:nvPr>
            <p:ph type="title"/>
          </p:nvPr>
        </p:nvSpPr>
        <p:spPr/>
        <p:txBody>
          <a:bodyPr/>
          <a:lstStyle/>
          <a:p>
            <a:r>
              <a:rPr lang="en-US" dirty="0" smtClean="0"/>
              <a:t>Few remarks </a:t>
            </a:r>
            <a:endParaRPr lang="en-US" dirty="0"/>
          </a:p>
        </p:txBody>
      </p:sp>
      <p:graphicFrame>
        <p:nvGraphicFramePr>
          <p:cNvPr id="4" name="Content Placeholder 3"/>
          <p:cNvGraphicFramePr>
            <a:graphicFrameLocks/>
          </p:cNvGraphicFramePr>
          <p:nvPr/>
        </p:nvGraphicFramePr>
        <p:xfrm>
          <a:off x="457200" y="2209800"/>
          <a:ext cx="8229600" cy="3119120"/>
        </p:xfrm>
        <a:graphic>
          <a:graphicData uri="http://schemas.openxmlformats.org/drawingml/2006/table">
            <a:tbl>
              <a:tblPr firstRow="1" bandRow="1">
                <a:tableStyleId>{5C22544A-7EE6-4342-B048-85BDC9FD1C3A}</a:tableStyleId>
              </a:tblPr>
              <a:tblGrid>
                <a:gridCol w="1219200"/>
                <a:gridCol w="5715000"/>
                <a:gridCol w="1295400"/>
              </a:tblGrid>
              <a:tr h="370840">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Bond </a:t>
                      </a:r>
                      <a:endParaRPr lang="en-US" dirty="0"/>
                    </a:p>
                  </a:txBody>
                  <a:tcPr/>
                </a:tc>
                <a:tc>
                  <a:txBody>
                    <a:bodyPr/>
                    <a:lstStyle/>
                    <a:p>
                      <a:r>
                        <a:rPr lang="en-US" dirty="0" smtClean="0"/>
                        <a:t>A bond is a certificate that represents an interest bearing debt, where the issuer is required to pay a sum of money periodically till the maturity, and then receive back the accumulated amount.</a:t>
                      </a:r>
                      <a:endParaRPr lang="en-US" dirty="0"/>
                    </a:p>
                  </a:txBody>
                  <a:tcPr/>
                </a:tc>
                <a:tc>
                  <a:txBody>
                    <a:bodyPr/>
                    <a:lstStyle/>
                    <a:p>
                      <a:pPr algn="r"/>
                      <a:r>
                        <a:rPr lang="ar-SA" dirty="0" smtClean="0"/>
                        <a:t>سند </a:t>
                      </a:r>
                      <a:endParaRPr lang="en-US" dirty="0"/>
                    </a:p>
                  </a:txBody>
                  <a:tcPr/>
                </a:tc>
              </a:tr>
              <a:tr h="370840">
                <a:tc>
                  <a:txBody>
                    <a:bodyPr/>
                    <a:lstStyle/>
                    <a:p>
                      <a:r>
                        <a:rPr lang="en-US" dirty="0" smtClean="0"/>
                        <a:t>Security </a:t>
                      </a:r>
                      <a:endParaRPr lang="en-US" dirty="0"/>
                    </a:p>
                  </a:txBody>
                  <a:tcPr/>
                </a:tc>
                <a:tc>
                  <a:txBody>
                    <a:bodyPr/>
                    <a:lstStyle/>
                    <a:p>
                      <a:r>
                        <a:rPr lang="en-US" dirty="0" smtClean="0"/>
                        <a:t>as a guarantee to the repayment of a loan</a:t>
                      </a:r>
                      <a:endParaRPr lang="en-US" dirty="0"/>
                    </a:p>
                  </a:txBody>
                  <a:tcPr/>
                </a:tc>
                <a:tc>
                  <a:txBody>
                    <a:bodyPr/>
                    <a:lstStyle/>
                    <a:p>
                      <a:pPr algn="r"/>
                      <a:r>
                        <a:rPr lang="ar-SA" dirty="0" smtClean="0"/>
                        <a:t>أوراق مالية</a:t>
                      </a:r>
                      <a:endParaRPr lang="en-US" dirty="0"/>
                    </a:p>
                  </a:txBody>
                  <a:tcPr/>
                </a:tc>
              </a:tr>
              <a:tr h="370840">
                <a:tc>
                  <a:txBody>
                    <a:bodyPr/>
                    <a:lstStyle/>
                    <a:p>
                      <a:r>
                        <a:rPr lang="en-US" dirty="0" smtClean="0"/>
                        <a:t>Voucher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document which can be exchanged for goods or services as a token of payment or a document establishing the payment of money etc</a:t>
                      </a:r>
                    </a:p>
                    <a:p>
                      <a:endParaRPr lang="en-US" dirty="0"/>
                    </a:p>
                  </a:txBody>
                  <a:tcPr/>
                </a:tc>
                <a:tc>
                  <a:txBody>
                    <a:bodyPr/>
                    <a:lstStyle/>
                    <a:p>
                      <a:r>
                        <a:rPr lang="ar-SA" dirty="0" smtClean="0"/>
                        <a:t>وصل/ إيصال </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481138"/>
          <a:ext cx="8229602" cy="4404360"/>
        </p:xfrm>
        <a:graphic>
          <a:graphicData uri="http://schemas.openxmlformats.org/drawingml/2006/table">
            <a:tbl>
              <a:tblPr firstRow="1" bandRow="1">
                <a:tableStyleId>{5C22544A-7EE6-4342-B048-85BDC9FD1C3A}</a:tableStyleId>
              </a:tblPr>
              <a:tblGrid>
                <a:gridCol w="1524001"/>
                <a:gridCol w="4800600"/>
                <a:gridCol w="1905001"/>
              </a:tblGrid>
              <a:tr h="370840">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Draft </a:t>
                      </a:r>
                      <a:endParaRPr lang="en-US" dirty="0"/>
                    </a:p>
                  </a:txBody>
                  <a:tcPr/>
                </a:tc>
                <a:tc>
                  <a:txBody>
                    <a:bodyPr/>
                    <a:lstStyle/>
                    <a:p>
                      <a:r>
                        <a:rPr lang="en-US" dirty="0" smtClean="0"/>
                        <a:t>A written order signed by one party (the drawer) requesting a second party (the </a:t>
                      </a:r>
                      <a:r>
                        <a:rPr lang="en-US" dirty="0" err="1" smtClean="0"/>
                        <a:t>drawee</a:t>
                      </a:r>
                      <a:r>
                        <a:rPr lang="en-US" dirty="0" smtClean="0"/>
                        <a:t>) to pay a specified amount of money to a third party (the payee) at some future time. A check is a draft</a:t>
                      </a:r>
                      <a:endParaRPr lang="en-US" dirty="0"/>
                    </a:p>
                  </a:txBody>
                  <a:tcPr/>
                </a:tc>
                <a:tc>
                  <a:txBody>
                    <a:bodyPr/>
                    <a:lstStyle/>
                    <a:p>
                      <a:r>
                        <a:rPr lang="ar-SA" smtClean="0"/>
                        <a:t>كِمْبِيالَة؟</a:t>
                      </a:r>
                      <a:endParaRPr lang="en-US" dirty="0"/>
                    </a:p>
                  </a:txBody>
                  <a:tcPr/>
                </a:tc>
              </a:tr>
              <a:tr h="370840">
                <a:tc>
                  <a:txBody>
                    <a:bodyPr/>
                    <a:lstStyle/>
                    <a:p>
                      <a:r>
                        <a:rPr lang="en-US" dirty="0" smtClean="0"/>
                        <a:t>Debenture </a:t>
                      </a:r>
                      <a:endParaRPr lang="en-US" dirty="0"/>
                    </a:p>
                  </a:txBody>
                  <a:tcPr/>
                </a:tc>
                <a:tc>
                  <a:txBody>
                    <a:bodyPr/>
                    <a:lstStyle/>
                    <a:p>
                      <a:r>
                        <a:rPr lang="en-US" dirty="0" smtClean="0"/>
                        <a:t>voucher given to person supplying goods to government office entitling him to payment</a:t>
                      </a:r>
                      <a:endParaRPr lang="en-US" dirty="0"/>
                    </a:p>
                  </a:txBody>
                  <a:tcPr/>
                </a:tc>
                <a:tc>
                  <a:txBody>
                    <a:bodyPr/>
                    <a:lstStyle/>
                    <a:p>
                      <a:r>
                        <a:rPr lang="ar-SA" dirty="0" smtClean="0"/>
                        <a:t>إقرار بمديونية ، صك ، سند</a:t>
                      </a:r>
                      <a:endParaRPr lang="en-US" dirty="0"/>
                    </a:p>
                  </a:txBody>
                  <a:tcPr/>
                </a:tc>
              </a:tr>
              <a:tr h="370840">
                <a:tc>
                  <a:txBody>
                    <a:bodyPr/>
                    <a:lstStyle/>
                    <a:p>
                      <a:r>
                        <a:rPr lang="en-US" dirty="0" smtClean="0"/>
                        <a:t>Warrant</a:t>
                      </a:r>
                      <a:endParaRPr lang="en-US" dirty="0"/>
                    </a:p>
                  </a:txBody>
                  <a:tcPr/>
                </a:tc>
                <a:tc>
                  <a:txBody>
                    <a:bodyPr/>
                    <a:lstStyle/>
                    <a:p>
                      <a:r>
                        <a:rPr lang="en-US" dirty="0" smtClean="0"/>
                        <a:t>A financial instrument that gives the holder the right to purchase ordinary shares</a:t>
                      </a:r>
                      <a:endParaRPr lang="en-US" dirty="0"/>
                    </a:p>
                  </a:txBody>
                  <a:tcPr/>
                </a:tc>
                <a:tc>
                  <a:txBody>
                    <a:bodyPr/>
                    <a:lstStyle/>
                    <a:p>
                      <a:r>
                        <a:rPr lang="ar-SA" dirty="0" smtClean="0"/>
                        <a:t>تفويض</a:t>
                      </a:r>
                      <a:endParaRPr lang="en-US" dirty="0"/>
                    </a:p>
                  </a:txBody>
                  <a:tcPr/>
                </a:tc>
              </a:tr>
              <a:tr h="370840">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800" b="1" dirty="0" smtClean="0"/>
              <a:t>What is a contract? </a:t>
            </a:r>
          </a:p>
          <a:p>
            <a:r>
              <a:rPr lang="en-US" sz="2800" dirty="0" smtClean="0"/>
              <a:t>Elements of a contract:</a:t>
            </a:r>
          </a:p>
          <a:p>
            <a:pPr marL="971550" lvl="1" indent="-514350">
              <a:buFont typeface="+mj-lt"/>
              <a:buAutoNum type="arabicPeriod"/>
            </a:pPr>
            <a:endParaRPr lang="en-US" dirty="0" smtClean="0"/>
          </a:p>
          <a:p>
            <a:pPr marL="971550" lvl="1" indent="-514350">
              <a:buFont typeface="+mj-lt"/>
              <a:buAutoNum type="arabicPeriod"/>
            </a:pPr>
            <a:endParaRPr lang="en-US" dirty="0" smtClean="0"/>
          </a:p>
          <a:p>
            <a:pPr marL="971550" lvl="1" indent="-514350">
              <a:buFont typeface="+mj-lt"/>
              <a:buAutoNum type="arabicPeriod"/>
            </a:pPr>
            <a:endParaRPr lang="en-US" dirty="0"/>
          </a:p>
        </p:txBody>
      </p:sp>
      <p:sp>
        <p:nvSpPr>
          <p:cNvPr id="2" name="Title 1"/>
          <p:cNvSpPr>
            <a:spLocks noGrp="1"/>
          </p:cNvSpPr>
          <p:nvPr>
            <p:ph type="title"/>
          </p:nvPr>
        </p:nvSpPr>
        <p:spPr/>
        <p:txBody>
          <a:bodyPr/>
          <a:lstStyle/>
          <a:p>
            <a:r>
              <a:rPr lang="en-US" dirty="0" smtClean="0"/>
              <a:t>introduction</a:t>
            </a:r>
            <a:endParaRPr lang="en-US" dirty="0"/>
          </a:p>
        </p:txBody>
      </p:sp>
      <p:graphicFrame>
        <p:nvGraphicFramePr>
          <p:cNvPr id="4" name="Table 3"/>
          <p:cNvGraphicFramePr>
            <a:graphicFrameLocks noGrp="1"/>
          </p:cNvGraphicFramePr>
          <p:nvPr/>
        </p:nvGraphicFramePr>
        <p:xfrm>
          <a:off x="1828800" y="2819400"/>
          <a:ext cx="6477000" cy="2667001"/>
        </p:xfrm>
        <a:graphic>
          <a:graphicData uri="http://schemas.openxmlformats.org/drawingml/2006/table">
            <a:tbl>
              <a:tblPr firstRow="1" bandRow="1">
                <a:tableStyleId>{00A15C55-8517-42AA-B614-E9B94910E393}</a:tableStyleId>
              </a:tblPr>
              <a:tblGrid>
                <a:gridCol w="3238500"/>
                <a:gridCol w="3238500"/>
              </a:tblGrid>
              <a:tr h="70894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1"/>
                          </a:solidFill>
                        </a:rPr>
                        <a:t>Contract title</a:t>
                      </a:r>
                      <a:endParaRPr lang="en-AU" b="0" baseline="0" dirty="0" smtClean="0">
                        <a:solidFill>
                          <a:schemeClr val="tx1"/>
                        </a:solidFill>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1"/>
                          </a:solidFill>
                        </a:rPr>
                        <a:t> </a:t>
                      </a:r>
                    </a:p>
                  </a:txBody>
                  <a:tcPr/>
                </a:tc>
                <a:tc>
                  <a:txBody>
                    <a:bodyPr/>
                    <a:lstStyle/>
                    <a:p>
                      <a:pPr lvl="1" algn="r"/>
                      <a:r>
                        <a:rPr lang="ar-SA" b="0" dirty="0" smtClean="0"/>
                        <a:t> اسم العقد</a:t>
                      </a:r>
                    </a:p>
                  </a:txBody>
                  <a:tcPr/>
                </a:tc>
              </a:tr>
              <a:tr h="48951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Contract parties</a:t>
                      </a:r>
                    </a:p>
                  </a:txBody>
                  <a:tcPr/>
                </a:tc>
                <a:tc>
                  <a:txBody>
                    <a:bodyPr/>
                    <a:lstStyle/>
                    <a:p>
                      <a:pPr algn="r" rtl="1"/>
                      <a:r>
                        <a:rPr lang="ar-SA" dirty="0" smtClean="0"/>
                        <a:t>الأطراف المتعاقدة</a:t>
                      </a:r>
                      <a:endParaRPr lang="en-US" dirty="0"/>
                    </a:p>
                  </a:txBody>
                  <a:tcPr/>
                </a:tc>
              </a:tr>
              <a:tr h="48951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Legal capacity </a:t>
                      </a:r>
                    </a:p>
                  </a:txBody>
                  <a:tcPr/>
                </a:tc>
                <a:tc>
                  <a:txBody>
                    <a:bodyPr/>
                    <a:lstStyle/>
                    <a:p>
                      <a:pPr algn="r" rtl="1"/>
                      <a:r>
                        <a:rPr lang="ar-SA" dirty="0" smtClean="0"/>
                        <a:t>الأهلية</a:t>
                      </a:r>
                      <a:r>
                        <a:rPr lang="ar-SA" baseline="0" dirty="0" smtClean="0"/>
                        <a:t> القانونية</a:t>
                      </a:r>
                      <a:endParaRPr lang="en-US" dirty="0"/>
                    </a:p>
                  </a:txBody>
                  <a:tcPr/>
                </a:tc>
              </a:tr>
              <a:tr h="489513">
                <a:tc>
                  <a:txBody>
                    <a:bodyPr/>
                    <a:lstStyle/>
                    <a:p>
                      <a:r>
                        <a:rPr lang="en-US" dirty="0" smtClean="0"/>
                        <a:t>Preamble </a:t>
                      </a:r>
                      <a:endParaRPr lang="en-US" dirty="0"/>
                    </a:p>
                  </a:txBody>
                  <a:tcPr/>
                </a:tc>
                <a:tc>
                  <a:txBody>
                    <a:bodyPr/>
                    <a:lstStyle/>
                    <a:p>
                      <a:pPr algn="r" rtl="1"/>
                      <a:r>
                        <a:rPr lang="ar-SA" dirty="0" smtClean="0"/>
                        <a:t>تمهيد</a:t>
                      </a:r>
                      <a:endParaRPr lang="en-US" dirty="0"/>
                    </a:p>
                  </a:txBody>
                  <a:tcPr/>
                </a:tc>
              </a:tr>
              <a:tr h="489513">
                <a:tc>
                  <a:txBody>
                    <a:bodyPr/>
                    <a:lstStyle/>
                    <a:p>
                      <a:r>
                        <a:rPr lang="en-AU" dirty="0" smtClean="0"/>
                        <a:t> Mutual </a:t>
                      </a:r>
                      <a:r>
                        <a:rPr lang="en-US" dirty="0" smtClean="0"/>
                        <a:t>Obligations</a:t>
                      </a:r>
                      <a:r>
                        <a:rPr lang="en-US" baseline="0" dirty="0" smtClean="0"/>
                        <a:t> </a:t>
                      </a:r>
                      <a:endParaRPr lang="en-US" dirty="0"/>
                    </a:p>
                  </a:txBody>
                  <a:tcPr/>
                </a:tc>
                <a:tc>
                  <a:txBody>
                    <a:bodyPr/>
                    <a:lstStyle/>
                    <a:p>
                      <a:pPr algn="r"/>
                      <a:r>
                        <a:rPr lang="ar-SA" dirty="0" err="1" smtClean="0"/>
                        <a:t>الإلتزامات</a:t>
                      </a:r>
                      <a:r>
                        <a:rPr lang="ar-SA" dirty="0" smtClean="0"/>
                        <a:t> المتبادلة</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143000" y="1981200"/>
          <a:ext cx="7010400" cy="2809241"/>
        </p:xfrm>
        <a:graphic>
          <a:graphicData uri="http://schemas.openxmlformats.org/drawingml/2006/table">
            <a:tbl>
              <a:tblPr firstRow="1" bandRow="1">
                <a:tableStyleId>{00A15C55-8517-42AA-B614-E9B94910E393}</a:tableStyleId>
              </a:tblPr>
              <a:tblGrid>
                <a:gridCol w="3505200"/>
                <a:gridCol w="3505200"/>
              </a:tblGrid>
              <a:tr h="490609">
                <a:tc>
                  <a:txBody>
                    <a:bodyPr/>
                    <a:lstStyle/>
                    <a:p>
                      <a:r>
                        <a:rPr lang="en-US" b="0" dirty="0" smtClean="0"/>
                        <a:t>Duration of contract</a:t>
                      </a:r>
                      <a:endParaRPr lang="en-US" b="0" dirty="0"/>
                    </a:p>
                  </a:txBody>
                  <a:tcPr/>
                </a:tc>
                <a:tc>
                  <a:txBody>
                    <a:bodyPr/>
                    <a:lstStyle/>
                    <a:p>
                      <a:pPr algn="r" rtl="1"/>
                      <a:r>
                        <a:rPr lang="ar-SA" b="0" dirty="0" smtClean="0"/>
                        <a:t>مدة العقد</a:t>
                      </a:r>
                      <a:endParaRPr lang="en-US" b="0" dirty="0"/>
                    </a:p>
                  </a:txBody>
                  <a:tcPr/>
                </a:tc>
              </a:tr>
              <a:tr h="490609">
                <a:tc>
                  <a:txBody>
                    <a:bodyPr/>
                    <a:lstStyle/>
                    <a:p>
                      <a:r>
                        <a:rPr lang="en-US" b="0" dirty="0" smtClean="0"/>
                        <a:t>General provisions </a:t>
                      </a:r>
                      <a:endParaRPr lang="en-US" b="0" dirty="0"/>
                    </a:p>
                  </a:txBody>
                  <a:tcPr/>
                </a:tc>
                <a:tc>
                  <a:txBody>
                    <a:bodyPr/>
                    <a:lstStyle/>
                    <a:p>
                      <a:pPr algn="r"/>
                      <a:r>
                        <a:rPr lang="ar-SA" dirty="0" smtClean="0"/>
                        <a:t>أحكام</a:t>
                      </a:r>
                      <a:r>
                        <a:rPr lang="ar-SA" baseline="0" dirty="0" smtClean="0"/>
                        <a:t> عامة </a:t>
                      </a:r>
                      <a:endParaRPr lang="en-US" dirty="0"/>
                    </a:p>
                  </a:txBody>
                  <a:tcPr/>
                </a:tc>
              </a:tr>
              <a:tr h="846805">
                <a:tc>
                  <a:txBody>
                    <a:bodyPr/>
                    <a:lstStyle/>
                    <a:p>
                      <a:r>
                        <a:rPr lang="en-US" dirty="0" smtClean="0"/>
                        <a:t>Law and court Jurisdiction</a:t>
                      </a:r>
                      <a:r>
                        <a:rPr lang="en-US" baseline="0" dirty="0" smtClean="0"/>
                        <a:t> in case of contractual dispute </a:t>
                      </a:r>
                      <a:endParaRPr lang="en-US" dirty="0">
                        <a:solidFill>
                          <a:srgbClr val="FF0000"/>
                        </a:solidFill>
                      </a:endParaRPr>
                    </a:p>
                  </a:txBody>
                  <a:tcPr/>
                </a:tc>
                <a:tc>
                  <a:txBody>
                    <a:bodyPr/>
                    <a:lstStyle/>
                    <a:p>
                      <a:pPr algn="r"/>
                      <a:r>
                        <a:rPr lang="ar-SA" dirty="0" smtClean="0"/>
                        <a:t>الجهة المختصة في</a:t>
                      </a:r>
                      <a:r>
                        <a:rPr lang="ar-SA" baseline="0" dirty="0" smtClean="0"/>
                        <a:t> حال حدوث الخلاف</a:t>
                      </a:r>
                      <a:endParaRPr lang="en-US" dirty="0"/>
                    </a:p>
                  </a:txBody>
                  <a:tcPr/>
                </a:tc>
              </a:tr>
              <a:tr h="490609">
                <a:tc>
                  <a:txBody>
                    <a:bodyPr/>
                    <a:lstStyle/>
                    <a:p>
                      <a:r>
                        <a:rPr lang="en-US" dirty="0" smtClean="0"/>
                        <a:t>Date of signing the contract</a:t>
                      </a:r>
                      <a:endParaRPr lang="en-US" dirty="0"/>
                    </a:p>
                  </a:txBody>
                  <a:tcPr/>
                </a:tc>
                <a:tc>
                  <a:txBody>
                    <a:bodyPr/>
                    <a:lstStyle/>
                    <a:p>
                      <a:pPr algn="r"/>
                      <a:r>
                        <a:rPr lang="ar-SA" dirty="0" smtClean="0"/>
                        <a:t>تاريخ ابرام العقد</a:t>
                      </a:r>
                      <a:endParaRPr lang="en-US" dirty="0"/>
                    </a:p>
                  </a:txBody>
                  <a:tcPr/>
                </a:tc>
              </a:tr>
              <a:tr h="490609">
                <a:tc>
                  <a:txBody>
                    <a:bodyPr/>
                    <a:lstStyle/>
                    <a:p>
                      <a:r>
                        <a:rPr lang="en-US" dirty="0" smtClean="0"/>
                        <a:t>Signature </a:t>
                      </a:r>
                      <a:endParaRPr lang="en-US" dirty="0"/>
                    </a:p>
                  </a:txBody>
                  <a:tcPr/>
                </a:tc>
                <a:tc>
                  <a:txBody>
                    <a:bodyPr/>
                    <a:lstStyle/>
                    <a:p>
                      <a:pPr algn="r"/>
                      <a:r>
                        <a:rPr lang="ar-SA" dirty="0" smtClean="0"/>
                        <a:t>التوقيع</a:t>
                      </a:r>
                      <a:endParaRPr lang="en-US" dirty="0"/>
                    </a:p>
                  </a:txBody>
                  <a:tcPr/>
                </a:tc>
              </a:tr>
            </a:tbl>
          </a:graphicData>
        </a:graphic>
      </p:graphicFrame>
      <p:sp>
        <p:nvSpPr>
          <p:cNvPr id="2" name="Title 1"/>
          <p:cNvSpPr>
            <a:spLocks noGrp="1"/>
          </p:cNvSpPr>
          <p:nvPr>
            <p:ph type="title"/>
          </p:nvPr>
        </p:nvSpPr>
        <p:spPr/>
        <p:txBody>
          <a:bodyPr/>
          <a:lstStyle/>
          <a:p>
            <a:r>
              <a:rPr lang="en-US" dirty="0" smtClean="0"/>
              <a:t>Cont,</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smtClean="0"/>
              <a:t>Identifying these elements will help you understand the contract. Thus enabling to translate accurately.  </a:t>
            </a:r>
          </a:p>
          <a:p>
            <a:endParaRPr lang="en-US" sz="2000" dirty="0" smtClean="0"/>
          </a:p>
          <a:p>
            <a:r>
              <a:rPr lang="en-US" sz="2000" dirty="0" smtClean="0"/>
              <a:t>In actual practice of legal translation, the criteria guiding the translator’s choices are prevalently functional, in that account is mainly taken of the function that the translated text will have to perform in the target culture.</a:t>
            </a:r>
            <a:endParaRPr lang="en-US" sz="2000" dirty="0"/>
          </a:p>
        </p:txBody>
      </p:sp>
      <p:sp>
        <p:nvSpPr>
          <p:cNvPr id="2" name="Title 1"/>
          <p:cNvSpPr>
            <a:spLocks noGrp="1"/>
          </p:cNvSpPr>
          <p:nvPr>
            <p:ph type="title"/>
          </p:nvPr>
        </p:nvSpPr>
        <p:spPr/>
        <p:txBody>
          <a:bodyPr/>
          <a:lstStyle/>
          <a:p>
            <a:r>
              <a:rPr lang="en-US" dirty="0" smtClean="0"/>
              <a:t>Practice </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sz="2400" dirty="0" smtClean="0"/>
              <a:t>This Agreement is made and entered into this Saturday, the 8</a:t>
            </a:r>
            <a:r>
              <a:rPr lang="en-AU" sz="2400" baseline="30000" dirty="0" smtClean="0"/>
              <a:t>th</a:t>
            </a:r>
            <a:r>
              <a:rPr lang="en-AU" sz="2400" dirty="0" smtClean="0"/>
              <a:t> day of August in the year 2003 by and between:</a:t>
            </a:r>
          </a:p>
          <a:p>
            <a:pPr>
              <a:buNone/>
            </a:pPr>
            <a:r>
              <a:rPr lang="en-AU" sz="2400" dirty="0" smtClean="0"/>
              <a:t>	1-</a:t>
            </a:r>
          </a:p>
          <a:p>
            <a:pPr>
              <a:buNone/>
            </a:pPr>
            <a:r>
              <a:rPr lang="en-AU" sz="2400" dirty="0" smtClean="0"/>
              <a:t>	2- </a:t>
            </a:r>
          </a:p>
          <a:p>
            <a:pPr>
              <a:buNone/>
            </a:pPr>
            <a:endParaRPr lang="en-AU" sz="2400" dirty="0" smtClean="0"/>
          </a:p>
          <a:p>
            <a:pPr algn="r" rtl="1"/>
            <a:r>
              <a:rPr lang="ar-SA" sz="2400" dirty="0" smtClean="0"/>
              <a:t>تحرر هذا العقد في يوم السبت الموافق 8 </a:t>
            </a:r>
            <a:r>
              <a:rPr lang="ar-SA" sz="2400" dirty="0" err="1" smtClean="0"/>
              <a:t>اغسطس</a:t>
            </a:r>
            <a:r>
              <a:rPr lang="ar-SA" sz="2400" dirty="0" smtClean="0"/>
              <a:t> سنة 2003 بين كل من:</a:t>
            </a:r>
          </a:p>
          <a:p>
            <a:pPr algn="r" rtl="1">
              <a:buNone/>
            </a:pPr>
            <a:r>
              <a:rPr lang="ar-SA" sz="2400" dirty="0" smtClean="0"/>
              <a:t>1- </a:t>
            </a:r>
          </a:p>
          <a:p>
            <a:pPr algn="r" rtl="1">
              <a:buNone/>
            </a:pPr>
            <a:r>
              <a:rPr lang="ar-SA" sz="2400" dirty="0" smtClean="0"/>
              <a:t>2- </a:t>
            </a:r>
            <a:endParaRPr lang="en-AU" sz="2400" dirty="0" smtClean="0"/>
          </a:p>
          <a:p>
            <a:pPr algn="r" rtl="1"/>
            <a:endParaRPr lang="en-AU" sz="2400" dirty="0" smtClean="0"/>
          </a:p>
          <a:p>
            <a:pPr algn="l"/>
            <a:endParaRPr lang="en-AU" dirty="0"/>
          </a:p>
        </p:txBody>
      </p:sp>
      <p:sp>
        <p:nvSpPr>
          <p:cNvPr id="2" name="Title 1"/>
          <p:cNvSpPr>
            <a:spLocks noGrp="1"/>
          </p:cNvSpPr>
          <p:nvPr>
            <p:ph type="title"/>
          </p:nvPr>
        </p:nvSpPr>
        <p:spPr/>
        <p:txBody>
          <a:bodyPr/>
          <a:lstStyle/>
          <a:p>
            <a:r>
              <a:rPr lang="ar-SA" dirty="0" smtClean="0"/>
              <a:t> </a:t>
            </a:r>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016691"/>
          </a:xfrm>
        </p:spPr>
        <p:txBody>
          <a:bodyPr/>
          <a:lstStyle/>
          <a:p>
            <a:pPr algn="r" rtl="1"/>
            <a:r>
              <a:rPr lang="ar-SA" sz="2800" dirty="0" smtClean="0"/>
              <a:t>أقر المتعاقدان بأهليتهما للتصرف قانونا واتفقا على ما يلي:  </a:t>
            </a:r>
            <a:endParaRPr lang="en-AU" sz="2800" dirty="0" smtClean="0"/>
          </a:p>
          <a:p>
            <a:pPr algn="r" rtl="1"/>
            <a:endParaRPr lang="en-AU" sz="2800" dirty="0" smtClean="0"/>
          </a:p>
          <a:p>
            <a:pPr fontAlgn="t">
              <a:buNone/>
            </a:pPr>
            <a:endParaRPr lang="en-AU" sz="2800" b="1" dirty="0" smtClean="0"/>
          </a:p>
          <a:p>
            <a:pPr fontAlgn="t"/>
            <a:r>
              <a:rPr lang="en-AU" sz="2800" dirty="0" smtClean="0"/>
              <a:t>Both parties hereto declare that they are legally competent (have legal capacity) to enter to this contract and hereby agree as follows: </a:t>
            </a:r>
          </a:p>
          <a:p>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lstStyle/>
          <a:p>
            <a:r>
              <a:rPr lang="en-AU" sz="2800" dirty="0" smtClean="0"/>
              <a:t>In witness whereof the said parties have hereunto set their hands and seals the day and year first above written.</a:t>
            </a:r>
          </a:p>
          <a:p>
            <a:pPr>
              <a:buNone/>
            </a:pPr>
            <a:r>
              <a:rPr lang="en-AU" sz="2800" dirty="0" smtClean="0"/>
              <a:t>	First party              second party </a:t>
            </a:r>
          </a:p>
          <a:p>
            <a:pPr>
              <a:buNone/>
            </a:pPr>
            <a:endParaRPr lang="en-AU" sz="2800" dirty="0" smtClean="0"/>
          </a:p>
          <a:p>
            <a:pPr algn="r" rtl="1"/>
            <a:r>
              <a:rPr lang="ar-SA" sz="2800" dirty="0" smtClean="0"/>
              <a:t>و بما ذكر تحرر هذا العقد في اليوم </a:t>
            </a:r>
            <a:r>
              <a:rPr lang="ar-SA" sz="2800" dirty="0" err="1" smtClean="0"/>
              <a:t>و</a:t>
            </a:r>
            <a:r>
              <a:rPr lang="ar-SA" sz="2800" dirty="0" smtClean="0"/>
              <a:t> السنة المذكورين في صدره ( أو أعلاه) وأمضاه الطرفان </a:t>
            </a:r>
            <a:r>
              <a:rPr lang="ar-SA" sz="2800" dirty="0" err="1" smtClean="0"/>
              <a:t>و</a:t>
            </a:r>
            <a:r>
              <a:rPr lang="ar-SA" sz="2800" dirty="0" smtClean="0"/>
              <a:t> </a:t>
            </a:r>
            <a:r>
              <a:rPr lang="ar-SA" sz="2800" dirty="0" err="1" smtClean="0"/>
              <a:t>بصماه</a:t>
            </a:r>
            <a:r>
              <a:rPr lang="ar-SA" sz="2800" dirty="0" smtClean="0"/>
              <a:t> بخاتميهما.</a:t>
            </a:r>
            <a:endParaRPr lang="en-AU" sz="2800" dirty="0" smtClean="0"/>
          </a:p>
          <a:p>
            <a:pPr algn="r" rtl="1">
              <a:buNone/>
            </a:pPr>
            <a:r>
              <a:rPr lang="ar-SA" sz="2800" dirty="0" smtClean="0"/>
              <a:t>الطرف الأول                   الطرف الثاني</a:t>
            </a:r>
            <a:endParaRPr lang="en-AU" sz="2800" dirty="0" smtClean="0"/>
          </a:p>
          <a:p>
            <a:pPr algn="r" rtl="1"/>
            <a:endParaRPr lang="en-AU" sz="2800" dirty="0" smtClean="0"/>
          </a:p>
          <a:p>
            <a:pPr>
              <a:buNone/>
            </a:pPr>
            <a:endParaRPr lang="en-AU" dirty="0" smtClean="0"/>
          </a:p>
          <a:p>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a:bodyPr>
          <a:lstStyle/>
          <a:p>
            <a:r>
              <a:rPr lang="en-AU" sz="2000" dirty="0" smtClean="0"/>
              <a:t>Any dispute arising out of or in connection to this Agreement shall be settled without recourse to the courts, in accordance with the </a:t>
            </a:r>
            <a:r>
              <a:rPr lang="en-AU" sz="2000" dirty="0" smtClean="0"/>
              <a:t>Rules</a:t>
            </a:r>
            <a:r>
              <a:rPr lang="ar-SA" sz="2000" dirty="0" smtClean="0"/>
              <a:t> التوفيق</a:t>
            </a:r>
            <a:r>
              <a:rPr lang="en-AU" sz="2000" dirty="0" smtClean="0"/>
              <a:t> </a:t>
            </a:r>
            <a:r>
              <a:rPr lang="en-AU" sz="2000" dirty="0" smtClean="0"/>
              <a:t>and Arbitration of the International Chamber of Commerce, the award being final and binding. The arbitrator(s) shall have power to rule on his or their own competence and on the validity of the Agreement to submit to the arbitration.  </a:t>
            </a:r>
          </a:p>
          <a:p>
            <a:endParaRPr lang="en-AU" sz="2000" dirty="0" smtClean="0"/>
          </a:p>
          <a:p>
            <a:pPr algn="r" rtl="1"/>
            <a:r>
              <a:rPr lang="ar-SA" sz="2000" dirty="0" smtClean="0"/>
              <a:t>أي نزاع ينشأ نتيجة لهذا العقد أو فيما يتعلق به، تتم تسويته دون اللجوء إلى المحاكم، وذلك طبقا لقواعد التوفيق والتحكيم الخاصة بالغرفة التجارية الدولية، و يعتبر الحكم الصادر نهائيا وملزما. ويكون المحكم أو المحكمين مخولين سلطة الحكم في مسألة اختصاصهم، وكذلك فيما يتعلق بصحة العقد المقدم للتحكيم.  </a:t>
            </a:r>
            <a:endParaRPr lang="en-AU"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r>
              <a:rPr lang="en-US" sz="2400" dirty="0" smtClean="0"/>
              <a:t>Force Majeure: shall mean any event or circumstance beyond the reasonable control of the party affected which prevents, obstructs or delays the performance by that party of its obligation under this Contract. </a:t>
            </a:r>
          </a:p>
          <a:p>
            <a:endParaRPr lang="en-US" dirty="0" smtClean="0"/>
          </a:p>
          <a:p>
            <a:endParaRPr lang="en-US" dirty="0" smtClean="0"/>
          </a:p>
          <a:p>
            <a:pPr algn="r" rtl="1"/>
            <a:r>
              <a:rPr lang="ar-SA" sz="2400" dirty="0" smtClean="0"/>
              <a:t>القوة القاهرة: تعني أي حدث او ظرف خارج نطاق السيطرة المعقولة للطرف المتضرر يمنع هذا الطرف أو يعوقه أو يعطله عن أداء التزاماته بموجب هذا العقد</a:t>
            </a:r>
            <a:r>
              <a:rPr lang="ar-SA"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548</TotalTime>
  <Words>579</Words>
  <Application>Microsoft Office PowerPoint</Application>
  <PresentationFormat>عرض على الشاشة (3:4)‏</PresentationFormat>
  <Paragraphs>82</Paragraphs>
  <Slides>11</Slides>
  <Notes>3</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Concourse</vt:lpstr>
      <vt:lpstr>Legal Translation [3]</vt:lpstr>
      <vt:lpstr>introduction</vt:lpstr>
      <vt:lpstr>Cont,</vt:lpstr>
      <vt:lpstr>Practice </vt:lpstr>
      <vt:lpstr> </vt:lpstr>
      <vt:lpstr>الشريحة 6</vt:lpstr>
      <vt:lpstr>الشريحة 7</vt:lpstr>
      <vt:lpstr>الشريحة 8</vt:lpstr>
      <vt:lpstr>الشريحة 9</vt:lpstr>
      <vt:lpstr>Few remarks </vt:lpstr>
      <vt:lpstr>الشريحة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Translation [3]</dc:title>
  <dc:creator>HP</dc:creator>
  <cp:lastModifiedBy>ksu</cp:lastModifiedBy>
  <cp:revision>62</cp:revision>
  <dcterms:created xsi:type="dcterms:W3CDTF">2012-09-11T10:37:02Z</dcterms:created>
  <dcterms:modified xsi:type="dcterms:W3CDTF">2012-10-03T18:15:52Z</dcterms:modified>
</cp:coreProperties>
</file>