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D851A30-9124-4A3E-B119-88ACAE76ECBF}"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D851A30-9124-4A3E-B119-88ACAE76ECBF}"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D851A30-9124-4A3E-B119-88ACAE76ECBF}"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41FFBE-08D0-4715-B7F9-88BAB8163BB3}" type="datetimeFigureOut">
              <a:rPr lang="en-US" smtClean="0"/>
              <a:t>23-Apr-12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D851A30-9124-4A3E-B119-88ACAE76ECB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341FFBE-08D0-4715-B7F9-88BAB8163BB3}" type="datetimeFigureOut">
              <a:rPr lang="en-US" smtClean="0"/>
              <a:t>23-Apr-12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D851A30-9124-4A3E-B119-88ACAE76ECB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341FFBE-08D0-4715-B7F9-88BAB8163BB3}" type="datetimeFigureOut">
              <a:rPr lang="en-US" smtClean="0"/>
              <a:t>23-Apr-12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D851A30-9124-4A3E-B119-88ACAE76ECB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2286000"/>
            <a:ext cx="7772400" cy="1508760"/>
          </a:xfrm>
        </p:spPr>
        <p:txBody>
          <a:bodyPr/>
          <a:lstStyle/>
          <a:p>
            <a:endParaRPr lang="en-US" dirty="0"/>
          </a:p>
        </p:txBody>
      </p:sp>
      <p:pic>
        <p:nvPicPr>
          <p:cNvPr id="4" name="Picture 3" descr="Merlion_and_the_Singapore_Skyline_at_Night.JPG"/>
          <p:cNvPicPr>
            <a:picLocks noChangeAspect="1"/>
          </p:cNvPicPr>
          <p:nvPr/>
        </p:nvPicPr>
        <p:blipFill>
          <a:blip r:embed="rId2" cstate="print"/>
          <a:stretch>
            <a:fillRect/>
          </a:stretch>
        </p:blipFill>
        <p:spPr>
          <a:xfrm>
            <a:off x="228600" y="0"/>
            <a:ext cx="8915400" cy="6858001"/>
          </a:xfrm>
          <a:prstGeom prst="rect">
            <a:avLst/>
          </a:prstGeom>
        </p:spPr>
      </p:pic>
      <p:sp>
        <p:nvSpPr>
          <p:cNvPr id="2" name="Title 1"/>
          <p:cNvSpPr>
            <a:spLocks noGrp="1"/>
          </p:cNvSpPr>
          <p:nvPr>
            <p:ph type="ctrTitle"/>
          </p:nvPr>
        </p:nvSpPr>
        <p:spPr>
          <a:xfrm rot="20884804">
            <a:off x="-2017345" y="1199933"/>
            <a:ext cx="8136040" cy="1975104"/>
          </a:xfrm>
        </p:spPr>
        <p:txBody>
          <a:bodyPr/>
          <a:lstStyle/>
          <a:p>
            <a:pPr algn="r" rtl="1"/>
            <a:r>
              <a:rPr lang="ar-SA" dirty="0" smtClean="0">
                <a:ln cap="rnd">
                  <a:solidFill>
                    <a:schemeClr val="tx1"/>
                  </a:solidFill>
                </a:ln>
              </a:rPr>
              <a:t> </a:t>
            </a:r>
            <a:r>
              <a:rPr lang="ar-SA" dirty="0" smtClean="0">
                <a:ln w="6350" cap="rnd">
                  <a:solidFill>
                    <a:schemeClr val="tx1"/>
                  </a:solidFill>
                </a:ln>
              </a:rPr>
              <a:t>لنذهب الى </a:t>
            </a:r>
            <a:r>
              <a:rPr lang="ar-SA" dirty="0" smtClean="0">
                <a:ln w="6350" cap="rnd">
                  <a:solidFill>
                    <a:schemeClr val="tx1"/>
                  </a:solidFill>
                </a:ln>
                <a:solidFill>
                  <a:srgbClr val="FFFF00"/>
                </a:solidFill>
              </a:rPr>
              <a:t>سنغافورة</a:t>
            </a:r>
            <a:r>
              <a:rPr lang="ar-SA" dirty="0" smtClean="0">
                <a:ln w="6350" cap="rnd">
                  <a:solidFill>
                    <a:schemeClr val="tx1"/>
                  </a:solidFill>
                </a:ln>
              </a:rPr>
              <a:t/>
            </a:r>
            <a:br>
              <a:rPr lang="ar-SA" dirty="0" smtClean="0">
                <a:ln w="6350" cap="rnd">
                  <a:solidFill>
                    <a:schemeClr val="tx1"/>
                  </a:solidFill>
                </a:ln>
              </a:rPr>
            </a:br>
            <a:r>
              <a:rPr lang="en-US" dirty="0" smtClean="0">
                <a:ln w="6350" cap="rnd">
                  <a:solidFill>
                    <a:schemeClr val="tx1"/>
                  </a:solidFill>
                </a:ln>
              </a:rPr>
              <a:t>Lets go to </a:t>
            </a:r>
            <a:r>
              <a:rPr lang="en-US" dirty="0" smtClean="0">
                <a:ln w="6350" cap="rnd">
                  <a:solidFill>
                    <a:schemeClr val="tx1"/>
                  </a:solidFill>
                </a:ln>
                <a:solidFill>
                  <a:srgbClr val="FFFF00"/>
                </a:solidFill>
              </a:rPr>
              <a:t>Singapore</a:t>
            </a:r>
            <a:endParaRPr lang="en-US" dirty="0">
              <a:ln w="6350" cap="rnd">
                <a:solidFill>
                  <a:schemeClr val="tx1"/>
                </a:solidFill>
              </a:ln>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772400" cy="914400"/>
          </a:xfrm>
        </p:spPr>
        <p:txBody>
          <a:bodyPr/>
          <a:lstStyle/>
          <a:p>
            <a:r>
              <a:rPr lang="en-US" dirty="0" smtClean="0"/>
              <a:t>Universal Studios Singapore</a:t>
            </a:r>
            <a:endParaRPr lang="en-US" dirty="0"/>
          </a:p>
        </p:txBody>
      </p:sp>
      <p:sp>
        <p:nvSpPr>
          <p:cNvPr id="3" name="Content Placeholder 2"/>
          <p:cNvSpPr>
            <a:spLocks noGrp="1"/>
          </p:cNvSpPr>
          <p:nvPr>
            <p:ph idx="1"/>
          </p:nvPr>
        </p:nvSpPr>
        <p:spPr>
          <a:xfrm>
            <a:off x="4267200" y="914400"/>
            <a:ext cx="4876800" cy="5943600"/>
          </a:xfrm>
        </p:spPr>
        <p:txBody>
          <a:bodyPr>
            <a:normAutofit/>
          </a:bodyPr>
          <a:lstStyle/>
          <a:p>
            <a:pPr algn="just" rtl="1"/>
            <a:r>
              <a:rPr lang="ar-SA" sz="2400" dirty="0" smtClean="0"/>
              <a:t>هي مدينة ترفيهية ذات طابع أفلام هوليوود  الأمريكية، يوجد بها ما يسمى بـ</a:t>
            </a:r>
            <a:r>
              <a:rPr lang="en-US" sz="2400" dirty="0" smtClean="0"/>
              <a:t>Rides</a:t>
            </a:r>
            <a:r>
              <a:rPr lang="ar-SA" sz="2400" dirty="0" smtClean="0"/>
              <a:t> لكل منها طابع مختلف. وهي مقسمة لأقسام مثل قسم هوليوود وقسم نيويورك وقسم أفلام الخيال العلمي وقسم العالم المفقود (للدينصورات)، وتعتبر شبيهه بمدن ديزني (ديزني لاند، ديزني وورلد). كما تحتوي على مطاعم في كل منطقة بنفس الطابع.</a:t>
            </a:r>
          </a:p>
          <a:p>
            <a:pPr algn="just" rtl="1"/>
            <a:r>
              <a:rPr lang="ar-SA" sz="2400" dirty="0" smtClean="0"/>
              <a:t>يمكن قضاء المتبقي من اليوم فيها حتى الساعة 12:00.</a:t>
            </a:r>
            <a:endParaRPr lang="en-US" sz="2400" dirty="0"/>
          </a:p>
        </p:txBody>
      </p:sp>
      <p:pic>
        <p:nvPicPr>
          <p:cNvPr id="4" name="Picture 3" descr="Universal_Globe_Singapore.jpg"/>
          <p:cNvPicPr>
            <a:picLocks noChangeAspect="1"/>
          </p:cNvPicPr>
          <p:nvPr/>
        </p:nvPicPr>
        <p:blipFill>
          <a:blip r:embed="rId2" cstate="print"/>
          <a:stretch>
            <a:fillRect/>
          </a:stretch>
        </p:blipFill>
        <p:spPr>
          <a:xfrm>
            <a:off x="685800" y="381000"/>
            <a:ext cx="27432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Universal_Singapore_New_York_Street.jpg"/>
          <p:cNvPicPr>
            <a:picLocks noChangeAspect="1"/>
          </p:cNvPicPr>
          <p:nvPr/>
        </p:nvPicPr>
        <p:blipFill>
          <a:blip r:embed="rId3" cstate="print"/>
          <a:stretch>
            <a:fillRect/>
          </a:stretch>
        </p:blipFill>
        <p:spPr>
          <a:xfrm>
            <a:off x="685800" y="2514600"/>
            <a:ext cx="2743200"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Battlestar_Galactica_Human_vs_Cylon_-_nested_tracks.jpg"/>
          <p:cNvPicPr>
            <a:picLocks noChangeAspect="1"/>
          </p:cNvPicPr>
          <p:nvPr/>
        </p:nvPicPr>
        <p:blipFill>
          <a:blip r:embed="rId4" cstate="print"/>
          <a:stretch>
            <a:fillRect/>
          </a:stretch>
        </p:blipFill>
        <p:spPr>
          <a:xfrm>
            <a:off x="685800" y="4724400"/>
            <a:ext cx="2750515"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772400" cy="914400"/>
          </a:xfrm>
        </p:spPr>
        <p:txBody>
          <a:bodyPr/>
          <a:lstStyle/>
          <a:p>
            <a:pPr algn="ctr" rtl="1"/>
            <a:r>
              <a:rPr lang="ar-SA" dirty="0" smtClean="0"/>
              <a:t>اليوم السادس  6-7-2012</a:t>
            </a:r>
            <a:endParaRPr lang="en-US" dirty="0"/>
          </a:p>
        </p:txBody>
      </p:sp>
      <p:sp>
        <p:nvSpPr>
          <p:cNvPr id="3" name="Content Placeholder 2"/>
          <p:cNvSpPr>
            <a:spLocks noGrp="1"/>
          </p:cNvSpPr>
          <p:nvPr>
            <p:ph idx="1"/>
          </p:nvPr>
        </p:nvSpPr>
        <p:spPr>
          <a:xfrm>
            <a:off x="1371600" y="990600"/>
            <a:ext cx="7772400" cy="5867400"/>
          </a:xfrm>
        </p:spPr>
        <p:txBody>
          <a:bodyPr/>
          <a:lstStyle/>
          <a:p>
            <a:pPr algn="r" rtl="1"/>
            <a:r>
              <a:rPr lang="ar-SA" dirty="0" smtClean="0"/>
              <a:t>الافطار مبكراً في الفندق والتوجة الى المطار للعودة الى الرياض، في التفاصيل السابق ذكرها.</a:t>
            </a:r>
          </a:p>
          <a:p>
            <a:pPr algn="r" rtl="1"/>
            <a:endParaRPr lang="ar-SA" dirty="0" smtClean="0"/>
          </a:p>
          <a:p>
            <a:pPr algn="r" rtl="1"/>
            <a:r>
              <a:rPr lang="ar-SA" dirty="0" smtClean="0"/>
              <a:t>الوصول الى الرياض الساعة 7:05 مساءاً</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pPr algn="r"/>
            <a:r>
              <a:rPr lang="ar-SA" dirty="0" smtClean="0"/>
              <a:t>تكاليف الرحلة:</a:t>
            </a:r>
            <a:endParaRPr lang="en-US" dirty="0"/>
          </a:p>
        </p:txBody>
      </p:sp>
      <p:sp>
        <p:nvSpPr>
          <p:cNvPr id="3" name="Content Placeholder 2"/>
          <p:cNvSpPr>
            <a:spLocks noGrp="1"/>
          </p:cNvSpPr>
          <p:nvPr>
            <p:ph idx="1"/>
          </p:nvPr>
        </p:nvSpPr>
        <p:spPr>
          <a:xfrm>
            <a:off x="1143000" y="1066800"/>
            <a:ext cx="7772400" cy="4572000"/>
          </a:xfrm>
        </p:spPr>
        <p:txBody>
          <a:bodyPr/>
          <a:lstStyle/>
          <a:p>
            <a:pPr algn="r" rtl="1"/>
            <a:r>
              <a:rPr lang="ar-SA" dirty="0" smtClean="0"/>
              <a:t>الرحلة شاملة تذاكر السفر والإقامة والإفطار وتذاكر جميع المزارات لـ4 ليالي.</a:t>
            </a:r>
          </a:p>
          <a:p>
            <a:pPr algn="r" rtl="1"/>
            <a:endParaRPr lang="en-US" dirty="0"/>
          </a:p>
        </p:txBody>
      </p:sp>
      <p:graphicFrame>
        <p:nvGraphicFramePr>
          <p:cNvPr id="4" name="Table 3"/>
          <p:cNvGraphicFramePr>
            <a:graphicFrameLocks noGrp="1"/>
          </p:cNvGraphicFramePr>
          <p:nvPr/>
        </p:nvGraphicFramePr>
        <p:xfrm>
          <a:off x="1828800" y="2667000"/>
          <a:ext cx="6096000" cy="1381760"/>
        </p:xfrm>
        <a:graphic>
          <a:graphicData uri="http://schemas.openxmlformats.org/drawingml/2006/table">
            <a:tbl>
              <a:tblPr firstRow="1" bandRow="1">
                <a:tableStyleId>{00A15C55-8517-42AA-B614-E9B94910E393}</a:tableStyleId>
              </a:tblPr>
              <a:tblGrid>
                <a:gridCol w="3048000"/>
                <a:gridCol w="3048000"/>
              </a:tblGrid>
              <a:tr h="370840">
                <a:tc>
                  <a:txBody>
                    <a:bodyPr/>
                    <a:lstStyle/>
                    <a:p>
                      <a:pPr algn="ctr"/>
                      <a:r>
                        <a:rPr lang="ar-SA" dirty="0" smtClean="0"/>
                        <a:t>السعر</a:t>
                      </a:r>
                      <a:endParaRPr lang="en-US" dirty="0"/>
                    </a:p>
                  </a:txBody>
                  <a:tcPr/>
                </a:tc>
                <a:tc>
                  <a:txBody>
                    <a:bodyPr/>
                    <a:lstStyle/>
                    <a:p>
                      <a:pPr algn="ctr"/>
                      <a:r>
                        <a:rPr lang="ar-SA" dirty="0" smtClean="0"/>
                        <a:t>الفرد</a:t>
                      </a:r>
                      <a:endParaRPr lang="en-US" dirty="0"/>
                    </a:p>
                  </a:txBody>
                  <a:tcPr/>
                </a:tc>
              </a:tr>
              <a:tr h="370840">
                <a:tc>
                  <a:txBody>
                    <a:bodyPr/>
                    <a:lstStyle/>
                    <a:p>
                      <a:pPr algn="ctr"/>
                      <a:r>
                        <a:rPr lang="ar-SA" dirty="0" smtClean="0"/>
                        <a:t>8066 ريال</a:t>
                      </a:r>
                      <a:endParaRPr lang="en-US" dirty="0"/>
                    </a:p>
                  </a:txBody>
                  <a:tcPr/>
                </a:tc>
                <a:tc>
                  <a:txBody>
                    <a:bodyPr/>
                    <a:lstStyle/>
                    <a:p>
                      <a:pPr algn="ctr"/>
                      <a:r>
                        <a:rPr lang="ar-SA" dirty="0" smtClean="0"/>
                        <a:t>البالغين</a:t>
                      </a:r>
                      <a:endParaRPr lang="en-US" dirty="0"/>
                    </a:p>
                  </a:txBody>
                  <a:tcPr/>
                </a:tc>
              </a:tr>
              <a:tr h="370840">
                <a:tc>
                  <a:txBody>
                    <a:bodyPr/>
                    <a:lstStyle/>
                    <a:p>
                      <a:pPr algn="ctr"/>
                      <a:r>
                        <a:rPr lang="ar-SA" dirty="0" smtClean="0"/>
                        <a:t>4202 ريال</a:t>
                      </a:r>
                      <a:endParaRPr lang="en-US" dirty="0"/>
                    </a:p>
                  </a:txBody>
                  <a:tcPr/>
                </a:tc>
                <a:tc>
                  <a:txBody>
                    <a:bodyPr/>
                    <a:lstStyle/>
                    <a:p>
                      <a:pPr algn="ctr"/>
                      <a:r>
                        <a:rPr lang="ar-SA" dirty="0" smtClean="0"/>
                        <a:t> الأطفال (بإفتراض</a:t>
                      </a:r>
                      <a:r>
                        <a:rPr lang="ar-SA" baseline="0" dirty="0" smtClean="0"/>
                        <a:t> أنهم سيسكنون مع أسرهم)</a:t>
                      </a:r>
                      <a:endParaRPr lang="en-US"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4745736"/>
          </a:xfrm>
        </p:spPr>
        <p:txBody>
          <a:bodyPr/>
          <a:lstStyle/>
          <a:p>
            <a:pPr algn="r"/>
            <a:r>
              <a:rPr lang="ar-SA" dirty="0" smtClean="0"/>
              <a:t>المجموعة السادسة</a:t>
            </a:r>
            <a:br>
              <a:rPr lang="ar-SA" dirty="0" smtClean="0"/>
            </a:br>
            <a:r>
              <a:rPr lang="ar-SA" dirty="0" smtClean="0"/>
              <a:t/>
            </a:r>
            <a:br>
              <a:rPr lang="ar-SA" dirty="0" smtClean="0"/>
            </a:br>
            <a:r>
              <a:rPr lang="ar-SA" sz="2400" dirty="0" smtClean="0"/>
              <a:t>فيصل بن مصطفى بن محمد السدحان   (7)</a:t>
            </a:r>
            <a:br>
              <a:rPr lang="ar-SA" sz="2400" dirty="0" smtClean="0"/>
            </a:br>
            <a:r>
              <a:rPr lang="ar-SA" sz="2400" dirty="0" smtClean="0"/>
              <a:t/>
            </a:r>
            <a:br>
              <a:rPr lang="ar-SA" sz="2400" dirty="0" smtClean="0"/>
            </a:br>
            <a:r>
              <a:rPr lang="ar-SA" sz="2400" dirty="0" smtClean="0"/>
              <a:t>سامي بن عبدالعزيز بن عبدالله العريفي  (9)</a:t>
            </a:r>
            <a:br>
              <a:rPr lang="ar-SA" sz="2400" dirty="0" smtClean="0"/>
            </a:br>
            <a:r>
              <a:rPr lang="ar-SA" sz="2400" dirty="0" smtClean="0"/>
              <a:t/>
            </a:r>
            <a:br>
              <a:rPr lang="ar-SA" sz="2400" dirty="0" smtClean="0"/>
            </a:br>
            <a:r>
              <a:rPr lang="ar-SA" sz="2400" dirty="0" smtClean="0"/>
              <a:t>يزيد بن محمد بن صالح الغصون              (3)</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4800600"/>
            <a:ext cx="7772400" cy="1905000"/>
          </a:xfrm>
        </p:spPr>
        <p:txBody>
          <a:bodyPr>
            <a:normAutofit/>
          </a:bodyPr>
          <a:lstStyle/>
          <a:p>
            <a:pPr algn="r" rtl="1"/>
            <a:r>
              <a:rPr lang="ar-SA" dirty="0" smtClean="0"/>
              <a:t>سنغافورة هي دولة مدينة أو </a:t>
            </a:r>
            <a:r>
              <a:rPr lang="en-US" dirty="0" smtClean="0"/>
              <a:t>City-state </a:t>
            </a:r>
            <a:r>
              <a:rPr lang="ar-SA" dirty="0" smtClean="0"/>
              <a:t> تقع في جنوب شرق آسيا، جنوب ماليزيا.</a:t>
            </a:r>
            <a:endParaRPr lang="en-US" dirty="0" smtClean="0"/>
          </a:p>
          <a:p>
            <a:pPr algn="r" rtl="1"/>
            <a:r>
              <a:rPr lang="ar-SA" dirty="0" smtClean="0"/>
              <a:t>انشئت كمستوطنة ومركز تجاري بريطاني بعد أن حط عليها السير توماس رافلز عام 1819م، وتم الاستقلال واستلام السلطة نهائياً عام 1965م.</a:t>
            </a:r>
            <a:endParaRPr lang="en-US" dirty="0" smtClean="0"/>
          </a:p>
          <a:p>
            <a:pPr algn="r"/>
            <a:endParaRPr lang="en-US" dirty="0"/>
          </a:p>
        </p:txBody>
      </p:sp>
      <p:pic>
        <p:nvPicPr>
          <p:cNvPr id="4" name="Picture 3" descr="110278957.png"/>
          <p:cNvPicPr>
            <a:picLocks noChangeAspect="1"/>
          </p:cNvPicPr>
          <p:nvPr/>
        </p:nvPicPr>
        <p:blipFill>
          <a:blip r:embed="rId2" cstate="print"/>
          <a:stretch>
            <a:fillRect/>
          </a:stretch>
        </p:blipFill>
        <p:spPr>
          <a:xfrm>
            <a:off x="7391400" y="0"/>
            <a:ext cx="1447800" cy="1447800"/>
          </a:xfrm>
          <a:prstGeom prst="rect">
            <a:avLst/>
          </a:prstGeom>
        </p:spPr>
      </p:pic>
      <p:pic>
        <p:nvPicPr>
          <p:cNvPr id="5" name="Picture 4" descr="Singapore-overview2.jpg"/>
          <p:cNvPicPr>
            <a:picLocks noChangeAspect="1"/>
          </p:cNvPicPr>
          <p:nvPr/>
        </p:nvPicPr>
        <p:blipFill>
          <a:blip r:embed="rId3" cstate="print"/>
          <a:stretch>
            <a:fillRect/>
          </a:stretch>
        </p:blipFill>
        <p:spPr>
          <a:xfrm>
            <a:off x="1143000" y="1371600"/>
            <a:ext cx="6324600" cy="3635384"/>
          </a:xfrm>
          <a:prstGeom prst="rect">
            <a:avLst/>
          </a:prstGeom>
          <a:ln w="0" cap="rnd" cmpd="tri">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round/>
          </a:ln>
          <a:scene3d>
            <a:camera prst="perspectiveLeft"/>
            <a:lightRig rig="threePt" dir="t"/>
          </a:scene3d>
        </p:spPr>
      </p:pic>
      <p:sp>
        <p:nvSpPr>
          <p:cNvPr id="2" name="Title 1"/>
          <p:cNvSpPr>
            <a:spLocks noGrp="1"/>
          </p:cNvSpPr>
          <p:nvPr>
            <p:ph type="ctrTitle"/>
          </p:nvPr>
        </p:nvSpPr>
        <p:spPr>
          <a:xfrm rot="20703460">
            <a:off x="-42994" y="457049"/>
            <a:ext cx="7772400" cy="685800"/>
          </a:xfrm>
          <a:scene3d>
            <a:camera prst="perspectiveContrastingLeftFacing"/>
            <a:lightRig rig="threePt" dir="t"/>
          </a:scene3d>
        </p:spPr>
        <p:txBody>
          <a:bodyPr/>
          <a:lstStyle/>
          <a:p>
            <a:pPr algn="r"/>
            <a:r>
              <a:rPr lang="ar-SA" dirty="0" smtClean="0"/>
              <a:t>سنغافورة:</a:t>
            </a:r>
            <a:endParaRPr lang="en-US" dirty="0"/>
          </a:p>
        </p:txBody>
      </p:sp>
    </p:spTree>
  </p:cSld>
  <p:clrMapOvr>
    <a:masterClrMapping/>
  </p:clrMapOvr>
  <p:transition>
    <p:pull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7772400" cy="1975104"/>
          </a:xfrm>
        </p:spPr>
        <p:txBody>
          <a:bodyPr/>
          <a:lstStyle/>
          <a:p>
            <a:pPr algn="r"/>
            <a:r>
              <a:rPr lang="ar-SA" dirty="0" smtClean="0"/>
              <a:t>معلومات عامة للسائح:</a:t>
            </a:r>
            <a:endParaRPr lang="en-US" dirty="0"/>
          </a:p>
        </p:txBody>
      </p:sp>
      <p:sp>
        <p:nvSpPr>
          <p:cNvPr id="3" name="Subtitle 2"/>
          <p:cNvSpPr>
            <a:spLocks noGrp="1"/>
          </p:cNvSpPr>
          <p:nvPr>
            <p:ph type="subTitle" idx="1"/>
          </p:nvPr>
        </p:nvSpPr>
        <p:spPr>
          <a:xfrm>
            <a:off x="381000" y="685800"/>
            <a:ext cx="8763000" cy="5562600"/>
          </a:xfrm>
        </p:spPr>
        <p:txBody>
          <a:bodyPr>
            <a:normAutofit/>
          </a:bodyPr>
          <a:lstStyle/>
          <a:p>
            <a:pPr algn="r"/>
            <a:endParaRPr lang="ar-SA" dirty="0" smtClean="0"/>
          </a:p>
          <a:p>
            <a:pPr algn="r"/>
            <a:r>
              <a:rPr lang="ar-SA" dirty="0" smtClean="0"/>
              <a:t>* العاصمة: سنغافورة.</a:t>
            </a:r>
            <a:endParaRPr lang="ar-SA" dirty="0" smtClean="0"/>
          </a:p>
          <a:p>
            <a:pPr algn="r"/>
            <a:endParaRPr lang="ar-SA" dirty="0" smtClean="0"/>
          </a:p>
          <a:p>
            <a:pPr algn="r"/>
            <a:endParaRPr lang="ar-SA" dirty="0" smtClean="0"/>
          </a:p>
          <a:p>
            <a:pPr algn="r"/>
            <a:r>
              <a:rPr lang="ar-SA" dirty="0" smtClean="0"/>
              <a:t>* اللغات الرسمية: الانجليزية – المالاي – الصينية – التاميل. </a:t>
            </a:r>
          </a:p>
          <a:p>
            <a:pPr algn="r"/>
            <a:r>
              <a:rPr lang="ar-SA" dirty="0" smtClean="0"/>
              <a:t>والجدير بالذكر أن اللغات الرسمية تعبر عن سكان البلد.</a:t>
            </a:r>
          </a:p>
          <a:p>
            <a:pPr algn="r"/>
            <a:endParaRPr lang="ar-SA" dirty="0" smtClean="0"/>
          </a:p>
          <a:p>
            <a:pPr algn="r"/>
            <a:endParaRPr lang="ar-SA" dirty="0" smtClean="0"/>
          </a:p>
          <a:p>
            <a:pPr algn="r"/>
            <a:r>
              <a:rPr lang="ar-SA" dirty="0" smtClean="0"/>
              <a:t>*العملة: الدولار السنغافوري. سعر الصرف: 0.8 دولار امريكي – 3 ريال سعودي.</a:t>
            </a:r>
          </a:p>
          <a:p>
            <a:pPr algn="r"/>
            <a:endParaRPr lang="ar-SA" dirty="0" smtClean="0"/>
          </a:p>
          <a:p>
            <a:pPr algn="r"/>
            <a:endParaRPr lang="ar-SA" dirty="0" smtClean="0"/>
          </a:p>
          <a:p>
            <a:pPr algn="r"/>
            <a:r>
              <a:rPr lang="ar-SA" dirty="0" smtClean="0"/>
              <a:t>*الديانات الرئيسية: البوذية – الإسلام – المسيحية – الهندوسية – السيخ.</a:t>
            </a:r>
          </a:p>
          <a:p>
            <a:pPr algn="r"/>
            <a:endParaRPr lang="ar-SA" dirty="0" smtClean="0"/>
          </a:p>
          <a:p>
            <a:pPr algn="r"/>
            <a:endParaRPr lang="ar-SA" dirty="0" smtClean="0"/>
          </a:p>
          <a:p>
            <a:pPr algn="r"/>
            <a:r>
              <a:rPr lang="en-US" dirty="0" smtClean="0"/>
              <a:t>GMT+8</a:t>
            </a:r>
            <a:r>
              <a:rPr lang="ar-SA" dirty="0" smtClean="0"/>
              <a:t> *المنطقة الزمنية:</a:t>
            </a:r>
          </a:p>
          <a:p>
            <a:pPr algn="r"/>
            <a:endParaRPr lang="ar-SA" dirty="0" smtClean="0"/>
          </a:p>
          <a:p>
            <a:pPr algn="r"/>
            <a:r>
              <a:rPr lang="en-US" dirty="0" smtClean="0"/>
              <a:t>230V/50Hz</a:t>
            </a:r>
            <a:r>
              <a:rPr lang="ar-SA" dirty="0" smtClean="0"/>
              <a:t> *تيار الكهرباء: </a:t>
            </a:r>
            <a:endParaRPr lang="ar-SA"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0"/>
            <a:ext cx="7772400" cy="1975104"/>
          </a:xfrm>
        </p:spPr>
        <p:txBody>
          <a:bodyPr/>
          <a:lstStyle/>
          <a:p>
            <a:pPr algn="r" rtl="1"/>
            <a:r>
              <a:rPr lang="ar-SA" sz="3100" dirty="0" smtClean="0"/>
              <a:t>معلومات الرحلة الموجهة للعائلات:</a:t>
            </a:r>
            <a:endParaRPr lang="en-US" sz="3100" dirty="0"/>
          </a:p>
        </p:txBody>
      </p:sp>
      <p:sp>
        <p:nvSpPr>
          <p:cNvPr id="4" name="Rounded Rectangle 3"/>
          <p:cNvSpPr/>
          <p:nvPr/>
        </p:nvSpPr>
        <p:spPr>
          <a:xfrm>
            <a:off x="4800600" y="838200"/>
            <a:ext cx="4343400" cy="6019800"/>
          </a:xfrm>
          <a:prstGeom prst="roundRect">
            <a:avLst/>
          </a:prstGeom>
          <a:solidFill>
            <a:srgbClr val="FF0000">
              <a:alpha val="35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066800" y="1371600"/>
            <a:ext cx="7772400" cy="6248400"/>
          </a:xfrm>
        </p:spPr>
        <p:txBody>
          <a:bodyPr>
            <a:normAutofit/>
          </a:bodyPr>
          <a:lstStyle/>
          <a:p>
            <a:pPr algn="r"/>
            <a:r>
              <a:rPr lang="ar-SA" dirty="0" smtClean="0"/>
              <a:t>عدد الليالي: 4 (في سنغافورة). </a:t>
            </a:r>
            <a:endParaRPr lang="en-US" dirty="0" smtClean="0"/>
          </a:p>
          <a:p>
            <a:pPr algn="r"/>
            <a:endParaRPr lang="ar-SA" dirty="0" smtClean="0"/>
          </a:p>
          <a:p>
            <a:pPr algn="r"/>
            <a:r>
              <a:rPr lang="ar-SA" dirty="0" smtClean="0"/>
              <a:t>الذهاب </a:t>
            </a:r>
            <a:r>
              <a:rPr lang="ar-SA" dirty="0" smtClean="0">
                <a:solidFill>
                  <a:srgbClr val="FFFF00"/>
                </a:solidFill>
              </a:rPr>
              <a:t>1 يوليو 2012</a:t>
            </a:r>
            <a:r>
              <a:rPr lang="ar-SA" dirty="0" smtClean="0"/>
              <a:t>.</a:t>
            </a:r>
            <a:endParaRPr lang="ar-SA" dirty="0" smtClean="0"/>
          </a:p>
          <a:p>
            <a:pPr algn="r"/>
            <a:r>
              <a:rPr lang="ar-SA" dirty="0" smtClean="0"/>
              <a:t> العودة</a:t>
            </a:r>
            <a:r>
              <a:rPr lang="ar-SA" dirty="0" smtClean="0">
                <a:solidFill>
                  <a:srgbClr val="FFFF00"/>
                </a:solidFill>
              </a:rPr>
              <a:t> 6 يوليو 2012</a:t>
            </a:r>
            <a:r>
              <a:rPr lang="ar-SA" dirty="0" smtClean="0"/>
              <a:t>.</a:t>
            </a:r>
            <a:endParaRPr lang="en-US" dirty="0" smtClean="0"/>
          </a:p>
          <a:p>
            <a:pPr algn="r"/>
            <a:endParaRPr lang="ar-SA" dirty="0" smtClean="0"/>
          </a:p>
          <a:p>
            <a:pPr algn="r" rtl="1"/>
            <a:r>
              <a:rPr lang="ar-SA" dirty="0" smtClean="0"/>
              <a:t>الخطوط الناقلة: </a:t>
            </a:r>
          </a:p>
          <a:p>
            <a:pPr algn="r" rtl="1"/>
            <a:r>
              <a:rPr lang="ar-SA" dirty="0" smtClean="0">
                <a:solidFill>
                  <a:srgbClr val="FFFF00"/>
                </a:solidFill>
              </a:rPr>
              <a:t>طيران الامارات </a:t>
            </a:r>
            <a:r>
              <a:rPr lang="en-US" dirty="0" smtClean="0">
                <a:solidFill>
                  <a:srgbClr val="FFFF00"/>
                </a:solidFill>
              </a:rPr>
              <a:t>Emirates Airlines</a:t>
            </a:r>
            <a:r>
              <a:rPr lang="ar-SA" dirty="0" smtClean="0"/>
              <a:t>.</a:t>
            </a:r>
          </a:p>
          <a:p>
            <a:pPr algn="r" rtl="1"/>
            <a:r>
              <a:rPr lang="ar-SA" dirty="0" smtClean="0"/>
              <a:t>الدرجة: </a:t>
            </a:r>
            <a:r>
              <a:rPr lang="ar-SA" dirty="0" smtClean="0">
                <a:solidFill>
                  <a:srgbClr val="FFFF00"/>
                </a:solidFill>
              </a:rPr>
              <a:t>السياحية</a:t>
            </a:r>
            <a:r>
              <a:rPr lang="ar-SA" dirty="0" smtClean="0"/>
              <a:t>.</a:t>
            </a:r>
          </a:p>
          <a:p>
            <a:pPr algn="r" rtl="1"/>
            <a:r>
              <a:rPr lang="ar-SA" dirty="0" smtClean="0"/>
              <a:t>نوع الطائرة: </a:t>
            </a:r>
            <a:r>
              <a:rPr lang="en-US" dirty="0" smtClean="0">
                <a:solidFill>
                  <a:srgbClr val="FFFF00"/>
                </a:solidFill>
              </a:rPr>
              <a:t>BOEING 777</a:t>
            </a:r>
            <a:r>
              <a:rPr lang="ar-SA" dirty="0" smtClean="0"/>
              <a:t>.</a:t>
            </a:r>
          </a:p>
          <a:p>
            <a:pPr algn="r" rtl="1"/>
            <a:endParaRPr lang="ar-SA" dirty="0" smtClean="0"/>
          </a:p>
          <a:p>
            <a:pPr algn="r" rtl="1"/>
            <a:r>
              <a:rPr lang="ar-SA" dirty="0" smtClean="0"/>
              <a:t>مسار الرحلة: </a:t>
            </a:r>
          </a:p>
          <a:p>
            <a:pPr algn="r" rtl="1"/>
            <a:r>
              <a:rPr lang="ar-SA" dirty="0" smtClean="0">
                <a:solidFill>
                  <a:srgbClr val="FFFF00"/>
                </a:solidFill>
              </a:rPr>
              <a:t>الرياض – دبي </a:t>
            </a:r>
            <a:r>
              <a:rPr lang="ar-SA" dirty="0" smtClean="0"/>
              <a:t>8:45</a:t>
            </a:r>
            <a:r>
              <a:rPr lang="en-US" dirty="0" smtClean="0"/>
              <a:t>pm</a:t>
            </a:r>
            <a:r>
              <a:rPr lang="ar-SA" dirty="0" smtClean="0"/>
              <a:t> – 11:25</a:t>
            </a:r>
            <a:r>
              <a:rPr lang="en-US" dirty="0" smtClean="0"/>
              <a:t>pm</a:t>
            </a:r>
          </a:p>
          <a:p>
            <a:pPr algn="r" rtl="1"/>
            <a:r>
              <a:rPr lang="ar-SA" dirty="0" smtClean="0"/>
              <a:t>(1 ساعة و40 دقيقة)</a:t>
            </a:r>
            <a:endParaRPr lang="en-US" dirty="0" smtClean="0"/>
          </a:p>
          <a:p>
            <a:pPr algn="r" rtl="1"/>
            <a:r>
              <a:rPr lang="ar-SA" dirty="0" smtClean="0">
                <a:solidFill>
                  <a:srgbClr val="FFFF00"/>
                </a:solidFill>
              </a:rPr>
              <a:t>دبي – سنغافورة </a:t>
            </a:r>
            <a:r>
              <a:rPr lang="ar-SA" dirty="0" smtClean="0"/>
              <a:t>3:25</a:t>
            </a:r>
            <a:r>
              <a:rPr lang="en-US" dirty="0" smtClean="0"/>
              <a:t>am</a:t>
            </a:r>
            <a:r>
              <a:rPr lang="ar-SA" dirty="0" smtClean="0"/>
              <a:t> -  2:45</a:t>
            </a:r>
            <a:r>
              <a:rPr lang="en-US" dirty="0" smtClean="0"/>
              <a:t>pm</a:t>
            </a:r>
            <a:endParaRPr lang="ar-SA" dirty="0" smtClean="0"/>
          </a:p>
          <a:p>
            <a:pPr algn="r" rtl="1"/>
            <a:r>
              <a:rPr lang="ar-SA" dirty="0" smtClean="0"/>
              <a:t>(7 ساعات و20 دقيقة)</a:t>
            </a:r>
            <a:endParaRPr lang="en-US" dirty="0" smtClean="0"/>
          </a:p>
          <a:p>
            <a:pPr algn="r" rtl="1"/>
            <a:r>
              <a:rPr lang="ar-SA" dirty="0" smtClean="0">
                <a:solidFill>
                  <a:srgbClr val="FFFF00"/>
                </a:solidFill>
              </a:rPr>
              <a:t>سنغافورة – دبي </a:t>
            </a:r>
            <a:r>
              <a:rPr lang="ar-SA" dirty="0" smtClean="0"/>
              <a:t>9:35</a:t>
            </a:r>
            <a:r>
              <a:rPr lang="en-US" dirty="0" smtClean="0"/>
              <a:t>am</a:t>
            </a:r>
            <a:r>
              <a:rPr lang="ar-SA" dirty="0" smtClean="0"/>
              <a:t>- 12:45</a:t>
            </a:r>
            <a:r>
              <a:rPr lang="en-US" dirty="0" smtClean="0"/>
              <a:t>pm</a:t>
            </a:r>
            <a:endParaRPr lang="ar-SA" dirty="0" smtClean="0"/>
          </a:p>
          <a:p>
            <a:pPr algn="r" rtl="1"/>
            <a:r>
              <a:rPr lang="ar-SA" dirty="0" smtClean="0"/>
              <a:t>(7 ساعات و10 دقائق)</a:t>
            </a:r>
            <a:endParaRPr lang="en-US" dirty="0" smtClean="0"/>
          </a:p>
          <a:p>
            <a:pPr algn="r" rtl="1"/>
            <a:r>
              <a:rPr lang="ar-SA" dirty="0" smtClean="0">
                <a:solidFill>
                  <a:srgbClr val="FFFF00"/>
                </a:solidFill>
              </a:rPr>
              <a:t>دبي – الرياض </a:t>
            </a:r>
            <a:r>
              <a:rPr lang="ar-SA" dirty="0" smtClean="0"/>
              <a:t>6:25</a:t>
            </a:r>
            <a:r>
              <a:rPr lang="en-US" dirty="0" smtClean="0"/>
              <a:t>pm</a:t>
            </a:r>
            <a:r>
              <a:rPr lang="ar-SA" dirty="0" smtClean="0"/>
              <a:t> – 7:05</a:t>
            </a:r>
            <a:r>
              <a:rPr lang="en-US" dirty="0" smtClean="0"/>
              <a:t>pm</a:t>
            </a:r>
            <a:endParaRPr lang="ar-SA" dirty="0" smtClean="0"/>
          </a:p>
          <a:p>
            <a:pPr algn="r" rtl="1"/>
            <a:r>
              <a:rPr lang="ar-SA" dirty="0" smtClean="0"/>
              <a:t>(1 ساعة و40 دقيقة)</a:t>
            </a:r>
            <a:endParaRPr lang="en-US" dirty="0" smtClean="0"/>
          </a:p>
          <a:p>
            <a:pPr algn="r" rtl="1"/>
            <a:endParaRPr lang="ar-SA" dirty="0" smtClean="0"/>
          </a:p>
          <a:p>
            <a:pPr algn="r" rtl="1"/>
            <a:endParaRPr lang="ar-SA" dirty="0" smtClean="0"/>
          </a:p>
          <a:p>
            <a:pPr algn="r" rtl="1"/>
            <a:endParaRPr lang="ar-SA" dirty="0" smtClean="0"/>
          </a:p>
        </p:txBody>
      </p:sp>
      <p:pic>
        <p:nvPicPr>
          <p:cNvPr id="6" name="Picture 5" descr="emirates_airlines_logo_3115.gif"/>
          <p:cNvPicPr>
            <a:picLocks noChangeAspect="1"/>
          </p:cNvPicPr>
          <p:nvPr/>
        </p:nvPicPr>
        <p:blipFill>
          <a:blip r:embed="rId2" cstate="print"/>
          <a:stretch>
            <a:fillRect/>
          </a:stretch>
        </p:blipFill>
        <p:spPr>
          <a:xfrm>
            <a:off x="1066800" y="152400"/>
            <a:ext cx="2514600" cy="1727530"/>
          </a:xfrm>
          <a:prstGeom prst="rect">
            <a:avLst/>
          </a:prstGeom>
        </p:spPr>
      </p:pic>
      <p:pic>
        <p:nvPicPr>
          <p:cNvPr id="7" name="Picture 6" descr="Boeing+777-200LR.jpg"/>
          <p:cNvPicPr>
            <a:picLocks noChangeAspect="1"/>
          </p:cNvPicPr>
          <p:nvPr/>
        </p:nvPicPr>
        <p:blipFill>
          <a:blip r:embed="rId3" cstate="print"/>
          <a:stretch>
            <a:fillRect/>
          </a:stretch>
        </p:blipFill>
        <p:spPr>
          <a:xfrm>
            <a:off x="685800" y="2057400"/>
            <a:ext cx="3371850" cy="2262127"/>
          </a:xfrm>
          <a:prstGeom prst="rect">
            <a:avLst/>
          </a:prstGeom>
          <a:ln cap="rnd">
            <a:solidFill>
              <a:schemeClr val="tx1"/>
            </a:solidFill>
          </a:ln>
        </p:spPr>
      </p:pic>
      <p:pic>
        <p:nvPicPr>
          <p:cNvPr id="8" name="Picture 7" descr="emirates_6.jpg"/>
          <p:cNvPicPr>
            <a:picLocks noChangeAspect="1"/>
          </p:cNvPicPr>
          <p:nvPr/>
        </p:nvPicPr>
        <p:blipFill>
          <a:blip r:embed="rId4" cstate="print"/>
          <a:stretch>
            <a:fillRect/>
          </a:stretch>
        </p:blipFill>
        <p:spPr>
          <a:xfrm>
            <a:off x="685800" y="4419600"/>
            <a:ext cx="3352800" cy="2286000"/>
          </a:xfrm>
          <a:prstGeom prst="rect">
            <a:avLst/>
          </a:prstGeom>
          <a:ln cap="rnd">
            <a:solidFill>
              <a:schemeClr val="tx1"/>
            </a:solidFill>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914400"/>
          </a:xfrm>
        </p:spPr>
        <p:txBody>
          <a:bodyPr/>
          <a:lstStyle/>
          <a:p>
            <a:pPr algn="ctr"/>
            <a:r>
              <a:rPr lang="ar-SA" dirty="0" smtClean="0"/>
              <a:t>اليوم الأول  1-7-2012</a:t>
            </a:r>
            <a:endParaRPr lang="en-US" dirty="0"/>
          </a:p>
        </p:txBody>
      </p:sp>
      <p:sp>
        <p:nvSpPr>
          <p:cNvPr id="3" name="Content Placeholder 2"/>
          <p:cNvSpPr>
            <a:spLocks noGrp="1"/>
          </p:cNvSpPr>
          <p:nvPr>
            <p:ph idx="1"/>
          </p:nvPr>
        </p:nvSpPr>
        <p:spPr>
          <a:xfrm>
            <a:off x="4343400" y="1143000"/>
            <a:ext cx="4800600" cy="5486400"/>
          </a:xfrm>
        </p:spPr>
        <p:txBody>
          <a:bodyPr>
            <a:normAutofit lnSpcReduction="10000"/>
          </a:bodyPr>
          <a:lstStyle/>
          <a:p>
            <a:pPr algn="just" rtl="1"/>
            <a:r>
              <a:rPr lang="ar-SA" sz="2400" dirty="0" smtClean="0"/>
              <a:t>الاقلاع من مطار الملك خالد الدولي الساعة 8:45 مساءاً.</a:t>
            </a:r>
          </a:p>
          <a:p>
            <a:pPr algn="just" rtl="1"/>
            <a:endParaRPr lang="ar-SA" sz="2400" dirty="0" smtClean="0"/>
          </a:p>
          <a:p>
            <a:pPr algn="just" rtl="1"/>
            <a:endParaRPr lang="ar-SA" sz="2400" dirty="0" smtClean="0"/>
          </a:p>
          <a:p>
            <a:pPr algn="just" rtl="1"/>
            <a:endParaRPr lang="ar-SA" sz="2400" dirty="0" smtClean="0"/>
          </a:p>
          <a:p>
            <a:pPr algn="just" rtl="1"/>
            <a:endParaRPr lang="ar-SA" sz="2400" dirty="0" smtClean="0"/>
          </a:p>
          <a:p>
            <a:pPr algn="just" rtl="1"/>
            <a:endParaRPr lang="ar-SA" sz="2400" dirty="0" smtClean="0"/>
          </a:p>
          <a:p>
            <a:pPr algn="just" rtl="1"/>
            <a:r>
              <a:rPr lang="ar-SA" sz="2400" dirty="0" smtClean="0"/>
              <a:t>الوصول الى مطار دبي الدولي الساعة 11:25 مساءاً.</a:t>
            </a:r>
          </a:p>
          <a:p>
            <a:pPr algn="just" rtl="1"/>
            <a:r>
              <a:rPr lang="ar-SA" sz="2400" dirty="0" smtClean="0"/>
              <a:t>قضاء 4 ساعات في المطار في السوق الحرة للتسوق والأكل والشرب.</a:t>
            </a:r>
          </a:p>
          <a:p>
            <a:pPr algn="just" rtl="1"/>
            <a:r>
              <a:rPr lang="ar-SA" sz="2400" dirty="0" smtClean="0"/>
              <a:t>الاقلاع لسنغافورة الساعة 3:25 صباحاً (من يوم 2-7).</a:t>
            </a:r>
          </a:p>
          <a:p>
            <a:pPr algn="r" rtl="1"/>
            <a:endParaRPr lang="en-US" sz="2400" dirty="0"/>
          </a:p>
        </p:txBody>
      </p:sp>
      <p:pic>
        <p:nvPicPr>
          <p:cNvPr id="4" name="Picture 3" descr="185335342_24d1b54fde.jpg"/>
          <p:cNvPicPr>
            <a:picLocks noChangeAspect="1"/>
          </p:cNvPicPr>
          <p:nvPr/>
        </p:nvPicPr>
        <p:blipFill>
          <a:blip r:embed="rId2" cstate="print"/>
          <a:stretch>
            <a:fillRect/>
          </a:stretch>
        </p:blipFill>
        <p:spPr>
          <a:xfrm>
            <a:off x="838200" y="1066800"/>
            <a:ext cx="3479800" cy="2609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DSCF0084.JPG"/>
          <p:cNvPicPr>
            <a:picLocks noChangeAspect="1"/>
          </p:cNvPicPr>
          <p:nvPr/>
        </p:nvPicPr>
        <p:blipFill>
          <a:blip r:embed="rId3" cstate="print"/>
          <a:stretch>
            <a:fillRect/>
          </a:stretch>
        </p:blipFill>
        <p:spPr>
          <a:xfrm>
            <a:off x="838200" y="3886200"/>
            <a:ext cx="3505200" cy="262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914400"/>
          </a:xfrm>
        </p:spPr>
        <p:txBody>
          <a:bodyPr/>
          <a:lstStyle/>
          <a:p>
            <a:pPr algn="ctr"/>
            <a:r>
              <a:rPr lang="ar-SA" dirty="0" smtClean="0"/>
              <a:t>اليوم الثاني  2-7-2012 </a:t>
            </a:r>
            <a:endParaRPr lang="en-US" dirty="0"/>
          </a:p>
        </p:txBody>
      </p:sp>
      <p:sp>
        <p:nvSpPr>
          <p:cNvPr id="3" name="Content Placeholder 2"/>
          <p:cNvSpPr>
            <a:spLocks noGrp="1"/>
          </p:cNvSpPr>
          <p:nvPr>
            <p:ph idx="1"/>
          </p:nvPr>
        </p:nvSpPr>
        <p:spPr>
          <a:xfrm>
            <a:off x="457200" y="685800"/>
            <a:ext cx="5181600" cy="6172200"/>
          </a:xfrm>
        </p:spPr>
        <p:txBody>
          <a:bodyPr>
            <a:normAutofit/>
          </a:bodyPr>
          <a:lstStyle/>
          <a:p>
            <a:pPr algn="just" rtl="1"/>
            <a:r>
              <a:rPr lang="ar-SA" sz="2400" dirty="0" smtClean="0"/>
              <a:t>الوصول الى مطار </a:t>
            </a:r>
            <a:r>
              <a:rPr lang="en-US" sz="2400" dirty="0" err="1" smtClean="0"/>
              <a:t>Changi</a:t>
            </a:r>
            <a:r>
              <a:rPr lang="en-US" sz="2400" dirty="0" smtClean="0"/>
              <a:t> </a:t>
            </a:r>
            <a:r>
              <a:rPr lang="ar-SA" sz="2400" dirty="0" smtClean="0"/>
              <a:t> </a:t>
            </a:r>
            <a:r>
              <a:rPr lang="ar-SA" sz="2400" dirty="0" smtClean="0"/>
              <a:t>الدولي الساعة 2:45 عصراً</a:t>
            </a:r>
            <a:r>
              <a:rPr lang="ar-SA" sz="2400" dirty="0" smtClean="0"/>
              <a:t>.</a:t>
            </a:r>
            <a:endParaRPr lang="ar-SA" sz="2400" dirty="0" smtClean="0"/>
          </a:p>
          <a:p>
            <a:pPr algn="just" rtl="1"/>
            <a:r>
              <a:rPr lang="ar-SA" sz="2400" dirty="0" smtClean="0"/>
              <a:t>انهاء الاجراءات والتوجه الى الفندق</a:t>
            </a:r>
            <a:r>
              <a:rPr lang="en-US" sz="2400" dirty="0" smtClean="0"/>
              <a:t> Orchard Parade Hotel</a:t>
            </a:r>
            <a:r>
              <a:rPr lang="ar-SA" sz="2400" dirty="0" smtClean="0"/>
              <a:t> والوصول الساعة 4:00.</a:t>
            </a:r>
          </a:p>
          <a:p>
            <a:pPr algn="just" rtl="1"/>
            <a:r>
              <a:rPr lang="ar-SA" sz="2400" dirty="0" smtClean="0"/>
              <a:t>دخول الغرفة واخذ قسط من الراحة لمدة ساعتين.</a:t>
            </a:r>
          </a:p>
          <a:p>
            <a:pPr algn="just" rtl="1"/>
            <a:r>
              <a:rPr lang="ar-SA" sz="2400" dirty="0" smtClean="0"/>
              <a:t>الخروج والتنزه الحر في شارع </a:t>
            </a:r>
            <a:r>
              <a:rPr lang="en-US" sz="2400" dirty="0" smtClean="0"/>
              <a:t>Orchard </a:t>
            </a:r>
            <a:r>
              <a:rPr lang="ar-SA" sz="2400" dirty="0" smtClean="0"/>
              <a:t> </a:t>
            </a:r>
            <a:r>
              <a:rPr lang="ar-SA" sz="2400" dirty="0" smtClean="0"/>
              <a:t> المعروف بالمحلات والمطاعم حتى الساعة 8:00.</a:t>
            </a:r>
          </a:p>
          <a:p>
            <a:pPr algn="just" rtl="1"/>
            <a:r>
              <a:rPr lang="ar-SA" sz="2400" dirty="0" smtClean="0"/>
              <a:t>تناول وجبة العشاء في مطعم </a:t>
            </a:r>
            <a:r>
              <a:rPr lang="en-US" sz="2400" b="1" dirty="0" smtClean="0"/>
              <a:t>Crystal Jade </a:t>
            </a:r>
            <a:r>
              <a:rPr lang="en-US" sz="2400" b="1" dirty="0" smtClean="0"/>
              <a:t>Palace</a:t>
            </a:r>
            <a:r>
              <a:rPr lang="ar-SA" sz="2400" b="1" dirty="0" smtClean="0"/>
              <a:t> </a:t>
            </a:r>
            <a:r>
              <a:rPr lang="ar-SA" sz="2400" dirty="0" smtClean="0"/>
              <a:t>الصيني (180 ريال للشخص).</a:t>
            </a:r>
          </a:p>
          <a:p>
            <a:pPr algn="just" rtl="1"/>
            <a:r>
              <a:rPr lang="ar-SA" sz="2400" dirty="0" smtClean="0"/>
              <a:t>الرجوع للفندق الساعة 10:00 مساءاً.</a:t>
            </a:r>
          </a:p>
        </p:txBody>
      </p:sp>
      <p:pic>
        <p:nvPicPr>
          <p:cNvPr id="4" name="Picture 3" descr="Changi_airport_terminal_interior.jpg"/>
          <p:cNvPicPr>
            <a:picLocks noChangeAspect="1"/>
          </p:cNvPicPr>
          <p:nvPr/>
        </p:nvPicPr>
        <p:blipFill>
          <a:blip r:embed="rId2" cstate="print"/>
          <a:stretch>
            <a:fillRect/>
          </a:stretch>
        </p:blipFill>
        <p:spPr>
          <a:xfrm>
            <a:off x="5715000" y="272878"/>
            <a:ext cx="2971800" cy="21083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Orchard_Parade_Hotel-Facade.jpg"/>
          <p:cNvPicPr>
            <a:picLocks noChangeAspect="1"/>
          </p:cNvPicPr>
          <p:nvPr/>
        </p:nvPicPr>
        <p:blipFill>
          <a:blip r:embed="rId3" cstate="print"/>
          <a:stretch>
            <a:fillRect/>
          </a:stretch>
        </p:blipFill>
        <p:spPr>
          <a:xfrm>
            <a:off x="5715000" y="2405105"/>
            <a:ext cx="2971800" cy="21351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181105_image2_1.jpg"/>
          <p:cNvPicPr>
            <a:picLocks noChangeAspect="1"/>
          </p:cNvPicPr>
          <p:nvPr/>
        </p:nvPicPr>
        <p:blipFill>
          <a:blip r:embed="rId4" cstate="print"/>
          <a:stretch>
            <a:fillRect/>
          </a:stretch>
        </p:blipFill>
        <p:spPr>
          <a:xfrm>
            <a:off x="5715000" y="4495800"/>
            <a:ext cx="3048000" cy="21656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772400" cy="914400"/>
          </a:xfrm>
        </p:spPr>
        <p:txBody>
          <a:bodyPr/>
          <a:lstStyle/>
          <a:p>
            <a:pPr algn="ctr"/>
            <a:r>
              <a:rPr lang="ar-SA" dirty="0" smtClean="0"/>
              <a:t>اليوم الثالث  3-7-2012</a:t>
            </a:r>
            <a:endParaRPr lang="en-US" dirty="0"/>
          </a:p>
        </p:txBody>
      </p:sp>
      <p:sp>
        <p:nvSpPr>
          <p:cNvPr id="3" name="Content Placeholder 2"/>
          <p:cNvSpPr>
            <a:spLocks noGrp="1"/>
          </p:cNvSpPr>
          <p:nvPr>
            <p:ph idx="1"/>
          </p:nvPr>
        </p:nvSpPr>
        <p:spPr>
          <a:xfrm>
            <a:off x="3886200" y="914400"/>
            <a:ext cx="5257800" cy="5943600"/>
          </a:xfrm>
        </p:spPr>
        <p:txBody>
          <a:bodyPr>
            <a:normAutofit fontScale="77500" lnSpcReduction="20000"/>
          </a:bodyPr>
          <a:lstStyle/>
          <a:p>
            <a:pPr algn="just" rtl="1"/>
            <a:r>
              <a:rPr lang="ar-SA" sz="2400" dirty="0" smtClean="0"/>
              <a:t>الافطار في الفندق الساعة 10:00.</a:t>
            </a:r>
          </a:p>
          <a:p>
            <a:pPr algn="just" rtl="1"/>
            <a:r>
              <a:rPr lang="ar-SA" sz="2400" dirty="0" smtClean="0"/>
              <a:t>الساعة 12:00 التوجة الى حديقة </a:t>
            </a:r>
            <a:r>
              <a:rPr lang="en-US" sz="2400" dirty="0" err="1" smtClean="0"/>
              <a:t>Jurong</a:t>
            </a:r>
            <a:r>
              <a:rPr lang="en-US" sz="2400" dirty="0" smtClean="0"/>
              <a:t> Bird </a:t>
            </a:r>
            <a:r>
              <a:rPr lang="en-US" sz="2400" dirty="0" smtClean="0"/>
              <a:t>Park</a:t>
            </a:r>
            <a:r>
              <a:rPr lang="ar-SA" sz="2400" dirty="0" smtClean="0"/>
              <a:t>، وهي حديقة طيور تضم 5000 طير من 380 فصيلة.</a:t>
            </a:r>
          </a:p>
          <a:p>
            <a:pPr algn="just" rtl="1"/>
            <a:r>
              <a:rPr lang="ar-SA" sz="2400" dirty="0" smtClean="0"/>
              <a:t>الوصول الساعة 12:15 والاستمتاع بالحديقة حتى الساعة 2:00.</a:t>
            </a:r>
          </a:p>
          <a:p>
            <a:pPr algn="just" rtl="1"/>
            <a:r>
              <a:rPr lang="ar-SA" sz="2400" dirty="0" smtClean="0"/>
              <a:t>التوجه الى حديقة حيوانات سنغفورة </a:t>
            </a:r>
            <a:r>
              <a:rPr lang="en-US" sz="2400" dirty="0" smtClean="0"/>
              <a:t>Singapore Zoo</a:t>
            </a:r>
            <a:r>
              <a:rPr lang="ar-SA" sz="2400" dirty="0" smtClean="0"/>
              <a:t>، المشهورة عالمياً والتي تحتوي على 3000 حيوان من 314 فصيلة مختلفة.</a:t>
            </a:r>
          </a:p>
          <a:p>
            <a:pPr algn="just" rtl="1"/>
            <a:r>
              <a:rPr lang="ar-SA" sz="2400" dirty="0" smtClean="0"/>
              <a:t>التجول في الحديقة وتناول وجبة الغداء الساعة 4:00 في مطعم </a:t>
            </a:r>
            <a:r>
              <a:rPr lang="en-US" sz="2400" dirty="0" err="1" smtClean="0"/>
              <a:t>Pizzafari</a:t>
            </a:r>
            <a:r>
              <a:rPr lang="en-US" sz="2400" dirty="0" smtClean="0"/>
              <a:t> </a:t>
            </a:r>
            <a:r>
              <a:rPr lang="ar-SA" sz="2400" dirty="0" smtClean="0"/>
              <a:t> </a:t>
            </a:r>
            <a:r>
              <a:rPr lang="ar-SA" sz="2400" dirty="0" smtClean="0"/>
              <a:t>ذو الطابع المميز.</a:t>
            </a:r>
          </a:p>
          <a:p>
            <a:pPr algn="just" rtl="1"/>
            <a:r>
              <a:rPr lang="ar-SA" sz="2400" dirty="0" smtClean="0"/>
              <a:t>الرجوع الى الفندق الساعة 5:00وأخذ وقت حر، يمكن السباحة في مسبح الفندق.</a:t>
            </a:r>
          </a:p>
          <a:p>
            <a:pPr algn="just" rtl="1"/>
            <a:r>
              <a:rPr lang="ar-SA" sz="2400" dirty="0" smtClean="0"/>
              <a:t>الساعة 8:45 مساءاً التوجه الى حديقة </a:t>
            </a:r>
            <a:r>
              <a:rPr lang="en-US" sz="2400" dirty="0" smtClean="0"/>
              <a:t>Night Safari </a:t>
            </a:r>
            <a:r>
              <a:rPr lang="ar-SA" sz="2400" dirty="0" smtClean="0"/>
              <a:t> </a:t>
            </a:r>
            <a:r>
              <a:rPr lang="ar-SA" sz="2400" dirty="0" smtClean="0"/>
              <a:t>السفاري الليلي والتي تعتبر الاولى من نوعها وتضم 2500 حيوان من 137 فصيلة، وهي تجربة فريدة من نوعها حيث يمكن فرجة والاقتراب بالحافلات من الحيوانات التي تظهر بالليل ومشاهدتها في بيئتها الطبيعية.</a:t>
            </a:r>
          </a:p>
          <a:p>
            <a:pPr algn="just" rtl="1"/>
            <a:r>
              <a:rPr lang="ar-SA" sz="2400" dirty="0" smtClean="0"/>
              <a:t>تناول وجبة العشاء في مطعم </a:t>
            </a:r>
            <a:r>
              <a:rPr lang="en-US" sz="2400" dirty="0" err="1" smtClean="0"/>
              <a:t>Ulu</a:t>
            </a:r>
            <a:r>
              <a:rPr lang="en-US" sz="2400" dirty="0" smtClean="0"/>
              <a:t> </a:t>
            </a:r>
            <a:r>
              <a:rPr lang="en-US" sz="2400" dirty="0" err="1" smtClean="0"/>
              <a:t>Ulu</a:t>
            </a:r>
            <a:r>
              <a:rPr lang="ar-SA" sz="2400" dirty="0" smtClean="0"/>
              <a:t>.</a:t>
            </a:r>
          </a:p>
          <a:p>
            <a:pPr algn="just" rtl="1"/>
            <a:r>
              <a:rPr lang="ar-SA" sz="2400" dirty="0" smtClean="0"/>
              <a:t>الرجوع الى الفندق والوصول الساعة 11:30م.</a:t>
            </a:r>
          </a:p>
        </p:txBody>
      </p:sp>
      <p:pic>
        <p:nvPicPr>
          <p:cNvPr id="4" name="Picture 3" descr="jurong-bird-park-singapore1.jpg"/>
          <p:cNvPicPr>
            <a:picLocks noChangeAspect="1"/>
          </p:cNvPicPr>
          <p:nvPr/>
        </p:nvPicPr>
        <p:blipFill>
          <a:blip r:embed="rId2" cstate="print"/>
          <a:stretch>
            <a:fillRect/>
          </a:stretch>
        </p:blipFill>
        <p:spPr>
          <a:xfrm>
            <a:off x="609600" y="762000"/>
            <a:ext cx="2838450" cy="18904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gorila.jpg"/>
          <p:cNvPicPr>
            <a:picLocks noChangeAspect="1"/>
          </p:cNvPicPr>
          <p:nvPr/>
        </p:nvPicPr>
        <p:blipFill>
          <a:blip r:embed="rId3" cstate="print"/>
          <a:stretch>
            <a:fillRect/>
          </a:stretch>
        </p:blipFill>
        <p:spPr>
          <a:xfrm>
            <a:off x="609600" y="2743200"/>
            <a:ext cx="2858451"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SingaporeNightSafari01.jpg"/>
          <p:cNvPicPr>
            <a:picLocks noChangeAspect="1"/>
          </p:cNvPicPr>
          <p:nvPr/>
        </p:nvPicPr>
        <p:blipFill>
          <a:blip r:embed="rId4" cstate="print"/>
          <a:stretch>
            <a:fillRect/>
          </a:stretch>
        </p:blipFill>
        <p:spPr>
          <a:xfrm>
            <a:off x="609600" y="4724400"/>
            <a:ext cx="289560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0"/>
            <a:ext cx="7772400" cy="914400"/>
          </a:xfrm>
        </p:spPr>
        <p:txBody>
          <a:bodyPr/>
          <a:lstStyle/>
          <a:p>
            <a:pPr algn="ctr"/>
            <a:r>
              <a:rPr lang="ar-SA" dirty="0" smtClean="0"/>
              <a:t>اليوم الرابع  4-7-2012</a:t>
            </a:r>
            <a:endParaRPr lang="en-US" dirty="0"/>
          </a:p>
        </p:txBody>
      </p:sp>
      <p:sp>
        <p:nvSpPr>
          <p:cNvPr id="3" name="Content Placeholder 2"/>
          <p:cNvSpPr>
            <a:spLocks noGrp="1"/>
          </p:cNvSpPr>
          <p:nvPr>
            <p:ph idx="1"/>
          </p:nvPr>
        </p:nvSpPr>
        <p:spPr>
          <a:xfrm>
            <a:off x="4191000" y="685800"/>
            <a:ext cx="4953000" cy="6172200"/>
          </a:xfrm>
        </p:spPr>
        <p:txBody>
          <a:bodyPr>
            <a:normAutofit fontScale="85000" lnSpcReduction="10000"/>
          </a:bodyPr>
          <a:lstStyle/>
          <a:p>
            <a:pPr algn="just" rtl="1"/>
            <a:r>
              <a:rPr lang="ar-SA" sz="2400" dirty="0" smtClean="0"/>
              <a:t>بعد الافطار التوجه الى</a:t>
            </a:r>
            <a:r>
              <a:rPr lang="en-US" sz="2400" dirty="0" smtClean="0"/>
              <a:t>  </a:t>
            </a:r>
            <a:r>
              <a:rPr lang="ar-SA" sz="2400" dirty="0" smtClean="0"/>
              <a:t> </a:t>
            </a:r>
            <a:r>
              <a:rPr lang="ar-SA" sz="2400" dirty="0" smtClean="0"/>
              <a:t>متحف سنغافورة الوطني العريق الذي يعود تاريخه الى عام 1887، والوصول اليه الساعة 12:30.</a:t>
            </a:r>
          </a:p>
          <a:p>
            <a:pPr algn="just" rtl="1"/>
            <a:r>
              <a:rPr lang="ar-SA" sz="2400" dirty="0" smtClean="0"/>
              <a:t>بعد أخذ جولة على المتحف الخروج الساعة 1:30 والتوجة الى </a:t>
            </a:r>
            <a:r>
              <a:rPr lang="en-US" sz="2400" dirty="0" smtClean="0"/>
              <a:t>Chinatown </a:t>
            </a:r>
            <a:r>
              <a:rPr lang="ar-SA" sz="2400" dirty="0" smtClean="0"/>
              <a:t> والوصول الساعة ،1:45 حيث توجد الصناعات الصينية التقليدية والبضائع زهيدة الثمن، وكذلك فهو مكان جيد للفرجة.</a:t>
            </a:r>
          </a:p>
          <a:p>
            <a:pPr algn="just" rtl="1"/>
            <a:r>
              <a:rPr lang="ar-SA" sz="2400" dirty="0" smtClean="0"/>
              <a:t>بعد قضاء ساعة التوجة الى منطقة </a:t>
            </a:r>
            <a:r>
              <a:rPr lang="en-US" sz="2400" dirty="0" err="1" smtClean="0"/>
              <a:t>Bugis</a:t>
            </a:r>
            <a:r>
              <a:rPr lang="en-US" sz="2400" dirty="0" smtClean="0"/>
              <a:t> </a:t>
            </a:r>
            <a:r>
              <a:rPr lang="ar-SA" sz="2400" dirty="0" smtClean="0"/>
              <a:t> </a:t>
            </a:r>
            <a:r>
              <a:rPr lang="ar-SA" sz="2400" dirty="0" smtClean="0"/>
              <a:t>و </a:t>
            </a:r>
            <a:r>
              <a:rPr lang="en-US" sz="2400" dirty="0" smtClean="0"/>
              <a:t>Kampong Glam</a:t>
            </a:r>
            <a:r>
              <a:rPr lang="ar-SA" sz="2400" dirty="0" smtClean="0"/>
              <a:t> والوصول الساعة 3:00، حيث يوجد مسجد سلطان و مسجد الحاجة فاطمة وشارع العرب والعديد من المحلات ذات البضائع زهيدة الثمن.</a:t>
            </a:r>
          </a:p>
          <a:p>
            <a:pPr algn="just" rtl="1"/>
            <a:r>
              <a:rPr lang="ar-SA" sz="2400" dirty="0" smtClean="0"/>
              <a:t>تناول وجبة الغداء في مطعم صوفي التركي الساعة 4:00.</a:t>
            </a:r>
          </a:p>
          <a:p>
            <a:pPr algn="just" rtl="1"/>
            <a:r>
              <a:rPr lang="ar-SA" sz="2400" dirty="0" smtClean="0"/>
              <a:t>التوجه الى شارع </a:t>
            </a:r>
            <a:r>
              <a:rPr lang="en-US" sz="2400" dirty="0" smtClean="0"/>
              <a:t>Orchard </a:t>
            </a:r>
            <a:r>
              <a:rPr lang="ar-SA" sz="2400" dirty="0" smtClean="0"/>
              <a:t> والوصول الساعة 4:15 وزيارة مجمعات التسوق الحديثة مثل </a:t>
            </a:r>
            <a:r>
              <a:rPr lang="en-US" sz="2400" dirty="0" err="1" smtClean="0"/>
              <a:t>Ngee</a:t>
            </a:r>
            <a:r>
              <a:rPr lang="en-US" sz="2400" dirty="0" smtClean="0"/>
              <a:t> Ann City</a:t>
            </a:r>
            <a:r>
              <a:rPr lang="ar-SA" sz="2400" dirty="0" smtClean="0"/>
              <a:t> وتناول العشاء والرجوع الى الفندق الساعة 7:00.</a:t>
            </a:r>
          </a:p>
        </p:txBody>
      </p:sp>
      <p:pic>
        <p:nvPicPr>
          <p:cNvPr id="4" name="Picture 3" descr="China.jpg"/>
          <p:cNvPicPr>
            <a:picLocks noChangeAspect="1"/>
          </p:cNvPicPr>
          <p:nvPr/>
        </p:nvPicPr>
        <p:blipFill>
          <a:blip r:embed="rId2" cstate="print"/>
          <a:stretch>
            <a:fillRect/>
          </a:stretch>
        </p:blipFill>
        <p:spPr>
          <a:xfrm>
            <a:off x="1219200" y="381000"/>
            <a:ext cx="2133599" cy="20708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SultanMosque_Square2.JPG"/>
          <p:cNvPicPr>
            <a:picLocks noChangeAspect="1"/>
          </p:cNvPicPr>
          <p:nvPr/>
        </p:nvPicPr>
        <p:blipFill>
          <a:blip r:embed="rId3" cstate="print"/>
          <a:stretch>
            <a:fillRect/>
          </a:stretch>
        </p:blipFill>
        <p:spPr>
          <a:xfrm>
            <a:off x="1219200" y="2590800"/>
            <a:ext cx="2133600" cy="19993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descr="Ngee_Ann_City_Orchard_Road.jpg"/>
          <p:cNvPicPr>
            <a:picLocks noChangeAspect="1"/>
          </p:cNvPicPr>
          <p:nvPr/>
        </p:nvPicPr>
        <p:blipFill>
          <a:blip r:embed="rId4" cstate="print"/>
          <a:stretch>
            <a:fillRect/>
          </a:stretch>
        </p:blipFill>
        <p:spPr>
          <a:xfrm>
            <a:off x="1219200" y="4724400"/>
            <a:ext cx="21336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772400" cy="914400"/>
          </a:xfrm>
        </p:spPr>
        <p:txBody>
          <a:bodyPr/>
          <a:lstStyle/>
          <a:p>
            <a:pPr algn="ctr"/>
            <a:r>
              <a:rPr lang="ar-SA" dirty="0" smtClean="0"/>
              <a:t>اليوم الخامس  5-7-2012</a:t>
            </a:r>
            <a:endParaRPr lang="en-US" dirty="0"/>
          </a:p>
        </p:txBody>
      </p:sp>
      <p:sp>
        <p:nvSpPr>
          <p:cNvPr id="3" name="Content Placeholder 2"/>
          <p:cNvSpPr>
            <a:spLocks noGrp="1"/>
          </p:cNvSpPr>
          <p:nvPr>
            <p:ph idx="1"/>
          </p:nvPr>
        </p:nvSpPr>
        <p:spPr>
          <a:xfrm>
            <a:off x="4724400" y="762000"/>
            <a:ext cx="4419600" cy="6096000"/>
          </a:xfrm>
        </p:spPr>
        <p:txBody>
          <a:bodyPr>
            <a:normAutofit fontScale="92500" lnSpcReduction="10000"/>
          </a:bodyPr>
          <a:lstStyle/>
          <a:p>
            <a:pPr algn="r" rtl="1"/>
            <a:r>
              <a:rPr lang="ar-SA" dirty="0" smtClean="0"/>
              <a:t>بعد الإفطار الساعة 9:00 التوجة الى محطة الـ</a:t>
            </a:r>
            <a:r>
              <a:rPr lang="en-US" dirty="0" smtClean="0"/>
              <a:t>Cable Car</a:t>
            </a:r>
            <a:r>
              <a:rPr lang="ar-SA" dirty="0" smtClean="0"/>
              <a:t> للوصول الى جزيرة سنتوسا، و الوصول للجزيرة الساعة 12:00.</a:t>
            </a:r>
          </a:p>
          <a:p>
            <a:pPr algn="r" rtl="1"/>
            <a:r>
              <a:rPr lang="ar-SA" dirty="0" smtClean="0"/>
              <a:t>زيارة تمثال الأسد البحري أو </a:t>
            </a:r>
            <a:r>
              <a:rPr lang="en-US" dirty="0" err="1" smtClean="0"/>
              <a:t>Merlion</a:t>
            </a:r>
            <a:r>
              <a:rPr lang="ar-SA" dirty="0" smtClean="0"/>
              <a:t> </a:t>
            </a:r>
            <a:r>
              <a:rPr lang="ar-SA" dirty="0" smtClean="0"/>
              <a:t>وهو رمز البلد، وزيارة معرض </a:t>
            </a:r>
            <a:r>
              <a:rPr lang="en-US" dirty="0" smtClean="0"/>
              <a:t>Images of Singapore </a:t>
            </a:r>
            <a:r>
              <a:rPr lang="ar-SA" dirty="0" smtClean="0"/>
              <a:t> </a:t>
            </a:r>
            <a:r>
              <a:rPr lang="ar-SA" dirty="0" smtClean="0"/>
              <a:t>الذي يروي قصة سنغافورة.</a:t>
            </a:r>
          </a:p>
          <a:p>
            <a:pPr algn="r" rtl="1"/>
            <a:r>
              <a:rPr lang="ar-SA" dirty="0" smtClean="0"/>
              <a:t>الساعة 2:00 التوجة للمدينة الترفيهية أو الـ</a:t>
            </a:r>
            <a:r>
              <a:rPr lang="en-US" dirty="0" smtClean="0"/>
              <a:t>Theme Park</a:t>
            </a:r>
            <a:r>
              <a:rPr lang="ar-SA" dirty="0" smtClean="0"/>
              <a:t>: </a:t>
            </a:r>
            <a:r>
              <a:rPr lang="en-US" dirty="0" smtClean="0"/>
              <a:t>Universal Studios Singapore</a:t>
            </a:r>
            <a:r>
              <a:rPr lang="ar-SA" dirty="0" smtClean="0"/>
              <a:t>.</a:t>
            </a:r>
            <a:endParaRPr lang="en-US" dirty="0"/>
          </a:p>
        </p:txBody>
      </p:sp>
      <p:pic>
        <p:nvPicPr>
          <p:cNvPr id="4" name="Picture 3" descr="111-Cable-Cars-To-Sentosa.jpg"/>
          <p:cNvPicPr>
            <a:picLocks noChangeAspect="1"/>
          </p:cNvPicPr>
          <p:nvPr/>
        </p:nvPicPr>
        <p:blipFill>
          <a:blip r:embed="rId2" cstate="print"/>
          <a:stretch>
            <a:fillRect/>
          </a:stretch>
        </p:blipFill>
        <p:spPr>
          <a:xfrm>
            <a:off x="685800" y="609600"/>
            <a:ext cx="3657600"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mer.jpg"/>
          <p:cNvPicPr>
            <a:picLocks noChangeAspect="1"/>
          </p:cNvPicPr>
          <p:nvPr/>
        </p:nvPicPr>
        <p:blipFill>
          <a:blip r:embed="rId3" cstate="print"/>
          <a:stretch>
            <a:fillRect/>
          </a:stretch>
        </p:blipFill>
        <p:spPr>
          <a:xfrm>
            <a:off x="1219200" y="3547873"/>
            <a:ext cx="2569464" cy="33101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583</TotalTime>
  <Words>776</Words>
  <Application>Microsoft Office PowerPoint</Application>
  <PresentationFormat>On-screen Show (4:3)</PresentationFormat>
  <Paragraphs>96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Metro</vt:lpstr>
      <vt:lpstr> لنذهب الى سنغافورة Lets go to Singapore</vt:lpstr>
      <vt:lpstr>سنغافورة:</vt:lpstr>
      <vt:lpstr>معلومات عامة للسائح:</vt:lpstr>
      <vt:lpstr>معلومات الرحلة الموجهة للعائلات:</vt:lpstr>
      <vt:lpstr>اليوم الأول  1-7-2012</vt:lpstr>
      <vt:lpstr>اليوم الثاني  2-7-2012 </vt:lpstr>
      <vt:lpstr>اليوم الثالث  3-7-2012</vt:lpstr>
      <vt:lpstr>اليوم الرابع  4-7-2012</vt:lpstr>
      <vt:lpstr>اليوم الخامس  5-7-2012</vt:lpstr>
      <vt:lpstr>Universal Studios Singapore</vt:lpstr>
      <vt:lpstr>اليوم السادس  6-7-2012</vt:lpstr>
      <vt:lpstr>تكاليف الرحلة:</vt:lpstr>
      <vt:lpstr>المجموعة السادسة  فيصل بن مصطفى بن محمد السدحان   (7)  سامي بن عبدالعزيز بن عبدالله العريفي  (9)  يزيد بن محمد بن صالح الغصون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رحلة</dc:title>
  <dc:creator>F.S Yeah</dc:creator>
  <cp:lastModifiedBy>F.S Yeah</cp:lastModifiedBy>
  <cp:revision>45</cp:revision>
  <dcterms:created xsi:type="dcterms:W3CDTF">2012-04-22T23:10:59Z</dcterms:created>
  <dcterms:modified xsi:type="dcterms:W3CDTF">2012-04-23T08:54:27Z</dcterms:modified>
</cp:coreProperties>
</file>