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56"/>
  </p:notesMasterIdLst>
  <p:sldIdLst>
    <p:sldId id="261" r:id="rId2"/>
    <p:sldId id="298" r:id="rId3"/>
    <p:sldId id="402" r:id="rId4"/>
    <p:sldId id="403" r:id="rId5"/>
    <p:sldId id="404" r:id="rId6"/>
    <p:sldId id="405" r:id="rId7"/>
    <p:sldId id="406" r:id="rId8"/>
    <p:sldId id="407" r:id="rId9"/>
    <p:sldId id="408" r:id="rId10"/>
    <p:sldId id="409" r:id="rId11"/>
    <p:sldId id="410" r:id="rId12"/>
    <p:sldId id="411" r:id="rId13"/>
    <p:sldId id="412" r:id="rId14"/>
    <p:sldId id="413" r:id="rId15"/>
    <p:sldId id="414" r:id="rId16"/>
    <p:sldId id="415" r:id="rId17"/>
    <p:sldId id="416" r:id="rId18"/>
    <p:sldId id="417" r:id="rId19"/>
    <p:sldId id="418" r:id="rId20"/>
    <p:sldId id="401" r:id="rId21"/>
    <p:sldId id="395" r:id="rId22"/>
    <p:sldId id="396" r:id="rId23"/>
    <p:sldId id="397" r:id="rId24"/>
    <p:sldId id="398" r:id="rId25"/>
    <p:sldId id="400" r:id="rId26"/>
    <p:sldId id="399" r:id="rId27"/>
    <p:sldId id="362" r:id="rId28"/>
    <p:sldId id="380" r:id="rId29"/>
    <p:sldId id="383" r:id="rId30"/>
    <p:sldId id="364" r:id="rId31"/>
    <p:sldId id="390" r:id="rId32"/>
    <p:sldId id="365" r:id="rId33"/>
    <p:sldId id="366" r:id="rId34"/>
    <p:sldId id="381" r:id="rId35"/>
    <p:sldId id="388" r:id="rId36"/>
    <p:sldId id="391" r:id="rId37"/>
    <p:sldId id="393" r:id="rId38"/>
    <p:sldId id="368" r:id="rId39"/>
    <p:sldId id="367" r:id="rId40"/>
    <p:sldId id="369" r:id="rId41"/>
    <p:sldId id="376" r:id="rId42"/>
    <p:sldId id="379" r:id="rId43"/>
    <p:sldId id="386" r:id="rId44"/>
    <p:sldId id="370" r:id="rId45"/>
    <p:sldId id="371" r:id="rId46"/>
    <p:sldId id="394" r:id="rId47"/>
    <p:sldId id="378" r:id="rId48"/>
    <p:sldId id="382" r:id="rId49"/>
    <p:sldId id="372" r:id="rId50"/>
    <p:sldId id="373" r:id="rId51"/>
    <p:sldId id="384" r:id="rId52"/>
    <p:sldId id="389" r:id="rId53"/>
    <p:sldId id="392" r:id="rId54"/>
    <p:sldId id="262" r:id="rId5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1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0D4A5B-BA65-41A2-B588-9395C1602299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E8813C-0A93-409F-9CDB-6E07545F2E30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8382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21336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2133600"/>
            <a:ext cx="3810000" cy="4114800"/>
          </a:xfrm>
        </p:spPr>
        <p:txBody>
          <a:bodyPr/>
          <a:lstStyle/>
          <a:p>
            <a:pPr lvl="0"/>
            <a:endParaRPr lang="en-GB" noProof="0" smtClean="0"/>
          </a:p>
        </p:txBody>
      </p:sp>
      <p:sp>
        <p:nvSpPr>
          <p:cNvPr id="5" name="Rectangle 9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9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9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D64C54-67D5-4A76-A917-2D02A4CFAF2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  <p:sldLayoutId id="2147483768" r:id="rId12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1560" y="2420888"/>
            <a:ext cx="7851648" cy="1468760"/>
          </a:xfrm>
        </p:spPr>
        <p:txBody>
          <a:bodyPr>
            <a:normAutofit/>
          </a:bodyPr>
          <a:lstStyle/>
          <a:p>
            <a:pPr algn="ctr"/>
            <a:r>
              <a:rPr lang="en-GB" sz="7200" dirty="0" smtClean="0"/>
              <a:t>Lightness</a:t>
            </a:r>
            <a:endParaRPr lang="en-GB" sz="7200" dirty="0"/>
          </a:p>
        </p:txBody>
      </p:sp>
      <p:sp>
        <p:nvSpPr>
          <p:cNvPr id="3" name="Footer Placeholder 3"/>
          <p:cNvSpPr>
            <a:spLocks noGrp="1"/>
          </p:cNvSpPr>
          <p:nvPr/>
        </p:nvSpPr>
        <p:spPr>
          <a:xfrm>
            <a:off x="467544" y="6160219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defPPr>
              <a:defRPr lang="en-US"/>
            </a:defPPr>
            <a:lvl1pPr marL="0" algn="l" defTabSz="914400" rtl="0" eaLnBrk="1" latinLnBrk="0" hangingPunct="1">
              <a:defRPr kumimoji="0" sz="1200" kern="1200">
                <a:solidFill>
                  <a:schemeClr val="tx2">
                    <a:shade val="9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 smtClean="0"/>
              <a:t>Prepared by Dr. Ahmed Azmy</a:t>
            </a:r>
            <a:endParaRPr lang="en-GB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Lightness</a:t>
            </a:r>
            <a:endParaRPr lang="en-GB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2204864"/>
            <a:ext cx="3600400" cy="3750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Lightness</a:t>
            </a:r>
            <a:endParaRPr lang="en-GB" dirty="0"/>
          </a:p>
        </p:txBody>
      </p:sp>
      <p:pic>
        <p:nvPicPr>
          <p:cNvPr id="1126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2420888"/>
            <a:ext cx="3176364" cy="3176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Lightness</a:t>
            </a:r>
            <a:endParaRPr lang="en-GB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2492896"/>
            <a:ext cx="2972138" cy="33810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Lightness</a:t>
            </a:r>
            <a:endParaRPr lang="en-GB" dirty="0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08854" y="1935163"/>
            <a:ext cx="2926291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Lightness</a:t>
            </a:r>
            <a:endParaRPr lang="en-GB" dirty="0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988840"/>
            <a:ext cx="6323058" cy="388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Lightness</a:t>
            </a:r>
            <a:endParaRPr lang="en-GB" dirty="0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2348880"/>
            <a:ext cx="5849879" cy="3495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Lightness</a:t>
            </a:r>
            <a:endParaRPr lang="en-GB" dirty="0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1988840"/>
            <a:ext cx="4248472" cy="4248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Lightness</a:t>
            </a:r>
            <a:endParaRPr lang="en-GB" dirty="0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2204864"/>
            <a:ext cx="3801939" cy="3813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Lightness</a:t>
            </a:r>
            <a:endParaRPr lang="en-GB" dirty="0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1916832"/>
            <a:ext cx="4260304" cy="4260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Lightness</a:t>
            </a:r>
            <a:endParaRPr lang="en-GB" dirty="0"/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2420888"/>
            <a:ext cx="4922889" cy="357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Lightness</a:t>
            </a:r>
            <a:endParaRPr lang="en-GB" dirty="0"/>
          </a:p>
        </p:txBody>
      </p:sp>
      <p:pic>
        <p:nvPicPr>
          <p:cNvPr id="102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2132856"/>
            <a:ext cx="3869407" cy="38280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Lightness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4517856"/>
          </a:xfrm>
        </p:spPr>
        <p:txBody>
          <a:bodyPr/>
          <a:lstStyle/>
          <a:p>
            <a:pPr algn="justLow">
              <a:buNone/>
            </a:pPr>
            <a:r>
              <a:rPr lang="en-US" dirty="0" smtClean="0"/>
              <a:t>Lightness is the expressing expressed by adding the  felling of floating and weightless for a specific building. This can be reached by the following ways:</a:t>
            </a:r>
          </a:p>
          <a:p>
            <a:pPr algn="justLow"/>
            <a:r>
              <a:rPr lang="en-US" sz="2400" dirty="0" smtClean="0"/>
              <a:t>Buildings with vertical Ratio</a:t>
            </a:r>
            <a:endParaRPr lang="en-US" dirty="0" smtClean="0"/>
          </a:p>
          <a:p>
            <a:pPr algn="justLow"/>
            <a:r>
              <a:rPr lang="en-US" dirty="0" smtClean="0"/>
              <a:t>Buildings floating of the ground</a:t>
            </a:r>
          </a:p>
          <a:p>
            <a:r>
              <a:rPr lang="en-US" dirty="0" smtClean="0"/>
              <a:t>Buildings in Light color </a:t>
            </a:r>
          </a:p>
          <a:p>
            <a:r>
              <a:rPr lang="en-US" dirty="0" smtClean="0"/>
              <a:t>facades with large glass areas</a:t>
            </a:r>
          </a:p>
          <a:p>
            <a:r>
              <a:rPr lang="en-US" dirty="0" smtClean="0"/>
              <a:t>Buildings in light and shiny texture</a:t>
            </a:r>
          </a:p>
          <a:p>
            <a:r>
              <a:rPr lang="en-US" dirty="0" smtClean="0"/>
              <a:t>Buildings with curved line forms</a:t>
            </a:r>
          </a:p>
          <a:p>
            <a:endParaRPr lang="en-US" dirty="0" smtClean="0"/>
          </a:p>
          <a:p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79512" y="978464"/>
            <a:ext cx="5410944" cy="362304"/>
          </a:xfrm>
        </p:spPr>
        <p:txBody>
          <a:bodyPr>
            <a:noAutofit/>
          </a:bodyPr>
          <a:lstStyle/>
          <a:p>
            <a:r>
              <a:rPr lang="en-US" sz="3600" dirty="0" smtClean="0"/>
              <a:t>Buildings with vertical Ratio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1412776"/>
            <a:ext cx="3528392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23528" y="2095688"/>
            <a:ext cx="43204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>
              <a:buNone/>
            </a:pPr>
            <a:r>
              <a:rPr lang="en-US" dirty="0" smtClean="0"/>
              <a:t>Vertical forms express a strong feeling of lightness expression. To dominate the verticality, the ratio between the width and height should be at least 1:2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5410944" cy="362304"/>
          </a:xfrm>
        </p:spPr>
        <p:txBody>
          <a:bodyPr>
            <a:normAutofit fontScale="90000"/>
          </a:bodyPr>
          <a:lstStyle/>
          <a:p>
            <a:r>
              <a:rPr lang="en-US" sz="2400" dirty="0" smtClean="0"/>
              <a:t>Buildings with vertical Ratio</a:t>
            </a:r>
          </a:p>
        </p:txBody>
      </p:sp>
      <p:pic>
        <p:nvPicPr>
          <p:cNvPr id="215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1268760"/>
            <a:ext cx="3621923" cy="5438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5410944" cy="362304"/>
          </a:xfrm>
        </p:spPr>
        <p:txBody>
          <a:bodyPr>
            <a:normAutofit fontScale="90000"/>
          </a:bodyPr>
          <a:lstStyle/>
          <a:p>
            <a:r>
              <a:rPr lang="en-US" sz="2400" dirty="0" smtClean="0"/>
              <a:t>Buildings with vertical Ratio</a:t>
            </a:r>
          </a:p>
        </p:txBody>
      </p:sp>
      <p:pic>
        <p:nvPicPr>
          <p:cNvPr id="194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1196752"/>
            <a:ext cx="3255615" cy="5336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5410944" cy="362304"/>
          </a:xfrm>
        </p:spPr>
        <p:txBody>
          <a:bodyPr>
            <a:normAutofit fontScale="90000"/>
          </a:bodyPr>
          <a:lstStyle/>
          <a:p>
            <a:r>
              <a:rPr lang="en-US" sz="2400" dirty="0" smtClean="0"/>
              <a:t>Buildings with vertical Ratio</a:t>
            </a:r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1340768"/>
            <a:ext cx="5042536" cy="529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5410944" cy="362304"/>
          </a:xfrm>
        </p:spPr>
        <p:txBody>
          <a:bodyPr>
            <a:normAutofit fontScale="90000"/>
          </a:bodyPr>
          <a:lstStyle/>
          <a:p>
            <a:r>
              <a:rPr lang="en-US" sz="2400" dirty="0" smtClean="0"/>
              <a:t>Buildings with vertical Ratio</a:t>
            </a:r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5276" y="1454051"/>
            <a:ext cx="5921060" cy="48552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2962672" cy="362304"/>
          </a:xfrm>
        </p:spPr>
        <p:txBody>
          <a:bodyPr>
            <a:normAutofit/>
          </a:bodyPr>
          <a:lstStyle/>
          <a:p>
            <a:r>
              <a:rPr lang="en-GB" sz="2000" dirty="0" smtClean="0"/>
              <a:t>Lightness</a:t>
            </a:r>
            <a:endParaRPr lang="en-GB" sz="2400" dirty="0"/>
          </a:p>
        </p:txBody>
      </p:sp>
      <p:sp>
        <p:nvSpPr>
          <p:cNvPr id="6" name="Rectangle 5"/>
          <p:cNvSpPr/>
          <p:nvPr/>
        </p:nvSpPr>
        <p:spPr>
          <a:xfrm>
            <a:off x="323528" y="1340768"/>
            <a:ext cx="7776864" cy="400110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>
              <a:spcBef>
                <a:spcPct val="0"/>
              </a:spcBef>
            </a:pPr>
            <a:r>
              <a:rPr lang="en-US" sz="36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Buildings floating of the ground</a:t>
            </a:r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2669620"/>
            <a:ext cx="6408712" cy="38452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5410944" cy="362304"/>
          </a:xfrm>
        </p:spPr>
        <p:txBody>
          <a:bodyPr>
            <a:normAutofit fontScale="90000"/>
          </a:bodyPr>
          <a:lstStyle/>
          <a:p>
            <a:r>
              <a:rPr lang="en-US" sz="2400" dirty="0" smtClean="0"/>
              <a:t>Buildings floating of the ground</a:t>
            </a:r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559966"/>
            <a:ext cx="6336704" cy="47652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5410944" cy="362304"/>
          </a:xfrm>
        </p:spPr>
        <p:txBody>
          <a:bodyPr>
            <a:normAutofit fontScale="90000"/>
          </a:bodyPr>
          <a:lstStyle/>
          <a:p>
            <a:r>
              <a:rPr lang="en-US" sz="2400" dirty="0" smtClean="0"/>
              <a:t>Buildings floating of the ground</a:t>
            </a:r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772816"/>
            <a:ext cx="6840760" cy="45565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5410944" cy="362304"/>
          </a:xfrm>
        </p:spPr>
        <p:txBody>
          <a:bodyPr>
            <a:normAutofit fontScale="90000"/>
          </a:bodyPr>
          <a:lstStyle/>
          <a:p>
            <a:r>
              <a:rPr lang="en-US" sz="2400" dirty="0" smtClean="0"/>
              <a:t>Buildings floating of the ground</a:t>
            </a:r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500" y="2162969"/>
            <a:ext cx="5715000" cy="393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Lightness</a:t>
            </a:r>
            <a:endParaRPr lang="en-GB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6937" t="6144" r="20471" b="3629"/>
          <a:stretch>
            <a:fillRect/>
          </a:stretch>
        </p:blipFill>
        <p:spPr bwMode="auto">
          <a:xfrm rot="10800000" flipH="1">
            <a:off x="2051720" y="2204864"/>
            <a:ext cx="4248472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5410944" cy="362304"/>
          </a:xfrm>
        </p:spPr>
        <p:txBody>
          <a:bodyPr>
            <a:normAutofit fontScale="90000"/>
          </a:bodyPr>
          <a:lstStyle/>
          <a:p>
            <a:r>
              <a:rPr lang="en-US" sz="2400" dirty="0" smtClean="0"/>
              <a:t>Buildings floating of the ground</a:t>
            </a:r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700808"/>
            <a:ext cx="6849021" cy="4451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5410944" cy="362304"/>
          </a:xfrm>
        </p:spPr>
        <p:txBody>
          <a:bodyPr>
            <a:normAutofit fontScale="90000"/>
          </a:bodyPr>
          <a:lstStyle/>
          <a:p>
            <a:r>
              <a:rPr lang="en-US" sz="2400" dirty="0" smtClean="0"/>
              <a:t>Buildings floating of the ground</a:t>
            </a:r>
          </a:p>
        </p:txBody>
      </p:sp>
      <p:pic>
        <p:nvPicPr>
          <p:cNvPr id="245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398359"/>
            <a:ext cx="6984776" cy="4633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51520" y="1412776"/>
            <a:ext cx="7704856" cy="362304"/>
          </a:xfrm>
        </p:spPr>
        <p:txBody>
          <a:bodyPr>
            <a:noAutofit/>
          </a:bodyPr>
          <a:lstStyle/>
          <a:p>
            <a:r>
              <a:rPr lang="en-US" sz="4400" dirty="0" smtClean="0"/>
              <a:t>Buildings in Light colors 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2492896"/>
            <a:ext cx="5023445" cy="41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457200" y="764704"/>
            <a:ext cx="2962672" cy="362304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Lightness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5410944" cy="362304"/>
          </a:xfrm>
        </p:spPr>
        <p:txBody>
          <a:bodyPr>
            <a:normAutofit fontScale="90000"/>
          </a:bodyPr>
          <a:lstStyle/>
          <a:p>
            <a:r>
              <a:rPr lang="en-US" sz="2400" dirty="0" smtClean="0"/>
              <a:t>Buildings in Light colors 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412776"/>
            <a:ext cx="6480720" cy="4834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5410944" cy="362304"/>
          </a:xfrm>
        </p:spPr>
        <p:txBody>
          <a:bodyPr>
            <a:normAutofit fontScale="90000"/>
          </a:bodyPr>
          <a:lstStyle/>
          <a:p>
            <a:r>
              <a:rPr lang="en-US" sz="2400" dirty="0" smtClean="0"/>
              <a:t>Buildings in Light colors </a:t>
            </a:r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65348" y="1556792"/>
            <a:ext cx="5835362" cy="47494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5410944" cy="362304"/>
          </a:xfrm>
        </p:spPr>
        <p:txBody>
          <a:bodyPr>
            <a:normAutofit fontScale="90000"/>
          </a:bodyPr>
          <a:lstStyle/>
          <a:p>
            <a:r>
              <a:rPr lang="en-US" sz="2400" dirty="0" smtClean="0"/>
              <a:t>Buildings in Light colors </a:t>
            </a:r>
          </a:p>
        </p:txBody>
      </p:sp>
      <p:pic>
        <p:nvPicPr>
          <p:cNvPr id="225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1412776"/>
            <a:ext cx="5095453" cy="5095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5410944" cy="362304"/>
          </a:xfrm>
        </p:spPr>
        <p:txBody>
          <a:bodyPr>
            <a:normAutofit fontScale="90000"/>
          </a:bodyPr>
          <a:lstStyle/>
          <a:p>
            <a:r>
              <a:rPr lang="en-US" sz="2400" dirty="0" smtClean="0"/>
              <a:t>Buildings in Light colors </a:t>
            </a:r>
          </a:p>
        </p:txBody>
      </p:sp>
      <p:pic>
        <p:nvPicPr>
          <p:cNvPr id="256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700808"/>
            <a:ext cx="6718893" cy="4596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5410944" cy="362304"/>
          </a:xfrm>
        </p:spPr>
        <p:txBody>
          <a:bodyPr>
            <a:normAutofit fontScale="90000"/>
          </a:bodyPr>
          <a:lstStyle/>
          <a:p>
            <a:r>
              <a:rPr lang="en-US" sz="2400" dirty="0" smtClean="0"/>
              <a:t>Buildings in Light colors </a:t>
            </a:r>
          </a:p>
        </p:txBody>
      </p:sp>
      <p:pic>
        <p:nvPicPr>
          <p:cNvPr id="276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484784"/>
            <a:ext cx="6264696" cy="48775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51520" y="1412776"/>
            <a:ext cx="7715200" cy="362304"/>
          </a:xfrm>
        </p:spPr>
        <p:txBody>
          <a:bodyPr>
            <a:noAutofit/>
          </a:bodyPr>
          <a:lstStyle/>
          <a:p>
            <a:r>
              <a:rPr lang="en-US" sz="4400" dirty="0" smtClean="0"/>
              <a:t>Facades with large glass areas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57200" y="764704"/>
            <a:ext cx="2962672" cy="362304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Lightness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2348880"/>
            <a:ext cx="6658814" cy="3835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5410944" cy="362304"/>
          </a:xfrm>
        </p:spPr>
        <p:txBody>
          <a:bodyPr>
            <a:normAutofit/>
          </a:bodyPr>
          <a:lstStyle/>
          <a:p>
            <a:r>
              <a:rPr lang="en-US" sz="2000" dirty="0" smtClean="0"/>
              <a:t>Facades with large glass areas</a:t>
            </a: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988840"/>
            <a:ext cx="6552728" cy="4295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Lightness</a:t>
            </a:r>
            <a:endParaRPr lang="en-GB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2060848"/>
            <a:ext cx="4752528" cy="36604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5410944" cy="362304"/>
          </a:xfrm>
        </p:spPr>
        <p:txBody>
          <a:bodyPr>
            <a:normAutofit/>
          </a:bodyPr>
          <a:lstStyle/>
          <a:p>
            <a:r>
              <a:rPr lang="en-US" sz="2000" dirty="0" smtClean="0"/>
              <a:t>Facades with large glass areas</a:t>
            </a:r>
          </a:p>
        </p:txBody>
      </p:sp>
      <p:pic>
        <p:nvPicPr>
          <p:cNvPr id="409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916832"/>
            <a:ext cx="7128792" cy="4455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5410944" cy="362304"/>
          </a:xfrm>
        </p:spPr>
        <p:txBody>
          <a:bodyPr>
            <a:normAutofit/>
          </a:bodyPr>
          <a:lstStyle/>
          <a:p>
            <a:r>
              <a:rPr lang="en-US" sz="2000" dirty="0" smtClean="0"/>
              <a:t>Facades with large glass areas</a:t>
            </a: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556792"/>
            <a:ext cx="6336704" cy="49326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5410944" cy="362304"/>
          </a:xfrm>
        </p:spPr>
        <p:txBody>
          <a:bodyPr>
            <a:normAutofit/>
          </a:bodyPr>
          <a:lstStyle/>
          <a:p>
            <a:r>
              <a:rPr lang="en-US" sz="2000" dirty="0" smtClean="0"/>
              <a:t>Facades with large glass areas</a:t>
            </a:r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1412776"/>
            <a:ext cx="4470754" cy="522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5410944" cy="362304"/>
          </a:xfrm>
        </p:spPr>
        <p:txBody>
          <a:bodyPr>
            <a:normAutofit/>
          </a:bodyPr>
          <a:lstStyle/>
          <a:p>
            <a:r>
              <a:rPr lang="en-US" sz="2000" dirty="0" smtClean="0"/>
              <a:t>Facades with large glass areas</a:t>
            </a:r>
          </a:p>
        </p:txBody>
      </p:sp>
      <p:pic>
        <p:nvPicPr>
          <p:cNvPr id="204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3875" y="2372519"/>
            <a:ext cx="8096250" cy="351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51520" y="1484784"/>
            <a:ext cx="7571184" cy="362304"/>
          </a:xfrm>
        </p:spPr>
        <p:txBody>
          <a:bodyPr>
            <a:noAutofit/>
          </a:bodyPr>
          <a:lstStyle/>
          <a:p>
            <a:r>
              <a:rPr lang="en-US" sz="4000" dirty="0" smtClean="0"/>
              <a:t>Buildings with curved line</a:t>
            </a:r>
            <a:endParaRPr lang="en-GB" sz="4000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2348880"/>
            <a:ext cx="5991942" cy="39287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457200" y="764704"/>
            <a:ext cx="2962672" cy="362304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Lightness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5410944" cy="362304"/>
          </a:xfrm>
        </p:spPr>
        <p:txBody>
          <a:bodyPr>
            <a:normAutofit fontScale="90000"/>
          </a:bodyPr>
          <a:lstStyle/>
          <a:p>
            <a:r>
              <a:rPr lang="en-US" sz="2400" dirty="0" smtClean="0"/>
              <a:t>Buildings with curved line</a:t>
            </a:r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2348880"/>
            <a:ext cx="7727336" cy="3049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5410944" cy="362304"/>
          </a:xfrm>
        </p:spPr>
        <p:txBody>
          <a:bodyPr>
            <a:normAutofit fontScale="90000"/>
          </a:bodyPr>
          <a:lstStyle/>
          <a:p>
            <a:r>
              <a:rPr lang="en-US" sz="2400" dirty="0" smtClean="0"/>
              <a:t>Buildings with curved line</a:t>
            </a:r>
          </a:p>
        </p:txBody>
      </p:sp>
      <p:pic>
        <p:nvPicPr>
          <p:cNvPr id="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2132856"/>
            <a:ext cx="6578665" cy="353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5410944" cy="362304"/>
          </a:xfrm>
        </p:spPr>
        <p:txBody>
          <a:bodyPr>
            <a:normAutofit fontScale="90000"/>
          </a:bodyPr>
          <a:lstStyle/>
          <a:p>
            <a:r>
              <a:rPr lang="en-US" sz="2400" dirty="0" smtClean="0"/>
              <a:t>Buildings with curved line</a:t>
            </a: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700808"/>
            <a:ext cx="6529908" cy="435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5410944" cy="362304"/>
          </a:xfrm>
        </p:spPr>
        <p:txBody>
          <a:bodyPr>
            <a:normAutofit fontScale="90000"/>
          </a:bodyPr>
          <a:lstStyle/>
          <a:p>
            <a:r>
              <a:rPr lang="en-US" sz="2400" dirty="0" smtClean="0"/>
              <a:t>Buildings with curved line</a:t>
            </a:r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772816"/>
            <a:ext cx="6552728" cy="43684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95536" y="1410512"/>
            <a:ext cx="8219256" cy="362304"/>
          </a:xfrm>
        </p:spPr>
        <p:txBody>
          <a:bodyPr>
            <a:noAutofit/>
          </a:bodyPr>
          <a:lstStyle/>
          <a:p>
            <a:r>
              <a:rPr lang="en-US" sz="4000" dirty="0" smtClean="0"/>
              <a:t>Buildings in light and shiny texture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57200" y="764704"/>
            <a:ext cx="2962672" cy="362304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Lightness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1" y="2204864"/>
            <a:ext cx="5496611" cy="41224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Lightness</a:t>
            </a:r>
            <a:endParaRPr lang="en-GB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844824"/>
            <a:ext cx="5806859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5410944" cy="362304"/>
          </a:xfrm>
        </p:spPr>
        <p:txBody>
          <a:bodyPr>
            <a:normAutofit/>
          </a:bodyPr>
          <a:lstStyle/>
          <a:p>
            <a:r>
              <a:rPr lang="en-US" sz="2000" dirty="0" smtClean="0"/>
              <a:t>Buildings in light and shiny texture</a:t>
            </a:r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412776"/>
            <a:ext cx="6673924" cy="45827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5410944" cy="362304"/>
          </a:xfrm>
        </p:spPr>
        <p:txBody>
          <a:bodyPr>
            <a:normAutofit/>
          </a:bodyPr>
          <a:lstStyle/>
          <a:p>
            <a:r>
              <a:rPr lang="en-US" sz="2000" dirty="0" smtClean="0"/>
              <a:t>Buildings in light and shiny texture</a:t>
            </a:r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680599"/>
            <a:ext cx="7056784" cy="4700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5410944" cy="362304"/>
          </a:xfrm>
        </p:spPr>
        <p:txBody>
          <a:bodyPr>
            <a:normAutofit/>
          </a:bodyPr>
          <a:lstStyle/>
          <a:p>
            <a:r>
              <a:rPr lang="en-US" sz="2000" dirty="0" smtClean="0"/>
              <a:t>Buildings in light and shiny texture</a:t>
            </a:r>
          </a:p>
        </p:txBody>
      </p:sp>
      <p:pic>
        <p:nvPicPr>
          <p:cNvPr id="235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1412776"/>
            <a:ext cx="3879036" cy="51696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5410944" cy="362304"/>
          </a:xfrm>
        </p:spPr>
        <p:txBody>
          <a:bodyPr>
            <a:normAutofit fontScale="90000"/>
          </a:bodyPr>
          <a:lstStyle/>
          <a:p>
            <a:r>
              <a:rPr lang="en-US" sz="2400" dirty="0" smtClean="0"/>
              <a:t>Buildings in light and shiny texture</a:t>
            </a:r>
          </a:p>
        </p:txBody>
      </p:sp>
      <p:pic>
        <p:nvPicPr>
          <p:cNvPr id="266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700808"/>
            <a:ext cx="6192688" cy="4644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2780928"/>
            <a:ext cx="8352928" cy="1215008"/>
          </a:xfrm>
        </p:spPr>
        <p:txBody>
          <a:bodyPr>
            <a:normAutofit/>
          </a:bodyPr>
          <a:lstStyle/>
          <a:p>
            <a:pPr algn="ctr"/>
            <a:r>
              <a:rPr lang="en-GB" sz="6000" dirty="0" smtClean="0"/>
              <a:t>End of lecture</a:t>
            </a:r>
            <a:endParaRPr lang="en-GB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Lightness</a:t>
            </a:r>
            <a:endParaRPr lang="en-GB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2060848"/>
            <a:ext cx="3900264" cy="3888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Lightness</a:t>
            </a:r>
            <a:endParaRPr lang="en-GB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2132856"/>
            <a:ext cx="2941489" cy="3870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Lightness</a:t>
            </a:r>
            <a:endParaRPr lang="en-GB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1988840"/>
            <a:ext cx="2924175" cy="427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Lightness</a:t>
            </a:r>
            <a:endParaRPr lang="en-GB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08854" y="1935163"/>
            <a:ext cx="2926291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3099</TotalTime>
  <Words>271</Words>
  <Application>Microsoft Office PowerPoint</Application>
  <PresentationFormat>On-screen Show (4:3)</PresentationFormat>
  <Paragraphs>68</Paragraphs>
  <Slides>54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54</vt:i4>
      </vt:variant>
    </vt:vector>
  </HeadingPairs>
  <TitlesOfParts>
    <vt:vector size="55" baseType="lpstr">
      <vt:lpstr>Flow</vt:lpstr>
      <vt:lpstr>Lightness</vt:lpstr>
      <vt:lpstr>Lightness</vt:lpstr>
      <vt:lpstr>Lightness</vt:lpstr>
      <vt:lpstr>Lightness</vt:lpstr>
      <vt:lpstr>Lightness</vt:lpstr>
      <vt:lpstr>Lightness</vt:lpstr>
      <vt:lpstr>Lightness</vt:lpstr>
      <vt:lpstr>Lightness</vt:lpstr>
      <vt:lpstr>Lightness</vt:lpstr>
      <vt:lpstr>Lightness</vt:lpstr>
      <vt:lpstr>Lightness</vt:lpstr>
      <vt:lpstr>Lightness</vt:lpstr>
      <vt:lpstr>Lightness</vt:lpstr>
      <vt:lpstr>Lightness</vt:lpstr>
      <vt:lpstr>Lightness</vt:lpstr>
      <vt:lpstr>Lightness</vt:lpstr>
      <vt:lpstr>Lightness</vt:lpstr>
      <vt:lpstr>Lightness</vt:lpstr>
      <vt:lpstr>Lightness</vt:lpstr>
      <vt:lpstr>Lightness</vt:lpstr>
      <vt:lpstr>Buildings with vertical Ratio</vt:lpstr>
      <vt:lpstr>Buildings with vertical Ratio</vt:lpstr>
      <vt:lpstr>Buildings with vertical Ratio</vt:lpstr>
      <vt:lpstr>Buildings with vertical Ratio</vt:lpstr>
      <vt:lpstr>Buildings with vertical Ratio</vt:lpstr>
      <vt:lpstr>Lightness</vt:lpstr>
      <vt:lpstr>Buildings floating of the ground</vt:lpstr>
      <vt:lpstr>Buildings floating of the ground</vt:lpstr>
      <vt:lpstr>Buildings floating of the ground</vt:lpstr>
      <vt:lpstr>Buildings floating of the ground</vt:lpstr>
      <vt:lpstr>Buildings floating of the ground</vt:lpstr>
      <vt:lpstr>Buildings in Light colors </vt:lpstr>
      <vt:lpstr>Buildings in Light colors </vt:lpstr>
      <vt:lpstr>Buildings in Light colors </vt:lpstr>
      <vt:lpstr>Buildings in Light colors </vt:lpstr>
      <vt:lpstr>Buildings in Light colors </vt:lpstr>
      <vt:lpstr>Buildings in Light colors </vt:lpstr>
      <vt:lpstr>Facades with large glass areas</vt:lpstr>
      <vt:lpstr>Facades with large glass areas</vt:lpstr>
      <vt:lpstr>Facades with large glass areas</vt:lpstr>
      <vt:lpstr>Facades with large glass areas</vt:lpstr>
      <vt:lpstr>Facades with large glass areas</vt:lpstr>
      <vt:lpstr>Facades with large glass areas</vt:lpstr>
      <vt:lpstr>Buildings with curved line</vt:lpstr>
      <vt:lpstr>Buildings with curved line</vt:lpstr>
      <vt:lpstr>Buildings with curved line</vt:lpstr>
      <vt:lpstr>Buildings with curved line</vt:lpstr>
      <vt:lpstr>Buildings with curved line</vt:lpstr>
      <vt:lpstr>Buildings in light and shiny texture</vt:lpstr>
      <vt:lpstr>Buildings in light and shiny texture</vt:lpstr>
      <vt:lpstr>Buildings in light and shiny texture</vt:lpstr>
      <vt:lpstr>Buildings in light and shiny texture</vt:lpstr>
      <vt:lpstr>Buildings in light and shiny texture</vt:lpstr>
      <vt:lpstr>End of lecture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Elements of Design</dc:title>
  <dc:creator>User</dc:creator>
  <cp:lastModifiedBy>Home</cp:lastModifiedBy>
  <cp:revision>205</cp:revision>
  <dcterms:created xsi:type="dcterms:W3CDTF">2010-10-17T19:06:26Z</dcterms:created>
  <dcterms:modified xsi:type="dcterms:W3CDTF">2012-02-17T17:11:24Z</dcterms:modified>
</cp:coreProperties>
</file>