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82" r:id="rId19"/>
    <p:sldId id="273" r:id="rId20"/>
    <p:sldId id="283" r:id="rId21"/>
    <p:sldId id="274" r:id="rId22"/>
    <p:sldId id="284" r:id="rId23"/>
    <p:sldId id="298" r:id="rId24"/>
    <p:sldId id="299" r:id="rId25"/>
    <p:sldId id="313" r:id="rId26"/>
    <p:sldId id="312" r:id="rId27"/>
    <p:sldId id="300" r:id="rId28"/>
    <p:sldId id="302" r:id="rId29"/>
    <p:sldId id="275" r:id="rId30"/>
    <p:sldId id="285" r:id="rId31"/>
    <p:sldId id="276" r:id="rId32"/>
    <p:sldId id="286" r:id="rId33"/>
    <p:sldId id="277" r:id="rId34"/>
    <p:sldId id="287" r:id="rId35"/>
    <p:sldId id="278" r:id="rId36"/>
    <p:sldId id="288" r:id="rId37"/>
    <p:sldId id="314" r:id="rId38"/>
    <p:sldId id="279" r:id="rId39"/>
    <p:sldId id="289" r:id="rId40"/>
    <p:sldId id="280" r:id="rId41"/>
    <p:sldId id="290" r:id="rId42"/>
    <p:sldId id="281" r:id="rId43"/>
    <p:sldId id="296" r:id="rId44"/>
    <p:sldId id="315" r:id="rId45"/>
    <p:sldId id="316" r:id="rId46"/>
    <p:sldId id="291" r:id="rId47"/>
    <p:sldId id="297" r:id="rId48"/>
    <p:sldId id="293" r:id="rId49"/>
    <p:sldId id="303" r:id="rId50"/>
    <p:sldId id="294" r:id="rId51"/>
    <p:sldId id="305" r:id="rId52"/>
    <p:sldId id="304" r:id="rId53"/>
    <p:sldId id="307" r:id="rId54"/>
    <p:sldId id="295" r:id="rId55"/>
    <p:sldId id="308" r:id="rId56"/>
    <p:sldId id="306" r:id="rId57"/>
    <p:sldId id="309" r:id="rId58"/>
    <p:sldId id="310" r:id="rId59"/>
    <p:sldId id="311" r:id="rId60"/>
    <p:sldId id="317" r:id="rId61"/>
    <p:sldId id="318" r:id="rId62"/>
    <p:sldId id="319" r:id="rId63"/>
    <p:sldId id="320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8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printerSettings" Target="printerSettings/printerSettings1.bin"/><Relationship Id="rId67" Type="http://schemas.openxmlformats.org/officeDocument/2006/relationships/presProps" Target="presProps.xml"/><Relationship Id="rId68" Type="http://schemas.openxmlformats.org/officeDocument/2006/relationships/viewProps" Target="viewProps.xml"/><Relationship Id="rId69" Type="http://schemas.openxmlformats.org/officeDocument/2006/relationships/theme" Target="theme/theme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2635C-954B-45BF-976B-E34683B4DADB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F00CBD-6814-4CE7-AEFE-0C95D0A41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2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18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22B5F00-0FAA-48E0-B433-D160697A67E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8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734C93-F26F-4360-9128-12189B4709B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3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1CEB9B-4D37-409E-9A38-776EEA82834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A42C40D-4C80-45FD-850A-3519D585E23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F00CBD-6814-4CE7-AEFE-0C95D0A41C5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50DA3-4BC1-4439-A9B4-966A1C280D53}" type="datetimeFigureOut">
              <a:rPr lang="en-US" smtClean="0"/>
              <a:pPr/>
              <a:t>6/9/11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4493F-A859-4D09-A38B-8B46AD066F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5.gi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.gi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Pancreas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 </a:t>
            </a:r>
            <a:r>
              <a:rPr lang="en-US" dirty="0" err="1" smtClean="0"/>
              <a:t>yo</a:t>
            </a:r>
            <a:r>
              <a:rPr lang="en-US" dirty="0" smtClean="0"/>
              <a:t> woman presents with RUQ pain and jaundice. Greasy floating stool. US showed GS and pancreatic head mass. Most likely </a:t>
            </a:r>
            <a:r>
              <a:rPr lang="en-US" dirty="0" err="1" smtClean="0"/>
              <a:t>Dx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Somatostatinoma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733800"/>
            <a:ext cx="289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Proximal Pancreas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Metastatic at </a:t>
            </a:r>
            <a:r>
              <a:rPr lang="en-US" sz="2400" dirty="0" err="1" smtClean="0">
                <a:solidFill>
                  <a:srgbClr val="C00000"/>
                </a:solidFill>
              </a:rPr>
              <a:t>Dx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</a:rPr>
              <a:t>Dx</a:t>
            </a:r>
            <a:r>
              <a:rPr lang="en-US" sz="2400" dirty="0" smtClean="0">
                <a:solidFill>
                  <a:srgbClr val="C00000"/>
                </a:solidFill>
              </a:rPr>
              <a:t> &gt;&gt;&gt; elevated serum </a:t>
            </a:r>
            <a:r>
              <a:rPr lang="en-US" sz="2400" dirty="0" err="1" smtClean="0">
                <a:solidFill>
                  <a:srgbClr val="C00000"/>
                </a:solidFill>
              </a:rPr>
              <a:t>somatostatin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common functional pancreatic endocrine neoplasm: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Somatostatinoma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most common functional pancreatic endocrine neoplasm: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Somatostatinoma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Insulinoma</a:t>
            </a:r>
            <a:endParaRPr lang="en-US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2743200"/>
            <a:ext cx="2895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Whipple triad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High fasting blood sugar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Low C peptide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Even distribution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90% benign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TTT&gt;&gt; </a:t>
            </a:r>
            <a:r>
              <a:rPr lang="en-US" sz="2400" dirty="0" err="1" smtClean="0">
                <a:solidFill>
                  <a:srgbClr val="C00000"/>
                </a:solidFill>
              </a:rPr>
              <a:t>enucleation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Octereotide</a:t>
            </a:r>
            <a:r>
              <a:rPr lang="en-US" dirty="0" smtClean="0"/>
              <a:t> scanning is most </a:t>
            </a:r>
            <a:r>
              <a:rPr lang="en-US" dirty="0" err="1" smtClean="0"/>
              <a:t>usaful</a:t>
            </a:r>
            <a:r>
              <a:rPr lang="en-US" dirty="0" smtClean="0"/>
              <a:t> for localization of which of the following: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Pancreatic polypeptide-secreting tumor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Octereotide</a:t>
            </a:r>
            <a:r>
              <a:rPr lang="en-US" dirty="0" smtClean="0"/>
              <a:t> scanning is most </a:t>
            </a:r>
            <a:r>
              <a:rPr lang="en-US" dirty="0" err="1" smtClean="0"/>
              <a:t>usaful</a:t>
            </a:r>
            <a:r>
              <a:rPr lang="en-US" dirty="0" smtClean="0"/>
              <a:t> for localization of which of the following: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Pancreatic polypeptide-secreting tumor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Gastrinoma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57600" y="4495800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Detect smaller than 1 cm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</a:rPr>
              <a:t>Somatostatinoma</a:t>
            </a:r>
            <a:r>
              <a:rPr lang="en-US" sz="2400" dirty="0" smtClean="0">
                <a:solidFill>
                  <a:srgbClr val="C00000"/>
                </a:solidFill>
              </a:rPr>
              <a:t> and </a:t>
            </a:r>
            <a:r>
              <a:rPr lang="en-US" sz="2400" dirty="0" err="1" smtClean="0">
                <a:solidFill>
                  <a:srgbClr val="C00000"/>
                </a:solidFill>
              </a:rPr>
              <a:t>VIPoma</a:t>
            </a:r>
            <a:r>
              <a:rPr lang="en-US" sz="2400" dirty="0" smtClean="0">
                <a:solidFill>
                  <a:srgbClr val="C00000"/>
                </a:solidFill>
              </a:rPr>
              <a:t> are large bulky &gt;&gt; CT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40% of </a:t>
            </a:r>
            <a:r>
              <a:rPr lang="en-US" sz="2400" dirty="0" err="1" smtClean="0">
                <a:solidFill>
                  <a:srgbClr val="C00000"/>
                </a:solidFill>
              </a:rPr>
              <a:t>insulinoma</a:t>
            </a:r>
            <a:r>
              <a:rPr lang="en-US" sz="2400" dirty="0" smtClean="0">
                <a:solidFill>
                  <a:srgbClr val="C00000"/>
                </a:solidFill>
              </a:rPr>
              <a:t> have no sufficient </a:t>
            </a:r>
            <a:r>
              <a:rPr lang="en-US" sz="2400" dirty="0" err="1" smtClean="0">
                <a:solidFill>
                  <a:srgbClr val="C00000"/>
                </a:solidFill>
              </a:rPr>
              <a:t>somatostatin</a:t>
            </a:r>
            <a:r>
              <a:rPr lang="en-US" sz="2400" dirty="0" smtClean="0">
                <a:solidFill>
                  <a:srgbClr val="C00000"/>
                </a:solidFill>
              </a:rPr>
              <a:t> receptors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35 </a:t>
            </a:r>
            <a:r>
              <a:rPr lang="en-US" dirty="0" err="1" smtClean="0"/>
              <a:t>yo</a:t>
            </a:r>
            <a:r>
              <a:rPr lang="en-US" dirty="0" smtClean="0"/>
              <a:t> female present with episodic sever watery diarrhea. Stool cultures are negative. O/E a mass is palpable in the </a:t>
            </a:r>
            <a:r>
              <a:rPr lang="en-US" dirty="0" err="1" smtClean="0"/>
              <a:t>epigastric</a:t>
            </a:r>
            <a:r>
              <a:rPr lang="en-US" dirty="0" smtClean="0"/>
              <a:t> and RUQ. CT showed large bulky pancreatic mass with </a:t>
            </a:r>
            <a:r>
              <a:rPr lang="en-US" dirty="0" err="1" smtClean="0"/>
              <a:t>extention</a:t>
            </a:r>
            <a:r>
              <a:rPr lang="en-US" dirty="0" smtClean="0"/>
              <a:t> into the SMV and </a:t>
            </a:r>
            <a:r>
              <a:rPr lang="en-US" dirty="0" err="1" smtClean="0"/>
              <a:t>adjecnt</a:t>
            </a:r>
            <a:r>
              <a:rPr lang="en-US" dirty="0" smtClean="0"/>
              <a:t> organs. Best </a:t>
            </a:r>
            <a:r>
              <a:rPr lang="en-US" dirty="0" err="1" smtClean="0"/>
              <a:t>pallitive</a:t>
            </a:r>
            <a:r>
              <a:rPr lang="en-US" dirty="0" smtClean="0"/>
              <a:t>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Octreotide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Streptotazocin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Embolization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Chemotherapy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Radiation therapy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 35 </a:t>
            </a:r>
            <a:r>
              <a:rPr lang="en-US" dirty="0" err="1" smtClean="0"/>
              <a:t>yo</a:t>
            </a:r>
            <a:r>
              <a:rPr lang="en-US" dirty="0" smtClean="0"/>
              <a:t> female present with episodic sever watery diarrhea. Stool cultures are negative. O/E a mass is palpable in the </a:t>
            </a:r>
            <a:r>
              <a:rPr lang="en-US" dirty="0" err="1" smtClean="0"/>
              <a:t>epigastric</a:t>
            </a:r>
            <a:r>
              <a:rPr lang="en-US" dirty="0" smtClean="0"/>
              <a:t> and RUQ. CT showed large bulky pancreatic mass with </a:t>
            </a:r>
            <a:r>
              <a:rPr lang="en-US" dirty="0" err="1" smtClean="0"/>
              <a:t>extention</a:t>
            </a:r>
            <a:r>
              <a:rPr lang="en-US" dirty="0" smtClean="0"/>
              <a:t> into the SMV and </a:t>
            </a:r>
            <a:r>
              <a:rPr lang="en-US" dirty="0" err="1" smtClean="0"/>
              <a:t>adjecnt</a:t>
            </a:r>
            <a:r>
              <a:rPr lang="en-US" dirty="0" smtClean="0"/>
              <a:t> organs. Best </a:t>
            </a:r>
            <a:r>
              <a:rPr lang="en-US" dirty="0" err="1" smtClean="0"/>
              <a:t>pallitive</a:t>
            </a:r>
            <a:r>
              <a:rPr lang="en-US" dirty="0" smtClean="0"/>
              <a:t>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Octreotide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Streptotazocin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Embolization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Chemotherapy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Radiation therapy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7338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</a:rPr>
              <a:t>VIPoma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Tail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solidFill>
                  <a:srgbClr val="C00000"/>
                </a:solidFill>
              </a:rPr>
              <a:t>Metastsis</a:t>
            </a:r>
            <a:r>
              <a:rPr lang="en-US" sz="2400" dirty="0" smtClean="0">
                <a:solidFill>
                  <a:srgbClr val="C00000"/>
                </a:solidFill>
              </a:rPr>
              <a:t> at </a:t>
            </a:r>
            <a:r>
              <a:rPr lang="en-US" sz="2400" dirty="0" err="1" smtClean="0">
                <a:solidFill>
                  <a:srgbClr val="C00000"/>
                </a:solidFill>
              </a:rPr>
              <a:t>Dx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 following are true regarding alcohol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relaxes the sphincter of </a:t>
            </a:r>
            <a:r>
              <a:rPr lang="en-US" dirty="0" err="1" smtClean="0"/>
              <a:t>Oddi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has metabolic toxins to the pancreatic </a:t>
            </a:r>
            <a:r>
              <a:rPr lang="en-US" dirty="0" err="1" smtClean="0"/>
              <a:t>acinar</a:t>
            </a:r>
            <a:r>
              <a:rPr lang="en-US" dirty="0" smtClean="0"/>
              <a:t> cells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increases pancreatic duct permeability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transiently decreases pancreatic blood flow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inappropriately activates </a:t>
            </a:r>
            <a:r>
              <a:rPr lang="en-US" dirty="0" err="1" smtClean="0"/>
              <a:t>trypsin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of the following are true regarding alcohol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It relaxes the sphincter of </a:t>
            </a:r>
            <a:r>
              <a:rPr lang="en-US" u="sng" dirty="0" err="1" smtClean="0"/>
              <a:t>Oddi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has metabolic toxins to the pancreatic </a:t>
            </a:r>
            <a:r>
              <a:rPr lang="en-US" dirty="0" err="1" smtClean="0"/>
              <a:t>acinar</a:t>
            </a:r>
            <a:r>
              <a:rPr lang="en-US" dirty="0" smtClean="0"/>
              <a:t> cells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increases pancreatic duct permeability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transiently decreases pancreatic blood flow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inappropriately activates </a:t>
            </a:r>
            <a:r>
              <a:rPr lang="en-US" dirty="0" err="1" smtClean="0"/>
              <a:t>trypsin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77000" y="27432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Spasm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true regarding </a:t>
            </a:r>
            <a:r>
              <a:rPr lang="en-US" dirty="0" err="1" smtClean="0"/>
              <a:t>panceatogenic</a:t>
            </a:r>
            <a:r>
              <a:rPr lang="en-US" dirty="0" smtClean="0"/>
              <a:t> (type3) diabetes: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Ketoacidosis</a:t>
            </a:r>
            <a:r>
              <a:rPr lang="en-US" dirty="0" smtClean="0"/>
              <a:t> is common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diabetes is easily controlled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Peripheral insulin sensitivity is decrease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Glucagon and pancreatic polypeptide (PP) levels are low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Hyperglycemia is usually sever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Latha" pitchFamily="2"/>
              </a:rPr>
              <a:t>All of the following are true about </a:t>
            </a:r>
            <a:r>
              <a:rPr lang="en-US" dirty="0" smtClean="0">
                <a:cs typeface="Latha" pitchFamily="2"/>
              </a:rPr>
              <a:t>Tropical </a:t>
            </a:r>
            <a:r>
              <a:rPr lang="en-US" dirty="0" smtClean="0">
                <a:cs typeface="Latha" pitchFamily="2"/>
              </a:rPr>
              <a:t>Pancreatitis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is common in adolescent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is associated with protein-caloric malnutrition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has a familial pattern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Frequently leads to chronic pancreatitis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is not associated with diabetes</a:t>
            </a:r>
            <a:endParaRPr lang="en-US" dirty="0">
              <a:cs typeface="Latha" pitchFamily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true regarding </a:t>
            </a:r>
            <a:r>
              <a:rPr lang="en-US" dirty="0" err="1" smtClean="0"/>
              <a:t>panceatogenic</a:t>
            </a:r>
            <a:r>
              <a:rPr lang="en-US" dirty="0" smtClean="0"/>
              <a:t> (type3) diabetes: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Ketoacidosis</a:t>
            </a:r>
            <a:r>
              <a:rPr lang="en-US" dirty="0" smtClean="0"/>
              <a:t> is common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diabetes is easily controlled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Peripheral insulin sensitivity is decrease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Glucagon and pancreatic polypeptide (PP) levels are low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Hyperglycemia is usually sever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of the following are true regarding PP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Proximal </a:t>
            </a:r>
            <a:r>
              <a:rPr lang="en-US" dirty="0" err="1" smtClean="0"/>
              <a:t>pancreactomy</a:t>
            </a:r>
            <a:r>
              <a:rPr lang="en-US" dirty="0" smtClean="0"/>
              <a:t> is associated with a greater PP deficiency than distal </a:t>
            </a:r>
            <a:r>
              <a:rPr lang="en-US" dirty="0" err="1" smtClean="0"/>
              <a:t>pancreactomy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Patients with PP producing tumor present with sever hypoglycemia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PP regulates expression of the hepatic insulin receptor gene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PP deficiency </a:t>
            </a:r>
            <a:r>
              <a:rPr lang="en-US" dirty="0" err="1" smtClean="0"/>
              <a:t>corelates</a:t>
            </a:r>
            <a:r>
              <a:rPr lang="en-US" dirty="0" smtClean="0"/>
              <a:t> with </a:t>
            </a:r>
            <a:r>
              <a:rPr lang="en-US" dirty="0" err="1" smtClean="0"/>
              <a:t>sverity</a:t>
            </a:r>
            <a:r>
              <a:rPr lang="en-US" dirty="0" smtClean="0"/>
              <a:t> of chronic pancreatitis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is secreted by F cells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of the following are true regarding PP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Proximal </a:t>
            </a:r>
            <a:r>
              <a:rPr lang="en-US" dirty="0" err="1" smtClean="0"/>
              <a:t>pancreactomy</a:t>
            </a:r>
            <a:r>
              <a:rPr lang="en-US" dirty="0" smtClean="0"/>
              <a:t> is associated with a greater PP deficiency than distal </a:t>
            </a:r>
            <a:r>
              <a:rPr lang="en-US" dirty="0" err="1" smtClean="0"/>
              <a:t>pancreactomy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Patients with PP producing tumor present with sever hypoglycemia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PP regulates expression of the hepatic insulin receptor gene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PP deficiency </a:t>
            </a:r>
            <a:r>
              <a:rPr lang="en-US" dirty="0" err="1" smtClean="0"/>
              <a:t>corelates</a:t>
            </a:r>
            <a:r>
              <a:rPr lang="en-US" dirty="0" smtClean="0"/>
              <a:t> with </a:t>
            </a:r>
            <a:r>
              <a:rPr lang="en-US" dirty="0" err="1" smtClean="0"/>
              <a:t>sverity</a:t>
            </a:r>
            <a:r>
              <a:rPr lang="en-US" dirty="0" smtClean="0"/>
              <a:t> of chronic pancreatitis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is secreted by F cells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Which is true regarding pancreatic </a:t>
            </a:r>
            <a:r>
              <a:rPr lang="en-US" dirty="0" err="1" smtClean="0"/>
              <a:t>divisum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duct of </a:t>
            </a:r>
            <a:r>
              <a:rPr lang="en-US" dirty="0" err="1" smtClean="0"/>
              <a:t>Santorini</a:t>
            </a:r>
            <a:r>
              <a:rPr lang="en-US" dirty="0" smtClean="0"/>
              <a:t> ends in a blind </a:t>
            </a:r>
            <a:r>
              <a:rPr lang="en-US" dirty="0" err="1" smtClean="0"/>
              <a:t>bouch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inferior portion of the pancreas drains through the duct of </a:t>
            </a:r>
            <a:r>
              <a:rPr lang="en-US" dirty="0" err="1" smtClean="0"/>
              <a:t>Santorini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majority of the pancreas drains through the duct of </a:t>
            </a:r>
            <a:r>
              <a:rPr lang="en-US" dirty="0" err="1" smtClean="0"/>
              <a:t>Wirsung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duct of </a:t>
            </a:r>
            <a:r>
              <a:rPr lang="en-US" dirty="0" err="1" smtClean="0"/>
              <a:t>Santorini</a:t>
            </a:r>
            <a:r>
              <a:rPr lang="en-US" dirty="0" smtClean="0"/>
              <a:t> drains through the major papilla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duct of </a:t>
            </a:r>
            <a:r>
              <a:rPr lang="en-US" dirty="0" err="1" smtClean="0"/>
              <a:t>Santorini</a:t>
            </a:r>
            <a:r>
              <a:rPr lang="en-US" dirty="0" smtClean="0"/>
              <a:t> and </a:t>
            </a:r>
            <a:r>
              <a:rPr lang="en-US" dirty="0" err="1" smtClean="0"/>
              <a:t>Wirsung</a:t>
            </a:r>
            <a:r>
              <a:rPr lang="en-US" dirty="0" smtClean="0"/>
              <a:t> fail to fuse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Which is true regarding pancreatic </a:t>
            </a:r>
            <a:r>
              <a:rPr lang="en-US" dirty="0" err="1" smtClean="0"/>
              <a:t>divisum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duct of </a:t>
            </a:r>
            <a:r>
              <a:rPr lang="en-US" dirty="0" err="1" smtClean="0"/>
              <a:t>Santorini</a:t>
            </a:r>
            <a:r>
              <a:rPr lang="en-US" dirty="0" smtClean="0"/>
              <a:t> ends in a blind </a:t>
            </a:r>
            <a:r>
              <a:rPr lang="en-US" dirty="0" err="1" smtClean="0"/>
              <a:t>bouch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inferior portion of the pancreas drains through the duct of </a:t>
            </a:r>
            <a:r>
              <a:rPr lang="en-US" dirty="0" err="1" smtClean="0"/>
              <a:t>Santorini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majority of the pancreas drains through the duct of </a:t>
            </a:r>
            <a:r>
              <a:rPr lang="en-US" dirty="0" err="1" smtClean="0"/>
              <a:t>Wirsung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The duct of </a:t>
            </a:r>
            <a:r>
              <a:rPr lang="en-US" dirty="0" err="1" smtClean="0"/>
              <a:t>Santorini</a:t>
            </a:r>
            <a:r>
              <a:rPr lang="en-US" dirty="0" smtClean="0"/>
              <a:t> drains through the major papilla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The duct of </a:t>
            </a:r>
            <a:r>
              <a:rPr lang="en-US" u="sng" dirty="0" err="1" smtClean="0"/>
              <a:t>Santorini</a:t>
            </a:r>
            <a:r>
              <a:rPr lang="en-US" u="sng" dirty="0" smtClean="0"/>
              <a:t> and </a:t>
            </a:r>
            <a:r>
              <a:rPr lang="en-US" u="sng" dirty="0" err="1" smtClean="0"/>
              <a:t>Wirsung</a:t>
            </a:r>
            <a:r>
              <a:rPr lang="en-US" u="sng" dirty="0" smtClean="0"/>
              <a:t> fail to fuse</a:t>
            </a:r>
            <a:endParaRPr lang="en-US" u="sng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8002" name="Picture 2" descr="http://jmedicalcasereports.com/content/supplementary/1752-1947-2-166-s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4000"/>
            <a:ext cx="5715000" cy="3648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1.bp.blogspot.com/-8VFp1GvDeoE/TbmbbsxnaFI/AAAAAAAAAOw/4V4HiPj-U04/s400/pancreas+divisum+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67000"/>
            <a:ext cx="3571875" cy="2333626"/>
          </a:xfrm>
          <a:prstGeom prst="rect">
            <a:avLst/>
          </a:prstGeom>
          <a:noFill/>
        </p:spPr>
      </p:pic>
      <p:pic>
        <p:nvPicPr>
          <p:cNvPr id="2052" name="Picture 4" descr="http://3.bp.blogspot.com/-wMriggDSe3I/TbmbxV_yKVI/AAAAAAAAAO0/X4iVQqXX1HU/s400/pancreas+divisu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667000"/>
            <a:ext cx="3371850" cy="221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preferred definitive treatment of recurrent acute pancreatitis </a:t>
            </a:r>
            <a:r>
              <a:rPr lang="en-US" dirty="0" err="1" smtClean="0"/>
              <a:t>d.t</a:t>
            </a:r>
            <a:r>
              <a:rPr lang="en-US" dirty="0" smtClean="0"/>
              <a:t>. pancreatic </a:t>
            </a:r>
            <a:r>
              <a:rPr lang="en-US" dirty="0" err="1" smtClean="0"/>
              <a:t>divisim</a:t>
            </a:r>
            <a:r>
              <a:rPr lang="en-US" dirty="0" smtClean="0"/>
              <a:t> is: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Lateral </a:t>
            </a:r>
            <a:r>
              <a:rPr lang="en-US" dirty="0" err="1" smtClean="0"/>
              <a:t>pancreaticojeunostomy</a:t>
            </a:r>
            <a:r>
              <a:rPr lang="en-US" dirty="0" smtClean="0"/>
              <a:t> (</a:t>
            </a:r>
            <a:r>
              <a:rPr lang="en-US" dirty="0" err="1" smtClean="0"/>
              <a:t>Puestow</a:t>
            </a:r>
            <a:r>
              <a:rPr lang="en-US" dirty="0" smtClean="0"/>
              <a:t> procedure)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Pancreaticoduodenectomy</a:t>
            </a:r>
            <a:r>
              <a:rPr lang="en-US" dirty="0" smtClean="0"/>
              <a:t> (</a:t>
            </a:r>
            <a:r>
              <a:rPr lang="en-US" dirty="0" err="1" smtClean="0"/>
              <a:t>Wipple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Minor papilla </a:t>
            </a:r>
            <a:r>
              <a:rPr lang="en-US" dirty="0" err="1" smtClean="0"/>
              <a:t>sphincterotomy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Major papilla </a:t>
            </a:r>
            <a:r>
              <a:rPr lang="en-US" dirty="0" err="1" smtClean="0"/>
              <a:t>sphinctrotomy</a:t>
            </a:r>
            <a:r>
              <a:rPr lang="en-US" dirty="0" smtClean="0"/>
              <a:t> and pancreatic </a:t>
            </a:r>
            <a:r>
              <a:rPr lang="en-US" dirty="0" err="1" smtClean="0"/>
              <a:t>ductal</a:t>
            </a:r>
            <a:r>
              <a:rPr lang="en-US" dirty="0" smtClean="0"/>
              <a:t> </a:t>
            </a:r>
            <a:r>
              <a:rPr lang="en-US" dirty="0" err="1" smtClean="0"/>
              <a:t>septotomy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Distal </a:t>
            </a:r>
            <a:r>
              <a:rPr lang="en-US" dirty="0" err="1" smtClean="0"/>
              <a:t>pancreatictomy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preferred definitive treatment of recurrent acute pancreatitis </a:t>
            </a:r>
            <a:r>
              <a:rPr lang="en-US" dirty="0" err="1" smtClean="0"/>
              <a:t>d.t</a:t>
            </a:r>
            <a:r>
              <a:rPr lang="en-US" dirty="0" smtClean="0"/>
              <a:t>. pancreatic </a:t>
            </a:r>
            <a:r>
              <a:rPr lang="en-US" dirty="0" err="1" smtClean="0"/>
              <a:t>divisim</a:t>
            </a:r>
            <a:r>
              <a:rPr lang="en-US" dirty="0" smtClean="0"/>
              <a:t> is: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Lateral </a:t>
            </a:r>
            <a:r>
              <a:rPr lang="en-US" dirty="0" err="1" smtClean="0"/>
              <a:t>pancreaticojeunostomy</a:t>
            </a:r>
            <a:r>
              <a:rPr lang="en-US" dirty="0" smtClean="0"/>
              <a:t> (</a:t>
            </a:r>
            <a:r>
              <a:rPr lang="en-US" dirty="0" err="1" smtClean="0"/>
              <a:t>Puestow</a:t>
            </a:r>
            <a:r>
              <a:rPr lang="en-US" dirty="0" smtClean="0"/>
              <a:t> procedure)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Pancreaticoduodenectomy</a:t>
            </a:r>
            <a:r>
              <a:rPr lang="en-US" dirty="0" smtClean="0"/>
              <a:t> (</a:t>
            </a:r>
            <a:r>
              <a:rPr lang="en-US" dirty="0" err="1" smtClean="0"/>
              <a:t>Wipple</a:t>
            </a:r>
            <a:r>
              <a:rPr lang="en-US" dirty="0" smtClean="0"/>
              <a:t>)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Minor papilla </a:t>
            </a:r>
            <a:r>
              <a:rPr lang="en-US" u="sng" dirty="0" err="1" smtClean="0"/>
              <a:t>sphincterotomy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Major papilla </a:t>
            </a:r>
            <a:r>
              <a:rPr lang="en-US" dirty="0" err="1" smtClean="0"/>
              <a:t>sphinctrotomy</a:t>
            </a:r>
            <a:r>
              <a:rPr lang="en-US" dirty="0" smtClean="0"/>
              <a:t> and pancreatic </a:t>
            </a:r>
            <a:r>
              <a:rPr lang="en-US" dirty="0" err="1" smtClean="0"/>
              <a:t>ductal</a:t>
            </a:r>
            <a:r>
              <a:rPr lang="en-US" dirty="0" smtClean="0"/>
              <a:t> </a:t>
            </a:r>
            <a:r>
              <a:rPr lang="en-US" dirty="0" err="1" smtClean="0"/>
              <a:t>septotomy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Distal </a:t>
            </a:r>
            <a:r>
              <a:rPr lang="en-US" dirty="0" err="1" smtClean="0"/>
              <a:t>pancreatictomy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Insulinomas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require selective venous sampling for localization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more common in the head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usually benign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treated with anatomic </a:t>
            </a:r>
            <a:r>
              <a:rPr lang="en-US" dirty="0" err="1" smtClean="0"/>
              <a:t>pancreactomy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cs typeface="Latha" pitchFamily="2"/>
              </a:rPr>
              <a:t>All of the following are true about Topical Pancreatitis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is common in adolescent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is associated with protein-caloric malnutrition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It has a familial pattern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>
                <a:cs typeface="Latha" pitchFamily="2"/>
              </a:rPr>
              <a:t>Frequently leads to chronic pancreatitis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>
                <a:cs typeface="Latha" pitchFamily="2"/>
              </a:rPr>
              <a:t>It is not associated with diabetes </a:t>
            </a:r>
            <a:endParaRPr lang="en-US" u="sng" dirty="0">
              <a:cs typeface="Latha" pitchFamily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Insulinomas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Usually require selective venous sampling for localization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more common in the head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Are usually benign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Are treated with anatomic </a:t>
            </a:r>
            <a:r>
              <a:rPr lang="en-US" dirty="0" err="1" smtClean="0"/>
              <a:t>pancreactomy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733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90% </a:t>
            </a:r>
            <a:r>
              <a:rPr lang="en-US" sz="2400" dirty="0" err="1" smtClean="0">
                <a:solidFill>
                  <a:srgbClr val="C00000"/>
                </a:solidFill>
              </a:rPr>
              <a:t>spradic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10% MEN 1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the most common presenting symptom in patients with </a:t>
            </a:r>
            <a:r>
              <a:rPr lang="en-US" dirty="0" err="1" smtClean="0"/>
              <a:t>Somatostatinoma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Cholelithiasis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Constipation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Hypoglycemia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Hypocalcemia</a:t>
            </a:r>
            <a:endParaRPr lang="en-US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the most common presenting symptom in patients with </a:t>
            </a:r>
            <a:r>
              <a:rPr lang="en-US" dirty="0" err="1" smtClean="0"/>
              <a:t>Somatostatinoma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Cholelithiasis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Constipation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Hypoglycemia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Hypocalcemia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800600" y="3733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Diabetes</a:t>
            </a:r>
          </a:p>
          <a:p>
            <a:r>
              <a:rPr lang="en-US" sz="2400" dirty="0" err="1" smtClean="0">
                <a:solidFill>
                  <a:srgbClr val="C00000"/>
                </a:solidFill>
              </a:rPr>
              <a:t>steatorhea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percentage of patients with </a:t>
            </a:r>
            <a:r>
              <a:rPr lang="en-US" dirty="0" err="1" smtClean="0"/>
              <a:t>gastrinoma</a:t>
            </a:r>
            <a:r>
              <a:rPr lang="en-US" dirty="0" smtClean="0"/>
              <a:t> have a MEN1 syndrome: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5%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10%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25%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40%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percentage of patients with </a:t>
            </a:r>
            <a:r>
              <a:rPr lang="en-US" dirty="0" err="1" smtClean="0"/>
              <a:t>gastrinoma</a:t>
            </a:r>
            <a:r>
              <a:rPr lang="en-US" dirty="0" smtClean="0"/>
              <a:t> have a MEN1 syndrome: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5%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10%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25%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40%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majority of </a:t>
            </a:r>
            <a:r>
              <a:rPr lang="en-US" dirty="0" err="1" smtClean="0"/>
              <a:t>gastrinoma</a:t>
            </a:r>
            <a:r>
              <a:rPr lang="en-US" dirty="0" smtClean="0"/>
              <a:t> are found in 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Triangle of </a:t>
            </a:r>
            <a:r>
              <a:rPr lang="en-US" dirty="0" err="1" smtClean="0"/>
              <a:t>Calot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Passaro’s</a:t>
            </a:r>
            <a:r>
              <a:rPr lang="en-US" dirty="0" smtClean="0"/>
              <a:t> triangle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Body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Tail of the pancreas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majority of </a:t>
            </a:r>
            <a:r>
              <a:rPr lang="en-US" dirty="0" err="1" smtClean="0"/>
              <a:t>gastrinoma</a:t>
            </a:r>
            <a:r>
              <a:rPr lang="en-US" dirty="0" smtClean="0"/>
              <a:t> are found in 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Triangle of </a:t>
            </a:r>
            <a:r>
              <a:rPr lang="en-US" dirty="0" err="1" smtClean="0"/>
              <a:t>Calot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Passaro’s</a:t>
            </a:r>
            <a:r>
              <a:rPr lang="en-US" u="sng" dirty="0" smtClean="0"/>
              <a:t> triangle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Body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Tail of the pancreas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30050" name="Picture 2" descr="http://www.accessmedicine.ca/loadBinary.aspx?name=brun9&amp;filename=brun9_c033f066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800100"/>
            <a:ext cx="5875020" cy="48958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248400" y="4800600"/>
            <a:ext cx="289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70 to 90%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VIP-secreting tumor all are true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Diarrhea unresponsive to anti-</a:t>
            </a:r>
            <a:r>
              <a:rPr lang="en-US" dirty="0" err="1" smtClean="0"/>
              <a:t>diarreal</a:t>
            </a:r>
            <a:r>
              <a:rPr lang="en-US" dirty="0" smtClean="0"/>
              <a:t> agents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Diarrhea that persists during fasting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Hypokalemia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Sever metabolic alkalosis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VIP-secreting tumor all are true EXCEPT: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Diarrhea unresponsive to anti-</a:t>
            </a:r>
            <a:r>
              <a:rPr lang="en-US" dirty="0" err="1" smtClean="0"/>
              <a:t>diarreal</a:t>
            </a:r>
            <a:r>
              <a:rPr lang="en-US" dirty="0" smtClean="0"/>
              <a:t> agents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Diarrhea that persists during fasting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Hypokalemia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Sever metabolic alkalosis</a:t>
            </a:r>
            <a:endParaRPr lang="en-US" u="sng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Tropical </a:t>
            </a:r>
            <a:r>
              <a:rPr lang="en-US" dirty="0" err="1" smtClean="0"/>
              <a:t>panreas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Genetic mutation of the pancreas </a:t>
            </a:r>
            <a:r>
              <a:rPr lang="en-US" dirty="0" err="1" smtClean="0"/>
              <a:t>secretory</a:t>
            </a:r>
            <a:r>
              <a:rPr lang="en-US" dirty="0" smtClean="0"/>
              <a:t> </a:t>
            </a:r>
            <a:r>
              <a:rPr lang="en-US" dirty="0" err="1" smtClean="0"/>
              <a:t>trypsinogen</a:t>
            </a:r>
            <a:r>
              <a:rPr lang="en-US" dirty="0" smtClean="0"/>
              <a:t> inhibiter or SPINK1 gene</a:t>
            </a:r>
          </a:p>
          <a:p>
            <a:r>
              <a:rPr lang="en-US" dirty="0" err="1" smtClean="0"/>
              <a:t>Abd</a:t>
            </a:r>
            <a:r>
              <a:rPr lang="en-US" dirty="0" smtClean="0"/>
              <a:t> pain &amp; DM</a:t>
            </a:r>
          </a:p>
          <a:p>
            <a:r>
              <a:rPr lang="en-US" dirty="0" smtClean="0"/>
              <a:t>Pancreatic duct stone</a:t>
            </a:r>
          </a:p>
          <a:p>
            <a:r>
              <a:rPr lang="en-US" dirty="0" smtClean="0"/>
              <a:t>Risk of cancer</a:t>
            </a:r>
          </a:p>
          <a:p>
            <a:r>
              <a:rPr lang="en-US" dirty="0" err="1" smtClean="0"/>
              <a:t>Ttt</a:t>
            </a:r>
            <a:r>
              <a:rPr lang="en-US" dirty="0" smtClean="0"/>
              <a:t>: pain + enzymes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abdominal exploration after RTA, a deep laceration across the body of the pancreas with disruption of the pancreatic duct was discovered,</a:t>
            </a:r>
            <a:r>
              <a:rPr lang="en-US" dirty="0"/>
              <a:t> </a:t>
            </a:r>
            <a:r>
              <a:rPr lang="en-US" dirty="0" err="1" smtClean="0"/>
              <a:t>Mx</a:t>
            </a:r>
            <a:r>
              <a:rPr lang="en-US" dirty="0" smtClean="0"/>
              <a:t> is external drainage and: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Direct repair of the duct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Distal </a:t>
            </a:r>
            <a:r>
              <a:rPr lang="en-US" dirty="0" err="1" smtClean="0"/>
              <a:t>pancreatictomy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Implantation of the pancreas into the posterior wall of the stomach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Lateral </a:t>
            </a:r>
            <a:r>
              <a:rPr lang="en-US" dirty="0" err="1" smtClean="0"/>
              <a:t>pancreaticojejunostomy</a:t>
            </a:r>
            <a:endParaRPr lang="en-US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During abdominal exploration after RTA, a deep laceration across the body of the pancreas with disruption of the pancreatic duct was discovered,</a:t>
            </a:r>
            <a:r>
              <a:rPr lang="en-US" dirty="0"/>
              <a:t> </a:t>
            </a:r>
            <a:r>
              <a:rPr lang="en-US" dirty="0" err="1" smtClean="0"/>
              <a:t>Mx</a:t>
            </a:r>
            <a:r>
              <a:rPr lang="en-US" dirty="0" smtClean="0"/>
              <a:t> is external drainage and: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Direct repair of the duct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Distal </a:t>
            </a:r>
            <a:r>
              <a:rPr lang="en-US" u="sng" dirty="0" err="1" smtClean="0"/>
              <a:t>pancreatectomy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Implantation of the pancreas into the posterior wall of the stomach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Lateral </a:t>
            </a:r>
            <a:r>
              <a:rPr lang="en-US" dirty="0" err="1" smtClean="0"/>
              <a:t>pancreaticojejunostomy</a:t>
            </a:r>
            <a:endParaRPr lang="en-US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Pancreatograph</a:t>
            </a:r>
            <a:r>
              <a:rPr lang="en-US" dirty="0" smtClean="0"/>
              <a:t> is performed in 54 y o m, alcoholic with chronic pancreatitis. The study showed a “chain of lakes” pattern, with areas of </a:t>
            </a:r>
            <a:r>
              <a:rPr lang="en-US" dirty="0" err="1" smtClean="0"/>
              <a:t>ductal</a:t>
            </a:r>
            <a:r>
              <a:rPr lang="en-US" dirty="0" smtClean="0"/>
              <a:t> dilatation joined by areas of </a:t>
            </a:r>
            <a:r>
              <a:rPr lang="en-US" dirty="0" err="1" smtClean="0"/>
              <a:t>ductal</a:t>
            </a:r>
            <a:r>
              <a:rPr lang="en-US" dirty="0" smtClean="0"/>
              <a:t> </a:t>
            </a:r>
            <a:r>
              <a:rPr lang="en-US" dirty="0" err="1" smtClean="0"/>
              <a:t>stenosis</a:t>
            </a:r>
            <a:r>
              <a:rPr lang="en-US" dirty="0" smtClean="0"/>
              <a:t>.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Cholecystectomy</a:t>
            </a:r>
            <a:r>
              <a:rPr lang="en-US" dirty="0" smtClean="0"/>
              <a:t> with CBD exploration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Cholecystectomy</a:t>
            </a:r>
            <a:r>
              <a:rPr lang="en-US" dirty="0" smtClean="0"/>
              <a:t> with </a:t>
            </a:r>
            <a:r>
              <a:rPr lang="en-US" dirty="0" err="1" smtClean="0"/>
              <a:t>sphincteroplasty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Open the pancreatic duct longitudinally and perform side to side </a:t>
            </a:r>
            <a:r>
              <a:rPr lang="en-US" dirty="0" err="1" smtClean="0"/>
              <a:t>pancreaticojejunostomy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Resect</a:t>
            </a:r>
            <a:r>
              <a:rPr lang="en-US" dirty="0" smtClean="0"/>
              <a:t> the tail of the pancreas and perform a </a:t>
            </a:r>
            <a:r>
              <a:rPr lang="en-US" dirty="0" err="1" smtClean="0"/>
              <a:t>pancreaticjejunostomy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Pancreatograph</a:t>
            </a:r>
            <a:r>
              <a:rPr lang="en-US" dirty="0" smtClean="0"/>
              <a:t> is performed in 54 y o m, alcoholic with chronic pancreatitis. The study showed a “chain of lakes” pattern, with areas of </a:t>
            </a:r>
            <a:r>
              <a:rPr lang="en-US" dirty="0" err="1" smtClean="0"/>
              <a:t>ductal</a:t>
            </a:r>
            <a:r>
              <a:rPr lang="en-US" dirty="0" smtClean="0"/>
              <a:t> dilatation joined by areas of </a:t>
            </a:r>
            <a:r>
              <a:rPr lang="en-US" dirty="0" err="1" smtClean="0"/>
              <a:t>ductal</a:t>
            </a:r>
            <a:r>
              <a:rPr lang="en-US" dirty="0" smtClean="0"/>
              <a:t> </a:t>
            </a:r>
            <a:r>
              <a:rPr lang="en-US" dirty="0" err="1" smtClean="0"/>
              <a:t>stenosis</a:t>
            </a:r>
            <a:r>
              <a:rPr lang="en-US" dirty="0" smtClean="0"/>
              <a:t>.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Cholecystectomy</a:t>
            </a:r>
            <a:r>
              <a:rPr lang="en-US" dirty="0" smtClean="0"/>
              <a:t> with CBD exploration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Cholecystectomy</a:t>
            </a:r>
            <a:r>
              <a:rPr lang="en-US" dirty="0" smtClean="0"/>
              <a:t> with </a:t>
            </a:r>
            <a:r>
              <a:rPr lang="en-US" dirty="0" err="1" smtClean="0"/>
              <a:t>sphincteroplasty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Open the pancreatic duct longitudinally and perform side to side </a:t>
            </a:r>
            <a:r>
              <a:rPr lang="en-US" u="sng" dirty="0" err="1" smtClean="0"/>
              <a:t>pancreaticojejunostomy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Resect</a:t>
            </a:r>
            <a:r>
              <a:rPr lang="en-US" dirty="0" smtClean="0"/>
              <a:t> the tail of the pancreas and perform a </a:t>
            </a:r>
            <a:r>
              <a:rPr lang="en-US" dirty="0" err="1" smtClean="0"/>
              <a:t>pancreaticjejunostomy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2098" name="Picture 2" descr="http://radiographics.rsna.org/content/19/1/5/F36.sma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56615"/>
            <a:ext cx="6477000" cy="56349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4146" name="Picture 2" descr="http://2.bp.blogspot.com/_ZWqgYBROGHw/TQFXn1U_-DI/AAAAAAAAB80/VAmbPtmFpZw/s1600/pestu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838200"/>
            <a:ext cx="5181600" cy="52775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recommended treatment of an adult with duodenal obstruction caused by annular pancreas: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Endoscopic division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Duodenojejunostomy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Surgical division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pancreaticoduodenectomy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recommended treatment of an adult with duodenal obstruction caused by annular pancreas: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Endoscopic division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Duodenojejunostomy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Surgical division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pancreaticoduodenectomy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more </a:t>
            </a:r>
            <a:r>
              <a:rPr lang="en-US" dirty="0" err="1" smtClean="0"/>
              <a:t>characterestic</a:t>
            </a:r>
            <a:r>
              <a:rPr lang="en-US" dirty="0" smtClean="0"/>
              <a:t> of pancreatic </a:t>
            </a:r>
            <a:r>
              <a:rPr lang="en-US" dirty="0" err="1" smtClean="0"/>
              <a:t>centroacinar</a:t>
            </a:r>
            <a:r>
              <a:rPr lang="en-US" dirty="0" smtClean="0"/>
              <a:t> cells than </a:t>
            </a:r>
            <a:r>
              <a:rPr lang="en-US" dirty="0" err="1" smtClean="0"/>
              <a:t>acinar</a:t>
            </a:r>
            <a:r>
              <a:rPr lang="en-US" dirty="0" smtClean="0"/>
              <a:t> cells: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Carbonic </a:t>
            </a:r>
            <a:r>
              <a:rPr lang="en-US" dirty="0" err="1" smtClean="0"/>
              <a:t>anhydrase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Zymogen</a:t>
            </a:r>
            <a:r>
              <a:rPr lang="en-US" dirty="0" smtClean="0"/>
              <a:t> granules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Golgi apparatus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Rough endoplasmic reticulum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Contractile proteins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more </a:t>
            </a:r>
            <a:r>
              <a:rPr lang="en-US" dirty="0" err="1" smtClean="0"/>
              <a:t>characterestic</a:t>
            </a:r>
            <a:r>
              <a:rPr lang="en-US" dirty="0" smtClean="0"/>
              <a:t> of pancreatic </a:t>
            </a:r>
            <a:r>
              <a:rPr lang="en-US" dirty="0" err="1" smtClean="0"/>
              <a:t>centroacinar</a:t>
            </a:r>
            <a:r>
              <a:rPr lang="en-US" dirty="0" smtClean="0"/>
              <a:t> cells than </a:t>
            </a:r>
            <a:r>
              <a:rPr lang="en-US" dirty="0" err="1" smtClean="0"/>
              <a:t>acinar</a:t>
            </a:r>
            <a:r>
              <a:rPr lang="en-US" dirty="0" smtClean="0"/>
              <a:t> cells: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Carbonic </a:t>
            </a:r>
            <a:r>
              <a:rPr lang="en-US" u="sng" dirty="0" err="1" smtClean="0"/>
              <a:t>anhydrase</a:t>
            </a:r>
            <a:r>
              <a:rPr lang="en-US" u="sng" dirty="0" smtClean="0"/>
              <a:t> 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Zymogen</a:t>
            </a:r>
            <a:r>
              <a:rPr lang="en-US" dirty="0" smtClean="0"/>
              <a:t> granules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Golgi apparatus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Rough endoplasmic reticulum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Contractile proteins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2766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H2O + CO2 &gt;&gt; H + HCO3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Which of the following is the </a:t>
            </a:r>
            <a:r>
              <a:rPr lang="en-US" b="1" dirty="0" smtClean="0"/>
              <a:t>least</a:t>
            </a:r>
            <a:r>
              <a:rPr lang="en-US" dirty="0" smtClean="0"/>
              <a:t> </a:t>
            </a:r>
            <a:r>
              <a:rPr lang="en-US" dirty="0" err="1" smtClean="0"/>
              <a:t>faverable</a:t>
            </a:r>
            <a:r>
              <a:rPr lang="en-US" dirty="0" smtClean="0"/>
              <a:t> management option for a chronic large pancreatic cyst: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Endoscopic </a:t>
            </a:r>
            <a:r>
              <a:rPr lang="en-US" dirty="0" err="1" smtClean="0"/>
              <a:t>transpapillary</a:t>
            </a:r>
            <a:r>
              <a:rPr lang="en-US" dirty="0" smtClean="0"/>
              <a:t> drainage using stent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CT-guided pig tail catheter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Open Roux-en Y </a:t>
            </a:r>
            <a:r>
              <a:rPr lang="en-US" dirty="0" err="1" smtClean="0"/>
              <a:t>cystojejunostomy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Laparascopic</a:t>
            </a:r>
            <a:r>
              <a:rPr lang="en-US" dirty="0" smtClean="0"/>
              <a:t> </a:t>
            </a:r>
            <a:r>
              <a:rPr lang="en-US" dirty="0" err="1" smtClean="0"/>
              <a:t>cystogastrostomy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Endoscpic</a:t>
            </a:r>
            <a:r>
              <a:rPr lang="en-US" dirty="0" smtClean="0"/>
              <a:t> </a:t>
            </a:r>
            <a:r>
              <a:rPr lang="en-US" dirty="0" err="1" smtClean="0"/>
              <a:t>transgasric</a:t>
            </a:r>
            <a:r>
              <a:rPr lang="en-US" dirty="0" smtClean="0"/>
              <a:t> </a:t>
            </a:r>
            <a:r>
              <a:rPr lang="en-US" dirty="0" err="1" smtClean="0"/>
              <a:t>cystogastrostomy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45 y o non-diabetic male with </a:t>
            </a:r>
            <a:r>
              <a:rPr lang="en-US" dirty="0" err="1" smtClean="0"/>
              <a:t>chroinc</a:t>
            </a:r>
            <a:r>
              <a:rPr lang="en-US" dirty="0" smtClean="0"/>
              <a:t> alcoholic pancreatitis and intractable abdominal pain has a 10 mm pancreatic duct. The best option of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Sphincteroplasty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Lateral </a:t>
            </a:r>
            <a:r>
              <a:rPr lang="en-US" dirty="0" err="1" smtClean="0"/>
              <a:t>pancreaticojejunostomy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Distal </a:t>
            </a:r>
            <a:r>
              <a:rPr lang="en-US" dirty="0" err="1" smtClean="0"/>
              <a:t>pancreatectomy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Total </a:t>
            </a:r>
            <a:r>
              <a:rPr lang="en-US" dirty="0" err="1" smtClean="0"/>
              <a:t>pancreatectomy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Continued non-operative therapy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 45 y o non-diabetic male with </a:t>
            </a:r>
            <a:r>
              <a:rPr lang="en-US" dirty="0" err="1" smtClean="0"/>
              <a:t>chroinc</a:t>
            </a:r>
            <a:r>
              <a:rPr lang="en-US" dirty="0" smtClean="0"/>
              <a:t> alcoholic pancreatitis and intractable abdominal pain has a 10 mm pancreatic duct. The best option of </a:t>
            </a:r>
            <a:r>
              <a:rPr lang="en-US" dirty="0" err="1" smtClean="0"/>
              <a:t>Mx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Sphincteroplasty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Lateral </a:t>
            </a:r>
            <a:r>
              <a:rPr lang="en-US" u="sng" dirty="0" err="1" smtClean="0"/>
              <a:t>pancreaticojejunostomy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Distal </a:t>
            </a:r>
            <a:r>
              <a:rPr lang="en-US" dirty="0" err="1" smtClean="0"/>
              <a:t>pancreatectomy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Total </a:t>
            </a:r>
            <a:r>
              <a:rPr lang="en-US" dirty="0" err="1" smtClean="0"/>
              <a:t>pancreatectomy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Continued non-operative therapy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the most important determinant of the need of drainage of pancreatic </a:t>
            </a:r>
            <a:r>
              <a:rPr lang="en-US" dirty="0" err="1" smtClean="0"/>
              <a:t>pseudocyst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Pseudocyst</a:t>
            </a:r>
            <a:r>
              <a:rPr lang="en-US" dirty="0" smtClean="0"/>
              <a:t> symptoms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Pseudocyst</a:t>
            </a:r>
            <a:r>
              <a:rPr lang="en-US" dirty="0" smtClean="0"/>
              <a:t> size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Pseudocyst</a:t>
            </a:r>
            <a:r>
              <a:rPr lang="en-US" dirty="0" smtClean="0"/>
              <a:t> duration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Associated chronic pancreatitis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is the most important determinant of the need of drainage of pancreatic </a:t>
            </a:r>
            <a:r>
              <a:rPr lang="en-US" dirty="0" err="1" smtClean="0"/>
              <a:t>pseudocyst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Pseudocyst</a:t>
            </a:r>
            <a:r>
              <a:rPr lang="en-US" u="sng" dirty="0" smtClean="0"/>
              <a:t> symptoms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Pseudocyst</a:t>
            </a:r>
            <a:r>
              <a:rPr lang="en-US" dirty="0" smtClean="0"/>
              <a:t> size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Pseudocyst</a:t>
            </a:r>
            <a:r>
              <a:rPr lang="en-US" dirty="0" smtClean="0"/>
              <a:t> duration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Associated chronic pancreatitis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which one or more of the following situation is resection of pancreatic tumor contraindicated: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Age &gt; 70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Tumor located in the body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Inability to verify malignancy </a:t>
            </a:r>
            <a:r>
              <a:rPr lang="en-US" dirty="0" err="1" smtClean="0"/>
              <a:t>histologically</a:t>
            </a:r>
            <a:r>
              <a:rPr lang="en-US" dirty="0" smtClean="0"/>
              <a:t> before resection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Tumor invading portal vein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Presence of small peritoneal metastasis 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 which one or more of the following situation is resection of pancreatic tumor contraindicated: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Age &gt; 70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Tumor located in the body of the pancreas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Inability to verify malignancy </a:t>
            </a:r>
            <a:r>
              <a:rPr lang="en-US" dirty="0" err="1" smtClean="0"/>
              <a:t>histologically</a:t>
            </a:r>
            <a:r>
              <a:rPr lang="en-US" dirty="0" smtClean="0"/>
              <a:t> before resection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Tumor invading portal vein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Presence of small peritoneal metastasis </a:t>
            </a:r>
            <a:endParaRPr lang="en-US" u="sng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operations would not be </a:t>
            </a:r>
            <a:r>
              <a:rPr lang="en-US" dirty="0" err="1" smtClean="0"/>
              <a:t>approperite</a:t>
            </a:r>
            <a:r>
              <a:rPr lang="en-US" dirty="0" smtClean="0"/>
              <a:t> for a 3cm </a:t>
            </a:r>
            <a:r>
              <a:rPr lang="en-US" dirty="0" err="1" smtClean="0"/>
              <a:t>adenoCa</a:t>
            </a:r>
            <a:r>
              <a:rPr lang="en-US" dirty="0" smtClean="0"/>
              <a:t> of the head of pancreas: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Whipple with </a:t>
            </a:r>
            <a:r>
              <a:rPr lang="en-US" dirty="0" err="1" smtClean="0"/>
              <a:t>hemigastrectomy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Whipple with preservation of the stomach and pylorus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Duodenum sparing Whipple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Total </a:t>
            </a:r>
            <a:r>
              <a:rPr lang="en-US" dirty="0" err="1" smtClean="0"/>
              <a:t>pancreaticodeudonectomy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Which of the following operations would not be inappropriate for a 3cm </a:t>
            </a:r>
            <a:r>
              <a:rPr lang="en-US" dirty="0" err="1" smtClean="0"/>
              <a:t>adenoCa</a:t>
            </a:r>
            <a:r>
              <a:rPr lang="en-US" dirty="0" smtClean="0"/>
              <a:t> of the head of pancreas: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Whipple with </a:t>
            </a:r>
            <a:r>
              <a:rPr lang="en-US" dirty="0" err="1" smtClean="0"/>
              <a:t>hemigastrectomy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Whipple with preservation of the stomach and pylorus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Duodenum sparing Whipple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Total </a:t>
            </a:r>
            <a:r>
              <a:rPr lang="en-US" u="sng" dirty="0" err="1" smtClean="0"/>
              <a:t>pancreaticodeudonectomy</a:t>
            </a:r>
            <a:endParaRPr lang="en-US" u="sng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True about pancreatic trauma: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Often 2ry to blunt abdominal trauma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is the most common cause of pancreatic </a:t>
            </a:r>
            <a:r>
              <a:rPr lang="en-US" dirty="0" err="1" smtClean="0"/>
              <a:t>pseudocyst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Hyperamylasemia</a:t>
            </a:r>
            <a:r>
              <a:rPr lang="en-US" dirty="0" smtClean="0"/>
              <a:t> is </a:t>
            </a:r>
            <a:r>
              <a:rPr lang="en-US" dirty="0" err="1" smtClean="0"/>
              <a:t>pathognomonic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Negative peritoneal tap exclude pancreatic injury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Exclusion requires exploration of all central retroperitoneal hematomas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True about pancreatic trauma: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Often 2ry to blunt abdominal trauma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It is the most common cause of pancreatic </a:t>
            </a:r>
            <a:r>
              <a:rPr lang="en-US" dirty="0" err="1" smtClean="0"/>
              <a:t>pseudocyst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Hyperamylasemia</a:t>
            </a:r>
            <a:r>
              <a:rPr lang="en-US" dirty="0" smtClean="0"/>
              <a:t> is </a:t>
            </a:r>
            <a:r>
              <a:rPr lang="en-US" dirty="0" err="1" smtClean="0"/>
              <a:t>pathognomonic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Negative peritoneal tap exclude pancreatic injury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Exclusion requires exploration of all central retroperitoneal hematomas</a:t>
            </a:r>
            <a:endParaRPr lang="en-US" u="sng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Which of the following is the least </a:t>
            </a:r>
            <a:r>
              <a:rPr lang="en-US" dirty="0" err="1" smtClean="0"/>
              <a:t>faverable</a:t>
            </a:r>
            <a:r>
              <a:rPr lang="en-US" dirty="0" smtClean="0"/>
              <a:t> management option for a chronic large pancreatic cyst: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Endoscopic </a:t>
            </a:r>
            <a:r>
              <a:rPr lang="en-US" dirty="0" err="1" smtClean="0"/>
              <a:t>transpapillary</a:t>
            </a:r>
            <a:r>
              <a:rPr lang="en-US" dirty="0" smtClean="0"/>
              <a:t> drainage using stent</a:t>
            </a:r>
          </a:p>
          <a:p>
            <a:pPr marL="514350" indent="-514350">
              <a:buFont typeface="+mj-lt"/>
              <a:buAutoNum type="alphaUcPeriod"/>
            </a:pPr>
            <a:r>
              <a:rPr lang="en-US" u="sng" dirty="0" smtClean="0"/>
              <a:t>CT-guided pig tail catheter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Open Roux-en Y </a:t>
            </a:r>
            <a:r>
              <a:rPr lang="en-US" dirty="0" err="1" smtClean="0"/>
              <a:t>cystojejunostomy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Laparascopic</a:t>
            </a:r>
            <a:r>
              <a:rPr lang="en-US" dirty="0" smtClean="0"/>
              <a:t> </a:t>
            </a:r>
            <a:r>
              <a:rPr lang="en-US" dirty="0" err="1" smtClean="0"/>
              <a:t>cystogastrostomy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Endoscpic</a:t>
            </a:r>
            <a:r>
              <a:rPr lang="en-US" dirty="0" smtClean="0"/>
              <a:t> </a:t>
            </a:r>
            <a:r>
              <a:rPr lang="en-US" dirty="0" err="1" smtClean="0"/>
              <a:t>transgasric</a:t>
            </a:r>
            <a:r>
              <a:rPr lang="en-US" dirty="0" smtClean="0"/>
              <a:t> </a:t>
            </a:r>
            <a:r>
              <a:rPr lang="en-US" dirty="0" err="1" smtClean="0"/>
              <a:t>cystogastrostomy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/>
              <a:t>Q 1. Regarding cystic lesions of the pancreas: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(a) Serous cystic </a:t>
            </a:r>
            <a:r>
              <a:rPr lang="en-US" dirty="0" err="1" smtClean="0"/>
              <a:t>neoplasms</a:t>
            </a:r>
            <a:r>
              <a:rPr lang="en-US" dirty="0" smtClean="0"/>
              <a:t> are usually benign.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(b) Serous cystic </a:t>
            </a:r>
            <a:r>
              <a:rPr lang="en-US" dirty="0" err="1" smtClean="0"/>
              <a:t>neoplasms</a:t>
            </a:r>
            <a:r>
              <a:rPr lang="en-US" dirty="0" smtClean="0"/>
              <a:t> usually communicate with the main pancreatic duct.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(c) </a:t>
            </a:r>
            <a:r>
              <a:rPr lang="en-US" dirty="0" err="1" smtClean="0"/>
              <a:t>Intraductal</a:t>
            </a:r>
            <a:r>
              <a:rPr lang="en-US" dirty="0" smtClean="0"/>
              <a:t> papillary </a:t>
            </a:r>
            <a:r>
              <a:rPr lang="en-US" dirty="0" err="1" smtClean="0"/>
              <a:t>mucinous</a:t>
            </a:r>
            <a:r>
              <a:rPr lang="en-US" dirty="0" smtClean="0"/>
              <a:t> </a:t>
            </a:r>
            <a:r>
              <a:rPr lang="en-US" dirty="0" err="1" smtClean="0"/>
              <a:t>tumours</a:t>
            </a:r>
            <a:r>
              <a:rPr lang="en-US" dirty="0" smtClean="0"/>
              <a:t> (IPMTs) can be reliably differentiated from </a:t>
            </a:r>
            <a:r>
              <a:rPr lang="en-US" dirty="0" err="1" smtClean="0"/>
              <a:t>pseudocysts</a:t>
            </a:r>
            <a:r>
              <a:rPr lang="en-US" dirty="0" smtClean="0"/>
              <a:t> by demonstration of communication with the main pancreatic duct.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(d) Cystic degeneration of </a:t>
            </a:r>
            <a:r>
              <a:rPr lang="en-US" dirty="0" err="1" smtClean="0"/>
              <a:t>adenocarcinoma</a:t>
            </a:r>
            <a:r>
              <a:rPr lang="en-US" dirty="0" smtClean="0"/>
              <a:t> is a common occurrence.</a:t>
            </a:r>
            <a:endParaRPr lang="en-US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b="1" dirty="0" smtClean="0"/>
              <a:t>Q 2. Regarding true cystic pancreatic </a:t>
            </a:r>
            <a:r>
              <a:rPr lang="en-US" b="1" dirty="0" err="1" smtClean="0"/>
              <a:t>neoplasms</a:t>
            </a:r>
            <a:r>
              <a:rPr lang="en-US" b="1" dirty="0" smtClean="0"/>
              <a:t>: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(a) All IPMTs are associated with a dilated main pancreatic duct.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(b) Both main-duct type (MDT-IPMT) and branch-duct type (BDT-IPMT) </a:t>
            </a:r>
            <a:r>
              <a:rPr lang="en-US" dirty="0" err="1" smtClean="0"/>
              <a:t>intraductal</a:t>
            </a:r>
            <a:r>
              <a:rPr lang="en-US" dirty="0" smtClean="0"/>
              <a:t> papillary </a:t>
            </a:r>
            <a:r>
              <a:rPr lang="en-US" dirty="0" err="1" smtClean="0"/>
              <a:t>mucinous</a:t>
            </a:r>
            <a:r>
              <a:rPr lang="en-US" dirty="0" smtClean="0"/>
              <a:t> </a:t>
            </a:r>
            <a:r>
              <a:rPr lang="en-US" dirty="0" err="1" smtClean="0"/>
              <a:t>tumours</a:t>
            </a:r>
            <a:r>
              <a:rPr lang="en-US" dirty="0" smtClean="0"/>
              <a:t> never co-exist.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(c) </a:t>
            </a:r>
            <a:r>
              <a:rPr lang="en-US" dirty="0" err="1" smtClean="0"/>
              <a:t>Mucinous</a:t>
            </a:r>
            <a:r>
              <a:rPr lang="en-US" dirty="0" smtClean="0"/>
              <a:t> cystic </a:t>
            </a:r>
            <a:r>
              <a:rPr lang="en-US" dirty="0" err="1" smtClean="0"/>
              <a:t>neoplasms</a:t>
            </a:r>
            <a:r>
              <a:rPr lang="en-US" dirty="0" smtClean="0"/>
              <a:t> are almost always benign.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(d) Solid </a:t>
            </a:r>
            <a:r>
              <a:rPr lang="en-US" dirty="0" err="1" smtClean="0"/>
              <a:t>pseudopapillary</a:t>
            </a:r>
            <a:r>
              <a:rPr lang="en-US" dirty="0" smtClean="0"/>
              <a:t> </a:t>
            </a:r>
            <a:r>
              <a:rPr lang="en-US" dirty="0" err="1" smtClean="0"/>
              <a:t>tumours</a:t>
            </a:r>
            <a:r>
              <a:rPr lang="en-US" dirty="0" smtClean="0"/>
              <a:t> are associated with better prognosis than </a:t>
            </a:r>
            <a:r>
              <a:rPr lang="en-US" dirty="0" err="1" smtClean="0"/>
              <a:t>adenocarcinoma</a:t>
            </a:r>
            <a:r>
              <a:rPr lang="en-US" dirty="0" smtClean="0"/>
              <a:t> of the pancreas.</a:t>
            </a:r>
            <a:endParaRPr lang="en-US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Q 3. Regarding IPMTs:</a:t>
            </a:r>
          </a:p>
          <a:p>
            <a:pPr lvl="1"/>
            <a:r>
              <a:rPr lang="en-US" smtClean="0"/>
              <a:t>(a) They are more commonly found in the tail of the pancreas.</a:t>
            </a:r>
          </a:p>
          <a:p>
            <a:pPr lvl="1"/>
            <a:r>
              <a:rPr lang="en-US" smtClean="0"/>
              <a:t>(b) Ovarian-type stroma is characteristic of these lesions.</a:t>
            </a:r>
          </a:p>
          <a:p>
            <a:pPr lvl="1"/>
            <a:r>
              <a:rPr lang="en-US" smtClean="0"/>
              <a:t>(c) They may have a “cluster of grape” like appearance on endoscopic ultrasonography.</a:t>
            </a:r>
          </a:p>
          <a:p>
            <a:pPr lvl="1"/>
            <a:r>
              <a:rPr lang="en-US" smtClean="0"/>
              <a:t>(d) A diameter of the main pancreatic duct &gt; 15 mm is suspicious for malignant change in an IPMT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Q 4. In a favourable pre-morbid patient, surgery is indicated for:</a:t>
            </a:r>
          </a:p>
          <a:p>
            <a:pPr lvl="1"/>
            <a:r>
              <a:rPr lang="en-US" smtClean="0"/>
              <a:t>(a) 1-cm cystic tumour of the pancreas with no mural nodules.</a:t>
            </a:r>
          </a:p>
          <a:p>
            <a:pPr lvl="1"/>
            <a:r>
              <a:rPr lang="en-US" smtClean="0"/>
              <a:t>(b) 5-cm cystic tumour with solid mural components.</a:t>
            </a:r>
          </a:p>
          <a:p>
            <a:pPr lvl="1"/>
            <a:r>
              <a:rPr lang="en-US" smtClean="0"/>
              <a:t>(c) Suspected MDT-IPMT.</a:t>
            </a:r>
          </a:p>
          <a:p>
            <a:pPr lvl="1"/>
            <a:r>
              <a:rPr lang="en-US" smtClean="0"/>
              <a:t>(d) 2-cm simple epithelial cyst of the pancreas.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65 year old man present with persistent skin rash over the lower abdomen and perineum with mild left upper quadrant pain. Serum glucose 160 mg/dl. Ct showed a large mass in the tail of pancreas. Most likely </a:t>
            </a:r>
            <a:r>
              <a:rPr lang="en-US" dirty="0" err="1" smtClean="0"/>
              <a:t>Dx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Somatostatinoma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 65 year old man present with persistent skin rash over the lower abdomen and perineum with mild left upper quadrant pain. Serum glucose 160 mg/dl. Ct showed a large mass in the tail of pancreas. Most likely </a:t>
            </a:r>
            <a:r>
              <a:rPr lang="en-US" dirty="0" err="1" smtClean="0"/>
              <a:t>Dx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u="sng" dirty="0" err="1" smtClean="0"/>
              <a:t>Glucagonoma</a:t>
            </a:r>
            <a:endParaRPr lang="en-US" u="sng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Somatostatinoma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37338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</a:rPr>
              <a:t>Necrolytic</a:t>
            </a:r>
            <a:r>
              <a:rPr lang="en-US" sz="2400" dirty="0" smtClean="0">
                <a:solidFill>
                  <a:srgbClr val="C00000"/>
                </a:solidFill>
              </a:rPr>
              <a:t> Migratory </a:t>
            </a:r>
            <a:r>
              <a:rPr lang="en-US" sz="2400" dirty="0" err="1" smtClean="0">
                <a:solidFill>
                  <a:srgbClr val="C00000"/>
                </a:solidFill>
              </a:rPr>
              <a:t>Erythema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45 </a:t>
            </a:r>
            <a:r>
              <a:rPr lang="en-US" dirty="0" err="1" smtClean="0"/>
              <a:t>yo</a:t>
            </a:r>
            <a:r>
              <a:rPr lang="en-US" dirty="0" smtClean="0"/>
              <a:t> woman presents with RUQ pain and jaundice. Greasy floating stool. US showed GS and pancreatic head mass. Most likely </a:t>
            </a:r>
            <a:r>
              <a:rPr lang="en-US" dirty="0" err="1" smtClean="0"/>
              <a:t>Dx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VIPoma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Glucagonoma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Somatostatinoma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Gastrinoma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err="1" smtClean="0"/>
              <a:t>Insulinoma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2339</Words>
  <Application>Microsoft Macintosh PowerPoint</Application>
  <PresentationFormat>On-screen Show (4:3)</PresentationFormat>
  <Paragraphs>407</Paragraphs>
  <Slides>63</Slides>
  <Notes>63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Office Theme</vt:lpstr>
      <vt:lpstr>Pancreas</vt:lpstr>
      <vt:lpstr>PowerPoint Presentation</vt:lpstr>
      <vt:lpstr>PowerPoint Presentation</vt:lpstr>
      <vt:lpstr>Tropical panreas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Your User Name</dc:creator>
  <cp:lastModifiedBy>Thamer</cp:lastModifiedBy>
  <cp:revision>39</cp:revision>
  <dcterms:created xsi:type="dcterms:W3CDTF">2011-06-04T18:23:23Z</dcterms:created>
  <dcterms:modified xsi:type="dcterms:W3CDTF">2011-06-09T16:33:14Z</dcterms:modified>
</cp:coreProperties>
</file>