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CC00"/>
    <a:srgbClr val="CCFF99"/>
    <a:srgbClr val="FFCC66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94" d="100"/>
          <a:sy n="94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8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74580-D5CA-408A-811F-5218289A610B}" type="datetimeFigureOut">
              <a:rPr lang="ar-SA" smtClean="0"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forum.nooor.com/imgcache/73826.imgcach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MICROSCOPY</a:t>
            </a:r>
            <a:r>
              <a:rPr lang="en-US" sz="6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5661248"/>
            <a:ext cx="392742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Prepared by : Reem Aldossari</a:t>
            </a:r>
            <a:endParaRPr lang="ar-SA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67544" y="1524274"/>
            <a:ext cx="56166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EUKARYOTES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b="1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Plant cells: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Have cell wall.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example: onion cells.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Rectangular with eccentric nucleus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4" name="Picture 6" descr="http://3.bp.blogspot.com/_XnrGbpEZjRQ/TOFwSGH_C5I/AAAAAAAAAAY/EwpEb0RrAqk/s1600/Epidermal-Cell-on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764704"/>
            <a:ext cx="2809289" cy="21938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88224" y="3284984"/>
            <a:ext cx="12346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/>
              <a:t>Onion cells</a:t>
            </a:r>
            <a:endParaRPr lang="ar-SA" b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005064"/>
            <a:ext cx="2843808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493646" y="6165304"/>
            <a:ext cx="1329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Animal cells</a:t>
            </a:r>
            <a:endParaRPr lang="ar-SA" b="1" dirty="0"/>
          </a:p>
        </p:txBody>
      </p:sp>
      <p:sp>
        <p:nvSpPr>
          <p:cNvPr id="12" name="Rectangle 11"/>
          <p:cNvSpPr/>
          <p:nvPr/>
        </p:nvSpPr>
        <p:spPr>
          <a:xfrm>
            <a:off x="611560" y="5013176"/>
            <a:ext cx="1869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Animal cells :</a:t>
            </a:r>
            <a:endParaRPr lang="ar-SA" sz="2400" b="1" dirty="0">
              <a:solidFill>
                <a:srgbClr val="FFFF00"/>
              </a:solidFill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-2772816" y="5517232"/>
            <a:ext cx="67687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Does NOT have cell wall.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457200"/>
            <a:ext cx="8352928" cy="613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7344816" cy="371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95736" y="4509120"/>
            <a:ext cx="576064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b="1" dirty="0" smtClean="0"/>
              <a:t>Simple Squamous</a:t>
            </a:r>
            <a:r>
              <a:rPr lang="en-US" sz="2000" b="1" dirty="0" smtClean="0"/>
              <a:t> </a:t>
            </a:r>
            <a:r>
              <a:rPr lang="en-US" b="1" dirty="0" smtClean="0"/>
              <a:t>Epithelium ( Lining of mouth )</a:t>
            </a:r>
          </a:p>
          <a:p>
            <a:pPr algn="ctr" rtl="0">
              <a:spcBef>
                <a:spcPct val="50000"/>
              </a:spcBef>
            </a:pPr>
            <a:r>
              <a:rPr lang="en-US" sz="2000" b="1" dirty="0" smtClean="0"/>
              <a:t>1-</a:t>
            </a:r>
            <a:r>
              <a:rPr lang="ar-SA" sz="2000" b="1" dirty="0" smtClean="0"/>
              <a:t> </a:t>
            </a:r>
            <a:r>
              <a:rPr lang="en-US" sz="2000" b="1" dirty="0" smtClean="0"/>
              <a:t>Cell membrane                </a:t>
            </a:r>
            <a:endParaRPr lang="ar-SA" sz="2000" b="1" dirty="0" smtClean="0"/>
          </a:p>
          <a:p>
            <a:pPr algn="ctr" rtl="0">
              <a:spcBef>
                <a:spcPct val="50000"/>
              </a:spcBef>
            </a:pPr>
            <a:r>
              <a:rPr lang="ar-SA" sz="2000" b="1" dirty="0" smtClean="0"/>
              <a:t>               </a:t>
            </a:r>
            <a:r>
              <a:rPr lang="en-US" sz="2000" b="1" dirty="0" smtClean="0"/>
              <a:t>     2-  Cytoplasm</a:t>
            </a:r>
            <a:r>
              <a:rPr lang="ar-SA" sz="2000" b="1" dirty="0" smtClean="0"/>
              <a:t>          </a:t>
            </a:r>
          </a:p>
          <a:p>
            <a:pPr algn="ctr" rtl="0">
              <a:spcBef>
                <a:spcPct val="50000"/>
              </a:spcBef>
            </a:pPr>
            <a:r>
              <a:rPr lang="en-US" sz="2000" b="1" dirty="0" smtClean="0"/>
              <a:t>3-</a:t>
            </a:r>
            <a:r>
              <a:rPr lang="ar-SA" sz="2000" b="1" dirty="0" smtClean="0"/>
              <a:t>   </a:t>
            </a:r>
            <a:r>
              <a:rPr lang="en-US" sz="2000" b="1" dirty="0" smtClean="0"/>
              <a:t>Nucleus</a:t>
            </a:r>
            <a:endParaRPr lang="en-US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2492896"/>
            <a:ext cx="5989460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Thank you </a:t>
            </a:r>
          </a:p>
          <a:p>
            <a:pPr algn="ctr"/>
            <a:r>
              <a:rPr lang="en-US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for your attention</a:t>
            </a:r>
            <a:endParaRPr lang="ar-SA" sz="6000" dirty="0"/>
          </a:p>
        </p:txBody>
      </p:sp>
      <p:sp>
        <p:nvSpPr>
          <p:cNvPr id="5" name="Smiley Face 4"/>
          <p:cNvSpPr/>
          <p:nvPr/>
        </p:nvSpPr>
        <p:spPr>
          <a:xfrm>
            <a:off x="7740352" y="5517232"/>
            <a:ext cx="864096" cy="792088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2204864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FF00"/>
                </a:solidFill>
              </a:rPr>
              <a:t>APPLICATIONS OF COMPOUND</a:t>
            </a:r>
          </a:p>
          <a:p>
            <a:pPr algn="ctr"/>
            <a:r>
              <a:rPr lang="en-US" sz="2800" b="1" dirty="0">
                <a:solidFill>
                  <a:srgbClr val="FFFF00"/>
                </a:solidFill>
              </a:rPr>
              <a:t>MICROSCOPE</a:t>
            </a:r>
            <a:endParaRPr lang="ar-SA" sz="2800" b="1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3356992"/>
            <a:ext cx="64807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Arial" charset="0"/>
              <a:buChar char="•"/>
            </a:pPr>
            <a:r>
              <a:rPr lang="en-US" sz="2800" dirty="0" smtClean="0"/>
              <a:t>It </a:t>
            </a:r>
            <a:r>
              <a:rPr lang="en-US" sz="2800" dirty="0"/>
              <a:t>is used to study cells parts. </a:t>
            </a:r>
            <a:endParaRPr lang="en-US" sz="2800" dirty="0" smtClean="0"/>
          </a:p>
          <a:p>
            <a:pPr algn="l" rtl="0">
              <a:buFont typeface="Arial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/>
              <a:t>organization of tissues and the structure of developing embryos, among many other important </a:t>
            </a:r>
            <a:r>
              <a:rPr lang="en-US" sz="2800" dirty="0" smtClean="0"/>
              <a:t>applications</a:t>
            </a:r>
          </a:p>
          <a:p>
            <a:pPr algn="l" rtl="0">
              <a:buFont typeface="Arial" charset="0"/>
              <a:buChar char="•"/>
            </a:pPr>
            <a:r>
              <a:rPr lang="en-US" sz="2800" dirty="0" smtClean="0"/>
              <a:t>And such more ….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418709"/>
            <a:ext cx="61206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Parts of the Microscope</a:t>
            </a:r>
            <a:r>
              <a:rPr kumimoji="0" lang="ar-SA" sz="3200" b="1" i="0" u="sng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parts of the microscope can be grouped in three systems</a:t>
            </a:r>
            <a:r>
              <a:rPr kumimoji="0" lang="ar-SA" sz="2000" b="1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magnification system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mounting and movement system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illumination system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Bracket 8"/>
          <p:cNvSpPr/>
          <p:nvPr/>
        </p:nvSpPr>
        <p:spPr>
          <a:xfrm>
            <a:off x="6660232" y="5373216"/>
            <a:ext cx="1152128" cy="1008112"/>
          </a:xfrm>
          <a:prstGeom prst="rightBracke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Left Bracket 9"/>
          <p:cNvSpPr/>
          <p:nvPr/>
        </p:nvSpPr>
        <p:spPr>
          <a:xfrm>
            <a:off x="827584" y="5373216"/>
            <a:ext cx="1512168" cy="1008112"/>
          </a:xfrm>
          <a:prstGeom prst="leftBracke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1835696" y="5661248"/>
            <a:ext cx="5742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mounting and movement system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0" name="Picture 6" descr="C:\Users\Packard bell\Desktop\المجهر.png"/>
          <p:cNvPicPr>
            <a:picLocks noChangeAspect="1" noChangeArrowheads="1"/>
          </p:cNvPicPr>
          <p:nvPr/>
        </p:nvPicPr>
        <p:blipFill>
          <a:blip r:embed="rId2" cstate="print"/>
          <a:srcRect r="18507" b="10356"/>
          <a:stretch>
            <a:fillRect/>
          </a:stretch>
        </p:blipFill>
        <p:spPr bwMode="auto">
          <a:xfrm>
            <a:off x="2267744" y="188640"/>
            <a:ext cx="4438994" cy="5328592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 flipH="1">
            <a:off x="5220072" y="764704"/>
            <a:ext cx="1944216" cy="136815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3648" y="2924944"/>
            <a:ext cx="1836712" cy="216024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724128" y="1988840"/>
            <a:ext cx="1512168" cy="8640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5508104" y="3717032"/>
            <a:ext cx="1728192" cy="64807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1691680" y="1484784"/>
            <a:ext cx="1656184" cy="576064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652120" y="3356992"/>
            <a:ext cx="1440160" cy="7200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948264" y="332656"/>
            <a:ext cx="2016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The body tube:</a:t>
            </a:r>
          </a:p>
          <a:p>
            <a:r>
              <a:rPr lang="en-US" dirty="0"/>
              <a:t>carries the ocular lenses</a:t>
            </a:r>
            <a:endParaRPr lang="ar-SA" dirty="0"/>
          </a:p>
        </p:txBody>
      </p:sp>
      <p:sp>
        <p:nvSpPr>
          <p:cNvPr id="26" name="Rectangle 25"/>
          <p:cNvSpPr/>
          <p:nvPr/>
        </p:nvSpPr>
        <p:spPr>
          <a:xfrm>
            <a:off x="7164288" y="1772816"/>
            <a:ext cx="1979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600" b="1" dirty="0">
                <a:solidFill>
                  <a:srgbClr val="FF0000"/>
                </a:solidFill>
              </a:rPr>
              <a:t>The arm:</a:t>
            </a:r>
          </a:p>
          <a:p>
            <a:pPr algn="l"/>
            <a:r>
              <a:rPr lang="en-US" sz="1600" b="1" dirty="0"/>
              <a:t>Supports and connects the</a:t>
            </a:r>
          </a:p>
          <a:p>
            <a:pPr algn="l"/>
            <a:r>
              <a:rPr lang="en-US" sz="1600" b="1" dirty="0"/>
              <a:t>upper part of the microscope</a:t>
            </a:r>
            <a:endParaRPr lang="ar-SA" sz="1600" b="1" dirty="0"/>
          </a:p>
        </p:txBody>
      </p:sp>
      <p:sp>
        <p:nvSpPr>
          <p:cNvPr id="29" name="Rectangle 28"/>
          <p:cNvSpPr/>
          <p:nvPr/>
        </p:nvSpPr>
        <p:spPr>
          <a:xfrm>
            <a:off x="6876256" y="3140968"/>
            <a:ext cx="2267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coarse focusing knob:</a:t>
            </a:r>
          </a:p>
          <a:p>
            <a:r>
              <a:rPr lang="en-US" dirty="0"/>
              <a:t>for stage movement</a:t>
            </a:r>
            <a:endParaRPr lang="ar-SA" dirty="0"/>
          </a:p>
        </p:txBody>
      </p:sp>
      <p:sp>
        <p:nvSpPr>
          <p:cNvPr id="35" name="Rectangle 34"/>
          <p:cNvSpPr/>
          <p:nvPr/>
        </p:nvSpPr>
        <p:spPr>
          <a:xfrm>
            <a:off x="7236296" y="4221088"/>
            <a:ext cx="1907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The fine focusing knob:</a:t>
            </a:r>
          </a:p>
          <a:p>
            <a:pPr algn="l"/>
            <a:r>
              <a:rPr lang="en-US" dirty="0"/>
              <a:t>for image sharpness</a:t>
            </a:r>
            <a:endParaRPr lang="ar-SA" dirty="0"/>
          </a:p>
        </p:txBody>
      </p:sp>
      <p:sp>
        <p:nvSpPr>
          <p:cNvPr id="39" name="Rectangle 38"/>
          <p:cNvSpPr/>
          <p:nvPr/>
        </p:nvSpPr>
        <p:spPr>
          <a:xfrm>
            <a:off x="0" y="1196752"/>
            <a:ext cx="201622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The nose piece:</a:t>
            </a:r>
          </a:p>
          <a:p>
            <a:pPr algn="l"/>
            <a:r>
              <a:rPr lang="en-US" sz="1600" dirty="0"/>
              <a:t>Carries the objective lenses and</a:t>
            </a:r>
          </a:p>
          <a:p>
            <a:pPr algn="l"/>
            <a:r>
              <a:rPr lang="en-US" sz="1600" dirty="0"/>
              <a:t>move them accordingly above the</a:t>
            </a:r>
          </a:p>
          <a:p>
            <a:pPr algn="l"/>
            <a:r>
              <a:rPr lang="en-US" sz="1600" dirty="0"/>
              <a:t>stage</a:t>
            </a:r>
            <a:endParaRPr lang="ar-SA" dirty="0"/>
          </a:p>
        </p:txBody>
      </p:sp>
      <p:sp>
        <p:nvSpPr>
          <p:cNvPr id="42" name="Rectangle 41"/>
          <p:cNvSpPr/>
          <p:nvPr/>
        </p:nvSpPr>
        <p:spPr>
          <a:xfrm>
            <a:off x="0" y="2924944"/>
            <a:ext cx="2267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The stage:</a:t>
            </a:r>
          </a:p>
          <a:p>
            <a:pPr algn="l"/>
            <a:r>
              <a:rPr lang="en-US" dirty="0"/>
              <a:t>Horizontal platform upon which</a:t>
            </a:r>
          </a:p>
          <a:p>
            <a:pPr algn="l"/>
            <a:r>
              <a:rPr lang="en-US" dirty="0"/>
              <a:t>the slide of interest rest</a:t>
            </a:r>
            <a:endParaRPr lang="ar-SA" dirty="0"/>
          </a:p>
        </p:txBody>
      </p:sp>
      <p:sp>
        <p:nvSpPr>
          <p:cNvPr id="43" name="Rectangle 42"/>
          <p:cNvSpPr/>
          <p:nvPr/>
        </p:nvSpPr>
        <p:spPr>
          <a:xfrm>
            <a:off x="251520" y="4437112"/>
            <a:ext cx="1907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The base:</a:t>
            </a:r>
          </a:p>
          <a:p>
            <a:pPr algn="l"/>
            <a:r>
              <a:rPr lang="en-US" dirty="0"/>
              <a:t>Supports the microscope</a:t>
            </a:r>
            <a:endParaRPr lang="ar-SA" dirty="0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1331640" y="4581128"/>
            <a:ext cx="1944216" cy="7200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11560" y="1052736"/>
            <a:ext cx="7776864" cy="36004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3347864" y="17008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CC00"/>
                </a:solidFill>
              </a:rPr>
              <a:t>The ocular lenses:</a:t>
            </a:r>
          </a:p>
          <a:p>
            <a:r>
              <a:rPr lang="en-US" i="1" dirty="0"/>
              <a:t>5X, 10X, and 15X</a:t>
            </a:r>
            <a:endParaRPr lang="ar-SA" dirty="0"/>
          </a:p>
        </p:txBody>
      </p:sp>
      <p:grpSp>
        <p:nvGrpSpPr>
          <p:cNvPr id="24" name="Group 23"/>
          <p:cNvGrpSpPr/>
          <p:nvPr/>
        </p:nvGrpSpPr>
        <p:grpSpPr>
          <a:xfrm>
            <a:off x="611560" y="836712"/>
            <a:ext cx="5328592" cy="2952328"/>
            <a:chOff x="611560" y="404664"/>
            <a:chExt cx="5328592" cy="2880320"/>
          </a:xfrm>
        </p:grpSpPr>
        <p:pic>
          <p:nvPicPr>
            <p:cNvPr id="4" name="Picture 6" descr="C:\Users\Packard bell\Desktop\المجهر.png"/>
            <p:cNvPicPr>
              <a:picLocks noChangeAspect="1" noChangeArrowheads="1"/>
            </p:cNvPicPr>
            <p:nvPr/>
          </p:nvPicPr>
          <p:blipFill>
            <a:blip r:embed="rId2" cstate="print"/>
            <a:srcRect r="18507" b="51544"/>
            <a:stretch>
              <a:fillRect/>
            </a:stretch>
          </p:blipFill>
          <p:spPr bwMode="auto">
            <a:xfrm>
              <a:off x="611560" y="404664"/>
              <a:ext cx="4438994" cy="2880320"/>
            </a:xfrm>
            <a:prstGeom prst="rect">
              <a:avLst/>
            </a:prstGeom>
            <a:noFill/>
          </p:spPr>
        </p:pic>
        <p:cxnSp>
          <p:nvCxnSpPr>
            <p:cNvPr id="6" name="Straight Connector 5"/>
            <p:cNvCxnSpPr/>
            <p:nvPr/>
          </p:nvCxnSpPr>
          <p:spPr>
            <a:xfrm>
              <a:off x="3419872" y="1484784"/>
              <a:ext cx="2520280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339752" y="2564904"/>
              <a:ext cx="3456384" cy="216024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979712" y="2564904"/>
              <a:ext cx="3816424" cy="72008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619672" y="2420888"/>
              <a:ext cx="4104456" cy="144016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/>
          <p:cNvSpPr/>
          <p:nvPr/>
        </p:nvSpPr>
        <p:spPr>
          <a:xfrm>
            <a:off x="3563888" y="27809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The objective lenses:</a:t>
            </a:r>
          </a:p>
          <a:p>
            <a:r>
              <a:rPr lang="en-US" dirty="0"/>
              <a:t>Scanning lens: 3.5X or 4X or 5X</a:t>
            </a:r>
          </a:p>
          <a:p>
            <a:r>
              <a:rPr lang="en-US" dirty="0"/>
              <a:t>Low power lens: 10X</a:t>
            </a:r>
          </a:p>
          <a:p>
            <a:r>
              <a:rPr lang="en-US" dirty="0"/>
              <a:t>High power lens: 40X</a:t>
            </a:r>
          </a:p>
          <a:p>
            <a:r>
              <a:rPr lang="en-US" dirty="0"/>
              <a:t>Oil immersion lens: 100X</a:t>
            </a:r>
            <a:endParaRPr lang="ar-SA" dirty="0"/>
          </a:p>
        </p:txBody>
      </p:sp>
      <p:sp>
        <p:nvSpPr>
          <p:cNvPr id="23" name="Rectangle 22"/>
          <p:cNvSpPr/>
          <p:nvPr/>
        </p:nvSpPr>
        <p:spPr>
          <a:xfrm>
            <a:off x="2483768" y="188640"/>
            <a:ext cx="4589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THE MAGNIFICATION SYSTEM</a:t>
            </a:r>
            <a:endParaRPr lang="ar-SA" sz="2800" b="1" dirty="0"/>
          </a:p>
        </p:txBody>
      </p:sp>
      <p:sp>
        <p:nvSpPr>
          <p:cNvPr id="25" name="Rectangle 24"/>
          <p:cNvSpPr/>
          <p:nvPr/>
        </p:nvSpPr>
        <p:spPr>
          <a:xfrm>
            <a:off x="467544" y="5229200"/>
            <a:ext cx="8208912" cy="1077218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How to calculate the magnification power?</a:t>
            </a:r>
          </a:p>
          <a:p>
            <a:pPr algn="ctr"/>
            <a:r>
              <a:rPr lang="en-US" sz="2000" dirty="0"/>
              <a:t>Magnification power = ocular lens </a:t>
            </a:r>
            <a:r>
              <a:rPr lang="en-US" sz="2000" dirty="0" err="1" smtClean="0"/>
              <a:t>xobjective</a:t>
            </a:r>
            <a:r>
              <a:rPr lang="en-US" sz="2000" dirty="0" smtClean="0"/>
              <a:t> </a:t>
            </a:r>
            <a:r>
              <a:rPr lang="en-US" sz="2000" dirty="0"/>
              <a:t>lens.</a:t>
            </a:r>
          </a:p>
          <a:p>
            <a:pPr algn="ctr"/>
            <a:r>
              <a:rPr lang="en-US" sz="2000" dirty="0"/>
              <a:t>(e.g.) 10X x</a:t>
            </a:r>
            <a:r>
              <a:rPr lang="en-US" sz="2000" dirty="0" smtClean="0"/>
              <a:t> </a:t>
            </a:r>
            <a:r>
              <a:rPr lang="en-US" sz="2000" dirty="0"/>
              <a:t>40X = 400X hint: Don’t forget the unit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1475656" y="4365104"/>
            <a:ext cx="6696744" cy="1656184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solidFill>
                  <a:srgbClr val="002060"/>
                </a:solidFill>
              </a:rPr>
              <a:t>THE ILLUMINATION SYSTEM</a:t>
            </a:r>
            <a:endParaRPr lang="ar-SA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6" descr="C:\Users\Packard bell\Desktop\المجهر.png"/>
          <p:cNvPicPr>
            <a:picLocks noChangeAspect="1" noChangeArrowheads="1"/>
          </p:cNvPicPr>
          <p:nvPr/>
        </p:nvPicPr>
        <p:blipFill>
          <a:blip r:embed="rId2" cstate="print"/>
          <a:srcRect r="18507" b="10356"/>
          <a:stretch>
            <a:fillRect/>
          </a:stretch>
        </p:blipFill>
        <p:spPr bwMode="auto">
          <a:xfrm>
            <a:off x="2915816" y="476672"/>
            <a:ext cx="3672408" cy="417646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 flipH="1">
            <a:off x="4499992" y="3429000"/>
            <a:ext cx="2736304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51720" y="2924944"/>
            <a:ext cx="2304256" cy="8640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051720" y="2132856"/>
            <a:ext cx="1944216" cy="72008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355976" y="32129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illuminator:</a:t>
            </a:r>
          </a:p>
          <a:p>
            <a:r>
              <a:rPr lang="en-US" dirty="0"/>
              <a:t>light source</a:t>
            </a:r>
            <a:endParaRPr lang="ar-SA" dirty="0"/>
          </a:p>
        </p:txBody>
      </p:sp>
      <p:sp>
        <p:nvSpPr>
          <p:cNvPr id="18" name="Rectangle 17"/>
          <p:cNvSpPr/>
          <p:nvPr/>
        </p:nvSpPr>
        <p:spPr>
          <a:xfrm>
            <a:off x="0" y="1916832"/>
            <a:ext cx="2663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The iris diaphragm:</a:t>
            </a:r>
          </a:p>
          <a:p>
            <a:pPr algn="l"/>
            <a:r>
              <a:rPr lang="en-US" i="1" dirty="0"/>
              <a:t>controls the amount of light</a:t>
            </a:r>
          </a:p>
          <a:p>
            <a:pPr algn="l"/>
            <a:r>
              <a:rPr lang="en-US" i="1" dirty="0"/>
              <a:t>reaching the slide</a:t>
            </a:r>
            <a:endParaRPr lang="ar-SA" dirty="0"/>
          </a:p>
        </p:txBody>
      </p:sp>
      <p:sp>
        <p:nvSpPr>
          <p:cNvPr id="20" name="Rectangle 19"/>
          <p:cNvSpPr/>
          <p:nvPr/>
        </p:nvSpPr>
        <p:spPr>
          <a:xfrm>
            <a:off x="251520" y="3645024"/>
            <a:ext cx="2555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The condenser:</a:t>
            </a:r>
          </a:p>
          <a:p>
            <a:pPr algn="l"/>
            <a:r>
              <a:rPr lang="en-US" dirty="0"/>
              <a:t>collects and concentrate the light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536" y="1774487"/>
            <a:ext cx="9144000" cy="327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It is the functional and structural unit in organisms.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different cell structures depending on their location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and function in the body.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05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050" b="1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050" b="1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major cell components: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Genetic material.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Cytoplasm.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Cell membrane.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7864" y="332656"/>
            <a:ext cx="26741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THE CELL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63888" y="404664"/>
            <a:ext cx="23903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CELL TYPES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Two major cell types depending on the arrangement</a:t>
            </a:r>
          </a:p>
          <a:p>
            <a:pPr algn="l"/>
            <a:r>
              <a:rPr lang="en-US" sz="2400" dirty="0"/>
              <a:t>of the genetic material inside the cell:</a:t>
            </a:r>
            <a:endParaRPr lang="ar-SA" dirty="0"/>
          </a:p>
        </p:txBody>
      </p:sp>
      <p:sp>
        <p:nvSpPr>
          <p:cNvPr id="6" name="Right Brace 5"/>
          <p:cNvSpPr/>
          <p:nvPr/>
        </p:nvSpPr>
        <p:spPr>
          <a:xfrm rot="16200000">
            <a:off x="4067944" y="-675456"/>
            <a:ext cx="936104" cy="655272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ounded Rectangle 6"/>
          <p:cNvSpPr/>
          <p:nvPr/>
        </p:nvSpPr>
        <p:spPr>
          <a:xfrm>
            <a:off x="251520" y="3212976"/>
            <a:ext cx="2520280" cy="31683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 rtl="0"/>
            <a:r>
              <a:rPr lang="en-US" sz="2000" b="1" dirty="0" smtClean="0">
                <a:solidFill>
                  <a:srgbClr val="FFFF00"/>
                </a:solidFill>
              </a:rPr>
              <a:t>Prokaryotic cells (pro = before; </a:t>
            </a:r>
            <a:r>
              <a:rPr lang="en-US" sz="2000" b="1" dirty="0" err="1" smtClean="0">
                <a:solidFill>
                  <a:srgbClr val="FFFF00"/>
                </a:solidFill>
              </a:rPr>
              <a:t>Karyone</a:t>
            </a:r>
            <a:r>
              <a:rPr lang="en-US" sz="2000" b="1" dirty="0" smtClean="0">
                <a:solidFill>
                  <a:srgbClr val="FFFF00"/>
                </a:solidFill>
              </a:rPr>
              <a:t> = nucleus):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Nucleus is absent. The region where the DNA is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located in the cytoplasm is called </a:t>
            </a:r>
            <a:r>
              <a:rPr lang="en-US" sz="2000" dirty="0" err="1" smtClean="0">
                <a:solidFill>
                  <a:schemeClr val="tx1"/>
                </a:solidFill>
              </a:rPr>
              <a:t>nucleoid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84168" y="3140968"/>
            <a:ext cx="2520280" cy="3240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 rtl="0"/>
            <a:r>
              <a:rPr lang="en-US" sz="2000" b="1" dirty="0">
                <a:solidFill>
                  <a:srgbClr val="FFFF00"/>
                </a:solidFill>
              </a:rPr>
              <a:t>Eukaryotic cells (True nucleated cells):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Nucleus is present. DNA is associated with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protein making chromatin</a:t>
            </a:r>
            <a:endParaRPr lang="ar-SA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1505" name="صورة 3" descr="http://forum.nooor.com/imgcache/73826.imgcache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076056" y="2708920"/>
            <a:ext cx="3829347" cy="36004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51520" y="1340768"/>
            <a:ext cx="4860032" cy="34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 dirty="0" smtClean="0">
              <a:ln>
                <a:noFill/>
              </a:ln>
              <a:solidFill>
                <a:srgbClr val="CCFF99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CCFF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PROKARYOTES: BACTERIA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CCFF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sng" strike="noStrike" cap="none" normalizeH="0" baseline="0" dirty="0" smtClean="0">
              <a:ln>
                <a:noFill/>
              </a:ln>
              <a:solidFill>
                <a:srgbClr val="00FFFF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Bacillus: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FF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Rod shape and occur in strands.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sng" strike="noStrike" cap="none" normalizeH="0" baseline="0" dirty="0" err="1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Coccus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FFCC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Rounded and occur in colonies or strands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426</Words>
  <Application>Microsoft Office PowerPoint</Application>
  <PresentationFormat>عرض على الشاشة (3:4)‏</PresentationFormat>
  <Paragraphs>100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Office Theme</vt:lpstr>
      <vt:lpstr>MICROSCOPY  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MICROSCOPY   </dc:title>
  <dc:creator>Packard bell</dc:creator>
  <cp:lastModifiedBy>Amal Almuhanna</cp:lastModifiedBy>
  <cp:revision>1</cp:revision>
  <dcterms:created xsi:type="dcterms:W3CDTF">2013-01-29T17:55:56Z</dcterms:created>
  <dcterms:modified xsi:type="dcterms:W3CDTF">2013-03-24T09:27:35Z</dcterms:modified>
</cp:coreProperties>
</file>