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0"/>
  </p:notesMasterIdLst>
  <p:sldIdLst>
    <p:sldId id="256" r:id="rId2"/>
    <p:sldId id="261" r:id="rId3"/>
    <p:sldId id="262" r:id="rId4"/>
    <p:sldId id="263" r:id="rId5"/>
    <p:sldId id="257" r:id="rId6"/>
    <p:sldId id="265" r:id="rId7"/>
    <p:sldId id="266" r:id="rId8"/>
    <p:sldId id="267" r:id="rId9"/>
    <p:sldId id="258" r:id="rId10"/>
    <p:sldId id="268" r:id="rId11"/>
    <p:sldId id="269" r:id="rId12"/>
    <p:sldId id="275" r:id="rId13"/>
    <p:sldId id="259" r:id="rId14"/>
    <p:sldId id="270" r:id="rId15"/>
    <p:sldId id="271" r:id="rId16"/>
    <p:sldId id="272" r:id="rId17"/>
    <p:sldId id="273" r:id="rId18"/>
    <p:sldId id="274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84830" autoAdjust="0"/>
  </p:normalViewPr>
  <p:slideViewPr>
    <p:cSldViewPr>
      <p:cViewPr varScale="1">
        <p:scale>
          <a:sx n="89" d="100"/>
          <a:sy n="89" d="100"/>
        </p:scale>
        <p:origin x="-54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62BC06-2A0B-495F-9410-136947676F66}" type="datetimeFigureOut">
              <a:rPr lang="en-US" smtClean="0"/>
              <a:pPr/>
              <a:t>11/27/2012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7AD197-0C6D-421A-BD3E-8400CA7650A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7AD197-0C6D-421A-BD3E-8400CA7650A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90A8BD-EF6A-4677-B411-4E2F261EE5DB}" type="datetimeFigureOut">
              <a:rPr lang="en-US" smtClean="0"/>
              <a:pPr/>
              <a:t>11/27/2012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C24014-C0C3-44DF-8C48-9C561AB493F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90A8BD-EF6A-4677-B411-4E2F261EE5DB}" type="datetimeFigureOut">
              <a:rPr lang="en-US" smtClean="0"/>
              <a:pPr/>
              <a:t>11/27/2012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C24014-C0C3-44DF-8C48-9C561AB493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90A8BD-EF6A-4677-B411-4E2F261EE5DB}" type="datetimeFigureOut">
              <a:rPr lang="en-US" smtClean="0"/>
              <a:pPr/>
              <a:t>11/27/2012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C24014-C0C3-44DF-8C48-9C561AB493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90A8BD-EF6A-4677-B411-4E2F261EE5DB}" type="datetimeFigureOut">
              <a:rPr lang="en-US" smtClean="0"/>
              <a:pPr/>
              <a:t>11/27/2012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C24014-C0C3-44DF-8C48-9C561AB493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90A8BD-EF6A-4677-B411-4E2F261EE5DB}" type="datetimeFigureOut">
              <a:rPr lang="en-US" smtClean="0"/>
              <a:pPr/>
              <a:t>11/27/2012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C24014-C0C3-44DF-8C48-9C561AB493F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90A8BD-EF6A-4677-B411-4E2F261EE5DB}" type="datetimeFigureOut">
              <a:rPr lang="en-US" smtClean="0"/>
              <a:pPr/>
              <a:t>11/27/2012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C24014-C0C3-44DF-8C48-9C561AB493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90A8BD-EF6A-4677-B411-4E2F261EE5DB}" type="datetimeFigureOut">
              <a:rPr lang="en-US" smtClean="0"/>
              <a:pPr/>
              <a:t>11/27/2012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C24014-C0C3-44DF-8C48-9C561AB493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90A8BD-EF6A-4677-B411-4E2F261EE5DB}" type="datetimeFigureOut">
              <a:rPr lang="en-US" smtClean="0"/>
              <a:pPr/>
              <a:t>11/27/2012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C24014-C0C3-44DF-8C48-9C561AB493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90A8BD-EF6A-4677-B411-4E2F261EE5DB}" type="datetimeFigureOut">
              <a:rPr lang="en-US" smtClean="0"/>
              <a:pPr/>
              <a:t>11/27/2012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C24014-C0C3-44DF-8C48-9C561AB493F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90A8BD-EF6A-4677-B411-4E2F261EE5DB}" type="datetimeFigureOut">
              <a:rPr lang="en-US" smtClean="0"/>
              <a:pPr/>
              <a:t>11/27/2012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C24014-C0C3-44DF-8C48-9C561AB493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90A8BD-EF6A-4677-B411-4E2F261EE5DB}" type="datetimeFigureOut">
              <a:rPr lang="en-US" smtClean="0"/>
              <a:pPr/>
              <a:t>11/27/2012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C24014-C0C3-44DF-8C48-9C561AB493F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690A8BD-EF6A-4677-B411-4E2F261EE5DB}" type="datetimeFigureOut">
              <a:rPr lang="en-US" smtClean="0"/>
              <a:pPr/>
              <a:t>11/27/2012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E2C24014-C0C3-44DF-8C48-9C561AB493F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MIS 215 Lab Revision  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subTitle" idx="1"/>
          </p:nvPr>
        </p:nvSpPr>
        <p:spPr>
          <a:xfrm>
            <a:off x="1371600" y="2362200"/>
            <a:ext cx="7407275" cy="1752600"/>
          </a:xfrm>
        </p:spPr>
        <p:txBody>
          <a:bodyPr>
            <a:normAutofit lnSpcReduction="10000"/>
          </a:bodyPr>
          <a:lstStyle/>
          <a:p>
            <a:pPr marL="857250" indent="-857250">
              <a:buFont typeface="+mj-lt"/>
              <a:buAutoNum type="romanUcPeriod"/>
            </a:pPr>
            <a:r>
              <a:rPr lang="en-US" dirty="0" smtClean="0"/>
              <a:t>MSQL Server Installation</a:t>
            </a:r>
          </a:p>
          <a:p>
            <a:pPr marL="857250" indent="-857250">
              <a:buFont typeface="+mj-lt"/>
              <a:buAutoNum type="romanUcPeriod"/>
            </a:pPr>
            <a:r>
              <a:rPr lang="en-US" dirty="0" smtClean="0"/>
              <a:t>Create a New Database</a:t>
            </a:r>
          </a:p>
          <a:p>
            <a:pPr marL="857250" indent="-857250">
              <a:buFont typeface="+mj-lt"/>
              <a:buAutoNum type="romanUcPeriod"/>
            </a:pPr>
            <a:r>
              <a:rPr lang="en-US" dirty="0" smtClean="0"/>
              <a:t>Create </a:t>
            </a:r>
            <a:r>
              <a:rPr lang="en-US" dirty="0" smtClean="0"/>
              <a:t>a New Table</a:t>
            </a:r>
          </a:p>
          <a:p>
            <a:pPr marL="857250" indent="-857250">
              <a:buFont typeface="+mj-lt"/>
              <a:buAutoNum type="romanUcPeriod"/>
            </a:pPr>
            <a:r>
              <a:rPr lang="en-US" dirty="0" smtClean="0"/>
              <a:t>Relationships</a:t>
            </a:r>
          </a:p>
          <a:p>
            <a:pPr marL="857250" indent="-857250">
              <a:buFont typeface="+mj-lt"/>
              <a:buAutoNum type="romanUcPeriod"/>
            </a:pPr>
            <a:endParaRPr lang="en-US" dirty="0" smtClean="0"/>
          </a:p>
          <a:p>
            <a:pPr marL="857250" indent="-857250">
              <a:buFont typeface="+mj-lt"/>
              <a:buAutoNum type="romanUcPeriod"/>
            </a:pPr>
            <a:endParaRPr lang="en-US" dirty="0" smtClean="0"/>
          </a:p>
          <a:p>
            <a:pPr marL="857250" indent="-857250">
              <a:buFont typeface="+mj-lt"/>
              <a:buAutoNum type="romanUcPeriod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381000"/>
            <a:ext cx="7315200" cy="533400"/>
          </a:xfrm>
        </p:spPr>
        <p:txBody>
          <a:bodyPr>
            <a:normAutofit fontScale="92500" lnSpcReduction="20000"/>
          </a:bodyPr>
          <a:lstStyle/>
          <a:p>
            <a:r>
              <a:rPr lang="en-US" sz="1800" dirty="0" smtClean="0"/>
              <a:t>Fill the </a:t>
            </a:r>
            <a:r>
              <a:rPr lang="en-US" sz="1800" b="1" dirty="0" smtClean="0"/>
              <a:t>“Column Name” </a:t>
            </a:r>
            <a:r>
              <a:rPr lang="en-US" sz="1800" dirty="0" smtClean="0"/>
              <a:t>and the </a:t>
            </a:r>
            <a:r>
              <a:rPr lang="en-US" sz="1800" b="1" dirty="0" smtClean="0"/>
              <a:t>“Data Type”</a:t>
            </a:r>
            <a:r>
              <a:rPr lang="en-US" sz="1800" dirty="0" smtClean="0"/>
              <a:t> of the table that you want to create </a:t>
            </a:r>
            <a:endParaRPr lang="ar-SA" sz="1800" dirty="0"/>
          </a:p>
        </p:txBody>
      </p:sp>
      <p:pic>
        <p:nvPicPr>
          <p:cNvPr id="1027" name="Picture 3" descr="C:\Users\Ammar\Desktop\MSQL PHOTOS\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914400"/>
            <a:ext cx="3733801" cy="523875"/>
          </a:xfrm>
          <a:prstGeom prst="rect">
            <a:avLst/>
          </a:prstGeom>
          <a:noFill/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1219200" y="3352800"/>
            <a:ext cx="5943600" cy="8382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lang="en-US" dirty="0" smtClean="0"/>
              <a:t>Then save you're table by clicking on the save button  </a:t>
            </a:r>
            <a:endParaRPr kumimoji="0" lang="ar-SA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8" name="Picture 4" descr="C:\Users\Ammar\Desktop\MSQL PHOTOS\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1600200"/>
            <a:ext cx="3705226" cy="1685925"/>
          </a:xfrm>
          <a:prstGeom prst="rect">
            <a:avLst/>
          </a:prstGeom>
          <a:noFill/>
        </p:spPr>
      </p:pic>
      <p:sp>
        <p:nvSpPr>
          <p:cNvPr id="9" name="Oval 8"/>
          <p:cNvSpPr/>
          <p:nvPr/>
        </p:nvSpPr>
        <p:spPr>
          <a:xfrm>
            <a:off x="6400800" y="838200"/>
            <a:ext cx="1219200" cy="3810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5029200" y="838200"/>
            <a:ext cx="1219200" cy="3810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9" name="Picture 5" descr="C:\Users\Ammar\Desktop\MSQL PHOTOS\1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3962400"/>
            <a:ext cx="4191000" cy="876300"/>
          </a:xfrm>
          <a:prstGeom prst="rect">
            <a:avLst/>
          </a:prstGeom>
          <a:noFill/>
        </p:spPr>
      </p:pic>
      <p:pic>
        <p:nvPicPr>
          <p:cNvPr id="1030" name="Picture 6" descr="C:\Users\Ammar\Desktop\MSQL PHOTOS\1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8200" y="5181600"/>
            <a:ext cx="3819525" cy="1428750"/>
          </a:xfrm>
          <a:prstGeom prst="rect">
            <a:avLst/>
          </a:prstGeom>
          <a:noFill/>
        </p:spPr>
      </p:pic>
      <p:sp>
        <p:nvSpPr>
          <p:cNvPr id="17" name="Oval 16"/>
          <p:cNvSpPr/>
          <p:nvPr/>
        </p:nvSpPr>
        <p:spPr>
          <a:xfrm>
            <a:off x="5410200" y="4267200"/>
            <a:ext cx="457200" cy="3810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Curved Right Arrow 18"/>
          <p:cNvSpPr/>
          <p:nvPr/>
        </p:nvSpPr>
        <p:spPr>
          <a:xfrm>
            <a:off x="3886200" y="4572000"/>
            <a:ext cx="533400" cy="1143000"/>
          </a:xfrm>
          <a:prstGeom prst="curvedRightArrow">
            <a:avLst>
              <a:gd name="adj1" fmla="val 25338"/>
              <a:gd name="adj2" fmla="val 50000"/>
              <a:gd name="adj3" fmla="val 4235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0" name="Content Placeholder 2"/>
          <p:cNvSpPr txBox="1">
            <a:spLocks/>
          </p:cNvSpPr>
          <p:nvPr/>
        </p:nvSpPr>
        <p:spPr>
          <a:xfrm>
            <a:off x="1524000" y="5334000"/>
            <a:ext cx="2362200" cy="990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Name you’re table and press </a:t>
            </a:r>
            <a:r>
              <a:rPr kumimoji="0" lang="en-US" sz="18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OK</a:t>
            </a:r>
            <a:endParaRPr kumimoji="0" lang="ar-SA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5334000" y="4191000"/>
            <a:ext cx="609600" cy="5334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0808" y="609600"/>
            <a:ext cx="4203192" cy="1828800"/>
          </a:xfrm>
        </p:spPr>
        <p:txBody>
          <a:bodyPr>
            <a:normAutofit/>
          </a:bodyPr>
          <a:lstStyle/>
          <a:p>
            <a:r>
              <a:rPr lang="en-US" sz="1800" dirty="0" smtClean="0"/>
              <a:t>The New Table will appear under the file “</a:t>
            </a:r>
            <a:r>
              <a:rPr lang="en-US" sz="1800" b="1" dirty="0" smtClean="0"/>
              <a:t>Tables” </a:t>
            </a:r>
            <a:r>
              <a:rPr lang="en-US" sz="1800" dirty="0" smtClean="0"/>
              <a:t>of the database you’re working on which is the database “</a:t>
            </a:r>
            <a:r>
              <a:rPr lang="en-US" sz="1800" b="1" dirty="0" smtClean="0"/>
              <a:t>Restaurant” </a:t>
            </a:r>
          </a:p>
          <a:p>
            <a:endParaRPr lang="ar-SA" sz="2300" dirty="0"/>
          </a:p>
        </p:txBody>
      </p:sp>
      <p:pic>
        <p:nvPicPr>
          <p:cNvPr id="2050" name="Picture 2" descr="C:\Users\Ammar\Desktop\MSQL PHOTOS\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533400"/>
            <a:ext cx="3657600" cy="3200400"/>
          </a:xfrm>
          <a:prstGeom prst="rect">
            <a:avLst/>
          </a:prstGeom>
          <a:noFill/>
        </p:spPr>
      </p:pic>
      <p:sp>
        <p:nvSpPr>
          <p:cNvPr id="6" name="Oval 5"/>
          <p:cNvSpPr/>
          <p:nvPr/>
        </p:nvSpPr>
        <p:spPr>
          <a:xfrm>
            <a:off x="1905000" y="2971800"/>
            <a:ext cx="1447800" cy="3048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1752600" y="1981200"/>
            <a:ext cx="990600" cy="228600"/>
          </a:xfrm>
          <a:prstGeom prst="round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105400" y="2667000"/>
            <a:ext cx="3124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283464"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lang="en-US" dirty="0" smtClean="0"/>
              <a:t>If it did not appear try clicking the refresh button </a:t>
            </a:r>
          </a:p>
        </p:txBody>
      </p:sp>
      <p:sp>
        <p:nvSpPr>
          <p:cNvPr id="10" name="Oval 9"/>
          <p:cNvSpPr/>
          <p:nvPr/>
        </p:nvSpPr>
        <p:spPr>
          <a:xfrm>
            <a:off x="2514600" y="685800"/>
            <a:ext cx="457200" cy="457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Up Arrow 10"/>
          <p:cNvSpPr/>
          <p:nvPr/>
        </p:nvSpPr>
        <p:spPr>
          <a:xfrm rot="18506359">
            <a:off x="3886971" y="542683"/>
            <a:ext cx="356713" cy="2703665"/>
          </a:xfrm>
          <a:prstGeom prst="upArrow">
            <a:avLst>
              <a:gd name="adj1" fmla="val 45294"/>
              <a:gd name="adj2" fmla="val 6647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ounded Rectangle 12"/>
          <p:cNvSpPr/>
          <p:nvPr/>
        </p:nvSpPr>
        <p:spPr>
          <a:xfrm>
            <a:off x="1905000" y="2362200"/>
            <a:ext cx="838200" cy="228600"/>
          </a:xfrm>
          <a:prstGeom prst="round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C:\Users\Ammar\Desktop\MSQL PHOTOS\1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4267200"/>
            <a:ext cx="3333750" cy="1743075"/>
          </a:xfrm>
          <a:prstGeom prst="rect">
            <a:avLst/>
          </a:prstGeom>
          <a:noFill/>
        </p:spPr>
      </p:pic>
      <p:sp>
        <p:nvSpPr>
          <p:cNvPr id="30" name="TextBox 29"/>
          <p:cNvSpPr txBox="1"/>
          <p:nvPr/>
        </p:nvSpPr>
        <p:spPr>
          <a:xfrm>
            <a:off x="5257800" y="4648200"/>
            <a:ext cx="3429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283464"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lang="en-US" dirty="0" smtClean="0"/>
              <a:t>If you want to </a:t>
            </a:r>
            <a:r>
              <a:rPr lang="en-US" b="1" dirty="0" smtClean="0"/>
              <a:t>Edit</a:t>
            </a:r>
            <a:r>
              <a:rPr lang="en-US" dirty="0" smtClean="0"/>
              <a:t> the tables “</a:t>
            </a:r>
            <a:r>
              <a:rPr lang="en-US" b="1" dirty="0" smtClean="0"/>
              <a:t>Right click” </a:t>
            </a:r>
            <a:r>
              <a:rPr lang="en-US" dirty="0" smtClean="0"/>
              <a:t>on the table and select “</a:t>
            </a:r>
            <a:r>
              <a:rPr lang="en-US" b="1" dirty="0" smtClean="0"/>
              <a:t>Design”</a:t>
            </a:r>
            <a:r>
              <a:rPr lang="en-US" dirty="0" smtClean="0"/>
              <a:t> from the list. </a:t>
            </a:r>
          </a:p>
        </p:txBody>
      </p:sp>
      <p:sp>
        <p:nvSpPr>
          <p:cNvPr id="32" name="Oval 31"/>
          <p:cNvSpPr/>
          <p:nvPr/>
        </p:nvSpPr>
        <p:spPr>
          <a:xfrm>
            <a:off x="2590800" y="4572000"/>
            <a:ext cx="762000" cy="3810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371600" y="457200"/>
            <a:ext cx="3200400" cy="457200"/>
          </a:xfrm>
        </p:spPr>
        <p:txBody>
          <a:bodyPr>
            <a:noAutofit/>
          </a:bodyPr>
          <a:lstStyle/>
          <a:p>
            <a:pPr marL="225425" indent="-225425">
              <a:spcBef>
                <a:spcPct val="0"/>
              </a:spcBef>
              <a:buNone/>
            </a:pPr>
            <a:r>
              <a:rPr lang="en-US" sz="24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Filling </a:t>
            </a:r>
            <a:r>
              <a:rPr lang="en-US" sz="24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T</a:t>
            </a:r>
            <a:r>
              <a:rPr lang="en-US" sz="24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he Tables:</a:t>
            </a:r>
            <a:endParaRPr lang="en-US" sz="2000" dirty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1026" name="Picture 2" descr="C:\Users\Ammar\Desktop\MSQL PHOTOS\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295400"/>
            <a:ext cx="2990851" cy="147637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648200" y="1295400"/>
            <a:ext cx="411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283464"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lang="en-US" dirty="0" smtClean="0"/>
              <a:t>“</a:t>
            </a:r>
            <a:r>
              <a:rPr lang="en-US" b="1" dirty="0" smtClean="0"/>
              <a:t>Right click” </a:t>
            </a:r>
            <a:r>
              <a:rPr lang="en-US" dirty="0" smtClean="0"/>
              <a:t>on the table and select </a:t>
            </a:r>
            <a:r>
              <a:rPr lang="en-US" dirty="0" smtClean="0"/>
              <a:t>“</a:t>
            </a:r>
            <a:r>
              <a:rPr lang="en-US" b="1" dirty="0" smtClean="0"/>
              <a:t>Edit Top 200 Rows”</a:t>
            </a:r>
            <a:r>
              <a:rPr lang="en-US" dirty="0" smtClean="0"/>
              <a:t> </a:t>
            </a:r>
            <a:r>
              <a:rPr lang="en-US" dirty="0" smtClean="0"/>
              <a:t>from the list. </a:t>
            </a:r>
          </a:p>
        </p:txBody>
      </p:sp>
      <p:pic>
        <p:nvPicPr>
          <p:cNvPr id="1027" name="Picture 3" descr="C:\Users\Ammar\Desktop\MSQL PHOTOS\3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3276600"/>
            <a:ext cx="5153026" cy="438150"/>
          </a:xfrm>
          <a:prstGeom prst="rect">
            <a:avLst/>
          </a:prstGeom>
          <a:noFill/>
        </p:spPr>
      </p:pic>
      <p:pic>
        <p:nvPicPr>
          <p:cNvPr id="1028" name="Picture 4" descr="C:\Users\Ammar\Desktop\MSQL PHOTOS\3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9200" y="4953000"/>
            <a:ext cx="5114926" cy="1257300"/>
          </a:xfrm>
          <a:prstGeom prst="rect">
            <a:avLst/>
          </a:prstGeom>
          <a:noFill/>
        </p:spPr>
      </p:pic>
      <p:sp>
        <p:nvSpPr>
          <p:cNvPr id="9" name="Up Arrow 8"/>
          <p:cNvSpPr/>
          <p:nvPr/>
        </p:nvSpPr>
        <p:spPr>
          <a:xfrm rot="10800000">
            <a:off x="1600200" y="3886200"/>
            <a:ext cx="685800" cy="838200"/>
          </a:xfrm>
          <a:prstGeom prst="upArrow">
            <a:avLst>
              <a:gd name="adj1" fmla="val 45294"/>
              <a:gd name="adj2" fmla="val 66471"/>
            </a:avLst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Up Arrow 9"/>
          <p:cNvSpPr/>
          <p:nvPr/>
        </p:nvSpPr>
        <p:spPr>
          <a:xfrm rot="10800000">
            <a:off x="5410200" y="3886200"/>
            <a:ext cx="685800" cy="838200"/>
          </a:xfrm>
          <a:prstGeom prst="upArrow">
            <a:avLst>
              <a:gd name="adj1" fmla="val 45294"/>
              <a:gd name="adj2" fmla="val 66471"/>
            </a:avLst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514600" y="41148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283464"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lang="en-US" dirty="0" smtClean="0"/>
              <a:t>Then fill the tables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857250" indent="-857250">
              <a:buFont typeface="+mj-lt"/>
              <a:buAutoNum type="romanUcPeriod" startAt="4"/>
            </a:pPr>
            <a:r>
              <a:rPr lang="en-US" dirty="0" smtClean="0"/>
              <a:t>Relationships: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447800"/>
            <a:ext cx="2374392" cy="457200"/>
          </a:xfrm>
        </p:spPr>
        <p:txBody>
          <a:bodyPr>
            <a:noAutofit/>
          </a:bodyPr>
          <a:lstStyle/>
          <a:p>
            <a:pPr marL="225425" indent="-225425">
              <a:spcBef>
                <a:spcPct val="0"/>
              </a:spcBef>
              <a:buFont typeface="+mj-lt"/>
              <a:buAutoNum type="arabicPeriod"/>
            </a:pPr>
            <a:r>
              <a:rPr lang="en-US" sz="24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Primary</a:t>
            </a:r>
            <a:r>
              <a:rPr lang="en-US" sz="20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 keys:</a:t>
            </a:r>
            <a:endParaRPr lang="en-US" sz="2000" dirty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47800" y="1981200"/>
            <a:ext cx="6629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First make sure that the primary keys are set on the tables you’re working on.</a:t>
            </a:r>
            <a:endParaRPr lang="en-US" dirty="0"/>
          </a:p>
        </p:txBody>
      </p:sp>
      <p:pic>
        <p:nvPicPr>
          <p:cNvPr id="2051" name="Picture 3" descr="C:\Users\Ammar\Desktop\MSQL PHOTOS\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2743200"/>
            <a:ext cx="3705225" cy="1590675"/>
          </a:xfrm>
          <a:prstGeom prst="rect">
            <a:avLst/>
          </a:prstGeom>
          <a:noFill/>
        </p:spPr>
      </p:pic>
      <p:pic>
        <p:nvPicPr>
          <p:cNvPr id="2052" name="Picture 4" descr="C:\Users\Ammar\Desktop\MSQL PHOTOS\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4648200"/>
            <a:ext cx="3209926" cy="714375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5334000" y="2971800"/>
            <a:ext cx="3124200" cy="2693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283464"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lang="en-US" dirty="0" smtClean="0"/>
              <a:t>Select the </a:t>
            </a:r>
            <a:r>
              <a:rPr lang="en-US" b="1" dirty="0" smtClean="0"/>
              <a:t>Row</a:t>
            </a:r>
            <a:r>
              <a:rPr lang="en-US" dirty="0" smtClean="0"/>
              <a:t> you want to make as a primary key</a:t>
            </a:r>
          </a:p>
          <a:p>
            <a:pPr marL="365760" indent="-283464">
              <a:lnSpc>
                <a:spcPct val="200000"/>
              </a:lnSpc>
              <a:spcBef>
                <a:spcPts val="600"/>
              </a:spcBef>
              <a:buClr>
                <a:schemeClr val="accent1"/>
              </a:buClr>
              <a:buSzPct val="80000"/>
            </a:pPr>
            <a:endParaRPr lang="en-US" dirty="0" smtClean="0"/>
          </a:p>
          <a:p>
            <a:pPr marL="365760" indent="-283464"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lang="en-US" dirty="0" smtClean="0"/>
              <a:t>Click on the “</a:t>
            </a:r>
            <a:r>
              <a:rPr lang="en-US" b="1" dirty="0" smtClean="0"/>
              <a:t>Key”</a:t>
            </a:r>
            <a:r>
              <a:rPr lang="en-US" dirty="0" smtClean="0"/>
              <a:t> button</a:t>
            </a:r>
          </a:p>
          <a:p>
            <a:pPr marL="365760" indent="-283464"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endParaRPr lang="en-US" dirty="0" smtClean="0"/>
          </a:p>
          <a:p>
            <a:pPr marL="365760" indent="-283464">
              <a:spcBef>
                <a:spcPts val="600"/>
              </a:spcBef>
              <a:buClr>
                <a:schemeClr val="accent1"/>
              </a:buClr>
              <a:buSzPct val="80000"/>
            </a:pPr>
            <a:endParaRPr lang="en-US" dirty="0" smtClean="0"/>
          </a:p>
          <a:p>
            <a:pPr marL="365760" indent="-283464"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lang="en-US" dirty="0" smtClean="0"/>
              <a:t>It will look like this </a:t>
            </a:r>
          </a:p>
        </p:txBody>
      </p:sp>
      <p:pic>
        <p:nvPicPr>
          <p:cNvPr id="2054" name="Picture 6" descr="C:\Users\Ammar\Desktop\MSQL PHOTOS\2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71600" y="5715000"/>
            <a:ext cx="3705226" cy="790575"/>
          </a:xfrm>
          <a:prstGeom prst="rect">
            <a:avLst/>
          </a:prstGeom>
          <a:noFill/>
        </p:spPr>
      </p:pic>
      <p:sp>
        <p:nvSpPr>
          <p:cNvPr id="15" name="Oval 14"/>
          <p:cNvSpPr/>
          <p:nvPr/>
        </p:nvSpPr>
        <p:spPr>
          <a:xfrm>
            <a:off x="1905000" y="5029200"/>
            <a:ext cx="381000" cy="3810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2286000" y="4724400"/>
            <a:ext cx="3200400" cy="45720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86400" y="1981200"/>
            <a:ext cx="3048000" cy="4267200"/>
          </a:xfrm>
        </p:spPr>
        <p:txBody>
          <a:bodyPr>
            <a:normAutofit/>
          </a:bodyPr>
          <a:lstStyle/>
          <a:p>
            <a:r>
              <a:rPr lang="en-US" sz="1800" dirty="0" smtClean="0"/>
              <a:t>Select two or more Rows using </a:t>
            </a:r>
            <a:r>
              <a:rPr lang="en-US" sz="1800" b="1" dirty="0" smtClean="0"/>
              <a:t>“Ctrl+Left click” </a:t>
            </a:r>
            <a:r>
              <a:rPr lang="en-US" sz="1800" dirty="0" smtClean="0"/>
              <a:t>on each one.</a:t>
            </a:r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r>
              <a:rPr lang="en-US" sz="1800" dirty="0" smtClean="0"/>
              <a:t>Click on the “</a:t>
            </a:r>
            <a:r>
              <a:rPr lang="en-US" sz="1800" b="1" dirty="0" smtClean="0"/>
              <a:t>Key”</a:t>
            </a:r>
            <a:r>
              <a:rPr lang="en-US" sz="1800" dirty="0" smtClean="0"/>
              <a:t> button</a:t>
            </a:r>
          </a:p>
          <a:p>
            <a:endParaRPr lang="en-US" sz="1800" dirty="0" smtClean="0"/>
          </a:p>
          <a:p>
            <a:pPr>
              <a:buNone/>
            </a:pPr>
            <a:endParaRPr lang="en-US" sz="1800" dirty="0" smtClean="0"/>
          </a:p>
          <a:p>
            <a:r>
              <a:rPr lang="en-US" sz="1800" dirty="0" smtClean="0"/>
              <a:t>It will look like this </a:t>
            </a:r>
          </a:p>
          <a:p>
            <a:endParaRPr lang="en-US" sz="1800" dirty="0" smtClean="0"/>
          </a:p>
          <a:p>
            <a:endParaRPr lang="en-US" sz="1800" dirty="0" smtClean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447800" y="609600"/>
            <a:ext cx="4191000" cy="6096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457200" indent="-457200">
              <a:spcBef>
                <a:spcPct val="0"/>
              </a:spcBef>
              <a:buClr>
                <a:schemeClr val="accent1"/>
              </a:buClr>
              <a:buSzPct val="80000"/>
              <a:buFont typeface="+mj-lt"/>
              <a:buAutoNum type="arabicPeriod" startAt="2"/>
            </a:pPr>
            <a:r>
              <a:rPr lang="en-US" sz="24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Composite Primary key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:</a:t>
            </a:r>
          </a:p>
          <a:p>
            <a:pPr marL="457200" indent="-457200">
              <a:spcBef>
                <a:spcPct val="0"/>
              </a:spcBef>
              <a:buClr>
                <a:schemeClr val="accent1"/>
              </a:buClr>
              <a:buSzPct val="80000"/>
              <a:buFont typeface="+mj-lt"/>
              <a:buAutoNum type="arabicPeriod" startAt="2"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074" name="Picture 2" descr="C:\Users\Ammar\Desktop\MSQL PHOTOS\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2209800"/>
            <a:ext cx="3686175" cy="1533525"/>
          </a:xfrm>
          <a:prstGeom prst="rect">
            <a:avLst/>
          </a:prstGeom>
          <a:noFill/>
        </p:spPr>
      </p:pic>
      <p:pic>
        <p:nvPicPr>
          <p:cNvPr id="6" name="Picture 4" descr="C:\Users\Ammar\Desktop\MSQL PHOTOS\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4191000"/>
            <a:ext cx="3209926" cy="714375"/>
          </a:xfrm>
          <a:prstGeom prst="rect">
            <a:avLst/>
          </a:prstGeom>
          <a:noFill/>
        </p:spPr>
      </p:pic>
      <p:cxnSp>
        <p:nvCxnSpPr>
          <p:cNvPr id="7" name="Straight Arrow Connector 6"/>
          <p:cNvCxnSpPr>
            <a:stCxn id="3" idx="1"/>
            <a:endCxn id="8" idx="6"/>
          </p:cNvCxnSpPr>
          <p:nvPr/>
        </p:nvCxnSpPr>
        <p:spPr>
          <a:xfrm flipH="1">
            <a:off x="2133600" y="4114800"/>
            <a:ext cx="3352800" cy="64770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/>
        </p:nvSpPr>
        <p:spPr>
          <a:xfrm>
            <a:off x="1752600" y="4572000"/>
            <a:ext cx="381000" cy="3810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5" name="Picture 3" descr="C:\Users\Ammar\Desktop\MSQL PHOTOS\2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95400" y="5410200"/>
            <a:ext cx="3771900" cy="80010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1219200" y="1371600"/>
            <a:ext cx="487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Make sure to select the row not part of it 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by clicking  on the “</a:t>
            </a:r>
            <a:r>
              <a:rPr lang="en-US" b="1" dirty="0" smtClean="0"/>
              <a:t>Blank Column</a:t>
            </a:r>
            <a:r>
              <a:rPr lang="en-US" b="1" dirty="0" smtClean="0">
                <a:solidFill>
                  <a:srgbClr val="FF0000"/>
                </a:solidFill>
              </a:rPr>
              <a:t>”.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0" name="Curved Right Arrow 19"/>
          <p:cNvSpPr/>
          <p:nvPr/>
        </p:nvSpPr>
        <p:spPr>
          <a:xfrm>
            <a:off x="762000" y="1676400"/>
            <a:ext cx="457200" cy="1143000"/>
          </a:xfrm>
          <a:prstGeom prst="curvedRigh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1" name="Oval 20"/>
          <p:cNvSpPr/>
          <p:nvPr/>
        </p:nvSpPr>
        <p:spPr>
          <a:xfrm>
            <a:off x="1219200" y="2057400"/>
            <a:ext cx="304800" cy="17526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1447800" y="609600"/>
            <a:ext cx="4191000" cy="6096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457200" indent="-457200">
              <a:spcBef>
                <a:spcPct val="0"/>
              </a:spcBef>
              <a:buClr>
                <a:schemeClr val="accent1"/>
              </a:buClr>
              <a:buSzPct val="80000"/>
              <a:buFont typeface="+mj-lt"/>
              <a:buAutoNum type="arabicPeriod" startAt="3"/>
            </a:pPr>
            <a:r>
              <a:rPr lang="en-US" sz="24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Relationship Diagrams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: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098" name="Picture 2" descr="C:\Users\Ammar\Desktop\MSQL PHOTOS\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371600"/>
            <a:ext cx="3448050" cy="1447800"/>
          </a:xfrm>
          <a:prstGeom prst="rect">
            <a:avLst/>
          </a:prstGeom>
          <a:noFill/>
        </p:spPr>
      </p:pic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5105400" y="1371600"/>
            <a:ext cx="4038600" cy="1143000"/>
          </a:xfrm>
        </p:spPr>
        <p:txBody>
          <a:bodyPr>
            <a:normAutofit/>
          </a:bodyPr>
          <a:lstStyle/>
          <a:p>
            <a:r>
              <a:rPr lang="en-US" sz="1800" b="1" dirty="0" smtClean="0"/>
              <a:t>Right click </a:t>
            </a:r>
            <a:r>
              <a:rPr lang="en-US" sz="1800" dirty="0" smtClean="0"/>
              <a:t>on the </a:t>
            </a:r>
            <a:r>
              <a:rPr lang="en-US" sz="1800" b="1" dirty="0" smtClean="0"/>
              <a:t>“Database Diagrams” </a:t>
            </a:r>
            <a:r>
              <a:rPr lang="en-US" sz="1800" dirty="0" smtClean="0"/>
              <a:t>file </a:t>
            </a:r>
          </a:p>
          <a:p>
            <a:r>
              <a:rPr lang="en-US" sz="1800" dirty="0" smtClean="0"/>
              <a:t>Select </a:t>
            </a:r>
            <a:r>
              <a:rPr lang="en-US" sz="1800" b="1" dirty="0" smtClean="0"/>
              <a:t>“New Database Diagram”</a:t>
            </a:r>
          </a:p>
          <a:p>
            <a:pPr>
              <a:buNone/>
            </a:pPr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</p:txBody>
      </p:sp>
      <p:pic>
        <p:nvPicPr>
          <p:cNvPr id="4099" name="Picture 3" descr="C:\Users\Ammar\Desktop\MSQL PHOTOS\2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3124200"/>
            <a:ext cx="4581525" cy="3571875"/>
          </a:xfrm>
          <a:prstGeom prst="rect">
            <a:avLst/>
          </a:prstGeom>
          <a:noFill/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5867400" y="3505200"/>
            <a:ext cx="3276600" cy="10668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lang="en-US" dirty="0" smtClean="0"/>
              <a:t>Then Add the tables you want in you’re Diagram by clicking on the </a:t>
            </a:r>
            <a:r>
              <a:rPr lang="en-US" b="1" dirty="0" smtClean="0"/>
              <a:t>Add </a:t>
            </a:r>
            <a:r>
              <a:rPr lang="en-US" dirty="0" smtClean="0"/>
              <a:t>button</a:t>
            </a:r>
            <a:endParaRPr kumimoji="0" lang="en-US" sz="18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Ammar\Desktop\MSQL PHOTOS\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800" y="304800"/>
            <a:ext cx="2400301" cy="3752850"/>
          </a:xfrm>
          <a:prstGeom prst="rect">
            <a:avLst/>
          </a:prstGeom>
          <a:noFill/>
        </p:spPr>
      </p:pic>
      <p:pic>
        <p:nvPicPr>
          <p:cNvPr id="5123" name="Picture 3" descr="C:\Users\Ammar\Desktop\MSQL PHOTOS\2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4267200"/>
            <a:ext cx="3638550" cy="1200150"/>
          </a:xfrm>
          <a:prstGeom prst="rect">
            <a:avLst/>
          </a:prstGeom>
          <a:noFill/>
        </p:spPr>
      </p:pic>
      <p:pic>
        <p:nvPicPr>
          <p:cNvPr id="5124" name="Picture 4" descr="C:\Users\Ammar\Desktop\MSQL PHOTOS\2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05400" y="5715000"/>
            <a:ext cx="3638550" cy="9525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914400" y="4191000"/>
            <a:ext cx="411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283464"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lang="en-US" dirty="0" smtClean="0">
                <a:solidFill>
                  <a:srgbClr val="FF0000"/>
                </a:solidFill>
              </a:rPr>
              <a:t>And the primary key is contacted to a Column with </a:t>
            </a:r>
            <a:r>
              <a:rPr lang="en-US" dirty="0" smtClean="0">
                <a:solidFill>
                  <a:srgbClr val="FF0000"/>
                </a:solidFill>
              </a:rPr>
              <a:t>“</a:t>
            </a:r>
            <a:r>
              <a:rPr lang="en-US" b="1" dirty="0" smtClean="0">
                <a:solidFill>
                  <a:srgbClr val="FF0000"/>
                </a:solidFill>
              </a:rPr>
              <a:t>the </a:t>
            </a:r>
            <a:r>
              <a:rPr lang="en-US" b="1" dirty="0" smtClean="0">
                <a:solidFill>
                  <a:srgbClr val="FF0000"/>
                </a:solidFill>
              </a:rPr>
              <a:t>same data </a:t>
            </a:r>
            <a:r>
              <a:rPr lang="en-US" b="1" dirty="0" smtClean="0">
                <a:solidFill>
                  <a:srgbClr val="FF0000"/>
                </a:solidFill>
              </a:rPr>
              <a:t>type”</a:t>
            </a:r>
            <a:endParaRPr lang="en-US" b="1" dirty="0" smtClean="0">
              <a:solidFill>
                <a:srgbClr val="FF0000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6629400" y="6324600"/>
            <a:ext cx="609600" cy="3810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6629400" y="4495800"/>
            <a:ext cx="533400" cy="3048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Curved Right Arrow 11"/>
          <p:cNvSpPr/>
          <p:nvPr/>
        </p:nvSpPr>
        <p:spPr>
          <a:xfrm>
            <a:off x="4572000" y="4572000"/>
            <a:ext cx="533400" cy="2057400"/>
          </a:xfrm>
          <a:prstGeom prst="curvedRigh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1447800" y="762000"/>
            <a:ext cx="4038600" cy="9144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lang="en-US" dirty="0" smtClean="0"/>
              <a:t>Left click on the </a:t>
            </a:r>
            <a:r>
              <a:rPr lang="en-US" b="1" dirty="0" smtClean="0"/>
              <a:t>Customer_ID</a:t>
            </a:r>
            <a:r>
              <a:rPr lang="en-US" dirty="0" smtClean="0"/>
              <a:t> and drag it to </a:t>
            </a:r>
            <a:r>
              <a:rPr lang="en-US" b="1" dirty="0" smtClean="0"/>
              <a:t>C_ID</a:t>
            </a:r>
            <a:r>
              <a:rPr lang="en-US" dirty="0" smtClean="0"/>
              <a:t> and drop it there 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1447800" y="1752600"/>
            <a:ext cx="4038600" cy="7620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indent="-283464"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lang="en-US" dirty="0" smtClean="0"/>
              <a:t>And that will give us a                  </a:t>
            </a:r>
            <a:r>
              <a:rPr lang="en-US" b="1" dirty="0" smtClean="0"/>
              <a:t>one to many relationship 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990600" y="3505200"/>
            <a:ext cx="4343400" cy="609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lvl="0" indent="-283464"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/>
            </a:pPr>
            <a:r>
              <a:rPr lang="en-US" dirty="0" smtClean="0">
                <a:solidFill>
                  <a:srgbClr val="FF0000"/>
                </a:solidFill>
              </a:rPr>
              <a:t>Make sure that the primary keys are set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Ammar\Desktop\MSQL PHOTOS\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228600"/>
            <a:ext cx="4191000" cy="2639011"/>
          </a:xfrm>
          <a:prstGeom prst="rect">
            <a:avLst/>
          </a:prstGeom>
          <a:noFill/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990600" y="381000"/>
            <a:ext cx="35052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lvl="0" indent="-283464"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lang="en-US" sz="1600" dirty="0" smtClean="0"/>
              <a:t>This two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window will appear</a:t>
            </a:r>
          </a:p>
          <a:p>
            <a:pPr marL="365760" lvl="0" indent="-283464"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Press the </a:t>
            </a:r>
            <a:r>
              <a:rPr kumimoji="0" lang="en-US" sz="16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OK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button “</a:t>
            </a:r>
            <a:r>
              <a:rPr lang="en-US" sz="1600" b="1" dirty="0" smtClean="0">
                <a:solidFill>
                  <a:srgbClr val="FF0000"/>
                </a:solidFill>
              </a:rPr>
              <a:t>two times</a:t>
            </a:r>
            <a:r>
              <a:rPr lang="en-US" sz="1600" b="1" dirty="0" smtClean="0"/>
              <a:t>”</a:t>
            </a:r>
            <a:r>
              <a:rPr lang="en-US" sz="1600" b="1" dirty="0" smtClean="0">
                <a:solidFill>
                  <a:srgbClr val="FF0000"/>
                </a:solidFill>
              </a:rPr>
              <a:t> </a:t>
            </a:r>
            <a:endParaRPr kumimoji="0" lang="en-US" sz="16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148" name="Picture 4" descr="C:\Users\Ammar\Desktop\MSQL PHOTOS\3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2438400"/>
            <a:ext cx="2381250" cy="3933825"/>
          </a:xfrm>
          <a:prstGeom prst="rect">
            <a:avLst/>
          </a:prstGeom>
          <a:noFill/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5105400" y="4114800"/>
            <a:ext cx="3429000" cy="7620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relationship should look like this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2819400" y="4343400"/>
            <a:ext cx="23622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76800" y="533400"/>
            <a:ext cx="3657600" cy="1066800"/>
          </a:xfrm>
        </p:spPr>
        <p:txBody>
          <a:bodyPr>
            <a:normAutofit fontScale="92500"/>
          </a:bodyPr>
          <a:lstStyle/>
          <a:p>
            <a:r>
              <a:rPr lang="en-US" sz="1800" dirty="0" smtClean="0"/>
              <a:t>To add </a:t>
            </a:r>
            <a:r>
              <a:rPr lang="en-US" sz="1800" dirty="0" smtClean="0"/>
              <a:t>more tables </a:t>
            </a:r>
            <a:r>
              <a:rPr lang="en-US" sz="1800" dirty="0" smtClean="0"/>
              <a:t>to the Diagram </a:t>
            </a:r>
            <a:r>
              <a:rPr lang="en-US" sz="1800" b="1" dirty="0" smtClean="0"/>
              <a:t>Right click </a:t>
            </a:r>
            <a:r>
              <a:rPr lang="en-US" sz="1800" dirty="0" smtClean="0"/>
              <a:t>on the blank space of the diagram and select Add Table</a:t>
            </a:r>
            <a:endParaRPr lang="en-US" sz="1800" dirty="0"/>
          </a:p>
        </p:txBody>
      </p:sp>
      <p:pic>
        <p:nvPicPr>
          <p:cNvPr id="7171" name="Picture 3" descr="C:\Users\Ammar\Desktop\MSQL PHOTOS\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1" y="304801"/>
            <a:ext cx="3886199" cy="2056190"/>
          </a:xfrm>
          <a:prstGeom prst="rect">
            <a:avLst/>
          </a:prstGeom>
          <a:noFill/>
        </p:spPr>
      </p:pic>
      <p:pic>
        <p:nvPicPr>
          <p:cNvPr id="7172" name="Picture 4" descr="C:\Users\Ammar\Desktop\MSQL PHOTOS\3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3581400"/>
            <a:ext cx="3657600" cy="1428750"/>
          </a:xfrm>
          <a:prstGeom prst="rect">
            <a:avLst/>
          </a:prstGeom>
          <a:noFill/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4953000" y="3657600"/>
            <a:ext cx="3657600" cy="10668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Then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save you’re Diagram after naming it and press </a:t>
            </a:r>
            <a:r>
              <a:rPr kumimoji="0" lang="en-US" sz="18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OK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857250" indent="-857250">
              <a:buFont typeface="+mj-lt"/>
              <a:buAutoNum type="romanUcPeriod"/>
            </a:pPr>
            <a:r>
              <a:rPr lang="en-US" dirty="0" smtClean="0"/>
              <a:t>MSQL Server Installation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38400" y="1828800"/>
            <a:ext cx="4584192" cy="5334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800" dirty="0" smtClean="0"/>
              <a:t>Open the (.ISO) file located in the CD Drive  </a:t>
            </a:r>
            <a:endParaRPr lang="en-US" sz="1800" dirty="0"/>
          </a:p>
        </p:txBody>
      </p:sp>
      <p:pic>
        <p:nvPicPr>
          <p:cNvPr id="1027" name="Picture 3" descr="C:\Users\Ammar\Desktop\MSQL PHOTOS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96996" y="2362200"/>
            <a:ext cx="2667000" cy="72736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057400" y="3962400"/>
            <a:ext cx="586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Then open the (.exe) file to start the installation process </a:t>
            </a:r>
            <a:endParaRPr lang="en-US" dirty="0"/>
          </a:p>
        </p:txBody>
      </p:sp>
      <p:pic>
        <p:nvPicPr>
          <p:cNvPr id="1029" name="Picture 5" descr="C:\Users\Ammar\Desktop\MSQL PHOTOS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4419600"/>
            <a:ext cx="2640583" cy="7223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304800"/>
            <a:ext cx="3505200" cy="6096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000" b="1" dirty="0" smtClean="0"/>
              <a:t>This window will appear </a:t>
            </a:r>
            <a:endParaRPr lang="en-US" sz="2000" b="1" dirty="0"/>
          </a:p>
        </p:txBody>
      </p:sp>
      <p:pic>
        <p:nvPicPr>
          <p:cNvPr id="2050" name="Picture 2" descr="C:\Users\Ammar\Desktop\MSQL PHOTOS\Captur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838200"/>
            <a:ext cx="4800599" cy="341225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143000" y="5029200"/>
            <a:ext cx="2895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90513" indent="-290513">
              <a:buFont typeface="Arial" pitchFamily="34" charset="0"/>
              <a:buChar char="•"/>
            </a:pPr>
            <a:r>
              <a:rPr lang="en-US" dirty="0" smtClean="0"/>
              <a:t>Then select the first option from the </a:t>
            </a:r>
            <a:r>
              <a:rPr lang="en-US" b="1" dirty="0" smtClean="0"/>
              <a:t>Right</a:t>
            </a:r>
            <a:r>
              <a:rPr lang="en-US" dirty="0" smtClean="0"/>
              <a:t> menu   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1066800" y="1143000"/>
            <a:ext cx="838200" cy="3048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2" name="Picture 4" descr="C:\Users\Ammar\Desktop\MSQL PHOTOS\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86200" y="3048000"/>
            <a:ext cx="5045048" cy="3581400"/>
          </a:xfrm>
          <a:prstGeom prst="rect">
            <a:avLst/>
          </a:prstGeom>
          <a:noFill/>
        </p:spPr>
      </p:pic>
      <p:sp>
        <p:nvSpPr>
          <p:cNvPr id="11" name="Oval 10"/>
          <p:cNvSpPr/>
          <p:nvPr/>
        </p:nvSpPr>
        <p:spPr>
          <a:xfrm>
            <a:off x="6324600" y="3124200"/>
            <a:ext cx="2667000" cy="8382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5943600" y="838200"/>
            <a:ext cx="274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itchFamily="34" charset="0"/>
              <a:buChar char="•"/>
            </a:pPr>
            <a:r>
              <a:rPr lang="en-US" dirty="0" smtClean="0"/>
              <a:t>Select “</a:t>
            </a:r>
            <a:r>
              <a:rPr lang="en-US" b="1" dirty="0" smtClean="0"/>
              <a:t>Installation</a:t>
            </a:r>
            <a:r>
              <a:rPr lang="en-US" dirty="0" smtClean="0"/>
              <a:t>”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533400"/>
            <a:ext cx="7467600" cy="533400"/>
          </a:xfrm>
        </p:spPr>
        <p:txBody>
          <a:bodyPr>
            <a:normAutofit/>
          </a:bodyPr>
          <a:lstStyle/>
          <a:p>
            <a:r>
              <a:rPr lang="en-US" sz="1800" dirty="0" smtClean="0"/>
              <a:t>Click on the </a:t>
            </a:r>
            <a:r>
              <a:rPr lang="en-US" sz="1800" b="1" dirty="0" smtClean="0"/>
              <a:t>Next</a:t>
            </a:r>
            <a:r>
              <a:rPr lang="en-US" sz="1800" dirty="0" smtClean="0"/>
              <a:t> button until you reach the </a:t>
            </a:r>
            <a:r>
              <a:rPr lang="en-US" sz="1800" b="1" dirty="0" smtClean="0"/>
              <a:t>“Setup Role”</a:t>
            </a:r>
            <a:r>
              <a:rPr lang="en-US" sz="1800" dirty="0" smtClean="0"/>
              <a:t> </a:t>
            </a:r>
            <a:endParaRPr lang="en-US" sz="1800" b="1" dirty="0"/>
          </a:p>
        </p:txBody>
      </p:sp>
      <p:pic>
        <p:nvPicPr>
          <p:cNvPr id="3074" name="Picture 2" descr="C:\Users\Ammar\Desktop\MSQL PHOTOS\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990600"/>
            <a:ext cx="4298577" cy="3200400"/>
          </a:xfrm>
          <a:prstGeom prst="rect">
            <a:avLst/>
          </a:prstGeom>
          <a:noFill/>
        </p:spPr>
      </p:pic>
      <p:sp>
        <p:nvSpPr>
          <p:cNvPr id="5" name="Oval 4"/>
          <p:cNvSpPr/>
          <p:nvPr/>
        </p:nvSpPr>
        <p:spPr>
          <a:xfrm>
            <a:off x="2438400" y="1905000"/>
            <a:ext cx="1676400" cy="3810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953000" y="1219200"/>
            <a:ext cx="434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Make sure to select the second option  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4191000" y="1524000"/>
            <a:ext cx="685800" cy="3810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219200" y="6172200"/>
            <a:ext cx="502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Continue to press </a:t>
            </a:r>
            <a:r>
              <a:rPr lang="en-US" b="1" dirty="0" smtClean="0"/>
              <a:t>Next. </a:t>
            </a:r>
            <a:endParaRPr lang="en-US" b="1" dirty="0"/>
          </a:p>
        </p:txBody>
      </p:sp>
      <p:pic>
        <p:nvPicPr>
          <p:cNvPr id="12" name="Picture 2" descr="C:\Users\Ammar\Desktop\MSQL PHOTOS\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3810000"/>
            <a:ext cx="3657600" cy="2660882"/>
          </a:xfrm>
          <a:prstGeom prst="rect">
            <a:avLst/>
          </a:prstGeom>
          <a:noFill/>
        </p:spPr>
      </p:pic>
      <p:sp>
        <p:nvSpPr>
          <p:cNvPr id="13" name="Content Placeholder 2"/>
          <p:cNvSpPr txBox="1">
            <a:spLocks/>
          </p:cNvSpPr>
          <p:nvPr/>
        </p:nvSpPr>
        <p:spPr>
          <a:xfrm>
            <a:off x="1066800" y="4572000"/>
            <a:ext cx="4038600" cy="12192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When you see any thing like this picture click on the 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“Add Current User”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button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857250" indent="-857250">
              <a:buFont typeface="+mj-lt"/>
              <a:buAutoNum type="romanUcPeriod" startAt="2"/>
            </a:pPr>
            <a:r>
              <a:rPr lang="en-US" dirty="0" smtClean="0"/>
              <a:t>Create a New Database: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447800"/>
            <a:ext cx="6870192" cy="533400"/>
          </a:xfrm>
        </p:spPr>
        <p:txBody>
          <a:bodyPr>
            <a:normAutofit/>
          </a:bodyPr>
          <a:lstStyle/>
          <a:p>
            <a:r>
              <a:rPr lang="en-US" sz="1800" dirty="0" smtClean="0"/>
              <a:t>Contact with the server by clicking on the contact button </a:t>
            </a:r>
            <a:endParaRPr lang="en-US" sz="1800" dirty="0"/>
          </a:p>
        </p:txBody>
      </p:sp>
      <p:pic>
        <p:nvPicPr>
          <p:cNvPr id="1026" name="Picture 2" descr="C:\Users\Ammar\Desktop\MSQL PHOTOS\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2133600"/>
            <a:ext cx="4095750" cy="3048000"/>
          </a:xfrm>
          <a:prstGeom prst="rect">
            <a:avLst/>
          </a:prstGeom>
          <a:noFill/>
        </p:spPr>
      </p:pic>
      <p:sp>
        <p:nvSpPr>
          <p:cNvPr id="5" name="Oval 4"/>
          <p:cNvSpPr/>
          <p:nvPr/>
        </p:nvSpPr>
        <p:spPr>
          <a:xfrm>
            <a:off x="3276600" y="4724400"/>
            <a:ext cx="838200" cy="3810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3048000" y="1905000"/>
            <a:ext cx="533400" cy="27432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304800"/>
            <a:ext cx="7543800" cy="685800"/>
          </a:xfrm>
        </p:spPr>
        <p:txBody>
          <a:bodyPr>
            <a:normAutofit/>
          </a:bodyPr>
          <a:lstStyle/>
          <a:p>
            <a:r>
              <a:rPr lang="en-US" sz="1800" b="1" dirty="0" smtClean="0"/>
              <a:t>Right click </a:t>
            </a:r>
            <a:r>
              <a:rPr lang="en-US" sz="1800" dirty="0" smtClean="0"/>
              <a:t>on the </a:t>
            </a:r>
            <a:r>
              <a:rPr lang="en-US" sz="1800" b="1" dirty="0" smtClean="0"/>
              <a:t>Databases</a:t>
            </a:r>
            <a:r>
              <a:rPr lang="en-US" sz="1800" dirty="0" smtClean="0"/>
              <a:t> file and select </a:t>
            </a:r>
            <a:r>
              <a:rPr lang="en-US" sz="1800" b="1" dirty="0" smtClean="0"/>
              <a:t>“New Database”</a:t>
            </a:r>
            <a:endParaRPr lang="en-US" sz="1800" b="1" dirty="0"/>
          </a:p>
        </p:txBody>
      </p:sp>
      <p:pic>
        <p:nvPicPr>
          <p:cNvPr id="2050" name="Picture 2" descr="C:\Users\Ammar\Desktop\MSQL PHOTOS\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914400"/>
            <a:ext cx="3648075" cy="3190875"/>
          </a:xfrm>
          <a:prstGeom prst="rect">
            <a:avLst/>
          </a:prstGeom>
          <a:noFill/>
        </p:spPr>
      </p:pic>
      <p:sp>
        <p:nvSpPr>
          <p:cNvPr id="5" name="Oval 4"/>
          <p:cNvSpPr/>
          <p:nvPr/>
        </p:nvSpPr>
        <p:spPr>
          <a:xfrm>
            <a:off x="5410200" y="1600200"/>
            <a:ext cx="2667000" cy="3810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Ammar\Desktop\MSQL PHOTOS\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228600"/>
            <a:ext cx="7543800" cy="4281091"/>
          </a:xfrm>
          <a:prstGeom prst="rect">
            <a:avLst/>
          </a:prstGeom>
          <a:noFill/>
        </p:spPr>
      </p:pic>
      <p:pic>
        <p:nvPicPr>
          <p:cNvPr id="3076" name="Picture 4" descr="C:\Users\Ammar\Desktop\MSQL PHOTOS\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4876800"/>
            <a:ext cx="2971800" cy="828675"/>
          </a:xfrm>
          <a:prstGeom prst="rect">
            <a:avLst/>
          </a:prstGeom>
          <a:noFill/>
        </p:spPr>
      </p:pic>
      <p:pic>
        <p:nvPicPr>
          <p:cNvPr id="3077" name="Picture 5" descr="C:\Users\Ammar\Desktop\MSQL PHOTOS\1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00600" y="4724400"/>
            <a:ext cx="4171950" cy="66675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990600" y="5715000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5425" indent="-225425">
              <a:buClr>
                <a:schemeClr val="accent1"/>
              </a:buClr>
              <a:buSzPct val="80000"/>
              <a:buFont typeface="Arial" pitchFamily="34" charset="0"/>
              <a:buChar char="•"/>
            </a:pPr>
            <a:r>
              <a:rPr lang="en-US" dirty="0" smtClean="0"/>
              <a:t>Enter the database name here </a:t>
            </a:r>
            <a:endParaRPr lang="en-US" dirty="0"/>
          </a:p>
        </p:txBody>
      </p:sp>
      <p:cxnSp>
        <p:nvCxnSpPr>
          <p:cNvPr id="10" name="Straight Arrow Connector 9"/>
          <p:cNvCxnSpPr>
            <a:endCxn id="12" idx="0"/>
          </p:cNvCxnSpPr>
          <p:nvPr/>
        </p:nvCxnSpPr>
        <p:spPr>
          <a:xfrm flipH="1">
            <a:off x="3314700" y="1066800"/>
            <a:ext cx="266700" cy="38100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endCxn id="3077" idx="0"/>
          </p:cNvCxnSpPr>
          <p:nvPr/>
        </p:nvCxnSpPr>
        <p:spPr>
          <a:xfrm>
            <a:off x="6400800" y="1752600"/>
            <a:ext cx="485775" cy="29718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5181600" y="5715000"/>
            <a:ext cx="350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Clr>
                <a:schemeClr val="accent1"/>
              </a:buClr>
              <a:buSzPct val="80000"/>
              <a:buFont typeface="Arial" pitchFamily="34" charset="0"/>
              <a:buChar char="•"/>
            </a:pPr>
            <a:r>
              <a:rPr lang="en-US" dirty="0" smtClean="0"/>
              <a:t>If you want to change the Files location click on those buttons</a:t>
            </a:r>
            <a:endParaRPr lang="en-US" dirty="0"/>
          </a:p>
        </p:txBody>
      </p:sp>
      <p:cxnSp>
        <p:nvCxnSpPr>
          <p:cNvPr id="25" name="Straight Arrow Connector 24"/>
          <p:cNvCxnSpPr>
            <a:stCxn id="23" idx="0"/>
          </p:cNvCxnSpPr>
          <p:nvPr/>
        </p:nvCxnSpPr>
        <p:spPr>
          <a:xfrm flipV="1">
            <a:off x="6934200" y="5181600"/>
            <a:ext cx="1752600" cy="5334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Oval 29"/>
          <p:cNvSpPr/>
          <p:nvPr/>
        </p:nvSpPr>
        <p:spPr>
          <a:xfrm>
            <a:off x="8686800" y="4724400"/>
            <a:ext cx="304800" cy="7620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2438400" y="4876800"/>
            <a:ext cx="1752600" cy="3810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86400" y="533400"/>
            <a:ext cx="3002280" cy="1143000"/>
          </a:xfrm>
        </p:spPr>
        <p:txBody>
          <a:bodyPr>
            <a:normAutofit/>
          </a:bodyPr>
          <a:lstStyle/>
          <a:p>
            <a:r>
              <a:rPr lang="en-US" sz="1800" dirty="0" smtClean="0"/>
              <a:t>The New Database will appear under the “</a:t>
            </a:r>
            <a:r>
              <a:rPr lang="en-US" sz="1800" b="1" dirty="0" smtClean="0"/>
              <a:t>Databases file</a:t>
            </a:r>
            <a:r>
              <a:rPr lang="en-US" sz="1800" dirty="0" smtClean="0"/>
              <a:t>” </a:t>
            </a:r>
          </a:p>
        </p:txBody>
      </p:sp>
      <p:pic>
        <p:nvPicPr>
          <p:cNvPr id="4098" name="Picture 2" descr="C:\Users\Ammar\Desktop\MSQL PHOTOS\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381000"/>
            <a:ext cx="3667125" cy="3476625"/>
          </a:xfrm>
          <a:prstGeom prst="rect">
            <a:avLst/>
          </a:prstGeom>
          <a:noFill/>
        </p:spPr>
      </p:pic>
      <p:sp>
        <p:nvSpPr>
          <p:cNvPr id="5" name="Oval 4"/>
          <p:cNvSpPr/>
          <p:nvPr/>
        </p:nvSpPr>
        <p:spPr>
          <a:xfrm>
            <a:off x="1600200" y="1828800"/>
            <a:ext cx="1066800" cy="3048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Up Arrow 11"/>
          <p:cNvSpPr/>
          <p:nvPr/>
        </p:nvSpPr>
        <p:spPr>
          <a:xfrm rot="18254405">
            <a:off x="3988736" y="-16629"/>
            <a:ext cx="356713" cy="3287573"/>
          </a:xfrm>
          <a:prstGeom prst="upArrow">
            <a:avLst>
              <a:gd name="adj1" fmla="val 45294"/>
              <a:gd name="adj2" fmla="val 6647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2514600" y="457200"/>
            <a:ext cx="381000" cy="5334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5486400" y="2667000"/>
            <a:ext cx="3124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283464"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lang="en-US" dirty="0" smtClean="0"/>
              <a:t>If it did not appear try clicking the refresh button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857250" indent="-857250">
              <a:buFont typeface="+mj-lt"/>
              <a:buAutoNum type="romanUcPeriod" startAt="3"/>
            </a:pPr>
            <a:r>
              <a:rPr lang="en-US" dirty="0" smtClean="0"/>
              <a:t>Create a New Table: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447800"/>
            <a:ext cx="6870192" cy="1371600"/>
          </a:xfrm>
        </p:spPr>
        <p:txBody>
          <a:bodyPr>
            <a:normAutofit/>
          </a:bodyPr>
          <a:lstStyle/>
          <a:p>
            <a:r>
              <a:rPr lang="en-US" sz="1600" b="1" dirty="0" smtClean="0"/>
              <a:t>Right click </a:t>
            </a:r>
            <a:r>
              <a:rPr lang="en-US" sz="1600" dirty="0" smtClean="0"/>
              <a:t>on the </a:t>
            </a:r>
            <a:r>
              <a:rPr lang="en-US" sz="1600" b="1" dirty="0" smtClean="0"/>
              <a:t>Tables </a:t>
            </a:r>
            <a:r>
              <a:rPr lang="en-US" sz="1600" dirty="0" smtClean="0"/>
              <a:t>file and select </a:t>
            </a:r>
            <a:r>
              <a:rPr lang="en-US" sz="1600" b="1" dirty="0" smtClean="0"/>
              <a:t>“New Table”</a:t>
            </a:r>
            <a:endParaRPr lang="en-US" sz="1600" b="1" dirty="0"/>
          </a:p>
        </p:txBody>
      </p:sp>
      <p:pic>
        <p:nvPicPr>
          <p:cNvPr id="1026" name="Picture 2" descr="F:\Photo\1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1981200"/>
            <a:ext cx="3057525" cy="4210050"/>
          </a:xfrm>
          <a:prstGeom prst="rect">
            <a:avLst/>
          </a:prstGeom>
          <a:noFill/>
        </p:spPr>
      </p:pic>
      <p:sp>
        <p:nvSpPr>
          <p:cNvPr id="5" name="Oval 4"/>
          <p:cNvSpPr/>
          <p:nvPr/>
        </p:nvSpPr>
        <p:spPr>
          <a:xfrm>
            <a:off x="5638800" y="3810000"/>
            <a:ext cx="2057400" cy="3048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1151</TotalTime>
  <Words>527</Words>
  <Application>Microsoft Office PowerPoint</Application>
  <PresentationFormat>On-screen Show (4:3)</PresentationFormat>
  <Paragraphs>69</Paragraphs>
  <Slides>18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Solstice</vt:lpstr>
      <vt:lpstr>MIS 215 Lab Revision  </vt:lpstr>
      <vt:lpstr>MSQL Server Installation </vt:lpstr>
      <vt:lpstr>Slide 3</vt:lpstr>
      <vt:lpstr>Slide 4</vt:lpstr>
      <vt:lpstr>Create a New Database: </vt:lpstr>
      <vt:lpstr>Slide 6</vt:lpstr>
      <vt:lpstr>Slide 7</vt:lpstr>
      <vt:lpstr>Slide 8</vt:lpstr>
      <vt:lpstr>Create a New Table:</vt:lpstr>
      <vt:lpstr>Slide 10</vt:lpstr>
      <vt:lpstr>Slide 11</vt:lpstr>
      <vt:lpstr>Slide 12</vt:lpstr>
      <vt:lpstr>Relationships:</vt:lpstr>
      <vt:lpstr>Slide 14</vt:lpstr>
      <vt:lpstr>Slide 15</vt:lpstr>
      <vt:lpstr>Slide 16</vt:lpstr>
      <vt:lpstr>Slide 17</vt:lpstr>
      <vt:lpstr>Slide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Ammar</dc:creator>
  <cp:lastModifiedBy>Ammar</cp:lastModifiedBy>
  <cp:revision>92</cp:revision>
  <dcterms:created xsi:type="dcterms:W3CDTF">2012-11-02T13:25:37Z</dcterms:created>
  <dcterms:modified xsi:type="dcterms:W3CDTF">2012-11-27T15:39:47Z</dcterms:modified>
</cp:coreProperties>
</file>