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9" r:id="rId2"/>
    <p:sldId id="260" r:id="rId3"/>
    <p:sldId id="261" r:id="rId4"/>
    <p:sldId id="262" r:id="rId5"/>
    <p:sldId id="263" r:id="rId6"/>
    <p:sldId id="265" r:id="rId7"/>
    <p:sldId id="266" r:id="rId8"/>
    <p:sldId id="267" r:id="rId9"/>
    <p:sldId id="268" r:id="rId10"/>
    <p:sldId id="269" r:id="rId11"/>
    <p:sldId id="278" r:id="rId12"/>
    <p:sldId id="270" r:id="rId13"/>
    <p:sldId id="271" r:id="rId14"/>
    <p:sldId id="279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95928-069B-4AE9-831D-DD185E30F23C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3F338-9D5C-4CE7-9321-05BF81E00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823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3F338-9D5C-4CE7-9321-05BF81E0064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884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2514-9B67-4A1A-8B22-737928574C2A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36908-D977-4A98-84C9-B594D8A0186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2514-9B67-4A1A-8B22-737928574C2A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36908-D977-4A98-84C9-B594D8A018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2514-9B67-4A1A-8B22-737928574C2A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36908-D977-4A98-84C9-B594D8A018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2514-9B67-4A1A-8B22-737928574C2A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36908-D977-4A98-84C9-B594D8A018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2514-9B67-4A1A-8B22-737928574C2A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36908-D977-4A98-84C9-B594D8A0186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2514-9B67-4A1A-8B22-737928574C2A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36908-D977-4A98-84C9-B594D8A018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2514-9B67-4A1A-8B22-737928574C2A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36908-D977-4A98-84C9-B594D8A0186B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2514-9B67-4A1A-8B22-737928574C2A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36908-D977-4A98-84C9-B594D8A018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2514-9B67-4A1A-8B22-737928574C2A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36908-D977-4A98-84C9-B594D8A018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2514-9B67-4A1A-8B22-737928574C2A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36908-D977-4A98-84C9-B594D8A0186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2514-9B67-4A1A-8B22-737928574C2A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36908-D977-4A98-84C9-B594D8A018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EEE32514-9B67-4A1A-8B22-737928574C2A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8936908-D977-4A98-84C9-B594D8A0186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181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+mj-lt"/>
                <a:ea typeface="+mj-ea"/>
                <a:cs typeface="+mj-cs"/>
              </a:rPr>
              <a:t>SELLING </a:t>
            </a:r>
            <a:r>
              <a:rPr lang="en-US" sz="3600" dirty="0">
                <a:solidFill>
                  <a:prstClr val="black">
                    <a:lumMod val="85000"/>
                    <a:lumOff val="15000"/>
                  </a:prstClr>
                </a:solidFill>
                <a:latin typeface="+mj-lt"/>
                <a:ea typeface="+mj-ea"/>
                <a:cs typeface="+mj-cs"/>
              </a:rPr>
              <a:t>AND </a:t>
            </a:r>
            <a:r>
              <a:rPr lang="en-US" sz="36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+mj-lt"/>
                <a:ea typeface="+mj-ea"/>
                <a:cs typeface="+mj-cs"/>
              </a:rPr>
              <a:t>SALES MANGEMENT</a:t>
            </a:r>
          </a:p>
          <a:p>
            <a:pPr marL="0" lvl="0" indent="0" algn="ctr">
              <a:spcBef>
                <a:spcPts val="0"/>
              </a:spcBef>
              <a:buClrTx/>
              <a:buNone/>
            </a:pPr>
            <a:endParaRPr lang="en-US" sz="2800" dirty="0" smtClean="0">
              <a:solidFill>
                <a:prstClr val="black"/>
              </a:solidFill>
            </a:endParaRPr>
          </a:p>
          <a:p>
            <a:pPr marL="0" lvl="0" indent="0" algn="ctr">
              <a:spcBef>
                <a:spcPts val="0"/>
              </a:spcBef>
              <a:buClrTx/>
              <a:buNone/>
            </a:pPr>
            <a:endParaRPr lang="en-US" sz="2800" dirty="0">
              <a:solidFill>
                <a:prstClr val="black"/>
              </a:solidFill>
            </a:endParaRPr>
          </a:p>
          <a:p>
            <a:pPr marL="0" lvl="0" indent="0" algn="ctr">
              <a:spcBef>
                <a:spcPts val="0"/>
              </a:spcBef>
              <a:buClrTx/>
              <a:buNone/>
            </a:pPr>
            <a:r>
              <a:rPr lang="en-US" sz="2800" dirty="0" smtClean="0">
                <a:solidFill>
                  <a:prstClr val="black"/>
                </a:solidFill>
              </a:rPr>
              <a:t>Chapter </a:t>
            </a:r>
            <a:r>
              <a:rPr lang="en-US" sz="2800" dirty="0" smtClean="0">
                <a:solidFill>
                  <a:prstClr val="black"/>
                </a:solidFill>
              </a:rPr>
              <a:t>Three</a:t>
            </a:r>
            <a:endParaRPr lang="en-US" sz="2800" dirty="0">
              <a:solidFill>
                <a:prstClr val="black"/>
              </a:solidFill>
            </a:endParaRPr>
          </a:p>
          <a:p>
            <a:pPr marL="0" lvl="0" indent="0" algn="ctr">
              <a:spcBef>
                <a:spcPts val="0"/>
              </a:spcBef>
              <a:buClrTx/>
              <a:buNone/>
            </a:pPr>
            <a:r>
              <a:rPr lang="en-US" sz="2800" b="1" i="1" dirty="0" smtClean="0">
                <a:solidFill>
                  <a:srgbClr val="C00000"/>
                </a:solidFill>
              </a:rPr>
              <a:t>Territory Development And Time Management</a:t>
            </a:r>
          </a:p>
          <a:p>
            <a:pPr marL="0" lvl="0" indent="0" algn="ctr">
              <a:spcBef>
                <a:spcPts val="0"/>
              </a:spcBef>
              <a:buClrTx/>
              <a:buNone/>
            </a:pPr>
            <a:endParaRPr lang="en-US" sz="3600" b="1" i="1" dirty="0">
              <a:solidFill>
                <a:srgbClr val="C00000"/>
              </a:solidFill>
            </a:endParaRPr>
          </a:p>
          <a:p>
            <a:pPr marL="0" lvl="0" indent="0" algn="ctr">
              <a:spcBef>
                <a:spcPts val="0"/>
              </a:spcBef>
              <a:buClrTx/>
              <a:buNone/>
            </a:pPr>
            <a:endParaRPr lang="en-US" sz="3600" b="1" i="1" dirty="0" smtClean="0">
              <a:solidFill>
                <a:srgbClr val="C00000"/>
              </a:solidFill>
            </a:endParaRPr>
          </a:p>
          <a:p>
            <a:pPr marL="0" lvl="0" indent="0" algn="ctr">
              <a:spcBef>
                <a:spcPts val="0"/>
              </a:spcBef>
              <a:buClrTx/>
              <a:buNone/>
            </a:pPr>
            <a:endParaRPr lang="en-US" sz="3600" b="1" i="1" dirty="0">
              <a:solidFill>
                <a:srgbClr val="C00000"/>
              </a:solidFill>
            </a:endParaRPr>
          </a:p>
          <a:p>
            <a:pPr marL="0" lvl="0" indent="0" algn="ctr">
              <a:spcBef>
                <a:spcPts val="0"/>
              </a:spcBef>
              <a:buClrTx/>
              <a:buNone/>
            </a:pPr>
            <a:endParaRPr lang="en-US" sz="3600" b="1" i="1" dirty="0" smtClean="0">
              <a:solidFill>
                <a:srgbClr val="C00000"/>
              </a:solidFill>
            </a:endParaRPr>
          </a:p>
          <a:p>
            <a:pPr marL="0" lvl="0" indent="0" algn="ctr">
              <a:spcBef>
                <a:spcPts val="0"/>
              </a:spcBef>
              <a:buClrTx/>
              <a:buNone/>
            </a:pPr>
            <a:endParaRPr lang="en-US" sz="3600" b="1" i="1" dirty="0">
              <a:solidFill>
                <a:srgbClr val="C00000"/>
              </a:solidFill>
            </a:endParaRPr>
          </a:p>
          <a:p>
            <a:pPr marL="0" lvl="0" indent="0" algn="ctr">
              <a:spcBef>
                <a:spcPts val="0"/>
              </a:spcBef>
              <a:buClrTx/>
              <a:buNone/>
            </a:pPr>
            <a:endParaRPr lang="en-US" sz="3600" b="1" i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sz="3600" dirty="0"/>
          </a:p>
        </p:txBody>
      </p:sp>
      <p:pic>
        <p:nvPicPr>
          <p:cNvPr id="7170" name="Picture 2" descr="C:\Users\Acer\AppData\Local\Microsoft\Windows\Temporary Internet Files\Content.IE5\E59W7Q3S\MC900436381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819400"/>
            <a:ext cx="4343400" cy="311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472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85800"/>
            <a:ext cx="8991600" cy="5410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1900" b="1" dirty="0">
                <a:solidFill>
                  <a:schemeClr val="accent1"/>
                </a:solidFill>
              </a:rPr>
              <a:t>Geography:</a:t>
            </a:r>
            <a:r>
              <a:rPr lang="en-US" sz="2000" dirty="0" smtClean="0"/>
              <a:t> </a:t>
            </a:r>
            <a:r>
              <a:rPr lang="en-US" sz="1900" b="1" i="1" dirty="0">
                <a:solidFill>
                  <a:schemeClr val="tx1"/>
                </a:solidFill>
              </a:rPr>
              <a:t>the establishment of geographic territories – the most frequently used </a:t>
            </a:r>
            <a:r>
              <a:rPr lang="en-US" sz="1900" b="1" i="1" dirty="0" smtClean="0">
                <a:solidFill>
                  <a:schemeClr val="tx1"/>
                </a:solidFill>
              </a:rPr>
              <a:t>	basis </a:t>
            </a:r>
            <a:r>
              <a:rPr lang="en-US" sz="1900" b="1" i="1" dirty="0">
                <a:solidFill>
                  <a:schemeClr val="tx1"/>
                </a:solidFill>
              </a:rPr>
              <a:t>– is simple because it tends to adopt existing geopolitical boundaries such </a:t>
            </a:r>
            <a:r>
              <a:rPr lang="en-US" sz="1900" b="1" i="1" dirty="0" smtClean="0">
                <a:solidFill>
                  <a:schemeClr val="tx1"/>
                </a:solidFill>
              </a:rPr>
              <a:t>	as </a:t>
            </a:r>
            <a:r>
              <a:rPr lang="en-US" sz="1900" b="1" i="1" dirty="0">
                <a:solidFill>
                  <a:schemeClr val="tx1"/>
                </a:solidFill>
              </a:rPr>
              <a:t>states, countries, nations, cities etc</a:t>
            </a:r>
            <a:r>
              <a:rPr lang="en-US" sz="1900" b="1" i="1" dirty="0" smtClean="0">
                <a:solidFill>
                  <a:schemeClr val="tx1"/>
                </a:solidFill>
              </a:rPr>
              <a:t>.</a:t>
            </a:r>
          </a:p>
          <a:p>
            <a:pPr>
              <a:buFont typeface="Wingdings" pitchFamily="2" charset="2"/>
              <a:buChar char="q"/>
            </a:pPr>
            <a:endParaRPr lang="en-US" sz="1900" b="1" i="1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1900" b="1" dirty="0">
                <a:solidFill>
                  <a:schemeClr val="accent1"/>
                </a:solidFill>
              </a:rPr>
              <a:t>Potential:</a:t>
            </a:r>
            <a:r>
              <a:rPr lang="en-US" sz="2000" dirty="0" smtClean="0"/>
              <a:t> </a:t>
            </a:r>
            <a:r>
              <a:rPr lang="en-US" sz="1900" b="1" i="1" dirty="0">
                <a:solidFill>
                  <a:schemeClr val="tx1"/>
                </a:solidFill>
              </a:rPr>
              <a:t>refers to splitting up a firm’s customer base according to sales potential. </a:t>
            </a:r>
            <a:r>
              <a:rPr lang="en-US" sz="1900" b="1" i="1" dirty="0" smtClean="0">
                <a:solidFill>
                  <a:schemeClr val="tx1"/>
                </a:solidFill>
              </a:rPr>
              <a:t>	The </a:t>
            </a:r>
            <a:r>
              <a:rPr lang="en-US" sz="1900" b="1" i="1" dirty="0">
                <a:solidFill>
                  <a:schemeClr val="tx1"/>
                </a:solidFill>
              </a:rPr>
              <a:t>procedure is simple, first, the management has to estimate the sales </a:t>
            </a:r>
            <a:r>
              <a:rPr lang="en-US" sz="1900" b="1" i="1" dirty="0" smtClean="0">
                <a:solidFill>
                  <a:schemeClr val="tx1"/>
                </a:solidFill>
              </a:rPr>
              <a:t>	potential </a:t>
            </a:r>
            <a:r>
              <a:rPr lang="en-US" sz="1900" b="1" i="1" dirty="0">
                <a:solidFill>
                  <a:schemeClr val="tx1"/>
                </a:solidFill>
              </a:rPr>
              <a:t>for the entire company, next, it has to determine what sales potential </a:t>
            </a:r>
            <a:r>
              <a:rPr lang="en-US" sz="1900" b="1" i="1" dirty="0" smtClean="0">
                <a:solidFill>
                  <a:schemeClr val="tx1"/>
                </a:solidFill>
              </a:rPr>
              <a:t>	will </a:t>
            </a:r>
            <a:r>
              <a:rPr lang="en-US" sz="1900" b="1" i="1" dirty="0">
                <a:solidFill>
                  <a:schemeClr val="tx1"/>
                </a:solidFill>
              </a:rPr>
              <a:t>be appropriate for the average salesperson</a:t>
            </a:r>
            <a:r>
              <a:rPr lang="en-US" sz="1900" b="1" i="1" dirty="0" smtClean="0">
                <a:solidFill>
                  <a:schemeClr val="tx1"/>
                </a:solidFill>
              </a:rPr>
              <a:t>.</a:t>
            </a:r>
          </a:p>
          <a:p>
            <a:pPr>
              <a:buFont typeface="Wingdings" pitchFamily="2" charset="2"/>
              <a:buChar char="q"/>
            </a:pPr>
            <a:endParaRPr lang="en-US" sz="1900" b="1" i="1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1900" b="1" dirty="0">
                <a:solidFill>
                  <a:schemeClr val="accent1"/>
                </a:solidFill>
              </a:rPr>
              <a:t>Servicing requirement: </a:t>
            </a:r>
            <a:r>
              <a:rPr lang="en-US" sz="1900" b="1" i="1" dirty="0">
                <a:solidFill>
                  <a:schemeClr val="tx1"/>
                </a:solidFill>
              </a:rPr>
              <a:t>an approach wherein territories are formed on more </a:t>
            </a:r>
            <a:r>
              <a:rPr lang="en-US" sz="1900" b="1" i="1" dirty="0" smtClean="0">
                <a:solidFill>
                  <a:schemeClr val="tx1"/>
                </a:solidFill>
              </a:rPr>
              <a:t>	refined </a:t>
            </a:r>
            <a:r>
              <a:rPr lang="en-US" sz="1900" b="1" i="1" dirty="0">
                <a:solidFill>
                  <a:schemeClr val="tx1"/>
                </a:solidFill>
              </a:rPr>
              <a:t>form – customer base constituting the equal potential in territories </a:t>
            </a:r>
            <a:r>
              <a:rPr lang="en-US" sz="1900" b="1" i="1" dirty="0" smtClean="0">
                <a:solidFill>
                  <a:schemeClr val="tx1"/>
                </a:solidFill>
              </a:rPr>
              <a:t>is	taken </a:t>
            </a:r>
            <a:r>
              <a:rPr lang="en-US" sz="1900" b="1" i="1" dirty="0">
                <a:solidFill>
                  <a:schemeClr val="tx1"/>
                </a:solidFill>
              </a:rPr>
              <a:t>into account. Accounts are classified into A, B n C types</a:t>
            </a:r>
            <a:r>
              <a:rPr lang="en-US" sz="1900" b="1" i="1" dirty="0" smtClean="0">
                <a:solidFill>
                  <a:schemeClr val="tx1"/>
                </a:solidFill>
              </a:rPr>
              <a:t>.</a:t>
            </a:r>
          </a:p>
          <a:p>
            <a:pPr>
              <a:buFont typeface="Wingdings" pitchFamily="2" charset="2"/>
              <a:buChar char="q"/>
            </a:pPr>
            <a:endParaRPr lang="en-US" sz="1900" b="1" i="1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1900" b="1" dirty="0">
                <a:solidFill>
                  <a:schemeClr val="accent1"/>
                </a:solidFill>
              </a:rPr>
              <a:t>Workload:</a:t>
            </a:r>
            <a:r>
              <a:rPr lang="en-US" sz="2000" dirty="0" smtClean="0"/>
              <a:t> </a:t>
            </a:r>
            <a:r>
              <a:rPr lang="en-US" sz="1900" b="1" i="1" dirty="0">
                <a:solidFill>
                  <a:schemeClr val="tx1"/>
                </a:solidFill>
              </a:rPr>
              <a:t>it not only considers individual sales potentials n servicing requirements </a:t>
            </a:r>
            <a:r>
              <a:rPr lang="en-US" sz="1900" b="1" i="1" dirty="0" smtClean="0">
                <a:solidFill>
                  <a:schemeClr val="tx1"/>
                </a:solidFill>
              </a:rPr>
              <a:t>	in </a:t>
            </a:r>
            <a:r>
              <a:rPr lang="en-US" sz="1900" b="1" i="1" dirty="0">
                <a:solidFill>
                  <a:schemeClr val="tx1"/>
                </a:solidFill>
              </a:rPr>
              <a:t>creating territories, but also reflects differences in coverage difficulty caused </a:t>
            </a:r>
            <a:r>
              <a:rPr lang="en-US" sz="1900" b="1" i="1" dirty="0" smtClean="0">
                <a:solidFill>
                  <a:schemeClr val="tx1"/>
                </a:solidFill>
              </a:rPr>
              <a:t>	by </a:t>
            </a:r>
            <a:r>
              <a:rPr lang="en-US" sz="1900" b="1" i="1" dirty="0">
                <a:solidFill>
                  <a:schemeClr val="tx1"/>
                </a:solidFill>
              </a:rPr>
              <a:t>topographical features, account locations, competitive activity n so forth.</a:t>
            </a:r>
          </a:p>
        </p:txBody>
      </p:sp>
    </p:spTree>
    <p:extLst>
      <p:ext uri="{BB962C8B-B14F-4D97-AF65-F5344CB8AC3E}">
        <p14:creationId xmlns:p14="http://schemas.microsoft.com/office/powerpoint/2010/main" val="149626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5334000"/>
          </a:xfrm>
        </p:spPr>
        <p:txBody>
          <a:bodyPr/>
          <a:lstStyle/>
          <a:p>
            <a:pPr marL="0" indent="0">
              <a:buNone/>
            </a:pPr>
            <a:r>
              <a:rPr lang="en-US" sz="1900" b="1" dirty="0">
                <a:solidFill>
                  <a:schemeClr val="accent1"/>
                </a:solidFill>
              </a:rPr>
              <a:t>Methods of designing territories: </a:t>
            </a:r>
            <a:r>
              <a:rPr lang="en-US" sz="1900" b="1" i="1" dirty="0">
                <a:solidFill>
                  <a:schemeClr val="tx1"/>
                </a:solidFill>
              </a:rPr>
              <a:t>There are three basic methods of designing sales </a:t>
            </a:r>
            <a:r>
              <a:rPr lang="en-US" sz="1900" b="1" i="1" dirty="0" smtClean="0">
                <a:solidFill>
                  <a:schemeClr val="tx1"/>
                </a:solidFill>
              </a:rPr>
              <a:t>	territories and they are:</a:t>
            </a:r>
            <a:endParaRPr lang="en-US" sz="1900" b="1" i="1" dirty="0">
              <a:solidFill>
                <a:schemeClr val="tx1"/>
              </a:solidFill>
            </a:endParaRPr>
          </a:p>
          <a:p>
            <a:pPr marL="868363" lvl="2" indent="46038">
              <a:lnSpc>
                <a:spcPct val="90000"/>
              </a:lnSpc>
              <a:buFont typeface="Wingdings" pitchFamily="2" charset="2"/>
              <a:buChar char="q"/>
            </a:pPr>
            <a:r>
              <a:rPr lang="en-US" sz="1900" b="1" i="1" dirty="0" smtClean="0">
                <a:solidFill>
                  <a:schemeClr val="tx1"/>
                </a:solidFill>
              </a:rPr>
              <a:t>      </a:t>
            </a:r>
            <a:r>
              <a:rPr lang="en-US" b="1" i="1" dirty="0" smtClean="0">
                <a:solidFill>
                  <a:schemeClr val="tx1"/>
                </a:solidFill>
              </a:rPr>
              <a:t>the </a:t>
            </a:r>
            <a:r>
              <a:rPr lang="en-US" b="1" i="1" dirty="0">
                <a:solidFill>
                  <a:schemeClr val="tx1"/>
                </a:solidFill>
              </a:rPr>
              <a:t>buildup method</a:t>
            </a:r>
          </a:p>
          <a:p>
            <a:pPr marL="868363" lvl="2" indent="-4763">
              <a:lnSpc>
                <a:spcPct val="90000"/>
              </a:lnSpc>
              <a:buFont typeface="Wingdings" pitchFamily="2" charset="2"/>
              <a:buChar char="q"/>
            </a:pPr>
            <a:r>
              <a:rPr lang="en-US" b="1" i="1" dirty="0" smtClean="0">
                <a:solidFill>
                  <a:srgbClr val="C00000"/>
                </a:solidFill>
              </a:rPr>
              <a:t>      </a:t>
            </a:r>
            <a:r>
              <a:rPr lang="en-US" b="1" i="1" dirty="0" smtClean="0">
                <a:solidFill>
                  <a:schemeClr val="tx1"/>
                </a:solidFill>
              </a:rPr>
              <a:t>the </a:t>
            </a:r>
            <a:r>
              <a:rPr lang="en-US" b="1" i="1" dirty="0">
                <a:solidFill>
                  <a:schemeClr val="tx1"/>
                </a:solidFill>
              </a:rPr>
              <a:t>breakdown </a:t>
            </a:r>
            <a:r>
              <a:rPr lang="en-US" b="1" i="1" dirty="0">
                <a:solidFill>
                  <a:schemeClr val="tx1"/>
                </a:solidFill>
              </a:rPr>
              <a:t>method</a:t>
            </a:r>
          </a:p>
          <a:p>
            <a:pPr marL="868363" lvl="2" indent="-4763">
              <a:lnSpc>
                <a:spcPct val="90000"/>
              </a:lnSpc>
              <a:buFont typeface="Wingdings" pitchFamily="2" charset="2"/>
              <a:buChar char="q"/>
            </a:pPr>
            <a:r>
              <a:rPr lang="en-US" b="1" i="1" dirty="0">
                <a:solidFill>
                  <a:srgbClr val="C00000"/>
                </a:solidFill>
              </a:rPr>
              <a:t> </a:t>
            </a:r>
            <a:r>
              <a:rPr lang="en-US" b="1" i="1" dirty="0" smtClean="0">
                <a:solidFill>
                  <a:srgbClr val="C00000"/>
                </a:solidFill>
              </a:rPr>
              <a:t>     </a:t>
            </a:r>
            <a:r>
              <a:rPr lang="en-US" b="1" i="1" dirty="0" smtClean="0">
                <a:solidFill>
                  <a:schemeClr val="tx1"/>
                </a:solidFill>
              </a:rPr>
              <a:t>the </a:t>
            </a:r>
            <a:r>
              <a:rPr lang="en-US" b="1" i="1" dirty="0">
                <a:solidFill>
                  <a:schemeClr val="tx1"/>
                </a:solidFill>
              </a:rPr>
              <a:t>incremental method</a:t>
            </a:r>
            <a:r>
              <a:rPr lang="en-US" dirty="0"/>
              <a:t>	</a:t>
            </a:r>
            <a:endParaRPr lang="en-US" dirty="0"/>
          </a:p>
        </p:txBody>
      </p:sp>
      <p:pic>
        <p:nvPicPr>
          <p:cNvPr id="1026" name="Picture 2" descr="C:\Users\Acer\AppData\Local\Microsoft\Windows\Temporary Internet Files\Content.IE5\PY0MVRU5\MC90015582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895600"/>
            <a:ext cx="2240585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2559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867400"/>
            <a:ext cx="6781800" cy="304800"/>
          </a:xfrm>
        </p:spPr>
        <p:txBody>
          <a:bodyPr>
            <a:no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  <a:latin typeface="+mn-lt"/>
              </a:rPr>
              <a:t>Figure 1.  Model of the Territory Management Cycle</a:t>
            </a:r>
            <a:endParaRPr lang="en-US" sz="1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57201"/>
            <a:ext cx="8763000" cy="525779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r>
              <a:rPr lang="en-US" sz="2000" b="1" dirty="0" smtClean="0"/>
              <a:t>ANALYSIS</a:t>
            </a:r>
          </a:p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  <a:tabLst>
                <a:tab pos="228600" algn="l"/>
              </a:tabLst>
            </a:pPr>
            <a:r>
              <a:rPr lang="en-US" sz="1800" dirty="0"/>
              <a:t>	</a:t>
            </a:r>
            <a:r>
              <a:rPr lang="en-US" sz="1800" dirty="0" smtClean="0"/>
              <a:t>Account </a:t>
            </a:r>
            <a:r>
              <a:rPr lang="en-US" sz="1800" dirty="0"/>
              <a:t>load  </a:t>
            </a:r>
          </a:p>
          <a:p>
            <a:pPr marL="0" indent="0">
              <a:buNone/>
              <a:tabLst>
                <a:tab pos="228600" algn="l"/>
                <a:tab pos="292100" algn="l"/>
              </a:tabLst>
            </a:pPr>
            <a:r>
              <a:rPr lang="en-US" sz="1800" dirty="0" smtClean="0"/>
              <a:t>	Account </a:t>
            </a:r>
            <a:r>
              <a:rPr lang="en-US" sz="1800" dirty="0"/>
              <a:t>potentials </a:t>
            </a:r>
          </a:p>
          <a:p>
            <a:pPr marL="0" indent="0">
              <a:buNone/>
              <a:tabLst>
                <a:tab pos="228600" algn="l"/>
              </a:tabLst>
            </a:pPr>
            <a:r>
              <a:rPr lang="en-US" sz="1800" dirty="0" smtClean="0"/>
              <a:t>	Servicing </a:t>
            </a:r>
            <a:r>
              <a:rPr lang="en-US" sz="1800" dirty="0"/>
              <a:t>requirements</a:t>
            </a:r>
          </a:p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r>
              <a:rPr lang="en-US" sz="2000" b="1" dirty="0" smtClean="0"/>
              <a:t>                                                                                                                                                    CONTROL</a:t>
            </a:r>
          </a:p>
          <a:p>
            <a:pPr marL="0" indent="0">
              <a:buNone/>
            </a:pPr>
            <a:r>
              <a:rPr lang="en-US" sz="2000" b="1" dirty="0" smtClean="0"/>
              <a:t>OBJECTIVES  </a:t>
            </a:r>
          </a:p>
          <a:p>
            <a:pPr marL="0" indent="0">
              <a:buNone/>
            </a:pPr>
            <a:r>
              <a:rPr lang="en-US" sz="2000" b="1" dirty="0" smtClean="0"/>
              <a:t>    </a:t>
            </a:r>
            <a:r>
              <a:rPr lang="en-US" sz="1600" b="1" dirty="0" smtClean="0"/>
              <a:t>                                                                                                                                                                                       </a:t>
            </a:r>
            <a:r>
              <a:rPr lang="en-US" sz="1800" dirty="0" smtClean="0"/>
              <a:t>Quotas   </a:t>
            </a:r>
            <a:r>
              <a:rPr lang="en-US" sz="1600" b="1" dirty="0" smtClean="0"/>
              <a:t>                                                                                     </a:t>
            </a:r>
          </a:p>
          <a:p>
            <a:pPr marL="0" indent="0">
              <a:buNone/>
              <a:tabLst>
                <a:tab pos="228600" algn="l"/>
              </a:tabLst>
            </a:pPr>
            <a:r>
              <a:rPr lang="en-US" sz="1800" dirty="0" smtClean="0"/>
              <a:t>	Sales</a:t>
            </a:r>
            <a:r>
              <a:rPr lang="en-US" sz="1800" dirty="0"/>
              <a:t>/ Share goals                                                                                        </a:t>
            </a:r>
            <a:r>
              <a:rPr lang="en-US" sz="1800" dirty="0" smtClean="0"/>
              <a:t>                                             </a:t>
            </a:r>
            <a:r>
              <a:rPr lang="en-US" sz="1700" dirty="0" smtClean="0"/>
              <a:t>Reporting procedures                                                                                                </a:t>
            </a:r>
          </a:p>
          <a:p>
            <a:pPr marL="0" indent="0">
              <a:buNone/>
              <a:tabLst>
                <a:tab pos="228600" algn="l"/>
              </a:tabLst>
            </a:pPr>
            <a:r>
              <a:rPr lang="en-US" sz="1800" dirty="0" smtClean="0"/>
              <a:t>	Profit </a:t>
            </a:r>
            <a:r>
              <a:rPr lang="en-US" sz="1800" dirty="0"/>
              <a:t>targets                                                                                                 </a:t>
            </a:r>
            <a:r>
              <a:rPr lang="en-US" sz="1800" dirty="0" smtClean="0"/>
              <a:t>                                            Review </a:t>
            </a:r>
            <a:r>
              <a:rPr lang="en-US" sz="1800" dirty="0"/>
              <a:t>n Revisions</a:t>
            </a:r>
          </a:p>
          <a:p>
            <a:pPr marL="0" indent="0">
              <a:buNone/>
              <a:tabLst>
                <a:tab pos="228600" algn="l"/>
              </a:tabLst>
            </a:pPr>
            <a:r>
              <a:rPr lang="en-US" sz="1800" dirty="0" smtClean="0"/>
              <a:t>	New </a:t>
            </a:r>
            <a:r>
              <a:rPr lang="en-US" sz="1800" dirty="0"/>
              <a:t>business targets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b="1" dirty="0" smtClean="0"/>
          </a:p>
          <a:p>
            <a:pPr marL="0" indent="0">
              <a:buNone/>
            </a:pPr>
            <a:r>
              <a:rPr lang="en-US" sz="2000" b="1" dirty="0" smtClean="0"/>
              <a:t>STRATEGIES</a:t>
            </a:r>
          </a:p>
          <a:p>
            <a:pPr marL="0" indent="0">
              <a:buNone/>
            </a:pPr>
            <a:endParaRPr lang="en-US" sz="2000" b="1" dirty="0" smtClean="0"/>
          </a:p>
          <a:p>
            <a:pPr marL="228600" lvl="1" indent="0">
              <a:buNone/>
              <a:tabLst>
                <a:tab pos="177800" algn="l"/>
              </a:tabLst>
            </a:pPr>
            <a:r>
              <a:rPr lang="en-US" sz="1600" dirty="0" smtClean="0"/>
              <a:t>Call frequencies</a:t>
            </a:r>
          </a:p>
          <a:p>
            <a:pPr marL="228600" lvl="1" indent="0">
              <a:buNone/>
              <a:tabLst>
                <a:tab pos="177800" algn="l"/>
              </a:tabLst>
            </a:pPr>
            <a:r>
              <a:rPr lang="en-US" sz="1600" dirty="0" smtClean="0"/>
              <a:t>Product offering</a:t>
            </a:r>
          </a:p>
          <a:p>
            <a:pPr marL="228600" lvl="1" indent="0">
              <a:buNone/>
              <a:tabLst>
                <a:tab pos="177800" algn="l"/>
              </a:tabLst>
            </a:pPr>
            <a:r>
              <a:rPr lang="en-US" sz="1600" dirty="0" smtClean="0"/>
              <a:t>Pricing</a:t>
            </a:r>
          </a:p>
          <a:p>
            <a:pPr marL="228600" lvl="1" indent="0">
              <a:buNone/>
              <a:tabLst>
                <a:tab pos="177800" algn="l"/>
              </a:tabLst>
            </a:pPr>
            <a:r>
              <a:rPr lang="en-US" sz="1600" dirty="0" smtClean="0"/>
              <a:t>                    </a:t>
            </a:r>
            <a:r>
              <a:rPr lang="en-US" sz="1800" b="1" dirty="0" smtClean="0"/>
              <a:t>                                                                                                                                          IMPLEMENTATION</a:t>
            </a:r>
          </a:p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r>
              <a:rPr lang="en-US" sz="2000" b="1" dirty="0" smtClean="0"/>
              <a:t>                                                                                                                                                           </a:t>
            </a:r>
            <a:r>
              <a:rPr lang="en-US" sz="1800" dirty="0" smtClean="0"/>
              <a:t>Calling </a:t>
            </a:r>
            <a:r>
              <a:rPr lang="en-US" sz="1800" dirty="0"/>
              <a:t>on prospects</a:t>
            </a:r>
          </a:p>
          <a:p>
            <a:pPr marL="0" indent="0">
              <a:buNone/>
            </a:pPr>
            <a:r>
              <a:rPr lang="en-US" sz="2000" b="1" dirty="0" smtClean="0"/>
              <a:t>TACTICS   </a:t>
            </a:r>
            <a:r>
              <a:rPr lang="en-US" sz="1600" b="1" dirty="0" smtClean="0"/>
              <a:t>                                                                                                                                                                    </a:t>
            </a:r>
            <a:r>
              <a:rPr lang="en-US" sz="1800" dirty="0"/>
              <a:t>Servicing accounts</a:t>
            </a:r>
          </a:p>
          <a:p>
            <a:pPr marL="228600" indent="0">
              <a:buNone/>
              <a:tabLst>
                <a:tab pos="228600" algn="l"/>
              </a:tabLst>
            </a:pPr>
            <a:r>
              <a:rPr lang="en-US" sz="1800" dirty="0"/>
              <a:t>Territory coverage                                                                                       </a:t>
            </a:r>
            <a:r>
              <a:rPr lang="en-US" sz="1800" dirty="0" smtClean="0"/>
              <a:t>                                              </a:t>
            </a:r>
            <a:r>
              <a:rPr lang="en-US" sz="1800" dirty="0"/>
              <a:t>Reporting</a:t>
            </a:r>
          </a:p>
          <a:p>
            <a:pPr marL="228600" indent="0">
              <a:buNone/>
              <a:tabLst>
                <a:tab pos="228600" algn="l"/>
              </a:tabLst>
            </a:pPr>
            <a:r>
              <a:rPr lang="en-US" sz="1800" dirty="0"/>
              <a:t>Routing</a:t>
            </a:r>
          </a:p>
          <a:p>
            <a:pPr marL="228600" indent="0">
              <a:buNone/>
              <a:tabLst>
                <a:tab pos="228600" algn="l"/>
              </a:tabLst>
            </a:pPr>
            <a:r>
              <a:rPr lang="en-US" sz="1800" dirty="0"/>
              <a:t>Scheduling</a:t>
            </a:r>
          </a:p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14" name="Down Arrow 13"/>
          <p:cNvSpPr/>
          <p:nvPr/>
        </p:nvSpPr>
        <p:spPr>
          <a:xfrm flipH="1">
            <a:off x="706116" y="1828800"/>
            <a:ext cx="154941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735481" y="2959100"/>
            <a:ext cx="125577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 flipH="1">
            <a:off x="744926" y="4038600"/>
            <a:ext cx="116131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 flipH="1" flipV="1">
            <a:off x="5902313" y="2819400"/>
            <a:ext cx="161926" cy="1066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 flipV="1">
            <a:off x="5776599" y="571500"/>
            <a:ext cx="206677" cy="1371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 flipH="1" flipV="1">
            <a:off x="736438" y="495300"/>
            <a:ext cx="5143499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>
            <a:off x="855978" y="5334000"/>
            <a:ext cx="5133337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own Arrow 23"/>
          <p:cNvSpPr/>
          <p:nvPr/>
        </p:nvSpPr>
        <p:spPr>
          <a:xfrm flipH="1" flipV="1">
            <a:off x="5902314" y="4800600"/>
            <a:ext cx="161924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Acer\AppData\Local\Microsoft\Windows\Temporary Internet Files\Content.IE5\122PF2RS\MC90005788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676400"/>
            <a:ext cx="1676400" cy="255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own Arrow 3"/>
          <p:cNvSpPr/>
          <p:nvPr/>
        </p:nvSpPr>
        <p:spPr>
          <a:xfrm>
            <a:off x="807720" y="5067300"/>
            <a:ext cx="93978" cy="342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685800" y="609600"/>
            <a:ext cx="167639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93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686800" cy="5638800"/>
          </a:xfrm>
        </p:spPr>
        <p:txBody>
          <a:bodyPr/>
          <a:lstStyle/>
          <a:p>
            <a:pPr marL="0" indent="0">
              <a:buNone/>
            </a:pPr>
            <a:endParaRPr lang="en-US" b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Some </a:t>
            </a:r>
            <a:r>
              <a:rPr lang="en-US" b="1" dirty="0">
                <a:solidFill>
                  <a:schemeClr val="accent1"/>
                </a:solidFill>
              </a:rPr>
              <a:t>definitions</a:t>
            </a:r>
            <a:r>
              <a:rPr lang="en-US" b="1" dirty="0" smtClean="0">
                <a:solidFill>
                  <a:schemeClr val="accent1"/>
                </a:solidFill>
              </a:rPr>
              <a:t>…</a:t>
            </a:r>
          </a:p>
          <a:p>
            <a:pPr marL="0" indent="0">
              <a:buNone/>
            </a:pPr>
            <a:endParaRPr lang="en-US" b="1" dirty="0">
              <a:solidFill>
                <a:schemeClr val="accent1"/>
              </a:solidFill>
            </a:endParaRPr>
          </a:p>
          <a:p>
            <a:r>
              <a:rPr lang="en-US" sz="1900" b="1" dirty="0">
                <a:solidFill>
                  <a:schemeClr val="accent1"/>
                </a:solidFill>
              </a:rPr>
              <a:t>Account load: </a:t>
            </a:r>
            <a:r>
              <a:rPr lang="en-US" sz="1900" b="1" i="1" dirty="0">
                <a:solidFill>
                  <a:schemeClr val="tx1"/>
                </a:solidFill>
              </a:rPr>
              <a:t>number of actual and potential customers assigned to a given </a:t>
            </a:r>
            <a:r>
              <a:rPr lang="en-US" sz="1900" b="1" i="1" dirty="0" smtClean="0">
                <a:solidFill>
                  <a:schemeClr val="tx1"/>
                </a:solidFill>
              </a:rPr>
              <a:t>	salesperson</a:t>
            </a:r>
            <a:r>
              <a:rPr lang="en-US" sz="1900" b="1" i="1" dirty="0">
                <a:solidFill>
                  <a:schemeClr val="tx1"/>
                </a:solidFill>
              </a:rPr>
              <a:t>.</a:t>
            </a:r>
          </a:p>
          <a:p>
            <a:r>
              <a:rPr lang="en-US" sz="1900" b="1" dirty="0">
                <a:solidFill>
                  <a:schemeClr val="accent1"/>
                </a:solidFill>
              </a:rPr>
              <a:t>Account potential:</a:t>
            </a:r>
            <a:r>
              <a:rPr lang="en-US" dirty="0" smtClean="0"/>
              <a:t> </a:t>
            </a:r>
            <a:r>
              <a:rPr lang="en-US" sz="1900" b="1" i="1" dirty="0">
                <a:solidFill>
                  <a:schemeClr val="tx1"/>
                </a:solidFill>
              </a:rPr>
              <a:t>share of an account’s business that the firm can reasonably </a:t>
            </a:r>
            <a:r>
              <a:rPr lang="en-US" sz="1900" b="1" i="1" dirty="0" smtClean="0">
                <a:solidFill>
                  <a:schemeClr val="tx1"/>
                </a:solidFill>
              </a:rPr>
              <a:t>	expect </a:t>
            </a:r>
            <a:r>
              <a:rPr lang="en-US" sz="1900" b="1" i="1" dirty="0">
                <a:solidFill>
                  <a:schemeClr val="tx1"/>
                </a:solidFill>
              </a:rPr>
              <a:t>to attract</a:t>
            </a:r>
          </a:p>
          <a:p>
            <a:r>
              <a:rPr lang="en-US" sz="1900" b="1" dirty="0">
                <a:solidFill>
                  <a:schemeClr val="accent1"/>
                </a:solidFill>
              </a:rPr>
              <a:t>Routing:</a:t>
            </a:r>
            <a:r>
              <a:rPr lang="en-US" dirty="0" smtClean="0"/>
              <a:t> </a:t>
            </a:r>
            <a:r>
              <a:rPr lang="en-US" sz="1900" b="1" i="1" dirty="0">
                <a:solidFill>
                  <a:schemeClr val="tx1"/>
                </a:solidFill>
              </a:rPr>
              <a:t>establishing the sequence of locations a salesperson will visit.</a:t>
            </a:r>
          </a:p>
          <a:p>
            <a:r>
              <a:rPr lang="en-US" sz="1900" b="1" dirty="0">
                <a:solidFill>
                  <a:schemeClr val="accent1"/>
                </a:solidFill>
              </a:rPr>
              <a:t>Scheduling:</a:t>
            </a:r>
            <a:r>
              <a:rPr lang="en-US" dirty="0" smtClean="0"/>
              <a:t> </a:t>
            </a:r>
            <a:r>
              <a:rPr lang="en-US" sz="1900" b="1" i="1" dirty="0">
                <a:solidFill>
                  <a:schemeClr val="tx1"/>
                </a:solidFill>
              </a:rPr>
              <a:t>sequencing of appointments or unannounced  visits for maximum </a:t>
            </a:r>
            <a:r>
              <a:rPr lang="en-US" sz="1900" b="1" i="1" dirty="0" smtClean="0">
                <a:solidFill>
                  <a:schemeClr val="tx1"/>
                </a:solidFill>
              </a:rPr>
              <a:t>	contact </a:t>
            </a:r>
            <a:r>
              <a:rPr lang="en-US" sz="1900" b="1" i="1" dirty="0">
                <a:solidFill>
                  <a:schemeClr val="tx1"/>
                </a:solidFill>
              </a:rPr>
              <a:t>time.</a:t>
            </a:r>
            <a:endParaRPr lang="en-US" sz="1900" b="1" i="1" dirty="0">
              <a:solidFill>
                <a:schemeClr val="tx1"/>
              </a:solidFill>
            </a:endParaRPr>
          </a:p>
        </p:txBody>
      </p:sp>
      <p:pic>
        <p:nvPicPr>
          <p:cNvPr id="3074" name="Picture 2" descr="C:\Users\Acer\AppData\Local\Microsoft\Windows\Temporary Internet Files\Content.IE5\E59W7Q3S\MC90018758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57200"/>
            <a:ext cx="1981200" cy="2285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068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85800"/>
            <a:ext cx="8915400" cy="5410200"/>
          </a:xfrm>
        </p:spPr>
        <p:txBody>
          <a:bodyPr/>
          <a:lstStyle/>
          <a:p>
            <a:pPr marL="0" indent="0">
              <a:buNone/>
            </a:pPr>
            <a:r>
              <a:rPr lang="en-US" sz="1900" b="1" dirty="0">
                <a:solidFill>
                  <a:schemeClr val="accent1"/>
                </a:solidFill>
              </a:rPr>
              <a:t>Time management: </a:t>
            </a:r>
            <a:r>
              <a:rPr lang="en-US" sz="1900" b="1" i="1" dirty="0">
                <a:solidFill>
                  <a:schemeClr val="tx1"/>
                </a:solidFill>
              </a:rPr>
              <a:t>at the territorial level has as its objective the structuring of a </a:t>
            </a:r>
            <a:r>
              <a:rPr lang="en-US" sz="1900" b="1" i="1" dirty="0" smtClean="0">
                <a:solidFill>
                  <a:schemeClr val="tx1"/>
                </a:solidFill>
              </a:rPr>
              <a:t>	salesperson’s </a:t>
            </a:r>
            <a:r>
              <a:rPr lang="en-US" sz="1900" b="1" i="1" dirty="0">
                <a:solidFill>
                  <a:schemeClr val="tx1"/>
                </a:solidFill>
              </a:rPr>
              <a:t>scarce time resources in such a way as to maximize productive </a:t>
            </a:r>
            <a:r>
              <a:rPr lang="en-US" sz="1900" b="1" i="1" dirty="0" smtClean="0">
                <a:solidFill>
                  <a:schemeClr val="tx1"/>
                </a:solidFill>
              </a:rPr>
              <a:t>	time </a:t>
            </a:r>
            <a:r>
              <a:rPr lang="en-US" sz="1900" b="1" i="1" dirty="0">
                <a:solidFill>
                  <a:schemeClr val="tx1"/>
                </a:solidFill>
              </a:rPr>
              <a:t>n minimize unproductive time.</a:t>
            </a:r>
          </a:p>
          <a:p>
            <a:pPr marL="0" indent="0">
              <a:buNone/>
            </a:pPr>
            <a:endParaRPr lang="en-US" sz="1900" b="1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900" b="1" i="1" dirty="0">
                <a:solidFill>
                  <a:schemeClr val="tx1"/>
                </a:solidFill>
              </a:rPr>
              <a:t>	</a:t>
            </a:r>
            <a:r>
              <a:rPr lang="en-US" sz="1900" b="1" i="1" dirty="0" smtClean="0">
                <a:solidFill>
                  <a:schemeClr val="tx1"/>
                </a:solidFill>
              </a:rPr>
              <a:t>Three </a:t>
            </a:r>
            <a:r>
              <a:rPr lang="en-US" sz="1900" b="1" i="1" dirty="0">
                <a:solidFill>
                  <a:schemeClr val="tx1"/>
                </a:solidFill>
              </a:rPr>
              <a:t>keys to managing time well are </a:t>
            </a:r>
            <a:endParaRPr lang="en-US" sz="1900" b="1" i="1" dirty="0" smtClean="0">
              <a:solidFill>
                <a:schemeClr val="tx1"/>
              </a:solidFill>
            </a:endParaRPr>
          </a:p>
          <a:p>
            <a:pPr marL="1257300" indent="342900">
              <a:buFont typeface="Wingdings" pitchFamily="2" charset="2"/>
              <a:buChar char="q"/>
            </a:pPr>
            <a:r>
              <a:rPr lang="en-US" sz="1900" b="1" i="1" dirty="0" smtClean="0">
                <a:solidFill>
                  <a:srgbClr val="C00000"/>
                </a:solidFill>
              </a:rPr>
              <a:t>Planning</a:t>
            </a:r>
            <a:r>
              <a:rPr lang="en-US" sz="1900" b="1" i="1" dirty="0">
                <a:solidFill>
                  <a:srgbClr val="C00000"/>
                </a:solidFill>
              </a:rPr>
              <a:t>, </a:t>
            </a:r>
            <a:endParaRPr lang="en-US" sz="1900" b="1" i="1" dirty="0" smtClean="0">
              <a:solidFill>
                <a:srgbClr val="C00000"/>
              </a:solidFill>
            </a:endParaRPr>
          </a:p>
          <a:p>
            <a:pPr marL="1257300" indent="342900">
              <a:buFont typeface="Wingdings" pitchFamily="2" charset="2"/>
              <a:buChar char="q"/>
            </a:pPr>
            <a:r>
              <a:rPr lang="en-US" sz="1900" b="1" i="1" dirty="0" smtClean="0">
                <a:solidFill>
                  <a:srgbClr val="C00000"/>
                </a:solidFill>
              </a:rPr>
              <a:t>Organizing, </a:t>
            </a:r>
            <a:r>
              <a:rPr lang="en-US" sz="1900" b="1" i="1" dirty="0">
                <a:solidFill>
                  <a:srgbClr val="C00000"/>
                </a:solidFill>
              </a:rPr>
              <a:t>and </a:t>
            </a:r>
            <a:endParaRPr lang="en-US" sz="1900" b="1" i="1" dirty="0" smtClean="0">
              <a:solidFill>
                <a:srgbClr val="C00000"/>
              </a:solidFill>
            </a:endParaRPr>
          </a:p>
          <a:p>
            <a:pPr marL="1257300" indent="342900">
              <a:buFont typeface="Wingdings" pitchFamily="2" charset="2"/>
              <a:buChar char="q"/>
            </a:pPr>
            <a:r>
              <a:rPr lang="en-US" sz="1900" b="1" i="1" dirty="0">
                <a:solidFill>
                  <a:srgbClr val="C00000"/>
                </a:solidFill>
              </a:rPr>
              <a:t>D</a:t>
            </a:r>
            <a:r>
              <a:rPr lang="en-US" sz="1900" b="1" i="1" dirty="0" smtClean="0">
                <a:solidFill>
                  <a:srgbClr val="C00000"/>
                </a:solidFill>
              </a:rPr>
              <a:t>iscipline</a:t>
            </a:r>
            <a:endParaRPr lang="en-US" sz="1900" b="1" i="1" dirty="0">
              <a:solidFill>
                <a:srgbClr val="C00000"/>
              </a:solidFill>
            </a:endParaRPr>
          </a:p>
          <a:p>
            <a:pPr marL="1257300" indent="342900">
              <a:buNone/>
            </a:pPr>
            <a:endParaRPr lang="en-US" sz="1900" b="1" i="1" dirty="0">
              <a:solidFill>
                <a:srgbClr val="C00000"/>
              </a:solidFill>
            </a:endParaRPr>
          </a:p>
        </p:txBody>
      </p:sp>
      <p:pic>
        <p:nvPicPr>
          <p:cNvPr id="4100" name="Picture 4" descr="C:\Users\Acer\AppData\Local\Microsoft\Windows\Temporary Internet Files\Content.IE5\WVCR75D7\MC90007870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781301"/>
            <a:ext cx="2667000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385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791200"/>
            <a:ext cx="6781800" cy="381000"/>
          </a:xfrm>
        </p:spPr>
        <p:txBody>
          <a:bodyPr>
            <a:normAutofit/>
          </a:bodyPr>
          <a:lstStyle/>
          <a:p>
            <a:r>
              <a:rPr lang="en-US" sz="1600" b="1" dirty="0" smtClean="0">
                <a:latin typeface="+mn-lt"/>
              </a:rPr>
              <a:t>Figure 2.   Taxonomy of time uses</a:t>
            </a:r>
            <a:r>
              <a:rPr lang="en-US" sz="1800" b="1" dirty="0" smtClean="0"/>
              <a:t>  </a:t>
            </a:r>
            <a:endParaRPr lang="en-US" sz="1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029200"/>
          </a:xfrm>
        </p:spPr>
        <p:txBody>
          <a:bodyPr/>
          <a:lstStyle/>
          <a:p>
            <a:pPr marL="0" indent="0">
              <a:buNone/>
            </a:pPr>
            <a:endParaRPr lang="en-US" sz="1900" b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sz="19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1900" b="1" dirty="0" smtClean="0">
                <a:solidFill>
                  <a:schemeClr val="accent1"/>
                </a:solidFill>
              </a:rPr>
              <a:t>Taxonomy </a:t>
            </a:r>
            <a:r>
              <a:rPr lang="en-US" sz="1900" b="1" dirty="0">
                <a:solidFill>
                  <a:schemeClr val="accent1"/>
                </a:solidFill>
              </a:rPr>
              <a:t>of time </a:t>
            </a:r>
            <a:r>
              <a:rPr lang="en-US" sz="1900" b="1" dirty="0" smtClean="0">
                <a:solidFill>
                  <a:schemeClr val="accent1"/>
                </a:solidFill>
              </a:rPr>
              <a:t>utilization…</a:t>
            </a:r>
            <a:endParaRPr lang="en-US" sz="19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sz="19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7723133"/>
              </p:ext>
            </p:extLst>
          </p:nvPr>
        </p:nvGraphicFramePr>
        <p:xfrm>
          <a:off x="838200" y="1981200"/>
          <a:ext cx="7086600" cy="267462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3543300"/>
                <a:gridCol w="354330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Uses of a salesperson’s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Classification</a:t>
                      </a:r>
                      <a:endParaRPr lang="en-US" dirty="0"/>
                    </a:p>
                  </a:txBody>
                  <a:tcPr/>
                </a:tc>
              </a:tr>
              <a:tr h="10287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Time spent in:</a:t>
                      </a:r>
                    </a:p>
                    <a:p>
                      <a:r>
                        <a:rPr lang="en-US" dirty="0" smtClean="0"/>
                        <a:t>Customer contact</a:t>
                      </a:r>
                    </a:p>
                    <a:p>
                      <a:r>
                        <a:rPr lang="en-US" dirty="0" smtClean="0"/>
                        <a:t>Planning</a:t>
                      </a:r>
                    </a:p>
                    <a:p>
                      <a:r>
                        <a:rPr lang="en-US" dirty="0" smtClean="0"/>
                        <a:t>Support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Productive</a:t>
                      </a:r>
                      <a:endParaRPr lang="en-US" dirty="0"/>
                    </a:p>
                  </a:txBody>
                  <a:tcPr/>
                </a:tc>
              </a:tr>
              <a:tr h="10287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Time spent in: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Travel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Unproductive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366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1"/>
            <a:ext cx="8915400" cy="3276599"/>
          </a:xfrm>
        </p:spPr>
        <p:txBody>
          <a:bodyPr/>
          <a:lstStyle/>
          <a:p>
            <a:pPr marL="0" indent="0" algn="ctr">
              <a:buNone/>
            </a:pPr>
            <a:r>
              <a:rPr lang="en-US" b="1" i="1" u="sng" dirty="0" smtClean="0">
                <a:solidFill>
                  <a:srgbClr val="00B050"/>
                </a:solidFill>
              </a:rPr>
              <a:t>Important Questions</a:t>
            </a:r>
          </a:p>
          <a:p>
            <a:pPr marL="457200" indent="-457200">
              <a:buAutoNum type="arabicPeriod"/>
            </a:pPr>
            <a:r>
              <a:rPr lang="en-US" sz="2000" b="1" i="1" dirty="0" smtClean="0">
                <a:solidFill>
                  <a:schemeClr val="tx1"/>
                </a:solidFill>
              </a:rPr>
              <a:t>What role a typical territory manager plays in a sales organization? List skills that are essential for a territory manager.</a:t>
            </a:r>
          </a:p>
          <a:p>
            <a:pPr marL="457200" indent="-457200">
              <a:buAutoNum type="arabicPeriod"/>
            </a:pPr>
            <a:r>
              <a:rPr lang="en-US" sz="2000" b="1" i="1" dirty="0" smtClean="0">
                <a:solidFill>
                  <a:schemeClr val="tx1"/>
                </a:solidFill>
              </a:rPr>
              <a:t>What negative repercussions stem from poor territory design? List the three categories that motivate n govern the formation of sales territories.</a:t>
            </a:r>
            <a:endParaRPr lang="en-US" sz="2000" b="1" i="1" dirty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r>
              <a:rPr lang="en-US" sz="2000" b="1" i="1" dirty="0" smtClean="0">
                <a:solidFill>
                  <a:schemeClr val="tx1"/>
                </a:solidFill>
              </a:rPr>
              <a:t>Mention, with suitable examples,  reasons for and some benefits of good territory design </a:t>
            </a:r>
            <a:r>
              <a:rPr lang="en-US" sz="2000" b="1" i="1" dirty="0" smtClean="0">
                <a:solidFill>
                  <a:srgbClr val="00B050"/>
                </a:solidFill>
              </a:rPr>
              <a:t>(hint: customer related; salesperson related n managerial)</a:t>
            </a:r>
            <a:endParaRPr lang="en-US" sz="2000" dirty="0">
              <a:solidFill>
                <a:srgbClr val="00B050"/>
              </a:solidFill>
            </a:endParaRPr>
          </a:p>
        </p:txBody>
      </p:sp>
      <p:pic>
        <p:nvPicPr>
          <p:cNvPr id="4" name="Picture 2" descr="C:\Users\Acer\AppData\Local\Microsoft\Windows\Temporary Internet Files\Content.IE5\TFKFCAPG\MC9001046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290089" y="4370019"/>
            <a:ext cx="2742743" cy="1398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079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457200"/>
            <a:ext cx="8991600" cy="563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i="1" dirty="0" smtClean="0">
                <a:solidFill>
                  <a:schemeClr val="tx1"/>
                </a:solidFill>
              </a:rPr>
              <a:t>A </a:t>
            </a:r>
            <a:r>
              <a:rPr lang="en-US" sz="2000" b="1" dirty="0" smtClean="0">
                <a:solidFill>
                  <a:schemeClr val="accent1"/>
                </a:solidFill>
              </a:rPr>
              <a:t>Sales Territory </a:t>
            </a:r>
            <a:r>
              <a:rPr lang="en-US" sz="2000" b="1" i="1" dirty="0" smtClean="0">
                <a:solidFill>
                  <a:schemeClr val="tx1"/>
                </a:solidFill>
              </a:rPr>
              <a:t>is a configuration of current and potential accounts for which 	responsibility has been assigned to a particular sales representative.</a:t>
            </a:r>
          </a:p>
          <a:p>
            <a:pPr marL="0" indent="0">
              <a:buNone/>
            </a:pPr>
            <a:r>
              <a:rPr lang="en-US" sz="2000" b="1" i="1" dirty="0" smtClean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2000" b="1" i="1" dirty="0" smtClean="0">
                <a:solidFill>
                  <a:schemeClr val="tx1"/>
                </a:solidFill>
              </a:rPr>
              <a:t>	Although geographical considerations play a role in setting boundaries , 	sales territories are primarily based on </a:t>
            </a:r>
            <a:r>
              <a:rPr lang="en-US" sz="2000" b="1" i="1" dirty="0">
                <a:solidFill>
                  <a:srgbClr val="C00000"/>
                </a:solidFill>
              </a:rPr>
              <a:t>customer groupings. </a:t>
            </a:r>
            <a:endParaRPr lang="en-US" sz="2000" b="1" i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sz="2000" b="1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b="1" i="1" dirty="0" smtClean="0">
                <a:solidFill>
                  <a:schemeClr val="tx1"/>
                </a:solidFill>
              </a:rPr>
              <a:t>	Sales representatives are not only responsible for individual customers 	(account management), but they are also responsible for a </a:t>
            </a:r>
            <a:r>
              <a:rPr lang="en-US" sz="2000" b="1" i="1" dirty="0">
                <a:solidFill>
                  <a:srgbClr val="C00000"/>
                </a:solidFill>
              </a:rPr>
              <a:t>group of </a:t>
            </a:r>
            <a:r>
              <a:rPr lang="en-US" sz="2000" b="1" i="1" dirty="0" smtClean="0">
                <a:solidFill>
                  <a:srgbClr val="C00000"/>
                </a:solidFill>
              </a:rPr>
              <a:t>	accounts </a:t>
            </a:r>
            <a:r>
              <a:rPr lang="en-US" sz="2000" b="1" i="1" dirty="0">
                <a:solidFill>
                  <a:srgbClr val="C00000"/>
                </a:solidFill>
              </a:rPr>
              <a:t>( territory management). </a:t>
            </a:r>
          </a:p>
          <a:p>
            <a:pPr marL="0" indent="0">
              <a:buNone/>
            </a:pPr>
            <a:endParaRPr lang="en-US" sz="2000" b="1" i="1" dirty="0">
              <a:solidFill>
                <a:srgbClr val="C00000"/>
              </a:solidFill>
            </a:endParaRPr>
          </a:p>
        </p:txBody>
      </p:sp>
      <p:pic>
        <p:nvPicPr>
          <p:cNvPr id="5123" name="Picture 3" descr="C:\Users\Acer\AppData\Local\Microsoft\Windows\Temporary Internet Files\Content.IE5\WVCR75D7\MC90007870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114800"/>
            <a:ext cx="2755392" cy="2569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456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991600" cy="53340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solidFill>
                  <a:schemeClr val="accent1"/>
                </a:solidFill>
              </a:rPr>
              <a:t>Territory management </a:t>
            </a:r>
            <a:r>
              <a:rPr lang="en-US" sz="2000" b="1" i="1" dirty="0">
                <a:solidFill>
                  <a:schemeClr val="tx1"/>
                </a:solidFill>
              </a:rPr>
              <a:t>can be defined as the planning, implementation, and </a:t>
            </a:r>
            <a:r>
              <a:rPr lang="en-US" sz="2000" b="1" i="1" dirty="0" smtClean="0">
                <a:solidFill>
                  <a:schemeClr val="tx1"/>
                </a:solidFill>
              </a:rPr>
              <a:t>	control </a:t>
            </a:r>
            <a:r>
              <a:rPr lang="en-US" sz="2000" b="1" i="1" dirty="0">
                <a:solidFill>
                  <a:schemeClr val="tx1"/>
                </a:solidFill>
              </a:rPr>
              <a:t>of salesperson’s activities with the goal of realizing the sales and </a:t>
            </a:r>
            <a:r>
              <a:rPr lang="en-US" sz="2000" b="1" i="1" dirty="0" smtClean="0">
                <a:solidFill>
                  <a:schemeClr val="tx1"/>
                </a:solidFill>
              </a:rPr>
              <a:t>	profit </a:t>
            </a:r>
            <a:r>
              <a:rPr lang="en-US" sz="2000" b="1" i="1" dirty="0">
                <a:solidFill>
                  <a:schemeClr val="tx1"/>
                </a:solidFill>
              </a:rPr>
              <a:t>potentials of the </a:t>
            </a:r>
            <a:r>
              <a:rPr lang="en-US" sz="2000" b="1" i="1" dirty="0" smtClean="0">
                <a:solidFill>
                  <a:schemeClr val="tx1"/>
                </a:solidFill>
              </a:rPr>
              <a:t>assigned </a:t>
            </a:r>
            <a:r>
              <a:rPr lang="en-US" sz="2000" b="1" i="1" dirty="0">
                <a:solidFill>
                  <a:schemeClr val="tx1"/>
                </a:solidFill>
              </a:rPr>
              <a:t>territories</a:t>
            </a:r>
            <a:r>
              <a:rPr lang="en-US" sz="2000" b="1" i="1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2000" b="1" i="1" dirty="0">
                <a:solidFill>
                  <a:schemeClr val="tx1"/>
                </a:solidFill>
              </a:rPr>
              <a:t>	</a:t>
            </a:r>
            <a:endParaRPr lang="en-US" sz="2000" b="1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b="1" i="1" dirty="0">
                <a:solidFill>
                  <a:schemeClr val="tx1"/>
                </a:solidFill>
              </a:rPr>
              <a:t>	I</a:t>
            </a:r>
            <a:r>
              <a:rPr lang="en-US" sz="2000" b="1" i="1" dirty="0" smtClean="0">
                <a:solidFill>
                  <a:schemeClr val="tx1"/>
                </a:solidFill>
              </a:rPr>
              <a:t>t is the responsibility of the salesperson to plan their activities in their 	territories.</a:t>
            </a:r>
          </a:p>
          <a:p>
            <a:pPr marL="0" indent="0">
              <a:buNone/>
            </a:pPr>
            <a:endParaRPr lang="en-US" sz="2000" b="1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b="1" i="1" dirty="0" smtClean="0">
                <a:solidFill>
                  <a:schemeClr val="tx1"/>
                </a:solidFill>
              </a:rPr>
              <a:t>  	Territorial planning has been described as a predetermined course of 	action that involves establishing objectives, estimating the resources 	needed,  and designing  strategies which utilize these resources for the most 	efficient accomplishment of the stated objective.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3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33400"/>
            <a:ext cx="8839200" cy="54864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solidFill>
                  <a:schemeClr val="accent1"/>
                </a:solidFill>
              </a:rPr>
              <a:t>The Scope of Territory </a:t>
            </a:r>
            <a:r>
              <a:rPr lang="en-US" sz="2000" b="1" dirty="0" smtClean="0">
                <a:solidFill>
                  <a:schemeClr val="accent1"/>
                </a:solidFill>
              </a:rPr>
              <a:t>Management</a:t>
            </a:r>
          </a:p>
          <a:p>
            <a:pPr marL="0" indent="0">
              <a:buNone/>
            </a:pPr>
            <a:endParaRPr lang="en-US" sz="20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2000" b="1" i="1" dirty="0" smtClean="0">
                <a:solidFill>
                  <a:schemeClr val="tx1"/>
                </a:solidFill>
              </a:rPr>
              <a:t>	Sales </a:t>
            </a:r>
            <a:r>
              <a:rPr lang="en-US" sz="2000" b="1" i="1" dirty="0">
                <a:solidFill>
                  <a:schemeClr val="tx1"/>
                </a:solidFill>
              </a:rPr>
              <a:t>representatives may be viewed as </a:t>
            </a:r>
            <a:r>
              <a:rPr lang="en-US" sz="2000" b="1" i="1" dirty="0">
                <a:solidFill>
                  <a:srgbClr val="C00000"/>
                </a:solidFill>
              </a:rPr>
              <a:t>scaled down sales managers </a:t>
            </a:r>
            <a:r>
              <a:rPr lang="en-US" sz="2000" b="1" i="1" dirty="0" smtClean="0">
                <a:solidFill>
                  <a:schemeClr val="tx1"/>
                </a:solidFill>
              </a:rPr>
              <a:t>since 	they </a:t>
            </a:r>
            <a:r>
              <a:rPr lang="en-US" sz="2000" b="1" i="1" dirty="0">
                <a:solidFill>
                  <a:schemeClr val="tx1"/>
                </a:solidFill>
              </a:rPr>
              <a:t>bear the ultimate burden of managing parts of the customer base. </a:t>
            </a:r>
          </a:p>
          <a:p>
            <a:pPr marL="0" indent="0">
              <a:buNone/>
            </a:pPr>
            <a:endParaRPr lang="en-US" sz="2000" b="1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b="1" i="1" dirty="0" smtClean="0">
                <a:solidFill>
                  <a:schemeClr val="tx1"/>
                </a:solidFill>
              </a:rPr>
              <a:t>	In </a:t>
            </a:r>
            <a:r>
              <a:rPr lang="en-US" sz="2000" b="1" i="1" dirty="0">
                <a:solidFill>
                  <a:schemeClr val="tx1"/>
                </a:solidFill>
              </a:rPr>
              <a:t>managing their sales territories sales representatives manage only </a:t>
            </a:r>
            <a:r>
              <a:rPr lang="en-US" sz="2000" b="1" i="1" dirty="0" smtClean="0">
                <a:solidFill>
                  <a:schemeClr val="tx1"/>
                </a:solidFill>
              </a:rPr>
              <a:t>	themselves </a:t>
            </a:r>
            <a:r>
              <a:rPr lang="en-US" sz="2000" b="1" i="1" dirty="0">
                <a:solidFill>
                  <a:schemeClr val="tx1"/>
                </a:solidFill>
              </a:rPr>
              <a:t>and their time, not the activities of other people. </a:t>
            </a:r>
          </a:p>
        </p:txBody>
      </p:sp>
      <p:pic>
        <p:nvPicPr>
          <p:cNvPr id="6146" name="Picture 2" descr="C:\Users\Acer\AppData\Local\Microsoft\Windows\Temporary Internet Files\Content.IE5\Z1T0WQXB\MC90043879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831850"/>
            <a:ext cx="2804160" cy="18669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905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85800"/>
            <a:ext cx="8915400" cy="5410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chemeClr val="accent1"/>
                </a:solidFill>
              </a:rPr>
              <a:t>Sales Territory </a:t>
            </a:r>
            <a:r>
              <a:rPr lang="en-US" sz="2000" b="1" dirty="0" smtClean="0">
                <a:solidFill>
                  <a:schemeClr val="accent1"/>
                </a:solidFill>
              </a:rPr>
              <a:t>Design</a:t>
            </a:r>
          </a:p>
          <a:p>
            <a:pPr marL="0" indent="0">
              <a:buNone/>
            </a:pPr>
            <a:r>
              <a:rPr lang="en-US" sz="2000" b="1" i="1" dirty="0" smtClean="0">
                <a:solidFill>
                  <a:schemeClr val="tx1"/>
                </a:solidFill>
              </a:rPr>
              <a:t>Designing </a:t>
            </a:r>
            <a:r>
              <a:rPr lang="en-US" sz="2000" b="1" i="1" dirty="0">
                <a:solidFill>
                  <a:schemeClr val="tx1"/>
                </a:solidFill>
              </a:rPr>
              <a:t>sales territories involves breaking down a firm’s customer base so that accounts can be well served by individual sales persons</a:t>
            </a:r>
            <a:r>
              <a:rPr lang="en-US" sz="2000" b="1" i="1" dirty="0" smtClean="0">
                <a:solidFill>
                  <a:schemeClr val="tx1"/>
                </a:solidFill>
              </a:rPr>
              <a:t>.  </a:t>
            </a:r>
          </a:p>
          <a:p>
            <a:pPr marL="0" indent="0">
              <a:buNone/>
            </a:pPr>
            <a:endParaRPr lang="en-US" sz="2000" b="1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b="1" i="1" dirty="0" smtClean="0">
                <a:solidFill>
                  <a:schemeClr val="tx1"/>
                </a:solidFill>
              </a:rPr>
              <a:t>This </a:t>
            </a:r>
            <a:r>
              <a:rPr lang="en-US" sz="2000" b="1" i="1" dirty="0">
                <a:solidFill>
                  <a:schemeClr val="tx1"/>
                </a:solidFill>
              </a:rPr>
              <a:t>assignment of  accounts ranks as one of the most important responsibilities of sales management.  </a:t>
            </a:r>
            <a:endParaRPr lang="en-US" sz="2000" b="1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b="1" i="1" dirty="0" smtClean="0">
                <a:solidFill>
                  <a:schemeClr val="tx1"/>
                </a:solidFill>
              </a:rPr>
              <a:t>Poor </a:t>
            </a:r>
            <a:r>
              <a:rPr lang="en-US" sz="2000" b="1" i="1" dirty="0">
                <a:solidFill>
                  <a:schemeClr val="tx1"/>
                </a:solidFill>
              </a:rPr>
              <a:t>design has severe repercussions, such as inadequate market coverage, unequal workloads, lack of </a:t>
            </a:r>
            <a:r>
              <a:rPr lang="en-US" sz="2000" b="1" i="1" dirty="0" smtClean="0">
                <a:solidFill>
                  <a:schemeClr val="tx1"/>
                </a:solidFill>
              </a:rPr>
              <a:t>control </a:t>
            </a:r>
            <a:r>
              <a:rPr lang="en-US" sz="2000" b="1" i="1" dirty="0">
                <a:solidFill>
                  <a:schemeClr val="tx1"/>
                </a:solidFill>
              </a:rPr>
              <a:t>over the sales force and depressed morale</a:t>
            </a:r>
            <a:r>
              <a:rPr lang="en-US" sz="2000" b="1" i="1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n-US" sz="2000" b="1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b="1" i="1" dirty="0" smtClean="0">
                <a:solidFill>
                  <a:schemeClr val="tx1"/>
                </a:solidFill>
              </a:rPr>
              <a:t>A company’s sales territories represent basic accountability units at the lowest level of aggregation.</a:t>
            </a:r>
          </a:p>
          <a:p>
            <a:pPr marL="0" indent="0">
              <a:buNone/>
            </a:pPr>
            <a:endParaRPr lang="en-US" sz="2000" b="1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b="1" i="1" dirty="0" smtClean="0">
                <a:solidFill>
                  <a:schemeClr val="tx1"/>
                </a:solidFill>
              </a:rPr>
              <a:t>The factors that motivate n govern the formation of sales territories are numerous. However, they can be usually classified into three categories: </a:t>
            </a:r>
          </a:p>
          <a:p>
            <a:pPr lvl="2">
              <a:buFont typeface="Wingdings" pitchFamily="2" charset="2"/>
              <a:buChar char="q"/>
            </a:pPr>
            <a:r>
              <a:rPr lang="en-US" b="1" i="1" dirty="0" smtClean="0">
                <a:solidFill>
                  <a:srgbClr val="C00000"/>
                </a:solidFill>
              </a:rPr>
              <a:t>customer </a:t>
            </a:r>
            <a:r>
              <a:rPr lang="en-US" b="1" i="1" dirty="0">
                <a:solidFill>
                  <a:srgbClr val="C00000"/>
                </a:solidFill>
              </a:rPr>
              <a:t>– related; </a:t>
            </a:r>
            <a:endParaRPr lang="en-US" b="1" i="1" dirty="0" smtClean="0">
              <a:solidFill>
                <a:srgbClr val="C00000"/>
              </a:solidFill>
            </a:endParaRPr>
          </a:p>
          <a:p>
            <a:pPr lvl="2">
              <a:buFont typeface="Wingdings" pitchFamily="2" charset="2"/>
              <a:buChar char="q"/>
            </a:pPr>
            <a:r>
              <a:rPr lang="en-US" b="1" i="1" dirty="0" smtClean="0">
                <a:solidFill>
                  <a:srgbClr val="C00000"/>
                </a:solidFill>
              </a:rPr>
              <a:t>salesperson </a:t>
            </a:r>
            <a:r>
              <a:rPr lang="en-US" b="1" i="1" dirty="0">
                <a:solidFill>
                  <a:srgbClr val="C00000"/>
                </a:solidFill>
              </a:rPr>
              <a:t>– related; </a:t>
            </a:r>
            <a:endParaRPr lang="en-US" b="1" i="1" dirty="0" smtClean="0">
              <a:solidFill>
                <a:srgbClr val="C00000"/>
              </a:solidFill>
            </a:endParaRPr>
          </a:p>
          <a:p>
            <a:pPr lvl="2">
              <a:buFont typeface="Wingdings" pitchFamily="2" charset="2"/>
              <a:buChar char="q"/>
            </a:pPr>
            <a:r>
              <a:rPr lang="en-US" b="1" i="1" dirty="0" smtClean="0">
                <a:solidFill>
                  <a:srgbClr val="C00000"/>
                </a:solidFill>
              </a:rPr>
              <a:t>and </a:t>
            </a:r>
            <a:r>
              <a:rPr lang="en-US" b="1" i="1" dirty="0">
                <a:solidFill>
                  <a:srgbClr val="C00000"/>
                </a:solidFill>
              </a:rPr>
              <a:t>managerial</a:t>
            </a:r>
            <a:r>
              <a:rPr lang="en-US" sz="1600" b="1" i="1" dirty="0">
                <a:solidFill>
                  <a:srgbClr val="C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0070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791200"/>
            <a:ext cx="7391400" cy="381000"/>
          </a:xfrm>
        </p:spPr>
        <p:txBody>
          <a:bodyPr>
            <a:normAutofit fontScale="90000"/>
          </a:bodyPr>
          <a:lstStyle/>
          <a:p>
            <a:r>
              <a:rPr lang="en-US" sz="1800" b="1" dirty="0" smtClean="0">
                <a:solidFill>
                  <a:schemeClr val="tx1"/>
                </a:solidFill>
                <a:latin typeface="+mn-lt"/>
              </a:rPr>
              <a:t>  Table 1.   Reasons </a:t>
            </a:r>
            <a:r>
              <a:rPr lang="en-US" sz="1800" b="1" dirty="0">
                <a:solidFill>
                  <a:schemeClr val="tx1"/>
                </a:solidFill>
                <a:latin typeface="+mn-lt"/>
              </a:rPr>
              <a:t>for, and benefits of, Sales Territories</a:t>
            </a:r>
            <a:br>
              <a:rPr lang="en-US" sz="1800" b="1" dirty="0">
                <a:solidFill>
                  <a:schemeClr val="tx1"/>
                </a:solidFill>
                <a:latin typeface="+mn-lt"/>
              </a:rPr>
            </a:b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7630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00" b="1" i="1" dirty="0" smtClean="0">
                <a:solidFill>
                  <a:schemeClr val="tx1"/>
                </a:solidFill>
              </a:rPr>
              <a:t> </a:t>
            </a:r>
            <a:r>
              <a:rPr lang="en-US" sz="2000" b="1" i="1" dirty="0" smtClean="0">
                <a:solidFill>
                  <a:schemeClr val="tx1"/>
                </a:solidFill>
              </a:rPr>
              <a:t>Reasons </a:t>
            </a:r>
            <a:r>
              <a:rPr lang="en-US" sz="2000" b="1" i="1" dirty="0">
                <a:solidFill>
                  <a:schemeClr val="tx1"/>
                </a:solidFill>
              </a:rPr>
              <a:t>for, and benefits of, Sales </a:t>
            </a:r>
            <a:r>
              <a:rPr lang="en-US" sz="2000" b="1" i="1" dirty="0" smtClean="0">
                <a:solidFill>
                  <a:schemeClr val="tx1"/>
                </a:solidFill>
              </a:rPr>
              <a:t>Territories</a:t>
            </a:r>
          </a:p>
          <a:p>
            <a:pPr marL="0" indent="0">
              <a:buNone/>
            </a:pPr>
            <a:endParaRPr lang="en-US" sz="2000" b="1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000" b="1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sz="2000" b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sz="2000" b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sz="2000" b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sz="2000" b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chemeClr val="accent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4833802"/>
              </p:ext>
            </p:extLst>
          </p:nvPr>
        </p:nvGraphicFramePr>
        <p:xfrm>
          <a:off x="304800" y="1447800"/>
          <a:ext cx="8458200" cy="3923212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4229100"/>
                <a:gridCol w="4229100"/>
              </a:tblGrid>
              <a:tr h="500743">
                <a:tc>
                  <a:txBody>
                    <a:bodyPr/>
                    <a:lstStyle/>
                    <a:p>
                      <a:r>
                        <a:rPr lang="en-US" dirty="0" smtClean="0"/>
                        <a:t>REASONS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BENEFITS</a:t>
                      </a:r>
                      <a:endParaRPr lang="en-US" dirty="0"/>
                    </a:p>
                  </a:txBody>
                  <a:tcPr/>
                </a:tc>
              </a:tr>
              <a:tr h="500743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Customer – Related 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0743">
                <a:tc>
                  <a:txBody>
                    <a:bodyPr/>
                    <a:lstStyle/>
                    <a:p>
                      <a:r>
                        <a:rPr lang="en-US" dirty="0" smtClean="0"/>
                        <a:t>Provide intensive market coverage</a:t>
                      </a:r>
                    </a:p>
                    <a:p>
                      <a:r>
                        <a:rPr lang="en-US" dirty="0" smtClean="0"/>
                        <a:t>Provide</a:t>
                      </a:r>
                      <a:r>
                        <a:rPr lang="en-US" baseline="0" dirty="0" smtClean="0"/>
                        <a:t> excellent customer service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Produce higher sales</a:t>
                      </a:r>
                    </a:p>
                    <a:p>
                      <a:r>
                        <a:rPr lang="en-US" dirty="0" smtClean="0"/>
                        <a:t>Produce higher satisfaction</a:t>
                      </a:r>
                      <a:endParaRPr lang="en-US" dirty="0"/>
                    </a:p>
                  </a:txBody>
                  <a:tcPr/>
                </a:tc>
              </a:tr>
              <a:tr h="500743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Salesperson – Related 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0743">
                <a:tc>
                  <a:txBody>
                    <a:bodyPr/>
                    <a:lstStyle/>
                    <a:p>
                      <a:r>
                        <a:rPr lang="en-US" dirty="0" smtClean="0"/>
                        <a:t>Foster enthusiasm</a:t>
                      </a:r>
                    </a:p>
                    <a:p>
                      <a:r>
                        <a:rPr lang="en-US" dirty="0" smtClean="0"/>
                        <a:t>Facilitate performance evaluation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Lead to less turnover</a:t>
                      </a:r>
                    </a:p>
                    <a:p>
                      <a:r>
                        <a:rPr lang="en-US" dirty="0" smtClean="0"/>
                        <a:t>Offer rewards related</a:t>
                      </a:r>
                      <a:r>
                        <a:rPr lang="en-US" baseline="0" dirty="0" smtClean="0"/>
                        <a:t> to efforts</a:t>
                      </a:r>
                      <a:endParaRPr lang="en-US" dirty="0"/>
                    </a:p>
                  </a:txBody>
                  <a:tcPr/>
                </a:tc>
              </a:tr>
              <a:tr h="500743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Managerial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0743">
                <a:tc>
                  <a:txBody>
                    <a:bodyPr/>
                    <a:lstStyle/>
                    <a:p>
                      <a:r>
                        <a:rPr lang="en-US" dirty="0" smtClean="0"/>
                        <a:t>Enhance control</a:t>
                      </a:r>
                    </a:p>
                    <a:p>
                      <a:r>
                        <a:rPr lang="en-US" dirty="0" smtClean="0"/>
                        <a:t>Coordinate promotion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Reduce expenses</a:t>
                      </a:r>
                    </a:p>
                    <a:p>
                      <a:r>
                        <a:rPr lang="en-US" dirty="0" smtClean="0"/>
                        <a:t>Give more returns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999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715000"/>
            <a:ext cx="7162800" cy="457200"/>
          </a:xfrm>
        </p:spPr>
        <p:txBody>
          <a:bodyPr>
            <a:norm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  <a:latin typeface="+mn-lt"/>
              </a:rPr>
              <a:t>Table 2. Territory management problems and remedies</a:t>
            </a:r>
            <a:endParaRPr lang="en-US" sz="1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49530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i="1" dirty="0" smtClean="0">
                <a:solidFill>
                  <a:schemeClr val="tx1"/>
                </a:solidFill>
              </a:rPr>
              <a:t>  Territory </a:t>
            </a:r>
            <a:r>
              <a:rPr lang="en-US" sz="2000" b="1" i="1" dirty="0">
                <a:solidFill>
                  <a:schemeClr val="tx1"/>
                </a:solidFill>
              </a:rPr>
              <a:t>management problems and </a:t>
            </a:r>
            <a:r>
              <a:rPr lang="en-US" sz="2000" b="1" i="1" dirty="0" smtClean="0">
                <a:solidFill>
                  <a:schemeClr val="tx1"/>
                </a:solidFill>
              </a:rPr>
              <a:t>Remedies</a:t>
            </a:r>
          </a:p>
          <a:p>
            <a:pPr marL="0" indent="0">
              <a:buNone/>
            </a:pPr>
            <a:endParaRPr lang="en-US" sz="2000" b="1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000" b="1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000" b="1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2553794"/>
              </p:ext>
            </p:extLst>
          </p:nvPr>
        </p:nvGraphicFramePr>
        <p:xfrm>
          <a:off x="457200" y="1143000"/>
          <a:ext cx="7696200" cy="458724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3848100"/>
                <a:gridCol w="3848100"/>
              </a:tblGrid>
              <a:tr h="3810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PROBLEMS 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REMEDIES</a:t>
                      </a:r>
                      <a:endParaRPr lang="en-US" sz="1600" dirty="0"/>
                    </a:p>
                  </a:txBody>
                  <a:tcPr/>
                </a:tc>
              </a:tr>
              <a:tr h="353463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Inadequate coverage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Inadequate size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Revision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Shifting Accounts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Direct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Accounts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Inadequate Support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Territory Jumping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Overlapping Territories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Selling Cost Variation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High Turnover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dirty="0" smtClean="0"/>
                        <a:t>Split Territories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dirty="0" smtClean="0"/>
                        <a:t>Enlarge Territories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dirty="0" smtClean="0"/>
                        <a:t>Prepare Salespeople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dirty="0" smtClean="0"/>
                        <a:t>Revise Territories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dirty="0" smtClean="0"/>
                        <a:t>Clarify at Hiring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dirty="0" smtClean="0"/>
                        <a:t>Assist Salespersons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dirty="0" smtClean="0"/>
                        <a:t>Eliminate practice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dirty="0" smtClean="0"/>
                        <a:t>Minimize crossovers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dirty="0" smtClean="0"/>
                        <a:t>Review cost figures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dirty="0" smtClean="0"/>
                        <a:t>Rectify causal factor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22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41020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1900" b="1" dirty="0">
                <a:solidFill>
                  <a:schemeClr val="accent1"/>
                </a:solidFill>
              </a:rPr>
              <a:t>Procedure for developing territories:</a:t>
            </a:r>
            <a:r>
              <a:rPr lang="en-US" dirty="0" smtClean="0"/>
              <a:t> </a:t>
            </a:r>
            <a:r>
              <a:rPr lang="en-US" sz="1900" b="1" i="1" dirty="0">
                <a:solidFill>
                  <a:schemeClr val="tx1"/>
                </a:solidFill>
              </a:rPr>
              <a:t>Drawing up territories ranks </a:t>
            </a:r>
            <a:r>
              <a:rPr lang="en-US" sz="1900" b="1" i="1" dirty="0" smtClean="0">
                <a:solidFill>
                  <a:schemeClr val="tx1"/>
                </a:solidFill>
              </a:rPr>
              <a:t>	among </a:t>
            </a:r>
            <a:r>
              <a:rPr lang="en-US" sz="1900" b="1" i="1" dirty="0">
                <a:solidFill>
                  <a:schemeClr val="tx1"/>
                </a:solidFill>
              </a:rPr>
              <a:t>the most important responsibilities of sales managers. It </a:t>
            </a:r>
            <a:r>
              <a:rPr lang="en-US" sz="1900" b="1" i="1" dirty="0" smtClean="0">
                <a:solidFill>
                  <a:schemeClr val="tx1"/>
                </a:solidFill>
              </a:rPr>
              <a:t>	profoundly </a:t>
            </a:r>
            <a:r>
              <a:rPr lang="en-US" sz="1900" b="1" i="1" dirty="0">
                <a:solidFill>
                  <a:schemeClr val="tx1"/>
                </a:solidFill>
              </a:rPr>
              <a:t>affects sales force’s morale n performance.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r>
              <a:rPr lang="en-US" sz="1900" b="1" dirty="0">
                <a:solidFill>
                  <a:schemeClr val="accent1"/>
                </a:solidFill>
              </a:rPr>
              <a:t>Equalization of territorial potential: </a:t>
            </a:r>
            <a:r>
              <a:rPr lang="en-US" sz="1900" b="1" i="1" dirty="0">
                <a:solidFill>
                  <a:schemeClr val="tx1"/>
                </a:solidFill>
              </a:rPr>
              <a:t>The underlying principle when </a:t>
            </a:r>
            <a:r>
              <a:rPr lang="en-US" sz="1900" b="1" i="1" dirty="0" smtClean="0">
                <a:solidFill>
                  <a:schemeClr val="tx1"/>
                </a:solidFill>
              </a:rPr>
              <a:t>	drawing </a:t>
            </a:r>
            <a:r>
              <a:rPr lang="en-US" sz="1900" b="1" i="1" dirty="0">
                <a:solidFill>
                  <a:schemeClr val="tx1"/>
                </a:solidFill>
              </a:rPr>
              <a:t>territories is  </a:t>
            </a:r>
            <a:r>
              <a:rPr lang="en-US" sz="1900" b="1" i="1" dirty="0">
                <a:solidFill>
                  <a:srgbClr val="C00000"/>
                </a:solidFill>
              </a:rPr>
              <a:t>workload and  opportunity equalization </a:t>
            </a:r>
            <a:r>
              <a:rPr lang="en-US" sz="1900" b="1" i="1" dirty="0">
                <a:solidFill>
                  <a:schemeClr val="tx1"/>
                </a:solidFill>
              </a:rPr>
              <a:t>– </a:t>
            </a:r>
            <a:r>
              <a:rPr lang="en-US" sz="1900" b="1" i="1" dirty="0" smtClean="0">
                <a:solidFill>
                  <a:schemeClr val="tx1"/>
                </a:solidFill>
              </a:rPr>
              <a:t>	all </a:t>
            </a:r>
            <a:r>
              <a:rPr lang="en-US" sz="1900" b="1" i="1" dirty="0">
                <a:solidFill>
                  <a:schemeClr val="tx1"/>
                </a:solidFill>
              </a:rPr>
              <a:t>territories should possess equal challenges n opportunities to </a:t>
            </a:r>
            <a:r>
              <a:rPr lang="en-US" sz="1900" b="1" i="1" dirty="0" smtClean="0">
                <a:solidFill>
                  <a:schemeClr val="tx1"/>
                </a:solidFill>
              </a:rPr>
              <a:t>	salespeople</a:t>
            </a:r>
            <a:r>
              <a:rPr lang="en-US" sz="1900" b="1" i="1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5087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85800"/>
            <a:ext cx="8991600" cy="5410200"/>
          </a:xfrm>
        </p:spPr>
        <p:txBody>
          <a:bodyPr/>
          <a:lstStyle/>
          <a:p>
            <a:pPr marL="0" indent="0">
              <a:buNone/>
            </a:pPr>
            <a:r>
              <a:rPr lang="en-US" sz="1900" b="1" dirty="0">
                <a:solidFill>
                  <a:schemeClr val="accent1"/>
                </a:solidFill>
              </a:rPr>
              <a:t>Bases used in creating territories: </a:t>
            </a:r>
            <a:r>
              <a:rPr lang="en-US" sz="1900" b="1" i="1" dirty="0">
                <a:solidFill>
                  <a:schemeClr val="tx1"/>
                </a:solidFill>
              </a:rPr>
              <a:t>Usually there are four basic alternatives </a:t>
            </a:r>
            <a:r>
              <a:rPr lang="en-US" sz="1900" b="1" i="1" dirty="0" smtClean="0">
                <a:solidFill>
                  <a:schemeClr val="tx1"/>
                </a:solidFill>
              </a:rPr>
              <a:t>	management </a:t>
            </a:r>
            <a:r>
              <a:rPr lang="en-US" sz="1900" b="1" i="1" dirty="0">
                <a:solidFill>
                  <a:schemeClr val="tx1"/>
                </a:solidFill>
              </a:rPr>
              <a:t>bank upon while creating territories n they are:</a:t>
            </a:r>
          </a:p>
          <a:p>
            <a:pPr marL="977900" lvl="2" indent="0">
              <a:lnSpc>
                <a:spcPct val="90000"/>
              </a:lnSpc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b="1" i="1" dirty="0">
                <a:solidFill>
                  <a:srgbClr val="C00000"/>
                </a:solidFill>
              </a:rPr>
              <a:t>geography,</a:t>
            </a:r>
          </a:p>
          <a:p>
            <a:pPr marL="977900" lvl="2" indent="0">
              <a:lnSpc>
                <a:spcPct val="90000"/>
              </a:lnSpc>
              <a:buFont typeface="Wingdings" pitchFamily="2" charset="2"/>
              <a:buChar char="q"/>
            </a:pPr>
            <a:r>
              <a:rPr lang="en-US" b="1" i="1" dirty="0">
                <a:solidFill>
                  <a:srgbClr val="C00000"/>
                </a:solidFill>
              </a:rPr>
              <a:t> potential,</a:t>
            </a:r>
          </a:p>
          <a:p>
            <a:pPr marL="977900" lvl="2" indent="0">
              <a:lnSpc>
                <a:spcPct val="90000"/>
              </a:lnSpc>
              <a:buFont typeface="Wingdings" pitchFamily="2" charset="2"/>
              <a:buChar char="q"/>
            </a:pPr>
            <a:r>
              <a:rPr lang="en-US" b="1" i="1" dirty="0">
                <a:solidFill>
                  <a:srgbClr val="C00000"/>
                </a:solidFill>
              </a:rPr>
              <a:t> service requirement,</a:t>
            </a:r>
          </a:p>
          <a:p>
            <a:pPr marL="977900" lvl="2" indent="0">
              <a:lnSpc>
                <a:spcPct val="90000"/>
              </a:lnSpc>
              <a:buFont typeface="Wingdings" pitchFamily="2" charset="2"/>
              <a:buChar char="q"/>
            </a:pPr>
            <a:r>
              <a:rPr lang="en-US" b="1" i="1" dirty="0">
                <a:solidFill>
                  <a:srgbClr val="C00000"/>
                </a:solidFill>
              </a:rPr>
              <a:t> workload.</a:t>
            </a:r>
          </a:p>
        </p:txBody>
      </p:sp>
      <p:pic>
        <p:nvPicPr>
          <p:cNvPr id="2052" name="Picture 4" descr="C:\Users\Acer\AppData\Local\Microsoft\Windows\Temporary Internet Files\Content.IE5\Z1T0WQXB\MC900449065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352800"/>
            <a:ext cx="3124200" cy="24384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310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888</TotalTime>
  <Words>482</Words>
  <Application>Microsoft Office PowerPoint</Application>
  <PresentationFormat>On-screen Show (4:3)</PresentationFormat>
  <Paragraphs>196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NewsPrint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Table 1.   Reasons for, and benefits of, Sales Territories </vt:lpstr>
      <vt:lpstr>Table 2. Territory management problems and remedies</vt:lpstr>
      <vt:lpstr>PowerPoint Presentation</vt:lpstr>
      <vt:lpstr>PowerPoint Presentation</vt:lpstr>
      <vt:lpstr>PowerPoint Presentation</vt:lpstr>
      <vt:lpstr>PowerPoint Presentation</vt:lpstr>
      <vt:lpstr>Figure 1.  Model of the Territory Management Cycle</vt:lpstr>
      <vt:lpstr>PowerPoint Presentation</vt:lpstr>
      <vt:lpstr>PowerPoint Presentation</vt:lpstr>
      <vt:lpstr>Figure 2.   Taxonomy of time uses 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Acer</cp:lastModifiedBy>
  <cp:revision>57</cp:revision>
  <dcterms:created xsi:type="dcterms:W3CDTF">2012-10-03T10:38:05Z</dcterms:created>
  <dcterms:modified xsi:type="dcterms:W3CDTF">2012-10-04T13:08:50Z</dcterms:modified>
</cp:coreProperties>
</file>