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60" r:id="rId4"/>
    <p:sldId id="256" r:id="rId5"/>
    <p:sldId id="267" r:id="rId6"/>
    <p:sldId id="271" r:id="rId7"/>
    <p:sldId id="268" r:id="rId8"/>
    <p:sldId id="273" r:id="rId9"/>
    <p:sldId id="262" r:id="rId10"/>
    <p:sldId id="263" r:id="rId11"/>
    <p:sldId id="272" r:id="rId12"/>
    <p:sldId id="269" r:id="rId13"/>
    <p:sldId id="270" r:id="rId14"/>
    <p:sldId id="274" r:id="rId15"/>
    <p:sldId id="278" r:id="rId16"/>
    <p:sldId id="275" r:id="rId17"/>
    <p:sldId id="276"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761731-2849-4B47-ACDB-3D6541DF27CA}"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61731-2849-4B47-ACDB-3D6541DF27CA}"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61731-2849-4B47-ACDB-3D6541DF27CA}"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61731-2849-4B47-ACDB-3D6541DF27CA}"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761731-2849-4B47-ACDB-3D6541DF27CA}"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761731-2849-4B47-ACDB-3D6541DF27CA}"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761731-2849-4B47-ACDB-3D6541DF27CA}" type="datetimeFigureOut">
              <a:rPr lang="en-US" smtClean="0"/>
              <a:t>9/30/2013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761731-2849-4B47-ACDB-3D6541DF27CA}" type="datetimeFigureOut">
              <a:rPr lang="en-US" smtClean="0"/>
              <a:t>9/30/2013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761731-2849-4B47-ACDB-3D6541DF27CA}" type="datetimeFigureOut">
              <a:rPr lang="en-US" smtClean="0"/>
              <a:t>9/30/2013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761731-2849-4B47-ACDB-3D6541DF27CA}"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761731-2849-4B47-ACDB-3D6541DF27CA}"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39B5FC-0F6C-4035-BA63-7623057374D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761731-2849-4B47-ACDB-3D6541DF27CA}" type="datetimeFigureOut">
              <a:rPr lang="en-US" smtClean="0"/>
              <a:t>9/30/2013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39B5FC-0F6C-4035-BA63-7623057374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OHE.jpg"/>
          <p:cNvPicPr>
            <a:picLocks noChangeAspect="1"/>
          </p:cNvPicPr>
          <p:nvPr/>
        </p:nvPicPr>
        <p:blipFill>
          <a:blip r:embed="rId2" cstate="print"/>
          <a:srcRect l="22728" r="20455" b="1136"/>
          <a:stretch>
            <a:fillRect/>
          </a:stretch>
        </p:blipFill>
        <p:spPr>
          <a:xfrm>
            <a:off x="0" y="0"/>
            <a:ext cx="1905000" cy="2286000"/>
          </a:xfrm>
          <a:prstGeom prst="rect">
            <a:avLst/>
          </a:prstGeom>
        </p:spPr>
      </p:pic>
      <p:sp>
        <p:nvSpPr>
          <p:cNvPr id="2" name="Title 1"/>
          <p:cNvSpPr>
            <a:spLocks noGrp="1"/>
          </p:cNvSpPr>
          <p:nvPr>
            <p:ph type="ctrTitle"/>
          </p:nvPr>
        </p:nvSpPr>
        <p:spPr/>
        <p:txBody>
          <a:bodyPr/>
          <a:lstStyle/>
          <a:p>
            <a:r>
              <a:rPr lang="ar-SA" dirty="0" smtClean="0">
                <a:latin typeface="Arabic Typesetting" pitchFamily="66" charset="-78"/>
                <a:cs typeface="Arabic Typesetting" pitchFamily="66" charset="-78"/>
              </a:rPr>
              <a:t>تطبيقات الجودة الشاملة</a:t>
            </a:r>
            <a:endParaRPr lang="en-US" dirty="0">
              <a:latin typeface="Arabic Typesetting" pitchFamily="66" charset="-78"/>
              <a:cs typeface="Arabic Typesetting" pitchFamily="66" charset="-78"/>
            </a:endParaRPr>
          </a:p>
        </p:txBody>
      </p:sp>
      <p:sp>
        <p:nvSpPr>
          <p:cNvPr id="3" name="Subtitle 2"/>
          <p:cNvSpPr>
            <a:spLocks noGrp="1"/>
          </p:cNvSpPr>
          <p:nvPr>
            <p:ph type="subTitle" idx="1"/>
          </p:nvPr>
        </p:nvSpPr>
        <p:spPr>
          <a:xfrm>
            <a:off x="1371600" y="3429000"/>
            <a:ext cx="6400800" cy="2057400"/>
          </a:xfrm>
        </p:spPr>
        <p:txBody>
          <a:bodyPr>
            <a:normAutofit/>
          </a:bodyPr>
          <a:lstStyle/>
          <a:p>
            <a:r>
              <a:rPr lang="ar-SA" dirty="0" smtClean="0">
                <a:solidFill>
                  <a:schemeClr val="tx1"/>
                </a:solidFill>
                <a:latin typeface="Arabic Typesetting" pitchFamily="66" charset="-78"/>
                <a:cs typeface="Arabic Typesetting" pitchFamily="66" charset="-78"/>
              </a:rPr>
              <a:t>د. أسامة عبدالحليم سمرقندي</a:t>
            </a:r>
          </a:p>
          <a:p>
            <a:r>
              <a:rPr lang="ar-SA" dirty="0" smtClean="0">
                <a:solidFill>
                  <a:schemeClr val="tx1"/>
                </a:solidFill>
                <a:latin typeface="Arabic Typesetting" pitchFamily="66" charset="-78"/>
                <a:cs typeface="Arabic Typesetting" pitchFamily="66" charset="-78"/>
              </a:rPr>
              <a:t>المشرف العام على وحدة الجودة</a:t>
            </a:r>
          </a:p>
          <a:p>
            <a:r>
              <a:rPr lang="ar-SA" dirty="0" smtClean="0">
                <a:solidFill>
                  <a:schemeClr val="tx1"/>
                </a:solidFill>
                <a:latin typeface="Arabic Typesetting" pitchFamily="66" charset="-78"/>
                <a:cs typeface="Arabic Typesetting" pitchFamily="66" charset="-78"/>
              </a:rPr>
              <a:t>جامعة الباحة</a:t>
            </a:r>
            <a:endParaRPr lang="en-US" dirty="0">
              <a:solidFill>
                <a:schemeClr val="tx1"/>
              </a:solidFill>
              <a:latin typeface="Arabic Typesetting" pitchFamily="66" charset="-78"/>
              <a:cs typeface="Arabic Typesetting" pitchFamily="66" charset="-78"/>
            </a:endParaRPr>
          </a:p>
        </p:txBody>
      </p:sp>
      <p:pic>
        <p:nvPicPr>
          <p:cNvPr id="4" name="Picture 3" descr="الجودة+في...png"/>
          <p:cNvPicPr/>
          <p:nvPr/>
        </p:nvPicPr>
        <p:blipFill>
          <a:blip r:embed="rId3" cstate="print"/>
          <a:stretch>
            <a:fillRect/>
          </a:stretch>
        </p:blipFill>
        <p:spPr>
          <a:xfrm rot="2960931">
            <a:off x="-77062" y="3793318"/>
            <a:ext cx="4267200" cy="1752598"/>
          </a:xfrm>
          <a:prstGeom prst="rect">
            <a:avLst/>
          </a:prstGeom>
        </p:spPr>
      </p:pic>
      <p:pic>
        <p:nvPicPr>
          <p:cNvPr id="5" name="Picture 4" descr="اليوم+الع...png"/>
          <p:cNvPicPr/>
          <p:nvPr/>
        </p:nvPicPr>
        <p:blipFill>
          <a:blip r:embed="rId4" cstate="print"/>
          <a:stretch>
            <a:fillRect/>
          </a:stretch>
        </p:blipFill>
        <p:spPr>
          <a:xfrm rot="18281211">
            <a:off x="5114992" y="3638215"/>
            <a:ext cx="4114800" cy="1947672"/>
          </a:xfrm>
          <a:prstGeom prst="rect">
            <a:avLst/>
          </a:prstGeom>
        </p:spPr>
      </p:pic>
      <p:pic>
        <p:nvPicPr>
          <p:cNvPr id="6" name="Picture 5" descr="http://upload.wikimedia.org/wikipedia/ar/1/1b/%D8%B4%D8%B9%D8%A7%D8%B1_%D8%AC%D8%A7%D9%85%D8%B9%D8%A9_%D8%A7%D9%84%D8%A8%D8%A7%D8%AD%D8%A9.jpg"/>
          <p:cNvPicPr/>
          <p:nvPr/>
        </p:nvPicPr>
        <p:blipFill>
          <a:blip r:embed="rId5" cstate="print"/>
          <a:srcRect/>
          <a:stretch>
            <a:fillRect/>
          </a:stretch>
        </p:blipFill>
        <p:spPr bwMode="auto">
          <a:xfrm>
            <a:off x="7277100" y="0"/>
            <a:ext cx="1866900" cy="2098623"/>
          </a:xfrm>
          <a:prstGeom prst="rect">
            <a:avLst/>
          </a:prstGeom>
          <a:noFill/>
          <a:ln w="9525">
            <a:noFill/>
            <a:miter lim="800000"/>
            <a:headEnd/>
            <a:tailEnd/>
          </a:ln>
        </p:spPr>
      </p:pic>
      <p:pic>
        <p:nvPicPr>
          <p:cNvPr id="9" name="Picture 8" descr="MOE.png"/>
          <p:cNvPicPr>
            <a:picLocks noChangeAspect="1"/>
          </p:cNvPicPr>
          <p:nvPr/>
        </p:nvPicPr>
        <p:blipFill>
          <a:blip r:embed="rId6" cstate="print"/>
          <a:stretch>
            <a:fillRect/>
          </a:stretch>
        </p:blipFill>
        <p:spPr>
          <a:xfrm>
            <a:off x="3595687" y="0"/>
            <a:ext cx="1952625" cy="23431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ffusion of Innovation 2.png"/>
          <p:cNvPicPr>
            <a:picLocks noGrp="1" noChangeAspect="1"/>
          </p:cNvPicPr>
          <p:nvPr>
            <p:ph idx="1"/>
          </p:nvPr>
        </p:nvPicPr>
        <p:blipFill>
          <a:blip r:embed="rId2" cstate="print"/>
          <a:stretch>
            <a:fillRect/>
          </a:stretch>
        </p:blipFill>
        <p:spPr>
          <a:xfrm>
            <a:off x="914400" y="685800"/>
            <a:ext cx="7239000" cy="5450211"/>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295400"/>
            <a:ext cx="8229600" cy="4876800"/>
          </a:xfrm>
        </p:spPr>
        <p:txBody>
          <a:bodyPr>
            <a:noAutofit/>
          </a:bodyPr>
          <a:lstStyle/>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داخلية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مقاومة التغيير من: </a:t>
            </a:r>
          </a:p>
          <a:p>
            <a:pPr lvl="2" algn="r" rtl="1">
              <a:buFont typeface="Arial" pitchFamily="34" charset="0"/>
              <a:buChar char="•"/>
            </a:pPr>
            <a:r>
              <a:rPr lang="ar-SA" sz="2000" dirty="0" smtClean="0">
                <a:solidFill>
                  <a:schemeClr val="tx1"/>
                </a:solidFill>
                <a:latin typeface="Arabic Typesetting" pitchFamily="66" charset="-78"/>
                <a:cs typeface="Arabic Typesetting" pitchFamily="66" charset="-78"/>
              </a:rPr>
              <a:t> أعلى الهرم (فقدان الصلاحية ، الحرج ... ) ، </a:t>
            </a:r>
          </a:p>
          <a:p>
            <a:pPr lvl="2" algn="r" rtl="1">
              <a:buFont typeface="Arial" pitchFamily="34" charset="0"/>
              <a:buChar char="•"/>
            </a:pPr>
            <a:r>
              <a:rPr lang="ar-SA" sz="2000" dirty="0" smtClean="0">
                <a:solidFill>
                  <a:schemeClr val="tx1"/>
                </a:solidFill>
                <a:latin typeface="Arabic Typesetting" pitchFamily="66" charset="-78"/>
                <a:cs typeface="Arabic Typesetting" pitchFamily="66" charset="-78"/>
              </a:rPr>
              <a:t> وسط الهرم (فقدان المزايا ، عدم المشورة ، ...) ،</a:t>
            </a:r>
          </a:p>
          <a:p>
            <a:pPr lvl="2" algn="r" rtl="1">
              <a:buFont typeface="Arial" pitchFamily="34" charset="0"/>
              <a:buChar char="•"/>
            </a:pPr>
            <a:r>
              <a:rPr lang="ar-SA" sz="2000" dirty="0" smtClean="0">
                <a:solidFill>
                  <a:schemeClr val="tx1"/>
                </a:solidFill>
                <a:latin typeface="Arabic Typesetting" pitchFamily="66" charset="-78"/>
                <a:cs typeface="Arabic Typesetting" pitchFamily="66" charset="-78"/>
              </a:rPr>
              <a:t> أسفل الهرم (المراجعين ، المستفيدين ...)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 الاحباط،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 كثرة المشاكل ، </a:t>
            </a:r>
          </a:p>
          <a:p>
            <a:pPr lvl="1" algn="r" rtl="1">
              <a:buFont typeface="Arial" pitchFamily="34" charset="0"/>
              <a:buChar char="•"/>
            </a:pPr>
            <a:r>
              <a:rPr lang="ar-SA" sz="2400" dirty="0">
                <a:solidFill>
                  <a:schemeClr val="tx1"/>
                </a:solidFill>
                <a:latin typeface="Arabic Typesetting" pitchFamily="66" charset="-78"/>
                <a:cs typeface="Arabic Typesetting" pitchFamily="66" charset="-78"/>
              </a:rPr>
              <a:t> </a:t>
            </a:r>
            <a:r>
              <a:rPr lang="ar-SA" sz="2400" dirty="0" smtClean="0">
                <a:solidFill>
                  <a:schemeClr val="tx1"/>
                </a:solidFill>
                <a:latin typeface="Arabic Typesetting" pitchFamily="66" charset="-78"/>
                <a:cs typeface="Arabic Typesetting" pitchFamily="66" charset="-78"/>
              </a:rPr>
              <a:t>الملل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خارجية:</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مادية ، </a:t>
            </a:r>
          </a:p>
          <a:p>
            <a:pPr lvl="1" algn="r" rtl="1">
              <a:buFont typeface="Arial" pitchFamily="34" charset="0"/>
              <a:buChar char="•"/>
            </a:pPr>
            <a:r>
              <a:rPr lang="ar-SA" sz="2400" dirty="0">
                <a:solidFill>
                  <a:schemeClr val="tx1"/>
                </a:solidFill>
                <a:latin typeface="Arabic Typesetting" pitchFamily="66" charset="-78"/>
                <a:cs typeface="Arabic Typesetting" pitchFamily="66" charset="-78"/>
              </a:rPr>
              <a:t> </a:t>
            </a:r>
            <a:r>
              <a:rPr lang="ar-SA" sz="2400" dirty="0" smtClean="0">
                <a:solidFill>
                  <a:schemeClr val="tx1"/>
                </a:solidFill>
                <a:latin typeface="Arabic Typesetting" pitchFamily="66" charset="-78"/>
                <a:cs typeface="Arabic Typesetting" pitchFamily="66" charset="-78"/>
              </a:rPr>
              <a:t>مؤسساتية ، </a:t>
            </a:r>
          </a:p>
          <a:p>
            <a:pPr lvl="1" algn="r" rtl="1">
              <a:buFont typeface="Arial" pitchFamily="34" charset="0"/>
              <a:buChar char="•"/>
            </a:pPr>
            <a:r>
              <a:rPr lang="ar-SA" sz="2400" dirty="0">
                <a:solidFill>
                  <a:schemeClr val="tx1"/>
                </a:solidFill>
                <a:latin typeface="Arabic Typesetting" pitchFamily="66" charset="-78"/>
                <a:cs typeface="Arabic Typesetting" pitchFamily="66" charset="-78"/>
              </a:rPr>
              <a:t> </a:t>
            </a:r>
            <a:r>
              <a:rPr lang="ar-SA" sz="2400" dirty="0" smtClean="0">
                <a:solidFill>
                  <a:schemeClr val="tx1"/>
                </a:solidFill>
                <a:latin typeface="Arabic Typesetting" pitchFamily="66" charset="-78"/>
                <a:cs typeface="Arabic Typesetting" pitchFamily="66" charset="-78"/>
              </a:rPr>
              <a:t>لوائح قوانين ، ...</a:t>
            </a:r>
          </a:p>
        </p:txBody>
      </p:sp>
      <p:sp>
        <p:nvSpPr>
          <p:cNvPr id="2" name="Title 1"/>
          <p:cNvSpPr>
            <a:spLocks noGrp="1"/>
          </p:cNvSpPr>
          <p:nvPr>
            <p:ph type="ctrTitle"/>
          </p:nvPr>
        </p:nvSpPr>
        <p:spPr>
          <a:xfrm>
            <a:off x="685800" y="381000"/>
            <a:ext cx="7772400" cy="914400"/>
          </a:xfrm>
        </p:spPr>
        <p:txBody>
          <a:bodyPr/>
          <a:lstStyle/>
          <a:p>
            <a:pPr rtl="1"/>
            <a:r>
              <a:rPr lang="ar-SA" dirty="0" smtClean="0">
                <a:latin typeface="Arabic Typesetting" pitchFamily="66" charset="-78"/>
                <a:cs typeface="Arabic Typesetting" pitchFamily="66" charset="-78"/>
              </a:rPr>
              <a:t>صعوبات تطبيق الجودة؟</a:t>
            </a:r>
            <a:endParaRPr lang="en-US" dirty="0">
              <a:latin typeface="Arabic Typesetting" pitchFamily="66" charset="-78"/>
              <a:cs typeface="Arabic Typesetting" pitchFamily="66" charset="-78"/>
            </a:endParaRPr>
          </a:p>
        </p:txBody>
      </p:sp>
      <p:pic>
        <p:nvPicPr>
          <p:cNvPr id="5" name="Picture 4" descr="Noway.jpg"/>
          <p:cNvPicPr>
            <a:picLocks noChangeAspect="1"/>
          </p:cNvPicPr>
          <p:nvPr/>
        </p:nvPicPr>
        <p:blipFill>
          <a:blip r:embed="rId2" cstate="print"/>
          <a:srcRect l="42290" t="3604" r="29516" b="-901"/>
          <a:stretch>
            <a:fillRect/>
          </a:stretch>
        </p:blipFill>
        <p:spPr>
          <a:xfrm>
            <a:off x="838200" y="1447800"/>
            <a:ext cx="1219200" cy="41148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295400"/>
            <a:ext cx="8229600" cy="4876800"/>
          </a:xfrm>
        </p:spPr>
        <p:txBody>
          <a:bodyPr>
            <a:noAutofit/>
          </a:bodyPr>
          <a:lstStyle/>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1 ، 2 ، 3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ضمان استمرارية وثبات جودة الخدمات المقدمة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تخفيض وتقليل إهدار إمكانات المؤسسة من حيث الموارد ووقت العاملين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منع تكرار المشكلات من الحدوث مستقبلاً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ربط أقسام </a:t>
            </a:r>
            <a:r>
              <a:rPr lang="ar-SA" sz="2800" dirty="0">
                <a:solidFill>
                  <a:schemeClr val="tx1"/>
                </a:solidFill>
                <a:latin typeface="Arabic Typesetting" pitchFamily="66" charset="-78"/>
                <a:cs typeface="Arabic Typesetting" pitchFamily="66" charset="-78"/>
              </a:rPr>
              <a:t>المؤسسة </a:t>
            </a:r>
            <a:r>
              <a:rPr lang="ar-SA" sz="2800" dirty="0" smtClean="0">
                <a:solidFill>
                  <a:schemeClr val="tx1"/>
                </a:solidFill>
                <a:latin typeface="Arabic Typesetting" pitchFamily="66" charset="-78"/>
                <a:cs typeface="Arabic Typesetting" pitchFamily="66" charset="-78"/>
              </a:rPr>
              <a:t>ببعض وجعل </a:t>
            </a:r>
            <a:r>
              <a:rPr lang="ar-SA" sz="2800" dirty="0">
                <a:solidFill>
                  <a:schemeClr val="tx1"/>
                </a:solidFill>
                <a:latin typeface="Arabic Typesetting" pitchFamily="66" charset="-78"/>
                <a:cs typeface="Arabic Typesetting" pitchFamily="66" charset="-78"/>
              </a:rPr>
              <a:t>عملها متناسقاً </a:t>
            </a:r>
            <a:r>
              <a:rPr lang="ar-SA" sz="2800" dirty="0" smtClean="0">
                <a:solidFill>
                  <a:schemeClr val="tx1"/>
                </a:solidFill>
                <a:latin typeface="Arabic Typesetting" pitchFamily="66" charset="-78"/>
                <a:cs typeface="Arabic Typesetting" pitchFamily="66" charset="-78"/>
              </a:rPr>
              <a:t>مما يؤدي </a:t>
            </a:r>
            <a:r>
              <a:rPr lang="ar-SA" sz="2800" dirty="0">
                <a:solidFill>
                  <a:schemeClr val="tx1"/>
                </a:solidFill>
                <a:latin typeface="Arabic Typesetting" pitchFamily="66" charset="-78"/>
                <a:cs typeface="Arabic Typesetting" pitchFamily="66" charset="-78"/>
              </a:rPr>
              <a:t>إلى انضباط أكثر وتحليل أدق للمشكلات التي يمكن أن تحدث </a:t>
            </a:r>
            <a:r>
              <a:rPr lang="ar-SA" sz="2800" dirty="0" smtClean="0">
                <a:solidFill>
                  <a:schemeClr val="tx1"/>
                </a:solidFill>
                <a:latin typeface="Arabic Typesetting" pitchFamily="66" charset="-78"/>
                <a:cs typeface="Arabic Typesetting" pitchFamily="66" charset="-78"/>
              </a:rPr>
              <a:t>.</a:t>
            </a:r>
            <a:endParaRPr lang="en-US" sz="2800" dirty="0" smtClean="0">
              <a:solidFill>
                <a:schemeClr val="tx1"/>
              </a:solidFill>
              <a:latin typeface="Arabic Typesetting" pitchFamily="66" charset="-78"/>
              <a:cs typeface="Arabic Typesetting" pitchFamily="66" charset="-78"/>
            </a:endParaRPr>
          </a:p>
          <a:p>
            <a:pPr algn="r" rtl="1">
              <a:buFont typeface="Arial" pitchFamily="34" charset="0"/>
              <a:buChar char="•"/>
            </a:pPr>
            <a:r>
              <a:rPr lang="en-US" sz="2800" dirty="0">
                <a:solidFill>
                  <a:schemeClr val="tx1"/>
                </a:solidFill>
                <a:latin typeface="Arabic Typesetting" pitchFamily="66" charset="-78"/>
                <a:cs typeface="Arabic Typesetting" pitchFamily="66" charset="-78"/>
              </a:rPr>
              <a:t> </a:t>
            </a:r>
            <a:r>
              <a:rPr lang="ar-SA" sz="2800" dirty="0" smtClean="0">
                <a:solidFill>
                  <a:schemeClr val="tx1"/>
                </a:solidFill>
                <a:latin typeface="Arabic Typesetting" pitchFamily="66" charset="-78"/>
                <a:cs typeface="Arabic Typesetting" pitchFamily="66" charset="-78"/>
              </a:rPr>
              <a:t>التقليل من </a:t>
            </a:r>
            <a:r>
              <a:rPr lang="ar-SA" sz="2800" dirty="0">
                <a:solidFill>
                  <a:schemeClr val="tx1"/>
                </a:solidFill>
                <a:latin typeface="Arabic Typesetting" pitchFamily="66" charset="-78"/>
                <a:cs typeface="Arabic Typesetting" pitchFamily="66" charset="-78"/>
              </a:rPr>
              <a:t>البيروقراطية الإدارية </a:t>
            </a:r>
            <a:r>
              <a:rPr lang="ar-SA" sz="2800" dirty="0" smtClean="0">
                <a:solidFill>
                  <a:schemeClr val="tx1"/>
                </a:solidFill>
                <a:latin typeface="Arabic Typesetting" pitchFamily="66" charset="-78"/>
                <a:cs typeface="Arabic Typesetting" pitchFamily="66" charset="-78"/>
              </a:rPr>
              <a:t>والتخلص من </a:t>
            </a:r>
            <a:r>
              <a:rPr lang="ar-SA" sz="2800" dirty="0">
                <a:solidFill>
                  <a:schemeClr val="tx1"/>
                </a:solidFill>
                <a:latin typeface="Arabic Typesetting" pitchFamily="66" charset="-78"/>
                <a:cs typeface="Arabic Typesetting" pitchFamily="66" charset="-78"/>
              </a:rPr>
              <a:t>الإجراءات المتكررة والمتعارضة </a:t>
            </a:r>
            <a:r>
              <a:rPr lang="ar-SA" sz="2800" dirty="0" smtClean="0">
                <a:solidFill>
                  <a:schemeClr val="tx1"/>
                </a:solidFill>
                <a:latin typeface="Arabic Typesetting" pitchFamily="66" charset="-78"/>
                <a:cs typeface="Arabic Typesetting" pitchFamily="66" charset="-78"/>
              </a:rPr>
              <a:t>أحياناً، </a:t>
            </a:r>
            <a:endParaRPr lang="ar-SA" sz="2800" dirty="0">
              <a:solidFill>
                <a:schemeClr val="tx1"/>
              </a:solidFill>
              <a:latin typeface="Arabic Typesetting" pitchFamily="66" charset="-78"/>
              <a:cs typeface="Arabic Typesetting" pitchFamily="66" charset="-78"/>
            </a:endParaRPr>
          </a:p>
        </p:txBody>
      </p:sp>
      <p:sp>
        <p:nvSpPr>
          <p:cNvPr id="2" name="Title 1"/>
          <p:cNvSpPr>
            <a:spLocks noGrp="1"/>
          </p:cNvSpPr>
          <p:nvPr>
            <p:ph type="ctrTitle"/>
          </p:nvPr>
        </p:nvSpPr>
        <p:spPr>
          <a:xfrm>
            <a:off x="685800" y="381000"/>
            <a:ext cx="7772400" cy="914400"/>
          </a:xfrm>
        </p:spPr>
        <p:txBody>
          <a:bodyPr/>
          <a:lstStyle/>
          <a:p>
            <a:pPr rtl="1"/>
            <a:r>
              <a:rPr lang="ar-SA" dirty="0" smtClean="0">
                <a:latin typeface="Arabic Typesetting" pitchFamily="66" charset="-78"/>
                <a:cs typeface="Arabic Typesetting" pitchFamily="66" charset="-78"/>
              </a:rPr>
              <a:t>ماهي فائدة تطبيق الجودة؟</a:t>
            </a:r>
            <a:endParaRPr lang="en-US" dirty="0">
              <a:latin typeface="Arabic Typesetting" pitchFamily="66" charset="-78"/>
              <a:cs typeface="Arabic Typesetting" pitchFamily="66" charset="-78"/>
            </a:endParaRPr>
          </a:p>
        </p:txBody>
      </p:sp>
      <p:pic>
        <p:nvPicPr>
          <p:cNvPr id="6" name="Picture 5" descr="Cheery_(5).jpg"/>
          <p:cNvPicPr/>
          <p:nvPr/>
        </p:nvPicPr>
        <p:blipFill>
          <a:blip r:embed="rId2" cstate="print"/>
          <a:stretch>
            <a:fillRect/>
          </a:stretch>
        </p:blipFill>
        <p:spPr>
          <a:xfrm>
            <a:off x="304800" y="838200"/>
            <a:ext cx="2730500" cy="21209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eery_(4).jpg"/>
          <p:cNvPicPr/>
          <p:nvPr/>
        </p:nvPicPr>
        <p:blipFill>
          <a:blip r:embed="rId2" cstate="print"/>
          <a:stretch>
            <a:fillRect/>
          </a:stretch>
        </p:blipFill>
        <p:spPr>
          <a:xfrm>
            <a:off x="0" y="0"/>
            <a:ext cx="2857500" cy="2857500"/>
          </a:xfrm>
          <a:prstGeom prst="rect">
            <a:avLst/>
          </a:prstGeom>
        </p:spPr>
      </p:pic>
      <p:sp>
        <p:nvSpPr>
          <p:cNvPr id="3" name="Subtitle 2"/>
          <p:cNvSpPr>
            <a:spLocks noGrp="1"/>
          </p:cNvSpPr>
          <p:nvPr>
            <p:ph type="subTitle" idx="1"/>
          </p:nvPr>
        </p:nvSpPr>
        <p:spPr>
          <a:xfrm>
            <a:off x="457200" y="1295400"/>
            <a:ext cx="8229600" cy="4876800"/>
          </a:xfrm>
        </p:spPr>
        <p:txBody>
          <a:bodyPr>
            <a:noAutofit/>
          </a:bodyPr>
          <a:lstStyle/>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1، 2 ، 3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زيادة الكفاءة التعليمية من خلال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 مشاركة الجميع بفاعلية في إدارة المؤسسة التعليمية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 تعريفه بدوره </a:t>
            </a:r>
          </a:p>
          <a:p>
            <a:pPr lvl="1" algn="r" rtl="1">
              <a:buFont typeface="Arial" pitchFamily="34" charset="0"/>
              <a:buChar char="•"/>
            </a:pPr>
            <a:r>
              <a:rPr lang="ar-SA" sz="2400" dirty="0">
                <a:solidFill>
                  <a:schemeClr val="tx1"/>
                </a:solidFill>
                <a:latin typeface="Arabic Typesetting" pitchFamily="66" charset="-78"/>
                <a:cs typeface="Arabic Typesetting" pitchFamily="66" charset="-78"/>
              </a:rPr>
              <a:t> </a:t>
            </a:r>
            <a:r>
              <a:rPr lang="ar-SA" sz="2400" dirty="0" smtClean="0">
                <a:solidFill>
                  <a:schemeClr val="tx1"/>
                </a:solidFill>
                <a:latin typeface="Arabic Typesetting" pitchFamily="66" charset="-78"/>
                <a:cs typeface="Arabic Typesetting" pitchFamily="66" charset="-78"/>
              </a:rPr>
              <a:t>ومسئولياته </a:t>
            </a:r>
          </a:p>
          <a:p>
            <a:pPr lvl="1" algn="r" rtl="1">
              <a:buFont typeface="Arial" pitchFamily="34" charset="0"/>
              <a:buChar char="•"/>
            </a:pPr>
            <a:r>
              <a:rPr lang="ar-SA" sz="2400" dirty="0" smtClean="0">
                <a:solidFill>
                  <a:schemeClr val="tx1"/>
                </a:solidFill>
                <a:latin typeface="Arabic Typesetting" pitchFamily="66" charset="-78"/>
                <a:cs typeface="Arabic Typesetting" pitchFamily="66" charset="-78"/>
              </a:rPr>
              <a:t> مشاركته في التطوير والتحسين،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خلق قنوات مستقبلية لأحتياجات المجتمع المتزايدة من .... 1 ، 2 ، 3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رفع مستوى الوعي لدى أولياء الأمور والطلبة والمجتمع تجاه المدرسة من خلال إبراز الالتزام بالجودة ، </a:t>
            </a:r>
          </a:p>
        </p:txBody>
      </p:sp>
      <p:sp>
        <p:nvSpPr>
          <p:cNvPr id="2" name="Title 1"/>
          <p:cNvSpPr>
            <a:spLocks noGrp="1"/>
          </p:cNvSpPr>
          <p:nvPr>
            <p:ph type="ctrTitle"/>
          </p:nvPr>
        </p:nvSpPr>
        <p:spPr>
          <a:xfrm>
            <a:off x="685800" y="381000"/>
            <a:ext cx="7772400" cy="914400"/>
          </a:xfrm>
        </p:spPr>
        <p:txBody>
          <a:bodyPr/>
          <a:lstStyle/>
          <a:p>
            <a:pPr rtl="1"/>
            <a:r>
              <a:rPr lang="ar-SA" dirty="0" smtClean="0">
                <a:latin typeface="Arabic Typesetting" pitchFamily="66" charset="-78"/>
                <a:cs typeface="Arabic Typesetting" pitchFamily="66" charset="-78"/>
              </a:rPr>
              <a:t>الجودة والتعليم !</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abic Typesetting" pitchFamily="66" charset="-78"/>
                <a:cs typeface="Arabic Typesetting" pitchFamily="66" charset="-78"/>
              </a:rPr>
              <a:t>أين البداية</a:t>
            </a:r>
            <a:endParaRPr lang="en-US" dirty="0">
              <a:latin typeface="Arabic Typesetting" pitchFamily="66" charset="-78"/>
              <a:cs typeface="Arabic Typesetting" pitchFamily="66" charset="-78"/>
            </a:endParaRPr>
          </a:p>
        </p:txBody>
      </p:sp>
      <p:pic>
        <p:nvPicPr>
          <p:cNvPr id="4" name="Picture 3" descr="Cheery_(2).jpg"/>
          <p:cNvPicPr/>
          <p:nvPr/>
        </p:nvPicPr>
        <p:blipFill>
          <a:blip r:embed="rId2" cstate="print"/>
          <a:stretch>
            <a:fillRect/>
          </a:stretch>
        </p:blipFill>
        <p:spPr>
          <a:xfrm>
            <a:off x="2087380" y="2438400"/>
            <a:ext cx="4084820" cy="3657600"/>
          </a:xfrm>
          <a:prstGeom prst="rect">
            <a:avLst/>
          </a:prstGeom>
        </p:spPr>
      </p:pic>
      <p:sp>
        <p:nvSpPr>
          <p:cNvPr id="3" name="Content Placeholder 2"/>
          <p:cNvSpPr>
            <a:spLocks noGrp="1"/>
          </p:cNvSpPr>
          <p:nvPr>
            <p:ph idx="1"/>
          </p:nvPr>
        </p:nvSpPr>
        <p:spPr>
          <a:xfrm>
            <a:off x="457200" y="1600201"/>
            <a:ext cx="8229600" cy="1371600"/>
          </a:xfrm>
        </p:spPr>
        <p:txBody>
          <a:bodyPr>
            <a:normAutofit fontScale="92500" lnSpcReduction="20000"/>
          </a:bodyPr>
          <a:lstStyle/>
          <a:p>
            <a:pPr algn="r" rtl="1"/>
            <a:r>
              <a:rPr lang="ar-SA" dirty="0" smtClean="0">
                <a:latin typeface="Arabic Typesetting" pitchFamily="66" charset="-78"/>
                <a:cs typeface="Arabic Typesetting" pitchFamily="66" charset="-78"/>
              </a:rPr>
              <a:t>هل هنالك دعم من الإدارة العليا ؟ ،</a:t>
            </a:r>
          </a:p>
          <a:p>
            <a:pPr algn="r" rtl="1"/>
            <a:r>
              <a:rPr lang="ar-SA" dirty="0" smtClean="0">
                <a:latin typeface="Arabic Typesetting" pitchFamily="66" charset="-78"/>
                <a:cs typeface="Arabic Typesetting" pitchFamily="66" charset="-78"/>
              </a:rPr>
              <a:t>أين تقع إدارة الجودة ؟ ، </a:t>
            </a:r>
          </a:p>
          <a:p>
            <a:pPr algn="r" rtl="1"/>
            <a:r>
              <a:rPr lang="ar-SA" dirty="0" smtClean="0">
                <a:latin typeface="Arabic Typesetting" pitchFamily="66" charset="-78"/>
                <a:cs typeface="Arabic Typesetting" pitchFamily="66" charset="-78"/>
              </a:rPr>
              <a:t>أي نوع من الجودة ؟</a:t>
            </a:r>
          </a:p>
          <a:p>
            <a:pPr algn="r" rtl="1"/>
            <a:endParaRPr lang="ar-SA" dirty="0" smtClean="0">
              <a:latin typeface="Arabic Typesetting" pitchFamily="66" charset="-78"/>
              <a:cs typeface="Arabic Typesetting" pitchFamily="66" charset="-78"/>
            </a:endParaRPr>
          </a:p>
          <a:p>
            <a:pPr algn="r" rtl="1"/>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latin typeface="Arabic Typesetting" pitchFamily="66" charset="-78"/>
                <a:cs typeface="Arabic Typesetting" pitchFamily="66" charset="-78"/>
              </a:rPr>
              <a:t>أي نوع من الجودة</a:t>
            </a:r>
            <a:endParaRPr lang="en-US" dirty="0">
              <a:latin typeface="Arabic Typesetting" pitchFamily="66" charset="-78"/>
              <a:cs typeface="Arabic Typesetting" pitchFamily="66" charset="-78"/>
            </a:endParaRPr>
          </a:p>
        </p:txBody>
      </p:sp>
      <p:pic>
        <p:nvPicPr>
          <p:cNvPr id="6" name="Picture 5" descr="Cheery_(8).jpeg"/>
          <p:cNvPicPr/>
          <p:nvPr/>
        </p:nvPicPr>
        <p:blipFill>
          <a:blip r:embed="rId2" cstate="print"/>
          <a:stretch>
            <a:fillRect/>
          </a:stretch>
        </p:blipFill>
        <p:spPr>
          <a:xfrm>
            <a:off x="2209800" y="1285875"/>
            <a:ext cx="4724400" cy="4286250"/>
          </a:xfrm>
          <a:prstGeom prst="rect">
            <a:avLst/>
          </a:prstGeom>
        </p:spPr>
      </p:pic>
      <p:pic>
        <p:nvPicPr>
          <p:cNvPr id="7" name="Picture 6" descr="MB.png"/>
          <p:cNvPicPr>
            <a:picLocks noChangeAspect="1"/>
          </p:cNvPicPr>
          <p:nvPr/>
        </p:nvPicPr>
        <p:blipFill>
          <a:blip r:embed="rId3" cstate="print"/>
          <a:srcRect r="-2364" b="15217"/>
          <a:stretch>
            <a:fillRect/>
          </a:stretch>
        </p:blipFill>
        <p:spPr>
          <a:xfrm>
            <a:off x="228600" y="2590800"/>
            <a:ext cx="2681288" cy="1485900"/>
          </a:xfrm>
          <a:prstGeom prst="rect">
            <a:avLst/>
          </a:prstGeom>
        </p:spPr>
      </p:pic>
      <p:pic>
        <p:nvPicPr>
          <p:cNvPr id="8" name="Picture 7" descr="ISO.png"/>
          <p:cNvPicPr>
            <a:picLocks noChangeAspect="1"/>
          </p:cNvPicPr>
          <p:nvPr/>
        </p:nvPicPr>
        <p:blipFill>
          <a:blip r:embed="rId4" cstate="print"/>
          <a:stretch>
            <a:fillRect/>
          </a:stretch>
        </p:blipFill>
        <p:spPr>
          <a:xfrm>
            <a:off x="28575" y="4819650"/>
            <a:ext cx="2333625" cy="1962150"/>
          </a:xfrm>
          <a:prstGeom prst="rect">
            <a:avLst/>
          </a:prstGeom>
        </p:spPr>
      </p:pic>
      <p:pic>
        <p:nvPicPr>
          <p:cNvPr id="9" name="Picture 8" descr="Qty_Award.jpg"/>
          <p:cNvPicPr>
            <a:picLocks noChangeAspect="1"/>
          </p:cNvPicPr>
          <p:nvPr/>
        </p:nvPicPr>
        <p:blipFill>
          <a:blip r:embed="rId5" cstate="print"/>
          <a:srcRect l="7556" r="10667" b="444"/>
          <a:stretch>
            <a:fillRect/>
          </a:stretch>
        </p:blipFill>
        <p:spPr>
          <a:xfrm>
            <a:off x="7239000" y="381000"/>
            <a:ext cx="1752600" cy="2133600"/>
          </a:xfrm>
          <a:prstGeom prst="rect">
            <a:avLst/>
          </a:prstGeom>
        </p:spPr>
      </p:pic>
      <p:pic>
        <p:nvPicPr>
          <p:cNvPr id="10" name="Picture 9" descr="Six Sigma.png"/>
          <p:cNvPicPr>
            <a:picLocks noChangeAspect="1"/>
          </p:cNvPicPr>
          <p:nvPr/>
        </p:nvPicPr>
        <p:blipFill>
          <a:blip r:embed="rId6" cstate="print"/>
          <a:stretch>
            <a:fillRect/>
          </a:stretch>
        </p:blipFill>
        <p:spPr>
          <a:xfrm>
            <a:off x="6705600" y="4981575"/>
            <a:ext cx="2438400" cy="1876425"/>
          </a:xfrm>
          <a:prstGeom prst="rect">
            <a:avLst/>
          </a:prstGeom>
        </p:spPr>
      </p:pic>
      <p:pic>
        <p:nvPicPr>
          <p:cNvPr id="13" name="Picture 12" descr="Hamdan.png"/>
          <p:cNvPicPr>
            <a:picLocks noChangeAspect="1"/>
          </p:cNvPicPr>
          <p:nvPr/>
        </p:nvPicPr>
        <p:blipFill>
          <a:blip r:embed="rId7" cstate="print"/>
          <a:stretch>
            <a:fillRect/>
          </a:stretch>
        </p:blipFill>
        <p:spPr>
          <a:xfrm>
            <a:off x="2133600" y="5029200"/>
            <a:ext cx="2590800" cy="1762125"/>
          </a:xfrm>
          <a:prstGeom prst="rect">
            <a:avLst/>
          </a:prstGeom>
        </p:spPr>
      </p:pic>
      <p:pic>
        <p:nvPicPr>
          <p:cNvPr id="11" name="Picture 10" descr="tamaioz.jpg"/>
          <p:cNvPicPr>
            <a:picLocks noChangeAspect="1"/>
          </p:cNvPicPr>
          <p:nvPr/>
        </p:nvPicPr>
        <p:blipFill>
          <a:blip r:embed="rId8" cstate="print"/>
          <a:stretch>
            <a:fillRect/>
          </a:stretch>
        </p:blipFill>
        <p:spPr>
          <a:xfrm>
            <a:off x="304800" y="228600"/>
            <a:ext cx="2162175" cy="2114550"/>
          </a:xfrm>
          <a:prstGeom prst="rect">
            <a:avLst/>
          </a:prstGeom>
        </p:spPr>
      </p:pic>
      <p:pic>
        <p:nvPicPr>
          <p:cNvPr id="14" name="Picture 13" descr="DXB.jpg"/>
          <p:cNvPicPr>
            <a:picLocks noChangeAspect="1"/>
          </p:cNvPicPr>
          <p:nvPr/>
        </p:nvPicPr>
        <p:blipFill>
          <a:blip r:embed="rId9" cstate="print"/>
          <a:stretch>
            <a:fillRect/>
          </a:stretch>
        </p:blipFill>
        <p:spPr>
          <a:xfrm>
            <a:off x="5953276" y="1524000"/>
            <a:ext cx="1209524" cy="762000"/>
          </a:xfrm>
          <a:prstGeom prst="rect">
            <a:avLst/>
          </a:prstGeom>
        </p:spPr>
      </p:pic>
      <p:pic>
        <p:nvPicPr>
          <p:cNvPr id="12" name="Picture 11" descr="Khalifa.png"/>
          <p:cNvPicPr>
            <a:picLocks noChangeAspect="1"/>
          </p:cNvPicPr>
          <p:nvPr/>
        </p:nvPicPr>
        <p:blipFill>
          <a:blip r:embed="rId10" cstate="print"/>
          <a:stretch>
            <a:fillRect/>
          </a:stretch>
        </p:blipFill>
        <p:spPr>
          <a:xfrm>
            <a:off x="6553200" y="2667000"/>
            <a:ext cx="2514600" cy="1819275"/>
          </a:xfrm>
          <a:prstGeom prst="rect">
            <a:avLst/>
          </a:prstGeom>
        </p:spPr>
      </p:pic>
      <p:pic>
        <p:nvPicPr>
          <p:cNvPr id="16" name="Picture 15" descr="K.png"/>
          <p:cNvPicPr>
            <a:picLocks noChangeAspect="1"/>
          </p:cNvPicPr>
          <p:nvPr/>
        </p:nvPicPr>
        <p:blipFill>
          <a:blip r:embed="rId11" cstate="print"/>
          <a:stretch>
            <a:fillRect/>
          </a:stretch>
        </p:blipFill>
        <p:spPr>
          <a:xfrm>
            <a:off x="4648200" y="5488894"/>
            <a:ext cx="2057400" cy="1369106"/>
          </a:xfrm>
          <a:prstGeom prst="rect">
            <a:avLst/>
          </a:prstGeom>
        </p:spPr>
      </p:pic>
      <p:pic>
        <p:nvPicPr>
          <p:cNvPr id="17" name="Picture 16" descr="Sing.png"/>
          <p:cNvPicPr>
            <a:picLocks noChangeAspect="1"/>
          </p:cNvPicPr>
          <p:nvPr/>
        </p:nvPicPr>
        <p:blipFill>
          <a:blip r:embed="rId12" cstate="print"/>
          <a:stretch>
            <a:fillRect/>
          </a:stretch>
        </p:blipFill>
        <p:spPr>
          <a:xfrm>
            <a:off x="2514600" y="990600"/>
            <a:ext cx="838200" cy="1143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latin typeface="Arabic Typesetting" pitchFamily="66" charset="-78"/>
                <a:cs typeface="Arabic Typesetting" pitchFamily="66" charset="-78"/>
              </a:rPr>
              <a:t>الخطوات نحو تطبيق الجودة</a:t>
            </a:r>
            <a:endParaRPr lang="en-US"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fontScale="92500" lnSpcReduction="20000"/>
          </a:bodyPr>
          <a:lstStyle/>
          <a:p>
            <a:pPr algn="r" rtl="1"/>
            <a:r>
              <a:rPr lang="ar-SA" dirty="0" smtClean="0">
                <a:latin typeface="Arabic Typesetting" pitchFamily="66" charset="-78"/>
                <a:cs typeface="Arabic Typesetting" pitchFamily="66" charset="-78"/>
              </a:rPr>
              <a:t>تبني مشروع الجودة ،</a:t>
            </a:r>
          </a:p>
          <a:p>
            <a:pPr algn="r" rtl="1"/>
            <a:r>
              <a:rPr lang="ar-SA" dirty="0" smtClean="0">
                <a:latin typeface="Arabic Typesetting" pitchFamily="66" charset="-78"/>
                <a:cs typeface="Arabic Typesetting" pitchFamily="66" charset="-78"/>
              </a:rPr>
              <a:t>الإعلان عن تطبيق الجودة في وقت محدد وخلال زمن محدد،</a:t>
            </a:r>
          </a:p>
          <a:p>
            <a:pPr algn="r" rtl="1"/>
            <a:r>
              <a:rPr lang="ar-SA" dirty="0" smtClean="0">
                <a:latin typeface="Arabic Typesetting" pitchFamily="66" charset="-78"/>
                <a:cs typeface="Arabic Typesetting" pitchFamily="66" charset="-78"/>
              </a:rPr>
              <a:t>توعية الموظفين والمستفيدين ،</a:t>
            </a:r>
          </a:p>
          <a:p>
            <a:pPr algn="r" rtl="1"/>
            <a:r>
              <a:rPr lang="ar-SA" dirty="0" smtClean="0">
                <a:latin typeface="Arabic Typesetting" pitchFamily="66" charset="-78"/>
                <a:cs typeface="Arabic Typesetting" pitchFamily="66" charset="-78"/>
              </a:rPr>
              <a:t>تشكيل فرق العمل ،</a:t>
            </a:r>
          </a:p>
          <a:p>
            <a:pPr algn="r" rtl="1"/>
            <a:r>
              <a:rPr lang="ar-SA" dirty="0" smtClean="0">
                <a:latin typeface="Arabic Typesetting" pitchFamily="66" charset="-78"/>
                <a:cs typeface="Arabic Typesetting" pitchFamily="66" charset="-78"/>
              </a:rPr>
              <a:t>توزيع المهام والمسئوليات ، </a:t>
            </a:r>
          </a:p>
          <a:p>
            <a:pPr algn="r" rtl="1"/>
            <a:r>
              <a:rPr lang="ar-SA" dirty="0" smtClean="0">
                <a:latin typeface="Arabic Typesetting" pitchFamily="66" charset="-78"/>
                <a:cs typeface="Arabic Typesetting" pitchFamily="66" charset="-78"/>
              </a:rPr>
              <a:t>توزيع العمليات ، </a:t>
            </a:r>
          </a:p>
          <a:p>
            <a:pPr algn="r" rtl="1"/>
            <a:r>
              <a:rPr lang="ar-SA" dirty="0" smtClean="0">
                <a:latin typeface="Arabic Typesetting" pitchFamily="66" charset="-78"/>
                <a:cs typeface="Arabic Typesetting" pitchFamily="66" charset="-78"/>
              </a:rPr>
              <a:t>المراجعة الداخلية (خطة المراجعة) ، </a:t>
            </a:r>
          </a:p>
          <a:p>
            <a:pPr algn="r" rtl="1"/>
            <a:r>
              <a:rPr lang="ar-SA" dirty="0" smtClean="0">
                <a:latin typeface="Arabic Typesetting" pitchFamily="66" charset="-78"/>
                <a:cs typeface="Arabic Typesetting" pitchFamily="66" charset="-78"/>
              </a:rPr>
              <a:t>الشركة المعتمدة ، </a:t>
            </a:r>
          </a:p>
          <a:p>
            <a:pPr algn="r" rtl="1"/>
            <a:r>
              <a:rPr lang="ar-SA" dirty="0" smtClean="0">
                <a:latin typeface="Arabic Typesetting" pitchFamily="66" charset="-78"/>
                <a:cs typeface="Arabic Typesetting" pitchFamily="66" charset="-78"/>
              </a:rPr>
              <a:t>..... .</a:t>
            </a:r>
            <a:endParaRPr lang="en-US" dirty="0">
              <a:latin typeface="Arabic Typesetting" pitchFamily="66" charset="-78"/>
              <a:cs typeface="Arabic Typesetting" pitchFamily="66" charset="-78"/>
            </a:endParaRPr>
          </a:p>
        </p:txBody>
      </p:sp>
      <p:pic>
        <p:nvPicPr>
          <p:cNvPr id="5" name="Picture 4" descr="20120725111259Operations-managementcareer.jpg"/>
          <p:cNvPicPr>
            <a:picLocks noChangeAspect="1"/>
          </p:cNvPicPr>
          <p:nvPr/>
        </p:nvPicPr>
        <p:blipFill>
          <a:blip r:embed="rId2" cstate="print"/>
          <a:stretch>
            <a:fillRect/>
          </a:stretch>
        </p:blipFill>
        <p:spPr>
          <a:xfrm>
            <a:off x="0" y="2870962"/>
            <a:ext cx="5029200" cy="377748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abic Typesetting" pitchFamily="66" charset="-78"/>
                <a:cs typeface="Arabic Typesetting" pitchFamily="66" charset="-78"/>
              </a:rPr>
              <a:t>إعلان النتيجة</a:t>
            </a:r>
            <a:endParaRPr lang="en-US" dirty="0"/>
          </a:p>
        </p:txBody>
      </p:sp>
      <p:pic>
        <p:nvPicPr>
          <p:cNvPr id="4" name="Picture 3" descr="Final_Goals.gif"/>
          <p:cNvPicPr/>
          <p:nvPr/>
        </p:nvPicPr>
        <p:blipFill>
          <a:blip r:embed="rId2" cstate="print"/>
          <a:stretch>
            <a:fillRect/>
          </a:stretch>
        </p:blipFill>
        <p:spPr>
          <a:xfrm>
            <a:off x="1924050" y="1533525"/>
            <a:ext cx="5295900" cy="379095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abic Typesetting" pitchFamily="66" charset="-78"/>
                <a:cs typeface="Arabic Typesetting" pitchFamily="66" charset="-78"/>
              </a:rPr>
              <a:t>ماذا بعد الإعتراف</a:t>
            </a:r>
            <a:endParaRPr lang="en-US" dirty="0"/>
          </a:p>
        </p:txBody>
      </p:sp>
      <p:sp>
        <p:nvSpPr>
          <p:cNvPr id="3" name="Content Placeholder 2"/>
          <p:cNvSpPr>
            <a:spLocks noGrp="1"/>
          </p:cNvSpPr>
          <p:nvPr>
            <p:ph idx="1"/>
          </p:nvPr>
        </p:nvSpPr>
        <p:spPr>
          <a:xfrm>
            <a:off x="457200" y="1600201"/>
            <a:ext cx="8229600" cy="1828800"/>
          </a:xfrm>
        </p:spPr>
        <p:txBody>
          <a:bodyPr>
            <a:normAutofit/>
          </a:bodyPr>
          <a:lstStyle/>
          <a:p>
            <a:pPr algn="ctr" rtl="1">
              <a:buNone/>
            </a:pPr>
            <a:r>
              <a:rPr lang="ar-SA" sz="10000" dirty="0" smtClean="0">
                <a:latin typeface="Arabic Typesetting" pitchFamily="66" charset="-78"/>
                <a:cs typeface="Arabic Typesetting" pitchFamily="66" charset="-78"/>
              </a:rPr>
              <a:t>الاستمرارية</a:t>
            </a:r>
            <a:endParaRPr lang="en-US" sz="10000" dirty="0"/>
          </a:p>
        </p:txBody>
      </p:sp>
      <p:pic>
        <p:nvPicPr>
          <p:cNvPr id="5" name="Picture 4" descr="Cheery_(10).jpg"/>
          <p:cNvPicPr/>
          <p:nvPr/>
        </p:nvPicPr>
        <p:blipFill>
          <a:blip r:embed="rId2" cstate="print"/>
          <a:stretch>
            <a:fillRect/>
          </a:stretch>
        </p:blipFill>
        <p:spPr>
          <a:xfrm>
            <a:off x="2910590" y="3124200"/>
            <a:ext cx="3295650" cy="32956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King2.jpg"/>
          <p:cNvPicPr>
            <a:picLocks noChangeAspect="1"/>
          </p:cNvPicPr>
          <p:nvPr/>
        </p:nvPicPr>
        <p:blipFill>
          <a:blip r:embed="rId2" cstate="print"/>
          <a:srcRect t="5556" r="2941" b="13636"/>
          <a:stretch>
            <a:fillRect/>
          </a:stretch>
        </p:blipFill>
        <p:spPr>
          <a:xfrm>
            <a:off x="0" y="953655"/>
            <a:ext cx="9133285" cy="5904345"/>
          </a:xfrm>
          <a:prstGeom prst="rect">
            <a:avLst/>
          </a:prstGeom>
        </p:spPr>
      </p:pic>
      <p:sp>
        <p:nvSpPr>
          <p:cNvPr id="3" name="Title 1"/>
          <p:cNvSpPr>
            <a:spLocks noGrp="1"/>
          </p:cNvSpPr>
          <p:nvPr>
            <p:ph type="title"/>
          </p:nvPr>
        </p:nvSpPr>
        <p:spPr>
          <a:xfrm>
            <a:off x="457200" y="0"/>
            <a:ext cx="8229600" cy="990600"/>
          </a:xfrm>
        </p:spPr>
        <p:txBody>
          <a:bodyPr/>
          <a:lstStyle/>
          <a:p>
            <a:r>
              <a:rPr lang="ar-SA" dirty="0" smtClean="0">
                <a:solidFill>
                  <a:schemeClr val="accent3">
                    <a:lumMod val="50000"/>
                  </a:schemeClr>
                </a:solidFill>
                <a:latin typeface="Arabic Typesetting" pitchFamily="66" charset="-78"/>
                <a:cs typeface="Arabic Typesetting" pitchFamily="66" charset="-78"/>
              </a:rPr>
              <a:t>دعوة ملك</a:t>
            </a:r>
            <a:endParaRPr lang="en-US" dirty="0">
              <a:solidFill>
                <a:schemeClr val="accent3">
                  <a:lumMod val="50000"/>
                </a:schemeClr>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305800" cy="5440363"/>
          </a:xfrm>
        </p:spPr>
        <p:txBody>
          <a:bodyPr>
            <a:noAutofit/>
          </a:bodyPr>
          <a:lstStyle/>
          <a:p>
            <a:pPr algn="ctr" rtl="1">
              <a:buNone/>
            </a:pPr>
            <a:r>
              <a:rPr lang="ar-SA" sz="3300" dirty="0">
                <a:solidFill>
                  <a:schemeClr val="accent3">
                    <a:lumMod val="50000"/>
                  </a:schemeClr>
                </a:solidFill>
                <a:latin typeface="Arabic Typesetting" pitchFamily="66" charset="-78"/>
                <a:cs typeface="Arabic Typesetting" pitchFamily="66" charset="-78"/>
              </a:rPr>
              <a:t>أدعو جميع المسئولين في كافة القطاعات تبني مفاهيم وأسس ومعايير الجودة والتميز في جميع خططهم وأنشطتهم وإعمالهم والحرص على التطوير والتحسين المستمر لتحقيق الجودة والإتقان في القطاعات الانتاجيه والخدمية الخاصة والحكومية </a:t>
            </a:r>
            <a:r>
              <a:rPr lang="ar-SA" sz="3300" dirty="0" smtClean="0">
                <a:solidFill>
                  <a:schemeClr val="accent3">
                    <a:lumMod val="50000"/>
                  </a:schemeClr>
                </a:solidFill>
                <a:latin typeface="Arabic Typesetting" pitchFamily="66" charset="-78"/>
                <a:cs typeface="Arabic Typesetting" pitchFamily="66" charset="-78"/>
              </a:rPr>
              <a:t>لتحقيق </a:t>
            </a:r>
            <a:r>
              <a:rPr lang="ar-SA" sz="3300" dirty="0">
                <a:solidFill>
                  <a:schemeClr val="accent3">
                    <a:lumMod val="50000"/>
                  </a:schemeClr>
                </a:solidFill>
                <a:latin typeface="Arabic Typesetting" pitchFamily="66" charset="-78"/>
                <a:cs typeface="Arabic Typesetting" pitchFamily="66" charset="-78"/>
              </a:rPr>
              <a:t>الرؤية الطموحة لعام 2020م </a:t>
            </a:r>
            <a:br>
              <a:rPr lang="ar-SA" sz="3300" dirty="0">
                <a:solidFill>
                  <a:schemeClr val="accent3">
                    <a:lumMod val="50000"/>
                  </a:schemeClr>
                </a:solidFill>
                <a:latin typeface="Arabic Typesetting" pitchFamily="66" charset="-78"/>
                <a:cs typeface="Arabic Typesetting" pitchFamily="66" charset="-78"/>
              </a:rPr>
            </a:br>
            <a:r>
              <a:rPr lang="ar-SA" sz="3300" dirty="0">
                <a:solidFill>
                  <a:schemeClr val="accent3">
                    <a:lumMod val="50000"/>
                  </a:schemeClr>
                </a:solidFill>
                <a:latin typeface="Arabic Typesetting" pitchFamily="66" charset="-78"/>
                <a:cs typeface="Arabic Typesetting" pitchFamily="66" charset="-78"/>
              </a:rPr>
              <a:t>كما أدعو الجميع في القطاعات التعليمية والتدريبية المختلفة إلى تطبيق آليات الجودة الشاملة على جميع البرامج والمشروعات ضمن خطه استراتيجيه نوعيه لضمان استمرارية عمليات التطوير والى تبني معايير وطنيه للجودة لتكون مؤشرا على مدى كفاءة النظام التعليمي..</a:t>
            </a:r>
            <a:br>
              <a:rPr lang="ar-SA" sz="3300" dirty="0">
                <a:solidFill>
                  <a:schemeClr val="accent3">
                    <a:lumMod val="50000"/>
                  </a:schemeClr>
                </a:solidFill>
                <a:latin typeface="Arabic Typesetting" pitchFamily="66" charset="-78"/>
                <a:cs typeface="Arabic Typesetting" pitchFamily="66" charset="-78"/>
              </a:rPr>
            </a:br>
            <a:r>
              <a:rPr lang="ar-SA" sz="3300" dirty="0">
                <a:solidFill>
                  <a:schemeClr val="accent3">
                    <a:lumMod val="50000"/>
                  </a:schemeClr>
                </a:solidFill>
                <a:latin typeface="Arabic Typesetting" pitchFamily="66" charset="-78"/>
                <a:cs typeface="Arabic Typesetting" pitchFamily="66" charset="-78"/>
              </a:rPr>
              <a:t/>
            </a:r>
            <a:br>
              <a:rPr lang="ar-SA" sz="3300" dirty="0">
                <a:solidFill>
                  <a:schemeClr val="accent3">
                    <a:lumMod val="50000"/>
                  </a:schemeClr>
                </a:solidFill>
                <a:latin typeface="Arabic Typesetting" pitchFamily="66" charset="-78"/>
                <a:cs typeface="Arabic Typesetting" pitchFamily="66" charset="-78"/>
              </a:rPr>
            </a:br>
            <a:r>
              <a:rPr lang="ar-SA" sz="3300" dirty="0" smtClean="0">
                <a:solidFill>
                  <a:schemeClr val="accent3">
                    <a:lumMod val="50000"/>
                  </a:schemeClr>
                </a:solidFill>
                <a:latin typeface="Arabic Typesetting" pitchFamily="66" charset="-78"/>
                <a:cs typeface="Arabic Typesetting" pitchFamily="66" charset="-78"/>
              </a:rPr>
              <a:t>خادم </a:t>
            </a:r>
            <a:r>
              <a:rPr lang="ar-SA" sz="3300" dirty="0">
                <a:solidFill>
                  <a:schemeClr val="accent3">
                    <a:lumMod val="50000"/>
                  </a:schemeClr>
                </a:solidFill>
                <a:latin typeface="Arabic Typesetting" pitchFamily="66" charset="-78"/>
                <a:cs typeface="Arabic Typesetting" pitchFamily="66" charset="-78"/>
              </a:rPr>
              <a:t>الحرمين الشريفين</a:t>
            </a:r>
            <a:br>
              <a:rPr lang="ar-SA" sz="3300" dirty="0">
                <a:solidFill>
                  <a:schemeClr val="accent3">
                    <a:lumMod val="50000"/>
                  </a:schemeClr>
                </a:solidFill>
                <a:latin typeface="Arabic Typesetting" pitchFamily="66" charset="-78"/>
                <a:cs typeface="Arabic Typesetting" pitchFamily="66" charset="-78"/>
              </a:rPr>
            </a:br>
            <a:r>
              <a:rPr lang="ar-SA" sz="3300" dirty="0">
                <a:solidFill>
                  <a:schemeClr val="accent3">
                    <a:lumMod val="50000"/>
                  </a:schemeClr>
                </a:solidFill>
                <a:latin typeface="Arabic Typesetting" pitchFamily="66" charset="-78"/>
                <a:cs typeface="Arabic Typesetting" pitchFamily="66" charset="-78"/>
              </a:rPr>
              <a:t/>
            </a:r>
            <a:br>
              <a:rPr lang="ar-SA" sz="3300" dirty="0">
                <a:solidFill>
                  <a:schemeClr val="accent3">
                    <a:lumMod val="50000"/>
                  </a:schemeClr>
                </a:solidFill>
                <a:latin typeface="Arabic Typesetting" pitchFamily="66" charset="-78"/>
                <a:cs typeface="Arabic Typesetting" pitchFamily="66" charset="-78"/>
              </a:rPr>
            </a:br>
            <a:r>
              <a:rPr lang="ar-SA" sz="3300" dirty="0" smtClean="0">
                <a:solidFill>
                  <a:schemeClr val="accent3">
                    <a:lumMod val="50000"/>
                  </a:schemeClr>
                </a:solidFill>
                <a:latin typeface="Arabic Typesetting" pitchFamily="66" charset="-78"/>
                <a:cs typeface="Arabic Typesetting" pitchFamily="66" charset="-78"/>
              </a:rPr>
              <a:t>الملك </a:t>
            </a:r>
            <a:r>
              <a:rPr lang="ar-SA" sz="3300" dirty="0">
                <a:solidFill>
                  <a:schemeClr val="accent3">
                    <a:lumMod val="50000"/>
                  </a:schemeClr>
                </a:solidFill>
                <a:latin typeface="Arabic Typesetting" pitchFamily="66" charset="-78"/>
                <a:cs typeface="Arabic Typesetting" pitchFamily="66" charset="-78"/>
              </a:rPr>
              <a:t>عبد الله بن عبد العزيز آل </a:t>
            </a:r>
            <a:r>
              <a:rPr lang="ar-SA" sz="3300" dirty="0" smtClean="0">
                <a:solidFill>
                  <a:schemeClr val="accent3">
                    <a:lumMod val="50000"/>
                  </a:schemeClr>
                </a:solidFill>
                <a:latin typeface="Arabic Typesetting" pitchFamily="66" charset="-78"/>
                <a:cs typeface="Arabic Typesetting" pitchFamily="66" charset="-78"/>
              </a:rPr>
              <a:t>سعود</a:t>
            </a:r>
            <a:endParaRPr lang="en-US" sz="3300" dirty="0">
              <a:solidFill>
                <a:schemeClr val="accent3">
                  <a:lumMod val="50000"/>
                </a:schemeClr>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pPr rtl="1"/>
            <a:r>
              <a:rPr lang="ar-SA" dirty="0" smtClean="0">
                <a:latin typeface="Arabic Typesetting" pitchFamily="66" charset="-78"/>
                <a:cs typeface="Arabic Typesetting" pitchFamily="66" charset="-78"/>
              </a:rPr>
              <a:t>ماهي الجودة الشاملة؟</a:t>
            </a:r>
            <a:endParaRPr lang="en-US" dirty="0">
              <a:latin typeface="Arabic Typesetting" pitchFamily="66" charset="-78"/>
              <a:cs typeface="Arabic Typesetting" pitchFamily="66" charset="-78"/>
            </a:endParaRPr>
          </a:p>
        </p:txBody>
      </p:sp>
      <p:sp>
        <p:nvSpPr>
          <p:cNvPr id="3" name="Subtitle 2"/>
          <p:cNvSpPr>
            <a:spLocks noGrp="1"/>
          </p:cNvSpPr>
          <p:nvPr>
            <p:ph type="subTitle" idx="1"/>
          </p:nvPr>
        </p:nvSpPr>
        <p:spPr>
          <a:xfrm>
            <a:off x="869430" y="4038600"/>
            <a:ext cx="7391400" cy="1219200"/>
          </a:xfrm>
        </p:spPr>
        <p:txBody>
          <a:bodyPr>
            <a:noAutofit/>
          </a:bodyPr>
          <a:lstStyle/>
          <a:p>
            <a:pPr rtl="1"/>
            <a:r>
              <a:rPr lang="ar-SA" sz="4000" dirty="0" smtClean="0">
                <a:solidFill>
                  <a:schemeClr val="tx1"/>
                </a:solidFill>
                <a:latin typeface="Arabic Typesetting" pitchFamily="66" charset="-78"/>
                <a:cs typeface="Arabic Typesetting" pitchFamily="66" charset="-78"/>
              </a:rPr>
              <a:t>هي إدارة إستراتيجية تهتم باستخدام الجودة في كل العمليات. </a:t>
            </a:r>
            <a:endParaRPr lang="en-US" sz="4000" dirty="0">
              <a:solidFill>
                <a:schemeClr val="tx1"/>
              </a:solidFill>
              <a:latin typeface="Arabic Typesetting" pitchFamily="66" charset="-78"/>
              <a:cs typeface="Arabic Typesetting" pitchFamily="66" charset="-78"/>
            </a:endParaRPr>
          </a:p>
        </p:txBody>
      </p:sp>
      <p:pic>
        <p:nvPicPr>
          <p:cNvPr id="5" name="Picture 4" descr="TQM.jpg"/>
          <p:cNvPicPr>
            <a:picLocks noChangeAspect="1"/>
          </p:cNvPicPr>
          <p:nvPr/>
        </p:nvPicPr>
        <p:blipFill>
          <a:blip r:embed="rId2" cstate="print"/>
          <a:stretch>
            <a:fillRect/>
          </a:stretch>
        </p:blipFill>
        <p:spPr>
          <a:xfrm>
            <a:off x="3429000" y="1876425"/>
            <a:ext cx="2266950" cy="20097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ality_steps.jpg"/>
          <p:cNvPicPr>
            <a:picLocks noChangeAspect="1"/>
          </p:cNvPicPr>
          <p:nvPr/>
        </p:nvPicPr>
        <p:blipFill>
          <a:blip r:embed="rId2" cstate="print"/>
          <a:stretch>
            <a:fillRect/>
          </a:stretch>
        </p:blipFill>
        <p:spPr>
          <a:xfrm>
            <a:off x="3886200" y="228600"/>
            <a:ext cx="4438650" cy="3550920"/>
          </a:xfrm>
          <a:prstGeom prst="rect">
            <a:avLst/>
          </a:prstGeom>
        </p:spPr>
      </p:pic>
      <p:sp>
        <p:nvSpPr>
          <p:cNvPr id="2" name="Title 1"/>
          <p:cNvSpPr>
            <a:spLocks noGrp="1"/>
          </p:cNvSpPr>
          <p:nvPr>
            <p:ph type="ctrTitle"/>
          </p:nvPr>
        </p:nvSpPr>
        <p:spPr>
          <a:xfrm>
            <a:off x="685800" y="685800"/>
            <a:ext cx="7772400" cy="1470025"/>
          </a:xfrm>
        </p:spPr>
        <p:txBody>
          <a:bodyPr/>
          <a:lstStyle/>
          <a:p>
            <a:pPr rtl="1"/>
            <a:r>
              <a:rPr lang="ar-SA" dirty="0" smtClean="0">
                <a:latin typeface="Arabic Typesetting" pitchFamily="66" charset="-78"/>
                <a:cs typeface="Arabic Typesetting" pitchFamily="66" charset="-78"/>
              </a:rPr>
              <a:t>ماهي الجودة؟</a:t>
            </a:r>
            <a:endParaRPr lang="en-US" dirty="0">
              <a:latin typeface="Arabic Typesetting" pitchFamily="66" charset="-78"/>
              <a:cs typeface="Arabic Typesetting" pitchFamily="66" charset="-78"/>
            </a:endParaRPr>
          </a:p>
        </p:txBody>
      </p:sp>
      <p:sp>
        <p:nvSpPr>
          <p:cNvPr id="3" name="Subtitle 2"/>
          <p:cNvSpPr>
            <a:spLocks noGrp="1"/>
          </p:cNvSpPr>
          <p:nvPr>
            <p:ph type="subTitle" idx="1"/>
          </p:nvPr>
        </p:nvSpPr>
        <p:spPr>
          <a:xfrm>
            <a:off x="457200" y="3505200"/>
            <a:ext cx="8229600" cy="2133600"/>
          </a:xfrm>
        </p:spPr>
        <p:txBody>
          <a:bodyPr>
            <a:noAutofit/>
          </a:bodyPr>
          <a:lstStyle/>
          <a:p>
            <a:r>
              <a:rPr lang="ar-SA" sz="4000" dirty="0" smtClean="0">
                <a:solidFill>
                  <a:schemeClr val="tx1"/>
                </a:solidFill>
                <a:latin typeface="Arabic Typesetting" pitchFamily="66" charset="-78"/>
                <a:cs typeface="Arabic Typesetting" pitchFamily="66" charset="-78"/>
              </a:rPr>
              <a:t>هي مقياس للتميز أو حالة الخلو من العيوب والنواقص والتباينات الكبيرة عن طريق الالتزام الصارم بمعايير قابلة للقياس وقابلة للتحقق لإنجاز تجانس وتماثل في الناتج ترضي متطلبات محددة للعملاء أو المستخدمين</a:t>
            </a:r>
            <a:endParaRPr lang="en-US" sz="4000"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Qty_Images.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730375"/>
            <a:ext cx="7772400" cy="1470025"/>
          </a:xfrm>
        </p:spPr>
        <p:txBody>
          <a:bodyPr/>
          <a:lstStyle/>
          <a:p>
            <a:pPr rtl="1"/>
            <a:r>
              <a:rPr lang="ar-SA" dirty="0" smtClean="0">
                <a:latin typeface="Arabic Typesetting" pitchFamily="66" charset="-78"/>
                <a:cs typeface="Arabic Typesetting" pitchFamily="66" charset="-78"/>
              </a:rPr>
              <a:t>أمثلة عن المفهوم العام للجودة؟</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784225"/>
          </a:xfrm>
        </p:spPr>
        <p:txBody>
          <a:bodyPr/>
          <a:lstStyle/>
          <a:p>
            <a:pPr rtl="1"/>
            <a:r>
              <a:rPr lang="ar-SA" dirty="0" smtClean="0">
                <a:latin typeface="Arabic Typesetting" pitchFamily="66" charset="-78"/>
                <a:cs typeface="Arabic Typesetting" pitchFamily="66" charset="-78"/>
              </a:rPr>
              <a:t>الجودة ... مفهوم جديد؟</a:t>
            </a:r>
            <a:endParaRPr lang="en-US" dirty="0">
              <a:latin typeface="Arabic Typesetting" pitchFamily="66" charset="-78"/>
              <a:cs typeface="Arabic Typesetting" pitchFamily="66" charset="-78"/>
            </a:endParaRPr>
          </a:p>
        </p:txBody>
      </p:sp>
      <p:pic>
        <p:nvPicPr>
          <p:cNvPr id="9" name="Picture 8" descr="quality-blocks1.png"/>
          <p:cNvPicPr>
            <a:picLocks noChangeAspect="1"/>
          </p:cNvPicPr>
          <p:nvPr/>
        </p:nvPicPr>
        <p:blipFill>
          <a:blip r:embed="rId2" cstate="print"/>
          <a:stretch>
            <a:fillRect/>
          </a:stretch>
        </p:blipFill>
        <p:spPr>
          <a:xfrm>
            <a:off x="668019" y="2438401"/>
            <a:ext cx="7789331" cy="3809999"/>
          </a:xfrm>
          <a:prstGeom prst="rect">
            <a:avLst/>
          </a:prstGeom>
        </p:spPr>
      </p:pic>
      <p:sp>
        <p:nvSpPr>
          <p:cNvPr id="8" name="Subtitle 2"/>
          <p:cNvSpPr>
            <a:spLocks noGrp="1"/>
          </p:cNvSpPr>
          <p:nvPr>
            <p:ph type="subTitle" idx="1"/>
          </p:nvPr>
        </p:nvSpPr>
        <p:spPr>
          <a:xfrm>
            <a:off x="457200" y="1295400"/>
            <a:ext cx="8229600" cy="4876800"/>
          </a:xfrm>
        </p:spPr>
        <p:txBody>
          <a:bodyPr>
            <a:noAutofit/>
          </a:bodyPr>
          <a:lstStyle/>
          <a:p>
            <a:pPr algn="r" rtl="1">
              <a:buFont typeface="Arial" pitchFamily="34" charset="0"/>
              <a:buChar char="•"/>
            </a:pPr>
            <a:r>
              <a:rPr lang="ar-SA" sz="3400" dirty="0" smtClean="0">
                <a:solidFill>
                  <a:schemeClr val="tx1"/>
                </a:solidFill>
                <a:latin typeface="Arabic Typesetting" pitchFamily="66" charset="-78"/>
                <a:cs typeface="Arabic Typesetting" pitchFamily="66" charset="-78"/>
              </a:rPr>
              <a:t> تبني المفاهيم الجديدة ، </a:t>
            </a:r>
          </a:p>
          <a:p>
            <a:pPr algn="r" rtl="1">
              <a:buFont typeface="Arial" pitchFamily="34" charset="0"/>
              <a:buChar char="•"/>
            </a:pPr>
            <a:r>
              <a:rPr lang="ar-SA" sz="3400" dirty="0" smtClean="0">
                <a:solidFill>
                  <a:schemeClr val="tx1"/>
                </a:solidFill>
                <a:latin typeface="Arabic Typesetting" pitchFamily="66" charset="-78"/>
                <a:cs typeface="Arabic Typesetting" pitchFamily="66" charset="-78"/>
              </a:rPr>
              <a:t> طرق تطبيقها ،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F2.png"/>
          <p:cNvPicPr>
            <a:picLocks noChangeAspect="1"/>
          </p:cNvPicPr>
          <p:nvPr/>
        </p:nvPicPr>
        <p:blipFill>
          <a:blip r:embed="rId2" cstate="print"/>
          <a:stretch>
            <a:fillRect/>
          </a:stretch>
        </p:blipFill>
        <p:spPr>
          <a:xfrm>
            <a:off x="381000" y="3419475"/>
            <a:ext cx="5291218" cy="3286125"/>
          </a:xfrm>
          <a:prstGeom prst="rect">
            <a:avLst/>
          </a:prstGeom>
        </p:spPr>
      </p:pic>
      <p:sp>
        <p:nvSpPr>
          <p:cNvPr id="3" name="Subtitle 2"/>
          <p:cNvSpPr>
            <a:spLocks noGrp="1"/>
          </p:cNvSpPr>
          <p:nvPr>
            <p:ph type="subTitle" idx="1"/>
          </p:nvPr>
        </p:nvSpPr>
        <p:spPr>
          <a:xfrm>
            <a:off x="457200" y="1295400"/>
            <a:ext cx="8229600" cy="4876800"/>
          </a:xfrm>
        </p:spPr>
        <p:txBody>
          <a:bodyPr>
            <a:noAutofit/>
          </a:bodyPr>
          <a:lstStyle/>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تبنى الأفراد للجديد من الأفكار والتكنولوجيا فى ضوء مجموعة من العوامل:</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الاجتماعية وتشمل نوع المجتمع ، تأثير الأسرة، وتأثير جماعات الأصدقاء والعضوية فى إحدى الهيئات أو المنظمات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العوامل الديموغرافية وتشمل تأثير السن والتعليم والنوع والمستوى الاقتصادى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 العوامل الثقافية وتشمل تأثير القيم والاتجاهات على عملية التبنى ، </a:t>
            </a:r>
          </a:p>
          <a:p>
            <a:pPr algn="r" rtl="1">
              <a:buFont typeface="Arial" pitchFamily="34" charset="0"/>
              <a:buChar char="•"/>
            </a:pPr>
            <a:r>
              <a:rPr lang="ar-SA" sz="2800" dirty="0" smtClean="0">
                <a:solidFill>
                  <a:schemeClr val="tx1"/>
                </a:solidFill>
                <a:latin typeface="Arabic Typesetting" pitchFamily="66" charset="-78"/>
                <a:cs typeface="Arabic Typesetting" pitchFamily="66" charset="-78"/>
              </a:rPr>
              <a:t>عوامل أخرى.</a:t>
            </a:r>
          </a:p>
        </p:txBody>
      </p:sp>
      <p:sp>
        <p:nvSpPr>
          <p:cNvPr id="2" name="Title 1"/>
          <p:cNvSpPr>
            <a:spLocks noGrp="1"/>
          </p:cNvSpPr>
          <p:nvPr>
            <p:ph type="ctrTitle"/>
          </p:nvPr>
        </p:nvSpPr>
        <p:spPr>
          <a:xfrm>
            <a:off x="685800" y="381000"/>
            <a:ext cx="7772400" cy="914400"/>
          </a:xfrm>
        </p:spPr>
        <p:txBody>
          <a:bodyPr/>
          <a:lstStyle/>
          <a:p>
            <a:pPr rtl="1"/>
            <a:r>
              <a:rPr lang="ar-SA" dirty="0" smtClean="0">
                <a:latin typeface="Arabic Typesetting" pitchFamily="66" charset="-78"/>
                <a:cs typeface="Arabic Typesetting" pitchFamily="66" charset="-78"/>
              </a:rPr>
              <a:t>نظرية إنتشار المحدثات</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Iffusion of Innovation.png"/>
          <p:cNvPicPr>
            <a:picLocks noGrp="1" noChangeAspect="1"/>
          </p:cNvPicPr>
          <p:nvPr>
            <p:ph idx="1"/>
          </p:nvPr>
        </p:nvPicPr>
        <p:blipFill>
          <a:blip r:embed="rId2" cstate="print"/>
          <a:srcRect b="4839"/>
          <a:stretch>
            <a:fillRect/>
          </a:stretch>
        </p:blipFill>
        <p:spPr>
          <a:xfrm>
            <a:off x="457200" y="1219201"/>
            <a:ext cx="8229600" cy="4419599"/>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1599</TotalTime>
  <Words>457</Words>
  <Application>Microsoft Office PowerPoint</Application>
  <PresentationFormat>On-screen Show (4:3)</PresentationFormat>
  <Paragraphs>67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تطبيقات الجودة الشاملة</vt:lpstr>
      <vt:lpstr>دعوة ملك</vt:lpstr>
      <vt:lpstr>PowerPoint Presentation</vt:lpstr>
      <vt:lpstr>ماهي الجودة الشاملة؟</vt:lpstr>
      <vt:lpstr>ماهي الجودة؟</vt:lpstr>
      <vt:lpstr>أمثلة عن المفهوم العام للجودة؟</vt:lpstr>
      <vt:lpstr>الجودة ... مفهوم جديد؟</vt:lpstr>
      <vt:lpstr>نظرية إنتشار المحدثات</vt:lpstr>
      <vt:lpstr>PowerPoint Presentation</vt:lpstr>
      <vt:lpstr>PowerPoint Presentation</vt:lpstr>
      <vt:lpstr>صعوبات تطبيق الجودة؟</vt:lpstr>
      <vt:lpstr>ماهي فائدة تطبيق الجودة؟</vt:lpstr>
      <vt:lpstr>الجودة والتعليم !</vt:lpstr>
      <vt:lpstr>أين البداية</vt:lpstr>
      <vt:lpstr>أي نوع من الجودة</vt:lpstr>
      <vt:lpstr>الخطوات نحو تطبيق الجودة</vt:lpstr>
      <vt:lpstr>إعلان النتيجة</vt:lpstr>
      <vt:lpstr>ماذا بعد الإعتراف</vt:lpstr>
    </vt:vector>
  </TitlesOfParts>
  <Company>Case Western Reserve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OSamarkandi</dc:creator>
  <cp:lastModifiedBy>OAS</cp:lastModifiedBy>
  <cp:revision>45</cp:revision>
  <dcterms:created xsi:type="dcterms:W3CDTF">2012-11-30T22:13:24Z</dcterms:created>
  <dcterms:modified xsi:type="dcterms:W3CDTF">2013-09-30T04:23:31Z</dcterms:modified>
</cp:coreProperties>
</file>