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9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شريحة عنوان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شكل حر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شكل حر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عنوان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17" name="عنوان فرعي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ar-SA" smtClean="0"/>
              <a:t>انقر لتحرير نمط العنوان الثانوي الرئيسي</a:t>
            </a:r>
            <a:endParaRPr kumimoji="0" lang="en-US"/>
          </a:p>
        </p:txBody>
      </p:sp>
      <p:sp>
        <p:nvSpPr>
          <p:cNvPr id="30" name="عنصر نائب للتاريخ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1A6410-4C14-4F7B-BADC-3023217550B6}" type="datetimeFigureOut">
              <a:rPr lang="en-US" smtClean="0"/>
              <a:pPr/>
              <a:t>12/3/2011</a:t>
            </a:fld>
            <a:endParaRPr lang="en-US"/>
          </a:p>
        </p:txBody>
      </p:sp>
      <p:sp>
        <p:nvSpPr>
          <p:cNvPr id="19" name="عنصر نائب للتذييل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عنصر نائب لرقم الشريحة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F56D4F-BA2F-4719-A1B1-AAA0B6A60A5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1A6410-4C14-4F7B-BADC-3023217550B6}" type="datetimeFigureOut">
              <a:rPr lang="en-US" smtClean="0"/>
              <a:pPr/>
              <a:t>12/3/2011</a:t>
            </a:fld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F56D4F-BA2F-4719-A1B1-AAA0B6A60A5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1A6410-4C14-4F7B-BADC-3023217550B6}" type="datetimeFigureOut">
              <a:rPr lang="en-US" smtClean="0"/>
              <a:pPr/>
              <a:t>12/3/2011</a:t>
            </a:fld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F56D4F-BA2F-4719-A1B1-AAA0B6A60A5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1A6410-4C14-4F7B-BADC-3023217550B6}" type="datetimeFigureOut">
              <a:rPr lang="en-US" smtClean="0"/>
              <a:pPr/>
              <a:t>12/3/2011</a:t>
            </a:fld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F56D4F-BA2F-4719-A1B1-AAA0B6A60A5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عنوان المقطع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شكل حر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شكل حر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1A6410-4C14-4F7B-BADC-3023217550B6}" type="datetimeFigureOut">
              <a:rPr lang="en-US" smtClean="0"/>
              <a:pPr/>
              <a:t>12/3/2011</a:t>
            </a:fld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F56D4F-BA2F-4719-A1B1-AAA0B6A60A5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1A6410-4C14-4F7B-BADC-3023217550B6}" type="datetimeFigureOut">
              <a:rPr lang="en-US" smtClean="0"/>
              <a:pPr/>
              <a:t>12/3/2011</a:t>
            </a:fld>
            <a:endParaRPr lang="en-US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F56D4F-BA2F-4719-A1B1-AAA0B6A60A5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5" name="عنصر نائب للمحتوى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1A6410-4C14-4F7B-BADC-3023217550B6}" type="datetimeFigureOut">
              <a:rPr lang="en-US" smtClean="0"/>
              <a:pPr/>
              <a:t>12/3/2011</a:t>
            </a:fld>
            <a:endParaRPr lang="en-US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F56D4F-BA2F-4719-A1B1-AAA0B6A60A5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1A6410-4C14-4F7B-BADC-3023217550B6}" type="datetimeFigureOut">
              <a:rPr lang="en-US" smtClean="0"/>
              <a:pPr/>
              <a:t>12/3/2011</a:t>
            </a:fld>
            <a:endParaRPr lang="en-US"/>
          </a:p>
        </p:txBody>
      </p:sp>
      <p:sp>
        <p:nvSpPr>
          <p:cNvPr id="8" name="عنصر نائب لرقم الشريحة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AF56D4F-BA2F-4719-A1B1-AAA0B6A60A5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عنصر نائب للتذييل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1A6410-4C14-4F7B-BADC-3023217550B6}" type="datetimeFigureOut">
              <a:rPr lang="en-US" smtClean="0"/>
              <a:pPr/>
              <a:t>12/3/2011</a:t>
            </a:fld>
            <a:endParaRPr lang="en-US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F56D4F-BA2F-4719-A1B1-AAA0B6A60A5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1A6410-4C14-4F7B-BADC-3023217550B6}" type="datetimeFigureOut">
              <a:rPr lang="en-US" smtClean="0"/>
              <a:pPr/>
              <a:t>12/3/2011</a:t>
            </a:fld>
            <a:endParaRPr lang="en-US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8AF56D4F-BA2F-4719-A1B1-AAA0B6A60A5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ar-SA" smtClean="0"/>
              <a:t>انقر فوق الرمز لإضافة صورة</a:t>
            </a:r>
            <a:endParaRPr kumimoji="0" lang="en-US" dirty="0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AB1A6410-4C14-4F7B-BADC-3023217550B6}" type="datetimeFigureOut">
              <a:rPr lang="en-US" smtClean="0"/>
              <a:pPr/>
              <a:t>12/3/2011</a:t>
            </a:fld>
            <a:endParaRPr lang="en-US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F56D4F-BA2F-4719-A1B1-AAA0B6A60A5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شكل حر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شكل حر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عنصر نائب للعنوان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0" name="عنصر نائب للنص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  <a:p>
            <a:pPr lvl="1" eaLnBrk="1" latinLnBrk="0" hangingPunct="1"/>
            <a:r>
              <a:rPr kumimoji="0" lang="ar-SA" smtClean="0"/>
              <a:t>المستوى الثاني</a:t>
            </a:r>
          </a:p>
          <a:p>
            <a:pPr lvl="2" eaLnBrk="1" latinLnBrk="0" hangingPunct="1"/>
            <a:r>
              <a:rPr kumimoji="0" lang="ar-SA" smtClean="0"/>
              <a:t>المستوى الثالث</a:t>
            </a:r>
          </a:p>
          <a:p>
            <a:pPr lvl="3" eaLnBrk="1" latinLnBrk="0" hangingPunct="1"/>
            <a:r>
              <a:rPr kumimoji="0" lang="ar-SA" smtClean="0"/>
              <a:t>المستوى الرابع</a:t>
            </a:r>
          </a:p>
          <a:p>
            <a:pPr lvl="4" eaLnBrk="1" latinLnBrk="0" hangingPunct="1"/>
            <a:r>
              <a:rPr kumimoji="0" lang="ar-SA" smtClean="0"/>
              <a:t>المستوى الخامس</a:t>
            </a:r>
            <a:endParaRPr kumimoji="0" lang="en-US"/>
          </a:p>
        </p:txBody>
      </p:sp>
      <p:sp>
        <p:nvSpPr>
          <p:cNvPr id="10" name="عنصر نائب للتاريخ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AB1A6410-4C14-4F7B-BADC-3023217550B6}" type="datetimeFigureOut">
              <a:rPr lang="en-US" smtClean="0"/>
              <a:pPr/>
              <a:t>12/3/2011</a:t>
            </a:fld>
            <a:endParaRPr lang="en-US"/>
          </a:p>
        </p:txBody>
      </p:sp>
      <p:sp>
        <p:nvSpPr>
          <p:cNvPr id="22" name="عنصر نائب للتذييل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عنصر نائب لرقم الشريحة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8AF56D4F-BA2F-4719-A1B1-AAA0B6A60A54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1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r" rtl="1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r" rtl="1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r" rtl="1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r" rtl="1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r" rtl="1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r" rtl="1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r" rtl="1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r" rtl="1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r" rtl="1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2209800"/>
            <a:ext cx="8062912" cy="2133600"/>
          </a:xfrm>
        </p:spPr>
        <p:txBody>
          <a:bodyPr>
            <a:noAutofit/>
          </a:bodyPr>
          <a:lstStyle/>
          <a:p>
            <a:pPr algn="ctr"/>
            <a:r>
              <a:rPr lang="en-US" sz="8000" dirty="0" smtClean="0">
                <a:solidFill>
                  <a:srgbClr val="FF0000"/>
                </a:solidFill>
              </a:rPr>
              <a:t>Malignant Tumors</a:t>
            </a:r>
            <a:endParaRPr lang="en-US" sz="8000" dirty="0">
              <a:solidFill>
                <a:srgbClr val="FF00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153400" y="2250280"/>
            <a:ext cx="450056" cy="797720"/>
          </a:xfrm>
        </p:spPr>
        <p:txBody>
          <a:bodyPr/>
          <a:lstStyle/>
          <a:p>
            <a:endParaRPr lang="en-US" dirty="0"/>
          </a:p>
        </p:txBody>
      </p:sp>
    </p:spTree>
  </p:cSld>
  <p:clrMapOvr>
    <a:masterClrMapping/>
  </p:clrMapOvr>
  <p:transition>
    <p:dissolv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305800" cy="6858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1- </a:t>
            </a:r>
            <a:r>
              <a:rPr lang="en-US" sz="3600" dirty="0" err="1" smtClean="0"/>
              <a:t>Osteoclastoma</a:t>
            </a:r>
            <a:r>
              <a:rPr lang="en-US" sz="3600" dirty="0" smtClean="0"/>
              <a:t> (Giant cell tumor):</a:t>
            </a:r>
            <a:endParaRPr lang="en-US" sz="3600" dirty="0"/>
          </a:p>
        </p:txBody>
      </p:sp>
      <p:pic>
        <p:nvPicPr>
          <p:cNvPr id="4" name="Content Placeholder 3" descr="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85800" y="1219200"/>
            <a:ext cx="8001000" cy="4191000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5" name="مربع نص 4"/>
          <p:cNvSpPr txBox="1"/>
          <p:nvPr/>
        </p:nvSpPr>
        <p:spPr>
          <a:xfrm>
            <a:off x="0" y="5657671"/>
            <a:ext cx="8839200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dirty="0" smtClean="0"/>
              <a:t>-large number of multinucleated giant cells ,of the </a:t>
            </a:r>
            <a:r>
              <a:rPr lang="en-US" dirty="0" err="1" smtClean="0"/>
              <a:t>osteoclastic</a:t>
            </a:r>
            <a:r>
              <a:rPr lang="en-US" dirty="0" smtClean="0"/>
              <a:t> type . The cells contain up to 100 nuclei over cytoplasm or grouped in </a:t>
            </a:r>
            <a:r>
              <a:rPr lang="en-US" dirty="0" err="1" smtClean="0"/>
              <a:t>center,nuclei</a:t>
            </a:r>
            <a:r>
              <a:rPr lang="en-US" dirty="0" smtClean="0"/>
              <a:t> are </a:t>
            </a:r>
            <a:r>
              <a:rPr lang="en-US" dirty="0" err="1" smtClean="0"/>
              <a:t>small,round</a:t>
            </a:r>
            <a:r>
              <a:rPr lang="en-US" dirty="0" smtClean="0"/>
              <a:t> .in between the giant cells there are numerous, small ,oval  and </a:t>
            </a:r>
            <a:r>
              <a:rPr lang="en-US" dirty="0" err="1" smtClean="0"/>
              <a:t>fusiform</a:t>
            </a:r>
            <a:r>
              <a:rPr lang="en-US" dirty="0" smtClean="0"/>
              <a:t> cells.</a:t>
            </a:r>
          </a:p>
          <a:p>
            <a:r>
              <a:rPr lang="en-US" dirty="0" smtClean="0"/>
              <a:t>- The </a:t>
            </a:r>
            <a:r>
              <a:rPr lang="en-US" dirty="0" err="1" smtClean="0"/>
              <a:t>tumour</a:t>
            </a:r>
            <a:r>
              <a:rPr lang="en-US" dirty="0" smtClean="0"/>
              <a:t> show areas of </a:t>
            </a:r>
            <a:r>
              <a:rPr lang="en-US" dirty="0" smtClean="0"/>
              <a:t>degeneration </a:t>
            </a:r>
            <a:r>
              <a:rPr lang="en-US" dirty="0" smtClean="0"/>
              <a:t>, necrosis and </a:t>
            </a:r>
            <a:r>
              <a:rPr lang="en-US" dirty="0" err="1" smtClean="0"/>
              <a:t>haemorrhage</a:t>
            </a:r>
            <a:r>
              <a:rPr lang="en-US" dirty="0" smtClean="0"/>
              <a:t>.</a:t>
            </a:r>
            <a:endParaRPr lang="ar-SA" dirty="0"/>
          </a:p>
        </p:txBody>
      </p:sp>
    </p:spTree>
  </p:cSld>
  <p:clrMapOvr>
    <a:masterClrMapping/>
  </p:clrMapOvr>
  <p:transition>
    <p:dissolv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868362"/>
          </a:xfrm>
        </p:spPr>
        <p:txBody>
          <a:bodyPr>
            <a:normAutofit/>
          </a:bodyPr>
          <a:lstStyle/>
          <a:p>
            <a:r>
              <a:rPr lang="en-US" sz="3600" b="1" dirty="0" smtClean="0"/>
              <a:t>2- </a:t>
            </a:r>
            <a:r>
              <a:rPr lang="en-US" sz="3600" b="1" dirty="0" err="1" smtClean="0"/>
              <a:t>Osteosarcoma</a:t>
            </a:r>
            <a:r>
              <a:rPr lang="en-US" sz="3600" b="1" dirty="0" smtClean="0"/>
              <a:t> (Gross):</a:t>
            </a:r>
            <a:endParaRPr lang="en-US" sz="3600" b="1" dirty="0"/>
          </a:p>
        </p:txBody>
      </p:sp>
      <p:pic>
        <p:nvPicPr>
          <p:cNvPr id="4" name="Content Placeholder 3" descr="1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85800" y="1371600"/>
            <a:ext cx="6942628" cy="4244425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5" name="مربع نص 4"/>
          <p:cNvSpPr txBox="1"/>
          <p:nvPr/>
        </p:nvSpPr>
        <p:spPr>
          <a:xfrm>
            <a:off x="228600" y="5934670"/>
            <a:ext cx="8610600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dirty="0" smtClean="0"/>
              <a:t>- </a:t>
            </a:r>
            <a:r>
              <a:rPr lang="en-US" dirty="0" err="1" smtClean="0"/>
              <a:t>Osteosarcoma</a:t>
            </a:r>
            <a:r>
              <a:rPr lang="en-US" dirty="0" smtClean="0"/>
              <a:t> is often a large (over 5 cm), metaphysically centered, fleshy or hard tumor which may contain cartilage. It frequently transgresses the cortex and is associated with a soft tissue mass</a:t>
            </a:r>
            <a:endParaRPr lang="en-US" dirty="0"/>
          </a:p>
        </p:txBody>
      </p:sp>
    </p:spTree>
  </p:cSld>
  <p:clrMapOvr>
    <a:masterClrMapping/>
  </p:clrMapOvr>
  <p:transition>
    <p:dissolv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28600"/>
            <a:ext cx="7467600" cy="792162"/>
          </a:xfrm>
        </p:spPr>
        <p:txBody>
          <a:bodyPr>
            <a:normAutofit/>
          </a:bodyPr>
          <a:lstStyle/>
          <a:p>
            <a:r>
              <a:rPr lang="en-US" sz="3600" b="1" dirty="0" smtClean="0"/>
              <a:t>3- </a:t>
            </a:r>
            <a:r>
              <a:rPr lang="en-US" sz="3600" b="1" dirty="0" err="1" smtClean="0"/>
              <a:t>Osteosarcoma</a:t>
            </a:r>
            <a:r>
              <a:rPr lang="en-US" sz="3600" b="1" dirty="0" smtClean="0"/>
              <a:t> (Micro):</a:t>
            </a:r>
            <a:endParaRPr lang="en-US" sz="3600" b="1" dirty="0"/>
          </a:p>
        </p:txBody>
      </p:sp>
      <p:pic>
        <p:nvPicPr>
          <p:cNvPr id="4" name="Content Placeholder 3" descr="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1143000"/>
            <a:ext cx="8077200" cy="4343400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5" name="مربع نص 4"/>
          <p:cNvSpPr txBox="1"/>
          <p:nvPr/>
        </p:nvSpPr>
        <p:spPr>
          <a:xfrm>
            <a:off x="228600" y="5657671"/>
            <a:ext cx="8382000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dirty="0" smtClean="0"/>
              <a:t>-undifferentiated parts of the </a:t>
            </a:r>
            <a:r>
              <a:rPr lang="en-US" dirty="0" err="1" smtClean="0"/>
              <a:t>tumour</a:t>
            </a:r>
            <a:r>
              <a:rPr lang="en-US" dirty="0" smtClean="0"/>
              <a:t> appear as large spindle , round or oval malignant </a:t>
            </a:r>
            <a:r>
              <a:rPr lang="en-US" dirty="0" err="1" smtClean="0"/>
              <a:t>osteoblasts</a:t>
            </a:r>
            <a:r>
              <a:rPr lang="en-US" dirty="0" smtClean="0"/>
              <a:t> irregularly, multinucleated malignant giant cells are present .differentiated parts show matrix between </a:t>
            </a:r>
            <a:r>
              <a:rPr lang="en-US" dirty="0" err="1" smtClean="0"/>
              <a:t>tumour</a:t>
            </a:r>
            <a:r>
              <a:rPr lang="en-US" dirty="0" smtClean="0"/>
              <a:t> cells ,</a:t>
            </a:r>
            <a:r>
              <a:rPr lang="en-US" dirty="0" err="1" smtClean="0"/>
              <a:t>osteoid</a:t>
            </a:r>
            <a:r>
              <a:rPr lang="en-US" dirty="0" smtClean="0"/>
              <a:t> and fibrous. - The </a:t>
            </a:r>
            <a:r>
              <a:rPr lang="en-US" dirty="0" err="1" smtClean="0"/>
              <a:t>tumour</a:t>
            </a:r>
            <a:r>
              <a:rPr lang="en-US" dirty="0" smtClean="0"/>
              <a:t> show areas of necrosis and </a:t>
            </a:r>
            <a:r>
              <a:rPr lang="en-US" dirty="0" err="1" smtClean="0"/>
              <a:t>haemorrhage</a:t>
            </a:r>
            <a:r>
              <a:rPr lang="en-US" dirty="0" smtClean="0"/>
              <a:t> </a:t>
            </a:r>
            <a:endParaRPr lang="ar-SA" dirty="0"/>
          </a:p>
        </p:txBody>
      </p:sp>
    </p:spTree>
  </p:cSld>
  <p:clrMapOvr>
    <a:masterClrMapping/>
  </p:clrMapOvr>
  <p:transition>
    <p:dissolv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924800" cy="86836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4- </a:t>
            </a:r>
            <a:r>
              <a:rPr lang="en-US" dirty="0" err="1" smtClean="0"/>
              <a:t>Squamous</a:t>
            </a:r>
            <a:r>
              <a:rPr lang="en-US" dirty="0" smtClean="0"/>
              <a:t> cell Carcinoma, skin:</a:t>
            </a:r>
            <a:endParaRPr lang="en-US" dirty="0"/>
          </a:p>
        </p:txBody>
      </p:sp>
      <p:pic>
        <p:nvPicPr>
          <p:cNvPr id="4" name="Content Placeholder 3" descr="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09600" y="1295400"/>
            <a:ext cx="7713573" cy="4419600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5" name="مربع نص 4"/>
          <p:cNvSpPr txBox="1"/>
          <p:nvPr/>
        </p:nvSpPr>
        <p:spPr>
          <a:xfrm>
            <a:off x="228600" y="5934670"/>
            <a:ext cx="8763000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dirty="0" smtClean="0"/>
              <a:t>-the dermis shows masses of malignant epithelial cells, variable in size and shape, cytoplasm is abundant and pink, the center cell show complete </a:t>
            </a:r>
            <a:r>
              <a:rPr lang="en-US" dirty="0" err="1" smtClean="0"/>
              <a:t>cornification</a:t>
            </a:r>
            <a:r>
              <a:rPr lang="en-US" dirty="0" smtClean="0"/>
              <a:t> and form a dark red mass of keratin “cell nest”</a:t>
            </a:r>
          </a:p>
        </p:txBody>
      </p:sp>
    </p:spTree>
  </p:cSld>
  <p:clrMapOvr>
    <a:masterClrMapping/>
  </p:clrMapOvr>
  <p:transition>
    <p:dissolv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563562"/>
          </a:xfrm>
        </p:spPr>
        <p:txBody>
          <a:bodyPr>
            <a:normAutofit fontScale="90000"/>
          </a:bodyPr>
          <a:lstStyle/>
          <a:p>
            <a:r>
              <a:rPr lang="en-US" sz="3600" b="1" dirty="0" smtClean="0"/>
              <a:t>5- Basal cell Carcinoma:</a:t>
            </a:r>
            <a:endParaRPr lang="en-US" sz="3600" b="1" dirty="0"/>
          </a:p>
        </p:txBody>
      </p:sp>
      <p:pic>
        <p:nvPicPr>
          <p:cNvPr id="4" name="Content Placeholder 3" descr="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85800" y="1143000"/>
            <a:ext cx="7620000" cy="4191000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5" name="مربع نص 4"/>
          <p:cNvSpPr txBox="1"/>
          <p:nvPr/>
        </p:nvSpPr>
        <p:spPr>
          <a:xfrm>
            <a:off x="228600" y="5657671"/>
            <a:ext cx="8686800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dirty="0" smtClean="0"/>
              <a:t>-the dermis is infiltrated by masses of malignant epithelial cells variable in size and </a:t>
            </a:r>
            <a:r>
              <a:rPr lang="en-US" dirty="0" err="1" smtClean="0"/>
              <a:t>shape,the</a:t>
            </a:r>
            <a:r>
              <a:rPr lang="en-US" dirty="0" smtClean="0"/>
              <a:t> outer cells are columnar and parallel ,the inner cells are </a:t>
            </a:r>
            <a:r>
              <a:rPr lang="en-US" dirty="0" err="1" smtClean="0"/>
              <a:t>polyhydral</a:t>
            </a:r>
            <a:r>
              <a:rPr lang="en-US" dirty="0" smtClean="0"/>
              <a:t> and round with no evidence of </a:t>
            </a:r>
            <a:r>
              <a:rPr lang="en-US" dirty="0" err="1" smtClean="0"/>
              <a:t>keratinization</a:t>
            </a:r>
            <a:r>
              <a:rPr lang="en-US" dirty="0" smtClean="0"/>
              <a:t> or cell nest , cytoplasm  is bluish, nuclei are large ,oval. </a:t>
            </a:r>
            <a:endParaRPr lang="ar-SA" dirty="0"/>
          </a:p>
        </p:txBody>
      </p:sp>
    </p:spTree>
  </p:cSld>
  <p:clrMapOvr>
    <a:masterClrMapping/>
  </p:clrMapOvr>
  <p:transition>
    <p:dissolv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28600"/>
            <a:ext cx="7467600" cy="914400"/>
          </a:xfrm>
        </p:spPr>
        <p:txBody>
          <a:bodyPr>
            <a:normAutofit/>
          </a:bodyPr>
          <a:lstStyle/>
          <a:p>
            <a:r>
              <a:rPr lang="en-US" sz="3600" b="1" dirty="0" smtClean="0"/>
              <a:t>6- </a:t>
            </a:r>
            <a:r>
              <a:rPr lang="en-US" sz="3600" b="1" dirty="0" err="1" smtClean="0"/>
              <a:t>Adenocarcinoma</a:t>
            </a:r>
            <a:r>
              <a:rPr lang="en-US" sz="3600" b="1" dirty="0" smtClean="0"/>
              <a:t> in colon:</a:t>
            </a:r>
            <a:endParaRPr lang="en-US" sz="3600" b="1" dirty="0"/>
          </a:p>
        </p:txBody>
      </p:sp>
      <p:pic>
        <p:nvPicPr>
          <p:cNvPr id="4" name="Content Placeholder 3" descr="a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81000" y="1219200"/>
            <a:ext cx="7543800" cy="4384410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5" name="مربع نص 4"/>
          <p:cNvSpPr txBox="1"/>
          <p:nvPr/>
        </p:nvSpPr>
        <p:spPr>
          <a:xfrm>
            <a:off x="228600" y="5943600"/>
            <a:ext cx="8534400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dirty="0" smtClean="0"/>
              <a:t>-</a:t>
            </a:r>
            <a:r>
              <a:rPr lang="en-US" dirty="0" err="1" smtClean="0"/>
              <a:t>submucosa</a:t>
            </a:r>
            <a:r>
              <a:rPr lang="en-US" dirty="0" smtClean="0"/>
              <a:t> and muscle layer are infiltrated by malignant </a:t>
            </a:r>
            <a:r>
              <a:rPr lang="en-US" dirty="0" err="1" smtClean="0"/>
              <a:t>acini</a:t>
            </a:r>
            <a:r>
              <a:rPr lang="en-US" dirty="0" smtClean="0"/>
              <a:t> ,vary in size &amp; shape ,it are lined by one or more layers of malignant cells.</a:t>
            </a:r>
            <a:endParaRPr lang="ar-SA" dirty="0"/>
          </a:p>
        </p:txBody>
      </p:sp>
    </p:spTree>
  </p:cSld>
  <p:clrMapOvr>
    <a:masterClrMapping/>
  </p:clrMapOvr>
  <p:transition>
    <p:dissolv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92162"/>
          </a:xfrm>
        </p:spPr>
        <p:txBody>
          <a:bodyPr>
            <a:normAutofit fontScale="90000"/>
          </a:bodyPr>
          <a:lstStyle/>
          <a:p>
            <a:r>
              <a:rPr lang="en-US" sz="3600" b="1" dirty="0" smtClean="0"/>
              <a:t>7- </a:t>
            </a:r>
            <a:r>
              <a:rPr lang="en-US" sz="3600" b="1" dirty="0" err="1" smtClean="0"/>
              <a:t>Mucoid</a:t>
            </a:r>
            <a:r>
              <a:rPr lang="en-US" sz="3600" b="1" dirty="0" smtClean="0"/>
              <a:t> carcinoma in colon</a:t>
            </a:r>
            <a:r>
              <a:rPr lang="en-US" dirty="0" smtClean="0"/>
              <a:t>:</a:t>
            </a:r>
            <a:endParaRPr lang="en-US" dirty="0"/>
          </a:p>
        </p:txBody>
      </p:sp>
      <p:pic>
        <p:nvPicPr>
          <p:cNvPr id="4" name="Content Placeholder 3" descr="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33400" y="1295400"/>
            <a:ext cx="7772400" cy="4114800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5" name="مربع نص 4"/>
          <p:cNvSpPr txBox="1"/>
          <p:nvPr/>
        </p:nvSpPr>
        <p:spPr>
          <a:xfrm>
            <a:off x="228600" y="5657671"/>
            <a:ext cx="8686800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dirty="0" smtClean="0"/>
              <a:t>-</a:t>
            </a:r>
            <a:r>
              <a:rPr lang="en-US" dirty="0" err="1" smtClean="0"/>
              <a:t>submucosa</a:t>
            </a:r>
            <a:r>
              <a:rPr lang="en-US" dirty="0" smtClean="0"/>
              <a:t> and muscle layer are infiltrated by malignant </a:t>
            </a:r>
            <a:r>
              <a:rPr lang="en-US" dirty="0" err="1" smtClean="0"/>
              <a:t>acini</a:t>
            </a:r>
            <a:r>
              <a:rPr lang="en-US" dirty="0" smtClean="0"/>
              <a:t> ,vary in size &amp; shape ,it are lined by one or more layers of malignant </a:t>
            </a:r>
            <a:r>
              <a:rPr lang="en-US" dirty="0" err="1" smtClean="0"/>
              <a:t>cells,the</a:t>
            </a:r>
            <a:r>
              <a:rPr lang="en-US" dirty="0" smtClean="0"/>
              <a:t> cells are distended with pale </a:t>
            </a:r>
            <a:r>
              <a:rPr lang="en-US" dirty="0" err="1" smtClean="0"/>
              <a:t>mucin</a:t>
            </a:r>
            <a:r>
              <a:rPr lang="en-US" dirty="0" smtClean="0"/>
              <a:t> and nucleus become eccentric and flattened(signet ring appearance)</a:t>
            </a:r>
            <a:endParaRPr lang="ar-SA" dirty="0"/>
          </a:p>
        </p:txBody>
      </p:sp>
    </p:spTree>
  </p:cSld>
  <p:clrMapOvr>
    <a:masterClrMapping/>
  </p:clrMapOvr>
  <p:transition>
    <p:dissolv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382000" cy="685800"/>
          </a:xfrm>
        </p:spPr>
        <p:txBody>
          <a:bodyPr>
            <a:noAutofit/>
          </a:bodyPr>
          <a:lstStyle/>
          <a:p>
            <a:r>
              <a:rPr lang="en-US" sz="3600" b="1" dirty="0" smtClean="0"/>
              <a:t>8- Metastatic malignant melanoma in liver:</a:t>
            </a:r>
            <a:endParaRPr lang="en-US" sz="3600" b="1" dirty="0"/>
          </a:p>
        </p:txBody>
      </p:sp>
      <p:pic>
        <p:nvPicPr>
          <p:cNvPr id="4" name="Content Placeholder 3" descr="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066800" y="1143000"/>
            <a:ext cx="6824304" cy="4525963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5" name="مربع نص 4"/>
          <p:cNvSpPr txBox="1"/>
          <p:nvPr/>
        </p:nvSpPr>
        <p:spPr>
          <a:xfrm>
            <a:off x="304800" y="6096000"/>
            <a:ext cx="8153400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dirty="0" smtClean="0"/>
              <a:t>-The tumor has the highly hemorrhagic appearance that is characteristic of this entity.</a:t>
            </a:r>
            <a:endParaRPr lang="ar-SA" dirty="0"/>
          </a:p>
        </p:txBody>
      </p:sp>
    </p:spTree>
  </p:cSld>
  <p:clrMapOvr>
    <a:masterClrMapping/>
  </p:clrMapOvr>
  <p:transition>
    <p:dissolve/>
  </p:transition>
</p:sld>
</file>

<file path=ppt/theme/theme1.xml><?xml version="1.0" encoding="utf-8"?>
<a:theme xmlns:a="http://schemas.openxmlformats.org/drawingml/2006/main" name="تقنية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تقنية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تقنية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138</TotalTime>
  <Words>364</Words>
  <Application>Microsoft Office PowerPoint</Application>
  <PresentationFormat>On-screen Show (4:3)</PresentationFormat>
  <Paragraphs>18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تقنية</vt:lpstr>
      <vt:lpstr>Malignant Tumors</vt:lpstr>
      <vt:lpstr>1- Osteoclastoma (Giant cell tumor):</vt:lpstr>
      <vt:lpstr>2- Osteosarcoma (Gross):</vt:lpstr>
      <vt:lpstr>3- Osteosarcoma (Micro):</vt:lpstr>
      <vt:lpstr>4- Squamous cell Carcinoma, skin:</vt:lpstr>
      <vt:lpstr>5- Basal cell Carcinoma:</vt:lpstr>
      <vt:lpstr>6- Adenocarcinoma in colon:</vt:lpstr>
      <vt:lpstr>7- Mucoid carcinoma in colon:</vt:lpstr>
      <vt:lpstr>8- Metastatic malignant melanoma in liver: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Malignant Tumors</dc:title>
  <dc:creator>dell</dc:creator>
  <cp:lastModifiedBy>ksu</cp:lastModifiedBy>
  <cp:revision>17</cp:revision>
  <dcterms:created xsi:type="dcterms:W3CDTF">2010-11-25T15:29:00Z</dcterms:created>
  <dcterms:modified xsi:type="dcterms:W3CDTF">2011-12-03T18:27:10Z</dcterms:modified>
</cp:coreProperties>
</file>