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256" r:id="rId3"/>
    <p:sldId id="257" r:id="rId4"/>
    <p:sldId id="266" r:id="rId5"/>
    <p:sldId id="260" r:id="rId6"/>
    <p:sldId id="258" r:id="rId7"/>
    <p:sldId id="268" r:id="rId8"/>
    <p:sldId id="262" r:id="rId9"/>
    <p:sldId id="263" r:id="rId10"/>
    <p:sldId id="274" r:id="rId11"/>
    <p:sldId id="270" r:id="rId12"/>
    <p:sldId id="333" r:id="rId13"/>
    <p:sldId id="334" r:id="rId14"/>
    <p:sldId id="283" r:id="rId15"/>
    <p:sldId id="293" r:id="rId16"/>
    <p:sldId id="290" r:id="rId17"/>
    <p:sldId id="299" r:id="rId18"/>
    <p:sldId id="291" r:id="rId19"/>
    <p:sldId id="294" r:id="rId20"/>
    <p:sldId id="297" r:id="rId21"/>
    <p:sldId id="292" r:id="rId22"/>
    <p:sldId id="295" r:id="rId23"/>
    <p:sldId id="298" r:id="rId24"/>
    <p:sldId id="284" r:id="rId25"/>
    <p:sldId id="300" r:id="rId26"/>
    <p:sldId id="301" r:id="rId27"/>
    <p:sldId id="302" r:id="rId28"/>
    <p:sldId id="303" r:id="rId29"/>
    <p:sldId id="264" r:id="rId30"/>
    <p:sldId id="272" r:id="rId31"/>
    <p:sldId id="335" r:id="rId32"/>
    <p:sldId id="336" r:id="rId33"/>
    <p:sldId id="337" r:id="rId34"/>
    <p:sldId id="338" r:id="rId35"/>
    <p:sldId id="339" r:id="rId36"/>
    <p:sldId id="340" r:id="rId37"/>
    <p:sldId id="347" r:id="rId38"/>
    <p:sldId id="348" r:id="rId39"/>
    <p:sldId id="349" r:id="rId40"/>
    <p:sldId id="350" r:id="rId41"/>
    <p:sldId id="351" r:id="rId42"/>
    <p:sldId id="352" r:id="rId43"/>
    <p:sldId id="353" r:id="rId44"/>
    <p:sldId id="354" r:id="rId45"/>
    <p:sldId id="355" r:id="rId46"/>
    <p:sldId id="341" r:id="rId47"/>
    <p:sldId id="342" r:id="rId48"/>
    <p:sldId id="343" r:id="rId49"/>
    <p:sldId id="344" r:id="rId50"/>
    <p:sldId id="345" r:id="rId51"/>
    <p:sldId id="346" r:id="rId52"/>
    <p:sldId id="356" r:id="rId53"/>
    <p:sldId id="357" r:id="rId54"/>
    <p:sldId id="273" r:id="rId55"/>
    <p:sldId id="304" r:id="rId56"/>
    <p:sldId id="305" r:id="rId57"/>
    <p:sldId id="306" r:id="rId58"/>
    <p:sldId id="307" r:id="rId59"/>
    <p:sldId id="309" r:id="rId60"/>
    <p:sldId id="310" r:id="rId61"/>
    <p:sldId id="316" r:id="rId62"/>
    <p:sldId id="319" r:id="rId63"/>
    <p:sldId id="315" r:id="rId64"/>
    <p:sldId id="327" r:id="rId65"/>
    <p:sldId id="326" r:id="rId66"/>
    <p:sldId id="328" r:id="rId67"/>
    <p:sldId id="320" r:id="rId68"/>
    <p:sldId id="314" r:id="rId69"/>
    <p:sldId id="317" r:id="rId70"/>
    <p:sldId id="321" r:id="rId71"/>
    <p:sldId id="318" r:id="rId72"/>
    <p:sldId id="322" r:id="rId73"/>
    <p:sldId id="323" r:id="rId74"/>
    <p:sldId id="329" r:id="rId75"/>
    <p:sldId id="261" r:id="rId76"/>
    <p:sldId id="330" r:id="rId7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7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fr-FR"/>
          </a:p>
        </p:txBody>
      </p:sp>
      <p:sp>
        <p:nvSpPr>
          <p:cNvPr id="4" name="Espace réservé de la date 3"/>
          <p:cNvSpPr>
            <a:spLocks noGrp="1"/>
          </p:cNvSpPr>
          <p:nvPr>
            <p:ph type="dt" sz="half" idx="10"/>
          </p:nvPr>
        </p:nvSpPr>
        <p:spPr/>
        <p:txBody>
          <a:bodyPr/>
          <a:lstStyle>
            <a:lvl1pPr>
              <a:defRPr/>
            </a:lvl1pPr>
          </a:lstStyle>
          <a:p>
            <a:pPr>
              <a:defRPr/>
            </a:pPr>
            <a:fld id="{3D55FDD1-35ED-4BAA-97E2-BEE64495583B}" type="datetimeFigureOut">
              <a:rPr lang="fr-FR"/>
              <a:pPr>
                <a:defRPr/>
              </a:pPr>
              <a:t>02/04/2011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5F8DD6D-FA0A-4C35-AB71-094C124A8977}" type="slidenum">
              <a:rPr lang="fr-FR"/>
              <a:pPr>
                <a:defRPr/>
              </a:pPr>
              <a:t>‹#›</a:t>
            </a:fld>
            <a:endParaRPr lang="fr-FR"/>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texte vertical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C6084D48-9D36-408E-BF97-5B0D0815B87F}" type="datetimeFigureOut">
              <a:rPr lang="fr-FR"/>
              <a:pPr>
                <a:defRPr/>
              </a:pPr>
              <a:t>02/04/2011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FE1304A-9ACB-4994-8CCD-95C307C27D0D}" type="slidenum">
              <a:rPr lang="fr-FR"/>
              <a:pPr>
                <a:defRPr/>
              </a:pPr>
              <a:t>‹#›</a:t>
            </a:fld>
            <a:endParaRPr lang="fr-FR"/>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4EE8C44D-0174-4996-AEE4-B5BA458B416C}" type="datetimeFigureOut">
              <a:rPr lang="fr-FR"/>
              <a:pPr>
                <a:defRPr/>
              </a:pPr>
              <a:t>02/04/2011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8F3E82E-4B21-4957-A7E7-588A2C7DAAF9}" type="slidenum">
              <a:rPr lang="fr-FR"/>
              <a:pPr>
                <a:defRPr/>
              </a:pPr>
              <a:t>‹#›</a:t>
            </a:fld>
            <a:endParaRPr lang="fr-FR"/>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contenu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4C459DBD-0268-48B2-BA44-0308061B251D}" type="datetimeFigureOut">
              <a:rPr lang="fr-FR"/>
              <a:pPr>
                <a:defRPr/>
              </a:pPr>
              <a:t>02/04/2011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64EDEF0-DB28-47A0-8204-336720D946E7}" type="slidenum">
              <a:rPr lang="fr-FR"/>
              <a:pPr>
                <a:defRPr/>
              </a:pPr>
              <a:t>‹#›</a:t>
            </a:fld>
            <a:endParaRPr lang="fr-FR"/>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Espace réservé de la date 3"/>
          <p:cNvSpPr>
            <a:spLocks noGrp="1"/>
          </p:cNvSpPr>
          <p:nvPr>
            <p:ph type="dt" sz="half" idx="10"/>
          </p:nvPr>
        </p:nvSpPr>
        <p:spPr/>
        <p:txBody>
          <a:bodyPr/>
          <a:lstStyle>
            <a:lvl1pPr>
              <a:defRPr/>
            </a:lvl1pPr>
          </a:lstStyle>
          <a:p>
            <a:pPr>
              <a:defRPr/>
            </a:pPr>
            <a:fld id="{0A7007B5-C3B1-4EEE-8D73-1BEFB2EEA051}" type="datetimeFigureOut">
              <a:rPr lang="fr-FR"/>
              <a:pPr>
                <a:defRPr/>
              </a:pPr>
              <a:t>02/04/2011</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244F09F-0700-4386-97A9-56F7DA5931B7}" type="slidenum">
              <a:rPr lang="fr-FR"/>
              <a:pPr>
                <a:defRPr/>
              </a:pPr>
              <a:t>‹#›</a:t>
            </a:fld>
            <a:endParaRPr lang="fr-FR"/>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5" name="Espace réservé de la date 3"/>
          <p:cNvSpPr>
            <a:spLocks noGrp="1"/>
          </p:cNvSpPr>
          <p:nvPr>
            <p:ph type="dt" sz="half" idx="10"/>
          </p:nvPr>
        </p:nvSpPr>
        <p:spPr/>
        <p:txBody>
          <a:bodyPr/>
          <a:lstStyle>
            <a:lvl1pPr>
              <a:defRPr/>
            </a:lvl1pPr>
          </a:lstStyle>
          <a:p>
            <a:pPr>
              <a:defRPr/>
            </a:pPr>
            <a:fld id="{3A3AF017-E379-456A-9CEA-81E69B51BDA2}" type="datetimeFigureOut">
              <a:rPr lang="fr-FR"/>
              <a:pPr>
                <a:defRPr/>
              </a:pPr>
              <a:t>02/04/2011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CD903C6-7F14-43B6-8609-93F6748F2B0E}" type="slidenum">
              <a:rPr lang="fr-FR"/>
              <a:pPr>
                <a:defRPr/>
              </a:pPr>
              <a:t>‹#›</a:t>
            </a:fld>
            <a:endParaRPr lang="fr-FR"/>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ar-SA" smtClean="0"/>
              <a:t>انقر لتحرير نمط العنوان الرئيسي</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7" name="Espace réservé de la date 3"/>
          <p:cNvSpPr>
            <a:spLocks noGrp="1"/>
          </p:cNvSpPr>
          <p:nvPr>
            <p:ph type="dt" sz="half" idx="10"/>
          </p:nvPr>
        </p:nvSpPr>
        <p:spPr/>
        <p:txBody>
          <a:bodyPr/>
          <a:lstStyle>
            <a:lvl1pPr>
              <a:defRPr/>
            </a:lvl1pPr>
          </a:lstStyle>
          <a:p>
            <a:pPr>
              <a:defRPr/>
            </a:pPr>
            <a:fld id="{167D4141-57E8-4C8C-A04C-4C1185F277B8}" type="datetimeFigureOut">
              <a:rPr lang="fr-FR"/>
              <a:pPr>
                <a:defRPr/>
              </a:pPr>
              <a:t>02/04/2011</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D9AD018F-CBEC-428E-BE01-2540EDDDAD93}" type="slidenum">
              <a:rPr lang="fr-FR"/>
              <a:pPr>
                <a:defRPr/>
              </a:pPr>
              <a:t>‹#›</a:t>
            </a:fld>
            <a:endParaRPr lang="fr-F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e la date 3"/>
          <p:cNvSpPr>
            <a:spLocks noGrp="1"/>
          </p:cNvSpPr>
          <p:nvPr>
            <p:ph type="dt" sz="half" idx="10"/>
          </p:nvPr>
        </p:nvSpPr>
        <p:spPr/>
        <p:txBody>
          <a:bodyPr/>
          <a:lstStyle>
            <a:lvl1pPr>
              <a:defRPr/>
            </a:lvl1pPr>
          </a:lstStyle>
          <a:p>
            <a:pPr>
              <a:defRPr/>
            </a:pPr>
            <a:fld id="{BD3E0226-6833-45E8-983D-B6E264F186F7}" type="datetimeFigureOut">
              <a:rPr lang="fr-FR"/>
              <a:pPr>
                <a:defRPr/>
              </a:pPr>
              <a:t>02/04/2011</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F6CABCAD-6C85-4D34-988E-70582D0DEAED}" type="slidenum">
              <a:rPr lang="fr-FR"/>
              <a:pPr>
                <a:defRPr/>
              </a:pPr>
              <a:t>‹#›</a:t>
            </a:fld>
            <a:endParaRPr lang="fr-FR"/>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2BD51F86-BDCC-4965-BCC9-4CED3662AA5A}" type="datetimeFigureOut">
              <a:rPr lang="fr-FR"/>
              <a:pPr>
                <a:defRPr/>
              </a:pPr>
              <a:t>02/04/2011</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6A4731BD-B3DA-4AB1-BC94-452724EB173F}" type="slidenum">
              <a:rPr lang="fr-FR"/>
              <a:pPr>
                <a:defRPr/>
              </a:pPr>
              <a:t>‹#›</a:t>
            </a:fld>
            <a:endParaRPr lang="fr-FR"/>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Espace réservé de la date 3"/>
          <p:cNvSpPr>
            <a:spLocks noGrp="1"/>
          </p:cNvSpPr>
          <p:nvPr>
            <p:ph type="dt" sz="half" idx="10"/>
          </p:nvPr>
        </p:nvSpPr>
        <p:spPr/>
        <p:txBody>
          <a:bodyPr/>
          <a:lstStyle>
            <a:lvl1pPr>
              <a:defRPr/>
            </a:lvl1pPr>
          </a:lstStyle>
          <a:p>
            <a:pPr>
              <a:defRPr/>
            </a:pPr>
            <a:fld id="{DF27C7E5-935E-4D23-B1E6-20E617654FBF}" type="datetimeFigureOut">
              <a:rPr lang="fr-FR"/>
              <a:pPr>
                <a:defRPr/>
              </a:pPr>
              <a:t>02/04/2011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412AD94-85CB-4050-99B1-BBD0825525DF}" type="slidenum">
              <a:rPr lang="fr-FR"/>
              <a:pPr>
                <a:defRPr/>
              </a:pPr>
              <a:t>‹#›</a:t>
            </a:fld>
            <a:endParaRPr lang="fr-FR"/>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الرمز لإضافة صورة</a:t>
            </a:r>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Espace réservé de la date 3"/>
          <p:cNvSpPr>
            <a:spLocks noGrp="1"/>
          </p:cNvSpPr>
          <p:nvPr>
            <p:ph type="dt" sz="half" idx="10"/>
          </p:nvPr>
        </p:nvSpPr>
        <p:spPr/>
        <p:txBody>
          <a:bodyPr/>
          <a:lstStyle>
            <a:lvl1pPr>
              <a:defRPr/>
            </a:lvl1pPr>
          </a:lstStyle>
          <a:p>
            <a:pPr>
              <a:defRPr/>
            </a:pPr>
            <a:fld id="{6A9D8327-80CC-485D-BDB1-7C28268A8FFA}" type="datetimeFigureOut">
              <a:rPr lang="fr-FR"/>
              <a:pPr>
                <a:defRPr/>
              </a:pPr>
              <a:t>02/04/2011</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18D2B0C-E7C5-4428-B3EE-6D48C7D1C212}" type="slidenum">
              <a:rPr lang="fr-FR"/>
              <a:pPr>
                <a:defRPr/>
              </a:pPr>
              <a:t>‹#›</a:t>
            </a:fld>
            <a:endParaRPr lang="fr-FR"/>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8FF6D4C-D741-461B-88A4-F9432DF21A23}" type="datetimeFigureOut">
              <a:rPr lang="fr-FR"/>
              <a:pPr>
                <a:defRPr/>
              </a:pPr>
              <a:t>02/04/2011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DE51668-393A-49F4-9FE5-6AB316EAB15A}"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75.xml"/><Relationship Id="rId4" Type="http://schemas.openxmlformats.org/officeDocument/2006/relationships/slide" Target="slide5.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4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title"/>
          </p:nvPr>
        </p:nvSpPr>
        <p:spPr>
          <a:xfrm>
            <a:off x="1371600" y="4714884"/>
            <a:ext cx="7772400" cy="1362075"/>
          </a:xfrm>
        </p:spPr>
        <p:txBody>
          <a:bodyPr/>
          <a:lstStyle/>
          <a:p>
            <a:r>
              <a:rPr lang="fr-CA" sz="8800" dirty="0" smtClean="0">
                <a:solidFill>
                  <a:schemeClr val="bg1"/>
                </a:solidFill>
                <a:latin typeface="Andalus" pitchFamily="18" charset="-78"/>
                <a:cs typeface="Andalus" pitchFamily="18" charset="-78"/>
              </a:rPr>
              <a:t/>
            </a:r>
            <a:br>
              <a:rPr lang="fr-CA" sz="8800" dirty="0" smtClean="0">
                <a:solidFill>
                  <a:schemeClr val="bg1"/>
                </a:solidFill>
                <a:latin typeface="Andalus" pitchFamily="18" charset="-78"/>
                <a:cs typeface="Andalus" pitchFamily="18" charset="-78"/>
              </a:rPr>
            </a:br>
            <a:endParaRPr lang="fr-FR" sz="8800" dirty="0" smtClean="0">
              <a:solidFill>
                <a:schemeClr val="bg1"/>
              </a:solidFill>
              <a:latin typeface="Andalus" pitchFamily="18" charset="-78"/>
              <a:cs typeface="Andalus" pitchFamily="18" charset="-78"/>
            </a:endParaRPr>
          </a:p>
        </p:txBody>
      </p:sp>
      <p:sp>
        <p:nvSpPr>
          <p:cNvPr id="4" name="عنصر نائب للنص 3"/>
          <p:cNvSpPr>
            <a:spLocks noGrp="1"/>
          </p:cNvSpPr>
          <p:nvPr>
            <p:ph type="body" idx="1"/>
          </p:nvPr>
        </p:nvSpPr>
        <p:spPr>
          <a:xfrm>
            <a:off x="928662" y="4357694"/>
            <a:ext cx="7772400" cy="1500187"/>
          </a:xfrm>
        </p:spPr>
        <p:txBody>
          <a:bodyPr/>
          <a:lstStyle/>
          <a:p>
            <a:r>
              <a:rPr lang="en-US" sz="9600" dirty="0" smtClean="0">
                <a:solidFill>
                  <a:schemeClr val="bg1"/>
                </a:solidFill>
                <a:latin typeface="Andalus" pitchFamily="18" charset="-78"/>
                <a:cs typeface="Andalus" pitchFamily="18" charset="-78"/>
              </a:rPr>
              <a:t>      Ze</a:t>
            </a:r>
            <a:r>
              <a:rPr lang="en-US" sz="3200" dirty="0" smtClean="0">
                <a:solidFill>
                  <a:schemeClr val="bg1"/>
                </a:solidFill>
                <a:latin typeface="Andalus" pitchFamily="18" charset="-78"/>
                <a:cs typeface="Andalus" pitchFamily="18" charset="-78"/>
              </a:rPr>
              <a:t>inab  </a:t>
            </a:r>
            <a:r>
              <a:rPr lang="en-US" sz="5400" dirty="0" smtClean="0">
                <a:solidFill>
                  <a:schemeClr val="bg1"/>
                </a:solidFill>
                <a:latin typeface="Andalus" pitchFamily="18" charset="-78"/>
                <a:cs typeface="Andalus" pitchFamily="18" charset="-78"/>
              </a:rPr>
              <a:t>Al-Safar</a:t>
            </a:r>
            <a:endParaRPr lang="en-US" sz="5400" dirty="0">
              <a:solidFill>
                <a:schemeClr val="bg1"/>
              </a:solidFill>
              <a:latin typeface="Andalus" pitchFamily="18" charset="-78"/>
              <a:cs typeface="Andalus" pitchFamily="18" charset="-78"/>
            </a:endParaRPr>
          </a:p>
        </p:txBody>
      </p:sp>
      <p:sp>
        <p:nvSpPr>
          <p:cNvPr id="3" name="Sous-titre 2"/>
          <p:cNvSpPr txBox="1">
            <a:spLocks/>
          </p:cNvSpPr>
          <p:nvPr/>
        </p:nvSpPr>
        <p:spPr>
          <a:xfrm rot="19989473">
            <a:off x="265131" y="1136333"/>
            <a:ext cx="6400800" cy="1752600"/>
          </a:xfrm>
          <a:prstGeom prst="rect">
            <a:avLst/>
          </a:prstGeom>
        </p:spPr>
        <p:txBody>
          <a:bodyPr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fr-CA"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Prepared &amp;</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fr-CA"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 </a:t>
            </a:r>
            <a:r>
              <a:rPr kumimoji="0" lang="en-US"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presented</a:t>
            </a:r>
            <a:r>
              <a:rPr kumimoji="0" lang="fr-CA"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 by;</a:t>
            </a:r>
            <a:endParaRPr kumimoji="0" lang="fr-FR"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endParaRPr>
          </a:p>
          <a:p>
            <a:pPr marL="342900" marR="0" lvl="0" indent="-342900" algn="ctr" defTabSz="914400" rtl="0" eaLnBrk="1" fontAlgn="auto" latinLnBrk="0" hangingPunct="1">
              <a:lnSpc>
                <a:spcPct val="100000"/>
              </a:lnSpc>
              <a:spcBef>
                <a:spcPct val="20000"/>
              </a:spcBef>
              <a:spcAft>
                <a:spcPts val="0"/>
              </a:spcAft>
              <a:buClrTx/>
              <a:buSzTx/>
              <a:tabLst/>
              <a:defRPr/>
            </a:pPr>
            <a:r>
              <a:rPr kumimoji="0" lang="fr-FR" sz="96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 Za</a:t>
            </a:r>
            <a:r>
              <a:rPr kumimoji="0" lang="fr-FR" sz="44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ndalus" pitchFamily="18" charset="-78"/>
                <a:ea typeface="+mn-ea"/>
                <a:cs typeface="Andalus" pitchFamily="18" charset="-78"/>
              </a:rPr>
              <a:t>hra</a:t>
            </a:r>
            <a:r>
              <a:rPr kumimoji="0" lang="fr-FR"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 </a:t>
            </a:r>
            <a:r>
              <a:rPr kumimoji="0" lang="fr-FR" sz="4400" b="1"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Qudsei</a:t>
            </a:r>
            <a:r>
              <a:rPr kumimoji="0" lang="fr-FR" sz="4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rPr>
              <a:t>&amp;</a:t>
            </a: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fr-FR" sz="5400" b="0" i="0" u="none" strike="noStrike" kern="1200" cap="none" spc="0" normalizeH="0" baseline="0" noProof="0" dirty="0" smtClean="0">
              <a:ln>
                <a:noFill/>
              </a:ln>
              <a:solidFill>
                <a:schemeClr val="bg1"/>
              </a:solidFill>
              <a:effectLst/>
              <a:uLnTx/>
              <a:uFillTx/>
              <a:latin typeface="Andalus" pitchFamily="18" charset="-78"/>
              <a:ea typeface="+mn-ea"/>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868346"/>
          </a:xfrm>
        </p:spPr>
        <p:txBody>
          <a:bodyPr/>
          <a:lstStyle/>
          <a:p>
            <a:pPr algn="l"/>
            <a:r>
              <a:rPr lang="fr-CA" b="1" u="sng" dirty="0" smtClean="0">
                <a:latin typeface="Andalus" pitchFamily="18" charset="-78"/>
                <a:cs typeface="Andalus" pitchFamily="18" charset="-78"/>
              </a:rPr>
              <a:t/>
            </a:r>
            <a:br>
              <a:rPr lang="fr-CA" b="1" u="sng" dirty="0" smtClean="0">
                <a:latin typeface="Andalus" pitchFamily="18" charset="-78"/>
                <a:cs typeface="Andalus" pitchFamily="18" charset="-78"/>
              </a:rPr>
            </a:br>
            <a:r>
              <a:rPr lang="fr-CA" b="1" u="sng" dirty="0" smtClean="0">
                <a:latin typeface="Andalus" pitchFamily="18" charset="-78"/>
                <a:cs typeface="Andalus" pitchFamily="18" charset="-78"/>
              </a:rPr>
              <a:t>Management objectives;</a:t>
            </a:r>
            <a:r>
              <a:rPr lang="fr-FR" dirty="0" smtClean="0"/>
              <a:t> </a:t>
            </a:r>
            <a:r>
              <a:rPr lang="en-US" dirty="0" smtClean="0"/>
              <a:t/>
            </a:r>
            <a:br>
              <a:rPr lang="en-US" dirty="0" smtClean="0"/>
            </a:b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lvl="0">
              <a:buFont typeface="Wingdings" pitchFamily="2" charset="2"/>
              <a:buChar char="Ø"/>
            </a:pPr>
            <a:r>
              <a:rPr lang="en-US" sz="2800" dirty="0" smtClean="0">
                <a:latin typeface="Andalus" pitchFamily="18" charset="-78"/>
                <a:cs typeface="Andalus" pitchFamily="18" charset="-78"/>
              </a:rPr>
              <a:t>Maximum Prosperity for Employer &amp; Employees - Management ensures smooth and coordinated functioning of the enterprise</a:t>
            </a:r>
          </a:p>
          <a:p>
            <a:pPr lvl="0">
              <a:buFont typeface="Wingdings" pitchFamily="2" charset="2"/>
              <a:buChar char="Ø"/>
            </a:pPr>
            <a:r>
              <a:rPr lang="en-US" sz="2800" dirty="0" smtClean="0">
                <a:latin typeface="Andalus" pitchFamily="18" charset="-78"/>
                <a:cs typeface="Andalus" pitchFamily="18" charset="-78"/>
              </a:rPr>
              <a:t>Human betterment &amp; Social Justice - Management serves as a tool for the upliftment as well as betterment of the society. </a:t>
            </a:r>
            <a:endParaRPr lang="fr-FR" sz="2800" dirty="0" smtClean="0">
              <a:latin typeface="Andalus" pitchFamily="18" charset="-78"/>
              <a:cs typeface="Andalus" pitchFamily="18" charset="-78"/>
            </a:endParaRPr>
          </a:p>
        </p:txBody>
      </p:sp>
      <p:pic>
        <p:nvPicPr>
          <p:cNvPr id="4" name="صورة 3" descr="images.jpgce.jpg"/>
          <p:cNvPicPr>
            <a:picLocks noChangeAspect="1"/>
          </p:cNvPicPr>
          <p:nvPr/>
        </p:nvPicPr>
        <p:blipFill>
          <a:blip r:embed="rId3" cstate="print"/>
          <a:stretch>
            <a:fillRect/>
          </a:stretch>
        </p:blipFill>
        <p:spPr>
          <a:xfrm>
            <a:off x="5429256" y="4786322"/>
            <a:ext cx="2628900" cy="1743075"/>
          </a:xfrm>
          <a:prstGeom prst="rect">
            <a:avLst/>
          </a:prstGeom>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285984" y="428604"/>
            <a:ext cx="6257925" cy="1203348"/>
          </a:xfrm>
        </p:spPr>
        <p:txBody>
          <a:bodyPr/>
          <a:lstStyle/>
          <a:p>
            <a:pPr algn="l"/>
            <a:r>
              <a:rPr lang="en-US" b="1" u="sng" dirty="0" smtClean="0">
                <a:latin typeface="Andalus" pitchFamily="18" charset="-78"/>
                <a:cs typeface="Andalus" pitchFamily="18" charset="-78"/>
              </a:rPr>
              <a:t> Management both art and science;</a:t>
            </a:r>
            <a:endParaRPr lang="fr-FR" b="1" u="sng" dirty="0" smtClean="0">
              <a:latin typeface="Andalus" pitchFamily="18" charset="-78"/>
              <a:cs typeface="Andalus" pitchFamily="18" charset="-78"/>
            </a:endParaRPr>
          </a:p>
        </p:txBody>
      </p:sp>
      <p:sp>
        <p:nvSpPr>
          <p:cNvPr id="6" name="عنصر نائب للمحتوى 5"/>
          <p:cNvSpPr>
            <a:spLocks noGrp="1"/>
          </p:cNvSpPr>
          <p:nvPr>
            <p:ph idx="1"/>
          </p:nvPr>
        </p:nvSpPr>
        <p:spPr>
          <a:xfrm>
            <a:off x="2357422" y="1643050"/>
            <a:ext cx="5972188" cy="4525963"/>
          </a:xfrm>
        </p:spPr>
        <p:txBody>
          <a:bodyPr/>
          <a:lstStyle/>
          <a:p>
            <a:pPr>
              <a:buFont typeface="Wingdings" pitchFamily="2" charset="2"/>
              <a:buChar char="Ø"/>
            </a:pPr>
            <a:r>
              <a:rPr lang="en-US" dirty="0" smtClean="0"/>
              <a:t> </a:t>
            </a:r>
            <a:r>
              <a:rPr lang="en-US" sz="2800" dirty="0" smtClean="0">
                <a:latin typeface="Andalus" pitchFamily="18" charset="-78"/>
                <a:cs typeface="Andalus" pitchFamily="18" charset="-78"/>
              </a:rPr>
              <a:t>While certain aspects of management make it a science, certain others which involve application of skills make it an art.</a:t>
            </a:r>
          </a:p>
          <a:p>
            <a:pPr>
              <a:buNone/>
            </a:pPr>
            <a:endParaRPr lang="en-US" dirty="0" smtClean="0">
              <a:latin typeface="Andalus" pitchFamily="18" charset="-78"/>
              <a:cs typeface="Andalus" pitchFamily="18" charset="-78"/>
            </a:endParaRPr>
          </a:p>
          <a:p>
            <a:pPr>
              <a:buFont typeface="Wingdings" pitchFamily="2" charset="2"/>
              <a:buChar char="Ø"/>
            </a:pPr>
            <a:endParaRPr lang="en-US" dirty="0" smtClean="0">
              <a:latin typeface="Andalus" pitchFamily="18" charset="-78"/>
              <a:cs typeface="Andalus" pitchFamily="18" charset="-78"/>
            </a:endParaRPr>
          </a:p>
          <a:p>
            <a:pPr>
              <a:buFont typeface="Wingdings" pitchFamily="2" charset="2"/>
              <a:buChar char="Ø"/>
            </a:pPr>
            <a:endParaRPr lang="en-US" dirty="0" smtClean="0">
              <a:latin typeface="Andalus" pitchFamily="18" charset="-78"/>
              <a:cs typeface="Andalus" pitchFamily="18" charset="-78"/>
            </a:endParaRPr>
          </a:p>
          <a:p>
            <a:pPr>
              <a:buFont typeface="Wingdings" pitchFamily="2" charset="2"/>
              <a:buChar char="Ø"/>
            </a:pPr>
            <a:r>
              <a:rPr lang="en-US" sz="2800" dirty="0" smtClean="0">
                <a:latin typeface="Andalus" pitchFamily="18" charset="-78"/>
                <a:cs typeface="Andalus" pitchFamily="18" charset="-78"/>
              </a:rPr>
              <a:t>Every discipline of art is always backed by science which is basic knowledge of that art. </a:t>
            </a:r>
            <a:endParaRPr lang="en-US" sz="2800" dirty="0"/>
          </a:p>
        </p:txBody>
      </p:sp>
      <p:pic>
        <p:nvPicPr>
          <p:cNvPr id="7" name="صورة 6" descr="YRMACA1ASRS0CAZ0OUOVCATO41SYCAZMVXMRCAK03D5ECAJ41IU3CACM4G2XCAYFB2UOCA9L67J8CA6BLS0LCALPN1KGCA5CGCRWCAVDDNBWCARGISZ7CA5UD6MVCARLAV4WCARGW7KPCACOHCIWCATT3KXL.jpg"/>
          <p:cNvPicPr>
            <a:picLocks noChangeAspect="1"/>
          </p:cNvPicPr>
          <p:nvPr/>
        </p:nvPicPr>
        <p:blipFill>
          <a:blip r:embed="rId3" cstate="print"/>
          <a:stretch>
            <a:fillRect/>
          </a:stretch>
        </p:blipFill>
        <p:spPr>
          <a:xfrm>
            <a:off x="5357818" y="3571876"/>
            <a:ext cx="1676400" cy="1409700"/>
          </a:xfrm>
          <a:prstGeom prst="rect">
            <a:avLst/>
          </a:prstGeom>
        </p:spPr>
      </p:pic>
      <p:pic>
        <p:nvPicPr>
          <p:cNvPr id="8" name="صورة 7" descr="AY1FCA354FH6CATTSPD6CA43OWEDCAY59D6XCAM5Y326CA62MGR2CAICKIW9CA0AW95TCAEWHFZJCASON0QPCAU0LU32CA7TR1W8CAP8CEZHCA3P2A04CABEZ15PCAY45UJDCAM1ADQKCAS2XZ1LCAUAJ059.jpg"/>
          <p:cNvPicPr>
            <a:picLocks noChangeAspect="1"/>
          </p:cNvPicPr>
          <p:nvPr/>
        </p:nvPicPr>
        <p:blipFill>
          <a:blip r:embed="rId4" cstate="print"/>
          <a:stretch>
            <a:fillRect/>
          </a:stretch>
        </p:blipFill>
        <p:spPr>
          <a:xfrm>
            <a:off x="3214678" y="3571876"/>
            <a:ext cx="1876422" cy="1704973"/>
          </a:xfrm>
          <a:prstGeom prst="rect">
            <a:avLst/>
          </a:prstGeom>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1928794" y="0"/>
            <a:ext cx="6257925" cy="1203348"/>
          </a:xfrm>
        </p:spPr>
        <p:txBody>
          <a:bodyPr/>
          <a:lstStyle/>
          <a:p>
            <a:pPr algn="l"/>
            <a:r>
              <a:rPr lang="en-US" b="1" u="sng" dirty="0" smtClean="0">
                <a:latin typeface="Andalus" pitchFamily="18" charset="-78"/>
                <a:cs typeface="Andalus" pitchFamily="18" charset="-78"/>
              </a:rPr>
              <a:t> Management as an art;</a:t>
            </a:r>
            <a:endParaRPr lang="fr-FR" b="1" u="sng" dirty="0" smtClean="0">
              <a:latin typeface="Andalus" pitchFamily="18" charset="-78"/>
              <a:cs typeface="Andalus" pitchFamily="18" charset="-78"/>
            </a:endParaRPr>
          </a:p>
        </p:txBody>
      </p:sp>
      <p:sp>
        <p:nvSpPr>
          <p:cNvPr id="6" name="عنصر نائب للمحتوى 5"/>
          <p:cNvSpPr>
            <a:spLocks noGrp="1"/>
          </p:cNvSpPr>
          <p:nvPr>
            <p:ph idx="1"/>
          </p:nvPr>
        </p:nvSpPr>
        <p:spPr>
          <a:xfrm>
            <a:off x="2143108" y="1071546"/>
            <a:ext cx="5643602" cy="5429264"/>
          </a:xfrm>
        </p:spPr>
        <p:txBody>
          <a:bodyPr/>
          <a:lstStyle/>
          <a:p>
            <a:pPr lvl="0">
              <a:buFont typeface="Wingdings" pitchFamily="2" charset="2"/>
              <a:buChar char="Ø"/>
            </a:pPr>
            <a:r>
              <a:rPr lang="en-US" sz="2800" dirty="0" smtClean="0">
                <a:latin typeface="Andalus" pitchFamily="18" charset="-78"/>
                <a:cs typeface="Andalus" pitchFamily="18" charset="-78"/>
              </a:rPr>
              <a:t>Just like other arts it has practical application. The knowledge of management should be learned and practiced by managers.</a:t>
            </a:r>
          </a:p>
          <a:p>
            <a:pPr lvl="0">
              <a:buFont typeface="Wingdings" pitchFamily="2" charset="2"/>
              <a:buChar char="Ø"/>
            </a:pPr>
            <a:r>
              <a:rPr lang="en-US" sz="2800" dirty="0" smtClean="0">
                <a:latin typeface="Andalus" pitchFamily="18" charset="-78"/>
                <a:cs typeface="Andalus" pitchFamily="18" charset="-78"/>
              </a:rPr>
              <a:t>gains experience by continuous application of management knowledge. helps them to develop more skills and abilities for translating management knowledge into practice.</a:t>
            </a:r>
          </a:p>
          <a:p>
            <a:pPr lvl="0" algn="ctr">
              <a:buFont typeface="Wingdings" pitchFamily="2" charset="2"/>
              <a:buChar char="Ø"/>
            </a:pPr>
            <a:r>
              <a:rPr lang="en-US" sz="2800" dirty="0" smtClean="0">
                <a:latin typeface="Andalus" pitchFamily="18" charset="-78"/>
                <a:cs typeface="Andalus" pitchFamily="18" charset="-78"/>
              </a:rPr>
              <a:t>calls for innovativeness and creativity.</a:t>
            </a:r>
          </a:p>
          <a:p>
            <a:pPr>
              <a:buNone/>
            </a:pPr>
            <a:endParaRPr lang="en-US" dirty="0" smtClean="0"/>
          </a:p>
        </p:txBody>
      </p:sp>
      <p:pic>
        <p:nvPicPr>
          <p:cNvPr id="8" name="صورة 7" descr="AY1FCA354FH6CATTSPD6CA43OWEDCAY59D6XCAM5Y326CA62MGR2CAICKIW9CA0AW95TCAEWHFZJCASON0QPCAU0LU32CA7TR1W8CAP8CEZHCA3P2A04CABEZ15PCAY45UJDCAM1ADQKCAS2XZ1LCAUAJ059.jpg"/>
          <p:cNvPicPr>
            <a:picLocks noChangeAspect="1"/>
          </p:cNvPicPr>
          <p:nvPr/>
        </p:nvPicPr>
        <p:blipFill>
          <a:blip r:embed="rId3" cstate="print"/>
          <a:stretch>
            <a:fillRect/>
          </a:stretch>
        </p:blipFill>
        <p:spPr>
          <a:xfrm>
            <a:off x="7481860" y="285728"/>
            <a:ext cx="1662140" cy="1704973"/>
          </a:xfrm>
          <a:prstGeom prst="rect">
            <a:avLst/>
          </a:prstGeom>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1000100" y="0"/>
            <a:ext cx="6257925" cy="1203348"/>
          </a:xfrm>
        </p:spPr>
        <p:txBody>
          <a:bodyPr/>
          <a:lstStyle/>
          <a:p>
            <a:pPr algn="l"/>
            <a:r>
              <a:rPr lang="en-US" sz="4000" b="1" u="sng" dirty="0" smtClean="0">
                <a:latin typeface="Andalus" pitchFamily="18" charset="-78"/>
                <a:cs typeface="Andalus" pitchFamily="18" charset="-78"/>
              </a:rPr>
              <a:t> Management As a science;</a:t>
            </a:r>
            <a:endParaRPr lang="fr-FR" sz="4000" b="1" u="sng" dirty="0" smtClean="0">
              <a:latin typeface="Andalus" pitchFamily="18" charset="-78"/>
              <a:cs typeface="Andalus" pitchFamily="18" charset="-78"/>
            </a:endParaRPr>
          </a:p>
        </p:txBody>
      </p:sp>
      <p:sp>
        <p:nvSpPr>
          <p:cNvPr id="6" name="عنصر نائب للمحتوى 5"/>
          <p:cNvSpPr>
            <a:spLocks noGrp="1"/>
          </p:cNvSpPr>
          <p:nvPr>
            <p:ph idx="1"/>
          </p:nvPr>
        </p:nvSpPr>
        <p:spPr>
          <a:xfrm>
            <a:off x="2285984" y="1142984"/>
            <a:ext cx="5757874" cy="5500726"/>
          </a:xfrm>
        </p:spPr>
        <p:txBody>
          <a:bodyPr/>
          <a:lstStyle/>
          <a:p>
            <a:pPr>
              <a:buFont typeface="Wingdings" pitchFamily="2" charset="2"/>
              <a:buChar char="Ø"/>
            </a:pPr>
            <a:r>
              <a:rPr lang="en-US" sz="2800" dirty="0" smtClean="0">
                <a:latin typeface="Andalus" pitchFamily="18" charset="-78"/>
                <a:cs typeface="Andalus" pitchFamily="18" charset="-78"/>
              </a:rPr>
              <a:t>Its principles, generalizations </a:t>
            </a:r>
          </a:p>
          <a:p>
            <a:pPr>
              <a:buNone/>
            </a:pPr>
            <a:r>
              <a:rPr lang="en-US" sz="2800" dirty="0" smtClean="0">
                <a:latin typeface="Andalus" pitchFamily="18" charset="-78"/>
                <a:cs typeface="Andalus" pitchFamily="18" charset="-78"/>
              </a:rPr>
              <a:t>and concepts are systematically . </a:t>
            </a:r>
          </a:p>
          <a:p>
            <a:pPr>
              <a:buFont typeface="Wingdings" pitchFamily="2" charset="2"/>
              <a:buChar char="Ø"/>
            </a:pPr>
            <a:r>
              <a:rPr lang="en-US" sz="2800" dirty="0" smtClean="0">
                <a:latin typeface="Andalus" pitchFamily="18" charset="-78"/>
                <a:cs typeface="Andalus" pitchFamily="18" charset="-78"/>
              </a:rPr>
              <a:t>Its principles, generalizations and concepts are formulated on the basis of observation, research, analysis and experimentation.</a:t>
            </a:r>
          </a:p>
          <a:p>
            <a:pPr lvl="0">
              <a:buFont typeface="Wingdings" pitchFamily="2" charset="2"/>
              <a:buChar char="Ø"/>
            </a:pPr>
            <a:r>
              <a:rPr lang="en-US" sz="2800" dirty="0" smtClean="0">
                <a:latin typeface="Andalus" pitchFamily="18" charset="-78"/>
                <a:cs typeface="Andalus" pitchFamily="18" charset="-78"/>
              </a:rPr>
              <a:t>Like other sciences, management principles are also based on relationship of cause and effect. </a:t>
            </a:r>
          </a:p>
          <a:p>
            <a:pPr lvl="0">
              <a:buFont typeface="Wingdings" pitchFamily="2" charset="2"/>
              <a:buChar char="Ø"/>
            </a:pPr>
            <a:r>
              <a:rPr lang="en-US" sz="2800" dirty="0" smtClean="0">
                <a:latin typeface="Andalus" pitchFamily="18" charset="-78"/>
                <a:cs typeface="Andalus" pitchFamily="18" charset="-78"/>
              </a:rPr>
              <a:t>Management principles are universally applicable to all types of organizations.</a:t>
            </a:r>
          </a:p>
          <a:p>
            <a:pPr>
              <a:buNone/>
            </a:pPr>
            <a:endParaRPr lang="en-US" dirty="0" smtClean="0"/>
          </a:p>
          <a:p>
            <a:pPr>
              <a:buNone/>
            </a:pPr>
            <a:endParaRPr lang="en-US" dirty="0" smtClean="0">
              <a:latin typeface="Andalus" pitchFamily="18" charset="-78"/>
              <a:cs typeface="Andalus" pitchFamily="18" charset="-78"/>
            </a:endParaRPr>
          </a:p>
        </p:txBody>
      </p:sp>
      <p:pic>
        <p:nvPicPr>
          <p:cNvPr id="7" name="صورة 6" descr="YRMACA1ASRS0CAZ0OUOVCATO41SYCAZMVXMRCAK03D5ECAJ41IU3CACM4G2XCAYFB2UOCA9L67J8CA6BLS0LCALPN1KGCA5CGCRWCAVDDNBWCARGISZ7CA5UD6MVCARLAV4WCARGW7KPCACOHCIWCATT3KXL.jpg"/>
          <p:cNvPicPr>
            <a:picLocks noChangeAspect="1"/>
          </p:cNvPicPr>
          <p:nvPr/>
        </p:nvPicPr>
        <p:blipFill>
          <a:blip r:embed="rId3" cstate="print"/>
          <a:stretch>
            <a:fillRect/>
          </a:stretch>
        </p:blipFill>
        <p:spPr>
          <a:xfrm>
            <a:off x="7215206" y="214290"/>
            <a:ext cx="1676400" cy="1695428"/>
          </a:xfrm>
          <a:prstGeom prst="rect">
            <a:avLst/>
          </a:prstGeom>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r>
              <a:rPr lang="en-US" b="1" u="sng" dirty="0" smtClean="0"/>
              <a:t>;</a:t>
            </a:r>
            <a:endParaRPr lang="fr-FR" b="1" u="sng" dirty="0" smtClean="0">
              <a:latin typeface="Andalus" pitchFamily="18" charset="-78"/>
              <a:cs typeface="Andalus" pitchFamily="18" charset="-78"/>
            </a:endParaRPr>
          </a:p>
        </p:txBody>
      </p:sp>
      <p:pic>
        <p:nvPicPr>
          <p:cNvPr id="4" name="عنصر نائب للمحتوى 3" descr="Levels of Management"/>
          <p:cNvPicPr>
            <a:picLocks noGrp="1"/>
          </p:cNvPicPr>
          <p:nvPr>
            <p:ph idx="1"/>
          </p:nvPr>
        </p:nvPicPr>
        <p:blipFill>
          <a:blip r:embed="rId3" cstate="print"/>
          <a:srcRect/>
          <a:stretch>
            <a:fillRect/>
          </a:stretch>
        </p:blipFill>
        <p:spPr bwMode="auto">
          <a:xfrm>
            <a:off x="2643174" y="1214422"/>
            <a:ext cx="6286543" cy="507209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r>
              <a:rPr lang="en-US" b="1" u="sng" dirty="0" smtClean="0"/>
              <a: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500298" y="1214422"/>
            <a:ext cx="6086460" cy="5357850"/>
          </a:xfrm>
        </p:spPr>
        <p:txBody>
          <a:bodyPr/>
          <a:lstStyle/>
          <a:p>
            <a:pPr lvl="0" algn="ctr"/>
            <a:r>
              <a:rPr lang="en-US" b="1" u="sng" dirty="0" smtClean="0">
                <a:latin typeface="Andalus" pitchFamily="18" charset="-78"/>
                <a:cs typeface="Andalus" pitchFamily="18" charset="-78"/>
              </a:rPr>
              <a:t>Top Level of Management</a:t>
            </a:r>
          </a:p>
          <a:p>
            <a:pPr>
              <a:buNone/>
            </a:pPr>
            <a:r>
              <a:rPr lang="en-US" dirty="0" smtClean="0">
                <a:latin typeface="Andalus" pitchFamily="18" charset="-78"/>
                <a:cs typeface="Andalus" pitchFamily="18" charset="-78"/>
              </a:rPr>
              <a:t>It consists of board of directors, chief executive or managing director. </a:t>
            </a:r>
          </a:p>
          <a:p>
            <a:pPr>
              <a:buNone/>
            </a:pPr>
            <a:r>
              <a:rPr lang="en-US" dirty="0" smtClean="0">
                <a:latin typeface="Andalus" pitchFamily="18" charset="-78"/>
                <a:cs typeface="Andalus" pitchFamily="18" charset="-78"/>
              </a:rPr>
              <a:t>The top management is the ultimate source of authority and it manages goals and policies for an enterprise. </a:t>
            </a:r>
          </a:p>
          <a:p>
            <a:endParaRPr lang="en-US"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500298" y="1142984"/>
            <a:ext cx="6086460" cy="5357850"/>
          </a:xfrm>
        </p:spPr>
        <p:txBody>
          <a:bodyPr/>
          <a:lstStyle/>
          <a:p>
            <a:r>
              <a:rPr lang="en-US" u="sng" dirty="0" smtClean="0">
                <a:latin typeface="Andalus" pitchFamily="18" charset="-78"/>
                <a:cs typeface="Andalus" pitchFamily="18" charset="-78"/>
              </a:rPr>
              <a:t>The role of the top management can be summarized as follows -</a:t>
            </a:r>
          </a:p>
          <a:p>
            <a:pPr lvl="1"/>
            <a:r>
              <a:rPr lang="en-US" sz="3200" dirty="0" smtClean="0">
                <a:latin typeface="Andalus" pitchFamily="18" charset="-78"/>
                <a:cs typeface="Andalus" pitchFamily="18" charset="-78"/>
              </a:rPr>
              <a:t>Top management lays down the objectives and broad policies of the enterprise.</a:t>
            </a:r>
          </a:p>
          <a:p>
            <a:pPr lvl="1"/>
            <a:r>
              <a:rPr lang="en-US" sz="3200" dirty="0" smtClean="0">
                <a:latin typeface="Andalus" pitchFamily="18" charset="-78"/>
                <a:cs typeface="Andalus" pitchFamily="18" charset="-78"/>
              </a:rPr>
              <a:t>It issues necessary instructions for preparation of department budgets, procedures, schedules etc.</a:t>
            </a:r>
          </a:p>
          <a:p>
            <a:pPr>
              <a:buNone/>
            </a:pPr>
            <a:endParaRPr lang="en-US"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500298" y="1142984"/>
            <a:ext cx="6086460" cy="5357850"/>
          </a:xfrm>
        </p:spPr>
        <p:txBody>
          <a:bodyPr/>
          <a:lstStyle/>
          <a:p>
            <a:r>
              <a:rPr lang="en-US" u="sng" dirty="0" smtClean="0">
                <a:latin typeface="Andalus" pitchFamily="18" charset="-78"/>
                <a:cs typeface="Andalus" pitchFamily="18" charset="-78"/>
              </a:rPr>
              <a:t>The role of the top management can be summarized as follows -</a:t>
            </a:r>
          </a:p>
          <a:p>
            <a:pPr lvl="1"/>
            <a:r>
              <a:rPr lang="en-US" sz="3200" dirty="0" smtClean="0">
                <a:latin typeface="Andalus" pitchFamily="18" charset="-78"/>
                <a:cs typeface="Andalus" pitchFamily="18" charset="-78"/>
              </a:rPr>
              <a:t>It controls &amp; coordinates the activities of all the departments.</a:t>
            </a:r>
          </a:p>
          <a:p>
            <a:pPr lvl="1"/>
            <a:r>
              <a:rPr lang="en-US" sz="3200" dirty="0" smtClean="0">
                <a:latin typeface="Andalus" pitchFamily="18" charset="-78"/>
                <a:cs typeface="Andalus" pitchFamily="18" charset="-78"/>
              </a:rPr>
              <a:t>It is also responsible for maintaining a contact with the outside world.</a:t>
            </a:r>
          </a:p>
          <a:p>
            <a:pPr lvl="1"/>
            <a:r>
              <a:rPr lang="en-US" sz="3200" dirty="0" smtClean="0">
                <a:latin typeface="Andalus" pitchFamily="18" charset="-78"/>
                <a:cs typeface="Andalus" pitchFamily="18" charset="-78"/>
              </a:rPr>
              <a:t>It provides guidance and direction.</a:t>
            </a:r>
          </a:p>
          <a:p>
            <a:endParaRPr lang="en-US"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r>
              <a:rPr lang="en-US" b="1" u="sng" dirty="0" smtClean="0"/>
              <a: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428860" y="1142984"/>
            <a:ext cx="6257940" cy="4525963"/>
          </a:xfrm>
        </p:spPr>
        <p:txBody>
          <a:bodyPr/>
          <a:lstStyle/>
          <a:p>
            <a:pPr lvl="0" algn="ctr"/>
            <a:r>
              <a:rPr lang="en-US" b="1" u="sng" dirty="0" smtClean="0">
                <a:latin typeface="Andalus" pitchFamily="18" charset="-78"/>
                <a:cs typeface="Andalus" pitchFamily="18" charset="-78"/>
              </a:rPr>
              <a:t>Middle Level of Management</a:t>
            </a:r>
          </a:p>
          <a:p>
            <a:pPr>
              <a:buNone/>
            </a:pPr>
            <a:r>
              <a:rPr lang="en-US" dirty="0" smtClean="0">
                <a:latin typeface="Andalus" pitchFamily="18" charset="-78"/>
                <a:cs typeface="Andalus" pitchFamily="18" charset="-78"/>
              </a:rPr>
              <a:t>The branch managers and departmental managers constitute middle level.. In small organization, there is only one layer of middle level of management but in big enterprises, there may be senior and junior middle level management. </a:t>
            </a: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457432" y="1142984"/>
            <a:ext cx="6472286" cy="4972072"/>
          </a:xfrm>
        </p:spPr>
        <p:txBody>
          <a:bodyPr/>
          <a:lstStyle/>
          <a:p>
            <a:pPr>
              <a:buNone/>
            </a:pPr>
            <a:r>
              <a:rPr lang="en-US" sz="2800" u="sng" dirty="0" smtClean="0">
                <a:latin typeface="Andalus" pitchFamily="18" charset="-78"/>
                <a:cs typeface="Andalus" pitchFamily="18" charset="-78"/>
              </a:rPr>
              <a:t>Their role can be emphasized as -</a:t>
            </a:r>
          </a:p>
          <a:p>
            <a:pPr lvl="1"/>
            <a:r>
              <a:rPr lang="en-US" dirty="0" smtClean="0">
                <a:latin typeface="Andalus" pitchFamily="18" charset="-78"/>
                <a:cs typeface="Andalus" pitchFamily="18" charset="-78"/>
              </a:rPr>
              <a:t>They execute the plans of the organization in accordance with the policies and directives of the top management.</a:t>
            </a:r>
          </a:p>
          <a:p>
            <a:pPr lvl="1"/>
            <a:r>
              <a:rPr lang="en-US" dirty="0" smtClean="0">
                <a:latin typeface="Andalus" pitchFamily="18" charset="-78"/>
                <a:cs typeface="Andalus" pitchFamily="18" charset="-78"/>
              </a:rPr>
              <a:t>They make plans for the sub-units of the organization.</a:t>
            </a:r>
          </a:p>
          <a:p>
            <a:pPr lvl="1"/>
            <a:r>
              <a:rPr lang="en-US" dirty="0" smtClean="0">
                <a:latin typeface="Andalus" pitchFamily="18" charset="-78"/>
                <a:cs typeface="Andalus" pitchFamily="18" charset="-78"/>
              </a:rPr>
              <a:t>They participate in employment &amp; training of lower level management.</a:t>
            </a:r>
          </a:p>
          <a:p>
            <a:pPr lvl="1"/>
            <a:r>
              <a:rPr lang="en-US" dirty="0" smtClean="0">
                <a:latin typeface="Andalus" pitchFamily="18" charset="-78"/>
                <a:cs typeface="Andalus" pitchFamily="18" charset="-78"/>
              </a:rPr>
              <a:t>They interpret and explain policies from top level management to lower level.</a:t>
            </a: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idx="4294967295"/>
          </p:nvPr>
        </p:nvSpPr>
        <p:spPr>
          <a:xfrm>
            <a:off x="785786" y="2857496"/>
            <a:ext cx="7772400" cy="4429125"/>
          </a:xfrm>
        </p:spPr>
        <p:txBody>
          <a:bodyPr/>
          <a:lstStyle/>
          <a:p>
            <a:r>
              <a:rPr lang="fr-CA" sz="8800" b="1" dirty="0" smtClean="0">
                <a:solidFill>
                  <a:schemeClr val="bg1"/>
                </a:solidFill>
                <a:latin typeface="Andalus" pitchFamily="18" charset="-78"/>
                <a:cs typeface="Andalus" pitchFamily="18" charset="-78"/>
              </a:rPr>
              <a:t>Management</a:t>
            </a:r>
            <a:r>
              <a:rPr lang="fr-CA" sz="8800" dirty="0" smtClean="0">
                <a:solidFill>
                  <a:schemeClr val="bg1"/>
                </a:solidFill>
                <a:latin typeface="Andalus" pitchFamily="18" charset="-78"/>
                <a:cs typeface="Andalus" pitchFamily="18" charset="-78"/>
              </a:rPr>
              <a:t>.</a:t>
            </a:r>
            <a:br>
              <a:rPr lang="fr-CA" sz="8800" dirty="0" smtClean="0">
                <a:solidFill>
                  <a:schemeClr val="bg1"/>
                </a:solidFill>
                <a:latin typeface="Andalus" pitchFamily="18" charset="-78"/>
                <a:cs typeface="Andalus" pitchFamily="18" charset="-78"/>
              </a:rPr>
            </a:br>
            <a:endParaRPr lang="fr-FR" sz="8800" dirty="0" smtClean="0">
              <a:solidFill>
                <a:schemeClr val="bg1"/>
              </a:solidFill>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796908"/>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357422" y="1071546"/>
            <a:ext cx="6472286" cy="5357850"/>
          </a:xfrm>
        </p:spPr>
        <p:txBody>
          <a:bodyPr/>
          <a:lstStyle/>
          <a:p>
            <a:pPr lvl="1"/>
            <a:r>
              <a:rPr lang="en-US" dirty="0" smtClean="0">
                <a:latin typeface="Andalus" pitchFamily="18" charset="-78"/>
                <a:cs typeface="Andalus" pitchFamily="18" charset="-78"/>
              </a:rPr>
              <a:t>They interpret and explain policies from top level management to lower level.</a:t>
            </a:r>
          </a:p>
          <a:p>
            <a:pPr lvl="1"/>
            <a:r>
              <a:rPr lang="en-US" dirty="0" smtClean="0">
                <a:latin typeface="Andalus" pitchFamily="18" charset="-78"/>
                <a:cs typeface="Andalus" pitchFamily="18" charset="-78"/>
              </a:rPr>
              <a:t>They are responsible for coordinating the activities within the division or department.</a:t>
            </a:r>
          </a:p>
          <a:p>
            <a:pPr lvl="1"/>
            <a:r>
              <a:rPr lang="en-US" dirty="0" smtClean="0">
                <a:latin typeface="Andalus" pitchFamily="18" charset="-78"/>
                <a:cs typeface="Andalus" pitchFamily="18" charset="-78"/>
              </a:rPr>
              <a:t>They evaluate performance of junior managers.</a:t>
            </a:r>
          </a:p>
          <a:p>
            <a:pPr lvl="1"/>
            <a:r>
              <a:rPr lang="en-US" dirty="0" smtClean="0">
                <a:latin typeface="Andalus" pitchFamily="18" charset="-78"/>
                <a:cs typeface="Andalus" pitchFamily="18" charset="-78"/>
              </a:rPr>
              <a:t>They are also responsible for inspiring lower level managers towards better performance.</a:t>
            </a:r>
          </a:p>
          <a:p>
            <a:endParaRPr lang="en-US" sz="24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071670" y="1214422"/>
            <a:ext cx="6615130" cy="4525963"/>
          </a:xfrm>
        </p:spPr>
        <p:txBody>
          <a:bodyPr/>
          <a:lstStyle/>
          <a:p>
            <a:pPr lvl="0" algn="ctr"/>
            <a:r>
              <a:rPr lang="en-US" b="1" u="sng" dirty="0" smtClean="0">
                <a:latin typeface="Andalus" pitchFamily="18" charset="-78"/>
                <a:cs typeface="Andalus" pitchFamily="18" charset="-78"/>
              </a:rPr>
              <a:t>Lower Level of Management</a:t>
            </a:r>
          </a:p>
          <a:p>
            <a:pPr>
              <a:buNone/>
            </a:pPr>
            <a:r>
              <a:rPr lang="en-US" dirty="0" smtClean="0">
                <a:latin typeface="Andalus" pitchFamily="18" charset="-78"/>
                <a:cs typeface="Andalus" pitchFamily="18" charset="-78"/>
              </a:rPr>
              <a:t>Lower level is also known as supervisory / operative level of management. It consists of supervisors, foreman, section officers, superintendent etc. ,they are concerned with direction and controlling function of management</a:t>
            </a:r>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000232" y="1214422"/>
            <a:ext cx="6615130" cy="4525963"/>
          </a:xfrm>
        </p:spPr>
        <p:txBody>
          <a:bodyPr/>
          <a:lstStyle/>
          <a:p>
            <a:pPr lvl="0">
              <a:buNone/>
            </a:pPr>
            <a:r>
              <a:rPr lang="en-US" sz="2800" u="sng" dirty="0" smtClean="0">
                <a:latin typeface="Andalus" pitchFamily="18" charset="-78"/>
                <a:cs typeface="Andalus" pitchFamily="18" charset="-78"/>
              </a:rPr>
              <a:t>Their activities include -</a:t>
            </a:r>
          </a:p>
          <a:p>
            <a:pPr lvl="1"/>
            <a:r>
              <a:rPr lang="en-US" sz="2400" dirty="0" smtClean="0">
                <a:latin typeface="Andalus" pitchFamily="18" charset="-78"/>
                <a:cs typeface="Andalus" pitchFamily="18" charset="-78"/>
              </a:rPr>
              <a:t>Assigning of jobs and tasks to various workers.</a:t>
            </a:r>
          </a:p>
          <a:p>
            <a:pPr lvl="1"/>
            <a:r>
              <a:rPr lang="en-US" sz="2400" dirty="0" smtClean="0">
                <a:latin typeface="Andalus" pitchFamily="18" charset="-78"/>
                <a:cs typeface="Andalus" pitchFamily="18" charset="-78"/>
              </a:rPr>
              <a:t>They guide and instruct workers for day to day activities.</a:t>
            </a:r>
          </a:p>
          <a:p>
            <a:pPr lvl="1"/>
            <a:r>
              <a:rPr lang="en-US" sz="2400" dirty="0" smtClean="0">
                <a:latin typeface="Andalus" pitchFamily="18" charset="-78"/>
                <a:cs typeface="Andalus" pitchFamily="18" charset="-78"/>
              </a:rPr>
              <a:t>They are responsible for the quality as well as quantity of production.</a:t>
            </a:r>
          </a:p>
          <a:p>
            <a:pPr lvl="1"/>
            <a:r>
              <a:rPr lang="en-US" sz="2400" dirty="0" smtClean="0">
                <a:latin typeface="Andalus" pitchFamily="18" charset="-78"/>
                <a:cs typeface="Andalus" pitchFamily="18" charset="-78"/>
              </a:rPr>
              <a:t>They communicate workers problems, suggestions, and recommendatory appeals etc to the higher level and higher level goals and objectives to the workers.</a:t>
            </a:r>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Level of management;</a:t>
            </a:r>
            <a:endParaRPr lang="fr-FR" b="1" u="sng" dirty="0" smtClean="0">
              <a:latin typeface="Andalus" pitchFamily="18" charset="-78"/>
              <a:cs typeface="Andalus" pitchFamily="18" charset="-78"/>
            </a:endParaRPr>
          </a:p>
        </p:txBody>
      </p:sp>
      <p:sp>
        <p:nvSpPr>
          <p:cNvPr id="5" name="عنصر نائب للمحتوى 4"/>
          <p:cNvSpPr>
            <a:spLocks noGrp="1"/>
          </p:cNvSpPr>
          <p:nvPr>
            <p:ph idx="1"/>
          </p:nvPr>
        </p:nvSpPr>
        <p:spPr>
          <a:xfrm>
            <a:off x="2000232" y="1214422"/>
            <a:ext cx="6615130" cy="5286412"/>
          </a:xfrm>
        </p:spPr>
        <p:txBody>
          <a:bodyPr/>
          <a:lstStyle/>
          <a:p>
            <a:pPr lvl="0">
              <a:buNone/>
            </a:pPr>
            <a:r>
              <a:rPr lang="en-US" sz="2800" u="sng" dirty="0" smtClean="0">
                <a:latin typeface="Andalus" pitchFamily="18" charset="-78"/>
                <a:cs typeface="Andalus" pitchFamily="18" charset="-78"/>
              </a:rPr>
              <a:t>Their activities include -</a:t>
            </a:r>
          </a:p>
          <a:p>
            <a:pPr lvl="1"/>
            <a:r>
              <a:rPr lang="en-US" sz="2400" dirty="0" smtClean="0">
                <a:latin typeface="Andalus" pitchFamily="18" charset="-78"/>
                <a:cs typeface="Andalus" pitchFamily="18" charset="-78"/>
              </a:rPr>
              <a:t>They help to solve the grievances of the workers.</a:t>
            </a:r>
          </a:p>
          <a:p>
            <a:pPr lvl="1"/>
            <a:r>
              <a:rPr lang="en-US" sz="2400" dirty="0" smtClean="0">
                <a:latin typeface="Andalus" pitchFamily="18" charset="-78"/>
                <a:cs typeface="Andalus" pitchFamily="18" charset="-78"/>
              </a:rPr>
              <a:t>They are responsible for providing training to the workers.</a:t>
            </a:r>
          </a:p>
          <a:p>
            <a:pPr lvl="1"/>
            <a:r>
              <a:rPr lang="en-US" sz="2400" dirty="0" smtClean="0">
                <a:latin typeface="Andalus" pitchFamily="18" charset="-78"/>
                <a:cs typeface="Andalus" pitchFamily="18" charset="-78"/>
              </a:rPr>
              <a:t>They arrange necessary materials, machines, tools etc for getting the things done.</a:t>
            </a:r>
          </a:p>
          <a:p>
            <a:pPr lvl="1"/>
            <a:r>
              <a:rPr lang="en-US" sz="2400" dirty="0" smtClean="0">
                <a:latin typeface="Andalus" pitchFamily="18" charset="-78"/>
                <a:cs typeface="Andalus" pitchFamily="18" charset="-78"/>
              </a:rPr>
              <a:t>They ensure discipline in the enterprise.</a:t>
            </a:r>
          </a:p>
          <a:p>
            <a:pPr lvl="1"/>
            <a:r>
              <a:rPr lang="en-US" sz="2400" dirty="0" smtClean="0">
                <a:latin typeface="Andalus" pitchFamily="18" charset="-78"/>
                <a:cs typeface="Andalus" pitchFamily="18" charset="-78"/>
              </a:rPr>
              <a:t>They motivate workers.</a:t>
            </a:r>
          </a:p>
          <a:p>
            <a:pPr lvl="1"/>
            <a:r>
              <a:rPr lang="en-US" sz="2400" dirty="0" smtClean="0">
                <a:latin typeface="Andalus" pitchFamily="18" charset="-78"/>
                <a:cs typeface="Andalus" pitchFamily="18" charset="-78"/>
              </a:rPr>
              <a:t>They are the image builders of the enterprise because they are in direct contact with the worker</a:t>
            </a:r>
          </a:p>
          <a:p>
            <a:r>
              <a:rPr lang="en-US" sz="2400" dirty="0" smtClean="0">
                <a:latin typeface="Andalus" pitchFamily="18" charset="-78"/>
                <a:cs typeface="Andalus" pitchFamily="18" charset="-78"/>
              </a:rPr>
              <a:t> </a:t>
            </a:r>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buNone/>
            </a:pPr>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071546"/>
            <a:ext cx="6257925" cy="4525963"/>
          </a:xfrm>
        </p:spPr>
        <p:txBody>
          <a:bodyPr/>
          <a:lstStyle/>
          <a:p>
            <a:pPr lvl="1" algn="ctr">
              <a:buNone/>
            </a:pPr>
            <a:r>
              <a:rPr lang="en-US" sz="1100" b="1" dirty="0" smtClean="0"/>
              <a:t> </a:t>
            </a:r>
            <a:r>
              <a:rPr lang="en-US" sz="3600" dirty="0" smtClean="0">
                <a:effectLst>
                  <a:outerShdw blurRad="38100" dist="38100" dir="2700000" algn="tl">
                    <a:srgbClr val="000000">
                      <a:alpha val="43137"/>
                    </a:srgbClr>
                  </a:outerShdw>
                </a:effectLst>
                <a:latin typeface="Andalus" pitchFamily="18" charset="-78"/>
                <a:cs typeface="Andalus" pitchFamily="18" charset="-78"/>
              </a:rPr>
              <a:t>Leading is Part of the Overall Management Picture</a:t>
            </a:r>
          </a:p>
          <a:p>
            <a:pPr lvl="1"/>
            <a:endParaRPr lang="en-US" sz="2400" dirty="0" smtClean="0">
              <a:latin typeface="Andalus" pitchFamily="18" charset="-78"/>
              <a:cs typeface="Andalus" pitchFamily="18" charset="-78"/>
            </a:endParaRPr>
          </a:p>
          <a:p>
            <a:pPr lvl="1">
              <a:buNone/>
            </a:pPr>
            <a:r>
              <a:rPr lang="en-US" dirty="0" smtClean="0">
                <a:latin typeface="Andalus" pitchFamily="18" charset="-78"/>
                <a:cs typeface="Andalus" pitchFamily="18" charset="-78"/>
              </a:rPr>
              <a:t>Along with planning, organizing and controlling, leading serves as one of the four major management functions.</a:t>
            </a:r>
          </a:p>
          <a:p>
            <a:pPr lvl="1">
              <a:buNone/>
            </a:pPr>
            <a:endParaRPr lang="fr-FR" dirty="0" smtClean="0">
              <a:latin typeface="Andalus" pitchFamily="18" charset="-78"/>
              <a:cs typeface="Andalus" pitchFamily="18" charset="-78"/>
            </a:endParaRPr>
          </a:p>
        </p:txBody>
      </p:sp>
      <p:pic>
        <p:nvPicPr>
          <p:cNvPr id="4" name="صورة 3" descr="Ducksinarow.jpg"/>
          <p:cNvPicPr>
            <a:picLocks noChangeAspect="1"/>
          </p:cNvPicPr>
          <p:nvPr/>
        </p:nvPicPr>
        <p:blipFill>
          <a:blip r:embed="rId3" cstate="print"/>
          <a:stretch>
            <a:fillRect/>
          </a:stretch>
        </p:blipFill>
        <p:spPr>
          <a:xfrm>
            <a:off x="4786314" y="4214818"/>
            <a:ext cx="3857652" cy="2500330"/>
          </a:xfrm>
          <a:prstGeom prst="rect">
            <a:avLst/>
          </a:prstGeom>
        </p:spPr>
      </p:pic>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buNone/>
            </a:pPr>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000108"/>
            <a:ext cx="6257925" cy="5357850"/>
          </a:xfrm>
        </p:spPr>
        <p:txBody>
          <a:bodyPr/>
          <a:lstStyle/>
          <a:p>
            <a:pPr algn="ctr">
              <a:buNone/>
            </a:pPr>
            <a:r>
              <a:rPr lang="en-US" sz="2800" b="1" u="sng" dirty="0" smtClean="0">
                <a:latin typeface="Andalus" pitchFamily="18" charset="-78"/>
                <a:cs typeface="Andalus" pitchFamily="18" charset="-78"/>
              </a:rPr>
              <a:t>Leading and Managing are Two Different Things</a:t>
            </a:r>
          </a:p>
          <a:p>
            <a:pPr lvl="1">
              <a:buFont typeface="Wingdings" pitchFamily="2" charset="2"/>
              <a:buChar char="Ø"/>
            </a:pPr>
            <a:r>
              <a:rPr lang="en-US" dirty="0" smtClean="0">
                <a:latin typeface="Andalus" pitchFamily="18" charset="-78"/>
                <a:cs typeface="Andalus" pitchFamily="18" charset="-78"/>
              </a:rPr>
              <a:t>Many employees follow a manager’s direction because they must do so. The power of influence comes directly from the status and position held</a:t>
            </a:r>
          </a:p>
          <a:p>
            <a:pPr lvl="1">
              <a:buFont typeface="Wingdings" pitchFamily="2" charset="2"/>
              <a:buChar char="Ø"/>
            </a:pPr>
            <a:r>
              <a:rPr lang="en-US" dirty="0" smtClean="0">
                <a:latin typeface="Andalus" pitchFamily="18" charset="-78"/>
                <a:cs typeface="Andalus" pitchFamily="18" charset="-78"/>
              </a:rPr>
              <a:t>A leader is someone who inspires. This person is a person that an employee wants to follow and is excited to follow. </a:t>
            </a:r>
          </a:p>
          <a:p>
            <a:pPr>
              <a:buFont typeface="Wingdings" pitchFamily="2" charset="2"/>
              <a:buChar char="Ø"/>
            </a:pPr>
            <a:r>
              <a:rPr lang="en-US" dirty="0" smtClean="0"/>
              <a:t/>
            </a:r>
            <a:br>
              <a:rPr lang="en-US" dirty="0" smtClean="0"/>
            </a:br>
            <a:r>
              <a:rPr lang="en-US" dirty="0" smtClean="0"/>
              <a:t> </a:t>
            </a:r>
            <a:r>
              <a:rPr lang="en-US" sz="4000" b="1" dirty="0" smtClean="0"/>
              <a:t> </a:t>
            </a:r>
            <a:endParaRPr lang="fr-FR" sz="72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buNone/>
            </a:pPr>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071546"/>
            <a:ext cx="6257925" cy="4525963"/>
          </a:xfrm>
        </p:spPr>
        <p:txBody>
          <a:bodyPr/>
          <a:lstStyle/>
          <a:p>
            <a:pPr algn="ctr">
              <a:buNone/>
            </a:pPr>
            <a:r>
              <a:rPr lang="en-US" b="1" u="sng" dirty="0" smtClean="0">
                <a:latin typeface="Andalus" pitchFamily="18" charset="-78"/>
                <a:cs typeface="Andalus" pitchFamily="18" charset="-78"/>
              </a:rPr>
              <a:t>The Best Supervisor is a Combination Manager and Leader</a:t>
            </a:r>
          </a:p>
          <a:p>
            <a:pPr lvl="1">
              <a:buNone/>
            </a:pPr>
            <a:endParaRPr lang="en-US" dirty="0" smtClean="0">
              <a:latin typeface="Andalus" pitchFamily="18" charset="-78"/>
              <a:cs typeface="Andalus" pitchFamily="18" charset="-78"/>
            </a:endParaRPr>
          </a:p>
          <a:p>
            <a:pPr lvl="1">
              <a:buFont typeface="Wingdings" pitchFamily="2" charset="2"/>
              <a:buChar char="Ø"/>
            </a:pPr>
            <a:r>
              <a:rPr lang="en-US" dirty="0" smtClean="0">
                <a:latin typeface="Andalus" pitchFamily="18" charset="-78"/>
                <a:cs typeface="Andalus" pitchFamily="18" charset="-78"/>
              </a:rPr>
              <a:t>In a perfect work setting, the manager himself or herself also serves as a leader. Employees follow this person because they are the manager and they need  to, but also because they want to do so.</a:t>
            </a:r>
          </a:p>
          <a:p>
            <a:pPr lvl="1" algn="ctr">
              <a:buNone/>
            </a:pPr>
            <a:r>
              <a:rPr lang="en-US" sz="1100" b="1" dirty="0" smtClean="0"/>
              <a:t> </a:t>
            </a:r>
            <a:endParaRPr lang="fr-FR" sz="24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buNone/>
            </a:pPr>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285984" y="1000108"/>
            <a:ext cx="6257925" cy="4525963"/>
          </a:xfrm>
        </p:spPr>
        <p:txBody>
          <a:bodyPr/>
          <a:lstStyle/>
          <a:p>
            <a:pPr algn="ctr">
              <a:buNone/>
            </a:pPr>
            <a:r>
              <a:rPr lang="en-US" b="1" u="sng" dirty="0" smtClean="0">
                <a:latin typeface="Andalus" pitchFamily="18" charset="-78"/>
                <a:cs typeface="Andalus" pitchFamily="18" charset="-78"/>
              </a:rPr>
              <a:t>The Best Supervisor is a Combination Manager and Leader</a:t>
            </a:r>
          </a:p>
          <a:p>
            <a:pPr lvl="1">
              <a:buFont typeface="Wingdings" pitchFamily="2" charset="2"/>
              <a:buChar char="Ø"/>
            </a:pPr>
            <a:r>
              <a:rPr lang="en-US" dirty="0" smtClean="0">
                <a:latin typeface="Andalus" pitchFamily="18" charset="-78"/>
                <a:cs typeface="Andalus" pitchFamily="18" charset="-78"/>
              </a:rPr>
              <a:t>This is the ideal combination; employees respect the position the </a:t>
            </a:r>
            <a:r>
              <a:rPr lang="en-US" i="1" u="sng" dirty="0" smtClean="0">
                <a:latin typeface="Andalus" pitchFamily="18" charset="-78"/>
                <a:cs typeface="Andalus" pitchFamily="18" charset="-78"/>
              </a:rPr>
              <a:t>manager</a:t>
            </a:r>
            <a:r>
              <a:rPr lang="en-US" dirty="0" smtClean="0">
                <a:latin typeface="Andalus" pitchFamily="18" charset="-78"/>
                <a:cs typeface="Andalus" pitchFamily="18" charset="-78"/>
              </a:rPr>
              <a:t> holds but also respect the manager as a </a:t>
            </a:r>
            <a:r>
              <a:rPr lang="en-US" i="1" u="sng" dirty="0" smtClean="0">
                <a:latin typeface="Andalus" pitchFamily="18" charset="-78"/>
                <a:cs typeface="Andalus" pitchFamily="18" charset="-78"/>
              </a:rPr>
              <a:t>person</a:t>
            </a:r>
            <a:r>
              <a:rPr lang="en-US" dirty="0" smtClean="0">
                <a:latin typeface="Andalus" pitchFamily="18" charset="-78"/>
                <a:cs typeface="Andalus" pitchFamily="18" charset="-78"/>
              </a:rPr>
              <a:t>. The power of personal persuasion always outweighs the power that the position itself offers.</a:t>
            </a:r>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buNone/>
            </a:pPr>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285984" y="1000108"/>
            <a:ext cx="6257925" cy="4525963"/>
          </a:xfrm>
        </p:spPr>
        <p:txBody>
          <a:bodyPr/>
          <a:lstStyle/>
          <a:p>
            <a:pPr algn="ctr">
              <a:buNone/>
            </a:pPr>
            <a:r>
              <a:rPr lang="en-US" sz="2800" b="1" u="sng" dirty="0" smtClean="0">
                <a:latin typeface="Andalus" pitchFamily="18" charset="-78"/>
                <a:cs typeface="Andalus" pitchFamily="18" charset="-78"/>
              </a:rPr>
              <a:t>The Best Supervisor is a Combination Manager and Leader</a:t>
            </a:r>
          </a:p>
          <a:p>
            <a:pPr lvl="1">
              <a:buNone/>
            </a:pPr>
            <a:r>
              <a:rPr lang="en-US" dirty="0" smtClean="0">
                <a:latin typeface="Andalus" pitchFamily="18" charset="-78"/>
                <a:cs typeface="Andalus" pitchFamily="18" charset="-78"/>
              </a:rPr>
              <a:t>Managers must remember that it is not enough to use the position power they hold. The must cultivate their leadership skills and learn how to inspire their employees. Leading employees will take the company much further than simply managing them.</a:t>
            </a:r>
          </a:p>
          <a:p>
            <a:pPr lvl="1" algn="ctr">
              <a:buNone/>
            </a:pPr>
            <a:r>
              <a:rPr lang="en-US" sz="1100" b="1" dirty="0" smtClean="0"/>
              <a:t> </a:t>
            </a:r>
            <a:endParaRPr lang="fr-FR" sz="24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Leading Versus Managing;</a:t>
            </a:r>
            <a:r>
              <a:rPr lang="en-US" b="1" u="sng" dirty="0" smtClean="0">
                <a:latin typeface="Andalus" pitchFamily="18" charset="-78"/>
                <a:cs typeface="Andalus" pitchFamily="18" charset="-78"/>
              </a:rPr>
              <a:t/>
            </a:r>
            <a:br>
              <a:rPr lang="en-US" b="1" u="sng" dirty="0" smtClean="0">
                <a:latin typeface="Andalus" pitchFamily="18" charset="-78"/>
                <a:cs typeface="Andalus" pitchFamily="18" charset="-78"/>
              </a:rPr>
            </a:b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071546"/>
            <a:ext cx="6257925" cy="4525963"/>
          </a:xfrm>
        </p:spPr>
        <p:txBody>
          <a:bodyPr/>
          <a:lstStyle/>
          <a:p>
            <a:pPr lvl="1">
              <a:buNone/>
            </a:pPr>
            <a:r>
              <a:rPr lang="en-US" dirty="0" smtClean="0">
                <a:latin typeface="Andalus" pitchFamily="18" charset="-78"/>
                <a:cs typeface="Andalus" pitchFamily="18" charset="-78"/>
              </a:rPr>
              <a:t>Because rapid, dramatic change will continue in nursing and the health care industry, it has grown increasingly important for nurses to develop skill in both leadership roles and management functions. For managers and leaders to function at their greatest potential, the two must be integrated.</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457200" y="274638"/>
            <a:ext cx="8229600" cy="796908"/>
          </a:xfrm>
        </p:spPr>
        <p:txBody>
          <a:bodyPr/>
          <a:lstStyle/>
          <a:p>
            <a:r>
              <a:rPr lang="fr-CA" sz="6000" dirty="0" smtClean="0">
                <a:solidFill>
                  <a:schemeClr val="bg1"/>
                </a:solidFill>
                <a:effectLst>
                  <a:outerShdw blurRad="38100" dist="38100" dir="2700000" algn="tl">
                    <a:srgbClr val="000000">
                      <a:alpha val="43137"/>
                    </a:srgbClr>
                  </a:outerShdw>
                </a:effectLst>
                <a:latin typeface="Andalus" pitchFamily="18" charset="-78"/>
                <a:cs typeface="Andalus" pitchFamily="18" charset="-78"/>
              </a:rPr>
              <a:t>Out line</a:t>
            </a:r>
            <a:r>
              <a:rPr lang="fr-CA" dirty="0" smtClean="0">
                <a:solidFill>
                  <a:schemeClr val="bg1"/>
                </a:solidFill>
                <a:latin typeface="Comic Sans MS" pitchFamily="66" charset="0"/>
              </a:rPr>
              <a:t>;</a:t>
            </a:r>
            <a:endParaRPr lang="fr-FR" dirty="0" smtClean="0">
              <a:solidFill>
                <a:schemeClr val="bg1"/>
              </a:solidFill>
              <a:latin typeface="Comic Sans MS" pitchFamily="66" charset="0"/>
            </a:endParaRPr>
          </a:p>
        </p:txBody>
      </p:sp>
      <p:sp>
        <p:nvSpPr>
          <p:cNvPr id="3" name="Espace réservé du contenu 2"/>
          <p:cNvSpPr>
            <a:spLocks noGrp="1"/>
          </p:cNvSpPr>
          <p:nvPr>
            <p:ph idx="1"/>
          </p:nvPr>
        </p:nvSpPr>
        <p:spPr>
          <a:xfrm>
            <a:off x="457200" y="1214422"/>
            <a:ext cx="8229600" cy="5214974"/>
          </a:xfrm>
        </p:spPr>
        <p:txBody>
          <a:bodyPr rtlCol="0">
            <a:normAutofit fontScale="77500" lnSpcReduction="20000"/>
          </a:bodyPr>
          <a:lstStyle/>
          <a:p>
            <a:pPr lvl="0">
              <a:buFont typeface="Wingdings" pitchFamily="2" charset="2"/>
              <a:buChar char="Ø"/>
            </a:pPr>
            <a:endParaRPr lang="en-US" dirty="0" smtClean="0">
              <a:latin typeface="Andalus" pitchFamily="18" charset="-78"/>
              <a:cs typeface="Andalus" pitchFamily="18" charset="-78"/>
            </a:endParaRPr>
          </a:p>
          <a:p>
            <a:pPr lvl="0">
              <a:buFont typeface="Wingdings" pitchFamily="2" charset="2"/>
              <a:buChar char="Ø"/>
            </a:pPr>
            <a:r>
              <a:rPr lang="en-US" dirty="0" smtClean="0">
                <a:latin typeface="Andalus" pitchFamily="18" charset="-78"/>
                <a:cs typeface="Andalus" pitchFamily="18" charset="-78"/>
              </a:rPr>
              <a:t>Definition of  Management</a:t>
            </a:r>
          </a:p>
          <a:p>
            <a:pPr lvl="0">
              <a:buFont typeface="Wingdings" pitchFamily="2" charset="2"/>
              <a:buChar char="Ø"/>
            </a:pPr>
            <a:r>
              <a:rPr lang="en-US" dirty="0" smtClean="0">
                <a:latin typeface="Andalus" pitchFamily="18" charset="-78"/>
                <a:cs typeface="Andalus" pitchFamily="18" charset="-78"/>
              </a:rPr>
              <a:t>Categories of  Management</a:t>
            </a:r>
          </a:p>
          <a:p>
            <a:pPr lvl="0">
              <a:buFont typeface="Wingdings" pitchFamily="2" charset="2"/>
              <a:buChar char="Ø"/>
            </a:pPr>
            <a:r>
              <a:rPr lang="en-US" dirty="0" smtClean="0">
                <a:latin typeface="Andalus" pitchFamily="18" charset="-78"/>
                <a:cs typeface="Andalus" pitchFamily="18" charset="-78"/>
              </a:rPr>
              <a:t>Management  Objectives</a:t>
            </a:r>
          </a:p>
          <a:p>
            <a:pPr lvl="0">
              <a:buFont typeface="Wingdings" pitchFamily="2" charset="2"/>
              <a:buChar char="Ø"/>
            </a:pPr>
            <a:r>
              <a:rPr lang="en-US" dirty="0" smtClean="0">
                <a:latin typeface="Andalus" pitchFamily="18" charset="-78"/>
                <a:cs typeface="Andalus" pitchFamily="18" charset="-78"/>
              </a:rPr>
              <a:t>Function of Management. </a:t>
            </a:r>
          </a:p>
          <a:p>
            <a:pPr lvl="0">
              <a:buFont typeface="Wingdings" pitchFamily="2" charset="2"/>
              <a:buChar char="Ø"/>
            </a:pPr>
            <a:r>
              <a:rPr lang="en-US" dirty="0" smtClean="0">
                <a:latin typeface="Andalus" pitchFamily="18" charset="-78"/>
                <a:cs typeface="Andalus" pitchFamily="18" charset="-78"/>
              </a:rPr>
              <a:t>Management Processes</a:t>
            </a:r>
          </a:p>
          <a:p>
            <a:pPr lvl="0">
              <a:buFont typeface="Wingdings" pitchFamily="2" charset="2"/>
              <a:buChar char="Ø"/>
            </a:pPr>
            <a:r>
              <a:rPr lang="en-US" dirty="0" smtClean="0">
                <a:latin typeface="Andalus" pitchFamily="18" charset="-78"/>
                <a:cs typeface="Andalus" pitchFamily="18" charset="-78"/>
              </a:rPr>
              <a:t>Principle of Management </a:t>
            </a:r>
          </a:p>
          <a:p>
            <a:pPr lvl="0">
              <a:buFont typeface="Wingdings" pitchFamily="2" charset="2"/>
              <a:buChar char="Ø"/>
            </a:pPr>
            <a:r>
              <a:rPr lang="en-US" dirty="0" smtClean="0">
                <a:latin typeface="Andalus" pitchFamily="18" charset="-78"/>
                <a:cs typeface="Andalus" pitchFamily="18" charset="-78"/>
              </a:rPr>
              <a:t>Management  Level</a:t>
            </a:r>
          </a:p>
          <a:p>
            <a:pPr lvl="0">
              <a:buFont typeface="Wingdings" pitchFamily="2" charset="2"/>
              <a:buChar char="Ø"/>
            </a:pPr>
            <a:r>
              <a:rPr lang="en-US" dirty="0" smtClean="0">
                <a:latin typeface="Andalus" pitchFamily="18" charset="-78"/>
                <a:cs typeface="Andalus" pitchFamily="18" charset="-78"/>
              </a:rPr>
              <a:t>Management  Vs leadership.</a:t>
            </a:r>
          </a:p>
          <a:p>
            <a:pPr lvl="0">
              <a:buFont typeface="Wingdings" pitchFamily="2" charset="2"/>
              <a:buChar char="Ø"/>
            </a:pPr>
            <a:r>
              <a:rPr lang="en-US" dirty="0" smtClean="0">
                <a:latin typeface="Andalus" pitchFamily="18" charset="-78"/>
                <a:cs typeface="Andalus" pitchFamily="18" charset="-78"/>
              </a:rPr>
              <a:t>Qualities for a good manager.</a:t>
            </a:r>
          </a:p>
          <a:p>
            <a:pPr lvl="0">
              <a:buFont typeface="Wingdings" pitchFamily="2" charset="2"/>
              <a:buChar char="Ø"/>
            </a:pPr>
            <a:r>
              <a:rPr lang="en-US" dirty="0" smtClean="0">
                <a:latin typeface="Andalus" pitchFamily="18" charset="-78"/>
                <a:cs typeface="Andalus" pitchFamily="18" charset="-78"/>
              </a:rPr>
              <a:t>Style of Management.</a:t>
            </a:r>
          </a:p>
          <a:p>
            <a:pPr lvl="0">
              <a:buFont typeface="Wingdings" pitchFamily="2" charset="2"/>
              <a:buChar char="Ø"/>
            </a:pPr>
            <a:r>
              <a:rPr lang="en-US" dirty="0" smtClean="0">
                <a:latin typeface="Andalus" pitchFamily="18" charset="-78"/>
                <a:cs typeface="Andalus" pitchFamily="18" charset="-78"/>
              </a:rPr>
              <a:t>Nursing management.</a:t>
            </a:r>
          </a:p>
          <a:p>
            <a:pPr>
              <a:buFont typeface="Wingdings" pitchFamily="2" charset="2"/>
              <a:buChar char="Ø"/>
              <a:defRPr/>
            </a:pPr>
            <a:r>
              <a:rPr lang="en-US" dirty="0" smtClean="0">
                <a:latin typeface="Andalus" pitchFamily="18" charset="-78"/>
                <a:cs typeface="Andalus" pitchFamily="18" charset="-78"/>
              </a:rPr>
              <a:t>References .</a:t>
            </a: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Leading Versus Managing;</a:t>
            </a:r>
            <a:br>
              <a:rPr lang="en-US" sz="4000" b="1" u="sng" dirty="0" smtClean="0">
                <a:latin typeface="Andalus" pitchFamily="18" charset="-78"/>
                <a:cs typeface="Andalus" pitchFamily="18" charset="-78"/>
              </a:rPr>
            </a:br>
            <a:endParaRPr lang="fr-FR" sz="4000" b="1" u="sng" dirty="0" smtClean="0">
              <a:latin typeface="Andalus" pitchFamily="18" charset="-78"/>
              <a:cs typeface="Andalus" pitchFamily="18" charset="-78"/>
            </a:endParaRPr>
          </a:p>
        </p:txBody>
      </p:sp>
      <p:pic>
        <p:nvPicPr>
          <p:cNvPr id="4" name="Content Placeholder 3" descr="C:\Users\A\Downloads\nur586\LED&amp;MAN PPT\ledership or management.gif"/>
          <p:cNvPicPr>
            <a:picLocks noGrp="1" noChangeAspect="1" noChangeArrowheads="1"/>
          </p:cNvPicPr>
          <p:nvPr>
            <p:ph idx="1"/>
          </p:nvPr>
        </p:nvPicPr>
        <p:blipFill>
          <a:blip r:embed="rId3" cstate="print"/>
          <a:srcRect/>
          <a:stretch>
            <a:fillRect/>
          </a:stretch>
        </p:blipFill>
        <p:spPr bwMode="auto">
          <a:xfrm>
            <a:off x="0" y="785794"/>
            <a:ext cx="9144000" cy="6072206"/>
          </a:xfrm>
          <a:prstGeom prst="rect">
            <a:avLst/>
          </a:prstGeom>
          <a:ln>
            <a:noFill/>
          </a:ln>
          <a:effectLst>
            <a:outerShdw blurRad="190500" algn="tl" rotWithShape="0">
              <a:srgbClr val="000000">
                <a:alpha val="70000"/>
              </a:srgbClr>
            </a:outerShdw>
          </a:effectLst>
        </p:spPr>
      </p:pic>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2057400" y="228600"/>
            <a:ext cx="7086600" cy="1219200"/>
          </a:xfrm>
        </p:spPr>
        <p:txBody>
          <a:bodyPr/>
          <a:lstStyle/>
          <a:p>
            <a:pPr eaLnBrk="1" hangingPunct="1">
              <a:defRPr/>
            </a:pPr>
            <a:r>
              <a:rPr lang="en-US" dirty="0">
                <a:effectLst>
                  <a:outerShdw blurRad="38100" dist="38100" dir="2700000" algn="tl">
                    <a:srgbClr val="000000">
                      <a:alpha val="43137"/>
                    </a:srgbClr>
                  </a:outerShdw>
                </a:effectLst>
                <a:latin typeface="Times New Roman" pitchFamily="18" charset="0"/>
                <a:cs typeface="Times New Roman" pitchFamily="18" charset="0"/>
              </a:rPr>
              <a:t>The Four Functions of Management</a:t>
            </a:r>
          </a:p>
        </p:txBody>
      </p:sp>
      <p:sp>
        <p:nvSpPr>
          <p:cNvPr id="18435" name="Oval 4"/>
          <p:cNvSpPr>
            <a:spLocks noChangeArrowheads="1"/>
          </p:cNvSpPr>
          <p:nvPr/>
        </p:nvSpPr>
        <p:spPr bwMode="auto">
          <a:xfrm>
            <a:off x="1524000" y="2209800"/>
            <a:ext cx="5943600" cy="3962400"/>
          </a:xfrm>
          <a:prstGeom prst="ellipse">
            <a:avLst/>
          </a:prstGeom>
          <a:noFill/>
          <a:ln w="15875">
            <a:solidFill>
              <a:schemeClr val="tx1"/>
            </a:solidFill>
            <a:miter lim="800000"/>
            <a:headEnd/>
            <a:tailEnd/>
          </a:ln>
        </p:spPr>
        <p:txBody>
          <a:bodyPr wrap="none" anchor="ctr"/>
          <a:lstStyle/>
          <a:p>
            <a:endParaRPr lang="ar-SA"/>
          </a:p>
        </p:txBody>
      </p:sp>
      <p:sp>
        <p:nvSpPr>
          <p:cNvPr id="1029" name="Oval 5">
            <a:hlinkClick r:id="rId2" action="ppaction://hlinksldjump"/>
          </p:cNvPr>
          <p:cNvSpPr>
            <a:spLocks noChangeArrowheads="1"/>
          </p:cNvSpPr>
          <p:nvPr/>
        </p:nvSpPr>
        <p:spPr bwMode="auto">
          <a:xfrm>
            <a:off x="3124200" y="1828800"/>
            <a:ext cx="2743200" cy="990600"/>
          </a:xfrm>
          <a:prstGeom prst="ellipse">
            <a:avLst/>
          </a:prstGeom>
          <a:gradFill rotWithShape="0">
            <a:gsLst>
              <a:gs pos="0">
                <a:schemeClr val="accent1"/>
              </a:gs>
              <a:gs pos="50000">
                <a:schemeClr val="bg1"/>
              </a:gs>
              <a:gs pos="100000">
                <a:schemeClr val="accent1"/>
              </a:gs>
            </a:gsLst>
            <a:lin ang="5400000" scaled="1"/>
          </a:gradFill>
          <a:ln w="9525">
            <a:noFill/>
            <a:miter lim="800000"/>
            <a:headEnd/>
            <a:tailEnd/>
          </a:ln>
          <a:effectLst>
            <a:outerShdw dist="56796" dir="3806097" algn="ctr" rotWithShape="0">
              <a:srgbClr val="B2B2B2"/>
            </a:outerShdw>
          </a:effectLst>
        </p:spPr>
        <p:txBody>
          <a:bodyPr wrap="none" anchor="ctr"/>
          <a:lstStyle/>
          <a:p>
            <a:pPr algn="ctr">
              <a:defRPr/>
            </a:pPr>
            <a:r>
              <a:rPr lang="en-US" sz="3200" dirty="0">
                <a:latin typeface="Times New Roman" pitchFamily="18" charset="0"/>
                <a:cs typeface="Times New Roman" pitchFamily="18" charset="0"/>
              </a:rPr>
              <a:t>Planning</a:t>
            </a:r>
          </a:p>
        </p:txBody>
      </p:sp>
      <p:sp>
        <p:nvSpPr>
          <p:cNvPr id="1031" name="Oval 7">
            <a:hlinkClick r:id="rId3" action="ppaction://hlinksldjump"/>
          </p:cNvPr>
          <p:cNvSpPr>
            <a:spLocks noChangeArrowheads="1"/>
          </p:cNvSpPr>
          <p:nvPr/>
        </p:nvSpPr>
        <p:spPr bwMode="auto">
          <a:xfrm>
            <a:off x="6096000" y="3581400"/>
            <a:ext cx="2743200" cy="990600"/>
          </a:xfrm>
          <a:prstGeom prst="ellipse">
            <a:avLst/>
          </a:prstGeom>
          <a:gradFill rotWithShape="0">
            <a:gsLst>
              <a:gs pos="0">
                <a:schemeClr val="accent1"/>
              </a:gs>
              <a:gs pos="50000">
                <a:schemeClr val="bg1"/>
              </a:gs>
              <a:gs pos="100000">
                <a:schemeClr val="accent1"/>
              </a:gs>
            </a:gsLst>
            <a:lin ang="5400000" scaled="1"/>
          </a:gradFill>
          <a:ln w="9525">
            <a:noFill/>
            <a:miter lim="800000"/>
            <a:headEnd/>
            <a:tailEnd/>
          </a:ln>
          <a:effectLst>
            <a:outerShdw dist="56796" dir="3806097" algn="ctr" rotWithShape="0">
              <a:srgbClr val="B2B2B2"/>
            </a:outerShdw>
          </a:effectLst>
        </p:spPr>
        <p:txBody>
          <a:bodyPr wrap="none" anchor="ctr"/>
          <a:lstStyle/>
          <a:p>
            <a:pPr algn="ctr">
              <a:defRPr/>
            </a:pPr>
            <a:r>
              <a:rPr lang="en-US" sz="3200" dirty="0">
                <a:latin typeface="Times New Roman" pitchFamily="18" charset="0"/>
                <a:cs typeface="Times New Roman" pitchFamily="18" charset="0"/>
              </a:rPr>
              <a:t>Organizing</a:t>
            </a:r>
          </a:p>
        </p:txBody>
      </p:sp>
      <p:sp>
        <p:nvSpPr>
          <p:cNvPr id="1032" name="Oval 8">
            <a:hlinkClick r:id="rId4" action="ppaction://hlinksldjump"/>
          </p:cNvPr>
          <p:cNvSpPr>
            <a:spLocks noChangeArrowheads="1"/>
          </p:cNvSpPr>
          <p:nvPr/>
        </p:nvSpPr>
        <p:spPr bwMode="auto">
          <a:xfrm>
            <a:off x="3276600" y="5105400"/>
            <a:ext cx="3048000" cy="1524000"/>
          </a:xfrm>
          <a:prstGeom prst="ellipse">
            <a:avLst/>
          </a:prstGeom>
          <a:gradFill rotWithShape="0">
            <a:gsLst>
              <a:gs pos="0">
                <a:schemeClr val="accent1"/>
              </a:gs>
              <a:gs pos="50000">
                <a:schemeClr val="bg1"/>
              </a:gs>
              <a:gs pos="100000">
                <a:schemeClr val="accent1"/>
              </a:gs>
            </a:gsLst>
            <a:lin ang="5400000" scaled="1"/>
          </a:gradFill>
          <a:ln w="9525">
            <a:noFill/>
            <a:miter lim="800000"/>
            <a:headEnd/>
            <a:tailEnd/>
          </a:ln>
          <a:effectLst>
            <a:outerShdw dist="56796" dir="3806097" algn="ctr" rotWithShape="0">
              <a:srgbClr val="B2B2B2"/>
            </a:outerShdw>
          </a:effectLst>
        </p:spPr>
        <p:txBody>
          <a:bodyPr wrap="none" anchor="ctr"/>
          <a:lstStyle/>
          <a:p>
            <a:pPr algn="ctr">
              <a:defRPr/>
            </a:pPr>
            <a:r>
              <a:rPr lang="en-US" sz="3200" dirty="0">
                <a:latin typeface="Times New Roman" pitchFamily="18" charset="0"/>
                <a:cs typeface="Times New Roman" pitchFamily="18" charset="0"/>
              </a:rPr>
              <a:t>Controlling</a:t>
            </a:r>
          </a:p>
        </p:txBody>
      </p:sp>
      <p:sp>
        <p:nvSpPr>
          <p:cNvPr id="1033" name="Oval 9">
            <a:hlinkClick r:id="rId5" action="ppaction://hlinksldjump"/>
          </p:cNvPr>
          <p:cNvSpPr>
            <a:spLocks noChangeArrowheads="1"/>
          </p:cNvSpPr>
          <p:nvPr/>
        </p:nvSpPr>
        <p:spPr bwMode="auto">
          <a:xfrm>
            <a:off x="381000" y="3276600"/>
            <a:ext cx="2743200" cy="1371600"/>
          </a:xfrm>
          <a:prstGeom prst="ellipse">
            <a:avLst/>
          </a:prstGeom>
          <a:gradFill rotWithShape="0">
            <a:gsLst>
              <a:gs pos="0">
                <a:schemeClr val="accent1"/>
              </a:gs>
              <a:gs pos="50000">
                <a:schemeClr val="bg1"/>
              </a:gs>
              <a:gs pos="100000">
                <a:schemeClr val="accent1"/>
              </a:gs>
            </a:gsLst>
            <a:lin ang="5400000" scaled="1"/>
          </a:gradFill>
          <a:ln w="9525">
            <a:noFill/>
            <a:miter lim="800000"/>
            <a:headEnd/>
            <a:tailEnd/>
          </a:ln>
          <a:effectLst>
            <a:outerShdw dist="56796" dir="3806097" algn="ctr" rotWithShape="0">
              <a:srgbClr val="B2B2B2"/>
            </a:outerShdw>
          </a:effectLst>
        </p:spPr>
        <p:txBody>
          <a:bodyPr wrap="none" anchor="ctr"/>
          <a:lstStyle/>
          <a:p>
            <a:pPr algn="ctr">
              <a:defRPr/>
            </a:pPr>
            <a:r>
              <a:rPr lang="en-US" sz="3200" dirty="0">
                <a:latin typeface="Times New Roman" pitchFamily="18" charset="0"/>
                <a:cs typeface="Times New Roman" pitchFamily="18" charset="0"/>
              </a:rPr>
              <a:t>Directing</a:t>
            </a:r>
          </a:p>
        </p:txBody>
      </p:sp>
      <p:sp>
        <p:nvSpPr>
          <p:cNvPr id="1034" name="AutoShape 10"/>
          <p:cNvSpPr>
            <a:spLocks noChangeArrowheads="1"/>
          </p:cNvSpPr>
          <p:nvPr/>
        </p:nvSpPr>
        <p:spPr bwMode="auto">
          <a:xfrm>
            <a:off x="3124200" y="2971800"/>
            <a:ext cx="2743200" cy="2133600"/>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gradFill rotWithShape="0">
            <a:gsLst>
              <a:gs pos="0">
                <a:srgbClr val="FFFF00"/>
              </a:gs>
              <a:gs pos="50000">
                <a:srgbClr val="FFFF99"/>
              </a:gs>
              <a:gs pos="100000">
                <a:srgbClr val="FFFF00"/>
              </a:gs>
            </a:gsLst>
            <a:lin ang="5400000" scaled="1"/>
          </a:gradFill>
          <a:ln w="9525">
            <a:noFill/>
            <a:miter lim="800000"/>
            <a:headEnd/>
            <a:tailEnd/>
          </a:ln>
          <a:effectLst>
            <a:prstShdw prst="shdw17" dist="17961" dir="2700000">
              <a:srgbClr val="FFFF00">
                <a:gamma/>
                <a:shade val="60000"/>
                <a:invGamma/>
              </a:srgbClr>
            </a:prstShdw>
          </a:effectLst>
        </p:spPr>
        <p:txBody>
          <a:bodyPr wrap="none" anchor="ctr"/>
          <a:lstStyle/>
          <a:p>
            <a:pPr algn="ctr">
              <a:defRPr/>
            </a:pPr>
            <a:r>
              <a:rPr lang="en-US" sz="1600" b="1" dirty="0">
                <a:effectLst>
                  <a:outerShdw blurRad="38100" dist="38100" dir="2700000" algn="tl">
                    <a:srgbClr val="FFFFFF"/>
                  </a:outerShdw>
                </a:effectLst>
              </a:rPr>
              <a:t>Dynamic</a:t>
            </a:r>
          </a:p>
          <a:p>
            <a:pPr algn="ctr">
              <a:defRPr/>
            </a:pPr>
            <a:r>
              <a:rPr lang="en-US" sz="1600" b="1" dirty="0">
                <a:effectLst>
                  <a:outerShdw blurRad="38100" dist="38100" dir="2700000" algn="tl">
                    <a:srgbClr val="FFFFFF"/>
                  </a:outerShdw>
                </a:effectLst>
              </a:rPr>
              <a:t>Continuous</a:t>
            </a:r>
          </a:p>
          <a:p>
            <a:pPr algn="ctr">
              <a:defRPr/>
            </a:pPr>
            <a:r>
              <a:rPr lang="en-US" sz="1600" b="1" dirty="0">
                <a:effectLst>
                  <a:outerShdw blurRad="38100" dist="38100" dir="2700000" algn="tl">
                    <a:srgbClr val="FFFFFF"/>
                  </a:outerShdw>
                </a:effectLst>
              </a:rPr>
              <a:t>Process</a:t>
            </a:r>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i="1" dirty="0">
                <a:latin typeface="Times New Roman" pitchFamily="18" charset="0"/>
                <a:cs typeface="Times New Roman" pitchFamily="18" charset="0"/>
              </a:rPr>
              <a:t>Planning Functions</a:t>
            </a:r>
          </a:p>
        </p:txBody>
      </p:sp>
      <p:graphicFrame>
        <p:nvGraphicFramePr>
          <p:cNvPr id="1026" name="Object 2"/>
          <p:cNvGraphicFramePr>
            <a:graphicFrameLocks noChangeAspect="1"/>
          </p:cNvGraphicFramePr>
          <p:nvPr/>
        </p:nvGraphicFramePr>
        <p:xfrm>
          <a:off x="6400800" y="914400"/>
          <a:ext cx="2333625" cy="4064000"/>
        </p:xfrm>
        <a:graphic>
          <a:graphicData uri="http://schemas.openxmlformats.org/presentationml/2006/ole">
            <p:oleObj spid="_x0000_s1026" name="Clip" r:id="rId3" imgW="4671000" imgH="8132760" progId="MS_ClipArt_Gallery.2">
              <p:embed/>
            </p:oleObj>
          </a:graphicData>
        </a:graphic>
      </p:graphicFrame>
      <p:sp>
        <p:nvSpPr>
          <p:cNvPr id="1028" name="Rectangle 5"/>
          <p:cNvSpPr>
            <a:spLocks noChangeArrowheads="1"/>
          </p:cNvSpPr>
          <p:nvPr/>
        </p:nvSpPr>
        <p:spPr bwMode="auto">
          <a:xfrm>
            <a:off x="2286000" y="1676400"/>
            <a:ext cx="5257800" cy="4978400"/>
          </a:xfrm>
          <a:prstGeom prst="rect">
            <a:avLst/>
          </a:prstGeom>
          <a:noFill/>
          <a:ln w="9525">
            <a:noFill/>
            <a:miter lim="800000"/>
            <a:headEnd/>
            <a:tailEnd/>
          </a:ln>
        </p:spPr>
        <p:txBody>
          <a:bodyPr>
            <a:spAutoFit/>
          </a:bodyPr>
          <a:lstStyle/>
          <a:p>
            <a:pPr algn="l" rtl="0">
              <a:lnSpc>
                <a:spcPct val="150000"/>
              </a:lnSpc>
              <a:buFont typeface="Monotype Sorts"/>
              <a:buNone/>
            </a:pPr>
            <a:r>
              <a:rPr lang="en-US" sz="3600">
                <a:latin typeface="Times New Roman" pitchFamily="18" charset="0"/>
                <a:cs typeface="Times New Roman" pitchFamily="18" charset="0"/>
              </a:rPr>
              <a:t>Manager</a:t>
            </a:r>
          </a:p>
          <a:p>
            <a:pPr algn="l" rtl="0">
              <a:lnSpc>
                <a:spcPct val="150000"/>
              </a:lnSpc>
            </a:pPr>
            <a:r>
              <a:rPr lang="en-US" sz="3600">
                <a:latin typeface="Times New Roman" pitchFamily="18" charset="0"/>
                <a:cs typeface="Times New Roman" pitchFamily="18" charset="0"/>
              </a:rPr>
              <a:t>Planning</a:t>
            </a:r>
          </a:p>
          <a:p>
            <a:pPr algn="l" rtl="0">
              <a:lnSpc>
                <a:spcPct val="150000"/>
              </a:lnSpc>
            </a:pPr>
            <a:r>
              <a:rPr lang="en-US" sz="3600">
                <a:latin typeface="Times New Roman" pitchFamily="18" charset="0"/>
                <a:cs typeface="Times New Roman" pitchFamily="18" charset="0"/>
              </a:rPr>
              <a:t>Budgeting</a:t>
            </a:r>
          </a:p>
          <a:p>
            <a:pPr algn="l" rtl="0">
              <a:lnSpc>
                <a:spcPct val="150000"/>
              </a:lnSpc>
            </a:pPr>
            <a:r>
              <a:rPr lang="en-US" sz="3600">
                <a:latin typeface="Times New Roman" pitchFamily="18" charset="0"/>
                <a:cs typeface="Times New Roman" pitchFamily="18" charset="0"/>
              </a:rPr>
              <a:t>Sets targets</a:t>
            </a:r>
          </a:p>
          <a:p>
            <a:pPr algn="l" rtl="0">
              <a:lnSpc>
                <a:spcPct val="150000"/>
              </a:lnSpc>
            </a:pPr>
            <a:r>
              <a:rPr lang="en-US" sz="3600">
                <a:latin typeface="Times New Roman" pitchFamily="18" charset="0"/>
                <a:cs typeface="Times New Roman" pitchFamily="18" charset="0"/>
              </a:rPr>
              <a:t>Establishes detailed steps</a:t>
            </a:r>
          </a:p>
          <a:p>
            <a:pPr algn="l" rtl="0">
              <a:lnSpc>
                <a:spcPct val="150000"/>
              </a:lnSpc>
            </a:pPr>
            <a:r>
              <a:rPr lang="en-US" sz="3600">
                <a:latin typeface="Times New Roman" pitchFamily="18" charset="0"/>
                <a:cs typeface="Times New Roman" pitchFamily="18" charset="0"/>
              </a:rPr>
              <a:t>Allocates resources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28">
                                            <p:txEl>
                                              <p:pRg st="0" end="0"/>
                                            </p:txEl>
                                          </p:spTgt>
                                        </p:tgtEl>
                                        <p:attrNameLst>
                                          <p:attrName>style.visibility</p:attrName>
                                        </p:attrNameLst>
                                      </p:cBhvr>
                                      <p:to>
                                        <p:strVal val="visible"/>
                                      </p:to>
                                    </p:set>
                                    <p:anim calcmode="lin" valueType="num">
                                      <p:cBhvr additive="base">
                                        <p:cTn id="12" dur="500" fill="hold"/>
                                        <p:tgtEl>
                                          <p:spTgt spid="102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28">
                                            <p:txEl>
                                              <p:pRg st="1" end="1"/>
                                            </p:txEl>
                                          </p:spTgt>
                                        </p:tgtEl>
                                        <p:attrNameLst>
                                          <p:attrName>style.visibility</p:attrName>
                                        </p:attrNameLst>
                                      </p:cBhvr>
                                      <p:to>
                                        <p:strVal val="visible"/>
                                      </p:to>
                                    </p:set>
                                    <p:anim calcmode="lin" valueType="num">
                                      <p:cBhvr additive="base">
                                        <p:cTn id="18" dur="500" fill="hold"/>
                                        <p:tgtEl>
                                          <p:spTgt spid="102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0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28">
                                            <p:txEl>
                                              <p:pRg st="2" end="2"/>
                                            </p:txEl>
                                          </p:spTgt>
                                        </p:tgtEl>
                                        <p:attrNameLst>
                                          <p:attrName>style.visibility</p:attrName>
                                        </p:attrNameLst>
                                      </p:cBhvr>
                                      <p:to>
                                        <p:strVal val="visible"/>
                                      </p:to>
                                    </p:set>
                                    <p:anim calcmode="lin" valueType="num">
                                      <p:cBhvr additive="base">
                                        <p:cTn id="24" dur="500" fill="hold"/>
                                        <p:tgtEl>
                                          <p:spTgt spid="102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2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28">
                                            <p:txEl>
                                              <p:pRg st="3" end="3"/>
                                            </p:txEl>
                                          </p:spTgt>
                                        </p:tgtEl>
                                        <p:attrNameLst>
                                          <p:attrName>style.visibility</p:attrName>
                                        </p:attrNameLst>
                                      </p:cBhvr>
                                      <p:to>
                                        <p:strVal val="visible"/>
                                      </p:to>
                                    </p:set>
                                    <p:anim calcmode="lin" valueType="num">
                                      <p:cBhvr additive="base">
                                        <p:cTn id="30" dur="500" fill="hold"/>
                                        <p:tgtEl>
                                          <p:spTgt spid="102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2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028">
                                            <p:txEl>
                                              <p:pRg st="4" end="4"/>
                                            </p:txEl>
                                          </p:spTgt>
                                        </p:tgtEl>
                                        <p:attrNameLst>
                                          <p:attrName>style.visibility</p:attrName>
                                        </p:attrNameLst>
                                      </p:cBhvr>
                                      <p:to>
                                        <p:strVal val="visible"/>
                                      </p:to>
                                    </p:set>
                                    <p:anim calcmode="lin" valueType="num">
                                      <p:cBhvr additive="base">
                                        <p:cTn id="36" dur="500" fill="hold"/>
                                        <p:tgtEl>
                                          <p:spTgt spid="1028">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02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028">
                                            <p:txEl>
                                              <p:pRg st="5" end="5"/>
                                            </p:txEl>
                                          </p:spTgt>
                                        </p:tgtEl>
                                        <p:attrNameLst>
                                          <p:attrName>style.visibility</p:attrName>
                                        </p:attrNameLst>
                                      </p:cBhvr>
                                      <p:to>
                                        <p:strVal val="visible"/>
                                      </p:to>
                                    </p:set>
                                    <p:anim calcmode="lin" valueType="num">
                                      <p:cBhvr additive="base">
                                        <p:cTn id="42" dur="500" fill="hold"/>
                                        <p:tgtEl>
                                          <p:spTgt spid="1028">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02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028"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2743200" y="228600"/>
            <a:ext cx="6400800" cy="1219200"/>
          </a:xfrm>
        </p:spPr>
        <p:txBody>
          <a:bodyPr/>
          <a:lstStyle/>
          <a:p>
            <a:pPr eaLnBrk="1" hangingPunct="1">
              <a:defRPr/>
            </a:pPr>
            <a:r>
              <a:rPr lang="en-US" sz="3200" dirty="0">
                <a:latin typeface="Times New Roman" pitchFamily="18" charset="0"/>
                <a:cs typeface="Times New Roman" pitchFamily="18" charset="0"/>
              </a:rPr>
              <a:t>The Organizing Function</a:t>
            </a:r>
          </a:p>
        </p:txBody>
      </p:sp>
      <p:sp>
        <p:nvSpPr>
          <p:cNvPr id="19459" name="Rectangle 3"/>
          <p:cNvSpPr>
            <a:spLocks noGrp="1" noChangeArrowheads="1"/>
          </p:cNvSpPr>
          <p:nvPr>
            <p:ph type="body" idx="4294967295"/>
          </p:nvPr>
        </p:nvSpPr>
        <p:spPr>
          <a:xfrm>
            <a:off x="2209800" y="2438400"/>
            <a:ext cx="6705600" cy="4419600"/>
          </a:xfrm>
          <a:noFill/>
        </p:spPr>
        <p:txBody>
          <a:bodyPr/>
          <a:lstStyle/>
          <a:p>
            <a:pPr algn="l" rtl="0" eaLnBrk="1" hangingPunct="1">
              <a:spcBef>
                <a:spcPct val="50000"/>
              </a:spcBef>
              <a:buClr>
                <a:schemeClr val="bg1"/>
              </a:buClr>
            </a:pPr>
            <a:r>
              <a:rPr lang="en-US" smtClean="0">
                <a:effectLst/>
                <a:latin typeface="Times New Roman" pitchFamily="18" charset="0"/>
                <a:cs typeface="Times New Roman" pitchFamily="18" charset="0"/>
              </a:rPr>
              <a:t>Development of an organizational scheme that can accomplish the firm’s purpose and objective efficiently and effectively</a:t>
            </a:r>
          </a:p>
          <a:p>
            <a:pPr algn="l" rtl="0" eaLnBrk="1" hangingPunct="1">
              <a:spcBef>
                <a:spcPct val="50000"/>
              </a:spcBef>
              <a:buClr>
                <a:schemeClr val="bg1"/>
              </a:buClr>
            </a:pPr>
            <a:endParaRPr lang="en-US" smtClean="0">
              <a:effectLst/>
              <a:latin typeface="Times New Roman" pitchFamily="18" charset="0"/>
              <a:cs typeface="Times New Roman" pitchFamily="18" charset="0"/>
            </a:endParaRPr>
          </a:p>
        </p:txBody>
      </p:sp>
      <p:pic>
        <p:nvPicPr>
          <p:cNvPr id="40962" name="Picture 2" descr="C:\Users\A\Downloads\nur586\LED&amp;MAN PPT\images (1).jpg"/>
          <p:cNvPicPr>
            <a:picLocks noChangeAspect="1" noChangeArrowheads="1"/>
          </p:cNvPicPr>
          <p:nvPr/>
        </p:nvPicPr>
        <p:blipFill>
          <a:blip r:embed="rId2" cstate="print"/>
          <a:srcRect/>
          <a:stretch>
            <a:fillRect/>
          </a:stretch>
        </p:blipFill>
        <p:spPr bwMode="auto">
          <a:xfrm>
            <a:off x="6248400" y="4648200"/>
            <a:ext cx="2466975" cy="18478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endParaRPr lang="ar-SA"/>
          </a:p>
        </p:txBody>
      </p:sp>
      <p:sp>
        <p:nvSpPr>
          <p:cNvPr id="3" name="Footer Placeholder 2"/>
          <p:cNvSpPr>
            <a:spLocks noGrp="1"/>
          </p:cNvSpPr>
          <p:nvPr>
            <p:ph type="ftr" sz="quarter" idx="11"/>
          </p:nvPr>
        </p:nvSpPr>
        <p:spPr/>
        <p:txBody>
          <a:bodyPr/>
          <a:lstStyle/>
          <a:p>
            <a:pPr>
              <a:defRPr/>
            </a:pPr>
            <a:r>
              <a:rPr lang="en-US"/>
              <a:t>ZAINAB AL-SAFFAR</a:t>
            </a:r>
            <a:endParaRPr lang="ar-SA"/>
          </a:p>
        </p:txBody>
      </p:sp>
      <p:sp>
        <p:nvSpPr>
          <p:cNvPr id="4" name="Slide Number Placeholder 3"/>
          <p:cNvSpPr>
            <a:spLocks noGrp="1"/>
          </p:cNvSpPr>
          <p:nvPr>
            <p:ph type="sldNum" sz="quarter" idx="12"/>
          </p:nvPr>
        </p:nvSpPr>
        <p:spPr/>
        <p:txBody>
          <a:bodyPr/>
          <a:lstStyle/>
          <a:p>
            <a:pPr>
              <a:defRPr/>
            </a:pPr>
            <a:fld id="{38D9F46F-28DB-4EAC-881B-C0A4C78C10F6}" type="slidenum">
              <a:rPr lang="ar-SA" smtClean="0"/>
              <a:pPr>
                <a:defRPr/>
              </a:pPr>
              <a:t>34</a:t>
            </a:fld>
            <a:endParaRPr lang="ar-SA"/>
          </a:p>
        </p:txBody>
      </p:sp>
      <p:sp>
        <p:nvSpPr>
          <p:cNvPr id="6" name="Rectangle 3"/>
          <p:cNvSpPr txBox="1">
            <a:spLocks noChangeArrowheads="1"/>
          </p:cNvSpPr>
          <p:nvPr/>
        </p:nvSpPr>
        <p:spPr>
          <a:xfrm>
            <a:off x="2514600" y="990600"/>
            <a:ext cx="5867400" cy="4171950"/>
          </a:xfrm>
          <a:prstGeom prst="rect">
            <a:avLst/>
          </a:prstGeom>
        </p:spPr>
        <p:txBody>
          <a:bodyPr/>
          <a:lstStyle/>
          <a:p>
            <a:pPr marL="342900" indent="-342900" algn="l" rtl="0">
              <a:spcBef>
                <a:spcPct val="20000"/>
              </a:spcBef>
              <a:buClr>
                <a:schemeClr val="hlink"/>
              </a:buClr>
              <a:buSzPct val="70000"/>
              <a:buFont typeface="Monotype Sorts" pitchFamily="2" charset="2"/>
              <a:buNone/>
              <a:defRPr/>
            </a:pPr>
            <a:r>
              <a:rPr lang="en-US" sz="3200" b="1" kern="0" dirty="0">
                <a:effectLst>
                  <a:outerShdw blurRad="38100" dist="38100" dir="2700000" algn="tl">
                    <a:srgbClr val="C0C0C0"/>
                  </a:outerShdw>
                </a:effectLst>
                <a:latin typeface="Times New Roman" pitchFamily="18" charset="0"/>
                <a:cs typeface="Times New Roman" pitchFamily="18" charset="0"/>
              </a:rPr>
              <a:t>Manager</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Creates structure</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Job descriptions</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Staffing </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Hierarchy</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Delegates</a:t>
            </a:r>
          </a:p>
          <a:p>
            <a:pPr marL="342900" indent="-342900" algn="l" rtl="0">
              <a:spcBef>
                <a:spcPct val="20000"/>
              </a:spcBef>
              <a:buClr>
                <a:schemeClr val="hlink"/>
              </a:buClr>
              <a:buSzPct val="70000"/>
              <a:buFont typeface="Wingdings" pitchFamily="2" charset="2"/>
              <a:buChar char="n"/>
              <a:defRPr/>
            </a:pPr>
            <a:r>
              <a:rPr lang="en-US" sz="3200" b="1" kern="0" dirty="0">
                <a:effectLst>
                  <a:outerShdw blurRad="38100" dist="38100" dir="2700000" algn="tl">
                    <a:srgbClr val="C0C0C0"/>
                  </a:outerShdw>
                </a:effectLst>
                <a:latin typeface="Times New Roman" pitchFamily="18" charset="0"/>
                <a:cs typeface="Times New Roman" pitchFamily="18" charset="0"/>
              </a:rPr>
              <a:t>Training</a:t>
            </a:r>
          </a:p>
        </p:txBody>
      </p:sp>
      <p:pic>
        <p:nvPicPr>
          <p:cNvPr id="7" name="Picture 6" descr="9_03_358_29_06"/>
          <p:cNvPicPr>
            <a:picLocks noChangeAspect="1" noChangeArrowheads="1"/>
          </p:cNvPicPr>
          <p:nvPr/>
        </p:nvPicPr>
        <p:blipFill>
          <a:blip r:embed="rId2" cstate="print"/>
          <a:srcRect/>
          <a:stretch>
            <a:fillRect/>
          </a:stretch>
        </p:blipFill>
        <p:spPr bwMode="auto">
          <a:xfrm>
            <a:off x="4953000" y="3124200"/>
            <a:ext cx="3048000" cy="207168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3200" dirty="0">
                <a:latin typeface="Times New Roman" pitchFamily="18" charset="0"/>
                <a:cs typeface="Times New Roman" pitchFamily="18" charset="0"/>
              </a:rPr>
              <a:t>The Controlling Function</a:t>
            </a:r>
          </a:p>
        </p:txBody>
      </p:sp>
      <p:sp>
        <p:nvSpPr>
          <p:cNvPr id="7171" name="Rectangle 3"/>
          <p:cNvSpPr>
            <a:spLocks noGrp="1" noChangeArrowheads="1"/>
          </p:cNvSpPr>
          <p:nvPr>
            <p:ph type="body" idx="1"/>
          </p:nvPr>
        </p:nvSpPr>
        <p:spPr>
          <a:xfrm>
            <a:off x="2286000" y="1447800"/>
            <a:ext cx="6364288" cy="4038600"/>
          </a:xfrm>
        </p:spPr>
        <p:txBody>
          <a:bodyPr/>
          <a:lstStyle/>
          <a:p>
            <a:pPr algn="l" rtl="0" eaLnBrk="1" hangingPunct="1">
              <a:spcBef>
                <a:spcPct val="50000"/>
              </a:spcBef>
              <a:buClr>
                <a:schemeClr val="tx2"/>
              </a:buClr>
              <a:buSzPct val="86000"/>
              <a:buFont typeface="Wingdings" pitchFamily="2" charset="2"/>
              <a:buChar char="q"/>
              <a:defRPr/>
            </a:pPr>
            <a:r>
              <a:rPr lang="en-US" dirty="0" smtClean="0">
                <a:latin typeface="Times New Roman" pitchFamily="18" charset="0"/>
                <a:cs typeface="Times New Roman" pitchFamily="18" charset="0"/>
              </a:rPr>
              <a:t>Concerned </a:t>
            </a:r>
            <a:r>
              <a:rPr lang="en-US" dirty="0">
                <a:latin typeface="Times New Roman" pitchFamily="18" charset="0"/>
                <a:cs typeface="Times New Roman" pitchFamily="18" charset="0"/>
              </a:rPr>
              <a:t>with giving management feedback on the firm’s progress toward the goals set in </a:t>
            </a:r>
            <a:r>
              <a:rPr lang="en-US" dirty="0" smtClean="0">
                <a:latin typeface="Times New Roman" pitchFamily="18" charset="0"/>
                <a:cs typeface="Times New Roman" pitchFamily="18" charset="0"/>
              </a:rPr>
              <a:t>planning</a:t>
            </a:r>
          </a:p>
          <a:p>
            <a:pPr algn="l" rtl="0" eaLnBrk="1" hangingPunct="1">
              <a:spcBef>
                <a:spcPct val="50000"/>
              </a:spcBef>
              <a:buClr>
                <a:schemeClr val="tx2"/>
              </a:buClr>
              <a:buSzPct val="86000"/>
              <a:buFont typeface="Wingdings" pitchFamily="2" charset="2"/>
              <a:buChar char="q"/>
              <a:defRPr/>
            </a:pPr>
            <a:r>
              <a:rPr lang="en-US" dirty="0" smtClean="0">
                <a:latin typeface="Times New Roman" pitchFamily="18" charset="0"/>
                <a:cs typeface="Times New Roman" pitchFamily="18" charset="0"/>
              </a:rPr>
              <a:t>include performance appraisals, quality control legal and ethical control.</a:t>
            </a:r>
          </a:p>
          <a:p>
            <a:pPr algn="l" rtl="0" eaLnBrk="1" hangingPunct="1">
              <a:spcBef>
                <a:spcPct val="50000"/>
              </a:spcBef>
              <a:buClr>
                <a:schemeClr val="tx2"/>
              </a:buClr>
              <a:buSzPct val="86000"/>
              <a:buFont typeface="Wingdings" pitchFamily="2" charset="2"/>
              <a:buChar char="q"/>
              <a:defRPr/>
            </a:pPr>
            <a:endParaRPr lang="en-US" dirty="0">
              <a:latin typeface="Times New Roman" pitchFamily="18" charset="0"/>
              <a:cs typeface="Times New Roman" pitchFamily="18" charset="0"/>
            </a:endParaRPr>
          </a:p>
        </p:txBody>
      </p:sp>
      <p:pic>
        <p:nvPicPr>
          <p:cNvPr id="39938" name="Picture 2" descr="C:\Users\A\Downloads\nur586\LED&amp;MAN PPT\clipart_of_25022_smjpg_2.jpg"/>
          <p:cNvPicPr>
            <a:picLocks noChangeAspect="1" noChangeArrowheads="1"/>
          </p:cNvPicPr>
          <p:nvPr/>
        </p:nvPicPr>
        <p:blipFill>
          <a:blip r:embed="rId3" cstate="print"/>
          <a:srcRect/>
          <a:stretch>
            <a:fillRect/>
          </a:stretch>
        </p:blipFill>
        <p:spPr bwMode="auto">
          <a:xfrm>
            <a:off x="7010400" y="0"/>
            <a:ext cx="1828800" cy="1828800"/>
          </a:xfrm>
          <a:prstGeom prst="ellipse">
            <a:avLst/>
          </a:prstGeom>
          <a:ln>
            <a:noFill/>
          </a:ln>
          <a:effectLst>
            <a:softEdge rad="112500"/>
          </a:effectLst>
        </p:spPr>
      </p:pic>
      <p:graphicFrame>
        <p:nvGraphicFramePr>
          <p:cNvPr id="21509" name="Object 5"/>
          <p:cNvGraphicFramePr>
            <a:graphicFrameLocks noChangeAspect="1"/>
          </p:cNvGraphicFramePr>
          <p:nvPr/>
        </p:nvGraphicFramePr>
        <p:xfrm>
          <a:off x="4572000" y="4724400"/>
          <a:ext cx="1752600" cy="1639888"/>
        </p:xfrm>
        <a:graphic>
          <a:graphicData uri="http://schemas.openxmlformats.org/presentationml/2006/ole">
            <p:oleObj spid="_x0000_s2050" name="Clip" r:id="rId4" imgW="2658600" imgH="2483640" progId="MS_ClipArt_Gallery.2">
              <p:embed/>
            </p:oleObj>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checkerboard(across)">
                                      <p:cBhvr>
                                        <p:cTn id="7" dur="500"/>
                                        <p:tgtEl>
                                          <p:spTgt spid="2150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170"/>
                                        </p:tgtEl>
                                        <p:attrNameLst>
                                          <p:attrName>style.visibility</p:attrName>
                                        </p:attrNameLst>
                                      </p:cBhvr>
                                      <p:to>
                                        <p:strVal val="visible"/>
                                      </p:to>
                                    </p:set>
                                    <p:anim calcmode="lin" valueType="num">
                                      <p:cBhvr additive="base">
                                        <p:cTn id="12" dur="500" fill="hold"/>
                                        <p:tgtEl>
                                          <p:spTgt spid="7170"/>
                                        </p:tgtEl>
                                        <p:attrNameLst>
                                          <p:attrName>ppt_x</p:attrName>
                                        </p:attrNameLst>
                                      </p:cBhvr>
                                      <p:tavLst>
                                        <p:tav tm="0">
                                          <p:val>
                                            <p:strVal val="#ppt_x"/>
                                          </p:val>
                                        </p:tav>
                                        <p:tav tm="100000">
                                          <p:val>
                                            <p:strVal val="#ppt_x"/>
                                          </p:val>
                                        </p:tav>
                                      </p:tavLst>
                                    </p:anim>
                                    <p:anim calcmode="lin" valueType="num">
                                      <p:cBhvr additive="base">
                                        <p:cTn id="13"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171">
                                            <p:txEl>
                                              <p:pRg st="0" end="0"/>
                                            </p:txEl>
                                          </p:spTgt>
                                        </p:tgtEl>
                                        <p:attrNameLst>
                                          <p:attrName>style.visibility</p:attrName>
                                        </p:attrNameLst>
                                      </p:cBhvr>
                                      <p:to>
                                        <p:strVal val="visible"/>
                                      </p:to>
                                    </p:set>
                                    <p:animEffect transition="in" filter="wipe(down)">
                                      <p:cBhvr>
                                        <p:cTn id="18" dur="500"/>
                                        <p:tgtEl>
                                          <p:spTgt spid="717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171">
                                            <p:txEl>
                                              <p:pRg st="1" end="1"/>
                                            </p:txEl>
                                          </p:spTgt>
                                        </p:tgtEl>
                                        <p:attrNameLst>
                                          <p:attrName>style.visibility</p:attrName>
                                        </p:attrNameLst>
                                      </p:cBhvr>
                                      <p:to>
                                        <p:strVal val="visible"/>
                                      </p:to>
                                    </p:set>
                                    <p:animEffect transition="in" filter="wipe(down)">
                                      <p:cBhvr>
                                        <p:cTn id="23"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z="3200" dirty="0">
                <a:latin typeface="Times New Roman" pitchFamily="18" charset="0"/>
                <a:cs typeface="Times New Roman" pitchFamily="18" charset="0"/>
              </a:rPr>
              <a:t>The Directing Function</a:t>
            </a:r>
          </a:p>
        </p:txBody>
      </p:sp>
      <p:sp>
        <p:nvSpPr>
          <p:cNvPr id="8195" name="Rectangle 3"/>
          <p:cNvSpPr>
            <a:spLocks noGrp="1" noChangeArrowheads="1"/>
          </p:cNvSpPr>
          <p:nvPr>
            <p:ph type="body" idx="1"/>
          </p:nvPr>
        </p:nvSpPr>
        <p:spPr>
          <a:xfrm>
            <a:off x="2093913" y="1524000"/>
            <a:ext cx="7050087" cy="4724400"/>
          </a:xfrm>
        </p:spPr>
        <p:txBody>
          <a:bodyPr/>
          <a:lstStyle/>
          <a:p>
            <a:pPr algn="l" rtl="0" eaLnBrk="1" hangingPunct="1">
              <a:buClr>
                <a:schemeClr val="tx2"/>
              </a:buClr>
              <a:defRPr/>
            </a:pPr>
            <a:r>
              <a:rPr lang="en-US" dirty="0" smtClean="0">
                <a:latin typeface="Times New Roman" pitchFamily="18" charset="0"/>
                <a:cs typeface="Times New Roman" pitchFamily="18" charset="0"/>
              </a:rPr>
              <a:t>Implementation </a:t>
            </a:r>
            <a:r>
              <a:rPr lang="en-US" dirty="0">
                <a:latin typeface="Times New Roman" pitchFamily="18" charset="0"/>
                <a:cs typeface="Times New Roman" pitchFamily="18" charset="0"/>
              </a:rPr>
              <a:t>of the other three management functions (planning, organizing, and controlling)</a:t>
            </a:r>
          </a:p>
          <a:p>
            <a:pPr algn="l" rtl="0" eaLnBrk="1" hangingPunct="1">
              <a:spcBef>
                <a:spcPct val="50000"/>
              </a:spcBef>
              <a:buClr>
                <a:schemeClr val="tx2"/>
              </a:buClr>
              <a:buFont typeface="Wingdings" pitchFamily="2" charset="2"/>
              <a:buChar char="q"/>
              <a:defRPr/>
            </a:pPr>
            <a:r>
              <a:rPr lang="en-US" dirty="0">
                <a:latin typeface="Times New Roman" pitchFamily="18" charset="0"/>
                <a:cs typeface="Times New Roman" pitchFamily="18" charset="0"/>
              </a:rPr>
              <a:t>Successful directing relies strongly on good leadership skills to accomplish its mission</a:t>
            </a:r>
          </a:p>
          <a:p>
            <a:pPr algn="l" rtl="0" eaLnBrk="1" hangingPunct="1">
              <a:spcBef>
                <a:spcPct val="50000"/>
              </a:spcBef>
              <a:buClr>
                <a:schemeClr val="tx2"/>
              </a:buClr>
              <a:buFont typeface="Wingdings" pitchFamily="2" charset="2"/>
              <a:buChar char="q"/>
              <a:defRPr/>
            </a:pPr>
            <a:r>
              <a:rPr lang="en-US" dirty="0">
                <a:latin typeface="Times New Roman" pitchFamily="18" charset="0"/>
                <a:cs typeface="Times New Roman" pitchFamily="18" charset="0"/>
              </a:rPr>
              <a:t>The success of the directing function depends on the managers’ ability to motivate their employees</a:t>
            </a:r>
          </a:p>
        </p:txBody>
      </p:sp>
      <p:sp>
        <p:nvSpPr>
          <p:cNvPr id="21508" name="AutoShape 5">
            <a:hlinkClick r:id="rId2" action="ppaction://hlinksldjump" highlightClick="1"/>
          </p:cNvPr>
          <p:cNvSpPr>
            <a:spLocks noChangeArrowheads="1"/>
          </p:cNvSpPr>
          <p:nvPr/>
        </p:nvSpPr>
        <p:spPr bwMode="auto">
          <a:xfrm>
            <a:off x="8382000" y="685800"/>
            <a:ext cx="381000" cy="457200"/>
          </a:xfrm>
          <a:prstGeom prst="actionButtonBackPrevious">
            <a:avLst/>
          </a:prstGeom>
          <a:solidFill>
            <a:schemeClr val="bg1"/>
          </a:solidFill>
          <a:ln w="6350">
            <a:solidFill>
              <a:schemeClr val="tx1"/>
            </a:solidFill>
            <a:miter lim="800000"/>
            <a:headEnd/>
            <a:tailEnd/>
          </a:ln>
        </p:spPr>
        <p:txBody>
          <a:bodyPr wrap="none" anchor="ctr"/>
          <a:lstStyle/>
          <a:p>
            <a:endParaRPr lang="ar-SA"/>
          </a:p>
        </p:txBody>
      </p:sp>
      <p:pic>
        <p:nvPicPr>
          <p:cNvPr id="6" name="Picture 2" descr="C:\Users\A\Downloads\nur586\LED&amp;MAN PPT\clipart_of_25029_smjpg_2.jpg"/>
          <p:cNvPicPr>
            <a:picLocks noChangeAspect="1" noChangeArrowheads="1"/>
          </p:cNvPicPr>
          <p:nvPr/>
        </p:nvPicPr>
        <p:blipFill>
          <a:blip r:embed="rId3" cstate="print"/>
          <a:srcRect/>
          <a:stretch>
            <a:fillRect/>
          </a:stretch>
        </p:blipFill>
        <p:spPr bwMode="auto">
          <a:xfrm>
            <a:off x="6781800" y="152400"/>
            <a:ext cx="1905000" cy="1524000"/>
          </a:xfrm>
          <a:prstGeom prst="ellipse">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dow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 calcmode="lin" valueType="num">
                                      <p:cBhvr additive="base">
                                        <p:cTn id="12"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5">
                                            <p:txEl>
                                              <p:pRg st="1" end="1"/>
                                            </p:txEl>
                                          </p:spTgt>
                                        </p:tgtEl>
                                        <p:attrNameLst>
                                          <p:attrName>style.visibility</p:attrName>
                                        </p:attrNameLst>
                                      </p:cBhvr>
                                      <p:to>
                                        <p:strVal val="visible"/>
                                      </p:to>
                                    </p:set>
                                    <p:anim calcmode="lin" valueType="num">
                                      <p:cBhvr additive="base">
                                        <p:cTn id="18"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5">
                                            <p:txEl>
                                              <p:pRg st="2" end="2"/>
                                            </p:txEl>
                                          </p:spTgt>
                                        </p:tgtEl>
                                        <p:attrNameLst>
                                          <p:attrName>style.visibility</p:attrName>
                                        </p:attrNameLst>
                                      </p:cBhvr>
                                      <p:to>
                                        <p:strVal val="visible"/>
                                      </p:to>
                                    </p:set>
                                    <p:anim calcmode="lin" valueType="num">
                                      <p:cBhvr additive="base">
                                        <p:cTn id="24"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19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285984" y="428604"/>
            <a:ext cx="6257925" cy="1203348"/>
          </a:xfrm>
        </p:spPr>
        <p:txBody>
          <a:bodyPr/>
          <a:lstStyle/>
          <a:p>
            <a:pPr algn="l"/>
            <a:r>
              <a:rPr lang="en-US" b="1" u="sng" dirty="0" smtClean="0">
                <a:latin typeface="Andalus" pitchFamily="18" charset="-78"/>
                <a:cs typeface="Andalus" pitchFamily="18" charset="-78"/>
              </a:rPr>
              <a:t>The 14 Principles of Management;</a:t>
            </a:r>
            <a:endParaRPr lang="fr-FR" b="1" u="sng" dirty="0" smtClean="0">
              <a:latin typeface="Andalus" pitchFamily="18" charset="-78"/>
              <a:cs typeface="Andalus" pitchFamily="18" charset="-78"/>
            </a:endParaRPr>
          </a:p>
        </p:txBody>
      </p:sp>
      <p:pic>
        <p:nvPicPr>
          <p:cNvPr id="5" name="عنصر نائب للمحتوى 4" descr="http://vectorstudy.com/management_theories/img/14_principles_of_management.jpg"/>
          <p:cNvPicPr>
            <a:picLocks noGrp="1"/>
          </p:cNvPicPr>
          <p:nvPr>
            <p:ph idx="1"/>
          </p:nvPr>
        </p:nvPicPr>
        <p:blipFill>
          <a:blip r:embed="rId2" cstate="print"/>
          <a:srcRect t="11715" b="8996"/>
          <a:stretch>
            <a:fillRect/>
          </a:stretch>
        </p:blipFill>
        <p:spPr bwMode="auto">
          <a:xfrm>
            <a:off x="2786050" y="1928802"/>
            <a:ext cx="6000792" cy="460442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The 14 Principles of Management;</a:t>
            </a: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500174"/>
            <a:ext cx="6257925" cy="4954591"/>
          </a:xfrm>
        </p:spPr>
        <p:txBody>
          <a:bodyPr/>
          <a:lstStyle/>
          <a:p>
            <a:pPr marL="514350" indent="-514350">
              <a:buFont typeface="Wingdings" pitchFamily="2" charset="2"/>
              <a:buChar char="Ø"/>
            </a:pPr>
            <a:r>
              <a:rPr lang="en-US" sz="2400" b="1" dirty="0" smtClean="0">
                <a:latin typeface="Andalus" pitchFamily="18" charset="-78"/>
                <a:cs typeface="Andalus" pitchFamily="18" charset="-78"/>
              </a:rPr>
              <a:t>Division of Work. </a:t>
            </a:r>
            <a:r>
              <a:rPr lang="en-US" sz="2400" dirty="0" smtClean="0">
                <a:latin typeface="Andalus" pitchFamily="18" charset="-78"/>
                <a:cs typeface="Andalus" pitchFamily="18" charset="-78"/>
              </a:rPr>
              <a:t>Specialization allows the individual to build up experience, and to continuously improve his skills. Thereby he can be more productive.</a:t>
            </a:r>
          </a:p>
          <a:p>
            <a:pPr marL="514350" indent="-514350">
              <a:buFont typeface="Wingdings" pitchFamily="2" charset="2"/>
              <a:buChar char="Ø"/>
            </a:pPr>
            <a:r>
              <a:rPr lang="en-US" sz="2400" b="1" dirty="0" smtClean="0">
                <a:latin typeface="Andalus" pitchFamily="18" charset="-78"/>
                <a:cs typeface="Andalus" pitchFamily="18" charset="-78"/>
              </a:rPr>
              <a:t>Authority</a:t>
            </a:r>
            <a:r>
              <a:rPr lang="en-US" sz="2400" dirty="0" smtClean="0">
                <a:latin typeface="Andalus" pitchFamily="18" charset="-78"/>
                <a:cs typeface="Andalus" pitchFamily="18" charset="-78"/>
              </a:rPr>
              <a:t>. The right to issue commands, along with which must go the balanced responsibility for its function.</a:t>
            </a:r>
          </a:p>
          <a:p>
            <a:pPr marL="514350" indent="-514350">
              <a:buFont typeface="Wingdings" pitchFamily="2" charset="2"/>
              <a:buChar char="Ø"/>
            </a:pPr>
            <a:r>
              <a:rPr lang="en-US" sz="2400" b="1" dirty="0" smtClean="0">
                <a:latin typeface="Andalus" pitchFamily="18" charset="-78"/>
                <a:cs typeface="Andalus" pitchFamily="18" charset="-78"/>
              </a:rPr>
              <a:t>Discipline. </a:t>
            </a:r>
            <a:r>
              <a:rPr lang="en-US" sz="2400" dirty="0" smtClean="0">
                <a:latin typeface="Andalus" pitchFamily="18" charset="-78"/>
                <a:cs typeface="Andalus" pitchFamily="18" charset="-78"/>
              </a:rPr>
              <a:t>Employees must obey, but this is two-sided: employees will only obey orders if management play their part by providing good leadership.</a:t>
            </a:r>
          </a:p>
        </p:txBody>
      </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The 14 Principles of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571588"/>
            <a:ext cx="6257925" cy="5286412"/>
          </a:xfrm>
        </p:spPr>
        <p:txBody>
          <a:bodyPr/>
          <a:lstStyle/>
          <a:p>
            <a:pPr marL="514350" indent="-514350">
              <a:buFont typeface="Wingdings" pitchFamily="2" charset="2"/>
              <a:buChar char="Ø"/>
            </a:pPr>
            <a:r>
              <a:rPr lang="en-US" sz="2400" dirty="0" smtClean="0">
                <a:latin typeface="Andalus" pitchFamily="18" charset="-78"/>
                <a:cs typeface="Andalus" pitchFamily="18" charset="-78"/>
              </a:rPr>
              <a:t> </a:t>
            </a:r>
            <a:r>
              <a:rPr lang="en-US" sz="2400" b="1" dirty="0" smtClean="0">
                <a:latin typeface="Andalus" pitchFamily="18" charset="-78"/>
                <a:cs typeface="Andalus" pitchFamily="18" charset="-78"/>
              </a:rPr>
              <a:t>Unity of Command</a:t>
            </a:r>
            <a:r>
              <a:rPr lang="en-US" sz="2400" dirty="0" smtClean="0">
                <a:latin typeface="Andalus" pitchFamily="18" charset="-78"/>
                <a:cs typeface="Andalus" pitchFamily="18" charset="-78"/>
              </a:rPr>
              <a:t>. Each worker should have only one boss with no other conflicting lines of command.</a:t>
            </a:r>
          </a:p>
          <a:p>
            <a:pPr marL="514350" indent="-514350">
              <a:buFont typeface="Wingdings" pitchFamily="2" charset="2"/>
              <a:buChar char="Ø"/>
            </a:pPr>
            <a:r>
              <a:rPr lang="en-US" sz="2400" b="1" dirty="0" smtClean="0">
                <a:latin typeface="Andalus" pitchFamily="18" charset="-78"/>
                <a:cs typeface="Andalus" pitchFamily="18" charset="-78"/>
              </a:rPr>
              <a:t>Unity of Direction</a:t>
            </a:r>
            <a:r>
              <a:rPr lang="en-US" sz="2400" dirty="0" smtClean="0">
                <a:latin typeface="Andalus" pitchFamily="18" charset="-78"/>
                <a:cs typeface="Andalus" pitchFamily="18" charset="-78"/>
              </a:rPr>
              <a:t>. People engaged in the same kind of activities must have the same objectives in a single plan. This is essential to ensure unity and coordination in the enterprise. </a:t>
            </a:r>
          </a:p>
          <a:p>
            <a:pPr marL="514350" indent="-514350">
              <a:buFont typeface="Wingdings" pitchFamily="2" charset="2"/>
              <a:buChar char="Ø"/>
            </a:pPr>
            <a:r>
              <a:rPr lang="en-US" sz="2400" b="1" dirty="0" smtClean="0">
                <a:latin typeface="Andalus" pitchFamily="18" charset="-78"/>
                <a:cs typeface="Andalus" pitchFamily="18" charset="-78"/>
              </a:rPr>
              <a:t>Subordination of individual interest</a:t>
            </a:r>
            <a:r>
              <a:rPr lang="en-US" sz="2400" dirty="0" smtClean="0">
                <a:latin typeface="Andalus" pitchFamily="18" charset="-78"/>
                <a:cs typeface="Andalus" pitchFamily="18" charset="-78"/>
              </a:rPr>
              <a:t> (to the general interest). Management must see that the goals of the firms are always paramount</a:t>
            </a:r>
            <a:r>
              <a:rPr lang="en-US" sz="2800" dirty="0" smtClean="0">
                <a:latin typeface="Andalus" pitchFamily="18" charset="-78"/>
                <a:cs typeface="Andalus" pitchFamily="18" charset="-78"/>
              </a:rPr>
              <a:t>.</a:t>
            </a: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457200" y="274638"/>
            <a:ext cx="8229600" cy="796908"/>
          </a:xfrm>
        </p:spPr>
        <p:txBody>
          <a:bodyPr/>
          <a:lstStyle/>
          <a:p>
            <a:r>
              <a:rPr lang="fr-CA" sz="6000" dirty="0" smtClean="0">
                <a:solidFill>
                  <a:schemeClr val="bg1"/>
                </a:solidFill>
                <a:effectLst>
                  <a:outerShdw blurRad="38100" dist="38100" dir="2700000" algn="tl">
                    <a:srgbClr val="000000">
                      <a:alpha val="43137"/>
                    </a:srgbClr>
                  </a:outerShdw>
                </a:effectLst>
                <a:latin typeface="Andalus" pitchFamily="18" charset="-78"/>
                <a:cs typeface="Andalus" pitchFamily="18" charset="-78"/>
              </a:rPr>
              <a:t>Objectives</a:t>
            </a:r>
            <a:r>
              <a:rPr lang="fr-CA" dirty="0" smtClean="0">
                <a:solidFill>
                  <a:schemeClr val="bg1"/>
                </a:solidFill>
                <a:latin typeface="Comic Sans MS" pitchFamily="66" charset="0"/>
              </a:rPr>
              <a:t>;</a:t>
            </a:r>
            <a:endParaRPr lang="fr-FR" dirty="0" smtClean="0">
              <a:solidFill>
                <a:schemeClr val="bg1"/>
              </a:solidFill>
              <a:latin typeface="Comic Sans MS" pitchFamily="66" charset="0"/>
            </a:endParaRPr>
          </a:p>
        </p:txBody>
      </p:sp>
      <p:sp>
        <p:nvSpPr>
          <p:cNvPr id="3" name="Espace réservé du contenu 2"/>
          <p:cNvSpPr>
            <a:spLocks noGrp="1"/>
          </p:cNvSpPr>
          <p:nvPr>
            <p:ph idx="1"/>
          </p:nvPr>
        </p:nvSpPr>
        <p:spPr>
          <a:xfrm>
            <a:off x="457200" y="1214422"/>
            <a:ext cx="8229600" cy="5214974"/>
          </a:xfrm>
        </p:spPr>
        <p:txBody>
          <a:bodyPr rtlCol="0">
            <a:normAutofit fontScale="92500" lnSpcReduction="10000"/>
          </a:bodyPr>
          <a:lstStyle/>
          <a:p>
            <a:pPr lvl="0">
              <a:buFont typeface="Wingdings" pitchFamily="2" charset="2"/>
              <a:buChar char="Ø"/>
            </a:pPr>
            <a:endParaRPr lang="en-US" dirty="0" smtClean="0">
              <a:latin typeface="Andalus" pitchFamily="18" charset="-78"/>
              <a:cs typeface="Andalus" pitchFamily="18" charset="-78"/>
            </a:endParaRPr>
          </a:p>
          <a:p>
            <a:pPr>
              <a:buFont typeface="Wingdings" pitchFamily="2" charset="2"/>
              <a:buChar char="Ø"/>
            </a:pPr>
            <a:r>
              <a:rPr lang="en-US" dirty="0" smtClean="0">
                <a:latin typeface="Andalus" pitchFamily="18" charset="-78"/>
                <a:cs typeface="Andalus" pitchFamily="18" charset="-78"/>
              </a:rPr>
              <a:t>Define the  management </a:t>
            </a:r>
          </a:p>
          <a:p>
            <a:pPr>
              <a:buFont typeface="Wingdings" pitchFamily="2" charset="2"/>
              <a:buChar char="Ø"/>
            </a:pPr>
            <a:r>
              <a:rPr lang="en-US" dirty="0" smtClean="0">
                <a:latin typeface="Andalus" pitchFamily="18" charset="-78"/>
                <a:cs typeface="Andalus" pitchFamily="18" charset="-78"/>
              </a:rPr>
              <a:t>Know the categories of management </a:t>
            </a:r>
          </a:p>
          <a:p>
            <a:pPr>
              <a:buFont typeface="Wingdings" pitchFamily="2" charset="2"/>
              <a:buChar char="Ø"/>
            </a:pPr>
            <a:r>
              <a:rPr lang="en-US" dirty="0" smtClean="0">
                <a:latin typeface="Andalus" pitchFamily="18" charset="-78"/>
                <a:cs typeface="Andalus" pitchFamily="18" charset="-78"/>
              </a:rPr>
              <a:t>Determine the management objective </a:t>
            </a:r>
          </a:p>
          <a:p>
            <a:pPr>
              <a:buFont typeface="Wingdings" pitchFamily="2" charset="2"/>
              <a:buChar char="Ø"/>
            </a:pPr>
            <a:r>
              <a:rPr lang="en-US" dirty="0" smtClean="0">
                <a:latin typeface="Andalus" pitchFamily="18" charset="-78"/>
                <a:cs typeface="Andalus" pitchFamily="18" charset="-78"/>
              </a:rPr>
              <a:t>Describe the Function of management</a:t>
            </a:r>
          </a:p>
          <a:p>
            <a:pPr>
              <a:buFont typeface="Wingdings" pitchFamily="2" charset="2"/>
              <a:buChar char="Ø"/>
            </a:pPr>
            <a:r>
              <a:rPr lang="en-US" dirty="0" smtClean="0">
                <a:latin typeface="Andalus" pitchFamily="18" charset="-78"/>
                <a:cs typeface="Andalus" pitchFamily="18" charset="-78"/>
              </a:rPr>
              <a:t>Explain the principle of  management</a:t>
            </a:r>
          </a:p>
          <a:p>
            <a:pPr>
              <a:buFont typeface="Wingdings" pitchFamily="2" charset="2"/>
              <a:buChar char="Ø"/>
            </a:pPr>
            <a:r>
              <a:rPr lang="en-US" dirty="0" smtClean="0">
                <a:latin typeface="Andalus" pitchFamily="18" charset="-78"/>
                <a:cs typeface="Andalus" pitchFamily="18" charset="-78"/>
              </a:rPr>
              <a:t>Distinguish the  level of management </a:t>
            </a:r>
          </a:p>
          <a:p>
            <a:pPr>
              <a:buFont typeface="Wingdings" pitchFamily="2" charset="2"/>
              <a:buChar char="Ø"/>
            </a:pPr>
            <a:r>
              <a:rPr lang="en-US" dirty="0" smtClean="0">
                <a:latin typeface="Andalus" pitchFamily="18" charset="-78"/>
                <a:cs typeface="Andalus" pitchFamily="18" charset="-78"/>
              </a:rPr>
              <a:t>Compare between the  management &amp; leadership</a:t>
            </a:r>
          </a:p>
          <a:p>
            <a:pPr>
              <a:buFont typeface="Wingdings" pitchFamily="2" charset="2"/>
              <a:buChar char="Ø"/>
            </a:pPr>
            <a:r>
              <a:rPr lang="en-US" dirty="0" smtClean="0">
                <a:latin typeface="Andalus" pitchFamily="18" charset="-78"/>
                <a:cs typeface="Andalus" pitchFamily="18" charset="-78"/>
              </a:rPr>
              <a:t>Identify the Qualities for a good manager.</a:t>
            </a:r>
          </a:p>
          <a:p>
            <a:pPr>
              <a:buFont typeface="Wingdings" pitchFamily="2" charset="2"/>
              <a:buChar char="Ø"/>
            </a:pPr>
            <a:r>
              <a:rPr lang="en-US" dirty="0" smtClean="0">
                <a:latin typeface="Andalus" pitchFamily="18" charset="-78"/>
                <a:cs typeface="Andalus" pitchFamily="18" charset="-78"/>
              </a:rPr>
              <a:t>Recognize the  manager style .</a:t>
            </a:r>
          </a:p>
          <a:p>
            <a:pPr fontAlgn="auto">
              <a:spcAft>
                <a:spcPts val="0"/>
              </a:spcAft>
              <a:buFont typeface="Wingdings" pitchFamily="2" charset="2"/>
              <a:buChar char="Ø"/>
              <a:defRPr/>
            </a:pPr>
            <a:endParaRPr lang="fr-FR" dirty="0" smtClean="0">
              <a:latin typeface="+mj-lt"/>
            </a:endParaRPr>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The 14 Principles of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lvl="0">
              <a:buFont typeface="Wingdings" pitchFamily="2" charset="2"/>
              <a:buChar char="Ø"/>
            </a:pPr>
            <a:r>
              <a:rPr lang="en-US" sz="2400" b="1" dirty="0" smtClean="0">
                <a:latin typeface="Andalus" pitchFamily="18" charset="-78"/>
                <a:cs typeface="Andalus" pitchFamily="18" charset="-78"/>
              </a:rPr>
              <a:t>Remuneration</a:t>
            </a:r>
            <a:r>
              <a:rPr lang="en-US" sz="2400" dirty="0" smtClean="0">
                <a:latin typeface="Andalus" pitchFamily="18" charset="-78"/>
                <a:cs typeface="Andalus" pitchFamily="18" charset="-78"/>
              </a:rPr>
              <a:t>. Payment is an important motivator although by analyzing a number of possibilities.</a:t>
            </a:r>
          </a:p>
          <a:p>
            <a:pPr lvl="0">
              <a:buFont typeface="Wingdings" pitchFamily="2" charset="2"/>
              <a:buChar char="Ø"/>
            </a:pPr>
            <a:r>
              <a:rPr lang="en-US" sz="2400" b="1" dirty="0" smtClean="0">
                <a:latin typeface="Andalus" pitchFamily="18" charset="-78"/>
                <a:cs typeface="Andalus" pitchFamily="18" charset="-78"/>
              </a:rPr>
              <a:t>Centralization</a:t>
            </a:r>
            <a:r>
              <a:rPr lang="en-US" sz="2400" dirty="0" smtClean="0">
                <a:latin typeface="Andalus" pitchFamily="18" charset="-78"/>
                <a:cs typeface="Andalus" pitchFamily="18" charset="-78"/>
              </a:rPr>
              <a:t> (or Decentralization). This is a matter of degree depending on the condition of the business and the quality of its personnel.</a:t>
            </a:r>
          </a:p>
          <a:p>
            <a:pPr lvl="0">
              <a:buFont typeface="Wingdings" pitchFamily="2" charset="2"/>
              <a:buChar char="Ø"/>
            </a:pPr>
            <a:r>
              <a:rPr lang="en-US" sz="2400" b="1" dirty="0" smtClean="0">
                <a:latin typeface="Andalus" pitchFamily="18" charset="-78"/>
                <a:cs typeface="Andalus" pitchFamily="18" charset="-78"/>
              </a:rPr>
              <a:t>Scalar chain</a:t>
            </a:r>
            <a:r>
              <a:rPr lang="en-US" sz="2400" dirty="0" smtClean="0">
                <a:latin typeface="Andalus" pitchFamily="18" charset="-78"/>
                <a:cs typeface="Andalus" pitchFamily="18" charset="-78"/>
              </a:rPr>
              <a:t> (Line of Authority). Scalar chain refers to the number of levels in the hierarchy from the ultimate authority to the lowest level in the organization. It should not be over-stretched and consist</a:t>
            </a:r>
            <a:r>
              <a:rPr lang="en-US" sz="1100" dirty="0" smtClean="0"/>
              <a:t> </a:t>
            </a:r>
            <a:r>
              <a:rPr lang="en-US" sz="2400" dirty="0" smtClean="0">
                <a:latin typeface="Andalus" pitchFamily="18" charset="-78"/>
                <a:cs typeface="Andalus" pitchFamily="18" charset="-78"/>
              </a:rPr>
              <a:t>of too-many levels.</a:t>
            </a:r>
          </a:p>
        </p:txBody>
      </p:sp>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The 14 Principles of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972072"/>
          </a:xfrm>
        </p:spPr>
        <p:txBody>
          <a:bodyPr/>
          <a:lstStyle/>
          <a:p>
            <a:pPr lvl="0">
              <a:buFont typeface="Wingdings" pitchFamily="2" charset="2"/>
              <a:buChar char="Ø"/>
            </a:pPr>
            <a:r>
              <a:rPr lang="en-US" sz="2400" b="1" dirty="0" smtClean="0">
                <a:latin typeface="Andalus" pitchFamily="18" charset="-78"/>
                <a:cs typeface="Andalus" pitchFamily="18" charset="-78"/>
              </a:rPr>
              <a:t>Order</a:t>
            </a:r>
            <a:r>
              <a:rPr lang="en-US" sz="2400" dirty="0" smtClean="0">
                <a:latin typeface="Andalus" pitchFamily="18" charset="-78"/>
                <a:cs typeface="Andalus" pitchFamily="18" charset="-78"/>
              </a:rPr>
              <a:t>. Both material order and social order are necessary. The former minimizes lost time and useless handling of materials. The latter is achieved through organization and selection.</a:t>
            </a:r>
          </a:p>
          <a:p>
            <a:pPr lvl="0">
              <a:buFont typeface="Wingdings" pitchFamily="2" charset="2"/>
              <a:buChar char="Ø"/>
            </a:pPr>
            <a:r>
              <a:rPr lang="en-US" sz="2400" b="1" dirty="0" smtClean="0">
                <a:latin typeface="Andalus" pitchFamily="18" charset="-78"/>
                <a:cs typeface="Andalus" pitchFamily="18" charset="-78"/>
              </a:rPr>
              <a:t>Equity</a:t>
            </a:r>
            <a:r>
              <a:rPr lang="en-US" sz="2400" dirty="0" smtClean="0">
                <a:latin typeface="Andalus" pitchFamily="18" charset="-78"/>
                <a:cs typeface="Andalus" pitchFamily="18" charset="-78"/>
              </a:rPr>
              <a:t>. In running a business a ‘combination of kindliness and justice’ is needed. Treating employees well is important to achieve equity.</a:t>
            </a:r>
          </a:p>
          <a:p>
            <a:pPr lvl="0">
              <a:buFont typeface="Wingdings" pitchFamily="2" charset="2"/>
              <a:buChar char="Ø"/>
            </a:pPr>
            <a:r>
              <a:rPr lang="en-US" sz="2400" b="1" dirty="0" smtClean="0">
                <a:latin typeface="Andalus" pitchFamily="18" charset="-78"/>
                <a:cs typeface="Andalus" pitchFamily="18" charset="-78"/>
              </a:rPr>
              <a:t>Stability of Tenure of Personnel</a:t>
            </a:r>
            <a:r>
              <a:rPr lang="en-US" sz="2400" dirty="0" smtClean="0">
                <a:latin typeface="Andalus" pitchFamily="18" charset="-78"/>
                <a:cs typeface="Andalus" pitchFamily="18" charset="-78"/>
              </a:rPr>
              <a:t>. Employees work better if job security and career progress are assured to them. An insecure tenure and a high rate of employee turnover will affect the organization adversely.</a:t>
            </a:r>
          </a:p>
          <a:p>
            <a:pPr>
              <a:buNone/>
            </a:pPr>
            <a:endParaRPr lang="fr-FR" sz="24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The 14 Principles of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lvl="0">
              <a:buFont typeface="Wingdings" pitchFamily="2" charset="2"/>
              <a:buChar char="Ø"/>
            </a:pPr>
            <a:r>
              <a:rPr lang="en-US" sz="2400" b="1" dirty="0" smtClean="0">
                <a:latin typeface="Andalus" pitchFamily="18" charset="-78"/>
                <a:cs typeface="Andalus" pitchFamily="18" charset="-78"/>
              </a:rPr>
              <a:t>Initiative</a:t>
            </a:r>
            <a:r>
              <a:rPr lang="en-US" sz="2400" dirty="0" smtClean="0">
                <a:latin typeface="Andalus" pitchFamily="18" charset="-78"/>
                <a:cs typeface="Andalus" pitchFamily="18" charset="-78"/>
              </a:rPr>
              <a:t>. Allowing all personnel to show their initiative in some way is a source of strength for the organization. Even though it may well involve a sacrifice of ‘personal vanity’ on the part of many managers.</a:t>
            </a:r>
          </a:p>
          <a:p>
            <a:pPr lvl="0">
              <a:buFont typeface="Wingdings" pitchFamily="2" charset="2"/>
              <a:buChar char="Ø"/>
            </a:pPr>
            <a:r>
              <a:rPr lang="en-US" sz="2400" b="1" dirty="0" smtClean="0">
                <a:latin typeface="Andalus" pitchFamily="18" charset="-78"/>
                <a:cs typeface="Andalus" pitchFamily="18" charset="-78"/>
              </a:rPr>
              <a:t>Esprit de Corps</a:t>
            </a:r>
            <a:r>
              <a:rPr lang="en-US" sz="2400" dirty="0" smtClean="0">
                <a:latin typeface="Andalus" pitchFamily="18" charset="-78"/>
                <a:cs typeface="Andalus" pitchFamily="18" charset="-78"/>
              </a:rPr>
              <a:t>. Management must foster the morale of its employees</a:t>
            </a:r>
          </a:p>
          <a:p>
            <a:pPr>
              <a:buFont typeface="+mj-lt"/>
              <a:buAutoNum type="arabicPeriod"/>
            </a:pPr>
            <a:endParaRPr lang="en-US" sz="2400" dirty="0" smtClean="0">
              <a:latin typeface="Andalus" pitchFamily="18" charset="-78"/>
              <a:cs typeface="Andalus" pitchFamily="18" charset="-78"/>
            </a:endParaRPr>
          </a:p>
          <a:p>
            <a:pPr>
              <a:buFont typeface="+mj-lt"/>
              <a:buAutoNum type="arabicPeriod"/>
            </a:pPr>
            <a:endParaRPr lang="fr-FR" sz="24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endParaRPr lang="ar-SA"/>
          </a:p>
        </p:txBody>
      </p:sp>
      <p:sp>
        <p:nvSpPr>
          <p:cNvPr id="5" name="Footer Placeholder 4"/>
          <p:cNvSpPr>
            <a:spLocks noGrp="1"/>
          </p:cNvSpPr>
          <p:nvPr>
            <p:ph type="ftr" sz="quarter" idx="11"/>
          </p:nvPr>
        </p:nvSpPr>
        <p:spPr/>
        <p:txBody>
          <a:bodyPr/>
          <a:lstStyle/>
          <a:p>
            <a:pPr>
              <a:defRPr/>
            </a:pPr>
            <a:r>
              <a:rPr lang="en-US" smtClean="0"/>
              <a:t>ZAINAB AL-SAFFAR</a:t>
            </a:r>
            <a:endParaRPr lang="ar-SA"/>
          </a:p>
        </p:txBody>
      </p:sp>
      <p:sp>
        <p:nvSpPr>
          <p:cNvPr id="6" name="Slide Number Placeholder 5"/>
          <p:cNvSpPr>
            <a:spLocks noGrp="1"/>
          </p:cNvSpPr>
          <p:nvPr>
            <p:ph type="sldNum" sz="quarter" idx="12"/>
          </p:nvPr>
        </p:nvSpPr>
        <p:spPr/>
        <p:txBody>
          <a:bodyPr/>
          <a:lstStyle/>
          <a:p>
            <a:pPr>
              <a:defRPr/>
            </a:pPr>
            <a:fld id="{3828E710-FB3A-4D73-82EC-D20C53FAE041}" type="slidenum">
              <a:rPr lang="ar-SA" smtClean="0"/>
              <a:pPr>
                <a:defRPr/>
              </a:pPr>
              <a:t>43</a:t>
            </a:fld>
            <a:endParaRPr lang="ar-SA"/>
          </a:p>
        </p:txBody>
      </p:sp>
      <p:sp>
        <p:nvSpPr>
          <p:cNvPr id="8" name="Rectangle 7"/>
          <p:cNvSpPr/>
          <p:nvPr/>
        </p:nvSpPr>
        <p:spPr>
          <a:xfrm>
            <a:off x="2362200" y="685800"/>
            <a:ext cx="5288947" cy="1754326"/>
          </a:xfrm>
          <a:prstGeom prst="rect">
            <a:avLst/>
          </a:prstGeom>
          <a:noFill/>
        </p:spPr>
        <p:txBody>
          <a:bodyPr wrap="none">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Management for </a:t>
            </a:r>
          </a:p>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nursing future</a:t>
            </a:r>
            <a:endParaRPr lang="ar-SA"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2774" name="Picture 5" descr="0131780948"/>
          <p:cNvPicPr>
            <a:picLocks noChangeAspect="1" noChangeArrowheads="1"/>
          </p:cNvPicPr>
          <p:nvPr/>
        </p:nvPicPr>
        <p:blipFill>
          <a:blip r:embed="rId2" cstate="print"/>
          <a:srcRect/>
          <a:stretch>
            <a:fillRect/>
          </a:stretch>
        </p:blipFill>
        <p:spPr bwMode="auto">
          <a:xfrm rot="1526441">
            <a:off x="3681413" y="3041650"/>
            <a:ext cx="3033712" cy="2573338"/>
          </a:xfrm>
          <a:prstGeom prst="rect">
            <a:avLst/>
          </a:prstGeom>
          <a:noFill/>
          <a:ln w="9525">
            <a:noFill/>
            <a:miter lim="800000"/>
            <a:headEnd/>
            <a:tailEnd/>
          </a:ln>
        </p:spPr>
      </p:pic>
    </p:spTree>
  </p:cSld>
  <p:clrMapOvr>
    <a:masterClrMapping/>
  </p:clrMapOvr>
  <p:transition>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endParaRPr lang="ar-SA"/>
          </a:p>
        </p:txBody>
      </p:sp>
      <p:sp>
        <p:nvSpPr>
          <p:cNvPr id="5" name="Footer Placeholder 4"/>
          <p:cNvSpPr>
            <a:spLocks noGrp="1"/>
          </p:cNvSpPr>
          <p:nvPr>
            <p:ph type="ftr" sz="quarter" idx="11"/>
          </p:nvPr>
        </p:nvSpPr>
        <p:spPr/>
        <p:txBody>
          <a:bodyPr/>
          <a:lstStyle/>
          <a:p>
            <a:pPr>
              <a:defRPr/>
            </a:pPr>
            <a:r>
              <a:rPr lang="en-US" smtClean="0"/>
              <a:t>ZAINAB AL-SAFFAR</a:t>
            </a:r>
            <a:endParaRPr lang="ar-SA"/>
          </a:p>
        </p:txBody>
      </p:sp>
      <p:sp>
        <p:nvSpPr>
          <p:cNvPr id="6" name="Slide Number Placeholder 5"/>
          <p:cNvSpPr>
            <a:spLocks noGrp="1"/>
          </p:cNvSpPr>
          <p:nvPr>
            <p:ph type="sldNum" sz="quarter" idx="12"/>
          </p:nvPr>
        </p:nvSpPr>
        <p:spPr/>
        <p:txBody>
          <a:bodyPr/>
          <a:lstStyle/>
          <a:p>
            <a:pPr>
              <a:defRPr/>
            </a:pPr>
            <a:fld id="{69751D32-7130-460F-B91E-DCC90D56FC51}" type="slidenum">
              <a:rPr lang="ar-SA" smtClean="0"/>
              <a:pPr>
                <a:defRPr/>
              </a:pPr>
              <a:t>44</a:t>
            </a:fld>
            <a:endParaRPr lang="ar-SA"/>
          </a:p>
        </p:txBody>
      </p:sp>
      <p:sp>
        <p:nvSpPr>
          <p:cNvPr id="33797" name="Rectangle 6"/>
          <p:cNvSpPr>
            <a:spLocks noChangeArrowheads="1"/>
          </p:cNvSpPr>
          <p:nvPr/>
        </p:nvSpPr>
        <p:spPr bwMode="auto">
          <a:xfrm>
            <a:off x="2286000" y="762000"/>
            <a:ext cx="6477000" cy="5016500"/>
          </a:xfrm>
          <a:prstGeom prst="rect">
            <a:avLst/>
          </a:prstGeom>
          <a:noFill/>
          <a:ln w="9525">
            <a:noFill/>
            <a:miter lim="800000"/>
            <a:headEnd/>
            <a:tailEnd/>
          </a:ln>
        </p:spPr>
        <p:txBody>
          <a:bodyPr>
            <a:spAutoFit/>
          </a:bodyPr>
          <a:lstStyle/>
          <a:p>
            <a:pPr algn="l" rtl="0"/>
            <a:r>
              <a:rPr lang="en-US" sz="3200">
                <a:latin typeface="Times New Roman" pitchFamily="18" charset="0"/>
                <a:cs typeface="Times New Roman" pitchFamily="18" charset="0"/>
              </a:rPr>
              <a:t>Good management and leadership by nurses is essential for the achievement of health for all. Well-prepared nurses are required locally and nationally who can identify problems and needs, work on interdisciplinary teams to formulate development plans for human resources, improve working conditions, and raise the quality of care at reasonable cos</a:t>
            </a:r>
            <a:r>
              <a:rPr lang="en-US"/>
              <a:t>t</a:t>
            </a:r>
            <a:endParaRPr lang="ar-SA"/>
          </a:p>
        </p:txBody>
      </p:sp>
    </p:spTree>
  </p:cSld>
  <p:clrMapOvr>
    <a:masterClrMapping/>
  </p:clrMapOvr>
  <p:transition>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643813" cy="1143000"/>
          </a:xfrm>
        </p:spPr>
        <p:txBody>
          <a:bodyPr>
            <a:noAutofit/>
          </a:bodyPr>
          <a:lstStyle/>
          <a:p>
            <a:pPr algn="ctr">
              <a:defRPr/>
            </a:pPr>
            <a:r>
              <a:rPr lang="en-US" sz="3200" b="1" dirty="0" smtClean="0">
                <a:latin typeface="Times New Roman" pitchFamily="18" charset="0"/>
                <a:cs typeface="Times New Roman" pitchFamily="18" charset="0"/>
              </a:rPr>
              <a:t>Integrating leadership</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&amp;management: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ar-SA" sz="3200" dirty="0">
              <a:latin typeface="Times New Roman" pitchFamily="18" charset="0"/>
              <a:cs typeface="Times New Roman" pitchFamily="18" charset="0"/>
            </a:endParaRPr>
          </a:p>
        </p:txBody>
      </p:sp>
      <p:sp>
        <p:nvSpPr>
          <p:cNvPr id="34819" name="عنصر نائب للمحتوى 2"/>
          <p:cNvSpPr>
            <a:spLocks noGrp="1"/>
          </p:cNvSpPr>
          <p:nvPr>
            <p:ph idx="1"/>
          </p:nvPr>
        </p:nvSpPr>
        <p:spPr/>
        <p:txBody>
          <a:bodyPr/>
          <a:lstStyle/>
          <a:p>
            <a:pPr algn="l" rtl="0"/>
            <a:r>
              <a:rPr lang="en-US" smtClean="0">
                <a:effectLst/>
                <a:latin typeface="Times New Roman" pitchFamily="18" charset="0"/>
                <a:cs typeface="Times New Roman" pitchFamily="18" charset="0"/>
              </a:rPr>
              <a:t>Because rapid, dramatic change will continue in nursing and the health care industry, it has grown increasingly important for nurses to develop skill in both leadership roles and management functions. For managers and leaders to function at their greatest potential, the two must be integrated.</a:t>
            </a:r>
          </a:p>
          <a:p>
            <a:pPr algn="l" rtl="0"/>
            <a:endParaRPr lang="ar-SA" smtClean="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endParaRPr lang="ar-SA" dirty="0"/>
          </a:p>
        </p:txBody>
      </p:sp>
      <p:sp>
        <p:nvSpPr>
          <p:cNvPr id="5" name="Slide Number Placeholder 4"/>
          <p:cNvSpPr>
            <a:spLocks noGrp="1"/>
          </p:cNvSpPr>
          <p:nvPr>
            <p:ph type="sldNum" sz="quarter" idx="12"/>
          </p:nvPr>
        </p:nvSpPr>
        <p:spPr/>
        <p:txBody>
          <a:bodyPr/>
          <a:lstStyle/>
          <a:p>
            <a:pPr>
              <a:defRPr/>
            </a:pPr>
            <a:fld id="{05AD6F68-1464-4181-9C97-89AC91133673}" type="slidenum">
              <a:rPr lang="ar-SA" smtClean="0"/>
              <a:pPr>
                <a:defRPr/>
              </a:pPr>
              <a:t>45</a:t>
            </a:fld>
            <a:endParaRPr lang="ar-SA"/>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endParaRPr lang="ar-SA"/>
          </a:p>
        </p:txBody>
      </p:sp>
      <p:sp>
        <p:nvSpPr>
          <p:cNvPr id="5" name="Footer Placeholder 4"/>
          <p:cNvSpPr>
            <a:spLocks noGrp="1"/>
          </p:cNvSpPr>
          <p:nvPr>
            <p:ph type="ftr" sz="quarter" idx="11"/>
          </p:nvPr>
        </p:nvSpPr>
        <p:spPr/>
        <p:txBody>
          <a:bodyPr/>
          <a:lstStyle/>
          <a:p>
            <a:pPr>
              <a:defRPr/>
            </a:pPr>
            <a:r>
              <a:rPr lang="en-US" smtClean="0"/>
              <a:t>ZAINAB AL-SAFFAR</a:t>
            </a:r>
            <a:endParaRPr lang="ar-SA"/>
          </a:p>
        </p:txBody>
      </p:sp>
      <p:sp>
        <p:nvSpPr>
          <p:cNvPr id="6" name="Slide Number Placeholder 5"/>
          <p:cNvSpPr>
            <a:spLocks noGrp="1"/>
          </p:cNvSpPr>
          <p:nvPr>
            <p:ph type="sldNum" sz="quarter" idx="12"/>
          </p:nvPr>
        </p:nvSpPr>
        <p:spPr/>
        <p:txBody>
          <a:bodyPr/>
          <a:lstStyle/>
          <a:p>
            <a:pPr>
              <a:defRPr/>
            </a:pPr>
            <a:fld id="{2246579C-B01D-4C6E-84BB-E192185B3607}" type="slidenum">
              <a:rPr lang="ar-SA" smtClean="0"/>
              <a:pPr>
                <a:defRPr/>
              </a:pPr>
              <a:t>46</a:t>
            </a:fld>
            <a:endParaRPr lang="ar-SA"/>
          </a:p>
        </p:txBody>
      </p:sp>
      <p:pic>
        <p:nvPicPr>
          <p:cNvPr id="36869" name="Picture 2" descr="http://s3.amazonaws.com/readers/2010/07/23/simpledecisionmakingmodel_1.jpg"/>
          <p:cNvPicPr>
            <a:picLocks noChangeAspect="1" noChangeArrowheads="1"/>
          </p:cNvPicPr>
          <p:nvPr/>
        </p:nvPicPr>
        <p:blipFill>
          <a:blip r:embed="rId2" cstate="print"/>
          <a:srcRect/>
          <a:stretch>
            <a:fillRect/>
          </a:stretch>
        </p:blipFill>
        <p:spPr bwMode="auto">
          <a:xfrm>
            <a:off x="2971800" y="1752600"/>
            <a:ext cx="5715000" cy="4495800"/>
          </a:xfrm>
          <a:prstGeom prst="rect">
            <a:avLst/>
          </a:prstGeom>
          <a:noFill/>
          <a:ln w="9525">
            <a:noFill/>
            <a:miter lim="800000"/>
            <a:headEnd/>
            <a:tailEnd/>
          </a:ln>
        </p:spPr>
      </p:pic>
      <p:sp>
        <p:nvSpPr>
          <p:cNvPr id="8" name="Rectangle 1026"/>
          <p:cNvSpPr txBox="1">
            <a:spLocks noChangeArrowheads="1"/>
          </p:cNvSpPr>
          <p:nvPr/>
        </p:nvSpPr>
        <p:spPr>
          <a:xfrm>
            <a:off x="1150938" y="746125"/>
            <a:ext cx="7078662" cy="1082675"/>
          </a:xfrm>
          <a:prstGeom prst="rect">
            <a:avLst/>
          </a:prstGeom>
        </p:spPr>
        <p:txBody>
          <a:bodyPr/>
          <a:lstStyle/>
          <a:p>
            <a:pPr algn="ctr" eaLnBrk="0" hangingPunct="0">
              <a:defRPr/>
            </a:pPr>
            <a:r>
              <a:rPr lang="en-US" sz="4400" b="1" kern="0" dirty="0">
                <a:solidFill>
                  <a:schemeClr val="bg2"/>
                </a:solidFill>
                <a:effectLst>
                  <a:outerShdw blurRad="38100" dist="38100" dir="2700000" algn="tl">
                    <a:srgbClr val="C0C0C0"/>
                  </a:outerShdw>
                </a:effectLst>
                <a:latin typeface="Times New Roman" pitchFamily="18" charset="0"/>
                <a:ea typeface="+mj-ea"/>
                <a:cs typeface="Times New Roman" pitchFamily="18" charset="0"/>
              </a:rPr>
              <a:t>D</a:t>
            </a:r>
            <a:r>
              <a:rPr lang="en-US" sz="4400" b="1" kern="0" dirty="0" err="1">
                <a:solidFill>
                  <a:schemeClr val="bg2"/>
                </a:solidFill>
                <a:effectLst>
                  <a:outerShdw blurRad="38100" dist="38100" dir="2700000" algn="tl">
                    <a:srgbClr val="C0C0C0"/>
                  </a:outerShdw>
                </a:effectLst>
                <a:latin typeface="Times New Roman" pitchFamily="18" charset="0"/>
                <a:ea typeface="+mj-ea"/>
                <a:cs typeface="Times New Roman" pitchFamily="18" charset="0"/>
              </a:rPr>
              <a:t>efinition</a:t>
            </a:r>
            <a:endParaRPr lang="en-US" sz="4400" b="1" kern="0" dirty="0">
              <a:solidFill>
                <a:schemeClr val="bg2"/>
              </a:solidFill>
              <a:effectLst>
                <a:outerShdw blurRad="38100" dist="38100" dir="2700000" algn="tl">
                  <a:srgbClr val="C0C0C0"/>
                </a:outerShdw>
              </a:effectLst>
              <a:latin typeface="Times New Roman" pitchFamily="18" charset="0"/>
              <a:ea typeface="+mj-ea"/>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1027"/>
          <p:cNvSpPr>
            <a:spLocks noGrp="1" noChangeArrowheads="1"/>
          </p:cNvSpPr>
          <p:nvPr>
            <p:ph type="body" idx="4294967295"/>
          </p:nvPr>
        </p:nvSpPr>
        <p:spPr>
          <a:xfrm>
            <a:off x="2133600" y="-533400"/>
            <a:ext cx="7010400" cy="4191000"/>
          </a:xfrm>
        </p:spPr>
        <p:txBody>
          <a:bodyPr/>
          <a:lstStyle/>
          <a:p>
            <a:pPr>
              <a:defRPr/>
            </a:pPr>
            <a:endParaRPr lang="en-US" sz="2800" b="1" u="sng" dirty="0"/>
          </a:p>
          <a:p>
            <a:pPr algn="l" rtl="0">
              <a:lnSpc>
                <a:spcPct val="150000"/>
              </a:lnSpc>
              <a:defRPr/>
            </a:pPr>
            <a:r>
              <a:rPr lang="en-US" b="1" u="sng" dirty="0">
                <a:solidFill>
                  <a:schemeClr val="bg2"/>
                </a:solidFill>
                <a:effectLst/>
                <a:latin typeface="Times New Roman" pitchFamily="18" charset="0"/>
                <a:cs typeface="Times New Roman" pitchFamily="18" charset="0"/>
              </a:rPr>
              <a:t>Decision</a:t>
            </a:r>
            <a:r>
              <a:rPr lang="en-US" dirty="0">
                <a:solidFill>
                  <a:schemeClr val="bg2"/>
                </a:solidFill>
                <a:effectLst/>
                <a:latin typeface="Times New Roman" pitchFamily="18" charset="0"/>
                <a:cs typeface="Times New Roman" pitchFamily="18" charset="0"/>
              </a:rPr>
              <a:t> </a:t>
            </a:r>
            <a:r>
              <a:rPr lang="en-US" dirty="0">
                <a:effectLst/>
                <a:latin typeface="Times New Roman" pitchFamily="18" charset="0"/>
                <a:cs typeface="Times New Roman" pitchFamily="18" charset="0"/>
              </a:rPr>
              <a:t>: is a solution chosen from among alternatives .</a:t>
            </a:r>
          </a:p>
          <a:p>
            <a:pPr algn="l" rtl="0">
              <a:lnSpc>
                <a:spcPct val="150000"/>
              </a:lnSpc>
              <a:defRPr/>
            </a:pPr>
            <a:r>
              <a:rPr lang="en-US" b="1" u="sng" dirty="0">
                <a:solidFill>
                  <a:schemeClr val="bg2">
                    <a:lumMod val="75000"/>
                  </a:schemeClr>
                </a:solidFill>
                <a:effectLst/>
                <a:latin typeface="Times New Roman" pitchFamily="18" charset="0"/>
                <a:cs typeface="Times New Roman" pitchFamily="18" charset="0"/>
              </a:rPr>
              <a:t>Decision-making process </a:t>
            </a:r>
            <a:r>
              <a:rPr lang="en-US" dirty="0">
                <a:effectLst/>
                <a:latin typeface="Times New Roman" pitchFamily="18" charset="0"/>
                <a:cs typeface="Times New Roman" pitchFamily="18" charset="0"/>
              </a:rPr>
              <a:t>: is the process of selecting an alternative course of action that will solve a problem. </a:t>
            </a:r>
          </a:p>
          <a:p>
            <a:pPr algn="l" rtl="0">
              <a:lnSpc>
                <a:spcPct val="150000"/>
              </a:lnSpc>
              <a:defRPr/>
            </a:pPr>
            <a:r>
              <a:rPr lang="en-US" b="1" u="sng" dirty="0">
                <a:solidFill>
                  <a:schemeClr val="bg2"/>
                </a:solidFill>
                <a:effectLst/>
                <a:latin typeface="Times New Roman" pitchFamily="18" charset="0"/>
                <a:cs typeface="Times New Roman" pitchFamily="18" charset="0"/>
              </a:rPr>
              <a:t>Problem solving:</a:t>
            </a:r>
            <a:r>
              <a:rPr lang="en-US" dirty="0">
                <a:solidFill>
                  <a:schemeClr val="bg2"/>
                </a:solidFill>
                <a:effectLst/>
                <a:latin typeface="Times New Roman" pitchFamily="18" charset="0"/>
                <a:cs typeface="Times New Roman" pitchFamily="18" charset="0"/>
              </a:rPr>
              <a:t> </a:t>
            </a:r>
            <a:r>
              <a:rPr lang="en-US" dirty="0">
                <a:effectLst/>
                <a:latin typeface="Times New Roman" pitchFamily="18" charset="0"/>
                <a:cs typeface="Times New Roman" pitchFamily="18" charset="0"/>
              </a:rPr>
              <a:t>is the process of taking corrective action in order to meet objectives</a:t>
            </a:r>
            <a:r>
              <a:rPr lang="en-US" sz="2800" dirty="0"/>
              <a:t>.</a:t>
            </a:r>
            <a:r>
              <a:rPr lang="en-US" sz="2800" dirty="0">
                <a:cs typeface="Arial" pitchFamily="34" charset="0"/>
              </a:rPr>
              <a:t> </a:t>
            </a:r>
          </a:p>
          <a:p>
            <a:pPr>
              <a:defRPr/>
            </a:pPr>
            <a:endParaRPr lang="en-US" sz="2800" dirty="0">
              <a:cs typeface="Arial" pitchFamily="34" charset="0"/>
            </a:endParaRPr>
          </a:p>
        </p:txBody>
      </p:sp>
      <p:pic>
        <p:nvPicPr>
          <p:cNvPr id="33795" name="Picture 3" descr="C:\Users\A\Downloads\nur586\LED&amp;MAN PPT\15518-Uncertain-Orange-Person-Shrugging-And-Weiging-Out-The-Options-Of-Yes-Or-No-Clipart-Illustration-Image.jpg"/>
          <p:cNvPicPr>
            <a:picLocks noChangeAspect="1" noChangeArrowheads="1"/>
          </p:cNvPicPr>
          <p:nvPr/>
        </p:nvPicPr>
        <p:blipFill>
          <a:blip r:embed="rId2" cstate="print"/>
          <a:srcRect/>
          <a:stretch>
            <a:fillRect/>
          </a:stretch>
        </p:blipFill>
        <p:spPr bwMode="auto">
          <a:xfrm>
            <a:off x="0" y="0"/>
            <a:ext cx="2133600" cy="1828800"/>
          </a:xfrm>
          <a:prstGeom prst="rect">
            <a:avLst/>
          </a:prstGeom>
          <a:noFill/>
          <a:ln>
            <a:noFill/>
          </a:ln>
          <a:effectLst/>
          <a:scene3d>
            <a:camera prst="orthographicFront">
              <a:rot lat="0" lon="0" rev="0"/>
            </a:camera>
            <a:lightRig rig="glow" dir="t">
              <a:rot lat="0" lon="0" rev="14100000"/>
            </a:lightRig>
          </a:scene3d>
          <a:sp3d prstMaterial="softEdge">
            <a:bevelT w="127000" prst="artDeco"/>
          </a:sp3d>
        </p:spPr>
      </p:pic>
      <p:pic>
        <p:nvPicPr>
          <p:cNvPr id="33796" name="Picture 4" descr="C:\Users\A\Downloads\nur586\LED&amp;MAN PPT\secretary.gif"/>
          <p:cNvPicPr>
            <a:picLocks noChangeAspect="1" noChangeArrowheads="1"/>
          </p:cNvPicPr>
          <p:nvPr/>
        </p:nvPicPr>
        <p:blipFill>
          <a:blip r:embed="rId3" cstate="print"/>
          <a:srcRect/>
          <a:stretch>
            <a:fillRect/>
          </a:stretch>
        </p:blipFill>
        <p:spPr bwMode="auto">
          <a:xfrm>
            <a:off x="0" y="1828800"/>
            <a:ext cx="2127088" cy="1676400"/>
          </a:xfrm>
          <a:prstGeom prst="rect">
            <a:avLst/>
          </a:prstGeom>
          <a:noFill/>
          <a:effectLst>
            <a:glow rad="101600">
              <a:schemeClr val="accent2">
                <a:satMod val="175000"/>
                <a:alpha val="40000"/>
              </a:schemeClr>
            </a:glow>
          </a:effectLst>
        </p:spPr>
      </p:pic>
      <p:pic>
        <p:nvPicPr>
          <p:cNvPr id="33797" name="Picture 5" descr="C:\Users\A\Downloads\nur586\LED&amp;MAN PPT\ProblemSolvingCycle.jpg"/>
          <p:cNvPicPr>
            <a:picLocks noChangeAspect="1" noChangeArrowheads="1"/>
          </p:cNvPicPr>
          <p:nvPr/>
        </p:nvPicPr>
        <p:blipFill>
          <a:blip r:embed="rId4" cstate="print"/>
          <a:srcRect/>
          <a:stretch>
            <a:fillRect/>
          </a:stretch>
        </p:blipFill>
        <p:spPr bwMode="auto">
          <a:xfrm>
            <a:off x="0" y="3505200"/>
            <a:ext cx="2133600" cy="33528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 calcmode="lin" valueType="num">
                                      <p:cBhvr additive="base">
                                        <p:cTn id="7" dur="5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anim calcmode="lin" valueType="num">
                                      <p:cBhvr additive="base">
                                        <p:cTn id="13" dur="5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anim calcmode="lin" valueType="num">
                                      <p:cBhvr additive="base">
                                        <p:cTn id="19" dur="5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057400" y="0"/>
            <a:ext cx="6400800" cy="1219200"/>
          </a:xfrm>
        </p:spPr>
        <p:txBody>
          <a:bodyPr/>
          <a:lstStyle/>
          <a:p>
            <a:pPr algn="ctr" eaLnBrk="1" hangingPunct="1">
              <a:defRPr/>
            </a:pPr>
            <a:r>
              <a:rPr lang="en-US" sz="3200" b="1" i="1" dirty="0"/>
              <a:t>The Six Steps in Decision Making</a:t>
            </a:r>
          </a:p>
        </p:txBody>
      </p:sp>
      <p:grpSp>
        <p:nvGrpSpPr>
          <p:cNvPr id="2" name="Group 156"/>
          <p:cNvGrpSpPr>
            <a:grpSpLocks/>
          </p:cNvGrpSpPr>
          <p:nvPr/>
        </p:nvGrpSpPr>
        <p:grpSpPr bwMode="auto">
          <a:xfrm>
            <a:off x="3124200" y="1143000"/>
            <a:ext cx="2895600" cy="3733800"/>
            <a:chOff x="1968" y="720"/>
            <a:chExt cx="1824" cy="2352"/>
          </a:xfrm>
        </p:grpSpPr>
        <p:pic>
          <p:nvPicPr>
            <p:cNvPr id="38932" name="Picture 137" descr="bd04912_"/>
            <p:cNvPicPr>
              <a:picLocks noChangeAspect="1" noChangeArrowheads="1"/>
            </p:cNvPicPr>
            <p:nvPr/>
          </p:nvPicPr>
          <p:blipFill>
            <a:blip r:embed="rId2" cstate="print"/>
            <a:srcRect/>
            <a:stretch>
              <a:fillRect/>
            </a:stretch>
          </p:blipFill>
          <p:spPr bwMode="auto">
            <a:xfrm>
              <a:off x="2544" y="1776"/>
              <a:ext cx="768" cy="1296"/>
            </a:xfrm>
            <a:prstGeom prst="rect">
              <a:avLst/>
            </a:prstGeom>
            <a:noFill/>
            <a:ln w="9525">
              <a:noFill/>
              <a:miter lim="800000"/>
              <a:headEnd/>
              <a:tailEnd/>
            </a:ln>
          </p:spPr>
        </p:pic>
        <p:sp>
          <p:nvSpPr>
            <p:cNvPr id="2187" name="Oval 139"/>
            <p:cNvSpPr>
              <a:spLocks noChangeArrowheads="1"/>
            </p:cNvSpPr>
            <p:nvPr/>
          </p:nvSpPr>
          <p:spPr bwMode="auto">
            <a:xfrm>
              <a:off x="1968" y="720"/>
              <a:ext cx="1824" cy="816"/>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800" b="1" dirty="0">
                  <a:latin typeface="Times New Roman" pitchFamily="18" charset="0"/>
                  <a:cs typeface="Times New Roman" pitchFamily="18" charset="0"/>
                </a:rPr>
                <a:t>Identifying</a:t>
              </a:r>
            </a:p>
            <a:p>
              <a:pPr algn="ctr">
                <a:defRPr/>
              </a:pPr>
              <a:r>
                <a:rPr lang="en-US" sz="2800" b="1" dirty="0">
                  <a:latin typeface="Times New Roman" pitchFamily="18" charset="0"/>
                  <a:cs typeface="Times New Roman" pitchFamily="18" charset="0"/>
                </a:rPr>
                <a:t> the Problem</a:t>
              </a:r>
            </a:p>
          </p:txBody>
        </p:sp>
      </p:grpSp>
      <p:grpSp>
        <p:nvGrpSpPr>
          <p:cNvPr id="3" name="Group 159"/>
          <p:cNvGrpSpPr>
            <a:grpSpLocks/>
          </p:cNvGrpSpPr>
          <p:nvPr/>
        </p:nvGrpSpPr>
        <p:grpSpPr bwMode="auto">
          <a:xfrm>
            <a:off x="3124200" y="5257800"/>
            <a:ext cx="4200525" cy="1371600"/>
            <a:chOff x="1968" y="3312"/>
            <a:chExt cx="2646" cy="864"/>
          </a:xfrm>
        </p:grpSpPr>
        <p:sp>
          <p:nvSpPr>
            <p:cNvPr id="2192" name="Oval 144"/>
            <p:cNvSpPr>
              <a:spLocks noChangeArrowheads="1"/>
            </p:cNvSpPr>
            <p:nvPr/>
          </p:nvSpPr>
          <p:spPr bwMode="auto">
            <a:xfrm>
              <a:off x="1968" y="3312"/>
              <a:ext cx="1824" cy="864"/>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400" b="1" dirty="0">
                  <a:latin typeface="Times New Roman" pitchFamily="18" charset="0"/>
                  <a:cs typeface="Times New Roman" pitchFamily="18" charset="0"/>
                </a:rPr>
                <a:t>Selecting </a:t>
              </a:r>
            </a:p>
            <a:p>
              <a:pPr algn="ctr">
                <a:defRPr/>
              </a:pPr>
              <a:r>
                <a:rPr lang="en-US" sz="2400" b="1" dirty="0">
                  <a:latin typeface="Times New Roman" pitchFamily="18" charset="0"/>
                  <a:cs typeface="Times New Roman" pitchFamily="18" charset="0"/>
                </a:rPr>
                <a:t>the Best Alternatives</a:t>
              </a:r>
            </a:p>
          </p:txBody>
        </p:sp>
        <p:sp>
          <p:nvSpPr>
            <p:cNvPr id="38931" name="AutoShape 150"/>
            <p:cNvSpPr>
              <a:spLocks noChangeArrowheads="1"/>
            </p:cNvSpPr>
            <p:nvPr/>
          </p:nvSpPr>
          <p:spPr bwMode="auto">
            <a:xfrm rot="8327886">
              <a:off x="3744" y="3456"/>
              <a:ext cx="870" cy="227"/>
            </a:xfrm>
            <a:prstGeom prst="curvedDownArrow">
              <a:avLst>
                <a:gd name="adj1" fmla="val 76652"/>
                <a:gd name="adj2" fmla="val 153304"/>
                <a:gd name="adj3" fmla="val 33333"/>
              </a:avLst>
            </a:prstGeom>
            <a:solidFill>
              <a:schemeClr val="accent1"/>
            </a:solidFill>
            <a:ln w="9525">
              <a:solidFill>
                <a:schemeClr val="tx1"/>
              </a:solidFill>
              <a:miter lim="800000"/>
              <a:headEnd/>
              <a:tailEnd/>
            </a:ln>
          </p:spPr>
          <p:txBody>
            <a:bodyPr wrap="none" anchor="ctr"/>
            <a:lstStyle/>
            <a:p>
              <a:endParaRPr lang="ar-SA"/>
            </a:p>
          </p:txBody>
        </p:sp>
      </p:grpSp>
      <p:grpSp>
        <p:nvGrpSpPr>
          <p:cNvPr id="4" name="Group 158"/>
          <p:cNvGrpSpPr>
            <a:grpSpLocks/>
          </p:cNvGrpSpPr>
          <p:nvPr/>
        </p:nvGrpSpPr>
        <p:grpSpPr bwMode="auto">
          <a:xfrm>
            <a:off x="5410200" y="3429000"/>
            <a:ext cx="3505200" cy="1905000"/>
            <a:chOff x="3408" y="2208"/>
            <a:chExt cx="2208" cy="960"/>
          </a:xfrm>
        </p:grpSpPr>
        <p:sp>
          <p:nvSpPr>
            <p:cNvPr id="2191" name="Oval 143"/>
            <p:cNvSpPr>
              <a:spLocks noChangeArrowheads="1"/>
            </p:cNvSpPr>
            <p:nvPr/>
          </p:nvSpPr>
          <p:spPr bwMode="auto">
            <a:xfrm>
              <a:off x="3408" y="2592"/>
              <a:ext cx="2208" cy="576"/>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400" b="1" dirty="0">
                  <a:latin typeface="Times New Roman" pitchFamily="18" charset="0"/>
                  <a:cs typeface="Times New Roman" pitchFamily="18" charset="0"/>
                </a:rPr>
                <a:t>Analyzing </a:t>
              </a:r>
            </a:p>
            <a:p>
              <a:pPr algn="ctr">
                <a:defRPr/>
              </a:pPr>
              <a:r>
                <a:rPr lang="en-US" sz="2400" b="1" dirty="0">
                  <a:latin typeface="Times New Roman" pitchFamily="18" charset="0"/>
                  <a:cs typeface="Times New Roman" pitchFamily="18" charset="0"/>
                </a:rPr>
                <a:t>the Alternatives</a:t>
              </a:r>
            </a:p>
          </p:txBody>
        </p:sp>
        <p:sp>
          <p:nvSpPr>
            <p:cNvPr id="38929" name="AutoShape 153"/>
            <p:cNvSpPr>
              <a:spLocks noChangeArrowheads="1"/>
            </p:cNvSpPr>
            <p:nvPr/>
          </p:nvSpPr>
          <p:spPr bwMode="auto">
            <a:xfrm rot="5396891">
              <a:off x="4359" y="2361"/>
              <a:ext cx="534" cy="227"/>
            </a:xfrm>
            <a:prstGeom prst="curvedDownArrow">
              <a:avLst>
                <a:gd name="adj1" fmla="val 47048"/>
                <a:gd name="adj2" fmla="val 94097"/>
                <a:gd name="adj3" fmla="val 33333"/>
              </a:avLst>
            </a:prstGeom>
            <a:solidFill>
              <a:schemeClr val="accent1"/>
            </a:solidFill>
            <a:ln w="9525">
              <a:solidFill>
                <a:schemeClr val="tx1"/>
              </a:solidFill>
              <a:miter lim="800000"/>
              <a:headEnd/>
              <a:tailEnd/>
            </a:ln>
          </p:spPr>
          <p:txBody>
            <a:bodyPr wrap="none" anchor="ctr"/>
            <a:lstStyle/>
            <a:p>
              <a:endParaRPr lang="ar-SA"/>
            </a:p>
          </p:txBody>
        </p:sp>
      </p:grpSp>
      <p:grpSp>
        <p:nvGrpSpPr>
          <p:cNvPr id="5" name="Group 161"/>
          <p:cNvGrpSpPr>
            <a:grpSpLocks/>
          </p:cNvGrpSpPr>
          <p:nvPr/>
        </p:nvGrpSpPr>
        <p:grpSpPr bwMode="auto">
          <a:xfrm>
            <a:off x="838200" y="1808163"/>
            <a:ext cx="2895600" cy="2392362"/>
            <a:chOff x="528" y="1139"/>
            <a:chExt cx="1824" cy="1507"/>
          </a:xfrm>
        </p:grpSpPr>
        <p:sp>
          <p:nvSpPr>
            <p:cNvPr id="2193" name="Oval 145"/>
            <p:cNvSpPr>
              <a:spLocks noChangeArrowheads="1"/>
            </p:cNvSpPr>
            <p:nvPr/>
          </p:nvSpPr>
          <p:spPr bwMode="auto">
            <a:xfrm>
              <a:off x="528" y="1392"/>
              <a:ext cx="1824" cy="912"/>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800" b="1" dirty="0">
                  <a:latin typeface="Times New Roman" pitchFamily="18" charset="0"/>
                  <a:cs typeface="Times New Roman" pitchFamily="18" charset="0"/>
                </a:rPr>
                <a:t>Following Up</a:t>
              </a:r>
            </a:p>
          </p:txBody>
        </p:sp>
        <p:sp>
          <p:nvSpPr>
            <p:cNvPr id="38926" name="AutoShape 149"/>
            <p:cNvSpPr>
              <a:spLocks noChangeArrowheads="1"/>
            </p:cNvSpPr>
            <p:nvPr/>
          </p:nvSpPr>
          <p:spPr bwMode="auto">
            <a:xfrm rot="-2217457">
              <a:off x="1239" y="1139"/>
              <a:ext cx="667" cy="227"/>
            </a:xfrm>
            <a:prstGeom prst="curvedDownArrow">
              <a:avLst>
                <a:gd name="adj1" fmla="val 76641"/>
                <a:gd name="adj2" fmla="val 153310"/>
                <a:gd name="adj3" fmla="val 33333"/>
              </a:avLst>
            </a:prstGeom>
            <a:solidFill>
              <a:schemeClr val="accent1"/>
            </a:solidFill>
            <a:ln w="9525">
              <a:solidFill>
                <a:schemeClr val="tx1"/>
              </a:solidFill>
              <a:miter lim="800000"/>
              <a:headEnd/>
              <a:tailEnd/>
            </a:ln>
          </p:spPr>
          <p:txBody>
            <a:bodyPr wrap="none" anchor="ctr"/>
            <a:lstStyle/>
            <a:p>
              <a:endParaRPr lang="ar-SA"/>
            </a:p>
          </p:txBody>
        </p:sp>
        <p:sp>
          <p:nvSpPr>
            <p:cNvPr id="38927" name="AutoShape 155"/>
            <p:cNvSpPr>
              <a:spLocks noChangeArrowheads="1"/>
            </p:cNvSpPr>
            <p:nvPr/>
          </p:nvSpPr>
          <p:spPr bwMode="auto">
            <a:xfrm rot="-5013638">
              <a:off x="951" y="2265"/>
              <a:ext cx="534" cy="227"/>
            </a:xfrm>
            <a:prstGeom prst="curvedDownArrow">
              <a:avLst>
                <a:gd name="adj1" fmla="val 47048"/>
                <a:gd name="adj2" fmla="val 94097"/>
                <a:gd name="adj3" fmla="val 33333"/>
              </a:avLst>
            </a:prstGeom>
            <a:solidFill>
              <a:schemeClr val="accent1"/>
            </a:solidFill>
            <a:ln w="9525">
              <a:solidFill>
                <a:schemeClr val="tx1"/>
              </a:solidFill>
              <a:miter lim="800000"/>
              <a:headEnd/>
              <a:tailEnd/>
            </a:ln>
          </p:spPr>
          <p:txBody>
            <a:bodyPr wrap="none" anchor="ctr"/>
            <a:lstStyle/>
            <a:p>
              <a:endParaRPr lang="ar-SA"/>
            </a:p>
          </p:txBody>
        </p:sp>
      </p:grpSp>
      <p:grpSp>
        <p:nvGrpSpPr>
          <p:cNvPr id="6" name="Group 157"/>
          <p:cNvGrpSpPr>
            <a:grpSpLocks/>
          </p:cNvGrpSpPr>
          <p:nvPr/>
        </p:nvGrpSpPr>
        <p:grpSpPr bwMode="auto">
          <a:xfrm>
            <a:off x="5410200" y="1763713"/>
            <a:ext cx="3200400" cy="2097087"/>
            <a:chOff x="3408" y="1231"/>
            <a:chExt cx="1824" cy="1073"/>
          </a:xfrm>
        </p:grpSpPr>
        <p:sp>
          <p:nvSpPr>
            <p:cNvPr id="38923" name="AutoShape 148"/>
            <p:cNvSpPr>
              <a:spLocks noChangeArrowheads="1"/>
            </p:cNvSpPr>
            <p:nvPr/>
          </p:nvSpPr>
          <p:spPr bwMode="auto">
            <a:xfrm rot="2519341">
              <a:off x="3873" y="1231"/>
              <a:ext cx="725" cy="146"/>
            </a:xfrm>
            <a:prstGeom prst="curvedDownArrow">
              <a:avLst>
                <a:gd name="adj1" fmla="val 76647"/>
                <a:gd name="adj2" fmla="val 153295"/>
                <a:gd name="adj3" fmla="val 33333"/>
              </a:avLst>
            </a:prstGeom>
            <a:solidFill>
              <a:schemeClr val="accent1"/>
            </a:solidFill>
            <a:ln w="9525">
              <a:solidFill>
                <a:schemeClr val="tx1"/>
              </a:solidFill>
              <a:miter lim="800000"/>
              <a:headEnd/>
              <a:tailEnd/>
            </a:ln>
          </p:spPr>
          <p:txBody>
            <a:bodyPr wrap="none" anchor="ctr"/>
            <a:lstStyle/>
            <a:p>
              <a:endParaRPr lang="ar-SA"/>
            </a:p>
          </p:txBody>
        </p:sp>
        <p:sp>
          <p:nvSpPr>
            <p:cNvPr id="2190" name="Oval 142"/>
            <p:cNvSpPr>
              <a:spLocks noChangeArrowheads="1"/>
            </p:cNvSpPr>
            <p:nvPr/>
          </p:nvSpPr>
          <p:spPr bwMode="auto">
            <a:xfrm>
              <a:off x="3408" y="1576"/>
              <a:ext cx="1824" cy="728"/>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400" b="1" dirty="0">
                  <a:latin typeface="Times New Roman" pitchFamily="18" charset="0"/>
                  <a:cs typeface="Times New Roman" pitchFamily="18" charset="0"/>
                </a:rPr>
                <a:t>Determining Alternative</a:t>
              </a:r>
            </a:p>
            <a:p>
              <a:pPr algn="ctr">
                <a:defRPr/>
              </a:pPr>
              <a:r>
                <a:rPr lang="en-US" sz="2400" b="1" dirty="0">
                  <a:latin typeface="Times New Roman" pitchFamily="18" charset="0"/>
                  <a:cs typeface="Times New Roman" pitchFamily="18" charset="0"/>
                </a:rPr>
                <a:t>Courses of Action</a:t>
              </a:r>
            </a:p>
          </p:txBody>
        </p:sp>
      </p:grpSp>
      <p:grpSp>
        <p:nvGrpSpPr>
          <p:cNvPr id="7" name="Group 160"/>
          <p:cNvGrpSpPr>
            <a:grpSpLocks/>
          </p:cNvGrpSpPr>
          <p:nvPr/>
        </p:nvGrpSpPr>
        <p:grpSpPr bwMode="auto">
          <a:xfrm>
            <a:off x="838200" y="4114800"/>
            <a:ext cx="2895600" cy="2041525"/>
            <a:chOff x="528" y="2592"/>
            <a:chExt cx="1824" cy="1286"/>
          </a:xfrm>
        </p:grpSpPr>
        <p:sp>
          <p:nvSpPr>
            <p:cNvPr id="38921" name="AutoShape 151"/>
            <p:cNvSpPr>
              <a:spLocks noChangeArrowheads="1"/>
            </p:cNvSpPr>
            <p:nvPr/>
          </p:nvSpPr>
          <p:spPr bwMode="auto">
            <a:xfrm rot="-8529300">
              <a:off x="1178" y="3651"/>
              <a:ext cx="870" cy="227"/>
            </a:xfrm>
            <a:prstGeom prst="curvedDownArrow">
              <a:avLst>
                <a:gd name="adj1" fmla="val 76652"/>
                <a:gd name="adj2" fmla="val 153304"/>
                <a:gd name="adj3" fmla="val 33333"/>
              </a:avLst>
            </a:prstGeom>
            <a:solidFill>
              <a:schemeClr val="accent1"/>
            </a:solidFill>
            <a:ln w="9525">
              <a:solidFill>
                <a:schemeClr val="tx1"/>
              </a:solidFill>
              <a:miter lim="800000"/>
              <a:headEnd/>
              <a:tailEnd/>
            </a:ln>
          </p:spPr>
          <p:txBody>
            <a:bodyPr wrap="none" anchor="ctr"/>
            <a:lstStyle/>
            <a:p>
              <a:endParaRPr lang="ar-SA"/>
            </a:p>
          </p:txBody>
        </p:sp>
        <p:sp>
          <p:nvSpPr>
            <p:cNvPr id="2194" name="Oval 146"/>
            <p:cNvSpPr>
              <a:spLocks noChangeArrowheads="1"/>
            </p:cNvSpPr>
            <p:nvPr/>
          </p:nvSpPr>
          <p:spPr bwMode="auto">
            <a:xfrm>
              <a:off x="528" y="2592"/>
              <a:ext cx="1824" cy="912"/>
            </a:xfrm>
            <a:prstGeom prst="ellipse">
              <a:avLst/>
            </a:prstGeom>
            <a:gradFill rotWithShape="0">
              <a:gsLst>
                <a:gs pos="0">
                  <a:srgbClr val="3366FF"/>
                </a:gs>
                <a:gs pos="50000">
                  <a:schemeClr val="bg1"/>
                </a:gs>
                <a:gs pos="100000">
                  <a:srgbClr val="3366FF"/>
                </a:gs>
              </a:gsLst>
              <a:lin ang="5400000" scaled="1"/>
            </a:gradFill>
            <a:ln w="9525">
              <a:noFill/>
              <a:miter lim="800000"/>
              <a:headEnd/>
              <a:tailEnd/>
            </a:ln>
            <a:effectLst/>
          </p:spPr>
          <p:txBody>
            <a:bodyPr wrap="none" anchor="ctr"/>
            <a:lstStyle/>
            <a:p>
              <a:pPr algn="ctr">
                <a:defRPr/>
              </a:pPr>
              <a:r>
                <a:rPr lang="en-US" sz="2400" b="1" dirty="0">
                  <a:latin typeface="Times New Roman" pitchFamily="18" charset="0"/>
                  <a:cs typeface="Times New Roman" pitchFamily="18" charset="0"/>
                </a:rPr>
                <a:t>Implementing</a:t>
              </a:r>
            </a:p>
            <a:p>
              <a:pPr algn="ctr">
                <a:defRPr/>
              </a:pPr>
              <a:r>
                <a:rPr lang="en-US" sz="2400" b="1" dirty="0">
                  <a:latin typeface="Times New Roman" pitchFamily="18" charset="0"/>
                  <a:cs typeface="Times New Roman" pitchFamily="18" charset="0"/>
                </a:rPr>
                <a:t>the Decision</a:t>
              </a:r>
            </a:p>
          </p:txBody>
        </p:sp>
      </p:gr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dissolv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a:xfrm>
            <a:off x="152400" y="6248400"/>
            <a:ext cx="1901825" cy="457200"/>
          </a:xfrm>
        </p:spPr>
        <p:txBody>
          <a:bodyPr/>
          <a:lstStyle/>
          <a:p>
            <a:pPr>
              <a:defRPr/>
            </a:pPr>
            <a:r>
              <a:rPr lang="en-US"/>
              <a:t>4</a:t>
            </a:r>
            <a:r>
              <a:rPr lang="en-US">
                <a:cs typeface="Arial" pitchFamily="34" charset="0"/>
              </a:rPr>
              <a:t>–</a:t>
            </a:r>
            <a:fld id="{EE00B83E-7AC8-4B8E-9C8A-B0444F24EA0C}" type="slidenum">
              <a:rPr lang="en-US"/>
              <a:pPr>
                <a:defRPr/>
              </a:pPr>
              <a:t>49</a:t>
            </a:fld>
            <a:endParaRPr lang="en-US"/>
          </a:p>
        </p:txBody>
      </p:sp>
      <p:sp>
        <p:nvSpPr>
          <p:cNvPr id="200706" name="Rectangle 2"/>
          <p:cNvSpPr>
            <a:spLocks noGrp="1" noChangeArrowheads="1"/>
          </p:cNvSpPr>
          <p:nvPr>
            <p:ph type="title"/>
          </p:nvPr>
        </p:nvSpPr>
        <p:spPr>
          <a:xfrm>
            <a:off x="1066800" y="457200"/>
            <a:ext cx="8077200" cy="769938"/>
          </a:xfrm>
        </p:spPr>
        <p:txBody>
          <a:bodyPr/>
          <a:lstStyle/>
          <a:p>
            <a:pPr algn="ctr">
              <a:defRPr/>
            </a:pPr>
            <a:r>
              <a:rPr lang="en-US" b="1" dirty="0">
                <a:effectLst>
                  <a:outerShdw blurRad="38100" dist="38100" dir="2700000" algn="tl">
                    <a:srgbClr val="000000">
                      <a:alpha val="43137"/>
                    </a:srgbClr>
                  </a:outerShdw>
                </a:effectLst>
                <a:latin typeface="Times New Roman" pitchFamily="18" charset="0"/>
                <a:cs typeface="Times New Roman" pitchFamily="18" charset="0"/>
              </a:rPr>
              <a:t>Problem Solving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&amp;Decision </a:t>
            </a:r>
            <a:r>
              <a:rPr lang="en-US" b="1" dirty="0">
                <a:effectLst>
                  <a:outerShdw blurRad="38100" dist="38100" dir="2700000" algn="tl">
                    <a:srgbClr val="000000">
                      <a:alpha val="43137"/>
                    </a:srgbClr>
                  </a:outerShdw>
                </a:effectLst>
                <a:latin typeface="Times New Roman" pitchFamily="18" charset="0"/>
                <a:cs typeface="Times New Roman" pitchFamily="18" charset="0"/>
              </a:rPr>
              <a:t>Making</a:t>
            </a:r>
          </a:p>
        </p:txBody>
      </p:sp>
      <p:sp>
        <p:nvSpPr>
          <p:cNvPr id="35844" name="Rectangle 3"/>
          <p:cNvSpPr>
            <a:spLocks noGrp="1" noChangeArrowheads="1"/>
          </p:cNvSpPr>
          <p:nvPr>
            <p:ph type="body" idx="1"/>
          </p:nvPr>
        </p:nvSpPr>
        <p:spPr>
          <a:xfrm>
            <a:off x="2057400" y="1676400"/>
            <a:ext cx="6629400" cy="4724400"/>
          </a:xfrm>
        </p:spPr>
        <p:txBody>
          <a:bodyPr/>
          <a:lstStyle/>
          <a:p>
            <a:pPr marL="457200" indent="-457200" algn="l" rtl="0">
              <a:buClr>
                <a:schemeClr val="tx2">
                  <a:lumMod val="60000"/>
                  <a:lumOff val="40000"/>
                </a:schemeClr>
              </a:buClr>
              <a:buFont typeface="Wingdings" pitchFamily="2" charset="2"/>
              <a:buChar char="q"/>
              <a:defRPr/>
            </a:pPr>
            <a:r>
              <a:rPr lang="en-US" dirty="0" smtClean="0">
                <a:effectLst/>
                <a:latin typeface="Times New Roman" pitchFamily="18" charset="0"/>
                <a:cs typeface="Times New Roman" pitchFamily="18" charset="0"/>
              </a:rPr>
              <a:t>The Relationship among the Management Functions, Decision Making, and Problem Solving</a:t>
            </a:r>
          </a:p>
          <a:p>
            <a:pPr marL="628650" indent="-457200" algn="l" rtl="0">
              <a:buClr>
                <a:schemeClr val="tx2">
                  <a:lumMod val="60000"/>
                  <a:lumOff val="40000"/>
                </a:schemeClr>
              </a:buClr>
              <a:buFont typeface="Wingdings" pitchFamily="2" charset="2"/>
              <a:buChar char="q"/>
              <a:defRPr/>
            </a:pPr>
            <a:r>
              <a:rPr lang="en-US" sz="3600" dirty="0" smtClean="0">
                <a:effectLst/>
                <a:latin typeface="Times New Roman" pitchFamily="18" charset="0"/>
                <a:cs typeface="Times New Roman" pitchFamily="18" charset="0"/>
              </a:rPr>
              <a:t>Managers need to make proficient decisions while performing the functions of management.</a:t>
            </a:r>
          </a:p>
        </p:txBody>
      </p:sp>
      <p:pic>
        <p:nvPicPr>
          <p:cNvPr id="200710" name="Picture 6" descr="BD20208_"/>
          <p:cNvPicPr>
            <a:picLocks noChangeAspect="1" noChangeArrowheads="1"/>
          </p:cNvPicPr>
          <p:nvPr/>
        </p:nvPicPr>
        <p:blipFill>
          <a:blip r:embed="rId2" cstate="print"/>
          <a:srcRect/>
          <a:stretch>
            <a:fillRect/>
          </a:stretch>
        </p:blipFill>
        <p:spPr bwMode="auto">
          <a:xfrm>
            <a:off x="5181600" y="4529137"/>
            <a:ext cx="3694113" cy="232886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0706"/>
                                        </p:tgtEl>
                                        <p:attrNameLst>
                                          <p:attrName>style.visibility</p:attrName>
                                        </p:attrNameLst>
                                      </p:cBhvr>
                                      <p:to>
                                        <p:strVal val="visible"/>
                                      </p:to>
                                    </p:set>
                                    <p:anim calcmode="lin" valueType="num">
                                      <p:cBhvr additive="base">
                                        <p:cTn id="7" dur="500" fill="hold"/>
                                        <p:tgtEl>
                                          <p:spTgt spid="200706"/>
                                        </p:tgtEl>
                                        <p:attrNameLst>
                                          <p:attrName>ppt_x</p:attrName>
                                        </p:attrNameLst>
                                      </p:cBhvr>
                                      <p:tavLst>
                                        <p:tav tm="0">
                                          <p:val>
                                            <p:strVal val="#ppt_x"/>
                                          </p:val>
                                        </p:tav>
                                        <p:tav tm="100000">
                                          <p:val>
                                            <p:strVal val="#ppt_x"/>
                                          </p:val>
                                        </p:tav>
                                      </p:tavLst>
                                    </p:anim>
                                    <p:anim calcmode="lin" valueType="num">
                                      <p:cBhvr additive="base">
                                        <p:cTn id="8" dur="500" fill="hold"/>
                                        <p:tgtEl>
                                          <p:spTgt spid="2007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844">
                                            <p:txEl>
                                              <p:pRg st="0" end="0"/>
                                            </p:txEl>
                                          </p:spTgt>
                                        </p:tgtEl>
                                        <p:attrNameLst>
                                          <p:attrName>style.visibility</p:attrName>
                                        </p:attrNameLst>
                                      </p:cBhvr>
                                      <p:to>
                                        <p:strVal val="visible"/>
                                      </p:to>
                                    </p:set>
                                    <p:anim calcmode="lin" valueType="num">
                                      <p:cBhvr additive="base">
                                        <p:cTn id="13" dur="500" fill="hold"/>
                                        <p:tgtEl>
                                          <p:spTgt spid="3584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844">
                                            <p:txEl>
                                              <p:pRg st="1" end="1"/>
                                            </p:txEl>
                                          </p:spTgt>
                                        </p:tgtEl>
                                        <p:attrNameLst>
                                          <p:attrName>style.visibility</p:attrName>
                                        </p:attrNameLst>
                                      </p:cBhvr>
                                      <p:to>
                                        <p:strVal val="visible"/>
                                      </p:to>
                                    </p:set>
                                    <p:anim calcmode="lin" valueType="num">
                                      <p:cBhvr additive="base">
                                        <p:cTn id="19" dur="500" fill="hold"/>
                                        <p:tgtEl>
                                          <p:spTgt spid="3584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4">
                                            <p:txEl>
                                              <p:pRg st="1" end="1"/>
                                            </p:txEl>
                                          </p:spTgt>
                                        </p:tgtEl>
                                        <p:attrNameLst>
                                          <p:attrName>ppt_y</p:attrName>
                                        </p:attrNameLst>
                                      </p:cBhvr>
                                      <p:tavLst>
                                        <p:tav tm="0">
                                          <p:val>
                                            <p:strVal val="1+#ppt_h/2"/>
                                          </p:val>
                                        </p:tav>
                                        <p:tav tm="100000">
                                          <p:val>
                                            <p:strVal val="#ppt_y"/>
                                          </p:val>
                                        </p:tav>
                                      </p:tavLst>
                                    </p:anim>
                                  </p:childTnLst>
                                </p:cTn>
                              </p:par>
                              <p:par>
                                <p:cTn id="21" presetID="29" presetClass="entr" presetSubtype="0" fill="hold" nodeType="withEffect">
                                  <p:stCondLst>
                                    <p:cond delay="0"/>
                                  </p:stCondLst>
                                  <p:childTnLst>
                                    <p:set>
                                      <p:cBhvr>
                                        <p:cTn id="22" dur="1" fill="hold">
                                          <p:stCondLst>
                                            <p:cond delay="0"/>
                                          </p:stCondLst>
                                        </p:cTn>
                                        <p:tgtEl>
                                          <p:spTgt spid="200710"/>
                                        </p:tgtEl>
                                        <p:attrNameLst>
                                          <p:attrName>style.visibility</p:attrName>
                                        </p:attrNameLst>
                                      </p:cBhvr>
                                      <p:to>
                                        <p:strVal val="visible"/>
                                      </p:to>
                                    </p:set>
                                    <p:anim calcmode="lin" valueType="num">
                                      <p:cBhvr>
                                        <p:cTn id="23" dur="1000" fill="hold"/>
                                        <p:tgtEl>
                                          <p:spTgt spid="200710"/>
                                        </p:tgtEl>
                                        <p:attrNameLst>
                                          <p:attrName>ppt_x</p:attrName>
                                        </p:attrNameLst>
                                      </p:cBhvr>
                                      <p:tavLst>
                                        <p:tav tm="0">
                                          <p:val>
                                            <p:strVal val="#ppt_x-.2"/>
                                          </p:val>
                                        </p:tav>
                                        <p:tav tm="100000">
                                          <p:val>
                                            <p:strVal val="#ppt_x"/>
                                          </p:val>
                                        </p:tav>
                                      </p:tavLst>
                                    </p:anim>
                                    <p:anim calcmode="lin" valueType="num">
                                      <p:cBhvr>
                                        <p:cTn id="24" dur="1000" fill="hold"/>
                                        <p:tgtEl>
                                          <p:spTgt spid="200710"/>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00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6" grpId="0"/>
      <p:bldP spid="358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p:txBody>
          <a:bodyPr/>
          <a:lstStyle/>
          <a:p>
            <a:r>
              <a:rPr lang="fr-CA" sz="6000" dirty="0" smtClean="0">
                <a:solidFill>
                  <a:schemeClr val="bg1"/>
                </a:solidFill>
                <a:effectLst>
                  <a:outerShdw blurRad="38100" dist="38100" dir="2700000" algn="tl">
                    <a:srgbClr val="000000">
                      <a:alpha val="43137"/>
                    </a:srgbClr>
                  </a:outerShdw>
                </a:effectLst>
                <a:latin typeface="Andalus" pitchFamily="18" charset="-78"/>
                <a:cs typeface="Andalus" pitchFamily="18" charset="-78"/>
              </a:rPr>
              <a:t>Introduction;</a:t>
            </a:r>
            <a:endParaRPr lang="fr-FR" sz="6000" dirty="0" smtClean="0">
              <a:solidFill>
                <a:schemeClr val="bg1"/>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Espace réservé du contenu 2"/>
          <p:cNvSpPr>
            <a:spLocks noGrp="1"/>
          </p:cNvSpPr>
          <p:nvPr>
            <p:ph idx="1"/>
          </p:nvPr>
        </p:nvSpPr>
        <p:spPr>
          <a:xfrm>
            <a:off x="457200" y="2000250"/>
            <a:ext cx="8229600" cy="4125913"/>
          </a:xfrm>
        </p:spPr>
        <p:txBody>
          <a:bodyPr rtlCol="0">
            <a:normAutofit/>
          </a:bodyPr>
          <a:lstStyle/>
          <a:p>
            <a:pPr algn="ctr">
              <a:lnSpc>
                <a:spcPct val="80000"/>
              </a:lnSpc>
              <a:buNone/>
              <a:defRPr/>
            </a:pPr>
            <a:r>
              <a:rPr lang="en-US" sz="3600" dirty="0" smtClean="0">
                <a:latin typeface="Andalus" pitchFamily="18" charset="-78"/>
                <a:cs typeface="Andalus" pitchFamily="18" charset="-78"/>
              </a:rPr>
              <a:t>   </a:t>
            </a:r>
            <a:r>
              <a:rPr lang="en-US" sz="5400" b="1" dirty="0" smtClean="0">
                <a:effectLst>
                  <a:outerShdw blurRad="38100" dist="38100" dir="2700000" algn="tl">
                    <a:srgbClr val="000000">
                      <a:alpha val="43137"/>
                    </a:srgbClr>
                  </a:outerShdw>
                </a:effectLst>
                <a:latin typeface="Andalus" pitchFamily="18" charset="-78"/>
                <a:cs typeface="Andalus" pitchFamily="18" charset="-78"/>
              </a:rPr>
              <a:t>Management </a:t>
            </a:r>
          </a:p>
          <a:p>
            <a:pPr>
              <a:lnSpc>
                <a:spcPct val="80000"/>
              </a:lnSpc>
              <a:buNone/>
              <a:defRPr/>
            </a:pPr>
            <a:endParaRPr lang="en-US" sz="3600" dirty="0" smtClean="0">
              <a:latin typeface="Andalus" pitchFamily="18" charset="-78"/>
              <a:cs typeface="Andalus" pitchFamily="18" charset="-78"/>
            </a:endParaRPr>
          </a:p>
          <a:p>
            <a:pPr algn="ctr">
              <a:lnSpc>
                <a:spcPct val="80000"/>
              </a:lnSpc>
              <a:buNone/>
              <a:defRPr/>
            </a:pPr>
            <a:r>
              <a:rPr lang="en-US" sz="3600" dirty="0" smtClean="0">
                <a:latin typeface="Andalus" pitchFamily="18" charset="-78"/>
                <a:cs typeface="Andalus" pitchFamily="18" charset="-78"/>
              </a:rPr>
              <a:t>are essential to any organization, manager function are vital, complex, and frequent difficult.</a:t>
            </a:r>
          </a:p>
          <a:p>
            <a:pPr fontAlgn="auto">
              <a:spcAft>
                <a:spcPts val="0"/>
              </a:spcAft>
              <a:buNone/>
              <a:defRPr/>
            </a:pPr>
            <a:endParaRPr lang="fr-FR" dirty="0" smtClean="0">
              <a:latin typeface="+mj-lt"/>
            </a:endParaRPr>
          </a:p>
        </p:txBody>
      </p:sp>
      <p:pic>
        <p:nvPicPr>
          <p:cNvPr id="4" name="Picture 2" descr="C:\Users\A\Downloads\nur586\LED&amp;MAN PPT\management.jpg"/>
          <p:cNvPicPr>
            <a:picLocks noChangeAspect="1" noChangeArrowheads="1"/>
          </p:cNvPicPr>
          <p:nvPr/>
        </p:nvPicPr>
        <p:blipFill>
          <a:blip r:embed="rId3" cstate="print"/>
          <a:srcRect/>
          <a:stretch>
            <a:fillRect/>
          </a:stretch>
        </p:blipFill>
        <p:spPr bwMode="auto">
          <a:xfrm>
            <a:off x="1857356" y="4214818"/>
            <a:ext cx="2590800" cy="2348992"/>
          </a:xfrm>
          <a:prstGeom prst="ellipse">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defRPr/>
            </a:pPr>
            <a:r>
              <a:rPr lang="en-US" dirty="0" smtClean="0">
                <a:latin typeface="Times New Roman" pitchFamily="18" charset="0"/>
                <a:cs typeface="Times New Roman" pitchFamily="18" charset="0"/>
              </a:rPr>
              <a:t>Problem Solving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Decision Making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Model - Nursing</a:t>
            </a:r>
          </a:p>
        </p:txBody>
      </p:sp>
      <p:pic>
        <p:nvPicPr>
          <p:cNvPr id="7" name="Picture 6" descr="problem solving wheel.jpg"/>
          <p:cNvPicPr>
            <a:picLocks noChangeAspect="1"/>
          </p:cNvPicPr>
          <p:nvPr/>
        </p:nvPicPr>
        <p:blipFill>
          <a:blip r:embed="rId2" cstate="print"/>
          <a:stretch>
            <a:fillRect/>
          </a:stretch>
        </p:blipFill>
        <p:spPr>
          <a:xfrm>
            <a:off x="3810000" y="1905000"/>
            <a:ext cx="4191000" cy="4213225"/>
          </a:xfrm>
          <a:prstGeom prst="rect">
            <a:avLst/>
          </a:prstGeom>
          <a:ln w="38100">
            <a:solidFill>
              <a:schemeClr val="bg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pic>
      <p:sp>
        <p:nvSpPr>
          <p:cNvPr id="40964" name="TextBox 7"/>
          <p:cNvSpPr txBox="1">
            <a:spLocks noChangeArrowheads="1"/>
          </p:cNvSpPr>
          <p:nvPr/>
        </p:nvSpPr>
        <p:spPr bwMode="auto">
          <a:xfrm>
            <a:off x="1600200" y="4876800"/>
            <a:ext cx="2362200" cy="1077913"/>
          </a:xfrm>
          <a:prstGeom prst="rect">
            <a:avLst/>
          </a:prstGeom>
          <a:noFill/>
          <a:ln w="9525">
            <a:noFill/>
            <a:miter lim="800000"/>
            <a:headEnd/>
            <a:tailEnd/>
          </a:ln>
        </p:spPr>
        <p:txBody>
          <a:bodyPr>
            <a:spAutoFit/>
          </a:bodyPr>
          <a:lstStyle/>
          <a:p>
            <a:r>
              <a:rPr lang="en-US" sz="3200">
                <a:latin typeface="Times New Roman" pitchFamily="18" charset="0"/>
                <a:cs typeface="Times New Roman" pitchFamily="18" charset="0"/>
              </a:rPr>
              <a:t>Nursing Specific</a:t>
            </a:r>
          </a:p>
        </p:txBody>
      </p:sp>
      <p:cxnSp>
        <p:nvCxnSpPr>
          <p:cNvPr id="10" name="Straight Arrow Connector 9"/>
          <p:cNvCxnSpPr/>
          <p:nvPr/>
        </p:nvCxnSpPr>
        <p:spPr>
          <a:xfrm flipV="1">
            <a:off x="4038600" y="5105400"/>
            <a:ext cx="533400" cy="777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755576" y="188640"/>
            <a:ext cx="6858000" cy="846138"/>
          </a:xfrm>
        </p:spPr>
        <p:txBody>
          <a:bodyPr/>
          <a:lstStyle/>
          <a:p>
            <a:pPr>
              <a:defRPr/>
            </a:pPr>
            <a:r>
              <a:rPr lang="en-US" sz="3200" b="1" dirty="0">
                <a:latin typeface="Times New Roman" pitchFamily="18" charset="0"/>
                <a:cs typeface="Times New Roman" pitchFamily="18" charset="0"/>
              </a:rPr>
              <a:t>LEVELS OF DECISION MAKING</a:t>
            </a:r>
          </a:p>
        </p:txBody>
      </p:sp>
      <p:sp>
        <p:nvSpPr>
          <p:cNvPr id="88067" name="Rectangle 3"/>
          <p:cNvSpPr>
            <a:spLocks noGrp="1" noChangeArrowheads="1"/>
          </p:cNvSpPr>
          <p:nvPr>
            <p:ph type="body" idx="1"/>
          </p:nvPr>
        </p:nvSpPr>
        <p:spPr>
          <a:xfrm>
            <a:off x="1187624" y="908720"/>
            <a:ext cx="6400800" cy="5257800"/>
          </a:xfrm>
        </p:spPr>
        <p:txBody>
          <a:bodyPr/>
          <a:lstStyle/>
          <a:p>
            <a:pPr algn="l" rtl="0">
              <a:defRPr/>
            </a:pPr>
            <a:r>
              <a:rPr lang="en-US" b="1" u="sng" dirty="0">
                <a:effectLst/>
                <a:latin typeface="Times New Roman" pitchFamily="18" charset="0"/>
                <a:cs typeface="Times New Roman" pitchFamily="18" charset="0"/>
              </a:rPr>
              <a:t>STRATEGIC</a:t>
            </a:r>
            <a:r>
              <a:rPr lang="en-US" dirty="0">
                <a:latin typeface="Times New Roman" pitchFamily="18" charset="0"/>
                <a:cs typeface="Times New Roman" pitchFamily="18" charset="0"/>
              </a:rPr>
              <a:t>: Long-term objectives; resources; policies </a:t>
            </a:r>
          </a:p>
          <a:p>
            <a:pPr algn="l" rtl="0">
              <a:defRPr/>
            </a:pPr>
            <a:r>
              <a:rPr lang="en-US" b="1" u="sng" dirty="0">
                <a:effectLst/>
                <a:latin typeface="Times New Roman" pitchFamily="18" charset="0"/>
                <a:cs typeface="Times New Roman" pitchFamily="18" charset="0"/>
              </a:rPr>
              <a:t>MANAGEMENT CONTROL</a:t>
            </a:r>
            <a:r>
              <a:rPr lang="en-US" dirty="0">
                <a:latin typeface="Times New Roman" pitchFamily="18" charset="0"/>
                <a:cs typeface="Times New Roman" pitchFamily="18" charset="0"/>
              </a:rPr>
              <a:t>: Monitor use of resources; performance </a:t>
            </a:r>
          </a:p>
          <a:p>
            <a:pPr algn="l" rtl="0">
              <a:defRPr/>
            </a:pPr>
            <a:r>
              <a:rPr lang="en-US" b="1" u="sng" dirty="0">
                <a:latin typeface="Times New Roman" pitchFamily="18" charset="0"/>
                <a:cs typeface="Times New Roman" pitchFamily="18" charset="0"/>
              </a:rPr>
              <a:t>KNOWLEDGE-BASED</a:t>
            </a:r>
            <a:r>
              <a:rPr lang="en-US" dirty="0">
                <a:latin typeface="Times New Roman" pitchFamily="18" charset="0"/>
                <a:cs typeface="Times New Roman" pitchFamily="18" charset="0"/>
              </a:rPr>
              <a:t>: Evaluate potential innovations; knowledge </a:t>
            </a:r>
          </a:p>
          <a:p>
            <a:pPr algn="l" rtl="0">
              <a:defRPr/>
            </a:pPr>
            <a:r>
              <a:rPr lang="en-US" b="1" u="sng" dirty="0">
                <a:effectLst/>
                <a:latin typeface="Times New Roman" pitchFamily="18" charset="0"/>
                <a:cs typeface="Times New Roman" pitchFamily="18" charset="0"/>
              </a:rPr>
              <a:t>OPERATIONAL</a:t>
            </a:r>
            <a:r>
              <a:rPr lang="en-US" dirty="0">
                <a:latin typeface="Times New Roman" pitchFamily="18" charset="0"/>
                <a:cs typeface="Times New Roman" pitchFamily="18" charset="0"/>
              </a:rPr>
              <a:t>: How to carry out specific day-to-day tasks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88066"/>
                                        </p:tgtEl>
                                        <p:attrNameLst>
                                          <p:attrName>style.visibility</p:attrName>
                                        </p:attrNameLst>
                                      </p:cBhvr>
                                      <p:to>
                                        <p:strVal val="visible"/>
                                      </p:to>
                                    </p:set>
                                    <p:animScale>
                                      <p:cBhvr>
                                        <p:cTn id="7" dur="1000" decel="50000" fill="hold">
                                          <p:stCondLst>
                                            <p:cond delay="0"/>
                                          </p:stCondLst>
                                        </p:cTn>
                                        <p:tgtEl>
                                          <p:spTgt spid="880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8066"/>
                                        </p:tgtEl>
                                        <p:attrNameLst>
                                          <p:attrName>ppt_x</p:attrName>
                                          <p:attrName>ppt_y</p:attrName>
                                        </p:attrNameLst>
                                      </p:cBhvr>
                                    </p:animMotion>
                                    <p:animEffect transition="in" filter="fade">
                                      <p:cBhvr>
                                        <p:cTn id="9" dur="1000"/>
                                        <p:tgtEl>
                                          <p:spTgt spid="8806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8067">
                                            <p:txEl>
                                              <p:pRg st="0" end="0"/>
                                            </p:txEl>
                                          </p:spTgt>
                                        </p:tgtEl>
                                        <p:attrNameLst>
                                          <p:attrName>style.visibility</p:attrName>
                                        </p:attrNameLst>
                                      </p:cBhvr>
                                      <p:to>
                                        <p:strVal val="visible"/>
                                      </p:to>
                                    </p:set>
                                    <p:anim calcmode="lin" valueType="num">
                                      <p:cBhvr additive="base">
                                        <p:cTn id="14" dur="500" fill="hold"/>
                                        <p:tgtEl>
                                          <p:spTgt spid="8806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80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8067">
                                            <p:txEl>
                                              <p:pRg st="1" end="1"/>
                                            </p:txEl>
                                          </p:spTgt>
                                        </p:tgtEl>
                                        <p:attrNameLst>
                                          <p:attrName>style.visibility</p:attrName>
                                        </p:attrNameLst>
                                      </p:cBhvr>
                                      <p:to>
                                        <p:strVal val="visible"/>
                                      </p:to>
                                    </p:set>
                                    <p:anim calcmode="lin" valueType="num">
                                      <p:cBhvr additive="base">
                                        <p:cTn id="20" dur="500" fill="hold"/>
                                        <p:tgtEl>
                                          <p:spTgt spid="8806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80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8067">
                                            <p:txEl>
                                              <p:pRg st="2" end="2"/>
                                            </p:txEl>
                                          </p:spTgt>
                                        </p:tgtEl>
                                        <p:attrNameLst>
                                          <p:attrName>style.visibility</p:attrName>
                                        </p:attrNameLst>
                                      </p:cBhvr>
                                      <p:to>
                                        <p:strVal val="visible"/>
                                      </p:to>
                                    </p:set>
                                    <p:anim calcmode="lin" valueType="num">
                                      <p:cBhvr additive="base">
                                        <p:cTn id="26" dur="500" fill="hold"/>
                                        <p:tgtEl>
                                          <p:spTgt spid="8806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80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8067">
                                            <p:txEl>
                                              <p:pRg st="3" end="3"/>
                                            </p:txEl>
                                          </p:spTgt>
                                        </p:tgtEl>
                                        <p:attrNameLst>
                                          <p:attrName>style.visibility</p:attrName>
                                        </p:attrNameLst>
                                      </p:cBhvr>
                                      <p:to>
                                        <p:strVal val="visible"/>
                                      </p:to>
                                    </p:set>
                                    <p:anim calcmode="lin" valueType="num">
                                      <p:cBhvr additive="base">
                                        <p:cTn id="32" dur="500" fill="hold"/>
                                        <p:tgtEl>
                                          <p:spTgt spid="88067">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806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endParaRPr lang="ar-SA"/>
          </a:p>
        </p:txBody>
      </p:sp>
      <p:sp>
        <p:nvSpPr>
          <p:cNvPr id="5" name="Footer Placeholder 4"/>
          <p:cNvSpPr>
            <a:spLocks noGrp="1"/>
          </p:cNvSpPr>
          <p:nvPr>
            <p:ph type="ftr" sz="quarter" idx="11"/>
          </p:nvPr>
        </p:nvSpPr>
        <p:spPr/>
        <p:txBody>
          <a:bodyPr/>
          <a:lstStyle/>
          <a:p>
            <a:pPr>
              <a:defRPr/>
            </a:pPr>
            <a:r>
              <a:rPr lang="en-US" smtClean="0"/>
              <a:t>ZAINAB AL-SAFFAR</a:t>
            </a:r>
            <a:endParaRPr lang="ar-SA"/>
          </a:p>
        </p:txBody>
      </p:sp>
      <p:sp>
        <p:nvSpPr>
          <p:cNvPr id="6" name="Slide Number Placeholder 5"/>
          <p:cNvSpPr>
            <a:spLocks noGrp="1"/>
          </p:cNvSpPr>
          <p:nvPr>
            <p:ph type="sldNum" sz="quarter" idx="12"/>
          </p:nvPr>
        </p:nvSpPr>
        <p:spPr/>
        <p:txBody>
          <a:bodyPr/>
          <a:lstStyle/>
          <a:p>
            <a:pPr>
              <a:defRPr/>
            </a:pPr>
            <a:fld id="{8BB43F93-C57D-47F7-8E3F-3CE3A9EC341B}" type="slidenum">
              <a:rPr lang="ar-SA" smtClean="0"/>
              <a:pPr>
                <a:defRPr/>
              </a:pPr>
              <a:t>52</a:t>
            </a:fld>
            <a:endParaRPr lang="ar-SA"/>
          </a:p>
        </p:txBody>
      </p:sp>
      <p:pic>
        <p:nvPicPr>
          <p:cNvPr id="7" name="Picture 12" descr="AG00293_"/>
          <p:cNvPicPr>
            <a:picLocks noChangeAspect="1" noChangeArrowheads="1" noCrop="1"/>
          </p:cNvPicPr>
          <p:nvPr/>
        </p:nvPicPr>
        <p:blipFill>
          <a:blip r:embed="rId3" cstate="print"/>
          <a:srcRect/>
          <a:stretch>
            <a:fillRect/>
          </a:stretch>
        </p:blipFill>
        <p:spPr bwMode="auto">
          <a:xfrm>
            <a:off x="5638800" y="609600"/>
            <a:ext cx="3194050" cy="3505200"/>
          </a:xfrm>
          <a:prstGeom prst="rect">
            <a:avLst/>
          </a:prstGeom>
          <a:noFill/>
          <a:ln w="9525">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
        <p:nvSpPr>
          <p:cNvPr id="44038" name="Rectangle 8"/>
          <p:cNvSpPr>
            <a:spLocks noChangeArrowheads="1"/>
          </p:cNvSpPr>
          <p:nvPr/>
        </p:nvSpPr>
        <p:spPr bwMode="auto">
          <a:xfrm>
            <a:off x="5108575" y="3244850"/>
            <a:ext cx="184150" cy="368300"/>
          </a:xfrm>
          <a:prstGeom prst="rect">
            <a:avLst/>
          </a:prstGeom>
          <a:noFill/>
          <a:ln w="9525">
            <a:noFill/>
            <a:miter lim="800000"/>
            <a:headEnd/>
            <a:tailEnd/>
          </a:ln>
        </p:spPr>
        <p:txBody>
          <a:bodyPr wrap="none">
            <a:spAutoFit/>
          </a:bodyPr>
          <a:lstStyle/>
          <a:p>
            <a:endParaRPr lang="ar-SA"/>
          </a:p>
        </p:txBody>
      </p:sp>
      <p:sp>
        <p:nvSpPr>
          <p:cNvPr id="10" name="Rectangle 9"/>
          <p:cNvSpPr/>
          <p:nvPr/>
        </p:nvSpPr>
        <p:spPr>
          <a:xfrm>
            <a:off x="2286000" y="381000"/>
            <a:ext cx="4339650" cy="923330"/>
          </a:xfrm>
          <a:prstGeom prst="rect">
            <a:avLst/>
          </a:prstGeom>
          <a:noFill/>
        </p:spPr>
        <p:txBody>
          <a:bodyPr wrap="none">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abia" pitchFamily="34" charset="0"/>
              </a:rPr>
              <a:t>Conclusion</a:t>
            </a:r>
            <a:endParaRPr lang="ar-SA"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1" name="Rectangle 10"/>
          <p:cNvSpPr/>
          <p:nvPr/>
        </p:nvSpPr>
        <p:spPr>
          <a:xfrm>
            <a:off x="2286000" y="1981200"/>
            <a:ext cx="3657600" cy="4579938"/>
          </a:xfrm>
          <a:prstGeom prst="rect">
            <a:avLst/>
          </a:prstGeom>
        </p:spPr>
        <p:txBody>
          <a:bodyPr>
            <a:spAutoFit/>
          </a:bodyPr>
          <a:lstStyle/>
          <a:p>
            <a:pPr algn="l" rtl="0">
              <a:lnSpc>
                <a:spcPct val="90000"/>
              </a:lnSpc>
              <a:defRPr/>
            </a:pPr>
            <a:r>
              <a:rPr lang="en-US" sz="3600" dirty="0">
                <a:solidFill>
                  <a:schemeClr val="accent5">
                    <a:lumMod val="25000"/>
                  </a:schemeClr>
                </a:solidFill>
                <a:latin typeface="Times New Roman" pitchFamily="18" charset="0"/>
                <a:cs typeface="Times New Roman" pitchFamily="18" charset="0"/>
              </a:rPr>
              <a:t>Management is largely concerned with leadership, because managers need to establish a sense of direction and to motivate people to move in that direction.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xit" presetSubtype="0" fill="hold" nodeType="afterEffect">
                                  <p:stCondLst>
                                    <p:cond delay="0"/>
                                  </p:stCondLst>
                                  <p:childTnLst>
                                    <p:animEffect transition="out" filter="fade">
                                      <p:cBhvr>
                                        <p:cTn id="6" dur="500"/>
                                        <p:tgtEl>
                                          <p:spTgt spid="7"/>
                                        </p:tgtEl>
                                      </p:cBhvr>
                                    </p:animEffect>
                                    <p:anim calcmode="lin" valueType="num">
                                      <p:cBhvr>
                                        <p:cTn id="7" dur="500"/>
                                        <p:tgtEl>
                                          <p:spTgt spid="7"/>
                                        </p:tgtEl>
                                        <p:attrNameLst>
                                          <p:attrName>style.rotation</p:attrName>
                                        </p:attrNameLst>
                                      </p:cBhvr>
                                      <p:tavLst>
                                        <p:tav tm="0">
                                          <p:val>
                                            <p:fltVal val="0"/>
                                          </p:val>
                                        </p:tav>
                                        <p:tav tm="100000">
                                          <p:val>
                                            <p:fltVal val="720"/>
                                          </p:val>
                                        </p:tav>
                                      </p:tavLst>
                                    </p:anim>
                                    <p:anim calcmode="lin" valueType="num">
                                      <p:cBhvr>
                                        <p:cTn id="8" dur="500"/>
                                        <p:tgtEl>
                                          <p:spTgt spid="7"/>
                                        </p:tgtEl>
                                        <p:attrNameLst>
                                          <p:attrName>ppt_h</p:attrName>
                                        </p:attrNameLst>
                                      </p:cBhvr>
                                      <p:tavLst>
                                        <p:tav tm="0">
                                          <p:val>
                                            <p:strVal val="ppt_h"/>
                                          </p:val>
                                        </p:tav>
                                        <p:tav tm="100000">
                                          <p:val>
                                            <p:fltVal val="0"/>
                                          </p:val>
                                        </p:tav>
                                      </p:tavLst>
                                    </p:anim>
                                    <p:anim calcmode="lin" valueType="num">
                                      <p:cBhvr>
                                        <p:cTn id="9" dur="500"/>
                                        <p:tgtEl>
                                          <p:spTgt spid="7"/>
                                        </p:tgtEl>
                                        <p:attrNameLst>
                                          <p:attrName>ppt_w</p:attrName>
                                        </p:attrNameLst>
                                      </p:cBhvr>
                                      <p:tavLst>
                                        <p:tav tm="0">
                                          <p:val>
                                            <p:strVal val="ppt_w"/>
                                          </p:val>
                                        </p:tav>
                                        <p:tav tm="100000">
                                          <p:val>
                                            <p:fltVal val="0"/>
                                          </p:val>
                                        </p:tav>
                                      </p:tavLst>
                                    </p:anim>
                                    <p:set>
                                      <p:cBhvr>
                                        <p:cTn id="10" dur="1" fill="hold">
                                          <p:stCondLst>
                                            <p:cond delay="499"/>
                                          </p:stCondLst>
                                        </p:cTn>
                                        <p:tgtEl>
                                          <p:spTgt spid="7"/>
                                        </p:tgtEl>
                                        <p:attrNameLst>
                                          <p:attrName>style.visibility</p:attrName>
                                        </p:attrNameLst>
                                      </p:cBhvr>
                                      <p:to>
                                        <p:strVal val="hidden"/>
                                      </p:to>
                                    </p:set>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492896"/>
            <a:ext cx="5616624" cy="1569660"/>
          </a:xfrm>
          <a:prstGeom prst="rect">
            <a:avLst/>
          </a:prstGeom>
          <a:noFill/>
        </p:spPr>
        <p:txBody>
          <a:bodyPr wrap="square" rtlCol="1">
            <a:spAutoFit/>
          </a:bodyPr>
          <a:lstStyle/>
          <a:p>
            <a:pPr algn="ctr"/>
            <a:r>
              <a:rPr lang="en-US" sz="4800" b="1" dirty="0" smtClean="0">
                <a:cs typeface="+mj-cs"/>
              </a:rPr>
              <a:t>FOR YOUR KNOWLEDGE </a:t>
            </a:r>
            <a:endParaRPr lang="ar-SA" sz="4800" b="1" dirty="0">
              <a:cs typeface="+mj-cs"/>
            </a:endParaRPr>
          </a:p>
        </p:txBody>
      </p:sp>
    </p:spTree>
  </p:cSld>
  <p:clrMapOvr>
    <a:masterClrMapping/>
  </p:clrMapOvr>
  <p:transition>
    <p:wedge/>
  </p:transition>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What are the Qualities of a Good Manager</a:t>
            </a:r>
            <a:r>
              <a:rPr lang="en-US" b="1" u="sng" dirty="0" smtClean="0">
                <a:latin typeface="Andalus" pitchFamily="18" charset="-78"/>
                <a:cs typeface="Andalus" pitchFamily="18" charset="-78"/>
              </a:rPr>
              <a: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786050" y="1643051"/>
            <a:ext cx="5857916" cy="3786214"/>
          </a:xfrm>
        </p:spPr>
        <p:txBody>
          <a:bodyPr/>
          <a:lstStyle/>
          <a:p>
            <a:pPr lvl="1" algn="ctr">
              <a:buNone/>
            </a:pPr>
            <a:r>
              <a:rPr lang="en-US" sz="3200" dirty="0" smtClean="0">
                <a:latin typeface="Andalus" pitchFamily="18" charset="-78"/>
                <a:cs typeface="Andalus" pitchFamily="18" charset="-78"/>
              </a:rPr>
              <a:t>A good manager is like a lens which focuses the sunlight at a target. He or she is the one who imparts strength to his or her team and functions as a backbone of the team. Let see some of the good manager qualities.</a:t>
            </a:r>
            <a:br>
              <a:rPr lang="en-US" sz="3200" dirty="0" smtClean="0">
                <a:latin typeface="Andalus" pitchFamily="18" charset="-78"/>
                <a:cs typeface="Andalus" pitchFamily="18" charset="-78"/>
              </a:rPr>
            </a:br>
            <a:r>
              <a:rPr lang="en-US" sz="3200" dirty="0" smtClean="0">
                <a:latin typeface="Andalus" pitchFamily="18" charset="-78"/>
                <a:cs typeface="Andalus" pitchFamily="18" charset="-78"/>
              </a:rPr>
              <a:t/>
            </a:r>
            <a:br>
              <a:rPr lang="en-US" sz="3200" dirty="0" smtClean="0">
                <a:latin typeface="Andalus" pitchFamily="18" charset="-78"/>
                <a:cs typeface="Andalus" pitchFamily="18" charset="-78"/>
              </a:rPr>
            </a:br>
            <a:endParaRPr lang="fr-FR" sz="32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What are the Qualities of a Good Manager;</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142984"/>
            <a:ext cx="6257925" cy="4525963"/>
          </a:xfrm>
        </p:spPr>
        <p:txBody>
          <a:bodyPr/>
          <a:lstStyle/>
          <a:p>
            <a:pPr lvl="1">
              <a:buNone/>
            </a:pPr>
            <a:r>
              <a:rPr lang="en-US" sz="2800" dirty="0" smtClean="0">
                <a:latin typeface="Andalus" pitchFamily="18" charset="-78"/>
                <a:cs typeface="Andalus" pitchFamily="18" charset="-78"/>
              </a:rPr>
              <a:t/>
            </a:r>
            <a:br>
              <a:rPr lang="en-US" sz="2800" dirty="0" smtClean="0">
                <a:latin typeface="Andalus" pitchFamily="18" charset="-78"/>
                <a:cs typeface="Andalus" pitchFamily="18" charset="-78"/>
              </a:rPr>
            </a:br>
            <a:r>
              <a:rPr lang="en-US" sz="2800" b="1" dirty="0" smtClean="0">
                <a:latin typeface="Andalus" pitchFamily="18" charset="-78"/>
                <a:cs typeface="Andalus" pitchFamily="18" charset="-78"/>
              </a:rPr>
              <a:t>Good Manager Qualities - </a:t>
            </a:r>
            <a:r>
              <a:rPr lang="en-US" sz="2800" b="1" u="sng" dirty="0" smtClean="0">
                <a:latin typeface="Andalus" pitchFamily="18" charset="-78"/>
                <a:cs typeface="Andalus" pitchFamily="18" charset="-78"/>
              </a:rPr>
              <a:t>Communication</a:t>
            </a:r>
            <a:r>
              <a:rPr lang="en-US" sz="2800" dirty="0" smtClean="0">
                <a:latin typeface="Andalus" pitchFamily="18" charset="-78"/>
                <a:cs typeface="Andalus" pitchFamily="18" charset="-78"/>
              </a:rPr>
              <a:t/>
            </a:r>
            <a:br>
              <a:rPr lang="en-US" sz="2800" dirty="0" smtClean="0">
                <a:latin typeface="Andalus" pitchFamily="18" charset="-78"/>
                <a:cs typeface="Andalus" pitchFamily="18" charset="-78"/>
              </a:rPr>
            </a:br>
            <a:r>
              <a:rPr lang="en-US" sz="2800" dirty="0" smtClean="0">
                <a:latin typeface="Andalus" pitchFamily="18" charset="-78"/>
                <a:cs typeface="Andalus" pitchFamily="18" charset="-78"/>
              </a:rPr>
              <a:t>The success of every work depends on the teamwork of it's </a:t>
            </a:r>
            <a:r>
              <a:rPr lang="en-US" dirty="0" smtClean="0"/>
              <a:t>employees. </a:t>
            </a:r>
            <a:r>
              <a:rPr lang="en-US" dirty="0" smtClean="0">
                <a:latin typeface="Andalus" pitchFamily="18" charset="-78"/>
                <a:cs typeface="Andalus" pitchFamily="18" charset="-78"/>
              </a:rPr>
              <a:t>Effective communication is the key to make the goals or the targets of the organization, clear to each and every employee</a:t>
            </a:r>
            <a:br>
              <a:rPr lang="en-US" dirty="0" smtClean="0">
                <a:latin typeface="Andalus" pitchFamily="18" charset="-78"/>
                <a:cs typeface="Andalus" pitchFamily="18" charset="-78"/>
              </a:rPr>
            </a:br>
            <a:r>
              <a:rPr lang="en-US" dirty="0" smtClean="0">
                <a:latin typeface="Andalus" pitchFamily="18" charset="-78"/>
                <a:cs typeface="Andalus" pitchFamily="18" charset="-78"/>
              </a:rPr>
              <a:t/>
            </a:r>
            <a:br>
              <a:rPr lang="en-US" dirty="0" smtClean="0">
                <a:latin typeface="Andalus" pitchFamily="18" charset="-78"/>
                <a:cs typeface="Andalus" pitchFamily="18" charset="-78"/>
              </a:rPr>
            </a:br>
            <a:endParaRPr lang="fr-FR"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357422" y="357166"/>
            <a:ext cx="6257925" cy="1143000"/>
          </a:xfrm>
        </p:spPr>
        <p:txBody>
          <a:bodyPr/>
          <a:lstStyle/>
          <a:p>
            <a:pPr algn="l"/>
            <a:r>
              <a:rPr lang="en-US" sz="4000" b="1" u="sng" dirty="0" smtClean="0">
                <a:latin typeface="Andalus" pitchFamily="18" charset="-78"/>
                <a:cs typeface="Andalus" pitchFamily="18" charset="-78"/>
              </a:rPr>
              <a:t>What are the Qualities of a Good Manager;</a:t>
            </a: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2000240"/>
            <a:ext cx="6257925" cy="4525963"/>
          </a:xfrm>
        </p:spPr>
        <p:txBody>
          <a:bodyPr/>
          <a:lstStyle/>
          <a:p>
            <a:pPr lvl="1">
              <a:buNone/>
            </a:pPr>
            <a:r>
              <a:rPr lang="en-US" b="1" u="sng" dirty="0" smtClean="0">
                <a:latin typeface="Andalus" pitchFamily="18" charset="-78"/>
                <a:cs typeface="Andalus" pitchFamily="18" charset="-78"/>
              </a:rPr>
              <a:t>Good Manager Qualities - Knowledge</a:t>
            </a:r>
            <a:br>
              <a:rPr lang="en-US" b="1" u="sng" dirty="0" smtClean="0">
                <a:latin typeface="Andalus" pitchFamily="18" charset="-78"/>
                <a:cs typeface="Andalus" pitchFamily="18" charset="-78"/>
              </a:rPr>
            </a:br>
            <a:r>
              <a:rPr lang="en-US" dirty="0" smtClean="0">
                <a:latin typeface="Andalus" pitchFamily="18" charset="-78"/>
                <a:cs typeface="Andalus" pitchFamily="18" charset="-78"/>
              </a:rPr>
              <a:t>As a good manager, you must put extra efforts to know all about the work you are involved in. You must have specific information about the business activities and practices of your organization. </a:t>
            </a:r>
            <a:br>
              <a:rPr lang="en-US" dirty="0" smtClean="0">
                <a:latin typeface="Andalus" pitchFamily="18" charset="-78"/>
                <a:cs typeface="Andalus" pitchFamily="18" charset="-78"/>
              </a:rPr>
            </a:br>
            <a:endParaRPr lang="fr-FR"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What are the Qualities of a Good Manager</a:t>
            </a:r>
            <a:r>
              <a:rPr lang="en-US" b="1" u="sng" dirty="0" smtClean="0">
                <a:latin typeface="Andalus" pitchFamily="18" charset="-78"/>
                <a:cs typeface="Andalus" pitchFamily="18" charset="-78"/>
              </a:rPr>
              <a: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142984"/>
            <a:ext cx="6257925" cy="4525963"/>
          </a:xfrm>
        </p:spPr>
        <p:txBody>
          <a:bodyPr/>
          <a:lstStyle/>
          <a:p>
            <a:pPr lvl="1"/>
            <a:r>
              <a:rPr lang="en-US" dirty="0" smtClean="0">
                <a:latin typeface="Andalus" pitchFamily="18" charset="-78"/>
                <a:cs typeface="Andalus" pitchFamily="18" charset="-78"/>
              </a:rPr>
              <a:t/>
            </a:r>
            <a:br>
              <a:rPr lang="en-US" dirty="0" smtClean="0">
                <a:latin typeface="Andalus" pitchFamily="18" charset="-78"/>
                <a:cs typeface="Andalus" pitchFamily="18" charset="-78"/>
              </a:rPr>
            </a:br>
            <a:r>
              <a:rPr lang="en-US" b="1" u="sng" dirty="0" smtClean="0">
                <a:latin typeface="Andalus" pitchFamily="18" charset="-78"/>
                <a:cs typeface="Andalus" pitchFamily="18" charset="-78"/>
              </a:rPr>
              <a:t>Good Manager Qualities - Employee</a:t>
            </a:r>
            <a:br>
              <a:rPr lang="en-US" b="1" u="sng" dirty="0" smtClean="0">
                <a:latin typeface="Andalus" pitchFamily="18" charset="-78"/>
                <a:cs typeface="Andalus" pitchFamily="18" charset="-78"/>
              </a:rPr>
            </a:br>
            <a:r>
              <a:rPr lang="en-US" dirty="0" smtClean="0">
                <a:latin typeface="Andalus" pitchFamily="18" charset="-78"/>
                <a:cs typeface="Andalus" pitchFamily="18" charset="-78"/>
              </a:rPr>
              <a:t>Knowing how to handle employees is of considerable importance. Each man is different from the other and needs different approach to cultivate, motivate and inspire. A good manager recognizes the need for self fulfillment and recognition of each employee. </a:t>
            </a:r>
            <a:endParaRPr lang="fr-FR"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What are the Qualities of a Good Manager;</a:t>
            </a: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643050"/>
            <a:ext cx="6257925" cy="4525963"/>
          </a:xfrm>
        </p:spPr>
        <p:txBody>
          <a:bodyPr/>
          <a:lstStyle/>
          <a:p>
            <a:pPr>
              <a:buNone/>
            </a:pPr>
            <a:r>
              <a:rPr lang="en-US" b="1" dirty="0" smtClean="0"/>
              <a:t> </a:t>
            </a:r>
            <a:r>
              <a:rPr lang="en-US" sz="2800" b="1" dirty="0" smtClean="0">
                <a:latin typeface="Andalus" pitchFamily="18" charset="-78"/>
                <a:cs typeface="Andalus" pitchFamily="18" charset="-78"/>
              </a:rPr>
              <a:t>Good Manager Qualities - Reliability</a:t>
            </a:r>
            <a:r>
              <a:rPr lang="en-US" dirty="0" smtClean="0">
                <a:latin typeface="Andalus" pitchFamily="18" charset="-78"/>
                <a:cs typeface="Andalus" pitchFamily="18" charset="-78"/>
              </a:rPr>
              <a:t/>
            </a:r>
            <a:br>
              <a:rPr lang="en-US" dirty="0" smtClean="0">
                <a:latin typeface="Andalus" pitchFamily="18" charset="-78"/>
                <a:cs typeface="Andalus" pitchFamily="18" charset="-78"/>
              </a:rPr>
            </a:br>
            <a:r>
              <a:rPr lang="en-US" dirty="0" smtClean="0">
                <a:latin typeface="Andalus" pitchFamily="18" charset="-78"/>
                <a:cs typeface="Andalus" pitchFamily="18" charset="-78"/>
              </a:rPr>
              <a:t>How reliable are you as a manager decides the level of your relations with your employees and ultimately, your success. </a:t>
            </a:r>
            <a:br>
              <a:rPr lang="en-US" dirty="0" smtClean="0">
                <a:latin typeface="Andalus" pitchFamily="18" charset="-78"/>
                <a:cs typeface="Andalus" pitchFamily="18" charset="-78"/>
              </a:rPr>
            </a:br>
            <a:endParaRPr lang="en-US" dirty="0" smtClean="0">
              <a:latin typeface="Andalus" pitchFamily="18" charset="-78"/>
              <a:cs typeface="Andalus" pitchFamily="18" charset="-78"/>
            </a:endParaRPr>
          </a:p>
          <a:p>
            <a:endParaRPr lang="en-US" dirty="0" smtClean="0"/>
          </a:p>
          <a:p>
            <a:pPr lvl="1"/>
            <a:endParaRPr lang="fr-FR" sz="32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What are the Qualities of a Good Manager;</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500298" y="1714488"/>
            <a:ext cx="6257925" cy="4525963"/>
          </a:xfrm>
        </p:spPr>
        <p:txBody>
          <a:bodyPr/>
          <a:lstStyle/>
          <a:p>
            <a:pPr>
              <a:buNone/>
            </a:pPr>
            <a:r>
              <a:rPr lang="en-US" sz="2800" b="1" dirty="0" smtClean="0">
                <a:latin typeface="Andalus" pitchFamily="18" charset="-78"/>
                <a:cs typeface="Andalus" pitchFamily="18" charset="-78"/>
              </a:rPr>
              <a:t>Good Manager Qualities - Delegation</a:t>
            </a:r>
            <a:r>
              <a:rPr lang="en-US" sz="2800" dirty="0" smtClean="0">
                <a:latin typeface="Andalus" pitchFamily="18" charset="-78"/>
                <a:cs typeface="Andalus" pitchFamily="18" charset="-78"/>
              </a:rPr>
              <a:t/>
            </a:r>
            <a:br>
              <a:rPr lang="en-US" sz="2800" dirty="0" smtClean="0">
                <a:latin typeface="Andalus" pitchFamily="18" charset="-78"/>
                <a:cs typeface="Andalus" pitchFamily="18" charset="-78"/>
              </a:rPr>
            </a:br>
            <a:r>
              <a:rPr lang="en-US" sz="2800" dirty="0" smtClean="0">
                <a:latin typeface="Andalus" pitchFamily="18" charset="-78"/>
                <a:cs typeface="Andalus" pitchFamily="18" charset="-78"/>
              </a:rPr>
              <a:t>Even though, you are the decision making authority and your decision is the last word, as far as the functioning of your team is concerned. You cannot do all the work yourself. It is important to choose safe hands and a sound mind to take up a part of the work load off you. </a:t>
            </a:r>
            <a:r>
              <a:rPr lang="en-US" dirty="0" smtClean="0"/>
              <a:t/>
            </a:r>
            <a:br>
              <a:rPr lang="en-US" dirty="0" smtClean="0"/>
            </a:br>
            <a:endParaRPr lang="fr-FR"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fr-CA" b="1" u="sng" dirty="0" smtClean="0">
                <a:latin typeface="Andalus" pitchFamily="18" charset="-78"/>
                <a:cs typeface="Andalus" pitchFamily="18" charset="-78"/>
              </a:rPr>
              <a:t>Definition;</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algn="ctr">
              <a:buClr>
                <a:schemeClr val="tx1"/>
              </a:buClr>
              <a:buSzPct val="120000"/>
              <a:buNone/>
              <a:defRPr/>
            </a:pPr>
            <a:r>
              <a:rPr lang="en-US" dirty="0" smtClean="0">
                <a:latin typeface="Andalus" pitchFamily="18" charset="-78"/>
                <a:ea typeface="+mj-ea"/>
                <a:cs typeface="Andalus" pitchFamily="18" charset="-78"/>
              </a:rPr>
              <a:t>The Management;</a:t>
            </a:r>
          </a:p>
          <a:p>
            <a:pPr>
              <a:buClr>
                <a:schemeClr val="tx1"/>
              </a:buClr>
              <a:buSzPct val="120000"/>
              <a:buFont typeface="Wingdings" pitchFamily="2" charset="2"/>
              <a:buChar char="Ø"/>
              <a:defRPr/>
            </a:pPr>
            <a:r>
              <a:rPr lang="en-US" dirty="0" smtClean="0">
                <a:latin typeface="Andalus" pitchFamily="18" charset="-78"/>
                <a:ea typeface="+mj-ea"/>
                <a:cs typeface="Andalus" pitchFamily="18" charset="-78"/>
              </a:rPr>
              <a:t>In which a work is operated, supervision and execution of management policies.</a:t>
            </a:r>
          </a:p>
          <a:p>
            <a:pPr>
              <a:buClr>
                <a:schemeClr val="tx1"/>
              </a:buClr>
              <a:buSzPct val="120000"/>
              <a:buFont typeface="Wingdings" pitchFamily="2" charset="2"/>
              <a:buChar char="Ø"/>
              <a:defRPr/>
            </a:pPr>
            <a:r>
              <a:rPr lang="en-US" dirty="0" smtClean="0">
                <a:latin typeface="Andalus" pitchFamily="18" charset="-78"/>
                <a:ea typeface="+mj-ea"/>
                <a:cs typeface="Andalus" pitchFamily="18" charset="-78"/>
              </a:rPr>
              <a:t>Accomplishment of objectives through efforts of other people</a:t>
            </a:r>
          </a:p>
          <a:p>
            <a:pPr>
              <a:buNone/>
            </a:pPr>
            <a:endParaRPr lang="fr-FR" dirty="0" smtClean="0"/>
          </a:p>
        </p:txBody>
      </p:sp>
    </p:spTree>
  </p:cSld>
  <p:clrMapOvr>
    <a:masterClrMapping/>
  </p:clrMapOvr>
  <p:transition>
    <p:wedg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b="1" u="sng" dirty="0" smtClean="0">
                <a:latin typeface="Andalus" pitchFamily="18" charset="-78"/>
                <a:cs typeface="Andalus" pitchFamily="18" charset="-78"/>
              </a:rPr>
              <a:t>What makes </a:t>
            </a:r>
            <a:r>
              <a:rPr lang="en-US" dirty="0" smtClean="0">
                <a:latin typeface="Andalus" pitchFamily="18" charset="-78"/>
                <a:cs typeface="Andalus" pitchFamily="18" charset="-78"/>
              </a:rPr>
              <a:t> </a:t>
            </a:r>
            <a:r>
              <a:rPr lang="en-US" b="1" u="sng" dirty="0" smtClean="0">
                <a:latin typeface="Andalus" pitchFamily="18" charset="-78"/>
                <a:cs typeface="Andalus" pitchFamily="18" charset="-78"/>
              </a:rPr>
              <a:t>a Good Manager?</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500298" y="1643050"/>
            <a:ext cx="6257925" cy="4525963"/>
          </a:xfrm>
        </p:spPr>
        <p:txBody>
          <a:bodyPr/>
          <a:lstStyle/>
          <a:p>
            <a:pPr>
              <a:buNone/>
            </a:pPr>
            <a:r>
              <a:rPr lang="en-US" sz="2800" dirty="0" smtClean="0">
                <a:latin typeface="Andalus" pitchFamily="18" charset="-78"/>
                <a:cs typeface="Andalus" pitchFamily="18" charset="-78"/>
              </a:rPr>
              <a:t>A </a:t>
            </a:r>
            <a:r>
              <a:rPr lang="en-US" sz="3600" dirty="0" smtClean="0">
                <a:latin typeface="Andalus" pitchFamily="18" charset="-78"/>
                <a:cs typeface="Andalus" pitchFamily="18" charset="-78"/>
              </a:rPr>
              <a:t>good manager is </a:t>
            </a:r>
            <a:r>
              <a:rPr lang="en-US" sz="3600" b="1" dirty="0" smtClean="0">
                <a:latin typeface="Andalus" pitchFamily="18" charset="-78"/>
                <a:cs typeface="Andalus" pitchFamily="18" charset="-78"/>
              </a:rPr>
              <a:t>a solution minded</a:t>
            </a:r>
            <a:r>
              <a:rPr lang="en-US" sz="3600" dirty="0" smtClean="0">
                <a:latin typeface="Andalus" pitchFamily="18" charset="-78"/>
                <a:cs typeface="Andalus" pitchFamily="18" charset="-78"/>
              </a:rPr>
              <a:t> person trying to put together a self-directed and motivated team</a:t>
            </a:r>
            <a:r>
              <a:rPr lang="en-US" sz="2800" dirty="0" smtClean="0">
                <a:latin typeface="Andalus" pitchFamily="18" charset="-78"/>
                <a:cs typeface="Andalus" pitchFamily="18" charset="-78"/>
              </a:rPr>
              <a:t>. </a:t>
            </a:r>
          </a:p>
        </p:txBody>
      </p:sp>
    </p:spTree>
  </p:cSld>
  <p:clrMapOvr>
    <a:masterClrMapping/>
  </p:clrMapOvr>
  <p:transition>
    <p:wedg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4000" b="1" u="sng" dirty="0" smtClean="0">
                <a:latin typeface="Andalus" pitchFamily="18" charset="-78"/>
                <a:cs typeface="Andalus" pitchFamily="18" charset="-78"/>
              </a:rPr>
              <a:t>What are the Qualities of a Good Manager;</a:t>
            </a:r>
            <a:endParaRPr lang="fr-FR" sz="40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571613"/>
            <a:ext cx="6257925" cy="3929090"/>
          </a:xfrm>
        </p:spPr>
        <p:txBody>
          <a:bodyPr/>
          <a:lstStyle/>
          <a:p>
            <a:pPr>
              <a:lnSpc>
                <a:spcPct val="90000"/>
              </a:lnSpc>
              <a:defRPr/>
            </a:pPr>
            <a:endParaRPr lang="en-US" altLang="en-US" sz="2800" b="1" dirty="0" smtClean="0">
              <a:latin typeface="Andalus" pitchFamily="18" charset="-78"/>
              <a:cs typeface="Andalus" pitchFamily="18" charset="-78"/>
            </a:endParaRPr>
          </a:p>
          <a:p>
            <a:pPr>
              <a:lnSpc>
                <a:spcPct val="90000"/>
              </a:lnSpc>
              <a:defRPr/>
            </a:pPr>
            <a:r>
              <a:rPr lang="en-US" altLang="en-US" sz="2800" b="1" dirty="0" smtClean="0">
                <a:latin typeface="Andalus" pitchFamily="18" charset="-78"/>
                <a:cs typeface="Andalus" pitchFamily="18" charset="-78"/>
              </a:rPr>
              <a:t>Bureaucratic</a:t>
            </a:r>
            <a:r>
              <a:rPr lang="en-US" altLang="en-US" sz="2800" dirty="0" smtClean="0">
                <a:latin typeface="Andalus" pitchFamily="18" charset="-78"/>
                <a:cs typeface="Andalus" pitchFamily="18" charset="-78"/>
              </a:rPr>
              <a:t> – manages by the book</a:t>
            </a:r>
          </a:p>
          <a:p>
            <a:pPr>
              <a:lnSpc>
                <a:spcPct val="150000"/>
              </a:lnSpc>
              <a:buNone/>
              <a:defRPr/>
            </a:pPr>
            <a:endParaRPr lang="en-US" altLang="en-US" sz="2800" b="1" dirty="0" smtClean="0">
              <a:latin typeface="Andalus" pitchFamily="18" charset="-78"/>
              <a:cs typeface="Andalus" pitchFamily="18" charset="-78"/>
            </a:endParaRPr>
          </a:p>
          <a:p>
            <a:pPr>
              <a:lnSpc>
                <a:spcPct val="150000"/>
              </a:lnSpc>
              <a:defRPr/>
            </a:pPr>
            <a:r>
              <a:rPr lang="en-US" altLang="en-US" sz="2800" b="1" dirty="0" smtClean="0">
                <a:latin typeface="Andalus" pitchFamily="18" charset="-78"/>
                <a:cs typeface="Andalus" pitchFamily="18" charset="-78"/>
              </a:rPr>
              <a:t>Idiosyncratic</a:t>
            </a:r>
            <a:r>
              <a:rPr lang="en-US" altLang="en-US" sz="2800" dirty="0" smtClean="0">
                <a:latin typeface="Andalus" pitchFamily="18" charset="-78"/>
                <a:cs typeface="Andalus" pitchFamily="18" charset="-78"/>
              </a:rPr>
              <a:t> – adapts his management style to each employee </a:t>
            </a:r>
          </a:p>
          <a:p>
            <a:pPr>
              <a:buNone/>
            </a:pPr>
            <a:endParaRPr lang="en-US" sz="28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142984"/>
            <a:ext cx="6257925" cy="4525963"/>
          </a:xfrm>
        </p:spPr>
        <p:txBody>
          <a:bodyPr/>
          <a:lstStyle/>
          <a:p>
            <a:pPr algn="ctr">
              <a:buNone/>
            </a:pPr>
            <a:r>
              <a:rPr lang="en-US" b="1" dirty="0" smtClean="0">
                <a:latin typeface="Andalus" pitchFamily="18" charset="-78"/>
                <a:cs typeface="Andalus" pitchFamily="18" charset="-78"/>
              </a:rPr>
              <a:t>What is Nursing management?</a:t>
            </a:r>
            <a:endParaRPr lang="en-US" sz="3600" dirty="0" smtClean="0">
              <a:latin typeface="Andalus" pitchFamily="18" charset="-78"/>
              <a:cs typeface="Andalus" pitchFamily="18" charset="-78"/>
            </a:endParaRPr>
          </a:p>
          <a:p>
            <a:pPr lvl="0" algn="ctr">
              <a:buNone/>
            </a:pPr>
            <a:r>
              <a:rPr lang="en-US" sz="3600" dirty="0" smtClean="0">
                <a:latin typeface="Andalus" pitchFamily="18" charset="-78"/>
                <a:cs typeface="Andalus" pitchFamily="18" charset="-78"/>
              </a:rPr>
              <a:t>Is a branch of the nursing field which focuses on managing nurses and patient care standards</a:t>
            </a:r>
            <a:r>
              <a:rPr lang="en-US" sz="2800" dirty="0" smtClean="0">
                <a:latin typeface="Andalus" pitchFamily="18" charset="-78"/>
                <a:cs typeface="Andalus" pitchFamily="18" charset="-78"/>
              </a:rPr>
              <a:t>.</a:t>
            </a:r>
          </a:p>
        </p:txBody>
      </p:sp>
      <p:pic>
        <p:nvPicPr>
          <p:cNvPr id="5" name="صورة 4" descr="hos.jpg"/>
          <p:cNvPicPr>
            <a:picLocks noChangeAspect="1"/>
          </p:cNvPicPr>
          <p:nvPr/>
        </p:nvPicPr>
        <p:blipFill>
          <a:blip r:embed="rId3" cstate="print"/>
          <a:stretch>
            <a:fillRect/>
          </a:stretch>
        </p:blipFill>
        <p:spPr>
          <a:xfrm>
            <a:off x="4357686" y="4000504"/>
            <a:ext cx="4000528" cy="2500330"/>
          </a:xfrm>
          <a:prstGeom prst="rect">
            <a:avLst/>
          </a:prstGeom>
        </p:spPr>
      </p:pic>
    </p:spTree>
  </p:cSld>
  <p:clrMapOvr>
    <a:masterClrMapping/>
  </p:clrMapOvr>
  <p:transition>
    <p:wedg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428736"/>
            <a:ext cx="6257925" cy="5715016"/>
          </a:xfrm>
        </p:spPr>
        <p:txBody>
          <a:bodyPr/>
          <a:lstStyle/>
          <a:p>
            <a:pPr lvl="0">
              <a:buFont typeface="Wingdings" pitchFamily="2" charset="2"/>
              <a:buChar char="Ø"/>
            </a:pPr>
            <a:r>
              <a:rPr lang="en-US" sz="2800" dirty="0" smtClean="0">
                <a:latin typeface="Andalus" pitchFamily="18" charset="-78"/>
                <a:cs typeface="Andalus" pitchFamily="18" charset="-78"/>
              </a:rPr>
              <a:t>An effective nursing management program is critical for most facilities which use nurses, such as hospitals, clinics, and residential care facilities.</a:t>
            </a:r>
          </a:p>
          <a:p>
            <a:pPr lvl="0">
              <a:buFont typeface="Wingdings" pitchFamily="2" charset="2"/>
              <a:buChar char="Ø"/>
            </a:pPr>
            <a:r>
              <a:rPr lang="en-US" sz="2800" dirty="0" smtClean="0">
                <a:latin typeface="Andalus" pitchFamily="18" charset="-78"/>
                <a:cs typeface="Andalus" pitchFamily="18" charset="-78"/>
              </a:rPr>
              <a:t>People in this field often have both nursing and management experience, and they have typically received special training to prepare them for employment as managers and supervisors.</a:t>
            </a:r>
          </a:p>
        </p:txBody>
      </p:sp>
      <p:pic>
        <p:nvPicPr>
          <p:cNvPr id="4" name="Picture 4" descr="C:\Users\A\Downloads\nur586\LED&amp;MAN PPT\secretary.gif"/>
          <p:cNvPicPr>
            <a:picLocks noChangeAspect="1" noChangeArrowheads="1"/>
          </p:cNvPicPr>
          <p:nvPr/>
        </p:nvPicPr>
        <p:blipFill>
          <a:blip r:embed="rId3" cstate="print"/>
          <a:srcRect/>
          <a:stretch>
            <a:fillRect/>
          </a:stretch>
        </p:blipFill>
        <p:spPr bwMode="auto">
          <a:xfrm rot="385151">
            <a:off x="7415649" y="5111375"/>
            <a:ext cx="1481508" cy="1536931"/>
          </a:xfrm>
          <a:prstGeom prst="rect">
            <a:avLst/>
          </a:prstGeom>
          <a:noFill/>
          <a:effectLst>
            <a:glow rad="101600">
              <a:schemeClr val="accent2">
                <a:satMod val="175000"/>
                <a:alpha val="40000"/>
              </a:schemeClr>
            </a:glow>
          </a:effectLst>
        </p:spPr>
      </p:pic>
    </p:spTree>
  </p:cSld>
  <p:clrMapOvr>
    <a:masterClrMapping/>
  </p:clrMapOvr>
  <p:transition>
    <p:wedg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143108" y="1142984"/>
            <a:ext cx="6257925" cy="5715016"/>
          </a:xfrm>
        </p:spPr>
        <p:txBody>
          <a:bodyPr/>
          <a:lstStyle/>
          <a:p>
            <a:pPr lvl="0">
              <a:buFont typeface="Wingdings" pitchFamily="2" charset="2"/>
              <a:buChar char="Ø"/>
            </a:pPr>
            <a:r>
              <a:rPr lang="en-US" sz="2800" dirty="0" smtClean="0">
                <a:latin typeface="Andalus" pitchFamily="18" charset="-78"/>
                <a:cs typeface="Andalus" pitchFamily="18" charset="-78"/>
              </a:rPr>
              <a:t>People in the field of nursing management can supervise nurses and nursing programs in a variety of ways. Some supervise entire facilities, delegating duties to individual departmental supervisors. When a manager looks after the nursing staff at an entire hospital, issues like consistency, standardized procedures, transfer protocols, and cooperation are often an important part of the job.</a:t>
            </a:r>
          </a:p>
        </p:txBody>
      </p:sp>
    </p:spTree>
  </p:cSld>
  <p:clrMapOvr>
    <a:masterClrMapping/>
  </p:clrMapOvr>
  <p:transition>
    <p:wedg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214546" y="928670"/>
            <a:ext cx="6257925" cy="5715016"/>
          </a:xfrm>
        </p:spPr>
        <p:txBody>
          <a:bodyPr/>
          <a:lstStyle/>
          <a:p>
            <a:pPr lvl="0">
              <a:buFont typeface="Wingdings" pitchFamily="2" charset="2"/>
              <a:buChar char="Ø"/>
            </a:pPr>
            <a:r>
              <a:rPr lang="en-US" sz="2800" dirty="0" smtClean="0">
                <a:latin typeface="Andalus" pitchFamily="18" charset="-78"/>
                <a:cs typeface="Andalus" pitchFamily="18" charset="-78"/>
              </a:rPr>
              <a:t>Individual supervisors handle specific departments.</a:t>
            </a:r>
          </a:p>
          <a:p>
            <a:pPr lvl="0">
              <a:buFont typeface="Wingdings" pitchFamily="2" charset="2"/>
              <a:buChar char="Ø"/>
            </a:pPr>
            <a:r>
              <a:rPr lang="en-US" sz="2800" dirty="0" smtClean="0">
                <a:latin typeface="Andalus" pitchFamily="18" charset="-78"/>
                <a:cs typeface="Andalus" pitchFamily="18" charset="-78"/>
              </a:rPr>
              <a:t>These nursing managers are responsible for maintaining staff in their departments, assigning nurses to specific cases, and overseeing patient care to ensure that it remains at a high standard. They may also be involved in the creation of nursing plans for specific patients, coordinating the efforts of the nursing team to keep everyone abreast of developments in the patient's condition and medical care.</a:t>
            </a:r>
          </a:p>
        </p:txBody>
      </p:sp>
    </p:spTree>
  </p:cSld>
  <p:clrMapOvr>
    <a:masterClrMapping/>
  </p:clrMapOvr>
  <p:transition>
    <p:wedg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214546" y="1142984"/>
            <a:ext cx="6257925" cy="5715016"/>
          </a:xfrm>
        </p:spPr>
        <p:txBody>
          <a:bodyPr/>
          <a:lstStyle/>
          <a:p>
            <a:pPr lvl="0">
              <a:buFont typeface="Wingdings" pitchFamily="2" charset="2"/>
              <a:buChar char="Ø"/>
            </a:pPr>
            <a:r>
              <a:rPr lang="en-US" sz="2800" dirty="0" smtClean="0">
                <a:latin typeface="Andalus" pitchFamily="18" charset="-78"/>
                <a:cs typeface="Andalus" pitchFamily="18" charset="-78"/>
              </a:rPr>
              <a:t>Pursuing a career in nursing management usually starts with going to nursing school to acquire clinical skills before attending additional management training.</a:t>
            </a:r>
          </a:p>
          <a:p>
            <a:pPr lvl="0">
              <a:buFont typeface="Wingdings" pitchFamily="2" charset="2"/>
              <a:buChar char="Ø"/>
            </a:pPr>
            <a:r>
              <a:rPr lang="en-US" sz="2800" dirty="0" smtClean="0">
                <a:latin typeface="Andalus" pitchFamily="18" charset="-78"/>
                <a:cs typeface="Andalus" pitchFamily="18" charset="-78"/>
              </a:rPr>
              <a:t>Being able to understand the work of nursing is extremely important for a nursing manager, and many people in this field have experience as working nurses which they utilize when they make management decisions.</a:t>
            </a:r>
          </a:p>
        </p:txBody>
      </p:sp>
      <p:pic>
        <p:nvPicPr>
          <p:cNvPr id="4" name="Picture 4" descr="C:\Users\A\Downloads\nur586\LED&amp;MAN PPT\secretary.gif"/>
          <p:cNvPicPr>
            <a:picLocks noChangeAspect="1" noChangeArrowheads="1"/>
          </p:cNvPicPr>
          <p:nvPr/>
        </p:nvPicPr>
        <p:blipFill>
          <a:blip r:embed="rId3" cstate="print"/>
          <a:srcRect/>
          <a:stretch>
            <a:fillRect/>
          </a:stretch>
        </p:blipFill>
        <p:spPr bwMode="auto">
          <a:xfrm rot="385151">
            <a:off x="7640022" y="5476053"/>
            <a:ext cx="1267773" cy="1315200"/>
          </a:xfrm>
          <a:prstGeom prst="rect">
            <a:avLst/>
          </a:prstGeom>
          <a:noFill/>
          <a:effectLst>
            <a:glow rad="101600">
              <a:schemeClr val="accent2">
                <a:satMod val="175000"/>
                <a:alpha val="40000"/>
              </a:schemeClr>
            </a:glow>
          </a:effectLst>
        </p:spPr>
      </p:pic>
    </p:spTree>
  </p:cSld>
  <p:clrMapOvr>
    <a:masterClrMapping/>
  </p:clrMapOvr>
  <p:transition>
    <p:wedg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500298" y="1357298"/>
            <a:ext cx="6257925" cy="4954591"/>
          </a:xfrm>
        </p:spPr>
        <p:txBody>
          <a:bodyPr/>
          <a:lstStyle/>
          <a:p>
            <a:pPr lvl="0">
              <a:buFont typeface="Wingdings" pitchFamily="2" charset="2"/>
              <a:buChar char="Ø"/>
            </a:pPr>
            <a:r>
              <a:rPr lang="en-US" dirty="0" smtClean="0">
                <a:latin typeface="Andalus" pitchFamily="18" charset="-78"/>
                <a:cs typeface="Andalus" pitchFamily="18" charset="-78"/>
              </a:rPr>
              <a:t>Management training addresses specific issues such as dealing with employees, setting behavioral standards, and handling the legal issues associated with supervising people at work in a hospital environment.</a:t>
            </a:r>
          </a:p>
          <a:p>
            <a:pPr>
              <a:buNone/>
            </a:pPr>
            <a:endParaRPr lang="en-US" sz="28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60" y="0"/>
            <a:ext cx="6257925" cy="1143000"/>
          </a:xfrm>
        </p:spPr>
        <p:txBody>
          <a:bodyPr/>
          <a:lstStyle/>
          <a:p>
            <a:pPr algn="l"/>
            <a:r>
              <a:rPr lang="en-US" b="1" u="sng" dirty="0" smtClean="0">
                <a:latin typeface="Andalus" pitchFamily="18" charset="-78"/>
                <a:cs typeface="Andalus" pitchFamily="18" charset="-78"/>
              </a:rPr>
              <a:t>Nursing Management;</a:t>
            </a: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000108"/>
            <a:ext cx="6257925" cy="5286412"/>
          </a:xfrm>
        </p:spPr>
        <p:txBody>
          <a:bodyPr/>
          <a:lstStyle/>
          <a:p>
            <a:pPr lvl="0">
              <a:buFont typeface="Wingdings" pitchFamily="2" charset="2"/>
              <a:buChar char="Ø"/>
            </a:pPr>
            <a:r>
              <a:rPr lang="en-US" sz="2800" dirty="0" smtClean="0">
                <a:latin typeface="Andalus" pitchFamily="18" charset="-78"/>
                <a:cs typeface="Andalus" pitchFamily="18" charset="-78"/>
              </a:rPr>
              <a:t>It is extremely helpful to have a good idea for detail and an ability to work well with others for a career in nursing management.</a:t>
            </a:r>
          </a:p>
          <a:p>
            <a:pPr lvl="0">
              <a:buFont typeface="Wingdings" pitchFamily="2" charset="2"/>
              <a:buChar char="Ø"/>
            </a:pPr>
            <a:r>
              <a:rPr lang="en-US" sz="2800" dirty="0" smtClean="0">
                <a:latin typeface="Andalus" pitchFamily="18" charset="-78"/>
                <a:cs typeface="Andalus" pitchFamily="18" charset="-78"/>
              </a:rPr>
              <a:t> Nursing managers are</a:t>
            </a:r>
            <a:r>
              <a:rPr lang="en-US" sz="2800" dirty="0" smtClean="0"/>
              <a:t> </a:t>
            </a:r>
            <a:r>
              <a:rPr lang="en-US" sz="2800" dirty="0" smtClean="0">
                <a:latin typeface="Andalus" pitchFamily="18" charset="-78"/>
                <a:cs typeface="Andalus" pitchFamily="18" charset="-78"/>
              </a:rPr>
              <a:t>responsible for the activities of the nurses under their supervision, and they must be able to interact with patients, families, and other hospital staff in a wide variety of situations. </a:t>
            </a:r>
          </a:p>
          <a:p>
            <a:pPr lvl="0">
              <a:buNone/>
            </a:pPr>
            <a:r>
              <a:rPr lang="en-US" sz="2800" dirty="0" smtClean="0">
                <a:latin typeface="Andalus" pitchFamily="18" charset="-78"/>
                <a:cs typeface="Andalus" pitchFamily="18" charset="-78"/>
              </a:rPr>
              <a:t>  Having an eye for detail is also very valuable, as is the patience to do a great deal of routine paperwork.</a:t>
            </a:r>
          </a:p>
          <a:p>
            <a:pPr>
              <a:buNone/>
            </a:pPr>
            <a:endParaRPr lang="en-US" sz="2800" dirty="0" smtClean="0">
              <a:latin typeface="Andalus" pitchFamily="18" charset="-78"/>
              <a:cs typeface="Andalus" pitchFamily="18" charset="-78"/>
            </a:endParaRPr>
          </a:p>
        </p:txBody>
      </p:sp>
    </p:spTree>
  </p:cSld>
  <p:clrMapOvr>
    <a:masterClrMapping/>
  </p:clrMapOvr>
  <p:transition>
    <p:wedg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357422" y="0"/>
            <a:ext cx="6257925" cy="1143000"/>
          </a:xfrm>
        </p:spPr>
        <p:txBody>
          <a:bodyPr/>
          <a:lstStyle/>
          <a:p>
            <a:pPr algn="l"/>
            <a:r>
              <a:rPr lang="en-US" sz="3600" b="1" u="sng" dirty="0" smtClean="0">
                <a:latin typeface="Andalus" pitchFamily="18" charset="-78"/>
                <a:cs typeface="Andalus" pitchFamily="18" charset="-78"/>
              </a:rPr>
              <a:t>Purpose of  the Nursing Management;</a:t>
            </a:r>
            <a:endParaRPr lang="fr-FR" sz="36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60" y="1357298"/>
            <a:ext cx="6257925" cy="4525963"/>
          </a:xfrm>
        </p:spPr>
        <p:txBody>
          <a:bodyPr/>
          <a:lstStyle/>
          <a:p>
            <a:pPr lvl="0">
              <a:buFont typeface="Wingdings" pitchFamily="2" charset="2"/>
              <a:buChar char="Ø"/>
            </a:pPr>
            <a:r>
              <a:rPr lang="en-US" dirty="0" smtClean="0">
                <a:latin typeface="Andalus" pitchFamily="18" charset="-78"/>
                <a:cs typeface="Andalus" pitchFamily="18" charset="-78"/>
              </a:rPr>
              <a:t>To achieve scientifically – based, holistic, individualized care for the patient</a:t>
            </a:r>
          </a:p>
          <a:p>
            <a:pPr lvl="0">
              <a:buFont typeface="Wingdings" pitchFamily="2" charset="2"/>
              <a:buChar char="Ø"/>
            </a:pPr>
            <a:r>
              <a:rPr lang="en-US" dirty="0" smtClean="0">
                <a:latin typeface="Andalus" pitchFamily="18" charset="-78"/>
                <a:cs typeface="Andalus" pitchFamily="18" charset="-78"/>
              </a:rPr>
              <a:t>To achieve the opportunity to work collaboratively with patients and others</a:t>
            </a:r>
          </a:p>
          <a:p>
            <a:pPr lvl="0">
              <a:buFont typeface="Wingdings" pitchFamily="2" charset="2"/>
              <a:buChar char="Ø"/>
            </a:pPr>
            <a:r>
              <a:rPr lang="en-US" dirty="0" smtClean="0">
                <a:latin typeface="Andalus" pitchFamily="18" charset="-78"/>
                <a:cs typeface="Andalus" pitchFamily="18" charset="-78"/>
              </a:rPr>
              <a:t>To achieve continuity of care</a:t>
            </a: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fr-CA" b="1" u="sng" dirty="0" smtClean="0">
                <a:latin typeface="Andalus" pitchFamily="18" charset="-78"/>
                <a:cs typeface="Andalus" pitchFamily="18" charset="-78"/>
              </a:rPr>
              <a:t>Definition</a:t>
            </a:r>
            <a:r>
              <a:rPr lang="fr-CA" dirty="0" smtClean="0"/>
              <a:t>;</a:t>
            </a:r>
            <a:endParaRPr lang="fr-FR" dirty="0" smtClean="0"/>
          </a:p>
        </p:txBody>
      </p:sp>
      <p:sp>
        <p:nvSpPr>
          <p:cNvPr id="4099" name="Espace réservé du contenu 2"/>
          <p:cNvSpPr>
            <a:spLocks noGrp="1"/>
          </p:cNvSpPr>
          <p:nvPr>
            <p:ph idx="1"/>
          </p:nvPr>
        </p:nvSpPr>
        <p:spPr>
          <a:xfrm>
            <a:off x="2428875" y="1600200"/>
            <a:ext cx="6257925" cy="4525963"/>
          </a:xfrm>
        </p:spPr>
        <p:txBody>
          <a:bodyPr/>
          <a:lstStyle/>
          <a:p>
            <a:pPr>
              <a:buClr>
                <a:schemeClr val="tx1"/>
              </a:buClr>
              <a:buSzPct val="120000"/>
              <a:buFont typeface="Wingdings" pitchFamily="2" charset="2"/>
              <a:buChar char="Ø"/>
              <a:defRPr/>
            </a:pPr>
            <a:r>
              <a:rPr lang="en-US" dirty="0" smtClean="0">
                <a:latin typeface="Andalus" pitchFamily="18" charset="-78"/>
                <a:ea typeface="+mj-ea"/>
                <a:cs typeface="Andalus" pitchFamily="18" charset="-78"/>
              </a:rPr>
              <a:t>Process that involves the coordination of human and material resources towards the accomplishment of certain objectives </a:t>
            </a:r>
          </a:p>
          <a:p>
            <a:pPr>
              <a:buClr>
                <a:schemeClr val="tx1"/>
              </a:buClr>
              <a:buSzPct val="120000"/>
              <a:buFont typeface="Wingdings" pitchFamily="2" charset="2"/>
              <a:buChar char="Ø"/>
              <a:defRPr/>
            </a:pPr>
            <a:r>
              <a:rPr lang="en-US" dirty="0" smtClean="0">
                <a:latin typeface="Andalus" pitchFamily="18" charset="-78"/>
                <a:ea typeface="+mj-ea"/>
                <a:cs typeface="Andalus" pitchFamily="18" charset="-78"/>
              </a:rPr>
              <a:t>Process by which the execution of a given purpose is put into operations and supervised(Terry)</a:t>
            </a:r>
          </a:p>
          <a:p>
            <a:pPr>
              <a:buNone/>
            </a:pPr>
            <a:endParaRPr lang="fr-FR" dirty="0" smtClean="0"/>
          </a:p>
        </p:txBody>
      </p:sp>
    </p:spTree>
  </p:cSld>
  <p:clrMapOvr>
    <a:masterClrMapping/>
  </p:clrMapOvr>
  <p:transition>
    <p:wedg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357422" y="0"/>
            <a:ext cx="6257925" cy="1143000"/>
          </a:xfrm>
        </p:spPr>
        <p:txBody>
          <a:bodyPr/>
          <a:lstStyle/>
          <a:p>
            <a:pPr algn="l"/>
            <a:r>
              <a:rPr lang="en-US" sz="3600" b="1" dirty="0" smtClean="0">
                <a:latin typeface="Andalus" pitchFamily="18" charset="-78"/>
                <a:cs typeface="Andalus" pitchFamily="18" charset="-78"/>
              </a:rPr>
              <a:t>Characteristics of Nursing Management process;</a:t>
            </a:r>
            <a:endParaRPr lang="fr-FR" sz="36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142984"/>
            <a:ext cx="6257925" cy="4525963"/>
          </a:xfrm>
        </p:spPr>
        <p:txBody>
          <a:bodyPr/>
          <a:lstStyle/>
          <a:p>
            <a:pPr lvl="0">
              <a:buFont typeface="Wingdings" pitchFamily="2" charset="2"/>
              <a:buChar char="Ø"/>
            </a:pPr>
            <a:r>
              <a:rPr lang="en-US" dirty="0" smtClean="0">
                <a:latin typeface="Andalus" pitchFamily="18" charset="-78"/>
                <a:cs typeface="Andalus" pitchFamily="18" charset="-78"/>
              </a:rPr>
              <a:t>Systematic</a:t>
            </a:r>
          </a:p>
          <a:p>
            <a:pPr lvl="0">
              <a:buFont typeface="Wingdings" pitchFamily="2" charset="2"/>
              <a:buChar char="Ø"/>
            </a:pPr>
            <a:r>
              <a:rPr lang="en-US" dirty="0" smtClean="0">
                <a:latin typeface="Andalus" pitchFamily="18" charset="-78"/>
                <a:cs typeface="Andalus" pitchFamily="18" charset="-78"/>
              </a:rPr>
              <a:t>Dynamic</a:t>
            </a:r>
          </a:p>
          <a:p>
            <a:pPr lvl="0">
              <a:buFont typeface="Wingdings" pitchFamily="2" charset="2"/>
              <a:buChar char="Ø"/>
            </a:pPr>
            <a:r>
              <a:rPr lang="en-US" dirty="0" smtClean="0">
                <a:latin typeface="Andalus" pitchFamily="18" charset="-78"/>
                <a:cs typeface="Andalus" pitchFamily="18" charset="-78"/>
              </a:rPr>
              <a:t>Interpersonal</a:t>
            </a:r>
          </a:p>
          <a:p>
            <a:pPr lvl="0">
              <a:buFont typeface="Wingdings" pitchFamily="2" charset="2"/>
              <a:buChar char="Ø"/>
            </a:pPr>
            <a:r>
              <a:rPr lang="en-US" dirty="0" smtClean="0">
                <a:latin typeface="Andalus" pitchFamily="18" charset="-78"/>
                <a:cs typeface="Andalus" pitchFamily="18" charset="-78"/>
              </a:rPr>
              <a:t>Goal Directed</a:t>
            </a:r>
          </a:p>
          <a:p>
            <a:pPr lvl="0">
              <a:buFont typeface="Wingdings" pitchFamily="2" charset="2"/>
              <a:buChar char="Ø"/>
            </a:pPr>
            <a:r>
              <a:rPr lang="en-US" dirty="0" smtClean="0">
                <a:latin typeface="Andalus" pitchFamily="18" charset="-78"/>
                <a:cs typeface="Andalus" pitchFamily="18" charset="-78"/>
              </a:rPr>
              <a:t>Universally Applicable</a:t>
            </a:r>
          </a:p>
          <a:p>
            <a:pPr>
              <a:buFont typeface="Wingdings" pitchFamily="2" charset="2"/>
              <a:buChar char="Ø"/>
            </a:pPr>
            <a:endParaRPr lang="en-US" dirty="0" smtClean="0"/>
          </a:p>
          <a:p>
            <a:pPr>
              <a:buNone/>
            </a:pPr>
            <a:endParaRPr lang="en-US" sz="2800" dirty="0"/>
          </a:p>
        </p:txBody>
      </p:sp>
    </p:spTree>
  </p:cSld>
  <p:clrMapOvr>
    <a:masterClrMapping/>
  </p:clrMapOvr>
  <p:transition>
    <p:wedg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3200" b="1" u="sng" dirty="0" smtClean="0">
                <a:latin typeface="Andalus" pitchFamily="18" charset="-78"/>
                <a:cs typeface="Andalus" pitchFamily="18" charset="-78"/>
              </a:rPr>
              <a:t> </a:t>
            </a:r>
            <a:r>
              <a:rPr lang="en-US" sz="3200" b="1" dirty="0" smtClean="0">
                <a:latin typeface="Andalus" pitchFamily="18" charset="-78"/>
                <a:ea typeface="+mn-ea"/>
                <a:cs typeface="Andalus" pitchFamily="18" charset="-78"/>
              </a:rPr>
              <a:t>Characteristics of “Great” Nurse Managers;</a:t>
            </a:r>
            <a:endParaRPr lang="fr-FR" sz="32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500150"/>
            <a:ext cx="6257925" cy="5357850"/>
          </a:xfrm>
        </p:spPr>
        <p:txBody>
          <a:bodyPr/>
          <a:lstStyle/>
          <a:p>
            <a:pPr>
              <a:buFont typeface="Wingdings" pitchFamily="2" charset="2"/>
              <a:buChar char="Ø"/>
            </a:pPr>
            <a:r>
              <a:rPr lang="en-US" sz="2800" dirty="0" smtClean="0">
                <a:latin typeface="Andalus" pitchFamily="18" charset="-78"/>
                <a:cs typeface="Andalus" pitchFamily="18" charset="-78"/>
              </a:rPr>
              <a:t>Welcomes suggestions and is flexible. Exhibits approachability.</a:t>
            </a:r>
          </a:p>
          <a:p>
            <a:pPr>
              <a:buFont typeface="Wingdings" pitchFamily="2" charset="2"/>
              <a:buChar char="Ø"/>
            </a:pPr>
            <a:r>
              <a:rPr lang="en-US" sz="2800" dirty="0" smtClean="0">
                <a:latin typeface="Andalus" pitchFamily="18" charset="-78"/>
                <a:cs typeface="Andalus" pitchFamily="18" charset="-78"/>
              </a:rPr>
              <a:t> Gives clear expectations.</a:t>
            </a:r>
          </a:p>
          <a:p>
            <a:pPr>
              <a:buFont typeface="Wingdings" pitchFamily="2" charset="2"/>
              <a:buChar char="Ø"/>
            </a:pPr>
            <a:r>
              <a:rPr lang="en-US" sz="2800" dirty="0" smtClean="0">
                <a:latin typeface="Andalus" pitchFamily="18" charset="-78"/>
                <a:cs typeface="Andalus" pitchFamily="18" charset="-78"/>
              </a:rPr>
              <a:t>Enforces policies and procedures consistently.</a:t>
            </a:r>
          </a:p>
          <a:p>
            <a:pPr>
              <a:buFont typeface="Wingdings" pitchFamily="2" charset="2"/>
              <a:buChar char="Ø"/>
            </a:pPr>
            <a:r>
              <a:rPr lang="en-US" sz="2800" dirty="0" smtClean="0">
                <a:latin typeface="Andalus" pitchFamily="18" charset="-78"/>
                <a:cs typeface="Andalus" pitchFamily="18" charset="-78"/>
              </a:rPr>
              <a:t>Deals with the problems of patients and staff members swiftly.</a:t>
            </a:r>
          </a:p>
          <a:p>
            <a:pPr>
              <a:buFont typeface="Wingdings" pitchFamily="2" charset="2"/>
              <a:buChar char="Ø"/>
            </a:pPr>
            <a:r>
              <a:rPr lang="en-US" sz="2800" dirty="0" smtClean="0">
                <a:latin typeface="Andalus" pitchFamily="18" charset="-78"/>
                <a:cs typeface="Andalus" pitchFamily="18" charset="-78"/>
              </a:rPr>
              <a:t> Makes the tough decisions that others are afraid to make.</a:t>
            </a:r>
          </a:p>
          <a:p>
            <a:pPr>
              <a:buFont typeface="Wingdings" pitchFamily="2" charset="2"/>
              <a:buChar char="Ø"/>
            </a:pPr>
            <a:r>
              <a:rPr lang="en-US" sz="2800" dirty="0" smtClean="0">
                <a:latin typeface="Andalus" pitchFamily="18" charset="-78"/>
                <a:cs typeface="Andalus" pitchFamily="18" charset="-78"/>
              </a:rPr>
              <a:t> Delegates easily and effectively</a:t>
            </a:r>
            <a:br>
              <a:rPr lang="en-US" sz="2800" dirty="0" smtClean="0">
                <a:latin typeface="Andalus" pitchFamily="18" charset="-78"/>
                <a:cs typeface="Andalus" pitchFamily="18" charset="-78"/>
              </a:rPr>
            </a:br>
            <a:endParaRPr lang="en-US" sz="2800" dirty="0" smtClean="0"/>
          </a:p>
        </p:txBody>
      </p:sp>
    </p:spTree>
  </p:cSld>
  <p:clrMapOvr>
    <a:masterClrMapping/>
  </p:clrMapOvr>
  <p:transition>
    <p:wedg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3200" b="1" u="sng" dirty="0" smtClean="0">
                <a:latin typeface="Andalus" pitchFamily="18" charset="-78"/>
                <a:cs typeface="Andalus" pitchFamily="18" charset="-78"/>
              </a:rPr>
              <a:t> </a:t>
            </a:r>
            <a:r>
              <a:rPr lang="en-US" sz="3200" b="1" dirty="0" smtClean="0">
                <a:latin typeface="Andalus" pitchFamily="18" charset="-78"/>
                <a:ea typeface="+mn-ea"/>
                <a:cs typeface="Andalus" pitchFamily="18" charset="-78"/>
              </a:rPr>
              <a:t>Characteristics of “Great” Nurse Managers;</a:t>
            </a:r>
            <a:endParaRPr lang="fr-FR" sz="32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357422" y="1428736"/>
            <a:ext cx="6257925" cy="5143536"/>
          </a:xfrm>
        </p:spPr>
        <p:txBody>
          <a:bodyPr/>
          <a:lstStyle/>
          <a:p>
            <a:pPr>
              <a:buFont typeface="Wingdings" pitchFamily="2" charset="2"/>
              <a:buChar char="Ø"/>
            </a:pPr>
            <a:r>
              <a:rPr lang="en-US" sz="2800" dirty="0" smtClean="0">
                <a:latin typeface="Andalus" pitchFamily="18" charset="-78"/>
                <a:cs typeface="Andalus" pitchFamily="18" charset="-78"/>
              </a:rPr>
              <a:t>Balances power between the head and the heart.</a:t>
            </a:r>
          </a:p>
          <a:p>
            <a:pPr>
              <a:buFont typeface="Wingdings" pitchFamily="2" charset="2"/>
              <a:buChar char="Ø"/>
            </a:pPr>
            <a:r>
              <a:rPr lang="en-US" sz="2800" dirty="0" smtClean="0">
                <a:latin typeface="Andalus" pitchFamily="18" charset="-78"/>
                <a:cs typeface="Andalus" pitchFamily="18" charset="-78"/>
              </a:rPr>
              <a:t>Sets positive examples for others to follow.</a:t>
            </a:r>
          </a:p>
          <a:p>
            <a:pPr>
              <a:buFont typeface="Wingdings" pitchFamily="2" charset="2"/>
              <a:buChar char="Ø"/>
            </a:pPr>
            <a:r>
              <a:rPr lang="en-US" sz="2800" dirty="0" smtClean="0"/>
              <a:t> </a:t>
            </a:r>
            <a:r>
              <a:rPr lang="en-US" sz="2800" dirty="0" smtClean="0">
                <a:latin typeface="Andalus" pitchFamily="18" charset="-78"/>
                <a:cs typeface="Andalus" pitchFamily="18" charset="-78"/>
              </a:rPr>
              <a:t>Looks at the glass half full versus half empty.</a:t>
            </a:r>
          </a:p>
          <a:p>
            <a:pPr>
              <a:buFont typeface="Wingdings" pitchFamily="2" charset="2"/>
              <a:buChar char="Ø"/>
            </a:pPr>
            <a:r>
              <a:rPr lang="en-US" sz="2800" dirty="0" smtClean="0">
                <a:latin typeface="Andalus" pitchFamily="18" charset="-78"/>
                <a:cs typeface="Andalus" pitchFamily="18" charset="-78"/>
              </a:rPr>
              <a:t>Listens to and considers the concerns of staff members.</a:t>
            </a:r>
          </a:p>
          <a:p>
            <a:pPr>
              <a:buFont typeface="Wingdings" pitchFamily="2" charset="2"/>
              <a:buChar char="Ø"/>
            </a:pPr>
            <a:r>
              <a:rPr lang="en-US" sz="2800" dirty="0" smtClean="0">
                <a:latin typeface="Andalus" pitchFamily="18" charset="-78"/>
                <a:cs typeface="Andalus" pitchFamily="18" charset="-78"/>
              </a:rPr>
              <a:t>Practices shared decision making.</a:t>
            </a:r>
            <a:br>
              <a:rPr lang="en-US" sz="2800" dirty="0" smtClean="0">
                <a:latin typeface="Andalus" pitchFamily="18" charset="-78"/>
                <a:cs typeface="Andalus" pitchFamily="18" charset="-78"/>
              </a:rPr>
            </a:br>
            <a:endParaRPr lang="en-US" sz="2800" dirty="0" smtClean="0"/>
          </a:p>
        </p:txBody>
      </p:sp>
    </p:spTree>
  </p:cSld>
  <p:clrMapOvr>
    <a:masterClrMapping/>
  </p:clrMapOvr>
  <p:transition>
    <p:wedg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3200" b="1" u="sng" dirty="0" smtClean="0">
                <a:latin typeface="Andalus" pitchFamily="18" charset="-78"/>
                <a:cs typeface="Andalus" pitchFamily="18" charset="-78"/>
              </a:rPr>
              <a:t> </a:t>
            </a:r>
            <a:r>
              <a:rPr lang="en-US" sz="3200" b="1" dirty="0" smtClean="0">
                <a:latin typeface="Andalus" pitchFamily="18" charset="-78"/>
                <a:ea typeface="+mn-ea"/>
                <a:cs typeface="Andalus" pitchFamily="18" charset="-78"/>
              </a:rPr>
              <a:t>Characteristics of “Great” Nurse Managers;</a:t>
            </a:r>
            <a:endParaRPr lang="fr-FR" sz="32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571736" y="1643050"/>
            <a:ext cx="6257925" cy="5572140"/>
          </a:xfrm>
        </p:spPr>
        <p:txBody>
          <a:bodyPr/>
          <a:lstStyle/>
          <a:p>
            <a:pPr>
              <a:buFont typeface="Wingdings" pitchFamily="2" charset="2"/>
              <a:buChar char="Ø"/>
            </a:pPr>
            <a:r>
              <a:rPr lang="en-US" sz="2800" dirty="0" smtClean="0">
                <a:latin typeface="Andalus" pitchFamily="18" charset="-78"/>
                <a:cs typeface="Andalus" pitchFamily="18" charset="-78"/>
              </a:rPr>
              <a:t>Advocates for the implementation of evidence-based practice.</a:t>
            </a:r>
          </a:p>
          <a:p>
            <a:pPr>
              <a:buFont typeface="Wingdings" pitchFamily="2" charset="2"/>
              <a:buChar char="Ø"/>
            </a:pPr>
            <a:r>
              <a:rPr lang="en-US" sz="2800" dirty="0" smtClean="0">
                <a:latin typeface="Andalus" pitchFamily="18" charset="-78"/>
                <a:cs typeface="Andalus" pitchFamily="18" charset="-78"/>
              </a:rPr>
              <a:t>Embraces change and helps staff members to do the same.</a:t>
            </a:r>
          </a:p>
          <a:p>
            <a:pPr>
              <a:buFont typeface="Wingdings" pitchFamily="2" charset="2"/>
              <a:buChar char="Ø"/>
            </a:pPr>
            <a:r>
              <a:rPr lang="en-US" sz="2800" dirty="0" smtClean="0">
                <a:latin typeface="Andalus" pitchFamily="18" charset="-78"/>
                <a:cs typeface="Andalus" pitchFamily="18" charset="-78"/>
              </a:rPr>
              <a:t>Gets “dirty” by working side-by-side with staff members when necessary.</a:t>
            </a:r>
            <a:br>
              <a:rPr lang="en-US" sz="2800" dirty="0" smtClean="0">
                <a:latin typeface="Andalus" pitchFamily="18" charset="-78"/>
                <a:cs typeface="Andalus" pitchFamily="18" charset="-78"/>
              </a:rPr>
            </a:br>
            <a:r>
              <a:rPr lang="en-US" sz="2800" dirty="0" smtClean="0">
                <a:latin typeface="Andalus" pitchFamily="18" charset="-78"/>
                <a:cs typeface="Andalus" pitchFamily="18" charset="-78"/>
              </a:rPr>
              <a:t>Treats everyone equally and respectfully.</a:t>
            </a:r>
          </a:p>
          <a:p>
            <a:pPr>
              <a:buFont typeface="Wingdings" pitchFamily="2" charset="2"/>
              <a:buChar char="Ø"/>
            </a:pPr>
            <a:r>
              <a:rPr lang="en-US" sz="2800" dirty="0" smtClean="0">
                <a:latin typeface="Andalus" pitchFamily="18" charset="-78"/>
                <a:cs typeface="Andalus" pitchFamily="18" charset="-78"/>
              </a:rPr>
              <a:t>Champions for nurses and nursing practice.</a:t>
            </a:r>
          </a:p>
        </p:txBody>
      </p:sp>
    </p:spTree>
  </p:cSld>
  <p:clrMapOvr>
    <a:masterClrMapping/>
  </p:clrMapOvr>
  <p:transition>
    <p:wedg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en-US" sz="3200" b="1" u="sng" dirty="0" smtClean="0">
                <a:latin typeface="Andalus" pitchFamily="18" charset="-78"/>
                <a:cs typeface="Andalus" pitchFamily="18" charset="-78"/>
              </a:rPr>
              <a:t> </a:t>
            </a:r>
            <a:r>
              <a:rPr lang="en-US" sz="3200" b="1" dirty="0" smtClean="0">
                <a:latin typeface="Andalus" pitchFamily="18" charset="-78"/>
                <a:ea typeface="+mn-ea"/>
                <a:cs typeface="Andalus" pitchFamily="18" charset="-78"/>
              </a:rPr>
              <a:t>Characteristics of “Great” Nurse Managers;</a:t>
            </a:r>
            <a:endParaRPr lang="fr-FR" sz="3200"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571736" y="1643050"/>
            <a:ext cx="6257925" cy="5572140"/>
          </a:xfrm>
        </p:spPr>
        <p:txBody>
          <a:bodyPr/>
          <a:lstStyle/>
          <a:p>
            <a:pPr>
              <a:buNone/>
            </a:pPr>
            <a:r>
              <a:rPr lang="en-US" sz="2800" dirty="0" smtClean="0">
                <a:latin typeface="Andalus" pitchFamily="18" charset="-78"/>
                <a:cs typeface="Andalus" pitchFamily="18" charset="-78"/>
              </a:rPr>
              <a:t>Good management and leadership by nurses is essential for the achievement of health for all. Well-prepared nurses are required locally and nationally who can identify problems and needs, work on interdisciplinary teams to formulate development plans for human resources, improve working conditions, and raise the quality of care at reasonable cost.</a:t>
            </a:r>
          </a:p>
        </p:txBody>
      </p:sp>
    </p:spTree>
  </p:cSld>
  <p:clrMapOvr>
    <a:masterClrMapping/>
  </p:clrMapOvr>
  <p:transition>
    <p:wedg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p:txBody>
          <a:bodyPr/>
          <a:lstStyle/>
          <a:p>
            <a:r>
              <a:rPr lang="en-US" b="1" u="sng" dirty="0" err="1" smtClean="0">
                <a:latin typeface="Andalus" pitchFamily="18" charset="-78"/>
                <a:cs typeface="Andalus" pitchFamily="18" charset="-78"/>
              </a:rPr>
              <a:t>Refrences</a:t>
            </a:r>
            <a:r>
              <a:rPr lang="fr-CA" b="1" u="sng" dirty="0" smtClean="0">
                <a:latin typeface="Andalus" pitchFamily="18" charset="-78"/>
                <a:cs typeface="Andalus" pitchFamily="18" charset="-78"/>
              </a:rPr>
              <a:t>;</a:t>
            </a:r>
            <a:endParaRPr lang="fr-FR" b="1" u="sng" dirty="0" smtClean="0">
              <a:latin typeface="Andalus" pitchFamily="18" charset="-78"/>
              <a:cs typeface="Andalus" pitchFamily="18" charset="-78"/>
            </a:endParaRPr>
          </a:p>
        </p:txBody>
      </p:sp>
      <p:sp>
        <p:nvSpPr>
          <p:cNvPr id="3" name="Espace réservé du contenu 2"/>
          <p:cNvSpPr>
            <a:spLocks noGrp="1"/>
          </p:cNvSpPr>
          <p:nvPr>
            <p:ph idx="1"/>
          </p:nvPr>
        </p:nvSpPr>
        <p:spPr>
          <a:xfrm>
            <a:off x="457200" y="1643050"/>
            <a:ext cx="8229600" cy="4483113"/>
          </a:xfrm>
        </p:spPr>
        <p:txBody>
          <a:bodyPr rtlCol="0">
            <a:normAutofit/>
          </a:bodyPr>
          <a:lstStyle/>
          <a:p>
            <a:r>
              <a:rPr lang="en-US" sz="1600" dirty="0" smtClean="0"/>
              <a:t>http://managementstudyguide.com/management_objectives.htm</a:t>
            </a:r>
          </a:p>
          <a:p>
            <a:r>
              <a:rPr lang="en-US" sz="1600" dirty="0" smtClean="0"/>
              <a:t>http://managementstudyguide.com/management_process.htm</a:t>
            </a:r>
          </a:p>
          <a:p>
            <a:r>
              <a:rPr lang="en-US" sz="1600" dirty="0" smtClean="0"/>
              <a:t>http://what-is-management.com/management-concepts/management-art-and-science</a:t>
            </a:r>
          </a:p>
          <a:p>
            <a:r>
              <a:rPr lang="en-US" sz="1600" dirty="0" smtClean="0"/>
              <a:t>http://www.suite101.com/content/four-functions-of-management-a113463</a:t>
            </a:r>
          </a:p>
          <a:p>
            <a:r>
              <a:rPr lang="en-US" sz="1600" dirty="0" smtClean="0"/>
              <a:t>http://www.suite101.com/content/leading-versus-managing-a116832</a:t>
            </a:r>
          </a:p>
          <a:p>
            <a:r>
              <a:rPr lang="en-US" sz="1600" dirty="0" smtClean="0"/>
              <a:t>http://vectorstudy.com/management_theories/14_principles_of_management.htm</a:t>
            </a:r>
          </a:p>
          <a:p>
            <a:r>
              <a:rPr lang="en-US" sz="1600" dirty="0" smtClean="0"/>
              <a:t>http://www.citehr.com/137134-14-principles-management-henri-fayol.html</a:t>
            </a:r>
          </a:p>
          <a:p>
            <a:r>
              <a:rPr lang="en-US" sz="1600" dirty="0" smtClean="0"/>
              <a:t>http://managementstudyguide.com/management_levels.htm</a:t>
            </a:r>
          </a:p>
          <a:p>
            <a:r>
              <a:rPr lang="en-US" sz="1600" dirty="0" smtClean="0"/>
              <a:t>http://www.buzzle.com/articles/good-manager-qualities.html</a:t>
            </a:r>
          </a:p>
          <a:p>
            <a:r>
              <a:rPr lang="en-US" sz="1600" dirty="0" smtClean="0"/>
              <a:t>Levine, Marvin.  Effective problem solving. Englewood Cliffs, New Jersey: Prentice Hall, c 1988.</a:t>
            </a:r>
          </a:p>
          <a:p>
            <a:r>
              <a:rPr lang="en-US" sz="1600" dirty="0" smtClean="0"/>
              <a:t>http://www.google.com.sa/search?q=leadership+and+management+the+future+of+nursing</a:t>
            </a:r>
          </a:p>
          <a:p>
            <a:r>
              <a:rPr lang="en-US" sz="1600" dirty="0" err="1" smtClean="0"/>
              <a:t>Quinlivan</a:t>
            </a:r>
            <a:r>
              <a:rPr lang="en-US" sz="1600" dirty="0" smtClean="0"/>
              <a:t>-Hall, David and Peter Renner.  In search of solutions: sixty ways to guide your problem-solving group.  </a:t>
            </a:r>
            <a:endParaRPr lang="ar-SA" sz="1600" dirty="0" smtClean="0"/>
          </a:p>
          <a:p>
            <a:r>
              <a:rPr lang="en-US" sz="1600" dirty="0" smtClean="0"/>
              <a:t>Vancouver, Canada: Training Associates Limited, 1990</a:t>
            </a:r>
          </a:p>
          <a:p>
            <a:pPr>
              <a:buNone/>
            </a:pPr>
            <a:endParaRPr lang="en-US" sz="1600" dirty="0" smtClean="0"/>
          </a:p>
        </p:txBody>
      </p:sp>
    </p:spTree>
  </p:cSld>
  <p:clrMapOvr>
    <a:masterClrMapping/>
  </p:clrMapOvr>
  <p:transition>
    <p:wedg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643063"/>
            <a:ext cx="8229600" cy="4483100"/>
          </a:xfrm>
        </p:spPr>
        <p:txBody>
          <a:bodyPr rtlCol="0">
            <a:normAutofit/>
          </a:bodyPr>
          <a:lstStyle/>
          <a:p>
            <a:pPr algn="ctr">
              <a:buNone/>
            </a:pPr>
            <a:endParaRPr lang="en-US" sz="9600" b="1" dirty="0" smtClean="0">
              <a:effectLst>
                <a:outerShdw blurRad="38100" dist="38100" dir="2700000" algn="tl">
                  <a:srgbClr val="000000">
                    <a:alpha val="43137"/>
                  </a:srgbClr>
                </a:outerShdw>
              </a:effectLst>
              <a:latin typeface="Andalus" pitchFamily="18" charset="-78"/>
              <a:cs typeface="Andalus" pitchFamily="18" charset="-78"/>
            </a:endParaRPr>
          </a:p>
          <a:p>
            <a:pPr algn="ctr">
              <a:buNone/>
            </a:pPr>
            <a:r>
              <a:rPr lang="en-US" sz="9600" b="1" dirty="0" smtClean="0">
                <a:effectLst>
                  <a:outerShdw blurRad="38100" dist="38100" dir="2700000" algn="tl">
                    <a:srgbClr val="000000">
                      <a:alpha val="43137"/>
                    </a:srgbClr>
                  </a:outerShdw>
                </a:effectLst>
                <a:latin typeface="Andalus" pitchFamily="18" charset="-78"/>
                <a:cs typeface="Andalus" pitchFamily="18" charset="-78"/>
              </a:rPr>
              <a:t>Thank you</a:t>
            </a: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fr-FR" sz="3200" dirty="0" smtClean="0">
                <a:latin typeface="Andalus" pitchFamily="18" charset="-78"/>
                <a:cs typeface="Andalus" pitchFamily="18" charset="-78"/>
              </a:rPr>
              <a:t> </a:t>
            </a:r>
            <a:br>
              <a:rPr lang="fr-FR" sz="3200" dirty="0" smtClean="0">
                <a:latin typeface="Andalus" pitchFamily="18" charset="-78"/>
                <a:cs typeface="Andalus" pitchFamily="18" charset="-78"/>
              </a:rPr>
            </a:br>
            <a:r>
              <a:rPr lang="en-US" sz="4000" b="1" u="sng" dirty="0" smtClean="0">
                <a:latin typeface="Andalus" pitchFamily="18" charset="-78"/>
                <a:cs typeface="Andalus" pitchFamily="18" charset="-78"/>
              </a:rPr>
              <a:t>Management</a:t>
            </a:r>
            <a:r>
              <a:rPr lang="en-US" sz="4000" dirty="0" smtClean="0">
                <a:latin typeface="Andalus" pitchFamily="18" charset="-78"/>
                <a:cs typeface="Andalus" pitchFamily="18" charset="-78"/>
              </a:rPr>
              <a:t> </a:t>
            </a:r>
            <a:r>
              <a:rPr lang="en-US" sz="4000" b="1" u="sng" dirty="0" smtClean="0">
                <a:latin typeface="Andalus" pitchFamily="18" charset="-78"/>
                <a:cs typeface="Andalus" pitchFamily="18" charset="-78"/>
              </a:rPr>
              <a:t>categories</a:t>
            </a:r>
            <a:r>
              <a:rPr lang="en-US" sz="4000" dirty="0" smtClean="0">
                <a:latin typeface="Andalus" pitchFamily="18" charset="-78"/>
                <a:cs typeface="Andalus" pitchFamily="18" charset="-78"/>
              </a:rPr>
              <a:t> :</a:t>
            </a:r>
            <a:br>
              <a:rPr lang="en-US" sz="4000" dirty="0" smtClean="0">
                <a:latin typeface="Andalus" pitchFamily="18" charset="-78"/>
                <a:cs typeface="Andalus" pitchFamily="18" charset="-78"/>
              </a:rPr>
            </a:br>
            <a:endParaRPr lang="fr-FR" sz="4000"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lvl="0">
              <a:buFont typeface="Wingdings" pitchFamily="2" charset="2"/>
              <a:buChar char="Ø"/>
            </a:pPr>
            <a:r>
              <a:rPr lang="en-US" dirty="0" smtClean="0">
                <a:latin typeface="Andalus" pitchFamily="18" charset="-78"/>
                <a:ea typeface="+mj-ea"/>
                <a:cs typeface="Andalus" pitchFamily="18" charset="-78"/>
              </a:rPr>
              <a:t>Management as a Process</a:t>
            </a:r>
          </a:p>
          <a:p>
            <a:pPr lvl="0">
              <a:buFont typeface="Wingdings" pitchFamily="2" charset="2"/>
              <a:buChar char="Ø"/>
            </a:pPr>
            <a:r>
              <a:rPr lang="en-US" dirty="0" smtClean="0">
                <a:latin typeface="Andalus" pitchFamily="18" charset="-78"/>
                <a:ea typeface="+mj-ea"/>
                <a:cs typeface="Andalus" pitchFamily="18" charset="-78"/>
              </a:rPr>
              <a:t>Management as an Activity</a:t>
            </a:r>
          </a:p>
          <a:p>
            <a:pPr lvl="0">
              <a:buFont typeface="Wingdings" pitchFamily="2" charset="2"/>
              <a:buChar char="Ø"/>
            </a:pPr>
            <a:r>
              <a:rPr lang="en-US" dirty="0" smtClean="0">
                <a:latin typeface="Andalus" pitchFamily="18" charset="-78"/>
                <a:ea typeface="+mj-ea"/>
                <a:cs typeface="Andalus" pitchFamily="18" charset="-78"/>
              </a:rPr>
              <a:t>Management as a Discipline</a:t>
            </a:r>
          </a:p>
          <a:p>
            <a:pPr lvl="0">
              <a:buFont typeface="Wingdings" pitchFamily="2" charset="2"/>
              <a:buChar char="Ø"/>
            </a:pPr>
            <a:r>
              <a:rPr lang="en-US" dirty="0" smtClean="0">
                <a:latin typeface="Andalus" pitchFamily="18" charset="-78"/>
                <a:ea typeface="+mj-ea"/>
                <a:cs typeface="Andalus" pitchFamily="18" charset="-78"/>
              </a:rPr>
              <a:t>Management as a Group</a:t>
            </a:r>
          </a:p>
          <a:p>
            <a:pPr lvl="0">
              <a:buFont typeface="Wingdings" pitchFamily="2" charset="2"/>
              <a:buChar char="Ø"/>
            </a:pPr>
            <a:r>
              <a:rPr lang="en-US" dirty="0" smtClean="0">
                <a:latin typeface="Andalus" pitchFamily="18" charset="-78"/>
                <a:ea typeface="+mj-ea"/>
                <a:cs typeface="Andalus" pitchFamily="18" charset="-78"/>
              </a:rPr>
              <a:t>Management as a Science</a:t>
            </a:r>
          </a:p>
          <a:p>
            <a:pPr lvl="0">
              <a:buFont typeface="Wingdings" pitchFamily="2" charset="2"/>
              <a:buChar char="Ø"/>
            </a:pPr>
            <a:r>
              <a:rPr lang="en-US" dirty="0" smtClean="0">
                <a:latin typeface="Andalus" pitchFamily="18" charset="-78"/>
                <a:ea typeface="+mj-ea"/>
                <a:cs typeface="Andalus" pitchFamily="18" charset="-78"/>
              </a:rPr>
              <a:t>Management as an Art</a:t>
            </a:r>
          </a:p>
          <a:p>
            <a:pPr lvl="0">
              <a:buFont typeface="Wingdings" pitchFamily="2" charset="2"/>
              <a:buChar char="Ø"/>
            </a:pPr>
            <a:r>
              <a:rPr lang="en-US" dirty="0" smtClean="0">
                <a:latin typeface="Andalus" pitchFamily="18" charset="-78"/>
                <a:ea typeface="+mj-ea"/>
                <a:cs typeface="Andalus" pitchFamily="18" charset="-78"/>
              </a:rPr>
              <a:t>Management as a Profession</a:t>
            </a:r>
          </a:p>
          <a:p>
            <a:pPr>
              <a:buNone/>
            </a:pPr>
            <a:endParaRPr lang="fr-FR" dirty="0" smtClean="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428875" y="274638"/>
            <a:ext cx="6257925" cy="1143000"/>
          </a:xfrm>
        </p:spPr>
        <p:txBody>
          <a:bodyPr/>
          <a:lstStyle/>
          <a:p>
            <a:pPr algn="l"/>
            <a:r>
              <a:rPr lang="fr-CA" b="1" u="sng" dirty="0" smtClean="0">
                <a:latin typeface="Andalus" pitchFamily="18" charset="-78"/>
                <a:cs typeface="Andalus" pitchFamily="18" charset="-78"/>
              </a:rPr>
              <a:t>Management objectives;</a:t>
            </a:r>
            <a:r>
              <a:rPr lang="fr-FR" dirty="0" smtClean="0"/>
              <a:t> </a:t>
            </a:r>
            <a:r>
              <a:rPr lang="en-US" dirty="0" smtClean="0"/>
              <a:t/>
            </a:r>
            <a:br>
              <a:rPr lang="en-US" dirty="0" smtClean="0"/>
            </a:br>
            <a:endParaRPr lang="fr-FR" b="1" u="sng" dirty="0" smtClean="0">
              <a:latin typeface="Andalus" pitchFamily="18" charset="-78"/>
              <a:cs typeface="Andalus" pitchFamily="18" charset="-78"/>
            </a:endParaRPr>
          </a:p>
        </p:txBody>
      </p:sp>
      <p:sp>
        <p:nvSpPr>
          <p:cNvPr id="4099" name="Espace réservé du contenu 2"/>
          <p:cNvSpPr>
            <a:spLocks noGrp="1"/>
          </p:cNvSpPr>
          <p:nvPr>
            <p:ph idx="1"/>
          </p:nvPr>
        </p:nvSpPr>
        <p:spPr>
          <a:xfrm>
            <a:off x="2428875" y="1600200"/>
            <a:ext cx="6257925" cy="4525963"/>
          </a:xfrm>
        </p:spPr>
        <p:txBody>
          <a:bodyPr/>
          <a:lstStyle/>
          <a:p>
            <a:pPr lvl="0">
              <a:buFont typeface="Wingdings" pitchFamily="2" charset="2"/>
              <a:buChar char="Ø"/>
            </a:pPr>
            <a:r>
              <a:rPr lang="en-US" sz="2800" dirty="0" smtClean="0">
                <a:latin typeface="Andalus" pitchFamily="18" charset="-78"/>
                <a:cs typeface="Andalus" pitchFamily="18" charset="-78"/>
              </a:rPr>
              <a:t>Getting Maximum Results with Minimum Efforts . Management is basically concerned with thinking &amp; utilizing human, material &amp; financial resources in such a manner that would result in best combination</a:t>
            </a:r>
          </a:p>
          <a:p>
            <a:pPr lvl="0">
              <a:buFont typeface="Wingdings" pitchFamily="2" charset="2"/>
              <a:buChar char="Ø"/>
            </a:pPr>
            <a:r>
              <a:rPr lang="en-US" sz="2800" dirty="0" smtClean="0">
                <a:latin typeface="Andalus" pitchFamily="18" charset="-78"/>
                <a:cs typeface="Andalus" pitchFamily="18" charset="-78"/>
              </a:rPr>
              <a:t>Increasing the Efficiency of factors of Production </a:t>
            </a:r>
            <a:r>
              <a:rPr lang="en-US" dirty="0" smtClean="0">
                <a:latin typeface="Andalus" pitchFamily="18" charset="-78"/>
                <a:cs typeface="Andalus" pitchFamily="18" charset="-78"/>
              </a:rPr>
              <a:t>.</a:t>
            </a:r>
          </a:p>
          <a:p>
            <a:pPr lvl="0">
              <a:buNone/>
            </a:pPr>
            <a:endParaRPr lang="en-US" dirty="0" smtClean="0"/>
          </a:p>
          <a:p>
            <a:pPr>
              <a:buNone/>
            </a:pPr>
            <a:endParaRPr lang="fr-FR" dirty="0" smtClean="0"/>
          </a:p>
        </p:txBody>
      </p:sp>
      <p:pic>
        <p:nvPicPr>
          <p:cNvPr id="4" name="صورة 3" descr="images.jpgce.jpg"/>
          <p:cNvPicPr>
            <a:picLocks noChangeAspect="1"/>
          </p:cNvPicPr>
          <p:nvPr/>
        </p:nvPicPr>
        <p:blipFill>
          <a:blip r:embed="rId3" cstate="print"/>
          <a:stretch>
            <a:fillRect/>
          </a:stretch>
        </p:blipFill>
        <p:spPr>
          <a:xfrm>
            <a:off x="5429256" y="4786322"/>
            <a:ext cx="2628900" cy="1743075"/>
          </a:xfrm>
          <a:prstGeom prst="rect">
            <a:avLst/>
          </a:prstGeom>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1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111</Template>
  <TotalTime>493</TotalTime>
  <Words>2713</Words>
  <Application>Microsoft Office PowerPoint</Application>
  <PresentationFormat>On-screen Show (4:3)</PresentationFormat>
  <Paragraphs>325</Paragraphs>
  <Slides>76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78" baseType="lpstr">
      <vt:lpstr>111</vt:lpstr>
      <vt:lpstr>Microsoft Clip Gallery</vt:lpstr>
      <vt:lpstr> </vt:lpstr>
      <vt:lpstr>Management. </vt:lpstr>
      <vt:lpstr>Out line;</vt:lpstr>
      <vt:lpstr>Objectives;</vt:lpstr>
      <vt:lpstr>Introduction;</vt:lpstr>
      <vt:lpstr>Definition;</vt:lpstr>
      <vt:lpstr>Definition;</vt:lpstr>
      <vt:lpstr>  Management categories : </vt:lpstr>
      <vt:lpstr>Management objectives;  </vt:lpstr>
      <vt:lpstr> Management objectives;  </vt:lpstr>
      <vt:lpstr> Management both art and science;</vt:lpstr>
      <vt:lpstr> Management as an art;</vt:lpstr>
      <vt:lpstr> Management As a science;</vt:lpstr>
      <vt:lpstr>Level of management;</vt:lpstr>
      <vt:lpstr>Level of management;</vt:lpstr>
      <vt:lpstr>Level of management;</vt:lpstr>
      <vt:lpstr>Level of management;</vt:lpstr>
      <vt:lpstr>Level of management;</vt:lpstr>
      <vt:lpstr>Level of management;</vt:lpstr>
      <vt:lpstr>Level of management;</vt:lpstr>
      <vt:lpstr>Level of management;</vt:lpstr>
      <vt:lpstr>Level of management;</vt:lpstr>
      <vt:lpstr>Level of management;</vt:lpstr>
      <vt:lpstr>Leading Versus Managing; </vt:lpstr>
      <vt:lpstr>Leading Versus Managing; </vt:lpstr>
      <vt:lpstr>Leading Versus Managing; </vt:lpstr>
      <vt:lpstr>Leading Versus Managing; </vt:lpstr>
      <vt:lpstr>Leading Versus Managing; </vt:lpstr>
      <vt:lpstr>Leading Versus Managing; </vt:lpstr>
      <vt:lpstr>Leading Versus Managing; </vt:lpstr>
      <vt:lpstr>The Four Functions of Management</vt:lpstr>
      <vt:lpstr>Planning Functions</vt:lpstr>
      <vt:lpstr>The Organizing Function</vt:lpstr>
      <vt:lpstr>Slide 34</vt:lpstr>
      <vt:lpstr>The Controlling Function</vt:lpstr>
      <vt:lpstr>The Directing Function</vt:lpstr>
      <vt:lpstr>The 14 Principles of Management;</vt:lpstr>
      <vt:lpstr>The 14 Principles of Management;</vt:lpstr>
      <vt:lpstr>The 14 Principles of Management</vt:lpstr>
      <vt:lpstr>The 14 Principles of Management</vt:lpstr>
      <vt:lpstr>The 14 Principles of Management</vt:lpstr>
      <vt:lpstr>The 14 Principles of Management</vt:lpstr>
      <vt:lpstr>Slide 43</vt:lpstr>
      <vt:lpstr>Slide 44</vt:lpstr>
      <vt:lpstr>Integrating leadership  &amp;management: </vt:lpstr>
      <vt:lpstr>Slide 46</vt:lpstr>
      <vt:lpstr>Slide 47</vt:lpstr>
      <vt:lpstr>The Six Steps in Decision Making</vt:lpstr>
      <vt:lpstr>Problem Solving  &amp;Decision Making</vt:lpstr>
      <vt:lpstr>Problem Solving  Decision Making Model - Nursing</vt:lpstr>
      <vt:lpstr>LEVELS OF DECISION MAKING</vt:lpstr>
      <vt:lpstr>Slide 52</vt:lpstr>
      <vt:lpstr>Slide 53</vt:lpstr>
      <vt:lpstr>What are the Qualities of a Good Manager;</vt:lpstr>
      <vt:lpstr>What are the Qualities of a Good Manager;</vt:lpstr>
      <vt:lpstr>What are the Qualities of a Good Manager;</vt:lpstr>
      <vt:lpstr>What are the Qualities of a Good Manager;</vt:lpstr>
      <vt:lpstr>What are the Qualities of a Good Manager;</vt:lpstr>
      <vt:lpstr>What are the Qualities of a Good Manager;</vt:lpstr>
      <vt:lpstr>What makes  a Good Manager?</vt:lpstr>
      <vt:lpstr>What are the Qualities of a Good Manager;</vt:lpstr>
      <vt:lpstr>Nursing Management;</vt:lpstr>
      <vt:lpstr>Nursing Management;</vt:lpstr>
      <vt:lpstr>Nursing Management;</vt:lpstr>
      <vt:lpstr>Nursing Management;</vt:lpstr>
      <vt:lpstr>Nursing Management;</vt:lpstr>
      <vt:lpstr>Nursing Management;</vt:lpstr>
      <vt:lpstr>Nursing Management;</vt:lpstr>
      <vt:lpstr>Purpose of  the Nursing Management;</vt:lpstr>
      <vt:lpstr>Characteristics of Nursing Management process;</vt:lpstr>
      <vt:lpstr> Characteristics of “Great” Nurse Managers;</vt:lpstr>
      <vt:lpstr> Characteristics of “Great” Nurse Managers;</vt:lpstr>
      <vt:lpstr> Characteristics of “Great” Nurse Managers;</vt:lpstr>
      <vt:lpstr> Characteristics of “Great” Nurse Managers;</vt:lpstr>
      <vt:lpstr>Refrences;</vt:lpstr>
      <vt:lpstr>Slide 76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TOSHIBA</dc:creator>
  <cp:lastModifiedBy>AbnAlQudaih</cp:lastModifiedBy>
  <cp:revision>59</cp:revision>
  <dcterms:created xsi:type="dcterms:W3CDTF">2011-04-01T13:29:23Z</dcterms:created>
  <dcterms:modified xsi:type="dcterms:W3CDTF">2011-04-02T16:10:36Z</dcterms:modified>
</cp:coreProperties>
</file>