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60" r:id="rId2"/>
    <p:sldId id="261" r:id="rId3"/>
    <p:sldId id="259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وان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cxnSp>
        <p:nvCxnSpPr>
          <p:cNvPr id="8" name="رابط مستقيم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شكل بيضاوي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عنصر نائب للتاريخ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6" name="عنصر نائب للتذييل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7" name="رابط مستقيم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2" name="عنصر نائب للمحتوى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4" name="عنصر نائب للمحتوى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cxnSp>
        <p:nvCxnSpPr>
          <p:cNvPr id="10" name="رابط مستقيم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صر نائب للمحتوى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31" name="عنوان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عنصر نائب للتاريخ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CD12696-6E1E-4444-9CF1-AD8681AD09AA}" type="datetimeFigureOut">
              <a:rPr lang="ar-SA" smtClean="0"/>
              <a:pPr/>
              <a:t>14/02/35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159A7FF-8C5A-4FBA-B098-FE58153A8F81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r" rtl="1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rtl="1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ar-SA" sz="4400" dirty="0" smtClean="0"/>
              <a:t>يعتبر الـ </a:t>
            </a:r>
            <a:r>
              <a:rPr lang="en-US" sz="4400" dirty="0" smtClean="0"/>
              <a:t>Menubar </a:t>
            </a:r>
            <a:r>
              <a:rPr lang="ar-SA" sz="4400" dirty="0" smtClean="0"/>
              <a:t>من أكثر الأدوات الواضحة دائماً للمستخدم في البرامج التي تعتمد على الوجهة الرسومية </a:t>
            </a:r>
            <a:r>
              <a:rPr lang="en-US" sz="4400" dirty="0" smtClean="0"/>
              <a:t>(GUI). </a:t>
            </a:r>
            <a:r>
              <a:rPr lang="ar-SA" sz="4400" dirty="0" smtClean="0"/>
              <a:t>يتكون من مجموعة من الأوامر التي يتم تنفيذا سواء بالنقر عليها أو بطلبها عبر لوحة المفاتيح , وهناك معاير يُكتب بها الكود لتجنب الغموض و البس أثناء إستدعاء هذا الأوامر لتنفيذ مهمه معينه . </a:t>
            </a:r>
          </a:p>
          <a:p>
            <a:r>
              <a:rPr lang="ar-SA" sz="4400" dirty="0" smtClean="0"/>
              <a:t>لإستخدام الـ </a:t>
            </a:r>
            <a:r>
              <a:rPr lang="en-US" sz="4400" dirty="0" smtClean="0"/>
              <a:t>Menu </a:t>
            </a:r>
            <a:r>
              <a:rPr lang="ar-SA" sz="4400" dirty="0" smtClean="0"/>
              <a:t> في الـ </a:t>
            </a:r>
            <a:r>
              <a:rPr lang="en-US" sz="4400" dirty="0" smtClean="0"/>
              <a:t>Java Swing , </a:t>
            </a:r>
            <a:r>
              <a:rPr lang="ar-SA" sz="4400" dirty="0" smtClean="0"/>
              <a:t>هناك إستدعاء لثالث كائنات </a:t>
            </a:r>
            <a:r>
              <a:rPr lang="en-US" sz="4400" dirty="0" smtClean="0"/>
              <a:t>Object </a:t>
            </a:r>
            <a:r>
              <a:rPr lang="ar-SA" sz="4400" dirty="0" smtClean="0"/>
              <a:t> وهم</a:t>
            </a:r>
          </a:p>
          <a:p>
            <a:r>
              <a:rPr lang="ar-SA" sz="4400" dirty="0" smtClean="0"/>
              <a:t> </a:t>
            </a:r>
            <a:r>
              <a:rPr lang="en-US" sz="4400" dirty="0" smtClean="0"/>
              <a:t>Jmenu , Jmenubar , JmenuItem . </a:t>
            </a:r>
          </a:p>
          <a:p>
            <a:endParaRPr lang="ar-SA" dirty="0"/>
          </a:p>
        </p:txBody>
      </p:sp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Menubar</a:t>
            </a:r>
            <a:r>
              <a:rPr lang="en-US" b="1" dirty="0"/>
              <a:t> </a:t>
            </a:r>
            <a:r>
              <a:rPr lang="en-US" b="1" dirty="0" smtClean="0"/>
              <a:t>&amp; Submenu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أولا : </a:t>
            </a:r>
            <a:r>
              <a:rPr lang="ar-SA" b="1" dirty="0" smtClean="0"/>
              <a:t>إنشاء </a:t>
            </a:r>
            <a:r>
              <a:rPr b="1" smtClean="0"/>
              <a:t>Menu</a:t>
            </a:r>
            <a:r>
              <a:rPr lang="ar-SA" b="1" dirty="0" smtClean="0"/>
              <a:t> </a:t>
            </a:r>
            <a:r>
              <a:rPr b="1" smtClean="0"/>
              <a:t> </a:t>
            </a:r>
            <a:r>
              <a:rPr lang="ar-SA" b="1" dirty="0" smtClean="0"/>
              <a:t>بسيط</a:t>
            </a:r>
            <a:br>
              <a:rPr lang="ar-SA" b="1" dirty="0" smtClean="0"/>
            </a:br>
            <a:endParaRPr lang="ar-SA" dirty="0"/>
          </a:p>
        </p:txBody>
      </p:sp>
      <p:pic>
        <p:nvPicPr>
          <p:cNvPr id="3" name="صورة 2" descr="GRO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5000660" cy="5357850"/>
          </a:xfrm>
          <a:prstGeom prst="rect">
            <a:avLst/>
          </a:prstGeom>
        </p:spPr>
      </p:pic>
      <p:sp>
        <p:nvSpPr>
          <p:cNvPr id="4" name="وسيلة شرح خطية 1 3"/>
          <p:cNvSpPr/>
          <p:nvPr/>
        </p:nvSpPr>
        <p:spPr>
          <a:xfrm>
            <a:off x="5643570" y="1071546"/>
            <a:ext cx="3071834" cy="714380"/>
          </a:xfrm>
          <a:prstGeom prst="borderCallout1">
            <a:avLst>
              <a:gd name="adj1" fmla="val 52083"/>
              <a:gd name="adj2" fmla="val 504"/>
              <a:gd name="adj3" fmla="val 378166"/>
              <a:gd name="adj4" fmla="val -57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هنا قمنا بإنشاء </a:t>
            </a:r>
            <a:r>
              <a:rPr lang="en-US" dirty="0" smtClean="0"/>
              <a:t>Menubar</a:t>
            </a:r>
            <a:endParaRPr lang="ar-SA" dirty="0"/>
          </a:p>
        </p:txBody>
      </p:sp>
      <p:sp>
        <p:nvSpPr>
          <p:cNvPr id="5" name="وسيلة شرح خطية 1 4"/>
          <p:cNvSpPr/>
          <p:nvPr/>
        </p:nvSpPr>
        <p:spPr>
          <a:xfrm>
            <a:off x="5715008" y="2143116"/>
            <a:ext cx="2928958" cy="714380"/>
          </a:xfrm>
          <a:prstGeom prst="borderCallout1">
            <a:avLst>
              <a:gd name="adj1" fmla="val 33036"/>
              <a:gd name="adj2" fmla="val -1333"/>
              <a:gd name="adj3" fmla="val 255070"/>
              <a:gd name="adj4" fmla="val -414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قمنا </a:t>
            </a:r>
            <a:r>
              <a:rPr lang="ar-SA" dirty="0" smtClean="0"/>
              <a:t>بإنشاء</a:t>
            </a:r>
            <a:r>
              <a:rPr lang="en-US" dirty="0" smtClean="0"/>
              <a:t> icon </a:t>
            </a:r>
            <a:r>
              <a:rPr lang="ar-SA" dirty="0" smtClean="0"/>
              <a:t>ووضعه للعنصر </a:t>
            </a:r>
            <a:r>
              <a:rPr lang="en-US" dirty="0" smtClean="0"/>
              <a:t>Close</a:t>
            </a:r>
            <a:endParaRPr lang="ar-SA" dirty="0"/>
          </a:p>
        </p:txBody>
      </p:sp>
      <p:sp>
        <p:nvSpPr>
          <p:cNvPr id="6" name="وسيلة شرح خطية 1 5"/>
          <p:cNvSpPr/>
          <p:nvPr/>
        </p:nvSpPr>
        <p:spPr>
          <a:xfrm>
            <a:off x="5500694" y="3286124"/>
            <a:ext cx="3286148" cy="1643074"/>
          </a:xfrm>
          <a:prstGeom prst="borderCallout1">
            <a:avLst>
              <a:gd name="adj1" fmla="val 45706"/>
              <a:gd name="adj2" fmla="val -942"/>
              <a:gd name="adj3" fmla="val 68153"/>
              <a:gd name="adj4" fmla="val -557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قمنا هنا بإنشاء الـ </a:t>
            </a:r>
            <a:r>
              <a:rPr lang="en-US" dirty="0" smtClean="0"/>
              <a:t>Menu </a:t>
            </a:r>
            <a:r>
              <a:rPr lang="ar-SA" dirty="0" smtClean="0"/>
              <a:t>و جعلنا هناك إمكانية الوصول لها من خلال لوحة المفاتيح , وربطناها بمفتاح مخصص بإستخدام </a:t>
            </a:r>
            <a:r>
              <a:rPr lang="en-US" dirty="0" smtClean="0"/>
              <a:t> Menthod </a:t>
            </a:r>
            <a:r>
              <a:rPr lang="ar-SA" dirty="0" smtClean="0"/>
              <a:t>أسمها </a:t>
            </a:r>
            <a:r>
              <a:rPr lang="en-US" dirty="0" smtClean="0"/>
              <a:t>setMnemonic , </a:t>
            </a:r>
            <a:r>
              <a:rPr lang="ar-SA" dirty="0" smtClean="0"/>
              <a:t>فبهذا تمكنا من الوصول إلى هذه الـ</a:t>
            </a:r>
            <a:r>
              <a:rPr lang="en-US" dirty="0" smtClean="0"/>
              <a:t>Menu </a:t>
            </a:r>
            <a:r>
              <a:rPr lang="ar-SA" dirty="0" smtClean="0"/>
              <a:t>بالضغط على </a:t>
            </a:r>
            <a:r>
              <a:rPr lang="en-US" dirty="0" smtClean="0"/>
              <a:t>Alt + F</a:t>
            </a:r>
            <a:endParaRPr lang="ar-SA" dirty="0"/>
          </a:p>
        </p:txBody>
      </p:sp>
      <p:sp>
        <p:nvSpPr>
          <p:cNvPr id="7" name="وسيلة شرح خطية 1 6"/>
          <p:cNvSpPr/>
          <p:nvPr/>
        </p:nvSpPr>
        <p:spPr>
          <a:xfrm>
            <a:off x="5643570" y="5214950"/>
            <a:ext cx="3000396" cy="928694"/>
          </a:xfrm>
          <a:prstGeom prst="borderCallout1">
            <a:avLst>
              <a:gd name="adj1" fmla="val 44904"/>
              <a:gd name="adj2" fmla="val -238"/>
              <a:gd name="adj3" fmla="val 7885"/>
              <a:gd name="adj4" fmla="val -326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86446" y="5357826"/>
            <a:ext cx="27146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وهذا السطر يُمكنا من عمل Tooltip لعنصر الإغلاق Close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GROP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9" y="1785926"/>
            <a:ext cx="4143403" cy="3424422"/>
          </a:xfrm>
          <a:prstGeom prst="rect">
            <a:avLst/>
          </a:prstGeom>
        </p:spPr>
      </p:pic>
      <p:pic>
        <p:nvPicPr>
          <p:cNvPr id="4" name="صورة 3" descr="GRO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423" y="1785926"/>
            <a:ext cx="3705667" cy="3429023"/>
          </a:xfrm>
          <a:prstGeom prst="rect">
            <a:avLst/>
          </a:prstGeom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/>
              <a:t>Menu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/>
              <a:t>Submenu</a:t>
            </a:r>
            <a:endParaRPr lang="ar-SA" dirty="0"/>
          </a:p>
        </p:txBody>
      </p:sp>
      <p:pic>
        <p:nvPicPr>
          <p:cNvPr id="3" name="صورة 2" descr="GROP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75706"/>
            <a:ext cx="5325219" cy="4839376"/>
          </a:xfrm>
          <a:prstGeom prst="rect">
            <a:avLst/>
          </a:prstGeom>
        </p:spPr>
      </p:pic>
      <p:sp>
        <p:nvSpPr>
          <p:cNvPr id="4" name="وسيلة شرح خطية 1 3"/>
          <p:cNvSpPr/>
          <p:nvPr/>
        </p:nvSpPr>
        <p:spPr>
          <a:xfrm>
            <a:off x="6143636" y="2000240"/>
            <a:ext cx="2500330" cy="2857520"/>
          </a:xfrm>
          <a:prstGeom prst="borderCallout1">
            <a:avLst>
              <a:gd name="adj1" fmla="val 49750"/>
              <a:gd name="adj2" fmla="val -904"/>
              <a:gd name="adj3" fmla="val 93000"/>
              <a:gd name="adj4" fmla="val -1011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إنشاء قائمة فرعيه مثلها مثل إنشاء القائمه العاديه , تُنشأ بنفس الطريقة ثم نقوم بوضعها في القائمة الأساسيه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/>
              <a:t>Submenu</a:t>
            </a:r>
            <a:endParaRPr lang="ar-SA" dirty="0"/>
          </a:p>
        </p:txBody>
      </p:sp>
      <p:pic>
        <p:nvPicPr>
          <p:cNvPr id="3" name="صورة 2" descr="GROP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418527"/>
            <a:ext cx="5306166" cy="5153745"/>
          </a:xfrm>
          <a:prstGeom prst="rect">
            <a:avLst/>
          </a:prstGeom>
        </p:spPr>
      </p:pic>
      <p:sp>
        <p:nvSpPr>
          <p:cNvPr id="4" name="وسيلة شرح خطية 1 3"/>
          <p:cNvSpPr/>
          <p:nvPr/>
        </p:nvSpPr>
        <p:spPr>
          <a:xfrm>
            <a:off x="6000760" y="1785926"/>
            <a:ext cx="2643206" cy="1500198"/>
          </a:xfrm>
          <a:prstGeom prst="borderCallout1">
            <a:avLst>
              <a:gd name="adj1" fmla="val 57798"/>
              <a:gd name="adj2" fmla="val -225"/>
              <a:gd name="adj3" fmla="val 101072"/>
              <a:gd name="adj4" fmla="val -194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هنا قمنا </a:t>
            </a:r>
            <a:r>
              <a:rPr lang="ar-SA" dirty="0" err="1" smtClean="0"/>
              <a:t>بئنشاء</a:t>
            </a:r>
            <a:r>
              <a:rPr lang="ar-SA" dirty="0" smtClean="0"/>
              <a:t> </a:t>
            </a:r>
            <a:r>
              <a:rPr lang="ar-SA" dirty="0" err="1" smtClean="0"/>
              <a:t>الإختصار</a:t>
            </a:r>
            <a:r>
              <a:rPr lang="ar-SA" dirty="0" smtClean="0"/>
              <a:t> المطلوب عمله للبرنامج , فقد قمنا </a:t>
            </a:r>
            <a:r>
              <a:rPr lang="ar-SA" dirty="0" err="1" smtClean="0"/>
              <a:t>بإختيار</a:t>
            </a:r>
            <a:r>
              <a:rPr lang="ar-SA" dirty="0" smtClean="0"/>
              <a:t> </a:t>
            </a:r>
            <a:r>
              <a:rPr lang="ar-SA" dirty="0" err="1" smtClean="0"/>
              <a:t>الإختصار</a:t>
            </a:r>
            <a:r>
              <a:rPr lang="ar-SA" dirty="0" smtClean="0"/>
              <a:t> </a:t>
            </a:r>
            <a:r>
              <a:rPr lang="en-US" dirty="0" smtClean="0"/>
              <a:t>Ctrl + W </a:t>
            </a:r>
            <a:r>
              <a:rPr lang="ar-SA" dirty="0" smtClean="0"/>
              <a:t>لإغلاق البرنامج </a:t>
            </a:r>
            <a:endParaRPr lang="ar-SA" dirty="0"/>
          </a:p>
        </p:txBody>
      </p:sp>
      <p:sp>
        <p:nvSpPr>
          <p:cNvPr id="5" name="وسيلة شرح خطية 1 4"/>
          <p:cNvSpPr/>
          <p:nvPr/>
        </p:nvSpPr>
        <p:spPr>
          <a:xfrm>
            <a:off x="6000760" y="3929066"/>
            <a:ext cx="2643206" cy="1785950"/>
          </a:xfrm>
          <a:prstGeom prst="borderCallout1">
            <a:avLst>
              <a:gd name="adj1" fmla="val 56350"/>
              <a:gd name="adj2" fmla="val -765"/>
              <a:gd name="adj3" fmla="val 64500"/>
              <a:gd name="adj4" fmla="val -1394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قمنا هنا بإنشاء فاصل أفقي , وهذا لجعل القائمة عباره عن مجموعات منفصله و مرتبه بشكل منطقي و يُسهل التعامل معاها .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/>
              <a:t>Submenu</a:t>
            </a:r>
            <a:endParaRPr lang="ar-SA" dirty="0"/>
          </a:p>
        </p:txBody>
      </p:sp>
      <p:pic>
        <p:nvPicPr>
          <p:cNvPr id="3" name="صورة 2" descr="GROP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286" y="1928603"/>
            <a:ext cx="4315428" cy="3000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رق">
  <a:themeElements>
    <a:clrScheme name="ورق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ورق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ورق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82</TotalTime>
  <Words>200</Words>
  <Application>Microsoft Office PowerPoint</Application>
  <PresentationFormat>عرض على الشاشة (3:4)‏</PresentationFormat>
  <Paragraphs>16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ورق</vt:lpstr>
      <vt:lpstr>Menubar &amp; Submenu</vt:lpstr>
      <vt:lpstr>أولا : إنشاء Menu  بسيط </vt:lpstr>
      <vt:lpstr>Menu</vt:lpstr>
      <vt:lpstr>Submenu</vt:lpstr>
      <vt:lpstr>Submenu</vt:lpstr>
      <vt:lpstr>Submenu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Menubar &amp; Submenu</dc:title>
  <dc:creator>dell</dc:creator>
  <cp:lastModifiedBy>dell</cp:lastModifiedBy>
  <cp:revision>9</cp:revision>
  <dcterms:created xsi:type="dcterms:W3CDTF">2013-12-12T14:52:16Z</dcterms:created>
  <dcterms:modified xsi:type="dcterms:W3CDTF">2013-12-16T21:25:05Z</dcterms:modified>
</cp:coreProperties>
</file>