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2" r:id="rId5"/>
    <p:sldId id="259" r:id="rId6"/>
    <p:sldId id="275" r:id="rId7"/>
    <p:sldId id="276" r:id="rId8"/>
    <p:sldId id="277" r:id="rId9"/>
    <p:sldId id="265" r:id="rId10"/>
    <p:sldId id="281" r:id="rId11"/>
    <p:sldId id="283" r:id="rId12"/>
    <p:sldId id="284" r:id="rId13"/>
    <p:sldId id="285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0200" y="1143000"/>
            <a:ext cx="5410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Gabriola" pitchFamily="82" charset="0"/>
              </a:rPr>
              <a:t>Microscopy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Gabriola" pitchFamily="82" charset="0"/>
            </a:endParaRPr>
          </a:p>
          <a:p>
            <a:pPr algn="ctr"/>
            <a:endParaRPr lang="en-US" sz="3600" dirty="0" smtClean="0">
              <a:solidFill>
                <a:schemeClr val="bg1"/>
              </a:solidFill>
              <a:latin typeface="Gabriola" pitchFamily="82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Gabriola" pitchFamily="82" charset="0"/>
              </a:rPr>
              <a:t>Supervised by : Dr. Sherifa 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Gabriola" pitchFamily="82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Gabriola" pitchFamily="82" charset="0"/>
              </a:rPr>
              <a:t>Prepared by : Reem Aldossari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Gabriola" pitchFamily="82" charset="0"/>
              </a:rPr>
              <a:t>Lama </a:t>
            </a:r>
            <a:r>
              <a:rPr lang="en-US" sz="3600" dirty="0" smtClean="0">
                <a:solidFill>
                  <a:schemeClr val="bg1"/>
                </a:solidFill>
                <a:latin typeface="Gabriola" pitchFamily="82" charset="0"/>
              </a:rPr>
              <a:t>Al abdi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Fluorescent  Microscope</a:t>
            </a:r>
            <a:endParaRPr lang="en-US" dirty="0"/>
          </a:p>
        </p:txBody>
      </p:sp>
      <p:pic>
        <p:nvPicPr>
          <p:cNvPr id="1026" name="Picture 2" descr="C:\Users\Administrator\Desktop\487px-Fluorescence_microsco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3679706" cy="422116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6002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"fluorescence microscope" refers to any microscope that uses fluorescence to generate an image.</a:t>
            </a:r>
            <a:endParaRPr lang="en-US" dirty="0"/>
          </a:p>
        </p:txBody>
      </p:sp>
      <p:pic>
        <p:nvPicPr>
          <p:cNvPr id="1036" name="Picture 12" descr="http://www.dvcco.com/wp-content/gallery/life-science/f-micros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362200"/>
            <a:ext cx="44958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52400"/>
            <a:ext cx="4280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Gabriola" pitchFamily="82" charset="0"/>
              </a:rPr>
              <a:t>Histo Chemical stains</a:t>
            </a:r>
            <a:endParaRPr lang="en-US" sz="4800" dirty="0">
              <a:solidFill>
                <a:srgbClr val="FFFF00"/>
              </a:solidFill>
              <a:latin typeface="Gabriola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3004349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Glycogen ( carmine stain )</a:t>
            </a:r>
          </a:p>
          <a:p>
            <a:endParaRPr lang="en-US" dirty="0" smtClean="0"/>
          </a:p>
          <a:p>
            <a:endParaRPr lang="en-US" dirty="0" smtClean="0">
              <a:latin typeface="Gabriola" pitchFamily="82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E:\Fig.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371600"/>
            <a:ext cx="2956407" cy="2057400"/>
          </a:xfrm>
          <a:prstGeom prst="rect">
            <a:avLst/>
          </a:prstGeom>
          <a:noFill/>
        </p:spPr>
      </p:pic>
      <p:pic>
        <p:nvPicPr>
          <p:cNvPr id="1027" name="Picture 3" descr="E:\Fig.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133600"/>
            <a:ext cx="3072261" cy="2057400"/>
          </a:xfrm>
          <a:prstGeom prst="rect">
            <a:avLst/>
          </a:prstGeom>
          <a:noFill/>
        </p:spPr>
      </p:pic>
      <p:pic>
        <p:nvPicPr>
          <p:cNvPr id="1028" name="Picture 4" descr="E:\Fig.1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267200"/>
            <a:ext cx="3147854" cy="2163318"/>
          </a:xfrm>
          <a:prstGeom prst="rect">
            <a:avLst/>
          </a:prstGeom>
          <a:noFill/>
        </p:spPr>
      </p:pic>
      <p:pic>
        <p:nvPicPr>
          <p:cNvPr id="1029" name="Picture 5" descr="E:\Fig.1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505200"/>
            <a:ext cx="2971800" cy="2154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3494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abriola" pitchFamily="82" charset="0"/>
              </a:rPr>
              <a:t>Protein   ( bromophenol blue ) </a:t>
            </a:r>
          </a:p>
        </p:txBody>
      </p:sp>
      <p:pic>
        <p:nvPicPr>
          <p:cNvPr id="2050" name="Picture 2" descr="E:\Fig.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2390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ig.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1"/>
            <a:ext cx="4029221" cy="2438400"/>
          </a:xfrm>
          <a:prstGeom prst="rect">
            <a:avLst/>
          </a:prstGeom>
          <a:noFill/>
        </p:spPr>
      </p:pic>
      <p:pic>
        <p:nvPicPr>
          <p:cNvPr id="1027" name="Picture 3" descr="E:\Fig.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81400"/>
            <a:ext cx="4191000" cy="2362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09600" y="304800"/>
            <a:ext cx="2747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Gabriola" pitchFamily="82" charset="0"/>
              </a:rPr>
              <a:t>Lipids ( Sudan black B)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590800"/>
            <a:ext cx="6327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Thank you for your attention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1371600" y="5715000"/>
            <a:ext cx="457200" cy="457200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524000"/>
            <a:ext cx="8077200" cy="4267200"/>
          </a:xfrm>
          <a:prstGeom prst="rect">
            <a:avLst/>
          </a:prstGeom>
          <a:solidFill>
            <a:schemeClr val="bg1">
              <a:alpha val="2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21336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err="1" smtClean="0">
                <a:latin typeface="Gabriola" pitchFamily="82" charset="0"/>
              </a:rPr>
              <a:t>Genera!y</a:t>
            </a:r>
            <a:r>
              <a:rPr lang="en-US" sz="4000" i="1" dirty="0">
                <a:latin typeface="Gabriola" pitchFamily="82" charset="0"/>
              </a:rPr>
              <a:t>, It is an instrument used to examine and</a:t>
            </a:r>
          </a:p>
          <a:p>
            <a:r>
              <a:rPr lang="en-US" sz="4000" i="1" dirty="0">
                <a:latin typeface="Gabriola" pitchFamily="82" charset="0"/>
              </a:rPr>
              <a:t>monitor objects we can’t see with the naked eye.</a:t>
            </a:r>
          </a:p>
          <a:p>
            <a:r>
              <a:rPr lang="en-US" sz="4000" i="1" dirty="0">
                <a:latin typeface="Gabriola" pitchFamily="82" charset="0"/>
              </a:rPr>
              <a:t>It has many applications.</a:t>
            </a:r>
            <a:endParaRPr lang="en-US" sz="40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304800"/>
            <a:ext cx="5486400" cy="1143000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Microscope</a:t>
            </a: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1524000"/>
            <a:ext cx="7848600" cy="4419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997839"/>
            <a:ext cx="7086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latin typeface="Gabriola" pitchFamily="82" charset="0"/>
              </a:rPr>
              <a:t>There </a:t>
            </a:r>
            <a:r>
              <a:rPr lang="en-US" sz="2800" i="1" dirty="0">
                <a:latin typeface="Gabriola" pitchFamily="82" charset="0"/>
              </a:rPr>
              <a:t>are different classes and types of microscopes depending</a:t>
            </a:r>
          </a:p>
          <a:p>
            <a:r>
              <a:rPr lang="en-US" sz="2800" i="1" dirty="0">
                <a:latin typeface="Gabriola" pitchFamily="82" charset="0"/>
              </a:rPr>
              <a:t>on the magnification power, their applications, and how they</a:t>
            </a:r>
          </a:p>
          <a:p>
            <a:r>
              <a:rPr lang="en-US" sz="2800" i="1" dirty="0">
                <a:latin typeface="Gabriola" pitchFamily="82" charset="0"/>
              </a:rPr>
              <a:t>are operated</a:t>
            </a:r>
            <a:r>
              <a:rPr lang="en-US" sz="2800" i="1" dirty="0" smtClean="0">
                <a:latin typeface="Gabriola" pitchFamily="82" charset="0"/>
              </a:rPr>
              <a:t>:</a:t>
            </a:r>
          </a:p>
          <a:p>
            <a:r>
              <a:rPr lang="en-US" sz="2800" i="1" dirty="0" smtClean="0">
                <a:latin typeface="Gabriola" pitchFamily="82" charset="0"/>
              </a:rPr>
              <a:t>Simple Microscopes</a:t>
            </a:r>
            <a:endParaRPr lang="en-US" sz="2800" i="1" dirty="0">
              <a:latin typeface="Gabriola" pitchFamily="82" charset="0"/>
            </a:endParaRPr>
          </a:p>
          <a:p>
            <a:r>
              <a:rPr lang="en-US" sz="2800" i="1" dirty="0" smtClean="0">
                <a:latin typeface="Gabriola" pitchFamily="82" charset="0"/>
              </a:rPr>
              <a:t>Inverted </a:t>
            </a:r>
            <a:r>
              <a:rPr lang="en-US" sz="2800" i="1" dirty="0">
                <a:latin typeface="Gabriola" pitchFamily="82" charset="0"/>
              </a:rPr>
              <a:t>microscope.</a:t>
            </a:r>
          </a:p>
          <a:p>
            <a:r>
              <a:rPr lang="en-US" sz="2800" i="1" dirty="0">
                <a:latin typeface="Gabriola" pitchFamily="82" charset="0"/>
              </a:rPr>
              <a:t>Light (compound) microscope</a:t>
            </a:r>
            <a:r>
              <a:rPr lang="en-US" sz="2800" i="1" dirty="0" smtClean="0">
                <a:latin typeface="Gabriola" pitchFamily="82" charset="0"/>
              </a:rPr>
              <a:t>.</a:t>
            </a:r>
          </a:p>
          <a:p>
            <a:r>
              <a:rPr lang="en-US" sz="2800" dirty="0" smtClean="0">
                <a:latin typeface="Gabriola" pitchFamily="82" charset="0"/>
              </a:rPr>
              <a:t>Fluorescent  Microscope</a:t>
            </a:r>
            <a:endParaRPr lang="en-US" sz="2800" i="1" dirty="0" smtClean="0">
              <a:latin typeface="Gabriola" pitchFamily="82" charset="0"/>
            </a:endParaRPr>
          </a:p>
          <a:p>
            <a:endParaRPr lang="en-US" sz="28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228600"/>
            <a:ext cx="6324600" cy="1066800"/>
          </a:xfrm>
          <a:prstGeom prst="rect">
            <a:avLst/>
          </a:prstGeom>
          <a:solidFill>
            <a:schemeClr val="bg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Gabriola" pitchFamily="82" charset="0"/>
              </a:rPr>
              <a:t>Types of microscopes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Administrator\Desktop\500-250x2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251200" cy="4470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9906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-Simple Microscopes</a:t>
            </a:r>
            <a:r>
              <a:rPr lang="en-US" dirty="0" smtClean="0"/>
              <a:t> A magnifying glass, an ordinary double convex lens having a short focal length, is a </a:t>
            </a:r>
            <a:r>
              <a:rPr lang="en-US" i="1" dirty="0" smtClean="0"/>
              <a:t>simple microscope.</a:t>
            </a:r>
          </a:p>
          <a:p>
            <a:r>
              <a:rPr lang="en-US" dirty="0" smtClean="0"/>
              <a:t>-A </a:t>
            </a:r>
            <a:r>
              <a:rPr lang="en-US" i="1" dirty="0" smtClean="0"/>
              <a:t>simple microscope</a:t>
            </a:r>
            <a:r>
              <a:rPr lang="en-US" dirty="0" smtClean="0"/>
              <a:t> has only one lens 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572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u="sng" dirty="0" smtClean="0"/>
              <a:t>Simple Microscopes</a:t>
            </a:r>
            <a:r>
              <a:rPr lang="en-US" sz="3200" u="sng" dirty="0" smtClean="0"/>
              <a:t> </a:t>
            </a:r>
            <a:endParaRPr lang="en-US" sz="3200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0" y="1447800"/>
            <a:ext cx="7467600" cy="4648200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1600200"/>
            <a:ext cx="6781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The </a:t>
            </a: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compound</a:t>
            </a:r>
          </a:p>
          <a:p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microscope is made of 3</a:t>
            </a:r>
          </a:p>
          <a:p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systems: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The mounting and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movement System.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The magnification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System.</a:t>
            </a:r>
          </a:p>
          <a:p>
            <a:r>
              <a:rPr lang="en-US" sz="3200" i="1">
                <a:solidFill>
                  <a:schemeClr val="bg1"/>
                </a:solidFill>
                <a:latin typeface="Gabriola" pitchFamily="82" charset="0"/>
              </a:rPr>
              <a:t>The </a:t>
            </a:r>
            <a:r>
              <a:rPr lang="en-US" sz="3200" i="1" smtClean="0">
                <a:solidFill>
                  <a:schemeClr val="bg1"/>
                </a:solidFill>
                <a:latin typeface="Gabriola" pitchFamily="82" charset="0"/>
              </a:rPr>
              <a:t>iumination </a:t>
            </a:r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System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228600"/>
            <a:ext cx="5486400" cy="914400"/>
          </a:xfrm>
          <a:prstGeom prst="rect">
            <a:avLst/>
          </a:prstGeom>
          <a:solidFill>
            <a:schemeClr val="bg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Gabriola" pitchFamily="82" charset="0"/>
              </a:rPr>
              <a:t>Compound Microscope</a:t>
            </a:r>
            <a:endParaRPr lang="en-US" sz="3600" dirty="0">
              <a:latin typeface="Gabriola" pitchFamily="82" charset="0"/>
            </a:endParaRPr>
          </a:p>
        </p:txBody>
      </p:sp>
      <p:pic>
        <p:nvPicPr>
          <p:cNvPr id="2052" name="Picture 4" descr="http://upload.wikimedia.org/wikipedia/commons/thumb/b/b1/Optical_microscope_nikon_alphaphot_%2B.jpg/220px-Optical_microscope_nikon_alphaphot_%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2743200" cy="3505200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>
            <a:off x="6660232" y="5373216"/>
            <a:ext cx="1152128" cy="1008112"/>
          </a:xfrm>
          <a:prstGeom prst="righ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Left Bracket 9"/>
          <p:cNvSpPr/>
          <p:nvPr/>
        </p:nvSpPr>
        <p:spPr>
          <a:xfrm>
            <a:off x="827584" y="5373216"/>
            <a:ext cx="1512168" cy="1008112"/>
          </a:xfrm>
          <a:prstGeom prst="lef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1835696" y="5661248"/>
            <a:ext cx="48558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Arial" pitchFamily="34" charset="0"/>
              </a:rPr>
              <a:t>The mounting and movement system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6390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267744" y="188640"/>
            <a:ext cx="4438994" cy="5328592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>
            <a:off x="5220072" y="764704"/>
            <a:ext cx="1944216" cy="136815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3648" y="2924944"/>
            <a:ext cx="1836712" cy="21602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26" idx="1"/>
          </p:cNvCxnSpPr>
          <p:nvPr/>
        </p:nvCxnSpPr>
        <p:spPr>
          <a:xfrm rot="10800000" flipV="1">
            <a:off x="5724128" y="2168098"/>
            <a:ext cx="1210072" cy="684837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508104" y="3717032"/>
            <a:ext cx="1728192" cy="64807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676400" y="1371600"/>
            <a:ext cx="1671464" cy="68924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652120" y="3356992"/>
            <a:ext cx="1440160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934200" y="457200"/>
            <a:ext cx="20162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Gabriola" pitchFamily="82" charset="0"/>
              </a:rPr>
              <a:t>The body tube:</a:t>
            </a:r>
          </a:p>
          <a:p>
            <a:r>
              <a:rPr lang="en-US" dirty="0">
                <a:latin typeface="Gabriola" pitchFamily="82" charset="0"/>
              </a:rPr>
              <a:t>carries the ocular lenses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34200" y="1752600"/>
            <a:ext cx="1979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600" dirty="0">
                <a:solidFill>
                  <a:srgbClr val="FF0000"/>
                </a:solidFill>
                <a:latin typeface="Gabriola" pitchFamily="82" charset="0"/>
              </a:rPr>
              <a:t>The arm: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Supports and connects the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upper part of the microscope</a:t>
            </a:r>
            <a:endParaRPr lang="ar-SA" sz="1600" dirty="0">
              <a:latin typeface="Gabriola" pitchFamily="82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76256" y="3140968"/>
            <a:ext cx="226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coarse focusing knob:</a:t>
            </a:r>
          </a:p>
          <a:p>
            <a:r>
              <a:rPr lang="en-US" dirty="0">
                <a:latin typeface="Gabriola" pitchFamily="82" charset="0"/>
              </a:rPr>
              <a:t>for stage movement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34200" y="4191000"/>
            <a:ext cx="1907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fine focusing knob:</a:t>
            </a:r>
          </a:p>
          <a:p>
            <a:pPr algn="l"/>
            <a:r>
              <a:rPr lang="en-US" dirty="0">
                <a:latin typeface="Gabriola" pitchFamily="82" charset="0"/>
              </a:rPr>
              <a:t>for image sharpness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4800" y="1143000"/>
            <a:ext cx="20162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nose piece: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Carries the objective lenses and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move them accordingly above the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stage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8600" y="2895600"/>
            <a:ext cx="2267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stage:</a:t>
            </a:r>
          </a:p>
          <a:p>
            <a:pPr algn="l"/>
            <a:r>
              <a:rPr lang="en-US" dirty="0">
                <a:latin typeface="Gabriola" pitchFamily="82" charset="0"/>
              </a:rPr>
              <a:t>Horizontal platform upon which</a:t>
            </a:r>
          </a:p>
          <a:p>
            <a:pPr algn="l"/>
            <a:r>
              <a:rPr lang="en-US" dirty="0">
                <a:latin typeface="Gabriola" pitchFamily="82" charset="0"/>
              </a:rPr>
              <a:t>the slide of interest rest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1000" y="4419600"/>
            <a:ext cx="1907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Gabriola" pitchFamily="82" charset="0"/>
              </a:rPr>
              <a:t>The base:</a:t>
            </a:r>
          </a:p>
          <a:p>
            <a:pPr algn="l"/>
            <a:r>
              <a:rPr lang="en-US" dirty="0">
                <a:latin typeface="Gabriola" pitchFamily="82" charset="0"/>
              </a:rPr>
              <a:t>Supports the microscope</a:t>
            </a:r>
            <a:endParaRPr lang="ar-SA" dirty="0">
              <a:latin typeface="Gabriola" pitchFamily="82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31640" y="4581128"/>
            <a:ext cx="1944216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11560" y="1052736"/>
            <a:ext cx="7776864" cy="36004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5867400" y="167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C00"/>
                </a:solidFill>
                <a:latin typeface="Gabriola" pitchFamily="82" charset="0"/>
              </a:rPr>
              <a:t>The ocular lenses:</a:t>
            </a:r>
          </a:p>
          <a:p>
            <a:r>
              <a:rPr lang="en-US" i="1" dirty="0">
                <a:latin typeface="Gabriola" pitchFamily="82" charset="0"/>
              </a:rPr>
              <a:t>5X, 10X, and 15X</a:t>
            </a:r>
            <a:endParaRPr lang="ar-SA" dirty="0">
              <a:latin typeface="Gabriola" pitchFamily="82" charset="0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611560" y="836712"/>
            <a:ext cx="5328592" cy="2952328"/>
            <a:chOff x="611560" y="404664"/>
            <a:chExt cx="5328592" cy="2880320"/>
          </a:xfrm>
        </p:grpSpPr>
        <p:pic>
          <p:nvPicPr>
            <p:cNvPr id="4" name="Picture 6" descr="C:\Users\Packard bell\Desktop\المجهر.png"/>
            <p:cNvPicPr>
              <a:picLocks noChangeAspect="1" noChangeArrowheads="1"/>
            </p:cNvPicPr>
            <p:nvPr/>
          </p:nvPicPr>
          <p:blipFill>
            <a:blip r:embed="rId2" cstate="print"/>
            <a:srcRect r="18507" b="51544"/>
            <a:stretch>
              <a:fillRect/>
            </a:stretch>
          </p:blipFill>
          <p:spPr bwMode="auto">
            <a:xfrm>
              <a:off x="611560" y="404664"/>
              <a:ext cx="4438994" cy="2880320"/>
            </a:xfrm>
            <a:prstGeom prst="rect">
              <a:avLst/>
            </a:prstGeom>
            <a:noFill/>
          </p:spPr>
        </p:pic>
        <p:cxnSp>
          <p:nvCxnSpPr>
            <p:cNvPr id="6" name="Straight Connector 5"/>
            <p:cNvCxnSpPr/>
            <p:nvPr/>
          </p:nvCxnSpPr>
          <p:spPr>
            <a:xfrm>
              <a:off x="3419872" y="1484784"/>
              <a:ext cx="252028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39752" y="2564904"/>
              <a:ext cx="3456384" cy="216024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979712" y="2564904"/>
              <a:ext cx="3816424" cy="7200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420888"/>
              <a:ext cx="4104456" cy="144016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5638800" y="28194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Gabriola" pitchFamily="82" charset="0"/>
              </a:rPr>
              <a:t>The objective lenses:</a:t>
            </a:r>
          </a:p>
          <a:p>
            <a:r>
              <a:rPr lang="en-US" dirty="0">
                <a:latin typeface="Gabriola" pitchFamily="82" charset="0"/>
              </a:rPr>
              <a:t>Scanning lens: 3.5X or 4X or 5X</a:t>
            </a:r>
          </a:p>
          <a:p>
            <a:r>
              <a:rPr lang="en-US" dirty="0">
                <a:latin typeface="Gabriola" pitchFamily="82" charset="0"/>
              </a:rPr>
              <a:t>Low power lens: 10X</a:t>
            </a:r>
          </a:p>
          <a:p>
            <a:r>
              <a:rPr lang="en-US" dirty="0">
                <a:latin typeface="Gabriola" pitchFamily="82" charset="0"/>
              </a:rPr>
              <a:t>High power lens: 40X</a:t>
            </a:r>
          </a:p>
          <a:p>
            <a:r>
              <a:rPr lang="en-US" dirty="0">
                <a:latin typeface="Gabriola" pitchFamily="82" charset="0"/>
              </a:rPr>
              <a:t>Oil immersion lens: 100X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83768" y="188640"/>
            <a:ext cx="4206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Gabriola" pitchFamily="82" charset="0"/>
              </a:rPr>
              <a:t>THE MAGNIFICATION SYSTEM</a:t>
            </a:r>
            <a:endParaRPr lang="ar-SA" sz="3200" b="1" dirty="0">
              <a:latin typeface="Gabriola" pitchFamily="8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7544" y="5229200"/>
            <a:ext cx="8208912" cy="1077218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latin typeface="Gabriola" pitchFamily="82" charset="0"/>
              </a:rPr>
              <a:t>How to calculate the magnification power?</a:t>
            </a:r>
          </a:p>
          <a:p>
            <a:pPr algn="ctr"/>
            <a:r>
              <a:rPr lang="en-US" sz="2000" dirty="0">
                <a:latin typeface="Gabriola" pitchFamily="82" charset="0"/>
              </a:rPr>
              <a:t>Magnification power = ocular lens </a:t>
            </a:r>
            <a:r>
              <a:rPr lang="en-US" sz="2000" dirty="0" err="1" smtClean="0">
                <a:latin typeface="Gabriola" pitchFamily="82" charset="0"/>
              </a:rPr>
              <a:t>xobjective</a:t>
            </a:r>
            <a:r>
              <a:rPr lang="en-US" sz="2000" dirty="0" smtClean="0">
                <a:latin typeface="Gabriola" pitchFamily="82" charset="0"/>
              </a:rPr>
              <a:t> </a:t>
            </a:r>
            <a:r>
              <a:rPr lang="en-US" sz="2000" dirty="0">
                <a:latin typeface="Gabriola" pitchFamily="82" charset="0"/>
              </a:rPr>
              <a:t>lens.</a:t>
            </a:r>
          </a:p>
          <a:p>
            <a:pPr algn="ctr"/>
            <a:r>
              <a:rPr lang="en-US" sz="2000" dirty="0">
                <a:latin typeface="Gabriola" pitchFamily="82" charset="0"/>
              </a:rPr>
              <a:t>(e.g.) 10X x</a:t>
            </a:r>
            <a:r>
              <a:rPr lang="en-US" sz="2000" dirty="0" smtClean="0">
                <a:latin typeface="Gabriola" pitchFamily="82" charset="0"/>
              </a:rPr>
              <a:t> </a:t>
            </a:r>
            <a:r>
              <a:rPr lang="en-US" sz="2000" dirty="0">
                <a:latin typeface="Gabriola" pitchFamily="82" charset="0"/>
              </a:rPr>
              <a:t>40X = 400X hint: Don’t forget the unit</a:t>
            </a:r>
            <a:endParaRPr lang="ar-SA" sz="20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475656" y="4365104"/>
            <a:ext cx="6696744" cy="165618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Gabriola" pitchFamily="82" charset="0"/>
              </a:rPr>
              <a:t>THE ILLUMINATION SYSTEM</a:t>
            </a:r>
            <a:endParaRPr lang="ar-SA" sz="3200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915816" y="476672"/>
            <a:ext cx="3672408" cy="417646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rot="10800000">
            <a:off x="4499992" y="3429000"/>
            <a:ext cx="2434208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51720" y="2924944"/>
            <a:ext cx="2304256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051720" y="2132856"/>
            <a:ext cx="1944216" cy="72008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010400" y="3048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Gabriola" pitchFamily="82" charset="0"/>
              </a:rPr>
              <a:t>The illuminator:</a:t>
            </a:r>
          </a:p>
          <a:p>
            <a:r>
              <a:rPr lang="en-US" sz="2400" dirty="0">
                <a:latin typeface="Gabriola" pitchFamily="82" charset="0"/>
              </a:rPr>
              <a:t>light source</a:t>
            </a:r>
            <a:endParaRPr lang="ar-SA" sz="2400" dirty="0">
              <a:latin typeface="Gabriola" pitchFamily="8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828800"/>
            <a:ext cx="2663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  <a:latin typeface="Gabriola" pitchFamily="82" charset="0"/>
              </a:rPr>
              <a:t>The iris diaphragm:</a:t>
            </a:r>
          </a:p>
          <a:p>
            <a:pPr algn="l"/>
            <a:r>
              <a:rPr lang="en-US" i="1" dirty="0">
                <a:latin typeface="Gabriola" pitchFamily="82" charset="0"/>
              </a:rPr>
              <a:t>controls the amount of light</a:t>
            </a:r>
          </a:p>
          <a:p>
            <a:pPr algn="l"/>
            <a:r>
              <a:rPr lang="en-US" i="1" dirty="0">
                <a:latin typeface="Gabriola" pitchFamily="82" charset="0"/>
              </a:rPr>
              <a:t>reaching the slide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1520" y="3645024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condenser:</a:t>
            </a:r>
          </a:p>
          <a:p>
            <a:pPr algn="l"/>
            <a:r>
              <a:rPr lang="en-US" dirty="0">
                <a:latin typeface="Gabriola" pitchFamily="82" charset="0"/>
              </a:rPr>
              <a:t>collects and concentrate the light</a:t>
            </a:r>
            <a:endParaRPr lang="ar-SA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447800"/>
            <a:ext cx="7772400" cy="4724400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18288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Gabriola" pitchFamily="82" charset="0"/>
              </a:rPr>
              <a:t>The </a:t>
            </a:r>
            <a:r>
              <a:rPr lang="en-US" sz="2800" i="1" dirty="0">
                <a:latin typeface="Gabriola" pitchFamily="82" charset="0"/>
              </a:rPr>
              <a:t>light source and the</a:t>
            </a:r>
          </a:p>
          <a:p>
            <a:r>
              <a:rPr lang="en-US" sz="2800" i="1" dirty="0">
                <a:latin typeface="Gabriola" pitchFamily="82" charset="0"/>
              </a:rPr>
              <a:t>condenser are placed on</a:t>
            </a:r>
          </a:p>
          <a:p>
            <a:r>
              <a:rPr lang="en-US" sz="2800" i="1" dirty="0">
                <a:latin typeface="Gabriola" pitchFamily="82" charset="0"/>
              </a:rPr>
              <a:t>top of the stage while as</a:t>
            </a:r>
          </a:p>
          <a:p>
            <a:r>
              <a:rPr lang="en-US" sz="2800" i="1" dirty="0">
                <a:latin typeface="Gabriola" pitchFamily="82" charset="0"/>
              </a:rPr>
              <a:t>the objective lenses are</a:t>
            </a:r>
          </a:p>
          <a:p>
            <a:r>
              <a:rPr lang="en-US" sz="2800" i="1" dirty="0">
                <a:latin typeface="Gabriola" pitchFamily="82" charset="0"/>
              </a:rPr>
              <a:t>placed underneath</a:t>
            </a:r>
          </a:p>
          <a:p>
            <a:r>
              <a:rPr lang="en-US" sz="2800" i="1" dirty="0">
                <a:latin typeface="Gabriola" pitchFamily="82" charset="0"/>
              </a:rPr>
              <a:t>pointing up.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>
                <a:latin typeface="Gabriola" pitchFamily="82" charset="0"/>
              </a:rPr>
              <a:t>Useful for observing living</a:t>
            </a:r>
          </a:p>
          <a:p>
            <a:r>
              <a:rPr lang="en-US" sz="2800" i="1" dirty="0" smtClean="0">
                <a:latin typeface="Gabriola" pitchFamily="82" charset="0"/>
              </a:rPr>
              <a:t>cells </a:t>
            </a:r>
            <a:r>
              <a:rPr lang="en-US" sz="2800" i="1" dirty="0">
                <a:latin typeface="Gabriola" pitchFamily="82" charset="0"/>
              </a:rPr>
              <a:t>or organisms at the</a:t>
            </a:r>
          </a:p>
          <a:p>
            <a:r>
              <a:rPr lang="en-US" sz="2800" i="1" dirty="0">
                <a:latin typeface="Gabriola" pitchFamily="82" charset="0"/>
              </a:rPr>
              <a:t>bottom of a large container.</a:t>
            </a:r>
            <a:endParaRPr lang="en-US" sz="28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304800"/>
            <a:ext cx="5486400" cy="914400"/>
          </a:xfrm>
          <a:prstGeom prst="rect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Gabriola" pitchFamily="82" charset="0"/>
              </a:rPr>
              <a:t>Inverted Microscope</a:t>
            </a:r>
            <a:endParaRPr lang="en-US" sz="3600" dirty="0">
              <a:latin typeface="Gabriola" pitchFamily="82" charset="0"/>
            </a:endParaRPr>
          </a:p>
        </p:txBody>
      </p:sp>
      <p:pic>
        <p:nvPicPr>
          <p:cNvPr id="11266" name="Picture 2" descr="http://t1.gstatic.com/images?q=tbn:ANd9GcRHl5ETmvmfhVlRlEe4y7sYbP9X10E0ZpyRxqG4mHgEbCKwGjK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057400"/>
            <a:ext cx="2257425" cy="3124200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394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Fluorescent  Microscope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reealdossari</dc:creator>
  <cp:lastModifiedBy>Packard bell</cp:lastModifiedBy>
  <cp:revision>38</cp:revision>
  <dcterms:created xsi:type="dcterms:W3CDTF">2013-02-06T04:08:26Z</dcterms:created>
  <dcterms:modified xsi:type="dcterms:W3CDTF">2013-04-26T10:06:08Z</dcterms:modified>
</cp:coreProperties>
</file>