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674" r:id="rId3"/>
    <p:sldMasterId id="2147483700" r:id="rId4"/>
    <p:sldMasterId id="2147483713" r:id="rId5"/>
    <p:sldMasterId id="2147483726" r:id="rId6"/>
    <p:sldMasterId id="2147483739" r:id="rId7"/>
    <p:sldMasterId id="2147483752" r:id="rId8"/>
    <p:sldMasterId id="2147483765" r:id="rId9"/>
    <p:sldMasterId id="2147483778" r:id="rId10"/>
  </p:sldMasterIdLst>
  <p:sldIdLst>
    <p:sldId id="270" r:id="rId11"/>
    <p:sldId id="271" r:id="rId12"/>
    <p:sldId id="272" r:id="rId13"/>
    <p:sldId id="273" r:id="rId14"/>
    <p:sldId id="275" r:id="rId15"/>
    <p:sldId id="277" r:id="rId16"/>
    <p:sldId id="278" r:id="rId17"/>
    <p:sldId id="279" r:id="rId18"/>
    <p:sldId id="284" r:id="rId19"/>
    <p:sldId id="285" r:id="rId20"/>
    <p:sldId id="286"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46E865BE-7256-4412-A226-265238F3999B}">
          <p14:sldIdLst>
            <p14:sldId id="270"/>
            <p14:sldId id="271"/>
            <p14:sldId id="272"/>
            <p14:sldId id="273"/>
            <p14:sldId id="275"/>
            <p14:sldId id="277"/>
            <p14:sldId id="278"/>
            <p14:sldId id="279"/>
            <p14:sldId id="284"/>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72" autoAdjust="0"/>
    <p:restoredTop sz="94660"/>
  </p:normalViewPr>
  <p:slideViewPr>
    <p:cSldViewPr snapToGrid="0">
      <p:cViewPr varScale="1">
        <p:scale>
          <a:sx n="61" d="100"/>
          <a:sy n="61" d="100"/>
        </p:scale>
        <p:origin x="3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4C6142F-9FA2-4019-A0B8-73EBA34D4A18}" type="datetimeFigureOut">
              <a:rPr lang="ar-SA" smtClean="0"/>
              <a:t>14/07/1440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218764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4C6142F-9FA2-4019-A0B8-73EBA34D4A18}" type="datetimeFigureOut">
              <a:rPr lang="ar-SA" smtClean="0"/>
              <a:t>14/07/1440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1540272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288943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27638729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3203572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2541564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16139080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2547105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327105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3762892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10310217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381898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4C6142F-9FA2-4019-A0B8-73EBA34D4A18}" type="datetimeFigureOut">
              <a:rPr lang="ar-SA" smtClean="0"/>
              <a:t>14/07/1440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791122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124401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14623601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3627620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17742152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23691180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112676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2843643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37105779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26694475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322464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t>3/20/2019</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13384607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44951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294789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393262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265327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1262684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183898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3621666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202068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4C6142F-9FA2-4019-A0B8-73EBA34D4A18}" type="datetimeFigureOut">
              <a:rPr lang="ar-SA" smtClean="0"/>
              <a:t>14/07/1440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296570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401253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3746535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223214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103118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35609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3809315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415314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2293061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615891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4484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4C6142F-9FA2-4019-A0B8-73EBA34D4A18}" type="datetimeFigureOut">
              <a:rPr lang="ar-SA" smtClean="0"/>
              <a:t>14/07/1440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3805813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405749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607711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474451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2972490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1866685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2349233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3996620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514894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430247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336718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4C6142F-9FA2-4019-A0B8-73EBA34D4A18}" type="datetimeFigureOut">
              <a:rPr lang="ar-SA" smtClean="0"/>
              <a:t>14/07/1440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246792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2420031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3788992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4065533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988239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1561439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96848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296659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477526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2932586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3202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4C6142F-9FA2-4019-A0B8-73EBA34D4A18}" type="datetimeFigureOut">
              <a:rPr lang="ar-SA" smtClean="0"/>
              <a:t>14/07/1440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2646149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428217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2067112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841269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1797930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1643047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2352820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877714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2795470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2084626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243952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C6142F-9FA2-4019-A0B8-73EBA34D4A18}" type="datetimeFigureOut">
              <a:rPr lang="ar-SA" smtClean="0"/>
              <a:t>14/07/1440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2180635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3250083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1066878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3738159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2300294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1989387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2220037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17362951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116229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2685918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293103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4C6142F-9FA2-4019-A0B8-73EBA34D4A18}" type="datetimeFigureOut">
              <a:rPr lang="ar-SA" smtClean="0"/>
              <a:t>14/07/1440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24041452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4369949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8884402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2202309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1253520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1776703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892162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42295263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225398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26689519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83540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C6142F-9FA2-4019-A0B8-73EBA34D4A18}" type="datetimeFigureOut">
              <a:rPr lang="ar-SA" smtClean="0"/>
              <a:t>14/07/1440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16032216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2494963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33192492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3934727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1447177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1088369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1250260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3345168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2366546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DB883-9E33-48DB-A332-D433B95B0210}"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918426-D2E5-4D38-BF4D-F9877488B9EB}" type="slidenum">
              <a:rPr lang="en-US"/>
              <a:pPr/>
              <a:t>‹#›</a:t>
            </a:fld>
            <a:endParaRPr lang="en-US"/>
          </a:p>
        </p:txBody>
      </p:sp>
    </p:spTree>
    <p:extLst>
      <p:ext uri="{BB962C8B-B14F-4D97-AF65-F5344CB8AC3E}">
        <p14:creationId xmlns:p14="http://schemas.microsoft.com/office/powerpoint/2010/main" val="26685042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881E5D-DA2B-402E-A8AE-F3ED808BFDC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CA88CB-B4D0-47BF-A1CF-CE8E4700A3FE}" type="slidenum">
              <a:rPr lang="en-US"/>
              <a:pPr/>
              <a:t>‹#›</a:t>
            </a:fld>
            <a:endParaRPr lang="en-US"/>
          </a:p>
        </p:txBody>
      </p:sp>
    </p:spTree>
    <p:extLst>
      <p:ext uri="{BB962C8B-B14F-4D97-AF65-F5344CB8AC3E}">
        <p14:creationId xmlns:p14="http://schemas.microsoft.com/office/powerpoint/2010/main" val="135764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C6142F-9FA2-4019-A0B8-73EBA34D4A18}" type="datetimeFigureOut">
              <a:rPr lang="ar-SA" smtClean="0"/>
              <a:t>14/07/1440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1B79A86-CE09-4AE0-B6CA-9FE44729DFF4}" type="slidenum">
              <a:rPr lang="ar-SA" smtClean="0"/>
              <a:t>‹#›</a:t>
            </a:fld>
            <a:endParaRPr lang="ar-SA"/>
          </a:p>
        </p:txBody>
      </p:sp>
    </p:spTree>
    <p:extLst>
      <p:ext uri="{BB962C8B-B14F-4D97-AF65-F5344CB8AC3E}">
        <p14:creationId xmlns:p14="http://schemas.microsoft.com/office/powerpoint/2010/main" val="935307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A0822F-8BF2-4B41-A62C-CB7ACD3E667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202A62D-799E-405C-8908-02BB08D0320B}" type="slidenum">
              <a:rPr lang="en-US"/>
              <a:pPr/>
              <a:t>‹#›</a:t>
            </a:fld>
            <a:endParaRPr lang="en-US"/>
          </a:p>
        </p:txBody>
      </p:sp>
    </p:spTree>
    <p:extLst>
      <p:ext uri="{BB962C8B-B14F-4D97-AF65-F5344CB8AC3E}">
        <p14:creationId xmlns:p14="http://schemas.microsoft.com/office/powerpoint/2010/main" val="27611399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1A981F-C819-45F7-BC10-4E17C396E32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553CEA5-446E-4BA2-AEE9-A773CB705D6E}" type="slidenum">
              <a:rPr lang="en-US"/>
              <a:pPr/>
              <a:t>‹#›</a:t>
            </a:fld>
            <a:endParaRPr lang="en-US"/>
          </a:p>
        </p:txBody>
      </p:sp>
    </p:spTree>
    <p:extLst>
      <p:ext uri="{BB962C8B-B14F-4D97-AF65-F5344CB8AC3E}">
        <p14:creationId xmlns:p14="http://schemas.microsoft.com/office/powerpoint/2010/main" val="4094720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04ADF-C278-413B-AADB-A755F1B1DFD5}"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350CBE-ADF1-45D5-B199-F60D1565D03B}" type="slidenum">
              <a:rPr lang="en-US"/>
              <a:pPr/>
              <a:t>‹#›</a:t>
            </a:fld>
            <a:endParaRPr lang="en-US"/>
          </a:p>
        </p:txBody>
      </p:sp>
    </p:spTree>
    <p:extLst>
      <p:ext uri="{BB962C8B-B14F-4D97-AF65-F5344CB8AC3E}">
        <p14:creationId xmlns:p14="http://schemas.microsoft.com/office/powerpoint/2010/main" val="35035705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60C73B-C5C0-43E6-B3D6-45CB781DF7B3}"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A8B4-15B6-40EB-9F21-5733F05517F7}" type="slidenum">
              <a:rPr lang="en-US"/>
              <a:pPr/>
              <a:t>‹#›</a:t>
            </a:fld>
            <a:endParaRPr lang="en-US"/>
          </a:p>
        </p:txBody>
      </p:sp>
    </p:spTree>
    <p:extLst>
      <p:ext uri="{BB962C8B-B14F-4D97-AF65-F5344CB8AC3E}">
        <p14:creationId xmlns:p14="http://schemas.microsoft.com/office/powerpoint/2010/main" val="16999837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B1E675-F5D6-4F14-85CF-1FC043781A1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300C02-E281-4CE3-BF7D-6D743EE8AAC6}" type="slidenum">
              <a:rPr lang="en-US"/>
              <a:pPr/>
              <a:t>‹#›</a:t>
            </a:fld>
            <a:endParaRPr lang="en-US"/>
          </a:p>
        </p:txBody>
      </p:sp>
    </p:spTree>
    <p:extLst>
      <p:ext uri="{BB962C8B-B14F-4D97-AF65-F5344CB8AC3E}">
        <p14:creationId xmlns:p14="http://schemas.microsoft.com/office/powerpoint/2010/main" val="2135742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CB1A2-86A1-4499-AF82-A19D25C9D161}"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D623B8-804E-4361-8A5C-A69C4DBD9015}" type="slidenum">
              <a:rPr lang="en-US"/>
              <a:pPr/>
              <a:t>‹#›</a:t>
            </a:fld>
            <a:endParaRPr lang="en-US"/>
          </a:p>
        </p:txBody>
      </p:sp>
    </p:spTree>
    <p:extLst>
      <p:ext uri="{BB962C8B-B14F-4D97-AF65-F5344CB8AC3E}">
        <p14:creationId xmlns:p14="http://schemas.microsoft.com/office/powerpoint/2010/main" val="13429877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fld id="{A26A194B-8259-4A23-9B0F-658F9E60F978}" type="datetime1">
              <a:rPr lang="en-US" smtClean="0">
                <a:solidFill>
                  <a:prstClr val="black">
                    <a:tint val="75000"/>
                  </a:prstClr>
                </a:solidFill>
              </a:rPr>
              <a:pPr>
                <a:defRPr/>
              </a:pPr>
              <a:t>3/20/2019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464355A-4449-44E8-BF79-EBDE44928373}" type="slidenum">
              <a:rPr lang="en-US"/>
              <a:pPr/>
              <a:t>‹#›</a:t>
            </a:fld>
            <a:endParaRPr lang="en-US"/>
          </a:p>
        </p:txBody>
      </p:sp>
    </p:spTree>
    <p:extLst>
      <p:ext uri="{BB962C8B-B14F-4D97-AF65-F5344CB8AC3E}">
        <p14:creationId xmlns:p14="http://schemas.microsoft.com/office/powerpoint/2010/main" val="19609783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B5301D-42C8-4AE3-89B5-62B737493B7C}"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D83F6A-A498-4ADF-AE44-CFF7BE6ACD55}" type="slidenum">
              <a:rPr lang="en-US"/>
              <a:pPr/>
              <a:t>‹#›</a:t>
            </a:fld>
            <a:endParaRPr lang="en-US"/>
          </a:p>
        </p:txBody>
      </p:sp>
    </p:spTree>
    <p:extLst>
      <p:ext uri="{BB962C8B-B14F-4D97-AF65-F5344CB8AC3E}">
        <p14:creationId xmlns:p14="http://schemas.microsoft.com/office/powerpoint/2010/main" val="32692126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92E72-B6FE-464E-A75B-AB50962222A6}"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8374D-8D46-4336-88FD-5F68A5A82B72}" type="slidenum">
              <a:rPr lang="en-US"/>
              <a:pPr/>
              <a:t>‹#›</a:t>
            </a:fld>
            <a:endParaRPr lang="en-US"/>
          </a:p>
        </p:txBody>
      </p:sp>
    </p:spTree>
    <p:extLst>
      <p:ext uri="{BB962C8B-B14F-4D97-AF65-F5344CB8AC3E}">
        <p14:creationId xmlns:p14="http://schemas.microsoft.com/office/powerpoint/2010/main" val="33068251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8B6FE2-5BC9-4FA5-BDF3-950AC331082D}" type="datetime1">
              <a:rPr lang="en-US" smtClean="0">
                <a:solidFill>
                  <a:prstClr val="black">
                    <a:tint val="75000"/>
                  </a:prstClr>
                </a:solidFill>
              </a:rPr>
              <a:pPr>
                <a:def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4006B1-5178-4815-AE76-257EA9FBAC45}" type="slidenum">
              <a:rPr lang="en-US"/>
              <a:pPr/>
              <a:t>‹#›</a:t>
            </a:fld>
            <a:endParaRPr lang="en-US"/>
          </a:p>
        </p:txBody>
      </p:sp>
    </p:spTree>
    <p:extLst>
      <p:ext uri="{BB962C8B-B14F-4D97-AF65-F5344CB8AC3E}">
        <p14:creationId xmlns:p14="http://schemas.microsoft.com/office/powerpoint/2010/main" val="101967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C6142F-9FA2-4019-A0B8-73EBA34D4A18}" type="datetimeFigureOut">
              <a:rPr lang="ar-SA" smtClean="0"/>
              <a:t>14/07/1440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B79A86-CE09-4AE0-B6CA-9FE44729DFF4}" type="slidenum">
              <a:rPr lang="ar-SA" smtClean="0"/>
              <a:t>‹#›</a:t>
            </a:fld>
            <a:endParaRPr lang="ar-SA"/>
          </a:p>
        </p:txBody>
      </p:sp>
    </p:spTree>
    <p:extLst>
      <p:ext uri="{BB962C8B-B14F-4D97-AF65-F5344CB8AC3E}">
        <p14:creationId xmlns:p14="http://schemas.microsoft.com/office/powerpoint/2010/main" val="426672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04530879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354248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641259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9256495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6164453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5566546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8326993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2426962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fld id="{51AEDEC0-F12E-4EA2-987A-29FCD836EA5F}" type="datetime1">
              <a:rPr lang="en-US" smtClean="0">
                <a:solidFill>
                  <a:prstClr val="black">
                    <a:tint val="75000"/>
                  </a:prstClr>
                </a:solidFill>
              </a:rPr>
              <a:pPr rtl="0">
                <a:def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Rounded MT Bold" panose="020F0704030504030204" pitchFamily="34" charset="0"/>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panose="020F0704030504030204" pitchFamily="34" charset="0"/>
              </a:defRPr>
            </a:lvl1pPr>
          </a:lstStyle>
          <a:p>
            <a:pPr rtl="0" fontAlgn="base">
              <a:spcBef>
                <a:spcPct val="0"/>
              </a:spcBef>
              <a:spcAft>
                <a:spcPct val="0"/>
              </a:spcAft>
            </a:pPr>
            <a:fld id="{30079607-52CC-4DDD-B9C9-1A65BBB62542}"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3276013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ctr" rtl="0" eaLnBrk="0" fontAlgn="base" hangingPunct="0">
        <a:spcBef>
          <a:spcPct val="0"/>
        </a:spcBef>
        <a:spcAft>
          <a:spcPct val="0"/>
        </a:spcAft>
        <a:defRPr sz="4400" kern="1200">
          <a:solidFill>
            <a:schemeClr val="tx1"/>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9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10.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6.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60.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08374D-8D46-4336-88FD-5F68A5A82B72}" type="slidenum">
              <a:rPr lang="en-US" smtClean="0"/>
              <a:pPr/>
              <a:t>1</a:t>
            </a:fld>
            <a:endParaRPr lang="en-US"/>
          </a:p>
        </p:txBody>
      </p:sp>
      <p:sp>
        <p:nvSpPr>
          <p:cNvPr id="5" name="Rectangle 4"/>
          <p:cNvSpPr/>
          <p:nvPr/>
        </p:nvSpPr>
        <p:spPr>
          <a:xfrm>
            <a:off x="0" y="0"/>
            <a:ext cx="12192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2590800"/>
            <a:ext cx="8077200" cy="1569660"/>
          </a:xfrm>
          <a:prstGeom prst="rect">
            <a:avLst/>
          </a:prstGeom>
          <a:noFill/>
        </p:spPr>
        <p:txBody>
          <a:bodyPr wrap="square" rtlCol="0">
            <a:spAutoFit/>
          </a:bodyPr>
          <a:lstStyle/>
          <a:p>
            <a:pPr algn="ctr"/>
            <a:r>
              <a:rPr lang="en-US" sz="4800" b="1" dirty="0">
                <a:solidFill>
                  <a:srgbClr val="0033CC"/>
                </a:solidFill>
              </a:rPr>
              <a:t>MOLECULAR INFORMATION</a:t>
            </a:r>
          </a:p>
          <a:p>
            <a:pPr algn="ctr"/>
            <a:r>
              <a:rPr lang="en-US" sz="4800" dirty="0">
                <a:solidFill>
                  <a:srgbClr val="0033CC"/>
                </a:solidFill>
              </a:rPr>
              <a:t>(</a:t>
            </a:r>
            <a:r>
              <a:rPr lang="en-US" sz="4800" b="1" dirty="0">
                <a:solidFill>
                  <a:srgbClr val="0033CC"/>
                </a:solidFill>
              </a:rPr>
              <a:t>Molecular Taxonomy</a:t>
            </a:r>
            <a:r>
              <a:rPr lang="en-US" sz="4800" dirty="0">
                <a:solidFill>
                  <a:srgbClr val="0033CC"/>
                </a:solidFill>
              </a:rPr>
              <a:t>)</a:t>
            </a:r>
            <a:endParaRPr lang="en-US" sz="4800" dirty="0"/>
          </a:p>
        </p:txBody>
      </p:sp>
    </p:spTree>
    <p:extLst>
      <p:ext uri="{BB962C8B-B14F-4D97-AF65-F5344CB8AC3E}">
        <p14:creationId xmlns:p14="http://schemas.microsoft.com/office/powerpoint/2010/main" val="425269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1"/>
            <a:ext cx="12192000" cy="2462213"/>
          </a:xfrm>
          <a:prstGeom prst="rect">
            <a:avLst/>
          </a:prstGeom>
          <a:noFill/>
        </p:spPr>
        <p:txBody>
          <a:bodyPr wrap="square" rtlCol="0">
            <a:spAutoFit/>
          </a:bodyPr>
          <a:lstStyle/>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DNA barcoding is a system for fast and accurate species identification that makes ecological system more accessible by using short DNA sequence </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The short DNA sequence is generated from standard region of genome known as marker. This marker is different for various species like </a:t>
            </a:r>
            <a:r>
              <a:rPr lang="en-US" sz="1400" b="1" dirty="0" err="1">
                <a:solidFill>
                  <a:prstClr val="black"/>
                </a:solidFill>
                <a:cs typeface="Arial" panose="020B0604020202020204" pitchFamily="34" charset="0"/>
              </a:rPr>
              <a:t>matK</a:t>
            </a:r>
            <a:r>
              <a:rPr lang="en-US" sz="1400" b="1" dirty="0">
                <a:solidFill>
                  <a:prstClr val="black"/>
                </a:solidFill>
                <a:cs typeface="Arial" panose="020B0604020202020204" pitchFamily="34" charset="0"/>
              </a:rPr>
              <a:t> for plants and Internal Transcribed Spacer (ITS) for fungus. </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DNA barcoding has many applications in various fields like preserving natural resources, protecting endangered species, controlling agriculture pests, identifying disease vectors, monitoring water quality, authentication of natural health products and identification of medicinal plants. </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DNA barcoding can speed up identification of species.</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Raw drug authentication / Medicinal  plant  identification or authentication </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In DNA barcoding, complete data set can be obtained from a single specimen irrespective to morphological or life stage characters. </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The core idea of DNA barcoding is based on the fact that the highly conserved stretches of DNA, either coding or non coding regions, vary at very minor degree during within the species. </a:t>
            </a:r>
          </a:p>
          <a:p>
            <a:pPr marL="285750" indent="-285750" algn="l" rtl="0" fontAlgn="base">
              <a:spcBef>
                <a:spcPct val="0"/>
              </a:spcBef>
              <a:spcAft>
                <a:spcPct val="0"/>
              </a:spcAft>
              <a:buFont typeface="Wingdings" panose="05000000000000000000" pitchFamily="2" charset="2"/>
              <a:buChar char="v"/>
            </a:pPr>
            <a:r>
              <a:rPr lang="en-US" sz="1400" b="1" dirty="0">
                <a:solidFill>
                  <a:prstClr val="black"/>
                </a:solidFill>
                <a:cs typeface="Arial" panose="020B0604020202020204" pitchFamily="34" charset="0"/>
              </a:rPr>
              <a:t>The ideal DNA barcode region is reliably amplified and sequenced across large assemblages of taxa and provides a high level of species discrimination</a:t>
            </a:r>
          </a:p>
        </p:txBody>
      </p:sp>
      <p:sp>
        <p:nvSpPr>
          <p:cNvPr id="6" name="TextBox 5"/>
          <p:cNvSpPr txBox="1"/>
          <p:nvPr/>
        </p:nvSpPr>
        <p:spPr>
          <a:xfrm>
            <a:off x="1524000" y="11668"/>
            <a:ext cx="9144000" cy="523220"/>
          </a:xfrm>
          <a:prstGeom prst="rect">
            <a:avLst/>
          </a:prstGeom>
          <a:solidFill>
            <a:srgbClr val="000099"/>
          </a:solidFill>
        </p:spPr>
        <p:txBody>
          <a:bodyPr wrap="square" rtlCol="0">
            <a:spAutoFit/>
          </a:bodyPr>
          <a:lstStyle/>
          <a:p>
            <a:pPr algn="ctr" rtl="0" fontAlgn="base">
              <a:spcBef>
                <a:spcPct val="0"/>
              </a:spcBef>
              <a:spcAft>
                <a:spcPct val="0"/>
              </a:spcAft>
            </a:pPr>
            <a:r>
              <a:rPr lang="en-US" sz="2800" b="1" dirty="0">
                <a:solidFill>
                  <a:srgbClr val="99CC00"/>
                </a:solidFill>
                <a:cs typeface="Arial" panose="020B0604020202020204" pitchFamily="34" charset="0"/>
              </a:rPr>
              <a:t>DNA barcoding</a:t>
            </a:r>
          </a:p>
        </p:txBody>
      </p:sp>
      <p:pic>
        <p:nvPicPr>
          <p:cNvPr id="8" name="Picture 2" descr="https://resonatingbodies.files.wordpress.com/2008/10/bombus-griseocollis-barcode-small.jpg"/>
          <p:cNvPicPr>
            <a:picLocks noChangeAspect="1" noChangeArrowheads="1"/>
          </p:cNvPicPr>
          <p:nvPr/>
        </p:nvPicPr>
        <p:blipFill>
          <a:blip r:embed="rId2" cstate="print"/>
          <a:srcRect/>
          <a:stretch>
            <a:fillRect/>
          </a:stretch>
        </p:blipFill>
        <p:spPr bwMode="auto">
          <a:xfrm>
            <a:off x="6324600" y="4940869"/>
            <a:ext cx="1295400" cy="282625"/>
          </a:xfrm>
          <a:prstGeom prst="rect">
            <a:avLst/>
          </a:prstGeom>
          <a:noFill/>
          <a:ln w="9525">
            <a:noFill/>
            <a:miter lim="800000"/>
            <a:headEnd/>
            <a:tailEnd/>
          </a:ln>
        </p:spPr>
      </p:pic>
      <p:pic>
        <p:nvPicPr>
          <p:cNvPr id="10" name="Picture 6" descr="Image result for D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951" y="4859161"/>
            <a:ext cx="771829" cy="4572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1" name="Picture 8" descr="Image result for PC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97" t="27916" r="21139"/>
          <a:stretch/>
        </p:blipFill>
        <p:spPr bwMode="auto">
          <a:xfrm>
            <a:off x="3489838" y="4842228"/>
            <a:ext cx="449969" cy="51501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2" name="Picture 11" descr="Image result for DNA seque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5372" y="4819884"/>
            <a:ext cx="1415280" cy="72391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3" name="Picture 13" descr="Image result for DNA sequenc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5961"/>
          <a:stretch/>
        </p:blipFill>
        <p:spPr bwMode="auto">
          <a:xfrm>
            <a:off x="4075985" y="4842229"/>
            <a:ext cx="618067" cy="56525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6082" name="Picture 2" descr="Image result for rose lea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051" y="4917115"/>
            <a:ext cx="758825" cy="510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5410201"/>
            <a:ext cx="1073150" cy="461665"/>
          </a:xfrm>
          <a:prstGeom prst="rect">
            <a:avLst/>
          </a:prstGeom>
          <a:noFill/>
        </p:spPr>
        <p:txBody>
          <a:bodyPr wrap="square" rtlCol="0">
            <a:spAutoFit/>
          </a:bodyPr>
          <a:lstStyle/>
          <a:p>
            <a:pPr algn="l" rtl="0" fontAlgn="base">
              <a:spcBef>
                <a:spcPct val="0"/>
              </a:spcBef>
              <a:spcAft>
                <a:spcPct val="0"/>
              </a:spcAft>
            </a:pPr>
            <a:r>
              <a:rPr lang="en-US" sz="1200" b="1" dirty="0">
                <a:solidFill>
                  <a:prstClr val="black"/>
                </a:solidFill>
                <a:cs typeface="Arial" panose="020B0604020202020204" pitchFamily="34" charset="0"/>
              </a:rPr>
              <a:t>Unidentified leaf</a:t>
            </a:r>
          </a:p>
        </p:txBody>
      </p:sp>
      <p:sp>
        <p:nvSpPr>
          <p:cNvPr id="24" name="TextBox 23"/>
          <p:cNvSpPr txBox="1"/>
          <p:nvPr/>
        </p:nvSpPr>
        <p:spPr>
          <a:xfrm>
            <a:off x="2508250" y="5481936"/>
            <a:ext cx="1073150" cy="461665"/>
          </a:xfrm>
          <a:prstGeom prst="rect">
            <a:avLst/>
          </a:prstGeom>
          <a:noFill/>
        </p:spPr>
        <p:txBody>
          <a:bodyPr wrap="square" rtlCol="0">
            <a:spAutoFit/>
          </a:bodyPr>
          <a:lstStyle/>
          <a:p>
            <a:pPr algn="l" rtl="0" fontAlgn="base">
              <a:spcBef>
                <a:spcPct val="0"/>
              </a:spcBef>
              <a:spcAft>
                <a:spcPct val="0"/>
              </a:spcAft>
            </a:pPr>
            <a:r>
              <a:rPr lang="en-US" sz="1200" b="1" dirty="0">
                <a:solidFill>
                  <a:prstClr val="black"/>
                </a:solidFill>
                <a:cs typeface="Arial" panose="020B0604020202020204" pitchFamily="34" charset="0"/>
              </a:rPr>
              <a:t>DNA extraction</a:t>
            </a:r>
          </a:p>
        </p:txBody>
      </p:sp>
      <p:sp>
        <p:nvSpPr>
          <p:cNvPr id="27" name="TextBox 26"/>
          <p:cNvSpPr txBox="1"/>
          <p:nvPr/>
        </p:nvSpPr>
        <p:spPr>
          <a:xfrm>
            <a:off x="4032250" y="5410201"/>
            <a:ext cx="1073150" cy="276999"/>
          </a:xfrm>
          <a:prstGeom prst="rect">
            <a:avLst/>
          </a:prstGeom>
          <a:noFill/>
        </p:spPr>
        <p:txBody>
          <a:bodyPr wrap="square" rtlCol="0">
            <a:spAutoFit/>
          </a:bodyPr>
          <a:lstStyle/>
          <a:p>
            <a:pPr algn="l" rtl="0" fontAlgn="base">
              <a:spcBef>
                <a:spcPct val="0"/>
              </a:spcBef>
              <a:spcAft>
                <a:spcPct val="0"/>
              </a:spcAft>
            </a:pPr>
            <a:r>
              <a:rPr lang="en-US" sz="1200" b="1" dirty="0">
                <a:solidFill>
                  <a:prstClr val="black"/>
                </a:solidFill>
                <a:cs typeface="Arial" panose="020B0604020202020204" pitchFamily="34" charset="0"/>
              </a:rPr>
              <a:t>PCR</a:t>
            </a:r>
          </a:p>
        </p:txBody>
      </p:sp>
      <p:sp>
        <p:nvSpPr>
          <p:cNvPr id="28" name="TextBox 27"/>
          <p:cNvSpPr txBox="1"/>
          <p:nvPr/>
        </p:nvSpPr>
        <p:spPr>
          <a:xfrm>
            <a:off x="4794250" y="5562601"/>
            <a:ext cx="1073150" cy="461665"/>
          </a:xfrm>
          <a:prstGeom prst="rect">
            <a:avLst/>
          </a:prstGeom>
          <a:noFill/>
        </p:spPr>
        <p:txBody>
          <a:bodyPr wrap="square" rtlCol="0">
            <a:spAutoFit/>
          </a:bodyPr>
          <a:lstStyle/>
          <a:p>
            <a:pPr algn="l" rtl="0" fontAlgn="base">
              <a:spcBef>
                <a:spcPct val="0"/>
              </a:spcBef>
              <a:spcAft>
                <a:spcPct val="0"/>
              </a:spcAft>
            </a:pPr>
            <a:r>
              <a:rPr lang="en-US" sz="1200" b="1" dirty="0">
                <a:solidFill>
                  <a:prstClr val="black"/>
                </a:solidFill>
                <a:cs typeface="Arial" panose="020B0604020202020204" pitchFamily="34" charset="0"/>
              </a:rPr>
              <a:t>DNA sequencing</a:t>
            </a:r>
          </a:p>
        </p:txBody>
      </p:sp>
      <p:sp>
        <p:nvSpPr>
          <p:cNvPr id="29" name="TextBox 28"/>
          <p:cNvSpPr txBox="1"/>
          <p:nvPr/>
        </p:nvSpPr>
        <p:spPr>
          <a:xfrm>
            <a:off x="7924800" y="4800601"/>
            <a:ext cx="1073150" cy="1200329"/>
          </a:xfrm>
          <a:prstGeom prst="rect">
            <a:avLst/>
          </a:prstGeom>
          <a:solidFill>
            <a:schemeClr val="tx1"/>
          </a:solidFill>
        </p:spPr>
        <p:txBody>
          <a:bodyPr wrap="square" rtlCol="0">
            <a:spAutoFit/>
          </a:bodyPr>
          <a:lstStyle/>
          <a:p>
            <a:pPr algn="l" rtl="0" fontAlgn="base">
              <a:spcBef>
                <a:spcPct val="0"/>
              </a:spcBef>
              <a:spcAft>
                <a:spcPct val="0"/>
              </a:spcAft>
            </a:pPr>
            <a:r>
              <a:rPr lang="en-US" sz="1200" b="1" dirty="0">
                <a:solidFill>
                  <a:prstClr val="white"/>
                </a:solidFill>
                <a:cs typeface="Arial" panose="020B0604020202020204" pitchFamily="34" charset="0"/>
              </a:rPr>
              <a:t>Matching of the barcode sequence with the database of the </a:t>
            </a:r>
            <a:r>
              <a:rPr lang="en-US" sz="1200" b="1" dirty="0" err="1">
                <a:solidFill>
                  <a:prstClr val="white"/>
                </a:solidFill>
                <a:cs typeface="Arial" panose="020B0604020202020204" pitchFamily="34" charset="0"/>
              </a:rPr>
              <a:t>GenBank</a:t>
            </a:r>
            <a:endParaRPr lang="en-US" sz="1200" b="1" dirty="0">
              <a:solidFill>
                <a:prstClr val="white"/>
              </a:solidFill>
              <a:cs typeface="Arial" panose="020B0604020202020204" pitchFamily="34" charset="0"/>
            </a:endParaRPr>
          </a:p>
        </p:txBody>
      </p:sp>
      <p:sp>
        <p:nvSpPr>
          <p:cNvPr id="19" name="TextBox 18"/>
          <p:cNvSpPr txBox="1"/>
          <p:nvPr/>
        </p:nvSpPr>
        <p:spPr>
          <a:xfrm>
            <a:off x="6324600" y="5262772"/>
            <a:ext cx="1295400" cy="1061829"/>
          </a:xfrm>
          <a:prstGeom prst="rect">
            <a:avLst/>
          </a:prstGeom>
          <a:noFill/>
        </p:spPr>
        <p:txBody>
          <a:bodyPr wrap="square" rtlCol="0">
            <a:spAutoFit/>
          </a:bodyPr>
          <a:lstStyle/>
          <a:p>
            <a:pPr algn="l" rtl="0" fontAlgn="base">
              <a:spcBef>
                <a:spcPct val="0"/>
              </a:spcBef>
              <a:spcAft>
                <a:spcPct val="0"/>
              </a:spcAft>
            </a:pPr>
            <a:r>
              <a:rPr lang="en-US" sz="1050" b="1" dirty="0">
                <a:solidFill>
                  <a:prstClr val="black"/>
                </a:solidFill>
                <a:cs typeface="Arial" panose="020B0604020202020204" pitchFamily="34" charset="0"/>
              </a:rPr>
              <a:t>Analysis of DNA sequence using computer software, and generation of DNA barcode from the DBNA sequence</a:t>
            </a:r>
          </a:p>
        </p:txBody>
      </p:sp>
      <p:sp>
        <p:nvSpPr>
          <p:cNvPr id="21" name="Right Arrow 20"/>
          <p:cNvSpPr/>
          <p:nvPr/>
        </p:nvSpPr>
        <p:spPr>
          <a:xfrm>
            <a:off x="2428876" y="5124853"/>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3" name="Right Arrow 32"/>
          <p:cNvSpPr/>
          <p:nvPr/>
        </p:nvSpPr>
        <p:spPr>
          <a:xfrm>
            <a:off x="3381530" y="5050415"/>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4" name="Right Arrow 33"/>
          <p:cNvSpPr/>
          <p:nvPr/>
        </p:nvSpPr>
        <p:spPr>
          <a:xfrm>
            <a:off x="3948113" y="5124853"/>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5" name="Right Arrow 34"/>
          <p:cNvSpPr/>
          <p:nvPr/>
        </p:nvSpPr>
        <p:spPr>
          <a:xfrm>
            <a:off x="4671235" y="5171120"/>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6" name="Right Arrow 35"/>
          <p:cNvSpPr/>
          <p:nvPr/>
        </p:nvSpPr>
        <p:spPr>
          <a:xfrm>
            <a:off x="6122210" y="5099735"/>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7" name="Right Arrow 36"/>
          <p:cNvSpPr/>
          <p:nvPr/>
        </p:nvSpPr>
        <p:spPr>
          <a:xfrm>
            <a:off x="7696201" y="5051826"/>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1" name="Cloud 30"/>
          <p:cNvSpPr/>
          <p:nvPr/>
        </p:nvSpPr>
        <p:spPr>
          <a:xfrm>
            <a:off x="9082088" y="3657600"/>
            <a:ext cx="1585913" cy="3048000"/>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5840" name="TextBox 35839"/>
          <p:cNvSpPr txBox="1"/>
          <p:nvPr/>
        </p:nvSpPr>
        <p:spPr>
          <a:xfrm>
            <a:off x="9296400" y="4701164"/>
            <a:ext cx="1295400" cy="1569660"/>
          </a:xfrm>
          <a:prstGeom prst="rect">
            <a:avLst/>
          </a:prstGeom>
          <a:noFill/>
        </p:spPr>
        <p:txBody>
          <a:bodyPr wrap="square" rtlCol="0">
            <a:spAutoFit/>
          </a:bodyPr>
          <a:lstStyle/>
          <a:p>
            <a:pPr algn="l" rtl="0" fontAlgn="base">
              <a:spcBef>
                <a:spcPct val="0"/>
              </a:spcBef>
              <a:spcAft>
                <a:spcPct val="0"/>
              </a:spcAft>
            </a:pPr>
            <a:r>
              <a:rPr lang="en-US" sz="1200" b="1" dirty="0">
                <a:solidFill>
                  <a:prstClr val="white"/>
                </a:solidFill>
                <a:cs typeface="Arial" panose="020B0604020202020204" pitchFamily="34" charset="0"/>
              </a:rPr>
              <a:t>Identified as Genus </a:t>
            </a:r>
            <a:r>
              <a:rPr lang="en-US" sz="1200" b="1" i="1" dirty="0">
                <a:solidFill>
                  <a:prstClr val="white"/>
                </a:solidFill>
                <a:cs typeface="Arial" panose="020B0604020202020204" pitchFamily="34" charset="0"/>
              </a:rPr>
              <a:t>Rosa</a:t>
            </a:r>
            <a:r>
              <a:rPr lang="en-US" sz="1200" b="1" dirty="0">
                <a:solidFill>
                  <a:prstClr val="white"/>
                </a:solidFill>
                <a:cs typeface="Arial" panose="020B0604020202020204" pitchFamily="34" charset="0"/>
              </a:rPr>
              <a:t>, many times helps in the identification even up to the species level</a:t>
            </a:r>
          </a:p>
          <a:p>
            <a:pPr algn="l" rtl="0" fontAlgn="base">
              <a:spcBef>
                <a:spcPct val="0"/>
              </a:spcBef>
              <a:spcAft>
                <a:spcPct val="0"/>
              </a:spcAft>
            </a:pPr>
            <a:endParaRPr lang="en-US" sz="1200" b="1" dirty="0">
              <a:solidFill>
                <a:prstClr val="white"/>
              </a:solidFill>
              <a:cs typeface="Arial" panose="020B0604020202020204" pitchFamily="34" charset="0"/>
            </a:endParaRPr>
          </a:p>
        </p:txBody>
      </p:sp>
      <p:sp>
        <p:nvSpPr>
          <p:cNvPr id="42" name="Right Arrow 41"/>
          <p:cNvSpPr/>
          <p:nvPr/>
        </p:nvSpPr>
        <p:spPr>
          <a:xfrm>
            <a:off x="8997951" y="5051826"/>
            <a:ext cx="168275" cy="986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pic>
        <p:nvPicPr>
          <p:cNvPr id="43" name="Picture 2" descr="Image result for rose lea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6763" y="4114800"/>
            <a:ext cx="758825" cy="51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4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77200" y="3756800"/>
            <a:ext cx="2133600" cy="365125"/>
          </a:xfrm>
        </p:spPr>
        <p:txBody>
          <a:bodyPr/>
          <a:lstStyle/>
          <a:p>
            <a:fld id="{1508374D-8D46-4336-88FD-5F68A5A82B72}" type="slidenum">
              <a:rPr lang="en-US" smtClean="0"/>
              <a:pPr/>
              <a:t>11</a:t>
            </a:fld>
            <a:endParaRPr lang="en-US"/>
          </a:p>
        </p:txBody>
      </p:sp>
      <p:sp>
        <p:nvSpPr>
          <p:cNvPr id="5" name="Rectangle 4"/>
          <p:cNvSpPr/>
          <p:nvPr/>
        </p:nvSpPr>
        <p:spPr>
          <a:xfrm>
            <a:off x="0" y="0"/>
            <a:ext cx="12192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7" name="TextBox 6"/>
          <p:cNvSpPr txBox="1"/>
          <p:nvPr/>
        </p:nvSpPr>
        <p:spPr>
          <a:xfrm>
            <a:off x="2480734" y="3124200"/>
            <a:ext cx="45719" cy="369332"/>
          </a:xfrm>
          <a:prstGeom prst="rect">
            <a:avLst/>
          </a:prstGeom>
          <a:noFill/>
        </p:spPr>
        <p:txBody>
          <a:bodyPr wrap="square" rtlCol="0">
            <a:spAutoFit/>
          </a:bodyPr>
          <a:lstStyle/>
          <a:p>
            <a:pPr algn="l" rtl="0" fontAlgn="base">
              <a:spcBef>
                <a:spcPct val="0"/>
              </a:spcBef>
              <a:spcAft>
                <a:spcPct val="0"/>
              </a:spcAft>
            </a:pPr>
            <a:endParaRPr lang="en-US" dirty="0">
              <a:solidFill>
                <a:prstClr val="black"/>
              </a:solidFill>
              <a:cs typeface="Arial" panose="020B0604020202020204" pitchFamily="34" charset="0"/>
            </a:endParaRPr>
          </a:p>
        </p:txBody>
      </p:sp>
      <p:sp>
        <p:nvSpPr>
          <p:cNvPr id="8" name="TextBox 7"/>
          <p:cNvSpPr txBox="1">
            <a:spLocks noChangeArrowheads="1"/>
          </p:cNvSpPr>
          <p:nvPr/>
        </p:nvSpPr>
        <p:spPr bwMode="auto">
          <a:xfrm>
            <a:off x="1524000" y="533401"/>
            <a:ext cx="898842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Rounded MT Bold" panose="020F07040305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Rounded MT Bold" panose="020F07040305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Rounded MT Bold" panose="020F07040305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Rounded MT Bold" panose="020F07040305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9pPr>
          </a:lstStyle>
          <a:p>
            <a:pPr algn="ctr" rtl="0" eaLnBrk="1" fontAlgn="base" hangingPunct="1">
              <a:spcBef>
                <a:spcPct val="0"/>
              </a:spcBef>
              <a:spcAft>
                <a:spcPct val="0"/>
              </a:spcAft>
              <a:buFontTx/>
              <a:buNone/>
            </a:pPr>
            <a:r>
              <a:rPr lang="en-US" altLang="en-US" sz="4000" b="1" u="sng" dirty="0">
                <a:solidFill>
                  <a:prstClr val="black"/>
                </a:solidFill>
                <a:latin typeface="Calibri" panose="020F0502020204030204" pitchFamily="34" charset="0"/>
                <a:cs typeface="Arial" panose="020B0604020202020204" pitchFamily="34" charset="0"/>
              </a:rPr>
              <a:t>Thus in this way, the morphology to molecular data are utilized as taxonomic evidence to resolve the taxonomic problem</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733" y="3189288"/>
            <a:ext cx="573088"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072" y="3205164"/>
            <a:ext cx="1087437"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r="67677" b="54791"/>
          <a:stretch>
            <a:fillRect/>
          </a:stretch>
        </p:blipFill>
        <p:spPr bwMode="auto">
          <a:xfrm>
            <a:off x="4193647" y="3189288"/>
            <a:ext cx="8413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t="13074" r="51831"/>
          <a:stretch>
            <a:fillRect/>
          </a:stretch>
        </p:blipFill>
        <p:spPr bwMode="auto">
          <a:xfrm>
            <a:off x="7573434" y="3052764"/>
            <a:ext cx="81756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l="12480" b="12854"/>
          <a:stretch>
            <a:fillRect/>
          </a:stretch>
        </p:blipFill>
        <p:spPr bwMode="auto">
          <a:xfrm>
            <a:off x="9175221" y="3429001"/>
            <a:ext cx="696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7">
            <a:extLst>
              <a:ext uri="{28A0092B-C50C-407E-A947-70E740481C1C}">
                <a14:useLocalDpi xmlns:a14="http://schemas.microsoft.com/office/drawing/2010/main" val="0"/>
              </a:ext>
            </a:extLst>
          </a:blip>
          <a:srcRect r="57555" b="19043"/>
          <a:stretch>
            <a:fillRect/>
          </a:stretch>
        </p:blipFill>
        <p:spPr bwMode="auto">
          <a:xfrm>
            <a:off x="5338233" y="3149601"/>
            <a:ext cx="17526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r="58258" b="7372"/>
          <a:stretch>
            <a:fillRect/>
          </a:stretch>
        </p:blipFill>
        <p:spPr bwMode="auto">
          <a:xfrm>
            <a:off x="10083272" y="3008314"/>
            <a:ext cx="492125"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566334" y="3962401"/>
            <a:ext cx="974725" cy="276225"/>
          </a:xfrm>
          <a:prstGeom prst="rect">
            <a:avLst/>
          </a:prstGeom>
          <a:noFill/>
        </p:spPr>
        <p:txBody>
          <a:bodyPr wrap="none">
            <a:spAutoFit/>
          </a:bodyPr>
          <a:lstStyle/>
          <a:p>
            <a:pPr algn="l" rtl="0">
              <a:defRPr/>
            </a:pPr>
            <a:r>
              <a:rPr lang="en-US" sz="1200" b="1" dirty="0">
                <a:solidFill>
                  <a:srgbClr val="0000CC"/>
                </a:solidFill>
                <a:effectLst>
                  <a:outerShdw blurRad="38100" dist="38100" dir="2700000" algn="tl">
                    <a:srgbClr val="000000">
                      <a:alpha val="43137"/>
                    </a:srgbClr>
                  </a:outerShdw>
                </a:effectLst>
                <a:cs typeface="Arial" panose="020B0604020202020204" pitchFamily="34" charset="0"/>
              </a:rPr>
              <a:t>Morphology</a:t>
            </a:r>
          </a:p>
        </p:txBody>
      </p:sp>
      <p:pic>
        <p:nvPicPr>
          <p:cNvPr id="1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7733" y="2971800"/>
            <a:ext cx="101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718859" y="3962401"/>
            <a:ext cx="765175" cy="276225"/>
          </a:xfrm>
          <a:prstGeom prst="rect">
            <a:avLst/>
          </a:prstGeom>
          <a:noFill/>
        </p:spPr>
        <p:txBody>
          <a:bodyPr wrap="none">
            <a:spAutoFit/>
          </a:bodyPr>
          <a:lstStyle/>
          <a:p>
            <a:pPr algn="l" rtl="0">
              <a:defRPr/>
            </a:pPr>
            <a:r>
              <a:rPr lang="en-US" sz="1200" b="1" dirty="0">
                <a:solidFill>
                  <a:srgbClr val="0000CC"/>
                </a:solidFill>
                <a:effectLst>
                  <a:outerShdw blurRad="38100" dist="38100" dir="2700000" algn="tl">
                    <a:srgbClr val="000000">
                      <a:alpha val="43137"/>
                    </a:srgbClr>
                  </a:outerShdw>
                </a:effectLst>
                <a:cs typeface="Arial" panose="020B0604020202020204" pitchFamily="34" charset="0"/>
              </a:rPr>
              <a:t>Anatomy</a:t>
            </a:r>
          </a:p>
        </p:txBody>
      </p:sp>
      <p:sp>
        <p:nvSpPr>
          <p:cNvPr id="19" name="TextBox 18"/>
          <p:cNvSpPr txBox="1"/>
          <p:nvPr/>
        </p:nvSpPr>
        <p:spPr>
          <a:xfrm>
            <a:off x="4196822" y="4005263"/>
            <a:ext cx="585787" cy="277812"/>
          </a:xfrm>
          <a:prstGeom prst="rect">
            <a:avLst/>
          </a:prstGeom>
          <a:noFill/>
        </p:spPr>
        <p:txBody>
          <a:bodyPr wrap="none">
            <a:spAutoFit/>
          </a:bodyPr>
          <a:lstStyle/>
          <a:p>
            <a:pPr algn="l" rtl="0">
              <a:defRPr/>
            </a:pPr>
            <a:r>
              <a:rPr lang="en-US" sz="1200" b="1" dirty="0">
                <a:solidFill>
                  <a:srgbClr val="0000CC"/>
                </a:solidFill>
                <a:effectLst>
                  <a:outerShdw blurRad="38100" dist="38100" dir="2700000" algn="tl">
                    <a:srgbClr val="000000">
                      <a:alpha val="43137"/>
                    </a:srgbClr>
                  </a:outerShdw>
                </a:effectLst>
                <a:cs typeface="Arial" panose="020B0604020202020204" pitchFamily="34" charset="0"/>
              </a:rPr>
              <a:t>Pollen</a:t>
            </a:r>
          </a:p>
        </p:txBody>
      </p:sp>
      <p:sp>
        <p:nvSpPr>
          <p:cNvPr id="20" name="TextBox 19"/>
          <p:cNvSpPr txBox="1"/>
          <p:nvPr/>
        </p:nvSpPr>
        <p:spPr>
          <a:xfrm>
            <a:off x="5833534" y="3852863"/>
            <a:ext cx="830263" cy="277812"/>
          </a:xfrm>
          <a:prstGeom prst="rect">
            <a:avLst/>
          </a:prstGeom>
          <a:noFill/>
        </p:spPr>
        <p:txBody>
          <a:bodyPr wrap="none">
            <a:spAutoFit/>
          </a:bodyPr>
          <a:lstStyle/>
          <a:p>
            <a:pPr algn="l" rtl="0">
              <a:defRPr/>
            </a:pPr>
            <a:r>
              <a:rPr lang="en-US" sz="1200" b="1" dirty="0">
                <a:solidFill>
                  <a:srgbClr val="0000CC"/>
                </a:solidFill>
                <a:effectLst>
                  <a:outerShdw blurRad="38100" dist="38100" dir="2700000" algn="tl">
                    <a:srgbClr val="000000">
                      <a:alpha val="43137"/>
                    </a:srgbClr>
                  </a:outerShdw>
                </a:effectLst>
                <a:cs typeface="Arial" panose="020B0604020202020204" pitchFamily="34" charset="0"/>
              </a:rPr>
              <a:t>Chemistry</a:t>
            </a:r>
          </a:p>
        </p:txBody>
      </p:sp>
      <p:sp>
        <p:nvSpPr>
          <p:cNvPr id="21" name="TextBox 20"/>
          <p:cNvSpPr txBox="1"/>
          <p:nvPr/>
        </p:nvSpPr>
        <p:spPr>
          <a:xfrm>
            <a:off x="7357534" y="4005263"/>
            <a:ext cx="1101725" cy="277812"/>
          </a:xfrm>
          <a:prstGeom prst="rect">
            <a:avLst/>
          </a:prstGeom>
          <a:noFill/>
        </p:spPr>
        <p:txBody>
          <a:bodyPr wrap="none">
            <a:spAutoFit/>
          </a:bodyPr>
          <a:lstStyle/>
          <a:p>
            <a:pPr algn="l" rtl="0">
              <a:defRPr/>
            </a:pPr>
            <a:r>
              <a:rPr lang="en-US" sz="1200" b="1" dirty="0">
                <a:solidFill>
                  <a:srgbClr val="0000CC"/>
                </a:solidFill>
                <a:effectLst>
                  <a:outerShdw blurRad="38100" dist="38100" dir="2700000" algn="tl">
                    <a:srgbClr val="000000">
                      <a:alpha val="43137"/>
                    </a:srgbClr>
                  </a:outerShdw>
                </a:effectLst>
                <a:cs typeface="Arial" panose="020B0604020202020204" pitchFamily="34" charset="0"/>
              </a:rPr>
              <a:t>Chromosomes</a:t>
            </a:r>
          </a:p>
        </p:txBody>
      </p:sp>
      <p:sp>
        <p:nvSpPr>
          <p:cNvPr id="22" name="TextBox 21"/>
          <p:cNvSpPr txBox="1"/>
          <p:nvPr/>
        </p:nvSpPr>
        <p:spPr>
          <a:xfrm>
            <a:off x="8781522" y="4038601"/>
            <a:ext cx="1933991" cy="276999"/>
          </a:xfrm>
          <a:prstGeom prst="rect">
            <a:avLst/>
          </a:prstGeom>
          <a:noFill/>
        </p:spPr>
        <p:txBody>
          <a:bodyPr wrap="none">
            <a:spAutoFit/>
          </a:bodyPr>
          <a:lstStyle/>
          <a:p>
            <a:pPr algn="l" rtl="0">
              <a:defRPr/>
            </a:pPr>
            <a:r>
              <a:rPr lang="en-US" sz="1200" b="1" dirty="0">
                <a:solidFill>
                  <a:srgbClr val="0000CC"/>
                </a:solidFill>
                <a:effectLst>
                  <a:outerShdw blurRad="38100" dist="38100" dir="2700000" algn="tl">
                    <a:srgbClr val="000000">
                      <a:alpha val="43137"/>
                    </a:srgbClr>
                  </a:outerShdw>
                </a:effectLst>
                <a:cs typeface="Arial" panose="020B0604020202020204" pitchFamily="34" charset="0"/>
              </a:rPr>
              <a:t>DNA / Molecular taxonomy</a:t>
            </a:r>
          </a:p>
        </p:txBody>
      </p:sp>
      <p:sp>
        <p:nvSpPr>
          <p:cNvPr id="23" name="Right Arrow 22"/>
          <p:cNvSpPr/>
          <p:nvPr/>
        </p:nvSpPr>
        <p:spPr>
          <a:xfrm>
            <a:off x="2404533" y="3516314"/>
            <a:ext cx="152400" cy="968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24" name="Right Arrow 23"/>
          <p:cNvSpPr/>
          <p:nvPr/>
        </p:nvSpPr>
        <p:spPr>
          <a:xfrm>
            <a:off x="3852333" y="3560764"/>
            <a:ext cx="152400" cy="968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25" name="Right Arrow 24"/>
          <p:cNvSpPr/>
          <p:nvPr/>
        </p:nvSpPr>
        <p:spPr>
          <a:xfrm>
            <a:off x="5122333" y="3514726"/>
            <a:ext cx="152400" cy="984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26" name="Right Arrow 25"/>
          <p:cNvSpPr/>
          <p:nvPr/>
        </p:nvSpPr>
        <p:spPr>
          <a:xfrm>
            <a:off x="7230533" y="3546475"/>
            <a:ext cx="152400" cy="968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27" name="Right Arrow 26"/>
          <p:cNvSpPr/>
          <p:nvPr/>
        </p:nvSpPr>
        <p:spPr>
          <a:xfrm>
            <a:off x="8678333" y="3590925"/>
            <a:ext cx="152400" cy="968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28" name="Slide Number Placeholder 2"/>
          <p:cNvSpPr txBox="1">
            <a:spLocks/>
          </p:cNvSpPr>
          <p:nvPr/>
        </p:nvSpPr>
        <p:spPr>
          <a:xfrm>
            <a:off x="8195733" y="38417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Rounded MT Bold" panose="020F07040305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fld id="{17D83F6A-A498-4ADF-AE44-CFF7BE6ACD55}" type="slidenum">
              <a:rPr lang="en-US"/>
              <a:pPr/>
              <a:t>11</a:t>
            </a:fld>
            <a:endParaRPr lang="en-US"/>
          </a:p>
        </p:txBody>
      </p:sp>
    </p:spTree>
    <p:extLst>
      <p:ext uri="{BB962C8B-B14F-4D97-AF65-F5344CB8AC3E}">
        <p14:creationId xmlns:p14="http://schemas.microsoft.com/office/powerpoint/2010/main" val="211554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64355A-4449-44E8-BF79-EBDE44928373}" type="slidenum">
              <a:rPr lang="en-US" smtClean="0"/>
              <a:pPr/>
              <a:t>2</a:t>
            </a:fld>
            <a:endParaRPr lang="en-US"/>
          </a:p>
        </p:txBody>
      </p:sp>
      <p:sp>
        <p:nvSpPr>
          <p:cNvPr id="17" name="TextBox 16"/>
          <p:cNvSpPr txBox="1"/>
          <p:nvPr/>
        </p:nvSpPr>
        <p:spPr>
          <a:xfrm>
            <a:off x="1524000" y="-155573"/>
            <a:ext cx="9144000" cy="400110"/>
          </a:xfrm>
          <a:prstGeom prst="rect">
            <a:avLst/>
          </a:prstGeom>
          <a:solidFill>
            <a:srgbClr val="008000"/>
          </a:solidFill>
        </p:spPr>
        <p:txBody>
          <a:bodyPr wrap="square" rtlCol="0">
            <a:spAutoFit/>
          </a:bodyPr>
          <a:lstStyle/>
          <a:p>
            <a:pPr algn="ctr"/>
            <a:r>
              <a:rPr lang="en-US" sz="2000" b="1" dirty="0">
                <a:solidFill>
                  <a:schemeClr val="bg1"/>
                </a:solidFill>
              </a:rPr>
              <a:t>Source of Taxonomic Evidences: Molecular Data / DNA / Molecular Taxonomy</a:t>
            </a:r>
            <a:endParaRPr lang="en-US" sz="2000" dirty="0">
              <a:solidFill>
                <a:schemeClr val="bg1"/>
              </a:solidFill>
            </a:endParaRPr>
          </a:p>
        </p:txBody>
      </p:sp>
      <p:sp>
        <p:nvSpPr>
          <p:cNvPr id="3" name="TextBox 2"/>
          <p:cNvSpPr txBox="1"/>
          <p:nvPr/>
        </p:nvSpPr>
        <p:spPr>
          <a:xfrm>
            <a:off x="1676400" y="609601"/>
            <a:ext cx="8839200" cy="1200329"/>
          </a:xfrm>
          <a:prstGeom prst="rect">
            <a:avLst/>
          </a:prstGeom>
          <a:noFill/>
        </p:spPr>
        <p:txBody>
          <a:bodyPr wrap="square" rtlCol="0">
            <a:spAutoFit/>
          </a:bodyPr>
          <a:lstStyle/>
          <a:p>
            <a:r>
              <a:rPr lang="en-US" b="1" dirty="0">
                <a:solidFill>
                  <a:srgbClr val="0033CC"/>
                </a:solidFill>
              </a:rPr>
              <a:t>DNA: </a:t>
            </a:r>
            <a:r>
              <a:rPr lang="en-US" b="1" dirty="0" err="1">
                <a:solidFill>
                  <a:srgbClr val="0033CC"/>
                </a:solidFill>
              </a:rPr>
              <a:t>Deoxyribo</a:t>
            </a:r>
            <a:r>
              <a:rPr lang="en-US" b="1" dirty="0">
                <a:solidFill>
                  <a:srgbClr val="0033CC"/>
                </a:solidFill>
              </a:rPr>
              <a:t> Nucleic Acid / DNA is a molecule composed of two chains that coil around each other to form a double helix carrying the genetic instructions used in the growth, development, functioning, and reproduction of all known living organisms.</a:t>
            </a:r>
          </a:p>
          <a:p>
            <a:endParaRPr lang="en-US" b="1" dirty="0"/>
          </a:p>
        </p:txBody>
      </p:sp>
      <p:sp>
        <p:nvSpPr>
          <p:cNvPr id="4" name="AutoShape 2" descr="Image result for DN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917" name="Picture 5" descr="Image result for DNA"/>
          <p:cNvPicPr>
            <a:picLocks noChangeAspect="1" noChangeArrowheads="1"/>
          </p:cNvPicPr>
          <p:nvPr/>
        </p:nvPicPr>
        <p:blipFill rotWithShape="1">
          <a:blip r:embed="rId2">
            <a:extLst>
              <a:ext uri="{28A0092B-C50C-407E-A947-70E740481C1C}">
                <a14:useLocalDpi xmlns:a14="http://schemas.microsoft.com/office/drawing/2010/main" val="0"/>
              </a:ext>
            </a:extLst>
          </a:blip>
          <a:srcRect b="4838"/>
          <a:stretch/>
        </p:blipFill>
        <p:spPr bwMode="auto">
          <a:xfrm>
            <a:off x="2286000" y="1981201"/>
            <a:ext cx="76200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5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08374D-8D46-4336-88FD-5F68A5A82B72}" type="slidenum">
              <a:rPr lang="en-US" smtClean="0"/>
              <a:pPr/>
              <a:t>3</a:t>
            </a:fld>
            <a:endParaRPr lang="en-US"/>
          </a:p>
        </p:txBody>
      </p:sp>
      <p:sp>
        <p:nvSpPr>
          <p:cNvPr id="6" name="TextBox 5"/>
          <p:cNvSpPr txBox="1"/>
          <p:nvPr/>
        </p:nvSpPr>
        <p:spPr>
          <a:xfrm>
            <a:off x="25400" y="889001"/>
            <a:ext cx="12192000" cy="5262979"/>
          </a:xfrm>
          <a:prstGeom prst="rect">
            <a:avLst/>
          </a:prstGeom>
          <a:solidFill>
            <a:srgbClr val="7030A0"/>
          </a:solidFill>
        </p:spPr>
        <p:txBody>
          <a:bodyPr wrap="square" rtlCol="0">
            <a:spAutoFit/>
          </a:bodyPr>
          <a:lstStyle/>
          <a:p>
            <a:pPr marL="171450" indent="-171450" algn="l" rtl="0" fontAlgn="base">
              <a:spcBef>
                <a:spcPct val="0"/>
              </a:spcBef>
              <a:spcAft>
                <a:spcPct val="0"/>
              </a:spcAft>
              <a:buFont typeface="Wingdings" panose="05000000000000000000" pitchFamily="2" charset="2"/>
              <a:buChar char="§"/>
            </a:pPr>
            <a:r>
              <a:rPr lang="en-US" sz="2400" b="1" dirty="0">
                <a:solidFill>
                  <a:prstClr val="white"/>
                </a:solidFill>
                <a:cs typeface="Arial" panose="020B0604020202020204" pitchFamily="34" charset="0"/>
              </a:rPr>
              <a:t>Molecular Taxonomy or Molecular systematics or Molecular </a:t>
            </a:r>
            <a:r>
              <a:rPr lang="en-US" sz="2400" b="1" dirty="0" err="1">
                <a:solidFill>
                  <a:prstClr val="white"/>
                </a:solidFill>
                <a:cs typeface="Arial" panose="020B0604020202020204" pitchFamily="34" charset="0"/>
              </a:rPr>
              <a:t>phylogenetics</a:t>
            </a:r>
            <a:r>
              <a:rPr lang="en-US" sz="2400" b="1" dirty="0">
                <a:solidFill>
                  <a:prstClr val="white"/>
                </a:solidFill>
                <a:cs typeface="Arial" panose="020B0604020202020204" pitchFamily="34" charset="0"/>
              </a:rPr>
              <a:t> deals the utilization of nucleic acid data. As DNA sequence of a gene is constant in a species, hence advantage over morphological data for taxonomic studies. </a:t>
            </a:r>
          </a:p>
          <a:p>
            <a:pPr marL="171450" indent="-171450" algn="l" rtl="0" fontAlgn="base">
              <a:spcBef>
                <a:spcPct val="0"/>
              </a:spcBef>
              <a:spcAft>
                <a:spcPct val="0"/>
              </a:spcAft>
              <a:buFont typeface="Wingdings" panose="05000000000000000000" pitchFamily="2" charset="2"/>
              <a:buChar char="§"/>
            </a:pPr>
            <a:endParaRPr lang="en-US" sz="2400" b="1" dirty="0">
              <a:solidFill>
                <a:prstClr val="white"/>
              </a:solidFill>
              <a:cs typeface="Arial" panose="020B0604020202020204" pitchFamily="34" charset="0"/>
            </a:endParaRPr>
          </a:p>
          <a:p>
            <a:pPr marL="171450" indent="-171450" algn="l" rtl="0" fontAlgn="base">
              <a:spcBef>
                <a:spcPct val="0"/>
              </a:spcBef>
              <a:spcAft>
                <a:spcPct val="0"/>
              </a:spcAft>
              <a:buFont typeface="Wingdings" panose="05000000000000000000" pitchFamily="2" charset="2"/>
              <a:buChar char="§"/>
            </a:pPr>
            <a:r>
              <a:rPr lang="en-US" sz="2400" b="1" dirty="0">
                <a:solidFill>
                  <a:prstClr val="white"/>
                </a:solidFill>
                <a:cs typeface="Arial" panose="020B0604020202020204" pitchFamily="34" charset="0"/>
              </a:rPr>
              <a:t>Taxonomist use molecular data from three different locations within a plant cell: chloroplast, mitochondrion and the nucleus.</a:t>
            </a:r>
          </a:p>
          <a:p>
            <a:pPr marL="171450" indent="-171450" algn="l" rtl="0" fontAlgn="base">
              <a:spcBef>
                <a:spcPct val="0"/>
              </a:spcBef>
              <a:spcAft>
                <a:spcPct val="0"/>
              </a:spcAft>
              <a:buFont typeface="Wingdings" panose="05000000000000000000" pitchFamily="2" charset="2"/>
              <a:buChar char="§"/>
            </a:pPr>
            <a:endParaRPr lang="en-US" sz="2400" b="1" dirty="0">
              <a:solidFill>
                <a:prstClr val="white"/>
              </a:solidFill>
              <a:cs typeface="Arial" panose="020B0604020202020204" pitchFamily="34" charset="0"/>
            </a:endParaRPr>
          </a:p>
          <a:p>
            <a:pPr marL="171450" indent="-171450" algn="l" rtl="0" fontAlgn="base">
              <a:spcBef>
                <a:spcPct val="0"/>
              </a:spcBef>
              <a:spcAft>
                <a:spcPct val="0"/>
              </a:spcAft>
              <a:buFont typeface="Wingdings" panose="05000000000000000000" pitchFamily="2" charset="2"/>
              <a:buChar char="§"/>
            </a:pPr>
            <a:r>
              <a:rPr lang="en-US" sz="2400" b="1" dirty="0">
                <a:solidFill>
                  <a:prstClr val="white"/>
                </a:solidFill>
                <a:cs typeface="Arial" panose="020B0604020202020204" pitchFamily="34" charset="0"/>
              </a:rPr>
              <a:t>Molecular systematics involves following steps: </a:t>
            </a:r>
          </a:p>
          <a:p>
            <a:pPr marL="171450" indent="-171450" algn="l" rtl="0" fontAlgn="base">
              <a:spcBef>
                <a:spcPct val="0"/>
              </a:spcBef>
              <a:spcAft>
                <a:spcPct val="0"/>
              </a:spcAft>
              <a:buFont typeface="Wingdings" panose="05000000000000000000" pitchFamily="2" charset="2"/>
              <a:buChar char="§"/>
            </a:pPr>
            <a:endParaRPr lang="en-US" sz="2400" b="1" dirty="0">
              <a:solidFill>
                <a:prstClr val="white"/>
              </a:solidFill>
              <a:cs typeface="Arial" panose="020B0604020202020204" pitchFamily="34" charset="0"/>
            </a:endParaRPr>
          </a:p>
          <a:p>
            <a:pPr marL="457200" indent="-457200" algn="l" rtl="0" fontAlgn="base">
              <a:spcBef>
                <a:spcPct val="0"/>
              </a:spcBef>
              <a:spcAft>
                <a:spcPct val="0"/>
              </a:spcAft>
              <a:buFontTx/>
              <a:buAutoNum type="arabicParenBoth"/>
            </a:pPr>
            <a:r>
              <a:rPr lang="en-US" sz="2400" b="1" dirty="0">
                <a:solidFill>
                  <a:prstClr val="white"/>
                </a:solidFill>
                <a:cs typeface="Arial" panose="020B0604020202020204" pitchFamily="34" charset="0"/>
              </a:rPr>
              <a:t>Collection of fresh leaf sample </a:t>
            </a:r>
          </a:p>
          <a:p>
            <a:pPr marL="457200" indent="-457200" algn="l" rtl="0" fontAlgn="base">
              <a:spcBef>
                <a:spcPct val="0"/>
              </a:spcBef>
              <a:spcAft>
                <a:spcPct val="0"/>
              </a:spcAft>
              <a:buFontTx/>
              <a:buAutoNum type="arabicParenBoth"/>
            </a:pPr>
            <a:r>
              <a:rPr lang="en-US" sz="2400" b="1" dirty="0">
                <a:solidFill>
                  <a:prstClr val="white"/>
                </a:solidFill>
                <a:cs typeface="Arial" panose="020B0604020202020204" pitchFamily="34" charset="0"/>
              </a:rPr>
              <a:t>DNA extraction</a:t>
            </a:r>
          </a:p>
          <a:p>
            <a:pPr marL="457200" indent="-457200" algn="l" rtl="0" fontAlgn="base">
              <a:spcBef>
                <a:spcPct val="0"/>
              </a:spcBef>
              <a:spcAft>
                <a:spcPct val="0"/>
              </a:spcAft>
              <a:buFontTx/>
              <a:buAutoNum type="arabicParenBoth"/>
            </a:pPr>
            <a:r>
              <a:rPr lang="en-US" sz="2400" b="1" dirty="0">
                <a:solidFill>
                  <a:prstClr val="white"/>
                </a:solidFill>
                <a:cs typeface="Arial" panose="020B0604020202020204" pitchFamily="34" charset="0"/>
              </a:rPr>
              <a:t>Amplification using PCR –Polymerase chain Reaction</a:t>
            </a:r>
          </a:p>
          <a:p>
            <a:pPr marL="457200" indent="-457200" algn="l" rtl="0" fontAlgn="base">
              <a:spcBef>
                <a:spcPct val="0"/>
              </a:spcBef>
              <a:spcAft>
                <a:spcPct val="0"/>
              </a:spcAft>
              <a:buFontTx/>
              <a:buAutoNum type="arabicParenBoth"/>
            </a:pPr>
            <a:r>
              <a:rPr lang="en-US" sz="2400" b="1" dirty="0">
                <a:solidFill>
                  <a:prstClr val="white"/>
                </a:solidFill>
                <a:cs typeface="Arial" panose="020B0604020202020204" pitchFamily="34" charset="0"/>
              </a:rPr>
              <a:t>DNA / Gene Sequencing</a:t>
            </a:r>
          </a:p>
          <a:p>
            <a:pPr marL="457200" indent="-457200" algn="l" rtl="0" fontAlgn="base">
              <a:spcBef>
                <a:spcPct val="0"/>
              </a:spcBef>
              <a:spcAft>
                <a:spcPct val="0"/>
              </a:spcAft>
              <a:buFontTx/>
              <a:buAutoNum type="arabicParenBoth"/>
            </a:pPr>
            <a:r>
              <a:rPr lang="en-US" sz="2400" b="1" dirty="0">
                <a:solidFill>
                  <a:prstClr val="white"/>
                </a:solidFill>
                <a:cs typeface="Arial" panose="020B0604020202020204" pitchFamily="34" charset="0"/>
              </a:rPr>
              <a:t>Analysis of Sequence data using computer software / bioinformatics tools</a:t>
            </a:r>
          </a:p>
        </p:txBody>
      </p:sp>
    </p:spTree>
    <p:extLst>
      <p:ext uri="{BB962C8B-B14F-4D97-AF65-F5344CB8AC3E}">
        <p14:creationId xmlns:p14="http://schemas.microsoft.com/office/powerpoint/2010/main" val="396438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64355A-4449-44E8-BF79-EBDE44928373}" type="slidenum">
              <a:rPr lang="en-US" smtClean="0"/>
              <a:pPr/>
              <a:t>4</a:t>
            </a:fld>
            <a:endParaRPr lang="en-US"/>
          </a:p>
        </p:txBody>
      </p:sp>
      <p:sp>
        <p:nvSpPr>
          <p:cNvPr id="3" name="TextBox 2"/>
          <p:cNvSpPr txBox="1"/>
          <p:nvPr/>
        </p:nvSpPr>
        <p:spPr>
          <a:xfrm>
            <a:off x="0" y="609601"/>
            <a:ext cx="12192000" cy="1477328"/>
          </a:xfrm>
          <a:prstGeom prst="rect">
            <a:avLst/>
          </a:prstGeom>
          <a:noFill/>
        </p:spPr>
        <p:txBody>
          <a:bodyPr wrap="square" rtlCol="0">
            <a:spAutoFit/>
          </a:bodyPr>
          <a:lstStyle/>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DNA can be extracted from the plant tissue or cell using tools and techniques of molecular biology. </a:t>
            </a:r>
          </a:p>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DNA extraction is tedious and long process need skill hands and experience of molecular biology.</a:t>
            </a:r>
          </a:p>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DNA extraction need compete setup of molecular biology laboratory also.</a:t>
            </a:r>
          </a:p>
          <a:p>
            <a:pPr algn="l" rtl="0" fontAlgn="base">
              <a:spcBef>
                <a:spcPct val="0"/>
              </a:spcBef>
              <a:spcAft>
                <a:spcPct val="0"/>
              </a:spcAft>
            </a:pPr>
            <a:endParaRPr lang="en-US" b="1" dirty="0">
              <a:solidFill>
                <a:prstClr val="black"/>
              </a:solidFill>
              <a:cs typeface="Arial" panose="020B0604020202020204" pitchFamily="34" charset="0"/>
            </a:endParaRPr>
          </a:p>
          <a:p>
            <a:pPr algn="l" rtl="0" fontAlgn="base">
              <a:spcBef>
                <a:spcPct val="0"/>
              </a:spcBef>
              <a:spcAft>
                <a:spcPct val="0"/>
              </a:spcAft>
            </a:pPr>
            <a:endParaRPr lang="en-US" b="1" dirty="0">
              <a:solidFill>
                <a:prstClr val="black"/>
              </a:solidFill>
              <a:cs typeface="Arial" panose="020B0604020202020204" pitchFamily="34" charset="0"/>
            </a:endParaRPr>
          </a:p>
        </p:txBody>
      </p:sp>
      <p:sp>
        <p:nvSpPr>
          <p:cNvPr id="4" name="AutoShape 2" descr="Image result for DN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a:solidFill>
                <a:prstClr val="black"/>
              </a:solidFill>
              <a:cs typeface="Arial" panose="020B0604020202020204" pitchFamily="34" charset="0"/>
            </a:endParaRPr>
          </a:p>
        </p:txBody>
      </p:sp>
      <p:pic>
        <p:nvPicPr>
          <p:cNvPr id="7" name="Picture 5" descr="P1010547"/>
          <p:cNvPicPr>
            <a:picLocks noChangeAspect="1" noChangeArrowheads="1"/>
          </p:cNvPicPr>
          <p:nvPr/>
        </p:nvPicPr>
        <p:blipFill>
          <a:blip r:embed="rId2" cstate="print"/>
          <a:srcRect l="10609" r="16429"/>
          <a:stretch>
            <a:fillRect/>
          </a:stretch>
        </p:blipFill>
        <p:spPr bwMode="auto">
          <a:xfrm>
            <a:off x="5027740" y="2636643"/>
            <a:ext cx="3582861" cy="3067584"/>
          </a:xfrm>
          <a:prstGeom prst="rect">
            <a:avLst/>
          </a:prstGeom>
          <a:noFill/>
          <a:ln w="9525">
            <a:noFill/>
            <a:miter lim="800000"/>
            <a:headEnd/>
            <a:tailEnd/>
          </a:ln>
        </p:spPr>
      </p:pic>
      <p:pic>
        <p:nvPicPr>
          <p:cNvPr id="8" name="Picture 7" descr="cmeloooooooooo"/>
          <p:cNvPicPr>
            <a:picLocks noChangeAspect="1" noChangeArrowheads="1"/>
          </p:cNvPicPr>
          <p:nvPr/>
        </p:nvPicPr>
        <p:blipFill>
          <a:blip r:embed="rId3" cstate="print"/>
          <a:srcRect l="36800" t="10867" b="21201"/>
          <a:stretch>
            <a:fillRect/>
          </a:stretch>
        </p:blipFill>
        <p:spPr bwMode="auto">
          <a:xfrm>
            <a:off x="3657600" y="2158560"/>
            <a:ext cx="1253076" cy="964730"/>
          </a:xfrm>
          <a:prstGeom prst="rect">
            <a:avLst/>
          </a:prstGeom>
          <a:noFill/>
          <a:ln w="9525">
            <a:noFill/>
            <a:miter lim="800000"/>
            <a:headEnd/>
            <a:tailEnd/>
          </a:ln>
        </p:spPr>
      </p:pic>
      <p:sp>
        <p:nvSpPr>
          <p:cNvPr id="9" name="TextBox 8"/>
          <p:cNvSpPr txBox="1"/>
          <p:nvPr/>
        </p:nvSpPr>
        <p:spPr>
          <a:xfrm>
            <a:off x="6553201" y="5105401"/>
            <a:ext cx="1999151" cy="461665"/>
          </a:xfrm>
          <a:prstGeom prst="rect">
            <a:avLst/>
          </a:prstGeom>
          <a:solidFill>
            <a:schemeClr val="bg1">
              <a:lumMod val="85000"/>
            </a:schemeClr>
          </a:solidFill>
        </p:spPr>
        <p:txBody>
          <a:bodyPr wrap="square" rtlCol="0">
            <a:spAutoFit/>
          </a:bodyPr>
          <a:lstStyle/>
          <a:p>
            <a:pPr algn="l" rtl="0" fontAlgn="base">
              <a:spcBef>
                <a:spcPct val="0"/>
              </a:spcBef>
              <a:spcAft>
                <a:spcPct val="0"/>
              </a:spcAft>
            </a:pPr>
            <a:r>
              <a:rPr lang="en-US" sz="1200" b="1" dirty="0">
                <a:solidFill>
                  <a:srgbClr val="0000CC"/>
                </a:solidFill>
                <a:cs typeface="Arial" panose="020B0604020202020204" pitchFamily="34" charset="0"/>
              </a:rPr>
              <a:t>A view of molecular biology laboratory </a:t>
            </a:r>
          </a:p>
        </p:txBody>
      </p:sp>
      <p:pic>
        <p:nvPicPr>
          <p:cNvPr id="10" name="Picture 20" descr="DNA_twirl"/>
          <p:cNvPicPr>
            <a:picLocks noChangeAspect="1" noChangeArrowheads="1" noCrop="1"/>
          </p:cNvPicPr>
          <p:nvPr/>
        </p:nvPicPr>
        <p:blipFill>
          <a:blip r:embed="rId4" cstate="print"/>
          <a:srcRect/>
          <a:stretch>
            <a:fillRect/>
          </a:stretch>
        </p:blipFill>
        <p:spPr bwMode="auto">
          <a:xfrm>
            <a:off x="8627533" y="5092932"/>
            <a:ext cx="1026520" cy="1371600"/>
          </a:xfrm>
          <a:prstGeom prst="rect">
            <a:avLst/>
          </a:prstGeom>
          <a:noFill/>
          <a:ln w="9525">
            <a:noFill/>
            <a:miter lim="800000"/>
            <a:headEnd/>
            <a:tailEnd/>
          </a:ln>
        </p:spPr>
      </p:pic>
    </p:spTree>
    <p:extLst>
      <p:ext uri="{BB962C8B-B14F-4D97-AF65-F5344CB8AC3E}">
        <p14:creationId xmlns:p14="http://schemas.microsoft.com/office/powerpoint/2010/main" val="427897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464355A-4449-44E8-BF79-EBDE44928373}" type="slidenum">
              <a:rPr lang="en-US" smtClean="0"/>
              <a:pPr/>
              <a:t>5</a:t>
            </a:fld>
            <a:endParaRPr lang="en-US"/>
          </a:p>
        </p:txBody>
      </p:sp>
      <p:sp>
        <p:nvSpPr>
          <p:cNvPr id="11" name="TextBox 10"/>
          <p:cNvSpPr txBox="1"/>
          <p:nvPr/>
        </p:nvSpPr>
        <p:spPr>
          <a:xfrm>
            <a:off x="1" y="410826"/>
            <a:ext cx="12192000" cy="6463308"/>
          </a:xfrm>
          <a:prstGeom prst="rect">
            <a:avLst/>
          </a:prstGeom>
          <a:solidFill>
            <a:schemeClr val="accent3">
              <a:lumMod val="60000"/>
              <a:lumOff val="40000"/>
            </a:schemeClr>
          </a:solidFill>
        </p:spPr>
        <p:txBody>
          <a:bodyPr wrap="square" rtlCol="0">
            <a:spAutoFit/>
          </a:bodyPr>
          <a:lstStyle/>
          <a:p>
            <a:pPr algn="l" rtl="0" fontAlgn="base">
              <a:spcBef>
                <a:spcPct val="0"/>
              </a:spcBef>
              <a:spcAft>
                <a:spcPct val="0"/>
              </a:spcAft>
            </a:pPr>
            <a:endParaRPr lang="en-US" b="1" dirty="0">
              <a:solidFill>
                <a:prstClr val="black"/>
              </a:solidFill>
              <a:cs typeface="Arial" panose="020B0604020202020204" pitchFamily="34" charset="0"/>
            </a:endParaRPr>
          </a:p>
          <a:p>
            <a:pPr algn="l" rtl="0" fontAlgn="base">
              <a:spcBef>
                <a:spcPct val="0"/>
              </a:spcBef>
              <a:spcAft>
                <a:spcPct val="0"/>
              </a:spcAft>
            </a:pPr>
            <a:r>
              <a:rPr lang="en-US" b="1" dirty="0">
                <a:solidFill>
                  <a:srgbClr val="000099"/>
                </a:solidFill>
                <a:cs typeface="Arial" panose="020B0604020202020204" pitchFamily="34" charset="0"/>
              </a:rPr>
              <a:t>Experimental Techniques of Amplification using PCR –Polymerase Chain Reaction</a:t>
            </a:r>
          </a:p>
          <a:p>
            <a:pPr algn="l" rtl="0" fontAlgn="base">
              <a:spcBef>
                <a:spcPct val="0"/>
              </a:spcBef>
              <a:spcAft>
                <a:spcPct val="0"/>
              </a:spcAft>
            </a:pPr>
            <a:endParaRPr lang="en-US" b="1" dirty="0">
              <a:solidFill>
                <a:prstClr val="black"/>
              </a:solidFill>
              <a:cs typeface="Arial" panose="020B0604020202020204" pitchFamily="34" charset="0"/>
            </a:endParaRPr>
          </a:p>
          <a:p>
            <a:pPr marL="285750" indent="-285750" algn="l" rtl="0" fontAlgn="base">
              <a:spcBef>
                <a:spcPct val="0"/>
              </a:spcBef>
              <a:spcAft>
                <a:spcPct val="0"/>
              </a:spcAft>
              <a:buFont typeface="Wingdings" panose="05000000000000000000" pitchFamily="2" charset="2"/>
              <a:buChar char="§"/>
            </a:pPr>
            <a:r>
              <a:rPr lang="en-US" b="1" dirty="0">
                <a:solidFill>
                  <a:prstClr val="black"/>
                </a:solidFill>
                <a:cs typeface="Arial" panose="020B0604020202020204" pitchFamily="34" charset="0"/>
              </a:rPr>
              <a:t>Polymerase chain reaction (PCR) is a method widely used in molecular biology to make many copies of a specific DNA segment. Using PCR, a single copy (or more) of a DNA sequence is exponentially amplified to generate thousands to millions of more copies of that particular DNA segment. </a:t>
            </a:r>
          </a:p>
          <a:p>
            <a:pPr marL="285750" indent="-285750" algn="l" rtl="0" fontAlgn="base">
              <a:spcBef>
                <a:spcPct val="0"/>
              </a:spcBef>
              <a:spcAft>
                <a:spcPct val="0"/>
              </a:spcAft>
              <a:buFont typeface="Wingdings" panose="05000000000000000000" pitchFamily="2" charset="2"/>
              <a:buChar char="§"/>
            </a:pPr>
            <a:r>
              <a:rPr lang="en-US" b="1" dirty="0">
                <a:solidFill>
                  <a:prstClr val="black"/>
                </a:solidFill>
                <a:cs typeface="Arial" panose="020B0604020202020204" pitchFamily="34" charset="0"/>
              </a:rPr>
              <a:t>Primer (a short DNA segment) is used in the PCR for the amplification.</a:t>
            </a:r>
          </a:p>
          <a:p>
            <a:pPr marL="285750" indent="-28575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algn="l" rtl="0" fontAlgn="base">
              <a:spcBef>
                <a:spcPct val="0"/>
              </a:spcBef>
              <a:spcAft>
                <a:spcPct val="0"/>
              </a:spcAft>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a:p>
            <a:pPr marL="342900" indent="-342900" algn="l" rtl="0" fontAlgn="base">
              <a:spcBef>
                <a:spcPct val="0"/>
              </a:spcBef>
              <a:spcAft>
                <a:spcPct val="0"/>
              </a:spcAft>
              <a:buFont typeface="Wingdings" panose="05000000000000000000" pitchFamily="2" charset="2"/>
              <a:buChar char="§"/>
            </a:pPr>
            <a:endParaRPr lang="en-US" b="1" dirty="0">
              <a:solidFill>
                <a:prstClr val="black"/>
              </a:solidFill>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800601" y="2794000"/>
            <a:ext cx="5651823" cy="4191000"/>
          </a:xfrm>
          <a:prstGeom prst="rect">
            <a:avLst/>
          </a:prstGeom>
        </p:spPr>
      </p:pic>
      <p:pic>
        <p:nvPicPr>
          <p:cNvPr id="12" name="Picture 8" descr="DSC00218"/>
          <p:cNvPicPr>
            <a:picLocks noChangeAspect="1" noChangeArrowheads="1"/>
          </p:cNvPicPr>
          <p:nvPr/>
        </p:nvPicPr>
        <p:blipFill>
          <a:blip r:embed="rId3" cstate="print"/>
          <a:srcRect t="11993" r="14706"/>
          <a:stretch>
            <a:fillRect/>
          </a:stretch>
        </p:blipFill>
        <p:spPr bwMode="auto">
          <a:xfrm>
            <a:off x="1905000" y="3048001"/>
            <a:ext cx="2286000" cy="3145613"/>
          </a:xfrm>
          <a:prstGeom prst="rect">
            <a:avLst/>
          </a:prstGeom>
          <a:noFill/>
          <a:ln w="9525">
            <a:noFill/>
            <a:miter lim="800000"/>
            <a:headEnd/>
            <a:tailEnd/>
          </a:ln>
        </p:spPr>
      </p:pic>
    </p:spTree>
    <p:extLst>
      <p:ext uri="{BB962C8B-B14F-4D97-AF65-F5344CB8AC3E}">
        <p14:creationId xmlns:p14="http://schemas.microsoft.com/office/powerpoint/2010/main" val="1680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91600" y="6248400"/>
            <a:ext cx="2133600" cy="457200"/>
          </a:xfrm>
        </p:spPr>
        <p:txBody>
          <a:bodyPr/>
          <a:lstStyle/>
          <a:p>
            <a:fld id="{5464355A-4449-44E8-BF79-EBDE44928373}" type="slidenum">
              <a:rPr lang="en-US" smtClean="0"/>
              <a:pPr/>
              <a:t>6</a:t>
            </a:fld>
            <a:endParaRPr lang="en-US"/>
          </a:p>
        </p:txBody>
      </p:sp>
      <p:pic>
        <p:nvPicPr>
          <p:cNvPr id="7" name="Picture 4" descr="DSC00502"/>
          <p:cNvPicPr>
            <a:picLocks noChangeAspect="1" noChangeArrowheads="1"/>
          </p:cNvPicPr>
          <p:nvPr/>
        </p:nvPicPr>
        <p:blipFill>
          <a:blip r:embed="rId2" cstate="print"/>
          <a:srcRect/>
          <a:stretch>
            <a:fillRect/>
          </a:stretch>
        </p:blipFill>
        <p:spPr bwMode="auto">
          <a:xfrm>
            <a:off x="3930864" y="3769600"/>
            <a:ext cx="1707937" cy="1280953"/>
          </a:xfrm>
          <a:prstGeom prst="rect">
            <a:avLst/>
          </a:prstGeom>
          <a:noFill/>
          <a:ln w="9525">
            <a:noFill/>
            <a:miter lim="800000"/>
            <a:headEnd/>
            <a:tailEnd/>
          </a:ln>
        </p:spPr>
      </p:pic>
      <p:pic>
        <p:nvPicPr>
          <p:cNvPr id="8" name="Picture 2" descr="DSC00191"/>
          <p:cNvPicPr>
            <a:picLocks noChangeAspect="1" noChangeArrowheads="1"/>
          </p:cNvPicPr>
          <p:nvPr/>
        </p:nvPicPr>
        <p:blipFill>
          <a:blip r:embed="rId3" cstate="print"/>
          <a:srcRect/>
          <a:stretch>
            <a:fillRect/>
          </a:stretch>
        </p:blipFill>
        <p:spPr bwMode="auto">
          <a:xfrm>
            <a:off x="5362579" y="4769802"/>
            <a:ext cx="1733543" cy="1300158"/>
          </a:xfrm>
          <a:prstGeom prst="rect">
            <a:avLst/>
          </a:prstGeom>
          <a:noFill/>
          <a:ln w="9525">
            <a:noFill/>
            <a:miter lim="800000"/>
            <a:headEnd/>
            <a:tailEnd/>
          </a:ln>
        </p:spPr>
      </p:pic>
      <p:pic>
        <p:nvPicPr>
          <p:cNvPr id="13" name="Picture 20" descr="DNA_twirl"/>
          <p:cNvPicPr>
            <a:picLocks noChangeAspect="1" noChangeArrowheads="1" noCrop="1"/>
          </p:cNvPicPr>
          <p:nvPr/>
        </p:nvPicPr>
        <p:blipFill>
          <a:blip r:embed="rId4" cstate="print"/>
          <a:srcRect/>
          <a:stretch>
            <a:fillRect/>
          </a:stretch>
        </p:blipFill>
        <p:spPr bwMode="auto">
          <a:xfrm>
            <a:off x="1600200" y="2310034"/>
            <a:ext cx="1295400" cy="1730868"/>
          </a:xfrm>
          <a:prstGeom prst="rect">
            <a:avLst/>
          </a:prstGeom>
          <a:noFill/>
          <a:ln w="9525">
            <a:noFill/>
            <a:miter lim="800000"/>
            <a:headEnd/>
            <a:tailEnd/>
          </a:ln>
        </p:spPr>
      </p:pic>
      <p:pic>
        <p:nvPicPr>
          <p:cNvPr id="14" name="Picture 8" descr="DSC00218"/>
          <p:cNvPicPr>
            <a:picLocks noChangeAspect="1" noChangeArrowheads="1"/>
          </p:cNvPicPr>
          <p:nvPr/>
        </p:nvPicPr>
        <p:blipFill>
          <a:blip r:embed="rId5" cstate="print"/>
          <a:srcRect t="11993" r="14706"/>
          <a:stretch>
            <a:fillRect/>
          </a:stretch>
        </p:blipFill>
        <p:spPr bwMode="auto">
          <a:xfrm>
            <a:off x="2590801" y="3151789"/>
            <a:ext cx="1267941" cy="1744729"/>
          </a:xfrm>
          <a:prstGeom prst="rect">
            <a:avLst/>
          </a:prstGeom>
          <a:noFill/>
          <a:ln w="9525">
            <a:noFill/>
            <a:miter lim="800000"/>
            <a:headEnd/>
            <a:tailEnd/>
          </a:ln>
        </p:spPr>
      </p:pic>
      <p:sp>
        <p:nvSpPr>
          <p:cNvPr id="2" name="TextBox 1"/>
          <p:cNvSpPr txBox="1"/>
          <p:nvPr/>
        </p:nvSpPr>
        <p:spPr>
          <a:xfrm>
            <a:off x="0" y="609601"/>
            <a:ext cx="12192000" cy="1477328"/>
          </a:xfrm>
          <a:prstGeom prst="rect">
            <a:avLst/>
          </a:prstGeom>
          <a:noFill/>
        </p:spPr>
        <p:txBody>
          <a:bodyPr wrap="square" rtlCol="0">
            <a:spAutoFit/>
          </a:bodyPr>
          <a:lstStyle/>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PCR product is viewed under gel electrophoresis to view the DNA bands.</a:t>
            </a:r>
            <a:br>
              <a:rPr lang="en-US" b="1" dirty="0">
                <a:solidFill>
                  <a:prstClr val="black"/>
                </a:solidFill>
                <a:cs typeface="Arial" panose="020B0604020202020204" pitchFamily="34" charset="0"/>
              </a:rPr>
            </a:br>
            <a:r>
              <a:rPr lang="en-US" b="1" dirty="0">
                <a:solidFill>
                  <a:prstClr val="black"/>
                </a:solidFill>
                <a:cs typeface="Arial" panose="020B0604020202020204" pitchFamily="34" charset="0"/>
              </a:rPr>
              <a:t>Pattern of DNA bands are analyzed and interpreted in taxonomic perspectives; however this is the older method. </a:t>
            </a:r>
          </a:p>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The PCR product is subject </a:t>
            </a:r>
            <a:r>
              <a:rPr lang="en-US" b="1" dirty="0" smtClean="0">
                <a:solidFill>
                  <a:prstClr val="black"/>
                </a:solidFill>
                <a:cs typeface="Arial" panose="020B0604020202020204" pitchFamily="34" charset="0"/>
              </a:rPr>
              <a:t>to </a:t>
            </a:r>
            <a:r>
              <a:rPr lang="en-US" b="1" dirty="0">
                <a:solidFill>
                  <a:prstClr val="black"/>
                </a:solidFill>
                <a:cs typeface="Arial" panose="020B0604020202020204" pitchFamily="34" charset="0"/>
              </a:rPr>
              <a:t>know the pattern of DNA sequence of the some gene, and analyzed and interpreted in taxonomic perspectives; this is the modern and advanced method. </a:t>
            </a:r>
            <a:br>
              <a:rPr lang="en-US" b="1" dirty="0">
                <a:solidFill>
                  <a:prstClr val="black"/>
                </a:solidFill>
                <a:cs typeface="Arial" panose="020B0604020202020204" pitchFamily="34" charset="0"/>
              </a:rPr>
            </a:br>
            <a:endParaRPr lang="en-US" dirty="0">
              <a:solidFill>
                <a:prstClr val="black"/>
              </a:solidFill>
              <a:cs typeface="Arial" panose="020B0604020202020204" pitchFamily="34" charset="0"/>
            </a:endParaRPr>
          </a:p>
        </p:txBody>
      </p:sp>
      <p:pic>
        <p:nvPicPr>
          <p:cNvPr id="4505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7467601" y="3724895"/>
            <a:ext cx="826293" cy="63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rot="20109016">
            <a:off x="7222927" y="4599735"/>
            <a:ext cx="946546" cy="199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pic>
        <p:nvPicPr>
          <p:cNvPr id="450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8726" y="5181600"/>
            <a:ext cx="1743075" cy="105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a:xfrm>
            <a:off x="7094191" y="5680942"/>
            <a:ext cx="1754534" cy="199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2" name="Right Arrow 21"/>
          <p:cNvSpPr/>
          <p:nvPr/>
        </p:nvSpPr>
        <p:spPr>
          <a:xfrm rot="20109016">
            <a:off x="8137040" y="3625214"/>
            <a:ext cx="946546" cy="199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19" name="Oval 18"/>
          <p:cNvSpPr/>
          <p:nvPr/>
        </p:nvSpPr>
        <p:spPr>
          <a:xfrm>
            <a:off x="9067801" y="2590800"/>
            <a:ext cx="1510143" cy="1447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r>
              <a:rPr lang="en-US" sz="1400" b="1" dirty="0">
                <a:solidFill>
                  <a:srgbClr val="000099"/>
                </a:solidFill>
              </a:rPr>
              <a:t>DNA sequencing </a:t>
            </a:r>
          </a:p>
        </p:txBody>
      </p:sp>
      <p:pic>
        <p:nvPicPr>
          <p:cNvPr id="25" name="Picture 8" descr="http://www.id.yamagata-u.ac.jp/CLRE/img/biochem_gif/3500xl.jpg"/>
          <p:cNvPicPr>
            <a:picLocks noChangeAspect="1" noChangeArrowheads="1"/>
          </p:cNvPicPr>
          <p:nvPr/>
        </p:nvPicPr>
        <p:blipFill>
          <a:blip r:embed="rId8" cstate="print"/>
          <a:srcRect/>
          <a:stretch>
            <a:fillRect/>
          </a:stretch>
        </p:blipFill>
        <p:spPr bwMode="auto">
          <a:xfrm>
            <a:off x="9270280" y="3618313"/>
            <a:ext cx="1105181" cy="738597"/>
          </a:xfrm>
          <a:prstGeom prst="rect">
            <a:avLst/>
          </a:prstGeom>
          <a:noFill/>
          <a:ln w="9525">
            <a:noFill/>
            <a:miter lim="800000"/>
            <a:headEnd/>
            <a:tailEnd/>
          </a:ln>
        </p:spPr>
      </p:pic>
      <p:sp>
        <p:nvSpPr>
          <p:cNvPr id="20" name="TextBox 19"/>
          <p:cNvSpPr txBox="1"/>
          <p:nvPr/>
        </p:nvSpPr>
        <p:spPr>
          <a:xfrm>
            <a:off x="9208293" y="6183868"/>
            <a:ext cx="1351652" cy="369332"/>
          </a:xfrm>
          <a:prstGeom prst="rect">
            <a:avLst/>
          </a:prstGeom>
          <a:noFill/>
        </p:spPr>
        <p:txBody>
          <a:bodyPr wrap="none" rtlCol="0">
            <a:spAutoFit/>
          </a:bodyPr>
          <a:lstStyle/>
          <a:p>
            <a:pPr algn="l" rtl="0" fontAlgn="base">
              <a:spcBef>
                <a:spcPct val="0"/>
              </a:spcBef>
              <a:spcAft>
                <a:spcPct val="0"/>
              </a:spcAft>
            </a:pPr>
            <a:r>
              <a:rPr lang="en-US" b="1" dirty="0">
                <a:solidFill>
                  <a:prstClr val="black"/>
                </a:solidFill>
                <a:cs typeface="Arial" panose="020B0604020202020204" pitchFamily="34" charset="0"/>
              </a:rPr>
              <a:t>RAPD bands</a:t>
            </a:r>
          </a:p>
        </p:txBody>
      </p:sp>
      <p:sp>
        <p:nvSpPr>
          <p:cNvPr id="23" name="TextBox 22"/>
          <p:cNvSpPr txBox="1"/>
          <p:nvPr/>
        </p:nvSpPr>
        <p:spPr>
          <a:xfrm>
            <a:off x="7467600" y="5410200"/>
            <a:ext cx="1348446" cy="369332"/>
          </a:xfrm>
          <a:prstGeom prst="rect">
            <a:avLst/>
          </a:prstGeom>
          <a:noFill/>
        </p:spPr>
        <p:txBody>
          <a:bodyPr wrap="none" rtlCol="0">
            <a:spAutoFit/>
          </a:bodyPr>
          <a:lstStyle/>
          <a:p>
            <a:pPr algn="l" rtl="0" fontAlgn="base">
              <a:spcBef>
                <a:spcPct val="0"/>
              </a:spcBef>
              <a:spcAft>
                <a:spcPct val="0"/>
              </a:spcAft>
            </a:pPr>
            <a:r>
              <a:rPr lang="en-US" b="1" dirty="0">
                <a:solidFill>
                  <a:srgbClr val="FF0000"/>
                </a:solidFill>
                <a:cs typeface="Arial" panose="020B0604020202020204" pitchFamily="34" charset="0"/>
              </a:rPr>
              <a:t>Band based </a:t>
            </a:r>
          </a:p>
        </p:txBody>
      </p:sp>
      <p:sp>
        <p:nvSpPr>
          <p:cNvPr id="28" name="TextBox 27"/>
          <p:cNvSpPr txBox="1"/>
          <p:nvPr/>
        </p:nvSpPr>
        <p:spPr>
          <a:xfrm>
            <a:off x="6858000" y="3200400"/>
            <a:ext cx="2252540" cy="369332"/>
          </a:xfrm>
          <a:prstGeom prst="rect">
            <a:avLst/>
          </a:prstGeom>
          <a:noFill/>
        </p:spPr>
        <p:txBody>
          <a:bodyPr wrap="none" rtlCol="0">
            <a:spAutoFit/>
          </a:bodyPr>
          <a:lstStyle/>
          <a:p>
            <a:pPr algn="l" rtl="0" fontAlgn="base">
              <a:spcBef>
                <a:spcPct val="0"/>
              </a:spcBef>
              <a:spcAft>
                <a:spcPct val="0"/>
              </a:spcAft>
            </a:pPr>
            <a:r>
              <a:rPr lang="en-US" b="1" dirty="0">
                <a:solidFill>
                  <a:srgbClr val="FF0000"/>
                </a:solidFill>
                <a:cs typeface="Arial" panose="020B0604020202020204" pitchFamily="34" charset="0"/>
              </a:rPr>
              <a:t>DNA sequence based </a:t>
            </a:r>
          </a:p>
        </p:txBody>
      </p:sp>
    </p:spTree>
    <p:extLst>
      <p:ext uri="{BB962C8B-B14F-4D97-AF65-F5344CB8AC3E}">
        <p14:creationId xmlns:p14="http://schemas.microsoft.com/office/powerpoint/2010/main" val="2879537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00110"/>
            <a:ext cx="12192000" cy="5816977"/>
          </a:xfrm>
          <a:prstGeom prst="rect">
            <a:avLst/>
          </a:prstGeom>
          <a:solidFill>
            <a:schemeClr val="accent3">
              <a:lumMod val="60000"/>
              <a:lumOff val="40000"/>
            </a:schemeClr>
          </a:solidFill>
        </p:spPr>
        <p:txBody>
          <a:bodyPr wrap="square" rtlCol="0">
            <a:spAutoFit/>
          </a:bodyPr>
          <a:lstStyle/>
          <a:p>
            <a:pPr algn="l" rtl="0" fontAlgn="base">
              <a:spcBef>
                <a:spcPct val="0"/>
              </a:spcBef>
              <a:spcAft>
                <a:spcPct val="0"/>
              </a:spcAft>
            </a:pPr>
            <a:endParaRPr lang="en-US" b="1" dirty="0">
              <a:solidFill>
                <a:srgbClr val="000099"/>
              </a:solidFill>
              <a:cs typeface="Arial" panose="020B0604020202020204" pitchFamily="34" charset="0"/>
            </a:endParaRPr>
          </a:p>
          <a:p>
            <a:pPr algn="l" rtl="0" fontAlgn="base">
              <a:spcBef>
                <a:spcPct val="0"/>
              </a:spcBef>
              <a:spcAft>
                <a:spcPct val="0"/>
              </a:spcAft>
            </a:pPr>
            <a:r>
              <a:rPr lang="en-US" b="1" dirty="0">
                <a:solidFill>
                  <a:srgbClr val="000099"/>
                </a:solidFill>
                <a:cs typeface="Arial" panose="020B0604020202020204" pitchFamily="34" charset="0"/>
              </a:rPr>
              <a:t>Experimental Techniques of Gel Electrophoresis </a:t>
            </a: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r>
              <a:rPr lang="en-US" sz="1600" b="1" dirty="0">
                <a:solidFill>
                  <a:prstClr val="black"/>
                </a:solidFill>
                <a:cs typeface="Arial" panose="020B0604020202020204" pitchFamily="34" charset="0"/>
              </a:rPr>
              <a:t>DNA sequencing is the process of determining the order of nucleotides in DNA. It includes any method or technology that is used to determine the order of the four bases: adenine, guanine, cytosine, and thymine.</a:t>
            </a:r>
          </a:p>
          <a:p>
            <a:pPr marL="285750" indent="-285750" algn="l" rtl="0" fontAlgn="base">
              <a:spcBef>
                <a:spcPct val="0"/>
              </a:spcBef>
              <a:spcAft>
                <a:spcPct val="0"/>
              </a:spcAft>
              <a:buFont typeface="Arial" panose="020B0604020202020204" pitchFamily="34" charset="0"/>
              <a:buChar char="•"/>
            </a:pPr>
            <a:r>
              <a:rPr lang="en-US" sz="1600" b="1" dirty="0">
                <a:solidFill>
                  <a:prstClr val="black"/>
                </a:solidFill>
                <a:cs typeface="Arial" panose="020B0604020202020204" pitchFamily="34" charset="0"/>
              </a:rPr>
              <a:t>The PCR product is subject for DNA sequencing to know the pattern of DNA sequence of the some gene, and analyzed and interpreted in taxonomic perspectives; this is the modern and advanced method. </a:t>
            </a:r>
          </a:p>
          <a:p>
            <a:pPr marL="285750" indent="-285750" algn="l" rtl="0" fontAlgn="base">
              <a:spcBef>
                <a:spcPct val="0"/>
              </a:spcBef>
              <a:spcAft>
                <a:spcPct val="0"/>
              </a:spcAft>
              <a:buFont typeface="Arial" panose="020B0604020202020204" pitchFamily="34" charset="0"/>
              <a:buChar char="•"/>
            </a:pPr>
            <a:r>
              <a:rPr lang="en-US" sz="1600" b="1" dirty="0">
                <a:solidFill>
                  <a:prstClr val="black"/>
                </a:solidFill>
                <a:cs typeface="Arial" panose="020B0604020202020204" pitchFamily="34" charset="0"/>
              </a:rPr>
              <a:t>DNA sequencing is tedious and long process need skill hands and experience of molecular biology.</a:t>
            </a:r>
          </a:p>
          <a:p>
            <a:pPr marL="285750" indent="-285750" algn="l" rtl="0" fontAlgn="base">
              <a:spcBef>
                <a:spcPct val="0"/>
              </a:spcBef>
              <a:spcAft>
                <a:spcPct val="0"/>
              </a:spcAft>
              <a:buFont typeface="Arial" panose="020B0604020202020204" pitchFamily="34" charset="0"/>
              <a:buChar char="•"/>
            </a:pPr>
            <a:r>
              <a:rPr lang="en-US" sz="1600" b="1" dirty="0">
                <a:solidFill>
                  <a:prstClr val="black"/>
                </a:solidFill>
                <a:cs typeface="Arial" panose="020B0604020202020204" pitchFamily="34" charset="0"/>
              </a:rPr>
              <a:t>DNA sequencing need compete setup of molecular biology laboratory also.</a:t>
            </a:r>
          </a:p>
          <a:p>
            <a:pPr marL="285750" indent="-285750" algn="l" rtl="0" fontAlgn="base">
              <a:spcBef>
                <a:spcPct val="0"/>
              </a:spcBef>
              <a:spcAft>
                <a:spcPct val="0"/>
              </a:spcAft>
              <a:buFont typeface="Arial" panose="020B0604020202020204" pitchFamily="34" charset="0"/>
              <a:buChar char="•"/>
            </a:pPr>
            <a:r>
              <a:rPr lang="en-US" sz="1600" b="1" dirty="0">
                <a:solidFill>
                  <a:prstClr val="black"/>
                </a:solidFill>
                <a:cs typeface="Arial" panose="020B0604020202020204" pitchFamily="34" charset="0"/>
              </a:rPr>
              <a:t/>
            </a:r>
            <a:br>
              <a:rPr lang="en-US" sz="1600" b="1" dirty="0">
                <a:solidFill>
                  <a:prstClr val="black"/>
                </a:solidFill>
                <a:cs typeface="Arial" panose="020B0604020202020204" pitchFamily="34" charset="0"/>
              </a:rPr>
            </a:br>
            <a:endParaRPr lang="en-US" sz="1600"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a:p>
            <a:pPr marL="285750" indent="-285750" algn="l" rtl="0" fontAlgn="base">
              <a:spcBef>
                <a:spcPct val="0"/>
              </a:spcBef>
              <a:spcAft>
                <a:spcPct val="0"/>
              </a:spcAft>
              <a:buFont typeface="Arial" panose="020B0604020202020204" pitchFamily="34" charset="0"/>
              <a:buChar char="•"/>
            </a:pPr>
            <a:endParaRPr lang="en-US" sz="1600" b="1" dirty="0">
              <a:solidFill>
                <a:prstClr val="black"/>
              </a:solidFill>
              <a:cs typeface="Arial" panose="020B0604020202020204" pitchFamily="34" charset="0"/>
            </a:endParaRPr>
          </a:p>
        </p:txBody>
      </p:sp>
      <p:sp>
        <p:nvSpPr>
          <p:cNvPr id="12" name="Slide Number Placeholder 4"/>
          <p:cNvSpPr>
            <a:spLocks noGrp="1"/>
          </p:cNvSpPr>
          <p:nvPr>
            <p:ph type="sldNum" sz="quarter" idx="12"/>
          </p:nvPr>
        </p:nvSpPr>
        <p:spPr>
          <a:xfrm>
            <a:off x="8077200" y="6477000"/>
            <a:ext cx="2133600" cy="457200"/>
          </a:xfrm>
        </p:spPr>
        <p:txBody>
          <a:bodyPr/>
          <a:lstStyle/>
          <a:p>
            <a:fld id="{5464355A-4449-44E8-BF79-EBDE44928373}" type="slidenum">
              <a:rPr lang="en-US" smtClean="0"/>
              <a:pPr/>
              <a:t>7</a:t>
            </a:fld>
            <a:endParaRPr lang="en-US" dirty="0"/>
          </a:p>
        </p:txBody>
      </p:sp>
      <p:pic>
        <p:nvPicPr>
          <p:cNvPr id="13" name="Picture 8" descr="http://www.id.yamagata-u.ac.jp/CLRE/img/biochem_gif/3500xl.jpg"/>
          <p:cNvPicPr>
            <a:picLocks noChangeAspect="1" noChangeArrowheads="1"/>
          </p:cNvPicPr>
          <p:nvPr/>
        </p:nvPicPr>
        <p:blipFill>
          <a:blip r:embed="rId2" cstate="print"/>
          <a:srcRect/>
          <a:stretch>
            <a:fillRect/>
          </a:stretch>
        </p:blipFill>
        <p:spPr bwMode="auto">
          <a:xfrm>
            <a:off x="3124201" y="4569316"/>
            <a:ext cx="2000531" cy="1336963"/>
          </a:xfrm>
          <a:prstGeom prst="rect">
            <a:avLst/>
          </a:prstGeom>
          <a:noFill/>
          <a:ln w="9525">
            <a:noFill/>
            <a:miter lim="800000"/>
            <a:headEnd/>
            <a:tailEnd/>
          </a:ln>
        </p:spPr>
      </p:pic>
      <p:pic>
        <p:nvPicPr>
          <p:cNvPr id="14" name="Picture 15" descr="DNA_sequence"/>
          <p:cNvPicPr>
            <a:picLocks noChangeAspect="1" noChangeArrowheads="1"/>
          </p:cNvPicPr>
          <p:nvPr/>
        </p:nvPicPr>
        <p:blipFill>
          <a:blip r:embed="rId3" cstate="print"/>
          <a:srcRect/>
          <a:stretch>
            <a:fillRect/>
          </a:stretch>
        </p:blipFill>
        <p:spPr bwMode="auto">
          <a:xfrm>
            <a:off x="5410200" y="3633254"/>
            <a:ext cx="4348482" cy="1930477"/>
          </a:xfrm>
          <a:prstGeom prst="rect">
            <a:avLst/>
          </a:prstGeom>
          <a:noFill/>
          <a:ln w="9525">
            <a:noFill/>
            <a:miter lim="800000"/>
            <a:headEnd/>
            <a:tailEnd/>
          </a:ln>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1981200" y="3862486"/>
            <a:ext cx="1027238" cy="7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wn Arrow 15"/>
          <p:cNvSpPr/>
          <p:nvPr/>
        </p:nvSpPr>
        <p:spPr>
          <a:xfrm rot="7234256">
            <a:off x="9374638" y="5285952"/>
            <a:ext cx="407020" cy="16530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08152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15059657" y="5582660"/>
            <a:ext cx="2133600" cy="457200"/>
          </a:xfrm>
        </p:spPr>
        <p:txBody>
          <a:bodyPr/>
          <a:lstStyle/>
          <a:p>
            <a:fld id="{5464355A-4449-44E8-BF79-EBDE44928373}" type="slidenum">
              <a:rPr lang="en-US" smtClean="0"/>
              <a:pPr/>
              <a:t>8</a:t>
            </a:fld>
            <a:endParaRPr lang="en-US" dirty="0"/>
          </a:p>
        </p:txBody>
      </p:sp>
      <p:sp>
        <p:nvSpPr>
          <p:cNvPr id="2" name="Rectangle 1"/>
          <p:cNvSpPr/>
          <p:nvPr/>
        </p:nvSpPr>
        <p:spPr>
          <a:xfrm>
            <a:off x="0" y="1"/>
            <a:ext cx="12382500" cy="69706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 name="TextBox 2"/>
          <p:cNvSpPr txBox="1"/>
          <p:nvPr/>
        </p:nvSpPr>
        <p:spPr>
          <a:xfrm>
            <a:off x="1676400" y="533400"/>
            <a:ext cx="9220200" cy="1477328"/>
          </a:xfrm>
          <a:prstGeom prst="rect">
            <a:avLst/>
          </a:prstGeom>
          <a:noFill/>
        </p:spPr>
        <p:txBody>
          <a:bodyPr wrap="square" rtlCol="0">
            <a:spAutoFit/>
          </a:bodyPr>
          <a:lstStyle/>
          <a:p>
            <a:pPr algn="l" rtl="0" fontAlgn="base">
              <a:spcBef>
                <a:spcPct val="0"/>
              </a:spcBef>
              <a:spcAft>
                <a:spcPct val="0"/>
              </a:spcAft>
            </a:pPr>
            <a:r>
              <a:rPr lang="en-US" b="1" dirty="0">
                <a:solidFill>
                  <a:srgbClr val="000099"/>
                </a:solidFill>
                <a:cs typeface="Arial" panose="020B0604020202020204" pitchFamily="34" charset="0"/>
              </a:rPr>
              <a:t>Analysis of DNA sequence data</a:t>
            </a:r>
          </a:p>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DNA sequencing data is analyzed using computer software </a:t>
            </a:r>
          </a:p>
          <a:p>
            <a:pPr marL="285750" indent="-285750" algn="l" rtl="0" fontAlgn="base">
              <a:spcBef>
                <a:spcPct val="0"/>
              </a:spcBef>
              <a:spcAft>
                <a:spcPct val="0"/>
              </a:spcAft>
              <a:buFont typeface="Arial" panose="020B0604020202020204" pitchFamily="34" charset="0"/>
              <a:buChar char="•"/>
            </a:pPr>
            <a:r>
              <a:rPr lang="en-US" b="1" dirty="0">
                <a:solidFill>
                  <a:prstClr val="black"/>
                </a:solidFill>
                <a:cs typeface="Arial" panose="020B0604020202020204" pitchFamily="34" charset="0"/>
              </a:rPr>
              <a:t>There is software </a:t>
            </a:r>
            <a:r>
              <a:rPr lang="en-US" b="1" dirty="0" err="1">
                <a:solidFill>
                  <a:prstClr val="black"/>
                </a:solidFill>
                <a:cs typeface="Arial" panose="020B0604020202020204" pitchFamily="34" charset="0"/>
              </a:rPr>
              <a:t>ClustalX</a:t>
            </a:r>
            <a:r>
              <a:rPr lang="en-US" b="1" dirty="0">
                <a:solidFill>
                  <a:prstClr val="black"/>
                </a:solidFill>
                <a:cs typeface="Arial" panose="020B0604020202020204" pitchFamily="34" charset="0"/>
              </a:rPr>
              <a:t>, MEGA used for the analysis of the DNA sequences</a:t>
            </a:r>
            <a:br>
              <a:rPr lang="en-US" b="1" dirty="0">
                <a:solidFill>
                  <a:prstClr val="black"/>
                </a:solidFill>
                <a:cs typeface="Arial" panose="020B0604020202020204" pitchFamily="34" charset="0"/>
              </a:rPr>
            </a:br>
            <a:endParaRPr lang="en-US" dirty="0">
              <a:solidFill>
                <a:prstClr val="black"/>
              </a:solidFill>
              <a:cs typeface="Arial" panose="020B0604020202020204" pitchFamily="34" charset="0"/>
            </a:endParaRPr>
          </a:p>
          <a:p>
            <a:pPr algn="l" rtl="0" fontAlgn="base">
              <a:spcBef>
                <a:spcPct val="0"/>
              </a:spcBef>
              <a:spcAft>
                <a:spcPct val="0"/>
              </a:spcAft>
            </a:pPr>
            <a:endParaRPr lang="en-US" dirty="0">
              <a:solidFill>
                <a:prstClr val="black"/>
              </a:solidFill>
              <a:cs typeface="Arial" panose="020B0604020202020204" pitchFamily="34" charset="0"/>
            </a:endParaRPr>
          </a:p>
        </p:txBody>
      </p:sp>
      <p:pic>
        <p:nvPicPr>
          <p:cNvPr id="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t="46296" r="54444" b="39048"/>
          <a:stretch/>
        </p:blipFill>
        <p:spPr bwMode="auto">
          <a:xfrm>
            <a:off x="2057400" y="1601450"/>
            <a:ext cx="2908300" cy="88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2744451"/>
            <a:ext cx="2794000" cy="195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descr="Image result for MEGA phylogeny"/>
          <p:cNvPicPr>
            <a:picLocks noChangeAspect="1" noChangeArrowheads="1"/>
          </p:cNvPicPr>
          <p:nvPr/>
        </p:nvPicPr>
        <p:blipFill rotWithShape="1">
          <a:blip r:embed="rId4">
            <a:extLst>
              <a:ext uri="{28A0092B-C50C-407E-A947-70E740481C1C}">
                <a14:useLocalDpi xmlns:a14="http://schemas.microsoft.com/office/drawing/2010/main" val="0"/>
              </a:ext>
            </a:extLst>
          </a:blip>
          <a:srcRect b="23183"/>
          <a:stretch/>
        </p:blipFill>
        <p:spPr bwMode="auto">
          <a:xfrm>
            <a:off x="2074335" y="4800600"/>
            <a:ext cx="2794001" cy="182755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953001" y="1524001"/>
            <a:ext cx="5464815" cy="1169551"/>
          </a:xfrm>
          <a:prstGeom prst="rect">
            <a:avLst/>
          </a:prstGeom>
          <a:noFill/>
        </p:spPr>
        <p:txBody>
          <a:bodyPr wrap="square" rtlCol="0">
            <a:spAutoFit/>
          </a:bodyPr>
          <a:lstStyle/>
          <a:p>
            <a:pPr marL="171450" indent="-171450" algn="l" rtl="0" fontAlgn="base">
              <a:spcBef>
                <a:spcPct val="0"/>
              </a:spcBef>
              <a:spcAft>
                <a:spcPct val="0"/>
              </a:spcAft>
              <a:buFont typeface="Arial" panose="020B0604020202020204" pitchFamily="34" charset="0"/>
              <a:buChar char="•"/>
            </a:pPr>
            <a:r>
              <a:rPr lang="en-US" sz="1400" b="1" dirty="0">
                <a:solidFill>
                  <a:srgbClr val="9900FF"/>
                </a:solidFill>
                <a:cs typeface="Arial" panose="020B0604020202020204" pitchFamily="34" charset="0"/>
              </a:rPr>
              <a:t>DNA sequence dataset preparation: </a:t>
            </a:r>
          </a:p>
          <a:p>
            <a:pPr marL="171450" indent="-171450" algn="l" rtl="0" fontAlgn="base">
              <a:spcBef>
                <a:spcPct val="0"/>
              </a:spcBef>
              <a:spcAft>
                <a:spcPct val="0"/>
              </a:spcAft>
              <a:buFont typeface="Arial" panose="020B0604020202020204" pitchFamily="34" charset="0"/>
              <a:buChar char="•"/>
            </a:pPr>
            <a:r>
              <a:rPr lang="en-US" sz="1400" b="1" dirty="0">
                <a:solidFill>
                  <a:srgbClr val="0033CC"/>
                </a:solidFill>
                <a:cs typeface="Arial" panose="020B0604020202020204" pitchFamily="34" charset="0"/>
              </a:rPr>
              <a:t>The generated DNA sequences analyzed together with previously published DNA sequence available in </a:t>
            </a:r>
            <a:r>
              <a:rPr lang="en-US" sz="1400" b="1" dirty="0" err="1">
                <a:solidFill>
                  <a:srgbClr val="0033CC"/>
                </a:solidFill>
                <a:cs typeface="Arial" panose="020B0604020202020204" pitchFamily="34" charset="0"/>
              </a:rPr>
              <a:t>GenBank</a:t>
            </a:r>
            <a:r>
              <a:rPr lang="en-US" sz="1400" b="1" dirty="0">
                <a:solidFill>
                  <a:srgbClr val="0033CC"/>
                </a:solidFill>
                <a:cs typeface="Arial" panose="020B0604020202020204" pitchFamily="34" charset="0"/>
              </a:rPr>
              <a:t>. </a:t>
            </a:r>
          </a:p>
          <a:p>
            <a:pPr marL="171450" indent="-171450" algn="l" rtl="0" fontAlgn="base">
              <a:spcBef>
                <a:spcPct val="0"/>
              </a:spcBef>
              <a:spcAft>
                <a:spcPct val="0"/>
              </a:spcAft>
              <a:buFont typeface="Arial" panose="020B0604020202020204" pitchFamily="34" charset="0"/>
              <a:buChar char="•"/>
            </a:pPr>
            <a:r>
              <a:rPr lang="en-US" sz="1400" b="1" dirty="0">
                <a:solidFill>
                  <a:srgbClr val="0033CC"/>
                </a:solidFill>
                <a:cs typeface="Arial" panose="020B0604020202020204" pitchFamily="34" charset="0"/>
              </a:rPr>
              <a:t>The related sequences are retrieved from the </a:t>
            </a:r>
            <a:r>
              <a:rPr lang="en-US" sz="1400" b="1" dirty="0" err="1">
                <a:solidFill>
                  <a:srgbClr val="0033CC"/>
                </a:solidFill>
                <a:cs typeface="Arial" panose="020B0604020202020204" pitchFamily="34" charset="0"/>
              </a:rPr>
              <a:t>GenBank</a:t>
            </a:r>
            <a:r>
              <a:rPr lang="en-US" sz="1400" b="1" dirty="0">
                <a:solidFill>
                  <a:srgbClr val="0033CC"/>
                </a:solidFill>
                <a:cs typeface="Arial" panose="020B0604020202020204" pitchFamily="34" charset="0"/>
              </a:rPr>
              <a:t>, and analyzed together with the generated sequences to be analyzed </a:t>
            </a:r>
          </a:p>
        </p:txBody>
      </p:sp>
      <p:sp>
        <p:nvSpPr>
          <p:cNvPr id="53" name="TextBox 52"/>
          <p:cNvSpPr txBox="1"/>
          <p:nvPr/>
        </p:nvSpPr>
        <p:spPr>
          <a:xfrm>
            <a:off x="5105401" y="3581400"/>
            <a:ext cx="3557577" cy="338554"/>
          </a:xfrm>
          <a:prstGeom prst="rect">
            <a:avLst/>
          </a:prstGeom>
          <a:noFill/>
        </p:spPr>
        <p:txBody>
          <a:bodyPr wrap="none" rtlCol="0">
            <a:spAutoFit/>
          </a:bodyPr>
          <a:lstStyle/>
          <a:p>
            <a:pPr algn="l" rtl="0" fontAlgn="base">
              <a:spcBef>
                <a:spcPct val="0"/>
              </a:spcBef>
              <a:spcAft>
                <a:spcPct val="0"/>
              </a:spcAft>
            </a:pPr>
            <a:r>
              <a:rPr lang="en-US" sz="1600" b="1" dirty="0">
                <a:solidFill>
                  <a:srgbClr val="9900FF"/>
                </a:solidFill>
                <a:cs typeface="Arial" panose="020B0604020202020204" pitchFamily="34" charset="0"/>
              </a:rPr>
              <a:t>DNA sequence alignment using </a:t>
            </a:r>
            <a:r>
              <a:rPr lang="en-US" sz="1600" b="1" dirty="0" err="1">
                <a:solidFill>
                  <a:srgbClr val="9900FF"/>
                </a:solidFill>
                <a:cs typeface="Arial" panose="020B0604020202020204" pitchFamily="34" charset="0"/>
              </a:rPr>
              <a:t>ClustalX</a:t>
            </a:r>
            <a:endParaRPr lang="en-US" sz="1600" b="1" dirty="0">
              <a:solidFill>
                <a:srgbClr val="9900FF"/>
              </a:solidFill>
              <a:cs typeface="Arial" panose="020B0604020202020204" pitchFamily="34" charset="0"/>
            </a:endParaRPr>
          </a:p>
        </p:txBody>
      </p:sp>
      <p:sp>
        <p:nvSpPr>
          <p:cNvPr id="54" name="TextBox 53"/>
          <p:cNvSpPr txBox="1"/>
          <p:nvPr/>
        </p:nvSpPr>
        <p:spPr>
          <a:xfrm>
            <a:off x="5029200" y="5562600"/>
            <a:ext cx="5486400" cy="738664"/>
          </a:xfrm>
          <a:prstGeom prst="rect">
            <a:avLst/>
          </a:prstGeom>
          <a:noFill/>
        </p:spPr>
        <p:txBody>
          <a:bodyPr wrap="square" rtlCol="0">
            <a:spAutoFit/>
          </a:bodyPr>
          <a:lstStyle/>
          <a:p>
            <a:pPr marL="171450" indent="-171450" algn="l" rtl="0" fontAlgn="base">
              <a:spcBef>
                <a:spcPct val="0"/>
              </a:spcBef>
              <a:spcAft>
                <a:spcPct val="0"/>
              </a:spcAft>
              <a:buFont typeface="Arial" panose="020B0604020202020204" pitchFamily="34" charset="0"/>
              <a:buChar char="•"/>
            </a:pPr>
            <a:r>
              <a:rPr lang="en-US" sz="1400" b="1" dirty="0">
                <a:solidFill>
                  <a:srgbClr val="9900FF"/>
                </a:solidFill>
                <a:cs typeface="Arial" panose="020B0604020202020204" pitchFamily="34" charset="0"/>
              </a:rPr>
              <a:t>DNA sequence alignment using MEGA software to generate tree.</a:t>
            </a:r>
          </a:p>
          <a:p>
            <a:pPr marL="171450" indent="-171450" algn="l" rtl="0" fontAlgn="base">
              <a:spcBef>
                <a:spcPct val="0"/>
              </a:spcBef>
              <a:spcAft>
                <a:spcPct val="0"/>
              </a:spcAft>
              <a:buFont typeface="Arial" panose="020B0604020202020204" pitchFamily="34" charset="0"/>
              <a:buChar char="•"/>
            </a:pPr>
            <a:r>
              <a:rPr lang="en-US" sz="1400" b="1" dirty="0">
                <a:solidFill>
                  <a:srgbClr val="9900FF"/>
                </a:solidFill>
                <a:cs typeface="Arial" panose="020B0604020202020204" pitchFamily="34" charset="0"/>
              </a:rPr>
              <a:t>The tree shows relationships among the species, which are the similar / close / far etc.</a:t>
            </a:r>
          </a:p>
        </p:txBody>
      </p:sp>
      <p:sp>
        <p:nvSpPr>
          <p:cNvPr id="5" name="Lightning Bolt 4"/>
          <p:cNvSpPr/>
          <p:nvPr/>
        </p:nvSpPr>
        <p:spPr>
          <a:xfrm>
            <a:off x="6248400" y="2744450"/>
            <a:ext cx="457200" cy="68455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56" name="Lightning Bolt 55"/>
          <p:cNvSpPr/>
          <p:nvPr/>
        </p:nvSpPr>
        <p:spPr>
          <a:xfrm>
            <a:off x="6286500" y="4012478"/>
            <a:ext cx="1398907" cy="132152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4773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858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3" name="TextBox 2"/>
          <p:cNvSpPr txBox="1"/>
          <p:nvPr/>
        </p:nvSpPr>
        <p:spPr>
          <a:xfrm>
            <a:off x="1676400" y="533400"/>
            <a:ext cx="9220200" cy="1477328"/>
          </a:xfrm>
          <a:prstGeom prst="rect">
            <a:avLst/>
          </a:prstGeom>
          <a:noFill/>
        </p:spPr>
        <p:txBody>
          <a:bodyPr wrap="square" rtlCol="0">
            <a:spAutoFit/>
          </a:bodyPr>
          <a:lstStyle/>
          <a:p>
            <a:pPr algn="l" rtl="0" fontAlgn="base">
              <a:spcBef>
                <a:spcPct val="0"/>
              </a:spcBef>
              <a:spcAft>
                <a:spcPct val="0"/>
              </a:spcAft>
            </a:pPr>
            <a:r>
              <a:rPr lang="en-US" sz="2400" b="1" dirty="0">
                <a:solidFill>
                  <a:srgbClr val="000099"/>
                </a:solidFill>
                <a:cs typeface="Arial" panose="020B0604020202020204" pitchFamily="34" charset="0"/>
              </a:rPr>
              <a:t>Analysis of DNA Sequence Data (NCBI </a:t>
            </a:r>
            <a:r>
              <a:rPr lang="en-US" sz="2400" b="1" dirty="0" err="1">
                <a:solidFill>
                  <a:srgbClr val="000099"/>
                </a:solidFill>
                <a:cs typeface="Arial" panose="020B0604020202020204" pitchFamily="34" charset="0"/>
              </a:rPr>
              <a:t>GenBank</a:t>
            </a:r>
            <a:r>
              <a:rPr lang="en-US" sz="2400" b="1" dirty="0">
                <a:solidFill>
                  <a:srgbClr val="000099"/>
                </a:solidFill>
                <a:cs typeface="Arial" panose="020B0604020202020204" pitchFamily="34" charset="0"/>
              </a:rPr>
              <a:t>)</a:t>
            </a:r>
          </a:p>
          <a:p>
            <a:pPr algn="l" rtl="0" fontAlgn="base">
              <a:spcBef>
                <a:spcPct val="0"/>
              </a:spcBef>
              <a:spcAft>
                <a:spcPct val="0"/>
              </a:spcAft>
            </a:pPr>
            <a:r>
              <a:rPr lang="en-US" sz="4800" b="1" dirty="0">
                <a:solidFill>
                  <a:srgbClr val="FF0000"/>
                </a:solidFill>
                <a:cs typeface="Arial" panose="020B0604020202020204" pitchFamily="34" charset="0"/>
              </a:rPr>
              <a:t>https://www.ncbi.nlm.nih.gov/</a:t>
            </a:r>
          </a:p>
          <a:p>
            <a:pPr algn="l" rtl="0" fontAlgn="base">
              <a:spcBef>
                <a:spcPct val="0"/>
              </a:spcBef>
              <a:spcAft>
                <a:spcPct val="0"/>
              </a:spcAft>
            </a:pPr>
            <a:endParaRPr lang="en-US" dirty="0">
              <a:solidFill>
                <a:prstClr val="black"/>
              </a:solidFill>
              <a:cs typeface="Arial" panose="020B0604020202020204" pitchFamily="34" charset="0"/>
            </a:endParaRPr>
          </a:p>
        </p:txBody>
      </p:sp>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32" t="9317" r="13068" b="32121"/>
          <a:stretch/>
        </p:blipFill>
        <p:spPr bwMode="auto">
          <a:xfrm>
            <a:off x="1676401" y="1956262"/>
            <a:ext cx="8872001" cy="292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116666" y="4745758"/>
            <a:ext cx="7789334" cy="1731243"/>
          </a:xfrm>
          <a:prstGeom prst="rect">
            <a:avLst/>
          </a:prstGeom>
          <a:noFill/>
        </p:spPr>
        <p:txBody>
          <a:bodyPr wrap="square" rtlCol="0">
            <a:spAutoFit/>
          </a:bodyPr>
          <a:lstStyle/>
          <a:p>
            <a:pPr algn="l" rtl="0" fontAlgn="base">
              <a:spcBef>
                <a:spcPct val="0"/>
              </a:spcBef>
              <a:spcAft>
                <a:spcPct val="0"/>
              </a:spcAft>
            </a:pPr>
            <a:r>
              <a:rPr lang="en-US" sz="2400" b="1" dirty="0" err="1">
                <a:solidFill>
                  <a:prstClr val="black"/>
                </a:solidFill>
                <a:cs typeface="Arial" panose="020B0604020202020204" pitchFamily="34" charset="0"/>
              </a:rPr>
              <a:t>GenBank</a:t>
            </a:r>
            <a:r>
              <a:rPr lang="en-US" sz="2400" b="1" dirty="0">
                <a:solidFill>
                  <a:prstClr val="black"/>
                </a:solidFill>
                <a:cs typeface="Arial" panose="020B0604020202020204" pitchFamily="34" charset="0"/>
              </a:rPr>
              <a:t> (-the NIH, National Institute of Health genetic sequence database, an annotated collection of all publicly available DNA sequences) has a very important role in molecular taxonomy and DNA barcoding.</a:t>
            </a:r>
          </a:p>
          <a:p>
            <a:pPr algn="l" rtl="0" fontAlgn="base">
              <a:spcBef>
                <a:spcPct val="0"/>
              </a:spcBef>
              <a:spcAft>
                <a:spcPct val="0"/>
              </a:spcAft>
            </a:pPr>
            <a:endParaRPr lang="en-US" sz="1000" b="1" dirty="0">
              <a:solidFill>
                <a:prstClr val="black"/>
              </a:solidFill>
              <a:cs typeface="Arial" panose="020B0604020202020204" pitchFamily="34" charset="0"/>
            </a:endParaRPr>
          </a:p>
        </p:txBody>
      </p:sp>
    </p:spTree>
    <p:extLst>
      <p:ext uri="{BB962C8B-B14F-4D97-AF65-F5344CB8AC3E}">
        <p14:creationId xmlns:p14="http://schemas.microsoft.com/office/powerpoint/2010/main" val="39180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732</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11</vt:i4>
      </vt:variant>
    </vt:vector>
  </HeadingPairs>
  <TitlesOfParts>
    <vt:vector size="27" baseType="lpstr">
      <vt:lpstr>Arial</vt:lpstr>
      <vt:lpstr>Arial Rounded MT Bold</vt:lpstr>
      <vt:lpstr>Calibri</vt:lpstr>
      <vt:lpstr>Calibri Light</vt:lpstr>
      <vt:lpstr>Times New Roman</vt:lpstr>
      <vt:lpstr>Wingdings</vt:lpstr>
      <vt:lpstr>نسق Office</vt:lpstr>
      <vt:lpstr>Office Theme</vt:lpstr>
      <vt:lpstr>1_Office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salwa abdullah</dc:creator>
  <cp:lastModifiedBy>fahad alhemaid</cp:lastModifiedBy>
  <cp:revision>9</cp:revision>
  <dcterms:created xsi:type="dcterms:W3CDTF">2019-03-06T05:30:04Z</dcterms:created>
  <dcterms:modified xsi:type="dcterms:W3CDTF">2019-03-20T08:39:43Z</dcterms:modified>
</cp:coreProperties>
</file>