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51"/>
  </p:notesMasterIdLst>
  <p:sldIdLst>
    <p:sldId id="261" r:id="rId2"/>
    <p:sldId id="315" r:id="rId3"/>
    <p:sldId id="388" r:id="rId4"/>
    <p:sldId id="393" r:id="rId5"/>
    <p:sldId id="391" r:id="rId6"/>
    <p:sldId id="307" r:id="rId7"/>
    <p:sldId id="303" r:id="rId8"/>
    <p:sldId id="392" r:id="rId9"/>
    <p:sldId id="341" r:id="rId10"/>
    <p:sldId id="344" r:id="rId11"/>
    <p:sldId id="343" r:id="rId12"/>
    <p:sldId id="342" r:id="rId13"/>
    <p:sldId id="365" r:id="rId14"/>
    <p:sldId id="369" r:id="rId15"/>
    <p:sldId id="346" r:id="rId16"/>
    <p:sldId id="350" r:id="rId17"/>
    <p:sldId id="345" r:id="rId18"/>
    <p:sldId id="359" r:id="rId19"/>
    <p:sldId id="368" r:id="rId20"/>
    <p:sldId id="348" r:id="rId21"/>
    <p:sldId id="347" r:id="rId22"/>
    <p:sldId id="380" r:id="rId23"/>
    <p:sldId id="349" r:id="rId24"/>
    <p:sldId id="352" r:id="rId25"/>
    <p:sldId id="386" r:id="rId26"/>
    <p:sldId id="353" r:id="rId27"/>
    <p:sldId id="354" r:id="rId28"/>
    <p:sldId id="355" r:id="rId29"/>
    <p:sldId id="340" r:id="rId30"/>
    <p:sldId id="360" r:id="rId31"/>
    <p:sldId id="371" r:id="rId32"/>
    <p:sldId id="375" r:id="rId33"/>
    <p:sldId id="370" r:id="rId34"/>
    <p:sldId id="358" r:id="rId35"/>
    <p:sldId id="361" r:id="rId36"/>
    <p:sldId id="372" r:id="rId37"/>
    <p:sldId id="367" r:id="rId38"/>
    <p:sldId id="362" r:id="rId39"/>
    <p:sldId id="366" r:id="rId40"/>
    <p:sldId id="373" r:id="rId41"/>
    <p:sldId id="374" r:id="rId42"/>
    <p:sldId id="378" r:id="rId43"/>
    <p:sldId id="363" r:id="rId44"/>
    <p:sldId id="384" r:id="rId45"/>
    <p:sldId id="381" r:id="rId46"/>
    <p:sldId id="382" r:id="rId47"/>
    <p:sldId id="364" r:id="rId48"/>
    <p:sldId id="387" r:id="rId49"/>
    <p:sldId id="262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D4A5B-BA65-41A2-B588-9395C1602299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8813C-0A93-409F-9CDB-6E07545F2E3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1336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2133600"/>
            <a:ext cx="3810000" cy="4114800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64C54-67D5-4A76-A917-2D02A4CFAF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00" y="722313"/>
            <a:ext cx="8637588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328613" y="1941513"/>
            <a:ext cx="4027487" cy="4114800"/>
          </a:xfrm>
        </p:spPr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08500" y="1941513"/>
            <a:ext cx="4029075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33763" y="634365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08700" y="634365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361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E707F9B-1FC7-4D14-AB15-0279752ADB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2564904"/>
            <a:ext cx="7851648" cy="1180728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>
                <a:latin typeface="Arial" pitchFamily="34" charset="0"/>
              </a:rPr>
              <a:t>Movement</a:t>
            </a:r>
            <a:endParaRPr lang="en-GB" sz="7200" dirty="0"/>
          </a:p>
        </p:txBody>
      </p:sp>
      <p:sp>
        <p:nvSpPr>
          <p:cNvPr id="3" name="Footer Placeholder 3"/>
          <p:cNvSpPr>
            <a:spLocks noGrp="1"/>
          </p:cNvSpPr>
          <p:nvPr/>
        </p:nvSpPr>
        <p:spPr>
          <a:xfrm>
            <a:off x="467544" y="6160219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Prepared by Dr. Ahmed Azmy</a:t>
            </a:r>
            <a:endParaRPr lang="en-GB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 txBox="1">
            <a:spLocks noChangeArrowheads="1"/>
          </p:cNvSpPr>
          <p:nvPr/>
        </p:nvSpPr>
        <p:spPr>
          <a:xfrm>
            <a:off x="251520" y="476672"/>
            <a:ext cx="5760640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Elements of design (Lines)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187624" y="1700808"/>
            <a:ext cx="6463605" cy="430907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 txBox="1">
            <a:spLocks noChangeArrowheads="1"/>
          </p:cNvSpPr>
          <p:nvPr/>
        </p:nvSpPr>
        <p:spPr>
          <a:xfrm>
            <a:off x="251520" y="476672"/>
            <a:ext cx="5760640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Elements of design (Lines)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259632" y="1340768"/>
            <a:ext cx="6518498" cy="488887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 txBox="1">
            <a:spLocks noChangeArrowheads="1"/>
          </p:cNvSpPr>
          <p:nvPr/>
        </p:nvSpPr>
        <p:spPr>
          <a:xfrm>
            <a:off x="251520" y="476672"/>
            <a:ext cx="5760640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Elements of design (Lines)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6084168" y="1700808"/>
            <a:ext cx="2190750" cy="35909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>
            <a:lum bright="18000"/>
          </a:blip>
          <a:srcRect/>
          <a:stretch>
            <a:fillRect/>
          </a:stretch>
        </p:blipFill>
        <p:spPr bwMode="auto">
          <a:xfrm>
            <a:off x="539552" y="2132856"/>
            <a:ext cx="4806731" cy="320171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 txBox="1">
            <a:spLocks noChangeArrowheads="1"/>
          </p:cNvSpPr>
          <p:nvPr/>
        </p:nvSpPr>
        <p:spPr>
          <a:xfrm>
            <a:off x="251520" y="476672"/>
            <a:ext cx="5760640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Elements of design (Lines)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475656" y="1556792"/>
            <a:ext cx="6285270" cy="439968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 txBox="1">
            <a:spLocks noChangeArrowheads="1"/>
          </p:cNvSpPr>
          <p:nvPr/>
        </p:nvSpPr>
        <p:spPr>
          <a:xfrm>
            <a:off x="251520" y="476672"/>
            <a:ext cx="5760640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Elements of design (Lines)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475656" y="1700808"/>
            <a:ext cx="6259611" cy="456951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 txBox="1">
            <a:spLocks noChangeArrowheads="1"/>
          </p:cNvSpPr>
          <p:nvPr/>
        </p:nvSpPr>
        <p:spPr>
          <a:xfrm>
            <a:off x="251520" y="476672"/>
            <a:ext cx="5760640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Elements of design (color)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619672" y="1628800"/>
            <a:ext cx="5760640" cy="46085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 txBox="1">
            <a:spLocks noChangeArrowheads="1"/>
          </p:cNvSpPr>
          <p:nvPr/>
        </p:nvSpPr>
        <p:spPr>
          <a:xfrm>
            <a:off x="251520" y="476672"/>
            <a:ext cx="5760640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Elements of design (color)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771650" y="1562100"/>
            <a:ext cx="5600700" cy="3733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 txBox="1">
            <a:spLocks noChangeArrowheads="1"/>
          </p:cNvSpPr>
          <p:nvPr/>
        </p:nvSpPr>
        <p:spPr>
          <a:xfrm>
            <a:off x="251520" y="476672"/>
            <a:ext cx="5760640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Elements of design (shape)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755576" y="1700808"/>
            <a:ext cx="7920880" cy="445549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 txBox="1">
            <a:spLocks noChangeArrowheads="1"/>
          </p:cNvSpPr>
          <p:nvPr/>
        </p:nvSpPr>
        <p:spPr>
          <a:xfrm>
            <a:off x="251520" y="476672"/>
            <a:ext cx="5760640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Elements of design (shape)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475656" y="1412776"/>
            <a:ext cx="6120680" cy="482959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 txBox="1">
            <a:spLocks noChangeArrowheads="1"/>
          </p:cNvSpPr>
          <p:nvPr/>
        </p:nvSpPr>
        <p:spPr>
          <a:xfrm>
            <a:off x="251520" y="476672"/>
            <a:ext cx="5760640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Elements of design (shape)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619672" y="1484784"/>
            <a:ext cx="5616624" cy="483029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79435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Arial" pitchFamily="34" charset="0"/>
              </a:rPr>
              <a:t>Movement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/>
            <a:r>
              <a:rPr lang="en-US" b="1" dirty="0" smtClean="0">
                <a:latin typeface="Arial" pitchFamily="34" charset="0"/>
              </a:rPr>
              <a:t>Movement</a:t>
            </a:r>
            <a:r>
              <a:rPr lang="en-GB" dirty="0" smtClean="0"/>
              <a:t> tends to be a </a:t>
            </a:r>
            <a:r>
              <a:rPr lang="en-GB" b="1" u="sng" dirty="0" smtClean="0"/>
              <a:t>smooth flow</a:t>
            </a:r>
            <a:r>
              <a:rPr lang="en-GB" dirty="0" smtClean="0"/>
              <a:t>, where the </a:t>
            </a:r>
            <a:r>
              <a:rPr lang="en-GB" b="1" u="sng" dirty="0" smtClean="0"/>
              <a:t>eye</a:t>
            </a:r>
            <a:r>
              <a:rPr lang="en-GB" dirty="0" smtClean="0"/>
              <a:t> </a:t>
            </a:r>
            <a:r>
              <a:rPr lang="en-GB" b="1" u="sng" dirty="0" smtClean="0"/>
              <a:t>naturally glides from one area to another</a:t>
            </a:r>
            <a:r>
              <a:rPr lang="en-GB" dirty="0" smtClean="0"/>
              <a:t>. The most common </a:t>
            </a:r>
            <a:r>
              <a:rPr lang="en-GB" b="1" u="sng" dirty="0" smtClean="0"/>
              <a:t>transition</a:t>
            </a:r>
            <a:r>
              <a:rPr lang="en-GB" dirty="0" smtClean="0"/>
              <a:t> is the use of a </a:t>
            </a:r>
            <a:r>
              <a:rPr lang="en-GB" b="1" u="sng" dirty="0" smtClean="0"/>
              <a:t>curved line </a:t>
            </a:r>
            <a:r>
              <a:rPr lang="en-GB" dirty="0" smtClean="0"/>
              <a:t>to </a:t>
            </a:r>
            <a:r>
              <a:rPr lang="en-GB" b="1" u="sng" dirty="0" smtClean="0"/>
              <a:t>gently</a:t>
            </a:r>
            <a:r>
              <a:rPr lang="en-GB" dirty="0" smtClean="0"/>
              <a:t> lead the </a:t>
            </a:r>
            <a:r>
              <a:rPr lang="en-GB" b="1" u="sng" dirty="0" smtClean="0"/>
              <a:t>eye</a:t>
            </a:r>
            <a:r>
              <a:rPr lang="en-GB" dirty="0" smtClean="0"/>
              <a:t>, such as an </a:t>
            </a:r>
            <a:r>
              <a:rPr lang="en-GB" b="1" u="sng" dirty="0" smtClean="0"/>
              <a:t>arched</a:t>
            </a:r>
            <a:r>
              <a:rPr lang="en-GB" dirty="0" smtClean="0"/>
              <a:t> </a:t>
            </a:r>
            <a:r>
              <a:rPr lang="en-GB" b="1" u="sng" dirty="0" smtClean="0"/>
              <a:t>doorway</a:t>
            </a:r>
            <a:r>
              <a:rPr lang="en-GB" dirty="0" smtClean="0"/>
              <a:t> or </a:t>
            </a:r>
            <a:r>
              <a:rPr lang="en-GB" b="1" u="sng" dirty="0" smtClean="0"/>
              <a:t>winding</a:t>
            </a:r>
            <a:r>
              <a:rPr lang="en-GB" dirty="0" smtClean="0"/>
              <a:t> </a:t>
            </a:r>
            <a:r>
              <a:rPr lang="en-GB" b="1" u="sng" dirty="0" smtClean="0"/>
              <a:t>path</a:t>
            </a:r>
            <a:r>
              <a:rPr lang="en-GB" dirty="0" smtClean="0"/>
              <a:t>.</a:t>
            </a:r>
          </a:p>
          <a:p>
            <a:pPr algn="justLow"/>
            <a:r>
              <a:rPr lang="en-US" b="1" u="sng" dirty="0" smtClean="0"/>
              <a:t>Movement</a:t>
            </a:r>
            <a:r>
              <a:rPr lang="en-US" sz="2800" dirty="0" smtClean="0"/>
              <a:t> is the </a:t>
            </a:r>
            <a:r>
              <a:rPr lang="en-US" b="1" u="sng" dirty="0" smtClean="0"/>
              <a:t>design</a:t>
            </a:r>
            <a:r>
              <a:rPr lang="en-US" sz="2800" dirty="0" smtClean="0"/>
              <a:t> </a:t>
            </a:r>
            <a:r>
              <a:rPr lang="en-US" b="1" u="sng" dirty="0" smtClean="0"/>
              <a:t>principle</a:t>
            </a:r>
            <a:r>
              <a:rPr lang="en-US" sz="2800" dirty="0" smtClean="0"/>
              <a:t> that </a:t>
            </a:r>
            <a:r>
              <a:rPr lang="en-US" b="1" u="sng" dirty="0" smtClean="0"/>
              <a:t>uses some </a:t>
            </a:r>
            <a:r>
              <a:rPr lang="en-US" sz="2800" dirty="0" smtClean="0"/>
              <a:t>of the </a:t>
            </a:r>
            <a:r>
              <a:rPr lang="en-US" b="1" u="sng" dirty="0" smtClean="0"/>
              <a:t>elements of art </a:t>
            </a:r>
            <a:r>
              <a:rPr lang="en-US" sz="2800" dirty="0" smtClean="0"/>
              <a:t>to produce the </a:t>
            </a:r>
            <a:r>
              <a:rPr lang="en-US" b="1" u="sng" dirty="0" smtClean="0"/>
              <a:t>look o</a:t>
            </a:r>
            <a:r>
              <a:rPr lang="en-US" sz="2800" dirty="0" smtClean="0"/>
              <a:t>f </a:t>
            </a:r>
            <a:r>
              <a:rPr lang="en-US" b="1" u="sng" dirty="0" smtClean="0"/>
              <a:t>action</a:t>
            </a:r>
            <a:r>
              <a:rPr lang="en-US" sz="2800" dirty="0" smtClean="0"/>
              <a:t> or to cause the </a:t>
            </a:r>
            <a:r>
              <a:rPr lang="en-US" b="1" u="sng" dirty="0" smtClean="0"/>
              <a:t>viewer’s</a:t>
            </a:r>
            <a:r>
              <a:rPr lang="en-US" sz="2800" dirty="0" smtClean="0"/>
              <a:t> eye to </a:t>
            </a:r>
            <a:r>
              <a:rPr lang="en-US" b="1" u="sng" dirty="0" smtClean="0"/>
              <a:t>sweep</a:t>
            </a:r>
            <a:r>
              <a:rPr lang="en-US" sz="2800" dirty="0" smtClean="0"/>
              <a:t> over the art </a:t>
            </a:r>
            <a:r>
              <a:rPr lang="en-US" b="1" u="sng" dirty="0" smtClean="0"/>
              <a:t>work</a:t>
            </a:r>
            <a:r>
              <a:rPr lang="en-US" sz="2800" dirty="0" smtClean="0"/>
              <a:t> in a </a:t>
            </a:r>
            <a:r>
              <a:rPr lang="en-US" b="1" u="sng" dirty="0" smtClean="0"/>
              <a:t>certain</a:t>
            </a:r>
            <a:r>
              <a:rPr lang="en-US" sz="2800" dirty="0" smtClean="0"/>
              <a:t> </a:t>
            </a:r>
            <a:r>
              <a:rPr lang="en-US" b="1" u="sng" dirty="0" smtClean="0"/>
              <a:t>manner</a:t>
            </a:r>
            <a:r>
              <a:rPr lang="en-US" sz="2800" dirty="0" smtClean="0"/>
              <a:t>.</a:t>
            </a:r>
          </a:p>
          <a:p>
            <a:pPr algn="justLow"/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 txBox="1">
            <a:spLocks noChangeArrowheads="1"/>
          </p:cNvSpPr>
          <p:nvPr/>
        </p:nvSpPr>
        <p:spPr>
          <a:xfrm>
            <a:off x="251520" y="476672"/>
            <a:ext cx="5760640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Elements of design (shape)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115616" y="1580252"/>
            <a:ext cx="7200800" cy="480293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 txBox="1">
            <a:spLocks noChangeArrowheads="1"/>
          </p:cNvSpPr>
          <p:nvPr/>
        </p:nvSpPr>
        <p:spPr>
          <a:xfrm>
            <a:off x="251520" y="476672"/>
            <a:ext cx="5760640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Elements of design (texture)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547664" y="1958904"/>
            <a:ext cx="6480720" cy="391003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 txBox="1">
            <a:spLocks noChangeArrowheads="1"/>
          </p:cNvSpPr>
          <p:nvPr/>
        </p:nvSpPr>
        <p:spPr>
          <a:xfrm>
            <a:off x="251520" y="476672"/>
            <a:ext cx="5760640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Elements of design (texture)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2627784" y="1124744"/>
            <a:ext cx="3672408" cy="551761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 txBox="1">
            <a:spLocks noChangeArrowheads="1"/>
          </p:cNvSpPr>
          <p:nvPr/>
        </p:nvSpPr>
        <p:spPr>
          <a:xfrm>
            <a:off x="251520" y="476672"/>
            <a:ext cx="5760640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Elements of design (value)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2483768" y="1340768"/>
            <a:ext cx="3810000" cy="507682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 txBox="1">
            <a:spLocks noChangeArrowheads="1"/>
          </p:cNvSpPr>
          <p:nvPr/>
        </p:nvSpPr>
        <p:spPr>
          <a:xfrm>
            <a:off x="251520" y="476672"/>
            <a:ext cx="5760640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Elements of design (value)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691680" y="1412776"/>
            <a:ext cx="5400600" cy="514342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 txBox="1">
            <a:spLocks noChangeArrowheads="1"/>
          </p:cNvSpPr>
          <p:nvPr/>
        </p:nvSpPr>
        <p:spPr>
          <a:xfrm>
            <a:off x="251520" y="476672"/>
            <a:ext cx="5760640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Elements of design (value)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755576" y="1628800"/>
            <a:ext cx="7546746" cy="471252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 txBox="1">
            <a:spLocks noChangeArrowheads="1"/>
          </p:cNvSpPr>
          <p:nvPr/>
        </p:nvSpPr>
        <p:spPr>
          <a:xfrm>
            <a:off x="251520" y="476672"/>
            <a:ext cx="5760640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Elements of design (space)</a:t>
            </a:r>
          </a:p>
        </p:txBody>
      </p:sp>
      <p:pic>
        <p:nvPicPr>
          <p:cNvPr id="4" name="Picture 7" descr="C:\My Documents\ENDS205\LECTURES_CLASSNOTES\LECTURE10\image2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56992"/>
            <a:ext cx="5378752" cy="309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C:\My Documents\ENDS205\LECTURES_CLASSNOTES\LECTURE10\image2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196752"/>
            <a:ext cx="4608512" cy="2651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 txBox="1">
            <a:spLocks noChangeArrowheads="1"/>
          </p:cNvSpPr>
          <p:nvPr/>
        </p:nvSpPr>
        <p:spPr>
          <a:xfrm>
            <a:off x="251520" y="476672"/>
            <a:ext cx="5760640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Elements of design (space)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2051720" y="1621242"/>
            <a:ext cx="5256584" cy="391089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 txBox="1">
            <a:spLocks noChangeArrowheads="1"/>
          </p:cNvSpPr>
          <p:nvPr/>
        </p:nvSpPr>
        <p:spPr>
          <a:xfrm>
            <a:off x="251520" y="476672"/>
            <a:ext cx="5760640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Elements of design (space)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827584" y="1412776"/>
            <a:ext cx="7704856" cy="486068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251520" y="980728"/>
            <a:ext cx="6696744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8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Movement in the principles of design</a:t>
            </a:r>
            <a:endParaRPr lang="en-US" sz="2800" dirty="0">
              <a:solidFill>
                <a:schemeClr val="tx2"/>
              </a:solidFill>
              <a:latin typeface="Abadi MT Condensed Extra Bold" pitchFamily="34" charset="0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1628800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Progression </a:t>
            </a:r>
          </a:p>
          <a:p>
            <a:r>
              <a:rPr lang="en-US" dirty="0" smtClean="0">
                <a:solidFill>
                  <a:schemeClr val="tx2"/>
                </a:solidFill>
                <a:latin typeface="Abadi MT Condensed Extra Bold" pitchFamily="34" charset="0"/>
              </a:rPr>
              <a:t>Variety</a:t>
            </a:r>
            <a:endParaRPr lang="en-GB" dirty="0" smtClean="0"/>
          </a:p>
          <a:p>
            <a:r>
              <a:rPr lang="en-US" b="1" dirty="0" smtClean="0">
                <a:latin typeface="Arial" pitchFamily="34" charset="0"/>
              </a:rPr>
              <a:t>Rhythm</a:t>
            </a:r>
          </a:p>
          <a:p>
            <a:r>
              <a:rPr lang="en-US" b="1" dirty="0" err="1" smtClean="0">
                <a:latin typeface="Arial" pitchFamily="34" charset="0"/>
              </a:rPr>
              <a:t>Complixty</a:t>
            </a:r>
            <a:endParaRPr lang="en-US" b="1" dirty="0" smtClean="0">
              <a:latin typeface="Arial" pitchFamily="34" charset="0"/>
            </a:endParaRPr>
          </a:p>
          <a:p>
            <a:r>
              <a:rPr lang="en-US" b="1" dirty="0" smtClean="0">
                <a:latin typeface="Arial" pitchFamily="34" charset="0"/>
              </a:rPr>
              <a:t>Scale</a:t>
            </a:r>
          </a:p>
          <a:p>
            <a:endParaRPr lang="en-US" b="1" dirty="0" smtClean="0">
              <a:latin typeface="Arial" pitchFamily="34" charset="0"/>
            </a:endParaRPr>
          </a:p>
          <a:p>
            <a:endParaRPr lang="en-US" b="1" dirty="0" smtClean="0">
              <a:latin typeface="Arial" pitchFamily="34" charset="0"/>
            </a:endParaRPr>
          </a:p>
          <a:p>
            <a:endParaRPr lang="en-US" b="1" dirty="0" smtClean="0">
              <a:latin typeface="Arial" pitchFamily="34" charset="0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476672"/>
            <a:ext cx="2526308" cy="503585"/>
          </a:xfrm>
        </p:spPr>
        <p:txBody>
          <a:bodyPr>
            <a:normAutofit/>
          </a:bodyPr>
          <a:lstStyle/>
          <a:p>
            <a:r>
              <a:rPr lang="en-US" sz="2400" dirty="0"/>
              <a:t>Movement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2674640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Movement</a:t>
            </a:r>
            <a:endParaRPr lang="en-GB" sz="2000" dirty="0"/>
          </a:p>
        </p:txBody>
      </p:sp>
      <p:pic>
        <p:nvPicPr>
          <p:cNvPr id="4" name="Picture 6" descr="dougla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827584" y="2348880"/>
            <a:ext cx="7370846" cy="328233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179512" y="548680"/>
            <a:ext cx="6696744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the principles of design (progression)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1628800"/>
            <a:ext cx="8424936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45000"/>
              </a:spcBef>
            </a:pPr>
            <a:r>
              <a:rPr lang="en-US" b="1" dirty="0" smtClean="0">
                <a:latin typeface="Arial" pitchFamily="34" charset="0"/>
              </a:rPr>
              <a:t>Eye moves from:</a:t>
            </a:r>
          </a:p>
          <a:p>
            <a:endParaRPr lang="en-US" b="1" dirty="0" smtClean="0">
              <a:latin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3568" y="1772816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</a:rPr>
              <a:t>progression is often used to create a movement</a:t>
            </a:r>
            <a:endParaRPr lang="en-GB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475656" y="2276872"/>
            <a:ext cx="5706211" cy="427965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179512" y="548680"/>
            <a:ext cx="6696744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the principles of design (progression)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259632" y="1772816"/>
            <a:ext cx="6558448" cy="45815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179512" y="548680"/>
            <a:ext cx="6696744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the principles of design (progression)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899592" y="1484784"/>
            <a:ext cx="6624736" cy="49685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179512" y="548680"/>
            <a:ext cx="6696744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the principles of design (progression)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4355976" y="1916832"/>
            <a:ext cx="4320480" cy="432048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lum bright="18000"/>
          </a:blip>
          <a:srcRect/>
          <a:stretch>
            <a:fillRect/>
          </a:stretch>
        </p:blipFill>
        <p:spPr bwMode="auto">
          <a:xfrm>
            <a:off x="251520" y="1988840"/>
            <a:ext cx="3768829" cy="42210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 txBox="1">
            <a:spLocks noChangeArrowheads="1"/>
          </p:cNvSpPr>
          <p:nvPr/>
        </p:nvSpPr>
        <p:spPr>
          <a:xfrm>
            <a:off x="251520" y="476672"/>
            <a:ext cx="5760640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Elements of design (variety)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4716016" y="1484784"/>
            <a:ext cx="3726036" cy="496308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lum bright="18000"/>
          </a:blip>
          <a:srcRect/>
          <a:stretch>
            <a:fillRect/>
          </a:stretch>
        </p:blipFill>
        <p:spPr bwMode="auto">
          <a:xfrm>
            <a:off x="395536" y="1556792"/>
            <a:ext cx="3744416" cy="498756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179512" y="548680"/>
            <a:ext cx="6696744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Movement in the principles of design (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</a:rPr>
              <a:t>Rhythm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)</a:t>
            </a:r>
            <a:endParaRPr lang="en-US" sz="2000" dirty="0">
              <a:solidFill>
                <a:schemeClr val="tx2"/>
              </a:solidFill>
              <a:latin typeface="Abadi MT Condensed Extra Bold" pitchFamily="34" charset="0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1628800"/>
            <a:ext cx="8424936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45000"/>
              </a:spcBef>
            </a:pPr>
            <a:r>
              <a:rPr lang="en-US" b="1" dirty="0" smtClean="0">
                <a:latin typeface="Arial" pitchFamily="34" charset="0"/>
              </a:rPr>
              <a:t>Eye moves from: Same to same (color, shape)</a:t>
            </a:r>
          </a:p>
          <a:p>
            <a:endParaRPr lang="en-US" b="1" dirty="0" smtClean="0">
              <a:latin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331640" y="2132856"/>
            <a:ext cx="6733505" cy="448451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179512" y="548680"/>
            <a:ext cx="6696744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Movement in the principles of design (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</a:rPr>
              <a:t>Rhythm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)</a:t>
            </a:r>
            <a:endParaRPr lang="en-US" sz="2000" dirty="0">
              <a:solidFill>
                <a:schemeClr val="tx2"/>
              </a:solidFill>
              <a:latin typeface="Abadi MT Condensed Extra Bold" pitchFamily="34" charset="0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1628800"/>
            <a:ext cx="8424936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45000"/>
              </a:spcBef>
            </a:pPr>
            <a:r>
              <a:rPr lang="en-US" b="1" dirty="0" smtClean="0">
                <a:latin typeface="Arial" pitchFamily="34" charset="0"/>
              </a:rPr>
              <a:t>Eye moves from: Same to same (color, shape)</a:t>
            </a:r>
          </a:p>
          <a:p>
            <a:endParaRPr lang="en-US" b="1" dirty="0" smtClean="0">
              <a:latin typeface="Arial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331640" y="2132856"/>
            <a:ext cx="6550781" cy="432048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179512" y="548680"/>
            <a:ext cx="6696744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the principles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of design (Rhythm)</a:t>
            </a:r>
            <a:endParaRPr lang="en-US" sz="2000" dirty="0">
              <a:solidFill>
                <a:schemeClr val="tx2"/>
              </a:solidFill>
              <a:latin typeface="Abadi MT Condensed Extra Bold" pitchFamily="34" charset="0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1628800"/>
            <a:ext cx="8424936" cy="1103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45000"/>
              </a:spcBef>
            </a:pPr>
            <a:r>
              <a:rPr lang="en-US" b="1" dirty="0" smtClean="0">
                <a:latin typeface="Arial" pitchFamily="34" charset="0"/>
              </a:rPr>
              <a:t>Rhythm is a movement in which some elements recurs regularly</a:t>
            </a:r>
          </a:p>
          <a:p>
            <a:pPr>
              <a:lnSpc>
                <a:spcPct val="110000"/>
              </a:lnSpc>
              <a:spcBef>
                <a:spcPct val="45000"/>
              </a:spcBef>
            </a:pPr>
            <a:r>
              <a:rPr lang="en-US" b="1" dirty="0" smtClean="0">
                <a:latin typeface="Arial" pitchFamily="34" charset="0"/>
              </a:rPr>
              <a:t>Eye moves from: Same to same (color, shape)</a:t>
            </a:r>
          </a:p>
          <a:p>
            <a:endParaRPr lang="en-US" b="1" dirty="0" smtClean="0">
              <a:latin typeface="Arial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5436096" y="2132856"/>
            <a:ext cx="3245346" cy="456295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lum bright="18000"/>
          </a:blip>
          <a:srcRect/>
          <a:stretch>
            <a:fillRect/>
          </a:stretch>
        </p:blipFill>
        <p:spPr bwMode="auto">
          <a:xfrm>
            <a:off x="467544" y="3068960"/>
            <a:ext cx="4762500" cy="31908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179512" y="548680"/>
            <a:ext cx="6696744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the principles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of design (Rhythm)</a:t>
            </a:r>
            <a:endParaRPr lang="en-US" sz="2000" dirty="0">
              <a:solidFill>
                <a:schemeClr val="tx2"/>
              </a:solidFill>
              <a:latin typeface="Abadi MT Condensed Extra Bold" pitchFamily="34" charset="0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1484784"/>
            <a:ext cx="8424936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45000"/>
              </a:spcBef>
            </a:pPr>
            <a:r>
              <a:rPr lang="en-US" b="1" dirty="0" smtClean="0">
                <a:latin typeface="Arial" pitchFamily="34" charset="0"/>
              </a:rPr>
              <a:t>Eye moves from: Same to same (color, shape)</a:t>
            </a:r>
          </a:p>
          <a:p>
            <a:endParaRPr lang="en-US" b="1" dirty="0" smtClean="0">
              <a:latin typeface="Arial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331640" y="2348880"/>
            <a:ext cx="6639035" cy="374441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179512" y="548680"/>
            <a:ext cx="6696744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the principles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of design (Rhythm)</a:t>
            </a:r>
            <a:endParaRPr lang="en-US" sz="2000" dirty="0">
              <a:solidFill>
                <a:schemeClr val="tx2"/>
              </a:solidFill>
              <a:latin typeface="Abadi MT Condensed Extra Bold" pitchFamily="34" charset="0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1628800"/>
            <a:ext cx="8424936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45000"/>
              </a:spcBef>
            </a:pPr>
            <a:r>
              <a:rPr lang="en-US" b="1" dirty="0" smtClean="0">
                <a:latin typeface="Arial" pitchFamily="34" charset="0"/>
              </a:rPr>
              <a:t>Eye moves from: Same to same (color, shape) </a:t>
            </a:r>
          </a:p>
          <a:p>
            <a:endParaRPr lang="en-US" b="1" dirty="0" smtClean="0">
              <a:latin typeface="Arial" pitchFamily="34" charset="0"/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619672" y="2276872"/>
            <a:ext cx="5616624" cy="410715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317500" y="508000"/>
            <a:ext cx="8637588" cy="976313"/>
          </a:xfrm>
        </p:spPr>
        <p:txBody>
          <a:bodyPr/>
          <a:lstStyle/>
          <a:p>
            <a:pPr eaLnBrk="1" hangingPunct="1"/>
            <a:r>
              <a:rPr lang="en-US" sz="5800" smtClean="0">
                <a:solidFill>
                  <a:srgbClr val="CC3300"/>
                </a:solidFill>
              </a:rPr>
              <a:t>Emphasis</a:t>
            </a:r>
            <a:r>
              <a:rPr lang="en-US" sz="5800" smtClean="0"/>
              <a:t> with </a:t>
            </a:r>
            <a:r>
              <a:rPr lang="en-US" sz="5800" smtClean="0">
                <a:solidFill>
                  <a:srgbClr val="CC3300"/>
                </a:solidFill>
              </a:rPr>
              <a:t>Movement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844824"/>
            <a:ext cx="3888432" cy="3384376"/>
          </a:xfrm>
        </p:spPr>
        <p:txBody>
          <a:bodyPr/>
          <a:lstStyle/>
          <a:p>
            <a:pPr algn="justLow" eaLnBrk="1" hangingPunct="1"/>
            <a:r>
              <a:rPr lang="en-US" sz="2800" dirty="0" smtClean="0">
                <a:solidFill>
                  <a:srgbClr val="CC3300"/>
                </a:solidFill>
              </a:rPr>
              <a:t>Movement</a:t>
            </a:r>
            <a:r>
              <a:rPr lang="en-US" sz="2800" dirty="0" smtClean="0"/>
              <a:t> is a Principle of Design when the artist uses </a:t>
            </a:r>
            <a:r>
              <a:rPr lang="en-US" sz="2800" dirty="0" smtClean="0">
                <a:solidFill>
                  <a:srgbClr val="0066FF"/>
                </a:solidFill>
              </a:rPr>
              <a:t>shape</a:t>
            </a:r>
            <a:r>
              <a:rPr lang="en-US" sz="2800" dirty="0" smtClean="0"/>
              <a:t>s, </a:t>
            </a:r>
            <a:r>
              <a:rPr lang="en-US" sz="2800" dirty="0" smtClean="0">
                <a:solidFill>
                  <a:srgbClr val="0066FF"/>
                </a:solidFill>
              </a:rPr>
              <a:t>color</a:t>
            </a:r>
            <a:r>
              <a:rPr lang="en-US" sz="2800" dirty="0" smtClean="0"/>
              <a:t>s, lines to move your eyes form the edge to the focal point (</a:t>
            </a:r>
            <a:r>
              <a:rPr lang="en-US" sz="2800" dirty="0" smtClean="0">
                <a:solidFill>
                  <a:srgbClr val="CC3300"/>
                </a:solidFill>
              </a:rPr>
              <a:t>emphasis</a:t>
            </a:r>
            <a:r>
              <a:rPr lang="en-US" sz="2800" dirty="0" smtClean="0"/>
              <a:t>). </a:t>
            </a: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4191000" y="1947863"/>
          <a:ext cx="4346575" cy="4148137"/>
        </p:xfrm>
        <a:graphic>
          <a:graphicData uri="http://schemas.openxmlformats.org/presentationml/2006/ole">
            <p:oleObj spid="_x0000_s1026" name="Bitmap Image" r:id="rId3" imgW="4486901" imgH="3943901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179512" y="548680"/>
            <a:ext cx="6696744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the principles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of design (Rhythm)</a:t>
            </a:r>
            <a:endParaRPr lang="en-US" sz="2000" dirty="0">
              <a:solidFill>
                <a:schemeClr val="tx2"/>
              </a:solidFill>
              <a:latin typeface="Abadi MT Condensed Extra Bold" pitchFamily="34" charset="0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1628800"/>
            <a:ext cx="8424936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45000"/>
              </a:spcBef>
            </a:pPr>
            <a:r>
              <a:rPr lang="en-US" b="1" dirty="0" smtClean="0">
                <a:latin typeface="Arial" pitchFamily="34" charset="0"/>
              </a:rPr>
              <a:t>Eye moves from: Same to same (color, shape) </a:t>
            </a:r>
          </a:p>
          <a:p>
            <a:endParaRPr lang="en-US" b="1" dirty="0" smtClean="0">
              <a:latin typeface="Arial" pitchFamily="34" charset="0"/>
            </a:endParaRP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403648" y="2276872"/>
            <a:ext cx="6336704" cy="426460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179512" y="548680"/>
            <a:ext cx="6696744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the principles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of design (Rhythm)</a:t>
            </a:r>
            <a:endParaRPr lang="en-US" sz="2000" dirty="0">
              <a:solidFill>
                <a:schemeClr val="tx2"/>
              </a:solidFill>
              <a:latin typeface="Abadi MT Condensed Extra Bold" pitchFamily="34" charset="0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1628800"/>
            <a:ext cx="8424936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45000"/>
              </a:spcBef>
            </a:pPr>
            <a:r>
              <a:rPr lang="en-US" b="1" dirty="0" smtClean="0">
                <a:latin typeface="Arial" pitchFamily="34" charset="0"/>
              </a:rPr>
              <a:t>Eye moves from: Same to same (color, shape) </a:t>
            </a:r>
          </a:p>
          <a:p>
            <a:endParaRPr lang="en-US" b="1" dirty="0" smtClean="0">
              <a:latin typeface="Arial" pitchFamily="34" charset="0"/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619672" y="2348880"/>
            <a:ext cx="5616624" cy="421246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179512" y="548680"/>
            <a:ext cx="6696744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principles of design (Complexity)</a:t>
            </a:r>
            <a:endParaRPr lang="en-US" sz="2000" dirty="0">
              <a:solidFill>
                <a:schemeClr val="tx2"/>
              </a:solidFill>
              <a:latin typeface="Abadi MT Condensed Extra Bold" pitchFamily="34" charset="0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1628800"/>
            <a:ext cx="8424936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45000"/>
              </a:spcBef>
            </a:pPr>
            <a:r>
              <a:rPr lang="en-US" b="1" dirty="0" smtClean="0">
                <a:latin typeface="Arial" pitchFamily="34" charset="0"/>
              </a:rPr>
              <a:t>Eye moves from: Unusual to usual shapes</a:t>
            </a:r>
          </a:p>
          <a:p>
            <a:endParaRPr lang="en-US" b="1" dirty="0" smtClean="0">
              <a:latin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403648" y="2276872"/>
            <a:ext cx="5743271" cy="42930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179512" y="548680"/>
            <a:ext cx="6696744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principles of design (Complexity)</a:t>
            </a:r>
            <a:endParaRPr lang="en-US" sz="2000" dirty="0">
              <a:solidFill>
                <a:schemeClr val="tx2"/>
              </a:solidFill>
              <a:latin typeface="Abadi MT Condensed Extra Bold" pitchFamily="34" charset="0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1628800"/>
            <a:ext cx="8424936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45000"/>
              </a:spcBef>
            </a:pPr>
            <a:r>
              <a:rPr lang="en-US" b="1" dirty="0" smtClean="0">
                <a:latin typeface="Arial" pitchFamily="34" charset="0"/>
              </a:rPr>
              <a:t>Eye moves from: Unusual to usual shapes</a:t>
            </a:r>
          </a:p>
          <a:p>
            <a:endParaRPr lang="en-US" b="1" dirty="0" smtClean="0">
              <a:latin typeface="Arial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403648" y="2276872"/>
            <a:ext cx="6510615" cy="411631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179512" y="548680"/>
            <a:ext cx="6696744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principles of design (Complexity)</a:t>
            </a:r>
            <a:endParaRPr lang="en-US" sz="2000" dirty="0">
              <a:solidFill>
                <a:schemeClr val="tx2"/>
              </a:solidFill>
              <a:latin typeface="Abadi MT Condensed Extra Bold" pitchFamily="34" charset="0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1628800"/>
            <a:ext cx="8424936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45000"/>
              </a:spcBef>
            </a:pPr>
            <a:r>
              <a:rPr lang="en-US" b="1" dirty="0" smtClean="0">
                <a:latin typeface="Arial" pitchFamily="34" charset="0"/>
              </a:rPr>
              <a:t>Eye moves from: Unusual to usual shapes</a:t>
            </a:r>
          </a:p>
          <a:p>
            <a:endParaRPr lang="en-US" b="1" dirty="0" smtClean="0">
              <a:latin typeface="Arial" pitchFamily="34" charset="0"/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547664" y="2492896"/>
            <a:ext cx="5307796" cy="386759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179512" y="548680"/>
            <a:ext cx="6696744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principles of design (Complexity)</a:t>
            </a:r>
            <a:endParaRPr lang="en-US" sz="2000" dirty="0">
              <a:solidFill>
                <a:schemeClr val="tx2"/>
              </a:solidFill>
              <a:latin typeface="Abadi MT Condensed Extra Bold" pitchFamily="34" charset="0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1628800"/>
            <a:ext cx="8424936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45000"/>
              </a:spcBef>
            </a:pPr>
            <a:r>
              <a:rPr lang="en-US" b="1" dirty="0" smtClean="0">
                <a:latin typeface="Arial" pitchFamily="34" charset="0"/>
              </a:rPr>
              <a:t>Eye moves from: Unusual to usual shapes</a:t>
            </a:r>
          </a:p>
          <a:p>
            <a:endParaRPr lang="en-US" b="1" dirty="0" smtClean="0">
              <a:latin typeface="Arial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403648" y="2348880"/>
            <a:ext cx="5813376" cy="387558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179512" y="548680"/>
            <a:ext cx="6696744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the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principles of design (Scale)</a:t>
            </a:r>
            <a:endParaRPr lang="en-US" sz="2000" dirty="0">
              <a:solidFill>
                <a:schemeClr val="tx2"/>
              </a:solidFill>
              <a:latin typeface="Abadi MT Condensed Extra Bold" pitchFamily="34" charset="0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520" y="1628800"/>
            <a:ext cx="8424936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45000"/>
              </a:spcBef>
            </a:pPr>
            <a:r>
              <a:rPr lang="en-US" b="1" dirty="0" smtClean="0">
                <a:latin typeface="Arial" pitchFamily="34" charset="0"/>
              </a:rPr>
              <a:t>Eye moves from: Big to small elements</a:t>
            </a:r>
          </a:p>
          <a:p>
            <a:endParaRPr lang="en-US" b="1" dirty="0" smtClean="0">
              <a:latin typeface="Arial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547664" y="2178612"/>
            <a:ext cx="6264696" cy="42743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179512" y="548680"/>
            <a:ext cx="6696744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the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principles of design (Scale)</a:t>
            </a:r>
            <a:endParaRPr lang="en-US" sz="2000" dirty="0">
              <a:solidFill>
                <a:schemeClr val="tx2"/>
              </a:solidFill>
              <a:latin typeface="Abadi MT Condensed Extra Bold" pitchFamily="34" charset="0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520" y="1628800"/>
            <a:ext cx="8424936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45000"/>
              </a:spcBef>
            </a:pPr>
            <a:r>
              <a:rPr lang="en-US" b="1" dirty="0" smtClean="0">
                <a:latin typeface="Arial" pitchFamily="34" charset="0"/>
              </a:rPr>
              <a:t>Eye moves from: Big to small elements</a:t>
            </a:r>
          </a:p>
          <a:p>
            <a:endParaRPr lang="en-US" b="1" dirty="0" smtClean="0">
              <a:latin typeface="Arial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899592" y="2420888"/>
            <a:ext cx="7263135" cy="393305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179512" y="548680"/>
            <a:ext cx="6696744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the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principles of design (Scale)</a:t>
            </a:r>
            <a:endParaRPr lang="en-US" sz="2000" dirty="0">
              <a:solidFill>
                <a:schemeClr val="tx2"/>
              </a:solidFill>
              <a:latin typeface="Abadi MT Condensed Extra Bold" pitchFamily="34" charset="0"/>
              <a:ea typeface="+mj-ea"/>
              <a:cs typeface="+mj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520" y="1628800"/>
            <a:ext cx="8424936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45000"/>
              </a:spcBef>
            </a:pPr>
            <a:r>
              <a:rPr lang="en-US" b="1" dirty="0" smtClean="0">
                <a:latin typeface="Arial" pitchFamily="34" charset="0"/>
              </a:rPr>
              <a:t>Eye moves from: Big to small elements</a:t>
            </a:r>
          </a:p>
          <a:p>
            <a:endParaRPr lang="en-US" b="1" dirty="0" smtClean="0">
              <a:latin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691679" y="2204864"/>
            <a:ext cx="5736637" cy="430247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352928" cy="1215008"/>
          </a:xfrm>
        </p:spPr>
        <p:txBody>
          <a:bodyPr>
            <a:normAutofit/>
          </a:bodyPr>
          <a:lstStyle/>
          <a:p>
            <a:pPr algn="ctr"/>
            <a:r>
              <a:rPr lang="en-GB" sz="6000" dirty="0" smtClean="0"/>
              <a:t>End of lecture</a:t>
            </a:r>
            <a:endParaRPr lang="en-GB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2674640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Movement</a:t>
            </a:r>
            <a:endParaRPr lang="en-GB" sz="2000" dirty="0"/>
          </a:p>
        </p:txBody>
      </p:sp>
      <p:grpSp>
        <p:nvGrpSpPr>
          <p:cNvPr id="4" name="Content Placeholder 3"/>
          <p:cNvGrpSpPr>
            <a:grpSpLocks noGrp="1"/>
          </p:cNvGrpSpPr>
          <p:nvPr>
            <p:ph idx="1"/>
          </p:nvPr>
        </p:nvGrpSpPr>
        <p:grpSpPr>
          <a:xfrm>
            <a:off x="4355976" y="1484784"/>
            <a:ext cx="4546848" cy="4389437"/>
            <a:chOff x="1981200" y="2667000"/>
            <a:chExt cx="5105400" cy="3995738"/>
          </a:xfrm>
        </p:grpSpPr>
        <p:pic>
          <p:nvPicPr>
            <p:cNvPr id="6" name="Picture 3" descr="http://www.brigantine.atlnet.org/GigapaletteGALLERY/websites/ARTiculationFinal/myimages/myimages/aaastarrynight.gif"/>
            <p:cNvPicPr>
              <a:picLocks noChangeAspect="1" noChangeArrowheads="1"/>
            </p:cNvPicPr>
            <p:nvPr/>
          </p:nvPicPr>
          <p:blipFill>
            <a:blip r:embed="rId2" cstate="print">
              <a:lum bright="18000"/>
            </a:blip>
            <a:srcRect/>
            <a:stretch>
              <a:fillRect/>
            </a:stretch>
          </p:blipFill>
          <p:spPr bwMode="auto">
            <a:xfrm>
              <a:off x="1981200" y="3352800"/>
              <a:ext cx="5105400" cy="3309938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7" name="AutoShape 4"/>
            <p:cNvSpPr>
              <a:spLocks noChangeArrowheads="1"/>
            </p:cNvSpPr>
            <p:nvPr/>
          </p:nvSpPr>
          <p:spPr bwMode="auto">
            <a:xfrm>
              <a:off x="4114800" y="2971800"/>
              <a:ext cx="485775" cy="976313"/>
            </a:xfrm>
            <a:prstGeom prst="downArrow">
              <a:avLst>
                <a:gd name="adj1" fmla="val 50000"/>
                <a:gd name="adj2" fmla="val 50245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>
              <a:off x="6324600" y="2667000"/>
              <a:ext cx="485775" cy="976313"/>
            </a:xfrm>
            <a:prstGeom prst="downArrow">
              <a:avLst>
                <a:gd name="adj1" fmla="val 50000"/>
                <a:gd name="adj2" fmla="val 50245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9" name="Rectangle 8"/>
          <p:cNvSpPr/>
          <p:nvPr/>
        </p:nvSpPr>
        <p:spPr>
          <a:xfrm>
            <a:off x="251520" y="1556792"/>
            <a:ext cx="40324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/>
            <a:r>
              <a:rPr lang="en-US" dirty="0" smtClean="0"/>
              <a:t>The </a:t>
            </a:r>
            <a:r>
              <a:rPr lang="en-US" b="1" u="sng" dirty="0" smtClean="0"/>
              <a:t>swirling motion </a:t>
            </a:r>
            <a:r>
              <a:rPr lang="en-US" dirty="0" smtClean="0"/>
              <a:t>of the </a:t>
            </a:r>
            <a:r>
              <a:rPr lang="en-US" b="1" u="sng" dirty="0" smtClean="0"/>
              <a:t>colors</a:t>
            </a:r>
            <a:r>
              <a:rPr lang="en-US" dirty="0" smtClean="0"/>
              <a:t> in the sky showing the artist's </a:t>
            </a:r>
            <a:r>
              <a:rPr lang="en-US" b="1" u="sng" dirty="0" smtClean="0"/>
              <a:t>interpretation</a:t>
            </a:r>
            <a:r>
              <a:rPr lang="en-US" dirty="0" smtClean="0"/>
              <a:t> of </a:t>
            </a:r>
            <a:r>
              <a:rPr lang="en-US" b="1" u="sng" dirty="0" smtClean="0"/>
              <a:t>wind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>The repetition of the </a:t>
            </a:r>
            <a:r>
              <a:rPr lang="en-US" b="1" u="sng" dirty="0" smtClean="0"/>
              <a:t>brushstrokes</a:t>
            </a:r>
            <a:r>
              <a:rPr lang="en-US" dirty="0" smtClean="0"/>
              <a:t> and paint dabs. </a:t>
            </a:r>
            <a:br>
              <a:rPr lang="en-US" dirty="0" smtClean="0"/>
            </a:br>
            <a:r>
              <a:rPr lang="en-US" dirty="0" smtClean="0"/>
              <a:t> The </a:t>
            </a:r>
            <a:r>
              <a:rPr lang="en-US" b="1" u="sng" dirty="0" smtClean="0"/>
              <a:t>stars</a:t>
            </a:r>
            <a:r>
              <a:rPr lang="en-US" dirty="0" smtClean="0"/>
              <a:t> are all </a:t>
            </a:r>
            <a:r>
              <a:rPr lang="en-US" b="1" u="sng" dirty="0" smtClean="0"/>
              <a:t>yellow</a:t>
            </a:r>
            <a:r>
              <a:rPr lang="en-US" dirty="0" smtClean="0"/>
              <a:t> and </a:t>
            </a:r>
            <a:r>
              <a:rPr lang="en-US" b="1" u="sng" dirty="0" smtClean="0"/>
              <a:t>round</a:t>
            </a:r>
            <a:r>
              <a:rPr lang="en-US" dirty="0" smtClean="0"/>
              <a:t>, </a:t>
            </a:r>
            <a:r>
              <a:rPr lang="en-US" b="1" u="sng" dirty="0" smtClean="0"/>
              <a:t>vary</a:t>
            </a:r>
            <a:r>
              <a:rPr lang="en-US" dirty="0" smtClean="0"/>
              <a:t> in </a:t>
            </a:r>
            <a:r>
              <a:rPr lang="en-US" b="1" u="sng" dirty="0" smtClean="0"/>
              <a:t>size</a:t>
            </a:r>
            <a:r>
              <a:rPr lang="en-US" dirty="0" smtClean="0"/>
              <a:t> and </a:t>
            </a:r>
            <a:r>
              <a:rPr lang="en-US" b="1" u="sng" dirty="0" smtClean="0"/>
              <a:t>placement</a:t>
            </a:r>
            <a:r>
              <a:rPr lang="en-US" dirty="0" smtClean="0"/>
              <a:t>, and have "</a:t>
            </a:r>
            <a:r>
              <a:rPr lang="en-US" b="1" u="sng" dirty="0" smtClean="0"/>
              <a:t>halos</a:t>
            </a:r>
            <a:r>
              <a:rPr lang="en-US" dirty="0" smtClean="0"/>
              <a:t>" of </a:t>
            </a:r>
            <a:r>
              <a:rPr lang="en-US" b="1" u="sng" dirty="0" smtClean="0"/>
              <a:t>light</a:t>
            </a:r>
            <a:r>
              <a:rPr lang="en-US" dirty="0" smtClean="0"/>
              <a:t> </a:t>
            </a:r>
            <a:r>
              <a:rPr lang="en-US" b="1" u="sng" dirty="0" smtClean="0"/>
              <a:t>encircling</a:t>
            </a:r>
            <a:r>
              <a:rPr lang="en-US" dirty="0" smtClean="0"/>
              <a:t> them.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Look at the </a:t>
            </a:r>
            <a:r>
              <a:rPr lang="en-US" b="1" u="sng" dirty="0" smtClean="0"/>
              <a:t>painting</a:t>
            </a:r>
            <a:r>
              <a:rPr lang="en-US" dirty="0" smtClean="0"/>
              <a:t> and </a:t>
            </a:r>
            <a:r>
              <a:rPr lang="en-US" b="1" u="sng" dirty="0" smtClean="0"/>
              <a:t>concentrate</a:t>
            </a:r>
            <a:r>
              <a:rPr lang="en-US" dirty="0" smtClean="0"/>
              <a:t> on how your eyes bounce </a:t>
            </a:r>
            <a:r>
              <a:rPr lang="en-US" b="1" u="sng" dirty="0" smtClean="0"/>
              <a:t>from one star to another</a:t>
            </a:r>
            <a:r>
              <a:rPr lang="en-US" dirty="0" smtClean="0"/>
              <a:t>. This is an example of how an artist can create </a:t>
            </a:r>
            <a:r>
              <a:rPr lang="en-US" b="1" u="sng" dirty="0" smtClean="0"/>
              <a:t>movement</a:t>
            </a:r>
            <a:r>
              <a:rPr lang="en-US" dirty="0" smtClean="0"/>
              <a:t> in a work of art.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620688"/>
            <a:ext cx="2526308" cy="503585"/>
          </a:xfrm>
        </p:spPr>
        <p:txBody>
          <a:bodyPr>
            <a:normAutofit/>
          </a:bodyPr>
          <a:lstStyle/>
          <a:p>
            <a:r>
              <a:rPr lang="en-US" sz="2400" dirty="0"/>
              <a:t>Movement</a:t>
            </a:r>
          </a:p>
        </p:txBody>
      </p:sp>
      <p:sp>
        <p:nvSpPr>
          <p:cNvPr id="4" name="Rectangle 3"/>
          <p:cNvSpPr/>
          <p:nvPr/>
        </p:nvSpPr>
        <p:spPr>
          <a:xfrm>
            <a:off x="251520" y="1916832"/>
            <a:ext cx="8352928" cy="46085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indent="-274320" algn="justLow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en-US" sz="2400" dirty="0" smtClean="0">
                <a:latin typeface="Arial" pitchFamily="34" charset="0"/>
              </a:rPr>
              <a:t>Certain </a:t>
            </a:r>
            <a:r>
              <a:rPr lang="en-US" sz="2400" b="1" u="sng" dirty="0" smtClean="0">
                <a:latin typeface="Arial" pitchFamily="34" charset="0"/>
              </a:rPr>
              <a:t>elements of design </a:t>
            </a:r>
            <a:r>
              <a:rPr lang="en-US" sz="2400" dirty="0" smtClean="0">
                <a:latin typeface="Arial" pitchFamily="34" charset="0"/>
              </a:rPr>
              <a:t>are used to </a:t>
            </a:r>
            <a:r>
              <a:rPr lang="en-US" sz="2400" b="1" u="sng" dirty="0" smtClean="0">
                <a:latin typeface="Arial" pitchFamily="34" charset="0"/>
              </a:rPr>
              <a:t>create</a:t>
            </a:r>
            <a:r>
              <a:rPr lang="en-US" sz="2400" dirty="0" smtClean="0">
                <a:latin typeface="Arial" pitchFamily="34" charset="0"/>
              </a:rPr>
              <a:t> a </a:t>
            </a:r>
            <a:r>
              <a:rPr lang="en-US" sz="2400" b="1" u="sng" dirty="0" smtClean="0">
                <a:latin typeface="Arial" pitchFamily="34" charset="0"/>
              </a:rPr>
              <a:t>visual</a:t>
            </a:r>
            <a:r>
              <a:rPr lang="en-US" sz="2400" dirty="0" smtClean="0">
                <a:latin typeface="Arial" pitchFamily="34" charset="0"/>
              </a:rPr>
              <a:t> </a:t>
            </a:r>
            <a:r>
              <a:rPr lang="en-US" sz="2400" b="1" u="sng" dirty="0" smtClean="0">
                <a:latin typeface="Arial" pitchFamily="34" charset="0"/>
              </a:rPr>
              <a:t>movement</a:t>
            </a:r>
            <a:r>
              <a:rPr lang="en-US" sz="2400" dirty="0" smtClean="0">
                <a:latin typeface="Arial" pitchFamily="34" charset="0"/>
              </a:rPr>
              <a:t> by way of </a:t>
            </a:r>
            <a:r>
              <a:rPr lang="en-US" sz="2400" b="1" u="sng" dirty="0" smtClean="0">
                <a:latin typeface="Arial" pitchFamily="34" charset="0"/>
              </a:rPr>
              <a:t>placement</a:t>
            </a:r>
            <a:r>
              <a:rPr lang="en-US" sz="2400" dirty="0" smtClean="0">
                <a:latin typeface="Arial" pitchFamily="34" charset="0"/>
              </a:rPr>
              <a:t> and </a:t>
            </a:r>
            <a:r>
              <a:rPr lang="en-US" sz="2400" b="1" u="sng" dirty="0" smtClean="0">
                <a:latin typeface="Arial" pitchFamily="34" charset="0"/>
              </a:rPr>
              <a:t>position</a:t>
            </a:r>
            <a:r>
              <a:rPr lang="en-US" sz="2400" dirty="0" smtClean="0">
                <a:latin typeface="Arial" pitchFamily="34" charset="0"/>
              </a:rPr>
              <a:t>. The </a:t>
            </a:r>
            <a:r>
              <a:rPr lang="en-US" sz="2400" b="1" u="sng" dirty="0" smtClean="0">
                <a:latin typeface="Arial" pitchFamily="34" charset="0"/>
              </a:rPr>
              <a:t>viewer's</a:t>
            </a:r>
            <a:r>
              <a:rPr lang="en-US" sz="2400" dirty="0" smtClean="0">
                <a:latin typeface="Arial" pitchFamily="34" charset="0"/>
              </a:rPr>
              <a:t> eye is </a:t>
            </a:r>
            <a:r>
              <a:rPr lang="en-US" sz="2400" b="1" u="sng" dirty="0" smtClean="0">
                <a:latin typeface="Arial" pitchFamily="34" charset="0"/>
              </a:rPr>
              <a:t>drawn</a:t>
            </a:r>
            <a:r>
              <a:rPr lang="en-US" sz="2400" dirty="0" smtClean="0">
                <a:latin typeface="Arial" pitchFamily="34" charset="0"/>
              </a:rPr>
              <a:t> from one </a:t>
            </a:r>
            <a:r>
              <a:rPr lang="en-US" sz="2400" b="1" u="sng" dirty="0" smtClean="0">
                <a:latin typeface="Arial" pitchFamily="34" charset="0"/>
              </a:rPr>
              <a:t>object</a:t>
            </a:r>
            <a:r>
              <a:rPr lang="en-US" sz="2400" dirty="0" smtClean="0">
                <a:latin typeface="Arial" pitchFamily="34" charset="0"/>
              </a:rPr>
              <a:t> to the </a:t>
            </a:r>
            <a:r>
              <a:rPr lang="en-US" sz="2400" b="1" u="sng" dirty="0" smtClean="0">
                <a:latin typeface="Arial" pitchFamily="34" charset="0"/>
              </a:rPr>
              <a:t>next</a:t>
            </a:r>
            <a:r>
              <a:rPr lang="en-US" sz="2400" dirty="0" smtClean="0">
                <a:latin typeface="Arial" pitchFamily="34" charset="0"/>
              </a:rPr>
              <a:t> as they </a:t>
            </a:r>
            <a:r>
              <a:rPr lang="en-US" sz="2400" b="1" u="sng" dirty="0" smtClean="0">
                <a:latin typeface="Arial" pitchFamily="34" charset="0"/>
              </a:rPr>
              <a:t>appear</a:t>
            </a:r>
            <a:r>
              <a:rPr lang="en-US" sz="2400" dirty="0" smtClean="0">
                <a:latin typeface="Arial" pitchFamily="34" charset="0"/>
              </a:rPr>
              <a:t> over and over in a building  . These elements are:</a:t>
            </a:r>
            <a:endParaRPr lang="en-GB" sz="2400" dirty="0" smtClean="0">
              <a:latin typeface="Arial" pitchFamily="34" charset="0"/>
            </a:endParaRPr>
          </a:p>
          <a:p>
            <a:pPr marL="274320" indent="-274320" algn="justLow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2400" b="1" u="sng" dirty="0" smtClean="0">
                <a:latin typeface="Arial" pitchFamily="34" charset="0"/>
              </a:rPr>
              <a:t>Lines</a:t>
            </a:r>
          </a:p>
          <a:p>
            <a:pPr marL="274320" indent="-274320" algn="justLow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2400" b="1" u="sng" dirty="0" smtClean="0">
                <a:latin typeface="Arial" pitchFamily="34" charset="0"/>
              </a:rPr>
              <a:t>shapes</a:t>
            </a:r>
          </a:p>
          <a:p>
            <a:pPr marL="274320" indent="-274320" algn="justLow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2400" b="1" u="sng" dirty="0" smtClean="0">
                <a:latin typeface="Arial" pitchFamily="34" charset="0"/>
              </a:rPr>
              <a:t>colors</a:t>
            </a:r>
          </a:p>
          <a:p>
            <a:pPr marL="274320" indent="-274320" algn="justLow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2400" b="1" u="sng" dirty="0" smtClean="0">
                <a:latin typeface="Arial" pitchFamily="34" charset="0"/>
              </a:rPr>
              <a:t>textures</a:t>
            </a:r>
          </a:p>
          <a:p>
            <a:pPr marL="274320" indent="-274320" algn="justLow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2400" b="1" u="sng" dirty="0" smtClean="0">
                <a:latin typeface="Arial" pitchFamily="34" charset="0"/>
              </a:rPr>
              <a:t>value</a:t>
            </a:r>
          </a:p>
          <a:p>
            <a:pPr marL="274320" indent="-274320" algn="justLow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</a:pPr>
            <a:r>
              <a:rPr lang="en-US" sz="2400" dirty="0" smtClean="0">
                <a:latin typeface="Arial" pitchFamily="34" charset="0"/>
              </a:rPr>
              <a:t> </a:t>
            </a:r>
            <a:r>
              <a:rPr lang="en-US" sz="2400" b="1" u="sng" dirty="0" smtClean="0">
                <a:latin typeface="Arial" pitchFamily="34" charset="0"/>
              </a:rPr>
              <a:t>space</a:t>
            </a: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179512" y="1124744"/>
            <a:ext cx="6696744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the Elements of design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Oval 2"/>
          <p:cNvSpPr>
            <a:spLocks noChangeArrowheads="1"/>
          </p:cNvSpPr>
          <p:nvPr/>
        </p:nvSpPr>
        <p:spPr bwMode="auto">
          <a:xfrm>
            <a:off x="3962400" y="4672608"/>
            <a:ext cx="609600" cy="609600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891" name="Oval 3"/>
          <p:cNvSpPr>
            <a:spLocks noChangeArrowheads="1"/>
          </p:cNvSpPr>
          <p:nvPr/>
        </p:nvSpPr>
        <p:spPr bwMode="auto">
          <a:xfrm>
            <a:off x="3276600" y="4748808"/>
            <a:ext cx="609600" cy="6096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892" name="Oval 4"/>
          <p:cNvSpPr>
            <a:spLocks noChangeArrowheads="1"/>
          </p:cNvSpPr>
          <p:nvPr/>
        </p:nvSpPr>
        <p:spPr bwMode="auto">
          <a:xfrm>
            <a:off x="4572000" y="4291608"/>
            <a:ext cx="609600" cy="609600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893" name="Oval 5"/>
          <p:cNvSpPr>
            <a:spLocks noChangeArrowheads="1"/>
          </p:cNvSpPr>
          <p:nvPr/>
        </p:nvSpPr>
        <p:spPr bwMode="auto">
          <a:xfrm>
            <a:off x="5029200" y="4139208"/>
            <a:ext cx="609600" cy="609600"/>
          </a:xfrm>
          <a:prstGeom prst="ellipse">
            <a:avLst/>
          </a:prstGeom>
          <a:solidFill>
            <a:srgbClr val="6600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895" name="Freeform 7"/>
          <p:cNvSpPr>
            <a:spLocks/>
          </p:cNvSpPr>
          <p:nvPr/>
        </p:nvSpPr>
        <p:spPr bwMode="auto">
          <a:xfrm rot="-1317070">
            <a:off x="381000" y="2310408"/>
            <a:ext cx="1828800" cy="609600"/>
          </a:xfrm>
          <a:custGeom>
            <a:avLst/>
            <a:gdLst/>
            <a:ahLst/>
            <a:cxnLst>
              <a:cxn ang="0">
                <a:pos x="0" y="240"/>
              </a:cxn>
              <a:cxn ang="0">
                <a:pos x="240" y="96"/>
              </a:cxn>
              <a:cxn ang="0">
                <a:pos x="432" y="240"/>
              </a:cxn>
              <a:cxn ang="0">
                <a:pos x="672" y="0"/>
              </a:cxn>
              <a:cxn ang="0">
                <a:pos x="768" y="384"/>
              </a:cxn>
              <a:cxn ang="0">
                <a:pos x="960" y="96"/>
              </a:cxn>
              <a:cxn ang="0">
                <a:pos x="1152" y="384"/>
              </a:cxn>
            </a:cxnLst>
            <a:rect l="0" t="0" r="r" b="b"/>
            <a:pathLst>
              <a:path w="1152" h="384">
                <a:moveTo>
                  <a:pt x="0" y="240"/>
                </a:moveTo>
                <a:lnTo>
                  <a:pt x="240" y="96"/>
                </a:lnTo>
                <a:lnTo>
                  <a:pt x="432" y="240"/>
                </a:lnTo>
                <a:lnTo>
                  <a:pt x="672" y="0"/>
                </a:lnTo>
                <a:lnTo>
                  <a:pt x="768" y="384"/>
                </a:lnTo>
                <a:lnTo>
                  <a:pt x="960" y="96"/>
                </a:lnTo>
                <a:lnTo>
                  <a:pt x="1152" y="384"/>
                </a:lnTo>
              </a:path>
            </a:pathLst>
          </a:custGeom>
          <a:noFill/>
          <a:ln w="762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896" name="Oval 8"/>
          <p:cNvSpPr>
            <a:spLocks noChangeArrowheads="1"/>
          </p:cNvSpPr>
          <p:nvPr/>
        </p:nvSpPr>
        <p:spPr bwMode="auto">
          <a:xfrm>
            <a:off x="4114800" y="4367808"/>
            <a:ext cx="609600" cy="609600"/>
          </a:xfrm>
          <a:prstGeom prst="ellipse">
            <a:avLst/>
          </a:prstGeom>
          <a:solidFill>
            <a:srgbClr val="6600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897" name="Oval 9"/>
          <p:cNvSpPr>
            <a:spLocks noChangeArrowheads="1"/>
          </p:cNvSpPr>
          <p:nvPr/>
        </p:nvSpPr>
        <p:spPr bwMode="auto">
          <a:xfrm>
            <a:off x="2895600" y="4672608"/>
            <a:ext cx="609600" cy="609600"/>
          </a:xfrm>
          <a:prstGeom prst="ellipse">
            <a:avLst/>
          </a:prstGeom>
          <a:solidFill>
            <a:srgbClr val="6600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898" name="Text Box 10"/>
          <p:cNvSpPr txBox="1">
            <a:spLocks noChangeArrowheads="1"/>
          </p:cNvSpPr>
          <p:nvPr/>
        </p:nvSpPr>
        <p:spPr bwMode="auto">
          <a:xfrm>
            <a:off x="795338" y="1700808"/>
            <a:ext cx="1058862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 dirty="0">
                <a:latin typeface="Comic Sans MS" pitchFamily="66" charset="0"/>
              </a:rPr>
              <a:t>Line</a:t>
            </a:r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3430588" y="1700808"/>
            <a:ext cx="1519237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 dirty="0">
                <a:latin typeface="Comic Sans MS" pitchFamily="66" charset="0"/>
              </a:rPr>
              <a:t>Shape</a:t>
            </a:r>
          </a:p>
        </p:txBody>
      </p:sp>
      <p:sp>
        <p:nvSpPr>
          <p:cNvPr id="37900" name="Text Box 12"/>
          <p:cNvSpPr txBox="1">
            <a:spLocks noChangeArrowheads="1"/>
          </p:cNvSpPr>
          <p:nvPr/>
        </p:nvSpPr>
        <p:spPr bwMode="auto">
          <a:xfrm>
            <a:off x="795338" y="5250458"/>
            <a:ext cx="1490662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>
                <a:latin typeface="Comic Sans MS" pitchFamily="66" charset="0"/>
              </a:rPr>
              <a:t>Space</a:t>
            </a:r>
          </a:p>
        </p:txBody>
      </p:sp>
      <p:sp>
        <p:nvSpPr>
          <p:cNvPr id="37901" name="Text Box 13"/>
          <p:cNvSpPr txBox="1">
            <a:spLocks noChangeArrowheads="1"/>
          </p:cNvSpPr>
          <p:nvPr/>
        </p:nvSpPr>
        <p:spPr bwMode="auto">
          <a:xfrm>
            <a:off x="3811588" y="5206008"/>
            <a:ext cx="1292225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>
                <a:latin typeface="Comic Sans MS" pitchFamily="66" charset="0"/>
              </a:rPr>
              <a:t>Color</a:t>
            </a:r>
          </a:p>
        </p:txBody>
      </p:sp>
      <p:sp>
        <p:nvSpPr>
          <p:cNvPr id="37902" name="Text Box 14"/>
          <p:cNvSpPr txBox="1">
            <a:spLocks noChangeArrowheads="1"/>
          </p:cNvSpPr>
          <p:nvPr/>
        </p:nvSpPr>
        <p:spPr bwMode="auto">
          <a:xfrm>
            <a:off x="6629400" y="5206008"/>
            <a:ext cx="1365250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>
                <a:latin typeface="Comic Sans MS" pitchFamily="66" charset="0"/>
              </a:rPr>
              <a:t>Value</a:t>
            </a:r>
          </a:p>
        </p:txBody>
      </p:sp>
      <p:sp>
        <p:nvSpPr>
          <p:cNvPr id="37903" name="Rectangle 15"/>
          <p:cNvSpPr>
            <a:spLocks noChangeArrowheads="1"/>
          </p:cNvSpPr>
          <p:nvPr/>
        </p:nvSpPr>
        <p:spPr bwMode="auto">
          <a:xfrm>
            <a:off x="685800" y="3986808"/>
            <a:ext cx="685800" cy="636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04" name="Text Box 16"/>
          <p:cNvSpPr txBox="1">
            <a:spLocks noChangeArrowheads="1"/>
          </p:cNvSpPr>
          <p:nvPr/>
        </p:nvSpPr>
        <p:spPr bwMode="auto">
          <a:xfrm>
            <a:off x="6705600" y="1700808"/>
            <a:ext cx="1955800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>
                <a:latin typeface="Comic Sans MS" pitchFamily="66" charset="0"/>
              </a:rPr>
              <a:t>Texture</a:t>
            </a:r>
          </a:p>
        </p:txBody>
      </p:sp>
      <p:sp>
        <p:nvSpPr>
          <p:cNvPr id="37905" name="Rectangle 17"/>
          <p:cNvSpPr>
            <a:spLocks noChangeArrowheads="1"/>
          </p:cNvSpPr>
          <p:nvPr/>
        </p:nvSpPr>
        <p:spPr bwMode="auto">
          <a:xfrm>
            <a:off x="838200" y="4139208"/>
            <a:ext cx="685800" cy="636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990600" y="4291608"/>
            <a:ext cx="685800" cy="636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07" name="Rectangle 19"/>
          <p:cNvSpPr>
            <a:spLocks noChangeArrowheads="1"/>
          </p:cNvSpPr>
          <p:nvPr/>
        </p:nvSpPr>
        <p:spPr bwMode="auto">
          <a:xfrm>
            <a:off x="1143000" y="4444008"/>
            <a:ext cx="685800" cy="636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1295400" y="4596408"/>
            <a:ext cx="685800" cy="636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1447800" y="4748808"/>
            <a:ext cx="685800" cy="636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10" name="Oval 22"/>
          <p:cNvSpPr>
            <a:spLocks noChangeArrowheads="1"/>
          </p:cNvSpPr>
          <p:nvPr/>
        </p:nvSpPr>
        <p:spPr bwMode="auto">
          <a:xfrm>
            <a:off x="3124200" y="3224808"/>
            <a:ext cx="6096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11" name="Oval 23"/>
          <p:cNvSpPr>
            <a:spLocks noChangeArrowheads="1"/>
          </p:cNvSpPr>
          <p:nvPr/>
        </p:nvSpPr>
        <p:spPr bwMode="auto">
          <a:xfrm>
            <a:off x="3581400" y="3605808"/>
            <a:ext cx="6096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12" name="Oval 24"/>
          <p:cNvSpPr>
            <a:spLocks noChangeArrowheads="1"/>
          </p:cNvSpPr>
          <p:nvPr/>
        </p:nvSpPr>
        <p:spPr bwMode="auto">
          <a:xfrm>
            <a:off x="4572000" y="2691408"/>
            <a:ext cx="6096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13" name="Oval 25"/>
          <p:cNvSpPr>
            <a:spLocks noChangeArrowheads="1"/>
          </p:cNvSpPr>
          <p:nvPr/>
        </p:nvSpPr>
        <p:spPr bwMode="auto">
          <a:xfrm>
            <a:off x="3124200" y="2615208"/>
            <a:ext cx="6096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14" name="Oval 26"/>
          <p:cNvSpPr>
            <a:spLocks noChangeArrowheads="1"/>
          </p:cNvSpPr>
          <p:nvPr/>
        </p:nvSpPr>
        <p:spPr bwMode="auto">
          <a:xfrm>
            <a:off x="4114800" y="3148608"/>
            <a:ext cx="6096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15" name="Oval 27"/>
          <p:cNvSpPr>
            <a:spLocks noChangeArrowheads="1"/>
          </p:cNvSpPr>
          <p:nvPr/>
        </p:nvSpPr>
        <p:spPr bwMode="auto">
          <a:xfrm>
            <a:off x="5029200" y="2158008"/>
            <a:ext cx="6096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16" name="Freeform 28"/>
          <p:cNvSpPr>
            <a:spLocks/>
          </p:cNvSpPr>
          <p:nvPr/>
        </p:nvSpPr>
        <p:spPr bwMode="auto">
          <a:xfrm>
            <a:off x="776288" y="2940646"/>
            <a:ext cx="1644650" cy="817562"/>
          </a:xfrm>
          <a:custGeom>
            <a:avLst/>
            <a:gdLst/>
            <a:ahLst/>
            <a:cxnLst>
              <a:cxn ang="0">
                <a:pos x="0" y="379"/>
              </a:cxn>
              <a:cxn ang="0">
                <a:pos x="33" y="279"/>
              </a:cxn>
              <a:cxn ang="0">
                <a:pos x="56" y="257"/>
              </a:cxn>
              <a:cxn ang="0">
                <a:pos x="233" y="112"/>
              </a:cxn>
              <a:cxn ang="0">
                <a:pos x="300" y="79"/>
              </a:cxn>
              <a:cxn ang="0">
                <a:pos x="567" y="57"/>
              </a:cxn>
              <a:cxn ang="0">
                <a:pos x="1011" y="179"/>
              </a:cxn>
              <a:cxn ang="0">
                <a:pos x="1033" y="268"/>
              </a:cxn>
              <a:cxn ang="0">
                <a:pos x="1022" y="401"/>
              </a:cxn>
              <a:cxn ang="0">
                <a:pos x="767" y="512"/>
              </a:cxn>
              <a:cxn ang="0">
                <a:pos x="433" y="490"/>
              </a:cxn>
              <a:cxn ang="0">
                <a:pos x="356" y="457"/>
              </a:cxn>
              <a:cxn ang="0">
                <a:pos x="278" y="368"/>
              </a:cxn>
              <a:cxn ang="0">
                <a:pos x="289" y="301"/>
              </a:cxn>
              <a:cxn ang="0">
                <a:pos x="589" y="190"/>
              </a:cxn>
              <a:cxn ang="0">
                <a:pos x="789" y="268"/>
              </a:cxn>
              <a:cxn ang="0">
                <a:pos x="778" y="323"/>
              </a:cxn>
              <a:cxn ang="0">
                <a:pos x="744" y="334"/>
              </a:cxn>
              <a:cxn ang="0">
                <a:pos x="667" y="357"/>
              </a:cxn>
              <a:cxn ang="0">
                <a:pos x="567" y="312"/>
              </a:cxn>
            </a:cxnLst>
            <a:rect l="0" t="0" r="r" b="b"/>
            <a:pathLst>
              <a:path w="1036" h="515">
                <a:moveTo>
                  <a:pt x="0" y="379"/>
                </a:moveTo>
                <a:cubicBezTo>
                  <a:pt x="26" y="301"/>
                  <a:pt x="15" y="334"/>
                  <a:pt x="33" y="279"/>
                </a:cubicBezTo>
                <a:cubicBezTo>
                  <a:pt x="36" y="269"/>
                  <a:pt x="49" y="265"/>
                  <a:pt x="56" y="257"/>
                </a:cubicBezTo>
                <a:cubicBezTo>
                  <a:pt x="108" y="192"/>
                  <a:pt x="159" y="149"/>
                  <a:pt x="233" y="112"/>
                </a:cubicBezTo>
                <a:cubicBezTo>
                  <a:pt x="275" y="91"/>
                  <a:pt x="256" y="88"/>
                  <a:pt x="300" y="79"/>
                </a:cubicBezTo>
                <a:cubicBezTo>
                  <a:pt x="383" y="63"/>
                  <a:pt x="490" y="62"/>
                  <a:pt x="567" y="57"/>
                </a:cubicBezTo>
                <a:cubicBezTo>
                  <a:pt x="822" y="66"/>
                  <a:pt x="895" y="0"/>
                  <a:pt x="1011" y="179"/>
                </a:cubicBezTo>
                <a:cubicBezTo>
                  <a:pt x="1018" y="209"/>
                  <a:pt x="1036" y="238"/>
                  <a:pt x="1033" y="268"/>
                </a:cubicBezTo>
                <a:cubicBezTo>
                  <a:pt x="1029" y="312"/>
                  <a:pt x="1031" y="357"/>
                  <a:pt x="1022" y="401"/>
                </a:cubicBezTo>
                <a:cubicBezTo>
                  <a:pt x="1006" y="484"/>
                  <a:pt x="830" y="503"/>
                  <a:pt x="767" y="512"/>
                </a:cubicBezTo>
                <a:cubicBezTo>
                  <a:pt x="656" y="507"/>
                  <a:pt x="542" y="515"/>
                  <a:pt x="433" y="490"/>
                </a:cubicBezTo>
                <a:cubicBezTo>
                  <a:pt x="406" y="484"/>
                  <a:pt x="382" y="466"/>
                  <a:pt x="356" y="457"/>
                </a:cubicBezTo>
                <a:cubicBezTo>
                  <a:pt x="317" y="431"/>
                  <a:pt x="293" y="413"/>
                  <a:pt x="278" y="368"/>
                </a:cubicBezTo>
                <a:cubicBezTo>
                  <a:pt x="282" y="346"/>
                  <a:pt x="282" y="322"/>
                  <a:pt x="289" y="301"/>
                </a:cubicBezTo>
                <a:cubicBezTo>
                  <a:pt x="325" y="192"/>
                  <a:pt x="502" y="200"/>
                  <a:pt x="589" y="190"/>
                </a:cubicBezTo>
                <a:cubicBezTo>
                  <a:pt x="694" y="200"/>
                  <a:pt x="735" y="185"/>
                  <a:pt x="789" y="268"/>
                </a:cubicBezTo>
                <a:cubicBezTo>
                  <a:pt x="785" y="286"/>
                  <a:pt x="789" y="308"/>
                  <a:pt x="778" y="323"/>
                </a:cubicBezTo>
                <a:cubicBezTo>
                  <a:pt x="771" y="333"/>
                  <a:pt x="755" y="331"/>
                  <a:pt x="744" y="334"/>
                </a:cubicBezTo>
                <a:cubicBezTo>
                  <a:pt x="667" y="356"/>
                  <a:pt x="731" y="334"/>
                  <a:pt x="667" y="357"/>
                </a:cubicBezTo>
                <a:cubicBezTo>
                  <a:pt x="556" y="344"/>
                  <a:pt x="567" y="379"/>
                  <a:pt x="567" y="312"/>
                </a:cubicBezTo>
              </a:path>
            </a:pathLst>
          </a:custGeom>
          <a:noFill/>
          <a:ln w="762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17" name="Rectangle 29" descr="Shingle"/>
          <p:cNvSpPr>
            <a:spLocks noChangeArrowheads="1"/>
          </p:cNvSpPr>
          <p:nvPr/>
        </p:nvSpPr>
        <p:spPr bwMode="auto">
          <a:xfrm>
            <a:off x="6477000" y="2386608"/>
            <a:ext cx="762000" cy="762000"/>
          </a:xfrm>
          <a:prstGeom prst="rect">
            <a:avLst/>
          </a:prstGeom>
          <a:pattFill prst="shingle">
            <a:fgClr>
              <a:schemeClr val="tx1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18" name="Rectangle 30" descr="Shingle"/>
          <p:cNvSpPr>
            <a:spLocks noChangeArrowheads="1"/>
          </p:cNvSpPr>
          <p:nvPr/>
        </p:nvSpPr>
        <p:spPr bwMode="auto">
          <a:xfrm>
            <a:off x="6934200" y="2843808"/>
            <a:ext cx="762000" cy="762000"/>
          </a:xfrm>
          <a:prstGeom prst="rect">
            <a:avLst/>
          </a:prstGeom>
          <a:pattFill prst="shingle">
            <a:fgClr>
              <a:schemeClr val="tx1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19" name="Rectangle 31" descr="Shingle"/>
          <p:cNvSpPr>
            <a:spLocks noChangeArrowheads="1"/>
          </p:cNvSpPr>
          <p:nvPr/>
        </p:nvSpPr>
        <p:spPr bwMode="auto">
          <a:xfrm>
            <a:off x="7543800" y="3301008"/>
            <a:ext cx="762000" cy="762000"/>
          </a:xfrm>
          <a:prstGeom prst="rect">
            <a:avLst/>
          </a:prstGeom>
          <a:pattFill prst="shingle">
            <a:fgClr>
              <a:schemeClr val="tx1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20" name="Oval 32"/>
          <p:cNvSpPr>
            <a:spLocks noChangeArrowheads="1"/>
          </p:cNvSpPr>
          <p:nvPr/>
        </p:nvSpPr>
        <p:spPr bwMode="auto">
          <a:xfrm>
            <a:off x="4724400" y="4672608"/>
            <a:ext cx="609600" cy="609600"/>
          </a:xfrm>
          <a:prstGeom prst="ellipse">
            <a:avLst/>
          </a:prstGeom>
          <a:solidFill>
            <a:srgbClr val="6600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21" name="Oval 33"/>
          <p:cNvSpPr>
            <a:spLocks noChangeArrowheads="1"/>
          </p:cNvSpPr>
          <p:nvPr/>
        </p:nvSpPr>
        <p:spPr bwMode="auto">
          <a:xfrm>
            <a:off x="3429000" y="4291608"/>
            <a:ext cx="609600" cy="609600"/>
          </a:xfrm>
          <a:prstGeom prst="ellipse">
            <a:avLst/>
          </a:prstGeom>
          <a:solidFill>
            <a:srgbClr val="6600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22" name="Oval 34"/>
          <p:cNvSpPr>
            <a:spLocks noChangeArrowheads="1"/>
          </p:cNvSpPr>
          <p:nvPr/>
        </p:nvSpPr>
        <p:spPr bwMode="auto">
          <a:xfrm>
            <a:off x="2971800" y="5282208"/>
            <a:ext cx="609600" cy="609600"/>
          </a:xfrm>
          <a:prstGeom prst="ellipse">
            <a:avLst/>
          </a:prstGeom>
          <a:solidFill>
            <a:srgbClr val="6600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23" name="Rectangle 35"/>
          <p:cNvSpPr>
            <a:spLocks noChangeArrowheads="1"/>
          </p:cNvSpPr>
          <p:nvPr/>
        </p:nvSpPr>
        <p:spPr bwMode="auto">
          <a:xfrm>
            <a:off x="6248400" y="3910608"/>
            <a:ext cx="685800" cy="63658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24" name="Rectangle 36"/>
          <p:cNvSpPr>
            <a:spLocks noChangeArrowheads="1"/>
          </p:cNvSpPr>
          <p:nvPr/>
        </p:nvSpPr>
        <p:spPr bwMode="auto">
          <a:xfrm>
            <a:off x="6400800" y="4063008"/>
            <a:ext cx="685800" cy="636588"/>
          </a:xfrm>
          <a:prstGeom prst="rect">
            <a:avLst/>
          </a:prstGeom>
          <a:solidFill>
            <a:srgbClr val="4D4D4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25" name="Rectangle 37"/>
          <p:cNvSpPr>
            <a:spLocks noChangeArrowheads="1"/>
          </p:cNvSpPr>
          <p:nvPr/>
        </p:nvSpPr>
        <p:spPr bwMode="auto">
          <a:xfrm>
            <a:off x="6553200" y="4215408"/>
            <a:ext cx="685800" cy="636588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26" name="Rectangle 38"/>
          <p:cNvSpPr>
            <a:spLocks noChangeArrowheads="1"/>
          </p:cNvSpPr>
          <p:nvPr/>
        </p:nvSpPr>
        <p:spPr bwMode="auto">
          <a:xfrm>
            <a:off x="6705600" y="4367808"/>
            <a:ext cx="685800" cy="636588"/>
          </a:xfrm>
          <a:prstGeom prst="rect">
            <a:avLst/>
          </a:prstGeom>
          <a:solidFill>
            <a:srgbClr val="B2B2B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27" name="Rectangle 39"/>
          <p:cNvSpPr>
            <a:spLocks noChangeArrowheads="1"/>
          </p:cNvSpPr>
          <p:nvPr/>
        </p:nvSpPr>
        <p:spPr bwMode="auto">
          <a:xfrm>
            <a:off x="6858000" y="4520208"/>
            <a:ext cx="685800" cy="636588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7928" name="Rectangle 40"/>
          <p:cNvSpPr>
            <a:spLocks noChangeArrowheads="1"/>
          </p:cNvSpPr>
          <p:nvPr/>
        </p:nvSpPr>
        <p:spPr bwMode="auto">
          <a:xfrm>
            <a:off x="7010400" y="4672608"/>
            <a:ext cx="685800" cy="636588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Rectangle 6"/>
          <p:cNvSpPr txBox="1">
            <a:spLocks noChangeArrowheads="1"/>
          </p:cNvSpPr>
          <p:nvPr/>
        </p:nvSpPr>
        <p:spPr>
          <a:xfrm>
            <a:off x="179512" y="548680"/>
            <a:ext cx="6696744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the Elements of design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 sz="7200" i="1" smtClean="0"/>
              <a:t>Slide Lecture at the Metropolitan Museum</a:t>
            </a:r>
            <a:r>
              <a:rPr lang="en-US" sz="7200" smtClean="0"/>
              <a:t>, 1916 Max Weber (American born Russia, 1881–1961)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3066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solidFill>
              <a:srgbClr val="FFFFD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pic>
          <p:nvPicPr>
            <p:cNvPr id="43067" name="Picture 3" descr="X:\kaywagner\Power Point Presentations\Slide Lecture, Weber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60" y="0"/>
              <a:ext cx="384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9448800" y="4343400"/>
            <a:ext cx="9144000" cy="1752600"/>
          </a:xfrm>
          <a:prstGeom prst="rect">
            <a:avLst/>
          </a:prstGeom>
          <a:solidFill>
            <a:srgbClr val="663300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1000" u="sng">
                <a:solidFill>
                  <a:srgbClr val="CC9900"/>
                </a:solidFill>
                <a:latin typeface="Rockwell Extra Bold" pitchFamily="18" charset="0"/>
              </a:rPr>
              <a:t>Movement</a:t>
            </a:r>
            <a:endParaRPr lang="en-US" sz="4400">
              <a:solidFill>
                <a:srgbClr val="CC9900"/>
              </a:solidFill>
            </a:endParaRPr>
          </a:p>
        </p:txBody>
      </p:sp>
      <p:sp>
        <p:nvSpPr>
          <p:cNvPr id="25611" name="Freeform 11"/>
          <p:cNvSpPr>
            <a:spLocks/>
          </p:cNvSpPr>
          <p:nvPr/>
        </p:nvSpPr>
        <p:spPr bwMode="auto">
          <a:xfrm>
            <a:off x="4967288" y="2609850"/>
            <a:ext cx="1577975" cy="1495425"/>
          </a:xfrm>
          <a:custGeom>
            <a:avLst/>
            <a:gdLst>
              <a:gd name="T0" fmla="*/ 453 w 993"/>
              <a:gd name="T1" fmla="*/ 12 h 942"/>
              <a:gd name="T2" fmla="*/ 285 w 993"/>
              <a:gd name="T3" fmla="*/ 36 h 942"/>
              <a:gd name="T4" fmla="*/ 231 w 993"/>
              <a:gd name="T5" fmla="*/ 66 h 942"/>
              <a:gd name="T6" fmla="*/ 213 w 993"/>
              <a:gd name="T7" fmla="*/ 78 h 942"/>
              <a:gd name="T8" fmla="*/ 201 w 993"/>
              <a:gd name="T9" fmla="*/ 96 h 942"/>
              <a:gd name="T10" fmla="*/ 195 w 993"/>
              <a:gd name="T11" fmla="*/ 144 h 942"/>
              <a:gd name="T12" fmla="*/ 159 w 993"/>
              <a:gd name="T13" fmla="*/ 156 h 942"/>
              <a:gd name="T14" fmla="*/ 123 w 993"/>
              <a:gd name="T15" fmla="*/ 180 h 942"/>
              <a:gd name="T16" fmla="*/ 105 w 993"/>
              <a:gd name="T17" fmla="*/ 264 h 942"/>
              <a:gd name="T18" fmla="*/ 123 w 993"/>
              <a:gd name="T19" fmla="*/ 282 h 942"/>
              <a:gd name="T20" fmla="*/ 141 w 993"/>
              <a:gd name="T21" fmla="*/ 294 h 942"/>
              <a:gd name="T22" fmla="*/ 111 w 993"/>
              <a:gd name="T23" fmla="*/ 288 h 942"/>
              <a:gd name="T24" fmla="*/ 69 w 993"/>
              <a:gd name="T25" fmla="*/ 294 h 942"/>
              <a:gd name="T26" fmla="*/ 15 w 993"/>
              <a:gd name="T27" fmla="*/ 402 h 942"/>
              <a:gd name="T28" fmla="*/ 21 w 993"/>
              <a:gd name="T29" fmla="*/ 450 h 942"/>
              <a:gd name="T30" fmla="*/ 57 w 993"/>
              <a:gd name="T31" fmla="*/ 474 h 942"/>
              <a:gd name="T32" fmla="*/ 51 w 993"/>
              <a:gd name="T33" fmla="*/ 492 h 942"/>
              <a:gd name="T34" fmla="*/ 15 w 993"/>
              <a:gd name="T35" fmla="*/ 516 h 942"/>
              <a:gd name="T36" fmla="*/ 3 w 993"/>
              <a:gd name="T37" fmla="*/ 594 h 942"/>
              <a:gd name="T38" fmla="*/ 19 w 993"/>
              <a:gd name="T39" fmla="*/ 632 h 942"/>
              <a:gd name="T40" fmla="*/ 115 w 993"/>
              <a:gd name="T41" fmla="*/ 648 h 942"/>
              <a:gd name="T42" fmla="*/ 103 w 993"/>
              <a:gd name="T43" fmla="*/ 684 h 942"/>
              <a:gd name="T44" fmla="*/ 87 w 993"/>
              <a:gd name="T45" fmla="*/ 720 h 942"/>
              <a:gd name="T46" fmla="*/ 141 w 993"/>
              <a:gd name="T47" fmla="*/ 792 h 942"/>
              <a:gd name="T48" fmla="*/ 231 w 993"/>
              <a:gd name="T49" fmla="*/ 780 h 942"/>
              <a:gd name="T50" fmla="*/ 257 w 993"/>
              <a:gd name="T51" fmla="*/ 860 h 942"/>
              <a:gd name="T52" fmla="*/ 351 w 993"/>
              <a:gd name="T53" fmla="*/ 886 h 942"/>
              <a:gd name="T54" fmla="*/ 411 w 993"/>
              <a:gd name="T55" fmla="*/ 852 h 942"/>
              <a:gd name="T56" fmla="*/ 429 w 993"/>
              <a:gd name="T57" fmla="*/ 912 h 942"/>
              <a:gd name="T58" fmla="*/ 513 w 993"/>
              <a:gd name="T59" fmla="*/ 940 h 942"/>
              <a:gd name="T60" fmla="*/ 591 w 993"/>
              <a:gd name="T61" fmla="*/ 908 h 942"/>
              <a:gd name="T62" fmla="*/ 627 w 993"/>
              <a:gd name="T63" fmla="*/ 828 h 942"/>
              <a:gd name="T64" fmla="*/ 675 w 993"/>
              <a:gd name="T65" fmla="*/ 912 h 942"/>
              <a:gd name="T66" fmla="*/ 777 w 993"/>
              <a:gd name="T67" fmla="*/ 930 h 942"/>
              <a:gd name="T68" fmla="*/ 813 w 993"/>
              <a:gd name="T69" fmla="*/ 882 h 942"/>
              <a:gd name="T70" fmla="*/ 891 w 993"/>
              <a:gd name="T71" fmla="*/ 942 h 942"/>
              <a:gd name="T72" fmla="*/ 993 w 993"/>
              <a:gd name="T73" fmla="*/ 888 h 9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993"/>
              <a:gd name="T112" fmla="*/ 0 h 942"/>
              <a:gd name="T113" fmla="*/ 993 w 993"/>
              <a:gd name="T114" fmla="*/ 942 h 94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993" h="942">
                <a:moveTo>
                  <a:pt x="453" y="12"/>
                </a:moveTo>
                <a:cubicBezTo>
                  <a:pt x="391" y="0"/>
                  <a:pt x="338" y="1"/>
                  <a:pt x="285" y="36"/>
                </a:cubicBezTo>
                <a:cubicBezTo>
                  <a:pt x="268" y="47"/>
                  <a:pt x="248" y="55"/>
                  <a:pt x="231" y="66"/>
                </a:cubicBezTo>
                <a:cubicBezTo>
                  <a:pt x="225" y="70"/>
                  <a:pt x="213" y="78"/>
                  <a:pt x="213" y="78"/>
                </a:cubicBezTo>
                <a:cubicBezTo>
                  <a:pt x="209" y="84"/>
                  <a:pt x="203" y="89"/>
                  <a:pt x="201" y="96"/>
                </a:cubicBezTo>
                <a:cubicBezTo>
                  <a:pt x="197" y="112"/>
                  <a:pt x="204" y="131"/>
                  <a:pt x="195" y="144"/>
                </a:cubicBezTo>
                <a:cubicBezTo>
                  <a:pt x="188" y="154"/>
                  <a:pt x="170" y="149"/>
                  <a:pt x="159" y="156"/>
                </a:cubicBezTo>
                <a:cubicBezTo>
                  <a:pt x="147" y="164"/>
                  <a:pt x="123" y="180"/>
                  <a:pt x="123" y="180"/>
                </a:cubicBezTo>
                <a:cubicBezTo>
                  <a:pt x="99" y="217"/>
                  <a:pt x="88" y="216"/>
                  <a:pt x="105" y="264"/>
                </a:cubicBezTo>
                <a:cubicBezTo>
                  <a:pt x="108" y="272"/>
                  <a:pt x="116" y="277"/>
                  <a:pt x="123" y="282"/>
                </a:cubicBezTo>
                <a:cubicBezTo>
                  <a:pt x="129" y="287"/>
                  <a:pt x="147" y="291"/>
                  <a:pt x="141" y="294"/>
                </a:cubicBezTo>
                <a:cubicBezTo>
                  <a:pt x="132" y="299"/>
                  <a:pt x="121" y="290"/>
                  <a:pt x="111" y="288"/>
                </a:cubicBezTo>
                <a:cubicBezTo>
                  <a:pt x="97" y="290"/>
                  <a:pt x="83" y="290"/>
                  <a:pt x="69" y="294"/>
                </a:cubicBezTo>
                <a:cubicBezTo>
                  <a:pt x="38" y="303"/>
                  <a:pt x="24" y="375"/>
                  <a:pt x="15" y="402"/>
                </a:cubicBezTo>
                <a:cubicBezTo>
                  <a:pt x="17" y="418"/>
                  <a:pt x="13" y="436"/>
                  <a:pt x="21" y="450"/>
                </a:cubicBezTo>
                <a:cubicBezTo>
                  <a:pt x="28" y="462"/>
                  <a:pt x="57" y="474"/>
                  <a:pt x="57" y="474"/>
                </a:cubicBezTo>
                <a:cubicBezTo>
                  <a:pt x="55" y="480"/>
                  <a:pt x="55" y="488"/>
                  <a:pt x="51" y="492"/>
                </a:cubicBezTo>
                <a:cubicBezTo>
                  <a:pt x="41" y="502"/>
                  <a:pt x="15" y="516"/>
                  <a:pt x="15" y="516"/>
                </a:cubicBezTo>
                <a:cubicBezTo>
                  <a:pt x="8" y="551"/>
                  <a:pt x="4" y="562"/>
                  <a:pt x="3" y="594"/>
                </a:cubicBezTo>
                <a:cubicBezTo>
                  <a:pt x="4" y="613"/>
                  <a:pt x="0" y="623"/>
                  <a:pt x="19" y="632"/>
                </a:cubicBezTo>
                <a:cubicBezTo>
                  <a:pt x="47" y="650"/>
                  <a:pt x="61" y="648"/>
                  <a:pt x="115" y="648"/>
                </a:cubicBezTo>
                <a:cubicBezTo>
                  <a:pt x="121" y="648"/>
                  <a:pt x="109" y="682"/>
                  <a:pt x="103" y="684"/>
                </a:cubicBezTo>
                <a:cubicBezTo>
                  <a:pt x="95" y="686"/>
                  <a:pt x="95" y="718"/>
                  <a:pt x="87" y="720"/>
                </a:cubicBezTo>
                <a:cubicBezTo>
                  <a:pt x="93" y="774"/>
                  <a:pt x="103" y="760"/>
                  <a:pt x="141" y="792"/>
                </a:cubicBezTo>
                <a:cubicBezTo>
                  <a:pt x="175" y="794"/>
                  <a:pt x="216" y="818"/>
                  <a:pt x="231" y="780"/>
                </a:cubicBezTo>
                <a:cubicBezTo>
                  <a:pt x="243" y="842"/>
                  <a:pt x="225" y="808"/>
                  <a:pt x="257" y="860"/>
                </a:cubicBezTo>
                <a:cubicBezTo>
                  <a:pt x="275" y="880"/>
                  <a:pt x="340" y="895"/>
                  <a:pt x="351" y="886"/>
                </a:cubicBezTo>
                <a:cubicBezTo>
                  <a:pt x="361" y="878"/>
                  <a:pt x="411" y="852"/>
                  <a:pt x="411" y="852"/>
                </a:cubicBezTo>
                <a:cubicBezTo>
                  <a:pt x="417" y="872"/>
                  <a:pt x="418" y="894"/>
                  <a:pt x="429" y="912"/>
                </a:cubicBezTo>
                <a:cubicBezTo>
                  <a:pt x="434" y="921"/>
                  <a:pt x="501" y="936"/>
                  <a:pt x="513" y="940"/>
                </a:cubicBezTo>
                <a:cubicBezTo>
                  <a:pt x="548" y="931"/>
                  <a:pt x="558" y="919"/>
                  <a:pt x="591" y="908"/>
                </a:cubicBezTo>
                <a:cubicBezTo>
                  <a:pt x="598" y="878"/>
                  <a:pt x="622" y="858"/>
                  <a:pt x="627" y="828"/>
                </a:cubicBezTo>
                <a:cubicBezTo>
                  <a:pt x="632" y="859"/>
                  <a:pt x="637" y="902"/>
                  <a:pt x="675" y="912"/>
                </a:cubicBezTo>
                <a:cubicBezTo>
                  <a:pt x="708" y="920"/>
                  <a:pt x="777" y="930"/>
                  <a:pt x="777" y="930"/>
                </a:cubicBezTo>
                <a:cubicBezTo>
                  <a:pt x="803" y="921"/>
                  <a:pt x="801" y="906"/>
                  <a:pt x="813" y="882"/>
                </a:cubicBezTo>
                <a:cubicBezTo>
                  <a:pt x="840" y="923"/>
                  <a:pt x="845" y="924"/>
                  <a:pt x="891" y="942"/>
                </a:cubicBezTo>
                <a:cubicBezTo>
                  <a:pt x="963" y="934"/>
                  <a:pt x="941" y="940"/>
                  <a:pt x="993" y="888"/>
                </a:cubicBezTo>
              </a:path>
            </a:pathLst>
          </a:custGeom>
          <a:noFill/>
          <a:ln w="76200" cmpd="sng">
            <a:solidFill>
              <a:srgbClr val="FFDB4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5612" name="Freeform 12"/>
          <p:cNvSpPr>
            <a:spLocks/>
          </p:cNvSpPr>
          <p:nvPr/>
        </p:nvSpPr>
        <p:spPr bwMode="auto">
          <a:xfrm>
            <a:off x="4602163" y="2457450"/>
            <a:ext cx="2065337" cy="2014538"/>
          </a:xfrm>
          <a:custGeom>
            <a:avLst/>
            <a:gdLst>
              <a:gd name="T0" fmla="*/ 598 w 1302"/>
              <a:gd name="T1" fmla="*/ 0 h 1269"/>
              <a:gd name="T2" fmla="*/ 434 w 1302"/>
              <a:gd name="T3" fmla="*/ 16 h 1269"/>
              <a:gd name="T4" fmla="*/ 374 w 1302"/>
              <a:gd name="T5" fmla="*/ 48 h 1269"/>
              <a:gd name="T6" fmla="*/ 346 w 1302"/>
              <a:gd name="T7" fmla="*/ 88 h 1269"/>
              <a:gd name="T8" fmla="*/ 322 w 1302"/>
              <a:gd name="T9" fmla="*/ 160 h 1269"/>
              <a:gd name="T10" fmla="*/ 302 w 1302"/>
              <a:gd name="T11" fmla="*/ 164 h 1269"/>
              <a:gd name="T12" fmla="*/ 198 w 1302"/>
              <a:gd name="T13" fmla="*/ 168 h 1269"/>
              <a:gd name="T14" fmla="*/ 182 w 1302"/>
              <a:gd name="T15" fmla="*/ 232 h 1269"/>
              <a:gd name="T16" fmla="*/ 118 w 1302"/>
              <a:gd name="T17" fmla="*/ 312 h 1269"/>
              <a:gd name="T18" fmla="*/ 94 w 1302"/>
              <a:gd name="T19" fmla="*/ 328 h 1269"/>
              <a:gd name="T20" fmla="*/ 78 w 1302"/>
              <a:gd name="T21" fmla="*/ 372 h 1269"/>
              <a:gd name="T22" fmla="*/ 66 w 1302"/>
              <a:gd name="T23" fmla="*/ 400 h 1269"/>
              <a:gd name="T24" fmla="*/ 58 w 1302"/>
              <a:gd name="T25" fmla="*/ 424 h 1269"/>
              <a:gd name="T26" fmla="*/ 102 w 1302"/>
              <a:gd name="T27" fmla="*/ 472 h 1269"/>
              <a:gd name="T28" fmla="*/ 78 w 1302"/>
              <a:gd name="T29" fmla="*/ 492 h 1269"/>
              <a:gd name="T30" fmla="*/ 18 w 1302"/>
              <a:gd name="T31" fmla="*/ 556 h 1269"/>
              <a:gd name="T32" fmla="*/ 2 w 1302"/>
              <a:gd name="T33" fmla="*/ 580 h 1269"/>
              <a:gd name="T34" fmla="*/ 30 w 1302"/>
              <a:gd name="T35" fmla="*/ 632 h 1269"/>
              <a:gd name="T36" fmla="*/ 102 w 1302"/>
              <a:gd name="T37" fmla="*/ 664 h 1269"/>
              <a:gd name="T38" fmla="*/ 58 w 1302"/>
              <a:gd name="T39" fmla="*/ 684 h 1269"/>
              <a:gd name="T40" fmla="*/ 26 w 1302"/>
              <a:gd name="T41" fmla="*/ 740 h 1269"/>
              <a:gd name="T42" fmla="*/ 22 w 1302"/>
              <a:gd name="T43" fmla="*/ 800 h 1269"/>
              <a:gd name="T44" fmla="*/ 146 w 1302"/>
              <a:gd name="T45" fmla="*/ 832 h 1269"/>
              <a:gd name="T46" fmla="*/ 142 w 1302"/>
              <a:gd name="T47" fmla="*/ 852 h 1269"/>
              <a:gd name="T48" fmla="*/ 130 w 1302"/>
              <a:gd name="T49" fmla="*/ 860 h 1269"/>
              <a:gd name="T50" fmla="*/ 170 w 1302"/>
              <a:gd name="T51" fmla="*/ 968 h 1269"/>
              <a:gd name="T52" fmla="*/ 190 w 1302"/>
              <a:gd name="T53" fmla="*/ 988 h 1269"/>
              <a:gd name="T54" fmla="*/ 270 w 1302"/>
              <a:gd name="T55" fmla="*/ 1008 h 1269"/>
              <a:gd name="T56" fmla="*/ 278 w 1302"/>
              <a:gd name="T57" fmla="*/ 1112 h 1269"/>
              <a:gd name="T58" fmla="*/ 326 w 1302"/>
              <a:gd name="T59" fmla="*/ 1128 h 1269"/>
              <a:gd name="T60" fmla="*/ 386 w 1302"/>
              <a:gd name="T61" fmla="*/ 1120 h 1269"/>
              <a:gd name="T62" fmla="*/ 410 w 1302"/>
              <a:gd name="T63" fmla="*/ 1104 h 1269"/>
              <a:gd name="T64" fmla="*/ 454 w 1302"/>
              <a:gd name="T65" fmla="*/ 1188 h 1269"/>
              <a:gd name="T66" fmla="*/ 494 w 1302"/>
              <a:gd name="T67" fmla="*/ 1204 h 1269"/>
              <a:gd name="T68" fmla="*/ 514 w 1302"/>
              <a:gd name="T69" fmla="*/ 1212 h 1269"/>
              <a:gd name="T70" fmla="*/ 598 w 1302"/>
              <a:gd name="T71" fmla="*/ 1208 h 1269"/>
              <a:gd name="T72" fmla="*/ 610 w 1302"/>
              <a:gd name="T73" fmla="*/ 1204 h 1269"/>
              <a:gd name="T74" fmla="*/ 618 w 1302"/>
              <a:gd name="T75" fmla="*/ 1216 h 1269"/>
              <a:gd name="T76" fmla="*/ 662 w 1302"/>
              <a:gd name="T77" fmla="*/ 1244 h 1269"/>
              <a:gd name="T78" fmla="*/ 810 w 1302"/>
              <a:gd name="T79" fmla="*/ 1252 h 1269"/>
              <a:gd name="T80" fmla="*/ 830 w 1302"/>
              <a:gd name="T81" fmla="*/ 1228 h 1269"/>
              <a:gd name="T82" fmla="*/ 842 w 1302"/>
              <a:gd name="T83" fmla="*/ 1200 h 1269"/>
              <a:gd name="T84" fmla="*/ 890 w 1302"/>
              <a:gd name="T85" fmla="*/ 1256 h 1269"/>
              <a:gd name="T86" fmla="*/ 1058 w 1302"/>
              <a:gd name="T87" fmla="*/ 1236 h 1269"/>
              <a:gd name="T88" fmla="*/ 1082 w 1302"/>
              <a:gd name="T89" fmla="*/ 1224 h 1269"/>
              <a:gd name="T90" fmla="*/ 1094 w 1302"/>
              <a:gd name="T91" fmla="*/ 1232 h 1269"/>
              <a:gd name="T92" fmla="*/ 1166 w 1302"/>
              <a:gd name="T93" fmla="*/ 1228 h 1269"/>
              <a:gd name="T94" fmla="*/ 1182 w 1302"/>
              <a:gd name="T95" fmla="*/ 1216 h 1269"/>
              <a:gd name="T96" fmla="*/ 1286 w 1302"/>
              <a:gd name="T97" fmla="*/ 1132 h 1269"/>
              <a:gd name="T98" fmla="*/ 1302 w 1302"/>
              <a:gd name="T99" fmla="*/ 1096 h 126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302"/>
              <a:gd name="T151" fmla="*/ 0 h 1269"/>
              <a:gd name="T152" fmla="*/ 1302 w 1302"/>
              <a:gd name="T153" fmla="*/ 1269 h 126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302" h="1269">
                <a:moveTo>
                  <a:pt x="598" y="0"/>
                </a:moveTo>
                <a:cubicBezTo>
                  <a:pt x="529" y="3"/>
                  <a:pt x="494" y="8"/>
                  <a:pt x="434" y="16"/>
                </a:cubicBezTo>
                <a:cubicBezTo>
                  <a:pt x="408" y="25"/>
                  <a:pt x="396" y="41"/>
                  <a:pt x="374" y="48"/>
                </a:cubicBezTo>
                <a:cubicBezTo>
                  <a:pt x="364" y="62"/>
                  <a:pt x="358" y="76"/>
                  <a:pt x="346" y="88"/>
                </a:cubicBezTo>
                <a:cubicBezTo>
                  <a:pt x="341" y="104"/>
                  <a:pt x="332" y="149"/>
                  <a:pt x="322" y="160"/>
                </a:cubicBezTo>
                <a:cubicBezTo>
                  <a:pt x="318" y="165"/>
                  <a:pt x="309" y="164"/>
                  <a:pt x="302" y="164"/>
                </a:cubicBezTo>
                <a:cubicBezTo>
                  <a:pt x="267" y="166"/>
                  <a:pt x="233" y="167"/>
                  <a:pt x="198" y="168"/>
                </a:cubicBezTo>
                <a:cubicBezTo>
                  <a:pt x="185" y="188"/>
                  <a:pt x="185" y="208"/>
                  <a:pt x="182" y="232"/>
                </a:cubicBezTo>
                <a:cubicBezTo>
                  <a:pt x="176" y="338"/>
                  <a:pt x="197" y="292"/>
                  <a:pt x="118" y="312"/>
                </a:cubicBezTo>
                <a:cubicBezTo>
                  <a:pt x="111" y="319"/>
                  <a:pt x="101" y="321"/>
                  <a:pt x="94" y="328"/>
                </a:cubicBezTo>
                <a:cubicBezTo>
                  <a:pt x="85" y="337"/>
                  <a:pt x="86" y="360"/>
                  <a:pt x="78" y="372"/>
                </a:cubicBezTo>
                <a:cubicBezTo>
                  <a:pt x="67" y="414"/>
                  <a:pt x="82" y="364"/>
                  <a:pt x="66" y="400"/>
                </a:cubicBezTo>
                <a:cubicBezTo>
                  <a:pt x="63" y="408"/>
                  <a:pt x="58" y="424"/>
                  <a:pt x="58" y="424"/>
                </a:cubicBezTo>
                <a:cubicBezTo>
                  <a:pt x="75" y="465"/>
                  <a:pt x="76" y="446"/>
                  <a:pt x="102" y="472"/>
                </a:cubicBezTo>
                <a:cubicBezTo>
                  <a:pt x="109" y="492"/>
                  <a:pt x="94" y="487"/>
                  <a:pt x="78" y="492"/>
                </a:cubicBezTo>
                <a:cubicBezTo>
                  <a:pt x="57" y="513"/>
                  <a:pt x="35" y="531"/>
                  <a:pt x="18" y="556"/>
                </a:cubicBezTo>
                <a:cubicBezTo>
                  <a:pt x="13" y="564"/>
                  <a:pt x="2" y="580"/>
                  <a:pt x="2" y="580"/>
                </a:cubicBezTo>
                <a:cubicBezTo>
                  <a:pt x="6" y="612"/>
                  <a:pt x="0" y="624"/>
                  <a:pt x="30" y="632"/>
                </a:cubicBezTo>
                <a:cubicBezTo>
                  <a:pt x="53" y="646"/>
                  <a:pt x="77" y="654"/>
                  <a:pt x="102" y="664"/>
                </a:cubicBezTo>
                <a:cubicBezTo>
                  <a:pt x="86" y="670"/>
                  <a:pt x="72" y="675"/>
                  <a:pt x="58" y="684"/>
                </a:cubicBezTo>
                <a:cubicBezTo>
                  <a:pt x="46" y="702"/>
                  <a:pt x="37" y="721"/>
                  <a:pt x="26" y="740"/>
                </a:cubicBezTo>
                <a:cubicBezTo>
                  <a:pt x="21" y="762"/>
                  <a:pt x="12" y="776"/>
                  <a:pt x="22" y="800"/>
                </a:cubicBezTo>
                <a:cubicBezTo>
                  <a:pt x="33" y="828"/>
                  <a:pt x="134" y="831"/>
                  <a:pt x="146" y="832"/>
                </a:cubicBezTo>
                <a:cubicBezTo>
                  <a:pt x="145" y="839"/>
                  <a:pt x="145" y="846"/>
                  <a:pt x="142" y="852"/>
                </a:cubicBezTo>
                <a:cubicBezTo>
                  <a:pt x="140" y="856"/>
                  <a:pt x="130" y="855"/>
                  <a:pt x="130" y="860"/>
                </a:cubicBezTo>
                <a:cubicBezTo>
                  <a:pt x="125" y="916"/>
                  <a:pt x="119" y="955"/>
                  <a:pt x="170" y="968"/>
                </a:cubicBezTo>
                <a:cubicBezTo>
                  <a:pt x="178" y="973"/>
                  <a:pt x="182" y="983"/>
                  <a:pt x="190" y="988"/>
                </a:cubicBezTo>
                <a:cubicBezTo>
                  <a:pt x="213" y="1003"/>
                  <a:pt x="243" y="1002"/>
                  <a:pt x="270" y="1008"/>
                </a:cubicBezTo>
                <a:cubicBezTo>
                  <a:pt x="266" y="1033"/>
                  <a:pt x="257" y="1100"/>
                  <a:pt x="278" y="1112"/>
                </a:cubicBezTo>
                <a:cubicBezTo>
                  <a:pt x="293" y="1120"/>
                  <a:pt x="326" y="1128"/>
                  <a:pt x="326" y="1128"/>
                </a:cubicBezTo>
                <a:cubicBezTo>
                  <a:pt x="329" y="1128"/>
                  <a:pt x="372" y="1128"/>
                  <a:pt x="386" y="1120"/>
                </a:cubicBezTo>
                <a:cubicBezTo>
                  <a:pt x="394" y="1115"/>
                  <a:pt x="410" y="1104"/>
                  <a:pt x="410" y="1104"/>
                </a:cubicBezTo>
                <a:cubicBezTo>
                  <a:pt x="422" y="1127"/>
                  <a:pt x="428" y="1174"/>
                  <a:pt x="454" y="1188"/>
                </a:cubicBezTo>
                <a:cubicBezTo>
                  <a:pt x="467" y="1195"/>
                  <a:pt x="481" y="1199"/>
                  <a:pt x="494" y="1204"/>
                </a:cubicBezTo>
                <a:cubicBezTo>
                  <a:pt x="501" y="1207"/>
                  <a:pt x="514" y="1212"/>
                  <a:pt x="514" y="1212"/>
                </a:cubicBezTo>
                <a:cubicBezTo>
                  <a:pt x="542" y="1211"/>
                  <a:pt x="570" y="1210"/>
                  <a:pt x="598" y="1208"/>
                </a:cubicBezTo>
                <a:cubicBezTo>
                  <a:pt x="602" y="1208"/>
                  <a:pt x="606" y="1202"/>
                  <a:pt x="610" y="1204"/>
                </a:cubicBezTo>
                <a:cubicBezTo>
                  <a:pt x="614" y="1206"/>
                  <a:pt x="615" y="1213"/>
                  <a:pt x="618" y="1216"/>
                </a:cubicBezTo>
                <a:cubicBezTo>
                  <a:pt x="633" y="1231"/>
                  <a:pt x="641" y="1240"/>
                  <a:pt x="662" y="1244"/>
                </a:cubicBezTo>
                <a:cubicBezTo>
                  <a:pt x="712" y="1269"/>
                  <a:pt x="739" y="1254"/>
                  <a:pt x="810" y="1252"/>
                </a:cubicBezTo>
                <a:cubicBezTo>
                  <a:pt x="819" y="1224"/>
                  <a:pt x="806" y="1257"/>
                  <a:pt x="830" y="1228"/>
                </a:cubicBezTo>
                <a:cubicBezTo>
                  <a:pt x="837" y="1220"/>
                  <a:pt x="837" y="1209"/>
                  <a:pt x="842" y="1200"/>
                </a:cubicBezTo>
                <a:cubicBezTo>
                  <a:pt x="848" y="1245"/>
                  <a:pt x="856" y="1235"/>
                  <a:pt x="890" y="1256"/>
                </a:cubicBezTo>
                <a:cubicBezTo>
                  <a:pt x="948" y="1253"/>
                  <a:pt x="1002" y="1250"/>
                  <a:pt x="1058" y="1236"/>
                </a:cubicBezTo>
                <a:cubicBezTo>
                  <a:pt x="1065" y="1164"/>
                  <a:pt x="1065" y="1198"/>
                  <a:pt x="1082" y="1224"/>
                </a:cubicBezTo>
                <a:cubicBezTo>
                  <a:pt x="1085" y="1228"/>
                  <a:pt x="1090" y="1229"/>
                  <a:pt x="1094" y="1232"/>
                </a:cubicBezTo>
                <a:cubicBezTo>
                  <a:pt x="1118" y="1231"/>
                  <a:pt x="1142" y="1232"/>
                  <a:pt x="1166" y="1228"/>
                </a:cubicBezTo>
                <a:cubicBezTo>
                  <a:pt x="1173" y="1227"/>
                  <a:pt x="1176" y="1220"/>
                  <a:pt x="1182" y="1216"/>
                </a:cubicBezTo>
                <a:cubicBezTo>
                  <a:pt x="1220" y="1191"/>
                  <a:pt x="1260" y="1171"/>
                  <a:pt x="1286" y="1132"/>
                </a:cubicBezTo>
                <a:cubicBezTo>
                  <a:pt x="1295" y="1097"/>
                  <a:pt x="1284" y="1105"/>
                  <a:pt x="1302" y="1096"/>
                </a:cubicBezTo>
              </a:path>
            </a:pathLst>
          </a:custGeom>
          <a:noFill/>
          <a:ln w="76200" cmpd="sng">
            <a:solidFill>
              <a:srgbClr val="FFDB4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5613" name="Freeform 13"/>
          <p:cNvSpPr>
            <a:spLocks/>
          </p:cNvSpPr>
          <p:nvPr/>
        </p:nvSpPr>
        <p:spPr bwMode="auto">
          <a:xfrm>
            <a:off x="4252913" y="2311400"/>
            <a:ext cx="1385887" cy="2312988"/>
          </a:xfrm>
          <a:custGeom>
            <a:avLst/>
            <a:gdLst>
              <a:gd name="T0" fmla="*/ 645 w 873"/>
              <a:gd name="T1" fmla="*/ 0 h 1457"/>
              <a:gd name="T2" fmla="*/ 537 w 873"/>
              <a:gd name="T3" fmla="*/ 4 h 1457"/>
              <a:gd name="T4" fmla="*/ 453 w 873"/>
              <a:gd name="T5" fmla="*/ 44 h 1457"/>
              <a:gd name="T6" fmla="*/ 413 w 873"/>
              <a:gd name="T7" fmla="*/ 72 h 1457"/>
              <a:gd name="T8" fmla="*/ 365 w 873"/>
              <a:gd name="T9" fmla="*/ 140 h 1457"/>
              <a:gd name="T10" fmla="*/ 341 w 873"/>
              <a:gd name="T11" fmla="*/ 220 h 1457"/>
              <a:gd name="T12" fmla="*/ 337 w 873"/>
              <a:gd name="T13" fmla="*/ 240 h 1457"/>
              <a:gd name="T14" fmla="*/ 277 w 873"/>
              <a:gd name="T15" fmla="*/ 252 h 1457"/>
              <a:gd name="T16" fmla="*/ 241 w 873"/>
              <a:gd name="T17" fmla="*/ 288 h 1457"/>
              <a:gd name="T18" fmla="*/ 221 w 873"/>
              <a:gd name="T19" fmla="*/ 308 h 1457"/>
              <a:gd name="T20" fmla="*/ 217 w 873"/>
              <a:gd name="T21" fmla="*/ 320 h 1457"/>
              <a:gd name="T22" fmla="*/ 201 w 873"/>
              <a:gd name="T23" fmla="*/ 328 h 1457"/>
              <a:gd name="T24" fmla="*/ 197 w 873"/>
              <a:gd name="T25" fmla="*/ 388 h 1457"/>
              <a:gd name="T26" fmla="*/ 149 w 873"/>
              <a:gd name="T27" fmla="*/ 396 h 1457"/>
              <a:gd name="T28" fmla="*/ 101 w 873"/>
              <a:gd name="T29" fmla="*/ 476 h 1457"/>
              <a:gd name="T30" fmla="*/ 109 w 873"/>
              <a:gd name="T31" fmla="*/ 532 h 1457"/>
              <a:gd name="T32" fmla="*/ 125 w 873"/>
              <a:gd name="T33" fmla="*/ 556 h 1457"/>
              <a:gd name="T34" fmla="*/ 65 w 873"/>
              <a:gd name="T35" fmla="*/ 568 h 1457"/>
              <a:gd name="T36" fmla="*/ 21 w 873"/>
              <a:gd name="T37" fmla="*/ 668 h 1457"/>
              <a:gd name="T38" fmla="*/ 69 w 873"/>
              <a:gd name="T39" fmla="*/ 712 h 1457"/>
              <a:gd name="T40" fmla="*/ 77 w 873"/>
              <a:gd name="T41" fmla="*/ 724 h 1457"/>
              <a:gd name="T42" fmla="*/ 53 w 873"/>
              <a:gd name="T43" fmla="*/ 740 h 1457"/>
              <a:gd name="T44" fmla="*/ 21 w 873"/>
              <a:gd name="T45" fmla="*/ 776 h 1457"/>
              <a:gd name="T46" fmla="*/ 29 w 873"/>
              <a:gd name="T47" fmla="*/ 860 h 1457"/>
              <a:gd name="T48" fmla="*/ 61 w 873"/>
              <a:gd name="T49" fmla="*/ 876 h 1457"/>
              <a:gd name="T50" fmla="*/ 97 w 873"/>
              <a:gd name="T51" fmla="*/ 888 h 1457"/>
              <a:gd name="T52" fmla="*/ 101 w 873"/>
              <a:gd name="T53" fmla="*/ 904 h 1457"/>
              <a:gd name="T54" fmla="*/ 85 w 873"/>
              <a:gd name="T55" fmla="*/ 928 h 1457"/>
              <a:gd name="T56" fmla="*/ 85 w 873"/>
              <a:gd name="T57" fmla="*/ 1016 h 1457"/>
              <a:gd name="T58" fmla="*/ 109 w 873"/>
              <a:gd name="T59" fmla="*/ 1028 h 1457"/>
              <a:gd name="T60" fmla="*/ 181 w 873"/>
              <a:gd name="T61" fmla="*/ 1056 h 1457"/>
              <a:gd name="T62" fmla="*/ 189 w 873"/>
              <a:gd name="T63" fmla="*/ 1072 h 1457"/>
              <a:gd name="T64" fmla="*/ 181 w 873"/>
              <a:gd name="T65" fmla="*/ 1088 h 1457"/>
              <a:gd name="T66" fmla="*/ 165 w 873"/>
              <a:gd name="T67" fmla="*/ 1128 h 1457"/>
              <a:gd name="T68" fmla="*/ 317 w 873"/>
              <a:gd name="T69" fmla="*/ 1192 h 1457"/>
              <a:gd name="T70" fmla="*/ 297 w 873"/>
              <a:gd name="T71" fmla="*/ 1232 h 1457"/>
              <a:gd name="T72" fmla="*/ 317 w 873"/>
              <a:gd name="T73" fmla="*/ 1320 h 1457"/>
              <a:gd name="T74" fmla="*/ 341 w 873"/>
              <a:gd name="T75" fmla="*/ 1348 h 1457"/>
              <a:gd name="T76" fmla="*/ 469 w 873"/>
              <a:gd name="T77" fmla="*/ 1300 h 1457"/>
              <a:gd name="T78" fmla="*/ 437 w 873"/>
              <a:gd name="T79" fmla="*/ 1372 h 1457"/>
              <a:gd name="T80" fmla="*/ 445 w 873"/>
              <a:gd name="T81" fmla="*/ 1396 h 1457"/>
              <a:gd name="T82" fmla="*/ 465 w 873"/>
              <a:gd name="T83" fmla="*/ 1400 h 1457"/>
              <a:gd name="T84" fmla="*/ 533 w 873"/>
              <a:gd name="T85" fmla="*/ 1416 h 1457"/>
              <a:gd name="T86" fmla="*/ 609 w 873"/>
              <a:gd name="T87" fmla="*/ 1372 h 1457"/>
              <a:gd name="T88" fmla="*/ 737 w 873"/>
              <a:gd name="T89" fmla="*/ 1456 h 1457"/>
              <a:gd name="T90" fmla="*/ 865 w 873"/>
              <a:gd name="T91" fmla="*/ 1424 h 1457"/>
              <a:gd name="T92" fmla="*/ 873 w 873"/>
              <a:gd name="T93" fmla="*/ 1408 h 145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873"/>
              <a:gd name="T142" fmla="*/ 0 h 1457"/>
              <a:gd name="T143" fmla="*/ 873 w 873"/>
              <a:gd name="T144" fmla="*/ 1457 h 1457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873" h="1457">
                <a:moveTo>
                  <a:pt x="645" y="0"/>
                </a:moveTo>
                <a:cubicBezTo>
                  <a:pt x="609" y="1"/>
                  <a:pt x="573" y="2"/>
                  <a:pt x="537" y="4"/>
                </a:cubicBezTo>
                <a:cubicBezTo>
                  <a:pt x="506" y="6"/>
                  <a:pt x="482" y="37"/>
                  <a:pt x="453" y="44"/>
                </a:cubicBezTo>
                <a:cubicBezTo>
                  <a:pt x="439" y="54"/>
                  <a:pt x="429" y="67"/>
                  <a:pt x="413" y="72"/>
                </a:cubicBezTo>
                <a:cubicBezTo>
                  <a:pt x="389" y="96"/>
                  <a:pt x="383" y="113"/>
                  <a:pt x="365" y="140"/>
                </a:cubicBezTo>
                <a:cubicBezTo>
                  <a:pt x="358" y="167"/>
                  <a:pt x="348" y="193"/>
                  <a:pt x="341" y="220"/>
                </a:cubicBezTo>
                <a:cubicBezTo>
                  <a:pt x="339" y="227"/>
                  <a:pt x="342" y="236"/>
                  <a:pt x="337" y="240"/>
                </a:cubicBezTo>
                <a:cubicBezTo>
                  <a:pt x="327" y="247"/>
                  <a:pt x="291" y="247"/>
                  <a:pt x="277" y="252"/>
                </a:cubicBezTo>
                <a:cubicBezTo>
                  <a:pt x="267" y="272"/>
                  <a:pt x="257" y="272"/>
                  <a:pt x="241" y="288"/>
                </a:cubicBezTo>
                <a:cubicBezTo>
                  <a:pt x="232" y="316"/>
                  <a:pt x="246" y="283"/>
                  <a:pt x="221" y="308"/>
                </a:cubicBezTo>
                <a:cubicBezTo>
                  <a:pt x="218" y="311"/>
                  <a:pt x="220" y="317"/>
                  <a:pt x="217" y="320"/>
                </a:cubicBezTo>
                <a:cubicBezTo>
                  <a:pt x="213" y="324"/>
                  <a:pt x="206" y="325"/>
                  <a:pt x="201" y="328"/>
                </a:cubicBezTo>
                <a:cubicBezTo>
                  <a:pt x="193" y="352"/>
                  <a:pt x="194" y="361"/>
                  <a:pt x="197" y="388"/>
                </a:cubicBezTo>
                <a:cubicBezTo>
                  <a:pt x="197" y="388"/>
                  <a:pt x="156" y="392"/>
                  <a:pt x="149" y="396"/>
                </a:cubicBezTo>
                <a:cubicBezTo>
                  <a:pt x="127" y="408"/>
                  <a:pt x="112" y="454"/>
                  <a:pt x="101" y="476"/>
                </a:cubicBezTo>
                <a:cubicBezTo>
                  <a:pt x="101" y="481"/>
                  <a:pt x="101" y="518"/>
                  <a:pt x="109" y="532"/>
                </a:cubicBezTo>
                <a:cubicBezTo>
                  <a:pt x="114" y="540"/>
                  <a:pt x="125" y="556"/>
                  <a:pt x="125" y="556"/>
                </a:cubicBezTo>
                <a:cubicBezTo>
                  <a:pt x="73" y="565"/>
                  <a:pt x="92" y="559"/>
                  <a:pt x="65" y="568"/>
                </a:cubicBezTo>
                <a:cubicBezTo>
                  <a:pt x="51" y="602"/>
                  <a:pt x="30" y="632"/>
                  <a:pt x="21" y="668"/>
                </a:cubicBezTo>
                <a:cubicBezTo>
                  <a:pt x="35" y="701"/>
                  <a:pt x="38" y="700"/>
                  <a:pt x="69" y="712"/>
                </a:cubicBezTo>
                <a:cubicBezTo>
                  <a:pt x="72" y="716"/>
                  <a:pt x="79" y="720"/>
                  <a:pt x="77" y="724"/>
                </a:cubicBezTo>
                <a:cubicBezTo>
                  <a:pt x="72" y="732"/>
                  <a:pt x="61" y="735"/>
                  <a:pt x="53" y="740"/>
                </a:cubicBezTo>
                <a:cubicBezTo>
                  <a:pt x="37" y="751"/>
                  <a:pt x="31" y="762"/>
                  <a:pt x="21" y="776"/>
                </a:cubicBezTo>
                <a:cubicBezTo>
                  <a:pt x="16" y="802"/>
                  <a:pt x="0" y="842"/>
                  <a:pt x="29" y="860"/>
                </a:cubicBezTo>
                <a:cubicBezTo>
                  <a:pt x="39" y="866"/>
                  <a:pt x="50" y="871"/>
                  <a:pt x="61" y="876"/>
                </a:cubicBezTo>
                <a:cubicBezTo>
                  <a:pt x="73" y="881"/>
                  <a:pt x="97" y="888"/>
                  <a:pt x="97" y="888"/>
                </a:cubicBezTo>
                <a:cubicBezTo>
                  <a:pt x="98" y="893"/>
                  <a:pt x="103" y="899"/>
                  <a:pt x="101" y="904"/>
                </a:cubicBezTo>
                <a:cubicBezTo>
                  <a:pt x="98" y="913"/>
                  <a:pt x="85" y="928"/>
                  <a:pt x="85" y="928"/>
                </a:cubicBezTo>
                <a:cubicBezTo>
                  <a:pt x="82" y="957"/>
                  <a:pt x="77" y="987"/>
                  <a:pt x="85" y="1016"/>
                </a:cubicBezTo>
                <a:cubicBezTo>
                  <a:pt x="87" y="1023"/>
                  <a:pt x="104" y="1026"/>
                  <a:pt x="109" y="1028"/>
                </a:cubicBezTo>
                <a:cubicBezTo>
                  <a:pt x="133" y="1040"/>
                  <a:pt x="155" y="1047"/>
                  <a:pt x="181" y="1056"/>
                </a:cubicBezTo>
                <a:cubicBezTo>
                  <a:pt x="184" y="1061"/>
                  <a:pt x="189" y="1066"/>
                  <a:pt x="189" y="1072"/>
                </a:cubicBezTo>
                <a:cubicBezTo>
                  <a:pt x="189" y="1078"/>
                  <a:pt x="184" y="1083"/>
                  <a:pt x="181" y="1088"/>
                </a:cubicBezTo>
                <a:cubicBezTo>
                  <a:pt x="173" y="1102"/>
                  <a:pt x="169" y="1112"/>
                  <a:pt x="165" y="1128"/>
                </a:cubicBezTo>
                <a:cubicBezTo>
                  <a:pt x="190" y="1203"/>
                  <a:pt x="242" y="1188"/>
                  <a:pt x="317" y="1192"/>
                </a:cubicBezTo>
                <a:cubicBezTo>
                  <a:pt x="308" y="1205"/>
                  <a:pt x="306" y="1219"/>
                  <a:pt x="297" y="1232"/>
                </a:cubicBezTo>
                <a:cubicBezTo>
                  <a:pt x="292" y="1268"/>
                  <a:pt x="294" y="1291"/>
                  <a:pt x="317" y="1320"/>
                </a:cubicBezTo>
                <a:cubicBezTo>
                  <a:pt x="322" y="1336"/>
                  <a:pt x="325" y="1343"/>
                  <a:pt x="341" y="1348"/>
                </a:cubicBezTo>
                <a:cubicBezTo>
                  <a:pt x="399" y="1344"/>
                  <a:pt x="429" y="1340"/>
                  <a:pt x="469" y="1300"/>
                </a:cubicBezTo>
                <a:cubicBezTo>
                  <a:pt x="464" y="1327"/>
                  <a:pt x="444" y="1344"/>
                  <a:pt x="437" y="1372"/>
                </a:cubicBezTo>
                <a:cubicBezTo>
                  <a:pt x="440" y="1380"/>
                  <a:pt x="442" y="1388"/>
                  <a:pt x="445" y="1396"/>
                </a:cubicBezTo>
                <a:cubicBezTo>
                  <a:pt x="447" y="1402"/>
                  <a:pt x="458" y="1399"/>
                  <a:pt x="465" y="1400"/>
                </a:cubicBezTo>
                <a:cubicBezTo>
                  <a:pt x="501" y="1408"/>
                  <a:pt x="498" y="1407"/>
                  <a:pt x="533" y="1416"/>
                </a:cubicBezTo>
                <a:cubicBezTo>
                  <a:pt x="587" y="1411"/>
                  <a:pt x="582" y="1413"/>
                  <a:pt x="609" y="1372"/>
                </a:cubicBezTo>
                <a:cubicBezTo>
                  <a:pt x="623" y="1442"/>
                  <a:pt x="677" y="1439"/>
                  <a:pt x="737" y="1456"/>
                </a:cubicBezTo>
                <a:cubicBezTo>
                  <a:pt x="809" y="1452"/>
                  <a:pt x="816" y="1457"/>
                  <a:pt x="865" y="1424"/>
                </a:cubicBezTo>
                <a:cubicBezTo>
                  <a:pt x="870" y="1410"/>
                  <a:pt x="866" y="1415"/>
                  <a:pt x="873" y="1408"/>
                </a:cubicBezTo>
              </a:path>
            </a:pathLst>
          </a:custGeom>
          <a:noFill/>
          <a:ln w="76200" cmpd="sng">
            <a:solidFill>
              <a:srgbClr val="FFDB4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5614" name="Freeform 14"/>
          <p:cNvSpPr>
            <a:spLocks/>
          </p:cNvSpPr>
          <p:nvPr/>
        </p:nvSpPr>
        <p:spPr bwMode="auto">
          <a:xfrm>
            <a:off x="3886200" y="2260600"/>
            <a:ext cx="1143000" cy="2425700"/>
          </a:xfrm>
          <a:custGeom>
            <a:avLst/>
            <a:gdLst>
              <a:gd name="T0" fmla="*/ 720 w 720"/>
              <a:gd name="T1" fmla="*/ 0 h 1528"/>
              <a:gd name="T2" fmla="*/ 596 w 720"/>
              <a:gd name="T3" fmla="*/ 4 h 1528"/>
              <a:gd name="T4" fmla="*/ 544 w 720"/>
              <a:gd name="T5" fmla="*/ 28 h 1528"/>
              <a:gd name="T6" fmla="*/ 516 w 720"/>
              <a:gd name="T7" fmla="*/ 76 h 1528"/>
              <a:gd name="T8" fmla="*/ 512 w 720"/>
              <a:gd name="T9" fmla="*/ 96 h 1528"/>
              <a:gd name="T10" fmla="*/ 504 w 720"/>
              <a:gd name="T11" fmla="*/ 108 h 1528"/>
              <a:gd name="T12" fmla="*/ 496 w 720"/>
              <a:gd name="T13" fmla="*/ 140 h 1528"/>
              <a:gd name="T14" fmla="*/ 492 w 720"/>
              <a:gd name="T15" fmla="*/ 180 h 1528"/>
              <a:gd name="T16" fmla="*/ 412 w 720"/>
              <a:gd name="T17" fmla="*/ 184 h 1528"/>
              <a:gd name="T18" fmla="*/ 348 w 720"/>
              <a:gd name="T19" fmla="*/ 196 h 1528"/>
              <a:gd name="T20" fmla="*/ 292 w 720"/>
              <a:gd name="T21" fmla="*/ 248 h 1528"/>
              <a:gd name="T22" fmla="*/ 276 w 720"/>
              <a:gd name="T23" fmla="*/ 276 h 1528"/>
              <a:gd name="T24" fmla="*/ 280 w 720"/>
              <a:gd name="T25" fmla="*/ 356 h 1528"/>
              <a:gd name="T26" fmla="*/ 136 w 720"/>
              <a:gd name="T27" fmla="*/ 452 h 1528"/>
              <a:gd name="T28" fmla="*/ 132 w 720"/>
              <a:gd name="T29" fmla="*/ 556 h 1528"/>
              <a:gd name="T30" fmla="*/ 108 w 720"/>
              <a:gd name="T31" fmla="*/ 564 h 1528"/>
              <a:gd name="T32" fmla="*/ 72 w 720"/>
              <a:gd name="T33" fmla="*/ 580 h 1528"/>
              <a:gd name="T34" fmla="*/ 28 w 720"/>
              <a:gd name="T35" fmla="*/ 656 h 1528"/>
              <a:gd name="T36" fmla="*/ 80 w 720"/>
              <a:gd name="T37" fmla="*/ 744 h 1528"/>
              <a:gd name="T38" fmla="*/ 56 w 720"/>
              <a:gd name="T39" fmla="*/ 792 h 1528"/>
              <a:gd name="T40" fmla="*/ 12 w 720"/>
              <a:gd name="T41" fmla="*/ 832 h 1528"/>
              <a:gd name="T42" fmla="*/ 0 w 720"/>
              <a:gd name="T43" fmla="*/ 888 h 1528"/>
              <a:gd name="T44" fmla="*/ 36 w 720"/>
              <a:gd name="T45" fmla="*/ 948 h 1528"/>
              <a:gd name="T46" fmla="*/ 72 w 720"/>
              <a:gd name="T47" fmla="*/ 988 h 1528"/>
              <a:gd name="T48" fmla="*/ 136 w 720"/>
              <a:gd name="T49" fmla="*/ 1164 h 1528"/>
              <a:gd name="T50" fmla="*/ 264 w 720"/>
              <a:gd name="T51" fmla="*/ 1228 h 1528"/>
              <a:gd name="T52" fmla="*/ 268 w 720"/>
              <a:gd name="T53" fmla="*/ 1292 h 1528"/>
              <a:gd name="T54" fmla="*/ 420 w 720"/>
              <a:gd name="T55" fmla="*/ 1364 h 1528"/>
              <a:gd name="T56" fmla="*/ 424 w 720"/>
              <a:gd name="T57" fmla="*/ 1436 h 1528"/>
              <a:gd name="T58" fmla="*/ 592 w 720"/>
              <a:gd name="T59" fmla="*/ 1496 h 1528"/>
              <a:gd name="T60" fmla="*/ 612 w 720"/>
              <a:gd name="T61" fmla="*/ 1528 h 15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720"/>
              <a:gd name="T94" fmla="*/ 0 h 1528"/>
              <a:gd name="T95" fmla="*/ 720 w 720"/>
              <a:gd name="T96" fmla="*/ 1528 h 15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720" h="1528">
                <a:moveTo>
                  <a:pt x="720" y="0"/>
                </a:moveTo>
                <a:cubicBezTo>
                  <a:pt x="688" y="8"/>
                  <a:pt x="618" y="3"/>
                  <a:pt x="596" y="4"/>
                </a:cubicBezTo>
                <a:cubicBezTo>
                  <a:pt x="577" y="9"/>
                  <a:pt x="561" y="17"/>
                  <a:pt x="544" y="28"/>
                </a:cubicBezTo>
                <a:cubicBezTo>
                  <a:pt x="539" y="43"/>
                  <a:pt x="525" y="62"/>
                  <a:pt x="516" y="76"/>
                </a:cubicBezTo>
                <a:cubicBezTo>
                  <a:pt x="515" y="83"/>
                  <a:pt x="514" y="90"/>
                  <a:pt x="512" y="96"/>
                </a:cubicBezTo>
                <a:cubicBezTo>
                  <a:pt x="510" y="101"/>
                  <a:pt x="506" y="103"/>
                  <a:pt x="504" y="108"/>
                </a:cubicBezTo>
                <a:cubicBezTo>
                  <a:pt x="500" y="118"/>
                  <a:pt x="496" y="140"/>
                  <a:pt x="496" y="140"/>
                </a:cubicBezTo>
                <a:cubicBezTo>
                  <a:pt x="495" y="153"/>
                  <a:pt x="504" y="174"/>
                  <a:pt x="492" y="180"/>
                </a:cubicBezTo>
                <a:cubicBezTo>
                  <a:pt x="468" y="192"/>
                  <a:pt x="439" y="182"/>
                  <a:pt x="412" y="184"/>
                </a:cubicBezTo>
                <a:cubicBezTo>
                  <a:pt x="391" y="186"/>
                  <a:pt x="369" y="192"/>
                  <a:pt x="348" y="196"/>
                </a:cubicBezTo>
                <a:cubicBezTo>
                  <a:pt x="332" y="217"/>
                  <a:pt x="304" y="223"/>
                  <a:pt x="292" y="248"/>
                </a:cubicBezTo>
                <a:cubicBezTo>
                  <a:pt x="282" y="268"/>
                  <a:pt x="287" y="259"/>
                  <a:pt x="276" y="276"/>
                </a:cubicBezTo>
                <a:cubicBezTo>
                  <a:pt x="271" y="303"/>
                  <a:pt x="271" y="329"/>
                  <a:pt x="280" y="356"/>
                </a:cubicBezTo>
                <a:cubicBezTo>
                  <a:pt x="212" y="362"/>
                  <a:pt x="160" y="381"/>
                  <a:pt x="136" y="452"/>
                </a:cubicBezTo>
                <a:cubicBezTo>
                  <a:pt x="135" y="487"/>
                  <a:pt x="140" y="522"/>
                  <a:pt x="132" y="556"/>
                </a:cubicBezTo>
                <a:cubicBezTo>
                  <a:pt x="130" y="564"/>
                  <a:pt x="116" y="561"/>
                  <a:pt x="108" y="564"/>
                </a:cubicBezTo>
                <a:cubicBezTo>
                  <a:pt x="95" y="568"/>
                  <a:pt x="85" y="576"/>
                  <a:pt x="72" y="580"/>
                </a:cubicBezTo>
                <a:cubicBezTo>
                  <a:pt x="42" y="610"/>
                  <a:pt x="37" y="612"/>
                  <a:pt x="28" y="656"/>
                </a:cubicBezTo>
                <a:cubicBezTo>
                  <a:pt x="34" y="735"/>
                  <a:pt x="25" y="711"/>
                  <a:pt x="80" y="744"/>
                </a:cubicBezTo>
                <a:cubicBezTo>
                  <a:pt x="94" y="765"/>
                  <a:pt x="79" y="784"/>
                  <a:pt x="56" y="792"/>
                </a:cubicBezTo>
                <a:cubicBezTo>
                  <a:pt x="45" y="808"/>
                  <a:pt x="28" y="821"/>
                  <a:pt x="12" y="832"/>
                </a:cubicBezTo>
                <a:cubicBezTo>
                  <a:pt x="6" y="850"/>
                  <a:pt x="3" y="869"/>
                  <a:pt x="0" y="888"/>
                </a:cubicBezTo>
                <a:cubicBezTo>
                  <a:pt x="5" y="933"/>
                  <a:pt x="5" y="927"/>
                  <a:pt x="36" y="948"/>
                </a:cubicBezTo>
                <a:cubicBezTo>
                  <a:pt x="40" y="959"/>
                  <a:pt x="62" y="978"/>
                  <a:pt x="72" y="988"/>
                </a:cubicBezTo>
                <a:cubicBezTo>
                  <a:pt x="83" y="1057"/>
                  <a:pt x="64" y="1128"/>
                  <a:pt x="136" y="1164"/>
                </a:cubicBezTo>
                <a:cubicBezTo>
                  <a:pt x="157" y="1192"/>
                  <a:pt x="229" y="1219"/>
                  <a:pt x="264" y="1228"/>
                </a:cubicBezTo>
                <a:cubicBezTo>
                  <a:pt x="265" y="1249"/>
                  <a:pt x="265" y="1271"/>
                  <a:pt x="268" y="1292"/>
                </a:cubicBezTo>
                <a:cubicBezTo>
                  <a:pt x="277" y="1357"/>
                  <a:pt x="375" y="1353"/>
                  <a:pt x="420" y="1364"/>
                </a:cubicBezTo>
                <a:cubicBezTo>
                  <a:pt x="421" y="1388"/>
                  <a:pt x="421" y="1412"/>
                  <a:pt x="424" y="1436"/>
                </a:cubicBezTo>
                <a:cubicBezTo>
                  <a:pt x="432" y="1494"/>
                  <a:pt x="559" y="1494"/>
                  <a:pt x="592" y="1496"/>
                </a:cubicBezTo>
                <a:cubicBezTo>
                  <a:pt x="596" y="1513"/>
                  <a:pt x="600" y="1516"/>
                  <a:pt x="612" y="1528"/>
                </a:cubicBezTo>
              </a:path>
            </a:pathLst>
          </a:custGeom>
          <a:noFill/>
          <a:ln w="76200" cmpd="sng">
            <a:solidFill>
              <a:srgbClr val="FFDB4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2743200" y="1905000"/>
            <a:ext cx="3276600" cy="685800"/>
            <a:chOff x="1728" y="1200"/>
            <a:chExt cx="2064" cy="432"/>
          </a:xfrm>
        </p:grpSpPr>
        <p:sp>
          <p:nvSpPr>
            <p:cNvPr id="43060" name="Line 15"/>
            <p:cNvSpPr>
              <a:spLocks noChangeShapeType="1"/>
            </p:cNvSpPr>
            <p:nvPr/>
          </p:nvSpPr>
          <p:spPr bwMode="auto">
            <a:xfrm flipV="1">
              <a:off x="1728" y="1200"/>
              <a:ext cx="2064" cy="288"/>
            </a:xfrm>
            <a:prstGeom prst="line">
              <a:avLst/>
            </a:prstGeom>
            <a:noFill/>
            <a:ln w="38100">
              <a:solidFill>
                <a:srgbClr val="FFDB4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61" name="Line 16"/>
            <p:cNvSpPr>
              <a:spLocks noChangeShapeType="1"/>
            </p:cNvSpPr>
            <p:nvPr/>
          </p:nvSpPr>
          <p:spPr bwMode="auto">
            <a:xfrm>
              <a:off x="1728" y="1488"/>
              <a:ext cx="2016" cy="144"/>
            </a:xfrm>
            <a:prstGeom prst="line">
              <a:avLst/>
            </a:prstGeom>
            <a:noFill/>
            <a:ln w="38100">
              <a:solidFill>
                <a:srgbClr val="FFDB4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62" name="Line 17"/>
            <p:cNvSpPr>
              <a:spLocks noChangeShapeType="1"/>
            </p:cNvSpPr>
            <p:nvPr/>
          </p:nvSpPr>
          <p:spPr bwMode="auto">
            <a:xfrm flipV="1">
              <a:off x="1728" y="1296"/>
              <a:ext cx="1968" cy="192"/>
            </a:xfrm>
            <a:prstGeom prst="line">
              <a:avLst/>
            </a:prstGeom>
            <a:noFill/>
            <a:ln w="38100">
              <a:solidFill>
                <a:srgbClr val="FFDB4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63" name="Line 18"/>
            <p:cNvSpPr>
              <a:spLocks noChangeShapeType="1"/>
            </p:cNvSpPr>
            <p:nvPr/>
          </p:nvSpPr>
          <p:spPr bwMode="auto">
            <a:xfrm flipV="1">
              <a:off x="1728" y="1344"/>
              <a:ext cx="2016" cy="144"/>
            </a:xfrm>
            <a:prstGeom prst="line">
              <a:avLst/>
            </a:prstGeom>
            <a:noFill/>
            <a:ln w="38100">
              <a:solidFill>
                <a:srgbClr val="FFDB4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64" name="Line 19"/>
            <p:cNvSpPr>
              <a:spLocks noChangeShapeType="1"/>
            </p:cNvSpPr>
            <p:nvPr/>
          </p:nvSpPr>
          <p:spPr bwMode="auto">
            <a:xfrm flipV="1">
              <a:off x="1728" y="1440"/>
              <a:ext cx="1968" cy="48"/>
            </a:xfrm>
            <a:prstGeom prst="line">
              <a:avLst/>
            </a:prstGeom>
            <a:noFill/>
            <a:ln w="38100">
              <a:solidFill>
                <a:srgbClr val="FFDB4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65" name="Line 20"/>
            <p:cNvSpPr>
              <a:spLocks noChangeShapeType="1"/>
            </p:cNvSpPr>
            <p:nvPr/>
          </p:nvSpPr>
          <p:spPr bwMode="auto">
            <a:xfrm>
              <a:off x="1728" y="1488"/>
              <a:ext cx="2016" cy="48"/>
            </a:xfrm>
            <a:prstGeom prst="line">
              <a:avLst/>
            </a:prstGeom>
            <a:noFill/>
            <a:ln w="38100">
              <a:solidFill>
                <a:srgbClr val="FFDB4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2743200" y="1905000"/>
            <a:ext cx="3276600" cy="685800"/>
            <a:chOff x="1728" y="1200"/>
            <a:chExt cx="2064" cy="432"/>
          </a:xfrm>
        </p:grpSpPr>
        <p:sp>
          <p:nvSpPr>
            <p:cNvPr id="43054" name="Line 23"/>
            <p:cNvSpPr>
              <a:spLocks noChangeShapeType="1"/>
            </p:cNvSpPr>
            <p:nvPr/>
          </p:nvSpPr>
          <p:spPr bwMode="auto">
            <a:xfrm flipV="1">
              <a:off x="1728" y="1200"/>
              <a:ext cx="2064" cy="288"/>
            </a:xfrm>
            <a:prstGeom prst="line">
              <a:avLst/>
            </a:prstGeom>
            <a:noFill/>
            <a:ln w="38100">
              <a:solidFill>
                <a:srgbClr val="FFDB4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55" name="Line 24"/>
            <p:cNvSpPr>
              <a:spLocks noChangeShapeType="1"/>
            </p:cNvSpPr>
            <p:nvPr/>
          </p:nvSpPr>
          <p:spPr bwMode="auto">
            <a:xfrm>
              <a:off x="1728" y="1488"/>
              <a:ext cx="2016" cy="144"/>
            </a:xfrm>
            <a:prstGeom prst="line">
              <a:avLst/>
            </a:prstGeom>
            <a:noFill/>
            <a:ln w="38100">
              <a:solidFill>
                <a:srgbClr val="FFDB4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56" name="Line 25"/>
            <p:cNvSpPr>
              <a:spLocks noChangeShapeType="1"/>
            </p:cNvSpPr>
            <p:nvPr/>
          </p:nvSpPr>
          <p:spPr bwMode="auto">
            <a:xfrm flipV="1">
              <a:off x="1728" y="1296"/>
              <a:ext cx="1968" cy="192"/>
            </a:xfrm>
            <a:prstGeom prst="line">
              <a:avLst/>
            </a:prstGeom>
            <a:noFill/>
            <a:ln w="38100">
              <a:solidFill>
                <a:srgbClr val="FFDB4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57" name="Line 26"/>
            <p:cNvSpPr>
              <a:spLocks noChangeShapeType="1"/>
            </p:cNvSpPr>
            <p:nvPr/>
          </p:nvSpPr>
          <p:spPr bwMode="auto">
            <a:xfrm flipV="1">
              <a:off x="1728" y="1344"/>
              <a:ext cx="2016" cy="144"/>
            </a:xfrm>
            <a:prstGeom prst="line">
              <a:avLst/>
            </a:prstGeom>
            <a:noFill/>
            <a:ln w="38100">
              <a:solidFill>
                <a:srgbClr val="FFDB4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58" name="Line 27"/>
            <p:cNvSpPr>
              <a:spLocks noChangeShapeType="1"/>
            </p:cNvSpPr>
            <p:nvPr/>
          </p:nvSpPr>
          <p:spPr bwMode="auto">
            <a:xfrm flipV="1">
              <a:off x="1728" y="1440"/>
              <a:ext cx="1968" cy="48"/>
            </a:xfrm>
            <a:prstGeom prst="line">
              <a:avLst/>
            </a:prstGeom>
            <a:noFill/>
            <a:ln w="38100">
              <a:solidFill>
                <a:srgbClr val="FFDB4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59" name="Line 28"/>
            <p:cNvSpPr>
              <a:spLocks noChangeShapeType="1"/>
            </p:cNvSpPr>
            <p:nvPr/>
          </p:nvSpPr>
          <p:spPr bwMode="auto">
            <a:xfrm>
              <a:off x="1728" y="1488"/>
              <a:ext cx="2016" cy="48"/>
            </a:xfrm>
            <a:prstGeom prst="line">
              <a:avLst/>
            </a:prstGeom>
            <a:noFill/>
            <a:ln w="38100">
              <a:solidFill>
                <a:srgbClr val="FFDB4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  <p:grpSp>
        <p:nvGrpSpPr>
          <p:cNvPr id="5" name="Group 29"/>
          <p:cNvGrpSpPr>
            <a:grpSpLocks/>
          </p:cNvGrpSpPr>
          <p:nvPr/>
        </p:nvGrpSpPr>
        <p:grpSpPr bwMode="auto">
          <a:xfrm>
            <a:off x="2667000" y="1905000"/>
            <a:ext cx="3276600" cy="685800"/>
            <a:chOff x="1728" y="1200"/>
            <a:chExt cx="2064" cy="432"/>
          </a:xfrm>
        </p:grpSpPr>
        <p:sp>
          <p:nvSpPr>
            <p:cNvPr id="43048" name="Line 30"/>
            <p:cNvSpPr>
              <a:spLocks noChangeShapeType="1"/>
            </p:cNvSpPr>
            <p:nvPr/>
          </p:nvSpPr>
          <p:spPr bwMode="auto">
            <a:xfrm flipV="1">
              <a:off x="1728" y="1200"/>
              <a:ext cx="2064" cy="288"/>
            </a:xfrm>
            <a:prstGeom prst="line">
              <a:avLst/>
            </a:prstGeom>
            <a:noFill/>
            <a:ln w="38100">
              <a:solidFill>
                <a:srgbClr val="FFDB4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49" name="Line 31"/>
            <p:cNvSpPr>
              <a:spLocks noChangeShapeType="1"/>
            </p:cNvSpPr>
            <p:nvPr/>
          </p:nvSpPr>
          <p:spPr bwMode="auto">
            <a:xfrm>
              <a:off x="1728" y="1488"/>
              <a:ext cx="2016" cy="144"/>
            </a:xfrm>
            <a:prstGeom prst="line">
              <a:avLst/>
            </a:prstGeom>
            <a:noFill/>
            <a:ln w="38100">
              <a:solidFill>
                <a:srgbClr val="FFDB4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50" name="Line 32"/>
            <p:cNvSpPr>
              <a:spLocks noChangeShapeType="1"/>
            </p:cNvSpPr>
            <p:nvPr/>
          </p:nvSpPr>
          <p:spPr bwMode="auto">
            <a:xfrm flipV="1">
              <a:off x="1728" y="1296"/>
              <a:ext cx="1968" cy="192"/>
            </a:xfrm>
            <a:prstGeom prst="line">
              <a:avLst/>
            </a:prstGeom>
            <a:noFill/>
            <a:ln w="38100">
              <a:solidFill>
                <a:srgbClr val="FFDB4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51" name="Line 33"/>
            <p:cNvSpPr>
              <a:spLocks noChangeShapeType="1"/>
            </p:cNvSpPr>
            <p:nvPr/>
          </p:nvSpPr>
          <p:spPr bwMode="auto">
            <a:xfrm flipV="1">
              <a:off x="1728" y="1344"/>
              <a:ext cx="2016" cy="144"/>
            </a:xfrm>
            <a:prstGeom prst="line">
              <a:avLst/>
            </a:prstGeom>
            <a:noFill/>
            <a:ln w="38100">
              <a:solidFill>
                <a:srgbClr val="FFDB4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52" name="Line 34"/>
            <p:cNvSpPr>
              <a:spLocks noChangeShapeType="1"/>
            </p:cNvSpPr>
            <p:nvPr/>
          </p:nvSpPr>
          <p:spPr bwMode="auto">
            <a:xfrm flipV="1">
              <a:off x="1728" y="1440"/>
              <a:ext cx="1968" cy="48"/>
            </a:xfrm>
            <a:prstGeom prst="line">
              <a:avLst/>
            </a:prstGeom>
            <a:noFill/>
            <a:ln w="38100">
              <a:solidFill>
                <a:srgbClr val="FFDB4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53" name="Line 35"/>
            <p:cNvSpPr>
              <a:spLocks noChangeShapeType="1"/>
            </p:cNvSpPr>
            <p:nvPr/>
          </p:nvSpPr>
          <p:spPr bwMode="auto">
            <a:xfrm>
              <a:off x="1728" y="1488"/>
              <a:ext cx="2016" cy="48"/>
            </a:xfrm>
            <a:prstGeom prst="line">
              <a:avLst/>
            </a:prstGeom>
            <a:noFill/>
            <a:ln w="38100">
              <a:solidFill>
                <a:srgbClr val="FFDB4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25636" name="Freeform 36"/>
          <p:cNvSpPr>
            <a:spLocks/>
          </p:cNvSpPr>
          <p:nvPr/>
        </p:nvSpPr>
        <p:spPr bwMode="auto">
          <a:xfrm>
            <a:off x="4967288" y="2635250"/>
            <a:ext cx="1577975" cy="1495425"/>
          </a:xfrm>
          <a:custGeom>
            <a:avLst/>
            <a:gdLst>
              <a:gd name="T0" fmla="*/ 453 w 993"/>
              <a:gd name="T1" fmla="*/ 12 h 942"/>
              <a:gd name="T2" fmla="*/ 285 w 993"/>
              <a:gd name="T3" fmla="*/ 36 h 942"/>
              <a:gd name="T4" fmla="*/ 231 w 993"/>
              <a:gd name="T5" fmla="*/ 66 h 942"/>
              <a:gd name="T6" fmla="*/ 213 w 993"/>
              <a:gd name="T7" fmla="*/ 78 h 942"/>
              <a:gd name="T8" fmla="*/ 201 w 993"/>
              <a:gd name="T9" fmla="*/ 96 h 942"/>
              <a:gd name="T10" fmla="*/ 195 w 993"/>
              <a:gd name="T11" fmla="*/ 144 h 942"/>
              <a:gd name="T12" fmla="*/ 159 w 993"/>
              <a:gd name="T13" fmla="*/ 156 h 942"/>
              <a:gd name="T14" fmla="*/ 123 w 993"/>
              <a:gd name="T15" fmla="*/ 180 h 942"/>
              <a:gd name="T16" fmla="*/ 105 w 993"/>
              <a:gd name="T17" fmla="*/ 264 h 942"/>
              <a:gd name="T18" fmla="*/ 123 w 993"/>
              <a:gd name="T19" fmla="*/ 282 h 942"/>
              <a:gd name="T20" fmla="*/ 141 w 993"/>
              <a:gd name="T21" fmla="*/ 294 h 942"/>
              <a:gd name="T22" fmla="*/ 111 w 993"/>
              <a:gd name="T23" fmla="*/ 288 h 942"/>
              <a:gd name="T24" fmla="*/ 69 w 993"/>
              <a:gd name="T25" fmla="*/ 294 h 942"/>
              <a:gd name="T26" fmla="*/ 15 w 993"/>
              <a:gd name="T27" fmla="*/ 402 h 942"/>
              <a:gd name="T28" fmla="*/ 21 w 993"/>
              <a:gd name="T29" fmla="*/ 450 h 942"/>
              <a:gd name="T30" fmla="*/ 57 w 993"/>
              <a:gd name="T31" fmla="*/ 474 h 942"/>
              <a:gd name="T32" fmla="*/ 51 w 993"/>
              <a:gd name="T33" fmla="*/ 492 h 942"/>
              <a:gd name="T34" fmla="*/ 15 w 993"/>
              <a:gd name="T35" fmla="*/ 516 h 942"/>
              <a:gd name="T36" fmla="*/ 3 w 993"/>
              <a:gd name="T37" fmla="*/ 594 h 942"/>
              <a:gd name="T38" fmla="*/ 19 w 993"/>
              <a:gd name="T39" fmla="*/ 632 h 942"/>
              <a:gd name="T40" fmla="*/ 115 w 993"/>
              <a:gd name="T41" fmla="*/ 648 h 942"/>
              <a:gd name="T42" fmla="*/ 103 w 993"/>
              <a:gd name="T43" fmla="*/ 684 h 942"/>
              <a:gd name="T44" fmla="*/ 87 w 993"/>
              <a:gd name="T45" fmla="*/ 720 h 942"/>
              <a:gd name="T46" fmla="*/ 141 w 993"/>
              <a:gd name="T47" fmla="*/ 792 h 942"/>
              <a:gd name="T48" fmla="*/ 231 w 993"/>
              <a:gd name="T49" fmla="*/ 780 h 942"/>
              <a:gd name="T50" fmla="*/ 257 w 993"/>
              <a:gd name="T51" fmla="*/ 860 h 942"/>
              <a:gd name="T52" fmla="*/ 351 w 993"/>
              <a:gd name="T53" fmla="*/ 886 h 942"/>
              <a:gd name="T54" fmla="*/ 411 w 993"/>
              <a:gd name="T55" fmla="*/ 852 h 942"/>
              <a:gd name="T56" fmla="*/ 429 w 993"/>
              <a:gd name="T57" fmla="*/ 912 h 942"/>
              <a:gd name="T58" fmla="*/ 513 w 993"/>
              <a:gd name="T59" fmla="*/ 940 h 942"/>
              <a:gd name="T60" fmla="*/ 591 w 993"/>
              <a:gd name="T61" fmla="*/ 908 h 942"/>
              <a:gd name="T62" fmla="*/ 627 w 993"/>
              <a:gd name="T63" fmla="*/ 828 h 942"/>
              <a:gd name="T64" fmla="*/ 675 w 993"/>
              <a:gd name="T65" fmla="*/ 912 h 942"/>
              <a:gd name="T66" fmla="*/ 777 w 993"/>
              <a:gd name="T67" fmla="*/ 930 h 942"/>
              <a:gd name="T68" fmla="*/ 813 w 993"/>
              <a:gd name="T69" fmla="*/ 882 h 942"/>
              <a:gd name="T70" fmla="*/ 891 w 993"/>
              <a:gd name="T71" fmla="*/ 942 h 942"/>
              <a:gd name="T72" fmla="*/ 993 w 993"/>
              <a:gd name="T73" fmla="*/ 888 h 94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993"/>
              <a:gd name="T112" fmla="*/ 0 h 942"/>
              <a:gd name="T113" fmla="*/ 993 w 993"/>
              <a:gd name="T114" fmla="*/ 942 h 94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993" h="942">
                <a:moveTo>
                  <a:pt x="453" y="12"/>
                </a:moveTo>
                <a:cubicBezTo>
                  <a:pt x="391" y="0"/>
                  <a:pt x="338" y="1"/>
                  <a:pt x="285" y="36"/>
                </a:cubicBezTo>
                <a:cubicBezTo>
                  <a:pt x="268" y="47"/>
                  <a:pt x="248" y="55"/>
                  <a:pt x="231" y="66"/>
                </a:cubicBezTo>
                <a:cubicBezTo>
                  <a:pt x="225" y="70"/>
                  <a:pt x="213" y="78"/>
                  <a:pt x="213" y="78"/>
                </a:cubicBezTo>
                <a:cubicBezTo>
                  <a:pt x="209" y="84"/>
                  <a:pt x="203" y="89"/>
                  <a:pt x="201" y="96"/>
                </a:cubicBezTo>
                <a:cubicBezTo>
                  <a:pt x="197" y="112"/>
                  <a:pt x="204" y="131"/>
                  <a:pt x="195" y="144"/>
                </a:cubicBezTo>
                <a:cubicBezTo>
                  <a:pt x="188" y="154"/>
                  <a:pt x="170" y="149"/>
                  <a:pt x="159" y="156"/>
                </a:cubicBezTo>
                <a:cubicBezTo>
                  <a:pt x="147" y="164"/>
                  <a:pt x="123" y="180"/>
                  <a:pt x="123" y="180"/>
                </a:cubicBezTo>
                <a:cubicBezTo>
                  <a:pt x="99" y="217"/>
                  <a:pt x="88" y="216"/>
                  <a:pt x="105" y="264"/>
                </a:cubicBezTo>
                <a:cubicBezTo>
                  <a:pt x="108" y="272"/>
                  <a:pt x="116" y="277"/>
                  <a:pt x="123" y="282"/>
                </a:cubicBezTo>
                <a:cubicBezTo>
                  <a:pt x="129" y="287"/>
                  <a:pt x="147" y="291"/>
                  <a:pt x="141" y="294"/>
                </a:cubicBezTo>
                <a:cubicBezTo>
                  <a:pt x="132" y="299"/>
                  <a:pt x="121" y="290"/>
                  <a:pt x="111" y="288"/>
                </a:cubicBezTo>
                <a:cubicBezTo>
                  <a:pt x="97" y="290"/>
                  <a:pt x="83" y="290"/>
                  <a:pt x="69" y="294"/>
                </a:cubicBezTo>
                <a:cubicBezTo>
                  <a:pt x="38" y="303"/>
                  <a:pt x="24" y="375"/>
                  <a:pt x="15" y="402"/>
                </a:cubicBezTo>
                <a:cubicBezTo>
                  <a:pt x="17" y="418"/>
                  <a:pt x="13" y="436"/>
                  <a:pt x="21" y="450"/>
                </a:cubicBezTo>
                <a:cubicBezTo>
                  <a:pt x="28" y="462"/>
                  <a:pt x="57" y="474"/>
                  <a:pt x="57" y="474"/>
                </a:cubicBezTo>
                <a:cubicBezTo>
                  <a:pt x="55" y="480"/>
                  <a:pt x="55" y="488"/>
                  <a:pt x="51" y="492"/>
                </a:cubicBezTo>
                <a:cubicBezTo>
                  <a:pt x="41" y="502"/>
                  <a:pt x="15" y="516"/>
                  <a:pt x="15" y="516"/>
                </a:cubicBezTo>
                <a:cubicBezTo>
                  <a:pt x="8" y="551"/>
                  <a:pt x="4" y="562"/>
                  <a:pt x="3" y="594"/>
                </a:cubicBezTo>
                <a:cubicBezTo>
                  <a:pt x="4" y="613"/>
                  <a:pt x="0" y="623"/>
                  <a:pt x="19" y="632"/>
                </a:cubicBezTo>
                <a:cubicBezTo>
                  <a:pt x="47" y="650"/>
                  <a:pt x="61" y="648"/>
                  <a:pt x="115" y="648"/>
                </a:cubicBezTo>
                <a:cubicBezTo>
                  <a:pt x="121" y="648"/>
                  <a:pt x="109" y="682"/>
                  <a:pt x="103" y="684"/>
                </a:cubicBezTo>
                <a:cubicBezTo>
                  <a:pt x="95" y="686"/>
                  <a:pt x="95" y="718"/>
                  <a:pt x="87" y="720"/>
                </a:cubicBezTo>
                <a:cubicBezTo>
                  <a:pt x="93" y="774"/>
                  <a:pt x="103" y="760"/>
                  <a:pt x="141" y="792"/>
                </a:cubicBezTo>
                <a:cubicBezTo>
                  <a:pt x="175" y="794"/>
                  <a:pt x="216" y="818"/>
                  <a:pt x="231" y="780"/>
                </a:cubicBezTo>
                <a:cubicBezTo>
                  <a:pt x="243" y="842"/>
                  <a:pt x="225" y="808"/>
                  <a:pt x="257" y="860"/>
                </a:cubicBezTo>
                <a:cubicBezTo>
                  <a:pt x="275" y="880"/>
                  <a:pt x="340" y="895"/>
                  <a:pt x="351" y="886"/>
                </a:cubicBezTo>
                <a:cubicBezTo>
                  <a:pt x="361" y="878"/>
                  <a:pt x="411" y="852"/>
                  <a:pt x="411" y="852"/>
                </a:cubicBezTo>
                <a:cubicBezTo>
                  <a:pt x="417" y="872"/>
                  <a:pt x="418" y="894"/>
                  <a:pt x="429" y="912"/>
                </a:cubicBezTo>
                <a:cubicBezTo>
                  <a:pt x="434" y="921"/>
                  <a:pt x="501" y="936"/>
                  <a:pt x="513" y="940"/>
                </a:cubicBezTo>
                <a:cubicBezTo>
                  <a:pt x="548" y="931"/>
                  <a:pt x="558" y="919"/>
                  <a:pt x="591" y="908"/>
                </a:cubicBezTo>
                <a:cubicBezTo>
                  <a:pt x="598" y="878"/>
                  <a:pt x="622" y="858"/>
                  <a:pt x="627" y="828"/>
                </a:cubicBezTo>
                <a:cubicBezTo>
                  <a:pt x="632" y="859"/>
                  <a:pt x="637" y="902"/>
                  <a:pt x="675" y="912"/>
                </a:cubicBezTo>
                <a:cubicBezTo>
                  <a:pt x="708" y="920"/>
                  <a:pt x="777" y="930"/>
                  <a:pt x="777" y="930"/>
                </a:cubicBezTo>
                <a:cubicBezTo>
                  <a:pt x="803" y="921"/>
                  <a:pt x="801" y="906"/>
                  <a:pt x="813" y="882"/>
                </a:cubicBezTo>
                <a:cubicBezTo>
                  <a:pt x="840" y="923"/>
                  <a:pt x="845" y="924"/>
                  <a:pt x="891" y="942"/>
                </a:cubicBezTo>
                <a:cubicBezTo>
                  <a:pt x="963" y="934"/>
                  <a:pt x="941" y="940"/>
                  <a:pt x="993" y="888"/>
                </a:cubicBezTo>
              </a:path>
            </a:pathLst>
          </a:custGeom>
          <a:noFill/>
          <a:ln w="76200" cmpd="sng">
            <a:solidFill>
              <a:srgbClr val="FFDB4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5637" name="Freeform 37"/>
          <p:cNvSpPr>
            <a:spLocks/>
          </p:cNvSpPr>
          <p:nvPr/>
        </p:nvSpPr>
        <p:spPr bwMode="auto">
          <a:xfrm>
            <a:off x="4602163" y="2482850"/>
            <a:ext cx="2065337" cy="2014538"/>
          </a:xfrm>
          <a:custGeom>
            <a:avLst/>
            <a:gdLst>
              <a:gd name="T0" fmla="*/ 598 w 1302"/>
              <a:gd name="T1" fmla="*/ 0 h 1269"/>
              <a:gd name="T2" fmla="*/ 434 w 1302"/>
              <a:gd name="T3" fmla="*/ 16 h 1269"/>
              <a:gd name="T4" fmla="*/ 374 w 1302"/>
              <a:gd name="T5" fmla="*/ 48 h 1269"/>
              <a:gd name="T6" fmla="*/ 346 w 1302"/>
              <a:gd name="T7" fmla="*/ 88 h 1269"/>
              <a:gd name="T8" fmla="*/ 322 w 1302"/>
              <a:gd name="T9" fmla="*/ 160 h 1269"/>
              <a:gd name="T10" fmla="*/ 302 w 1302"/>
              <a:gd name="T11" fmla="*/ 164 h 1269"/>
              <a:gd name="T12" fmla="*/ 198 w 1302"/>
              <a:gd name="T13" fmla="*/ 168 h 1269"/>
              <a:gd name="T14" fmla="*/ 182 w 1302"/>
              <a:gd name="T15" fmla="*/ 232 h 1269"/>
              <a:gd name="T16" fmla="*/ 118 w 1302"/>
              <a:gd name="T17" fmla="*/ 312 h 1269"/>
              <a:gd name="T18" fmla="*/ 94 w 1302"/>
              <a:gd name="T19" fmla="*/ 328 h 1269"/>
              <a:gd name="T20" fmla="*/ 78 w 1302"/>
              <a:gd name="T21" fmla="*/ 372 h 1269"/>
              <a:gd name="T22" fmla="*/ 66 w 1302"/>
              <a:gd name="T23" fmla="*/ 400 h 1269"/>
              <a:gd name="T24" fmla="*/ 58 w 1302"/>
              <a:gd name="T25" fmla="*/ 424 h 1269"/>
              <a:gd name="T26" fmla="*/ 102 w 1302"/>
              <a:gd name="T27" fmla="*/ 472 h 1269"/>
              <a:gd name="T28" fmla="*/ 78 w 1302"/>
              <a:gd name="T29" fmla="*/ 492 h 1269"/>
              <a:gd name="T30" fmla="*/ 18 w 1302"/>
              <a:gd name="T31" fmla="*/ 556 h 1269"/>
              <a:gd name="T32" fmla="*/ 2 w 1302"/>
              <a:gd name="T33" fmla="*/ 580 h 1269"/>
              <a:gd name="T34" fmla="*/ 30 w 1302"/>
              <a:gd name="T35" fmla="*/ 632 h 1269"/>
              <a:gd name="T36" fmla="*/ 102 w 1302"/>
              <a:gd name="T37" fmla="*/ 664 h 1269"/>
              <a:gd name="T38" fmla="*/ 58 w 1302"/>
              <a:gd name="T39" fmla="*/ 684 h 1269"/>
              <a:gd name="T40" fmla="*/ 26 w 1302"/>
              <a:gd name="T41" fmla="*/ 740 h 1269"/>
              <a:gd name="T42" fmla="*/ 22 w 1302"/>
              <a:gd name="T43" fmla="*/ 800 h 1269"/>
              <a:gd name="T44" fmla="*/ 146 w 1302"/>
              <a:gd name="T45" fmla="*/ 832 h 1269"/>
              <a:gd name="T46" fmla="*/ 142 w 1302"/>
              <a:gd name="T47" fmla="*/ 852 h 1269"/>
              <a:gd name="T48" fmla="*/ 130 w 1302"/>
              <a:gd name="T49" fmla="*/ 860 h 1269"/>
              <a:gd name="T50" fmla="*/ 170 w 1302"/>
              <a:gd name="T51" fmla="*/ 968 h 1269"/>
              <a:gd name="T52" fmla="*/ 190 w 1302"/>
              <a:gd name="T53" fmla="*/ 988 h 1269"/>
              <a:gd name="T54" fmla="*/ 270 w 1302"/>
              <a:gd name="T55" fmla="*/ 1008 h 1269"/>
              <a:gd name="T56" fmla="*/ 278 w 1302"/>
              <a:gd name="T57" fmla="*/ 1112 h 1269"/>
              <a:gd name="T58" fmla="*/ 326 w 1302"/>
              <a:gd name="T59" fmla="*/ 1128 h 1269"/>
              <a:gd name="T60" fmla="*/ 386 w 1302"/>
              <a:gd name="T61" fmla="*/ 1120 h 1269"/>
              <a:gd name="T62" fmla="*/ 410 w 1302"/>
              <a:gd name="T63" fmla="*/ 1104 h 1269"/>
              <a:gd name="T64" fmla="*/ 454 w 1302"/>
              <a:gd name="T65" fmla="*/ 1188 h 1269"/>
              <a:gd name="T66" fmla="*/ 494 w 1302"/>
              <a:gd name="T67" fmla="*/ 1204 h 1269"/>
              <a:gd name="T68" fmla="*/ 514 w 1302"/>
              <a:gd name="T69" fmla="*/ 1212 h 1269"/>
              <a:gd name="T70" fmla="*/ 598 w 1302"/>
              <a:gd name="T71" fmla="*/ 1208 h 1269"/>
              <a:gd name="T72" fmla="*/ 610 w 1302"/>
              <a:gd name="T73" fmla="*/ 1204 h 1269"/>
              <a:gd name="T74" fmla="*/ 618 w 1302"/>
              <a:gd name="T75" fmla="*/ 1216 h 1269"/>
              <a:gd name="T76" fmla="*/ 662 w 1302"/>
              <a:gd name="T77" fmla="*/ 1244 h 1269"/>
              <a:gd name="T78" fmla="*/ 810 w 1302"/>
              <a:gd name="T79" fmla="*/ 1252 h 1269"/>
              <a:gd name="T80" fmla="*/ 830 w 1302"/>
              <a:gd name="T81" fmla="*/ 1228 h 1269"/>
              <a:gd name="T82" fmla="*/ 842 w 1302"/>
              <a:gd name="T83" fmla="*/ 1200 h 1269"/>
              <a:gd name="T84" fmla="*/ 890 w 1302"/>
              <a:gd name="T85" fmla="*/ 1256 h 1269"/>
              <a:gd name="T86" fmla="*/ 1058 w 1302"/>
              <a:gd name="T87" fmla="*/ 1236 h 1269"/>
              <a:gd name="T88" fmla="*/ 1082 w 1302"/>
              <a:gd name="T89" fmla="*/ 1224 h 1269"/>
              <a:gd name="T90" fmla="*/ 1094 w 1302"/>
              <a:gd name="T91" fmla="*/ 1232 h 1269"/>
              <a:gd name="T92" fmla="*/ 1166 w 1302"/>
              <a:gd name="T93" fmla="*/ 1228 h 1269"/>
              <a:gd name="T94" fmla="*/ 1182 w 1302"/>
              <a:gd name="T95" fmla="*/ 1216 h 1269"/>
              <a:gd name="T96" fmla="*/ 1286 w 1302"/>
              <a:gd name="T97" fmla="*/ 1132 h 1269"/>
              <a:gd name="T98" fmla="*/ 1302 w 1302"/>
              <a:gd name="T99" fmla="*/ 1096 h 126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302"/>
              <a:gd name="T151" fmla="*/ 0 h 1269"/>
              <a:gd name="T152" fmla="*/ 1302 w 1302"/>
              <a:gd name="T153" fmla="*/ 1269 h 126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302" h="1269">
                <a:moveTo>
                  <a:pt x="598" y="0"/>
                </a:moveTo>
                <a:cubicBezTo>
                  <a:pt x="529" y="3"/>
                  <a:pt x="494" y="8"/>
                  <a:pt x="434" y="16"/>
                </a:cubicBezTo>
                <a:cubicBezTo>
                  <a:pt x="408" y="25"/>
                  <a:pt x="396" y="41"/>
                  <a:pt x="374" y="48"/>
                </a:cubicBezTo>
                <a:cubicBezTo>
                  <a:pt x="364" y="62"/>
                  <a:pt x="358" y="76"/>
                  <a:pt x="346" y="88"/>
                </a:cubicBezTo>
                <a:cubicBezTo>
                  <a:pt x="341" y="104"/>
                  <a:pt x="332" y="149"/>
                  <a:pt x="322" y="160"/>
                </a:cubicBezTo>
                <a:cubicBezTo>
                  <a:pt x="318" y="165"/>
                  <a:pt x="309" y="164"/>
                  <a:pt x="302" y="164"/>
                </a:cubicBezTo>
                <a:cubicBezTo>
                  <a:pt x="267" y="166"/>
                  <a:pt x="233" y="167"/>
                  <a:pt x="198" y="168"/>
                </a:cubicBezTo>
                <a:cubicBezTo>
                  <a:pt x="185" y="188"/>
                  <a:pt x="185" y="208"/>
                  <a:pt x="182" y="232"/>
                </a:cubicBezTo>
                <a:cubicBezTo>
                  <a:pt x="176" y="338"/>
                  <a:pt x="197" y="292"/>
                  <a:pt x="118" y="312"/>
                </a:cubicBezTo>
                <a:cubicBezTo>
                  <a:pt x="111" y="319"/>
                  <a:pt x="101" y="321"/>
                  <a:pt x="94" y="328"/>
                </a:cubicBezTo>
                <a:cubicBezTo>
                  <a:pt x="85" y="337"/>
                  <a:pt x="86" y="360"/>
                  <a:pt x="78" y="372"/>
                </a:cubicBezTo>
                <a:cubicBezTo>
                  <a:pt x="67" y="414"/>
                  <a:pt x="82" y="364"/>
                  <a:pt x="66" y="400"/>
                </a:cubicBezTo>
                <a:cubicBezTo>
                  <a:pt x="63" y="408"/>
                  <a:pt x="58" y="424"/>
                  <a:pt x="58" y="424"/>
                </a:cubicBezTo>
                <a:cubicBezTo>
                  <a:pt x="75" y="465"/>
                  <a:pt x="76" y="446"/>
                  <a:pt x="102" y="472"/>
                </a:cubicBezTo>
                <a:cubicBezTo>
                  <a:pt x="109" y="492"/>
                  <a:pt x="94" y="487"/>
                  <a:pt x="78" y="492"/>
                </a:cubicBezTo>
                <a:cubicBezTo>
                  <a:pt x="57" y="513"/>
                  <a:pt x="35" y="531"/>
                  <a:pt x="18" y="556"/>
                </a:cubicBezTo>
                <a:cubicBezTo>
                  <a:pt x="13" y="564"/>
                  <a:pt x="2" y="580"/>
                  <a:pt x="2" y="580"/>
                </a:cubicBezTo>
                <a:cubicBezTo>
                  <a:pt x="6" y="612"/>
                  <a:pt x="0" y="624"/>
                  <a:pt x="30" y="632"/>
                </a:cubicBezTo>
                <a:cubicBezTo>
                  <a:pt x="53" y="646"/>
                  <a:pt x="77" y="654"/>
                  <a:pt x="102" y="664"/>
                </a:cubicBezTo>
                <a:cubicBezTo>
                  <a:pt x="86" y="670"/>
                  <a:pt x="72" y="675"/>
                  <a:pt x="58" y="684"/>
                </a:cubicBezTo>
                <a:cubicBezTo>
                  <a:pt x="46" y="702"/>
                  <a:pt x="37" y="721"/>
                  <a:pt x="26" y="740"/>
                </a:cubicBezTo>
                <a:cubicBezTo>
                  <a:pt x="21" y="762"/>
                  <a:pt x="12" y="776"/>
                  <a:pt x="22" y="800"/>
                </a:cubicBezTo>
                <a:cubicBezTo>
                  <a:pt x="33" y="828"/>
                  <a:pt x="134" y="831"/>
                  <a:pt x="146" y="832"/>
                </a:cubicBezTo>
                <a:cubicBezTo>
                  <a:pt x="145" y="839"/>
                  <a:pt x="145" y="846"/>
                  <a:pt x="142" y="852"/>
                </a:cubicBezTo>
                <a:cubicBezTo>
                  <a:pt x="140" y="856"/>
                  <a:pt x="130" y="855"/>
                  <a:pt x="130" y="860"/>
                </a:cubicBezTo>
                <a:cubicBezTo>
                  <a:pt x="125" y="916"/>
                  <a:pt x="119" y="955"/>
                  <a:pt x="170" y="968"/>
                </a:cubicBezTo>
                <a:cubicBezTo>
                  <a:pt x="178" y="973"/>
                  <a:pt x="182" y="983"/>
                  <a:pt x="190" y="988"/>
                </a:cubicBezTo>
                <a:cubicBezTo>
                  <a:pt x="213" y="1003"/>
                  <a:pt x="243" y="1002"/>
                  <a:pt x="270" y="1008"/>
                </a:cubicBezTo>
                <a:cubicBezTo>
                  <a:pt x="266" y="1033"/>
                  <a:pt x="257" y="1100"/>
                  <a:pt x="278" y="1112"/>
                </a:cubicBezTo>
                <a:cubicBezTo>
                  <a:pt x="293" y="1120"/>
                  <a:pt x="326" y="1128"/>
                  <a:pt x="326" y="1128"/>
                </a:cubicBezTo>
                <a:cubicBezTo>
                  <a:pt x="329" y="1128"/>
                  <a:pt x="372" y="1128"/>
                  <a:pt x="386" y="1120"/>
                </a:cubicBezTo>
                <a:cubicBezTo>
                  <a:pt x="394" y="1115"/>
                  <a:pt x="410" y="1104"/>
                  <a:pt x="410" y="1104"/>
                </a:cubicBezTo>
                <a:cubicBezTo>
                  <a:pt x="422" y="1127"/>
                  <a:pt x="428" y="1174"/>
                  <a:pt x="454" y="1188"/>
                </a:cubicBezTo>
                <a:cubicBezTo>
                  <a:pt x="467" y="1195"/>
                  <a:pt x="481" y="1199"/>
                  <a:pt x="494" y="1204"/>
                </a:cubicBezTo>
                <a:cubicBezTo>
                  <a:pt x="501" y="1207"/>
                  <a:pt x="514" y="1212"/>
                  <a:pt x="514" y="1212"/>
                </a:cubicBezTo>
                <a:cubicBezTo>
                  <a:pt x="542" y="1211"/>
                  <a:pt x="570" y="1210"/>
                  <a:pt x="598" y="1208"/>
                </a:cubicBezTo>
                <a:cubicBezTo>
                  <a:pt x="602" y="1208"/>
                  <a:pt x="606" y="1202"/>
                  <a:pt x="610" y="1204"/>
                </a:cubicBezTo>
                <a:cubicBezTo>
                  <a:pt x="614" y="1206"/>
                  <a:pt x="615" y="1213"/>
                  <a:pt x="618" y="1216"/>
                </a:cubicBezTo>
                <a:cubicBezTo>
                  <a:pt x="633" y="1231"/>
                  <a:pt x="641" y="1240"/>
                  <a:pt x="662" y="1244"/>
                </a:cubicBezTo>
                <a:cubicBezTo>
                  <a:pt x="712" y="1269"/>
                  <a:pt x="739" y="1254"/>
                  <a:pt x="810" y="1252"/>
                </a:cubicBezTo>
                <a:cubicBezTo>
                  <a:pt x="819" y="1224"/>
                  <a:pt x="806" y="1257"/>
                  <a:pt x="830" y="1228"/>
                </a:cubicBezTo>
                <a:cubicBezTo>
                  <a:pt x="837" y="1220"/>
                  <a:pt x="837" y="1209"/>
                  <a:pt x="842" y="1200"/>
                </a:cubicBezTo>
                <a:cubicBezTo>
                  <a:pt x="848" y="1245"/>
                  <a:pt x="856" y="1235"/>
                  <a:pt x="890" y="1256"/>
                </a:cubicBezTo>
                <a:cubicBezTo>
                  <a:pt x="948" y="1253"/>
                  <a:pt x="1002" y="1250"/>
                  <a:pt x="1058" y="1236"/>
                </a:cubicBezTo>
                <a:cubicBezTo>
                  <a:pt x="1065" y="1164"/>
                  <a:pt x="1065" y="1198"/>
                  <a:pt x="1082" y="1224"/>
                </a:cubicBezTo>
                <a:cubicBezTo>
                  <a:pt x="1085" y="1228"/>
                  <a:pt x="1090" y="1229"/>
                  <a:pt x="1094" y="1232"/>
                </a:cubicBezTo>
                <a:cubicBezTo>
                  <a:pt x="1118" y="1231"/>
                  <a:pt x="1142" y="1232"/>
                  <a:pt x="1166" y="1228"/>
                </a:cubicBezTo>
                <a:cubicBezTo>
                  <a:pt x="1173" y="1227"/>
                  <a:pt x="1176" y="1220"/>
                  <a:pt x="1182" y="1216"/>
                </a:cubicBezTo>
                <a:cubicBezTo>
                  <a:pt x="1220" y="1191"/>
                  <a:pt x="1260" y="1171"/>
                  <a:pt x="1286" y="1132"/>
                </a:cubicBezTo>
                <a:cubicBezTo>
                  <a:pt x="1295" y="1097"/>
                  <a:pt x="1284" y="1105"/>
                  <a:pt x="1302" y="1096"/>
                </a:cubicBezTo>
              </a:path>
            </a:pathLst>
          </a:custGeom>
          <a:noFill/>
          <a:ln w="76200" cmpd="sng">
            <a:solidFill>
              <a:srgbClr val="FFDB4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5638" name="Freeform 38"/>
          <p:cNvSpPr>
            <a:spLocks/>
          </p:cNvSpPr>
          <p:nvPr/>
        </p:nvSpPr>
        <p:spPr bwMode="auto">
          <a:xfrm>
            <a:off x="4252913" y="2336800"/>
            <a:ext cx="1385887" cy="2312988"/>
          </a:xfrm>
          <a:custGeom>
            <a:avLst/>
            <a:gdLst>
              <a:gd name="T0" fmla="*/ 645 w 873"/>
              <a:gd name="T1" fmla="*/ 0 h 1457"/>
              <a:gd name="T2" fmla="*/ 537 w 873"/>
              <a:gd name="T3" fmla="*/ 4 h 1457"/>
              <a:gd name="T4" fmla="*/ 453 w 873"/>
              <a:gd name="T5" fmla="*/ 44 h 1457"/>
              <a:gd name="T6" fmla="*/ 413 w 873"/>
              <a:gd name="T7" fmla="*/ 72 h 1457"/>
              <a:gd name="T8" fmla="*/ 365 w 873"/>
              <a:gd name="T9" fmla="*/ 140 h 1457"/>
              <a:gd name="T10" fmla="*/ 341 w 873"/>
              <a:gd name="T11" fmla="*/ 220 h 1457"/>
              <a:gd name="T12" fmla="*/ 337 w 873"/>
              <a:gd name="T13" fmla="*/ 240 h 1457"/>
              <a:gd name="T14" fmla="*/ 277 w 873"/>
              <a:gd name="T15" fmla="*/ 252 h 1457"/>
              <a:gd name="T16" fmla="*/ 241 w 873"/>
              <a:gd name="T17" fmla="*/ 288 h 1457"/>
              <a:gd name="T18" fmla="*/ 221 w 873"/>
              <a:gd name="T19" fmla="*/ 308 h 1457"/>
              <a:gd name="T20" fmla="*/ 217 w 873"/>
              <a:gd name="T21" fmla="*/ 320 h 1457"/>
              <a:gd name="T22" fmla="*/ 201 w 873"/>
              <a:gd name="T23" fmla="*/ 328 h 1457"/>
              <a:gd name="T24" fmla="*/ 197 w 873"/>
              <a:gd name="T25" fmla="*/ 388 h 1457"/>
              <a:gd name="T26" fmla="*/ 149 w 873"/>
              <a:gd name="T27" fmla="*/ 396 h 1457"/>
              <a:gd name="T28" fmla="*/ 101 w 873"/>
              <a:gd name="T29" fmla="*/ 476 h 1457"/>
              <a:gd name="T30" fmla="*/ 109 w 873"/>
              <a:gd name="T31" fmla="*/ 532 h 1457"/>
              <a:gd name="T32" fmla="*/ 125 w 873"/>
              <a:gd name="T33" fmla="*/ 556 h 1457"/>
              <a:gd name="T34" fmla="*/ 65 w 873"/>
              <a:gd name="T35" fmla="*/ 568 h 1457"/>
              <a:gd name="T36" fmla="*/ 21 w 873"/>
              <a:gd name="T37" fmla="*/ 668 h 1457"/>
              <a:gd name="T38" fmla="*/ 69 w 873"/>
              <a:gd name="T39" fmla="*/ 712 h 1457"/>
              <a:gd name="T40" fmla="*/ 77 w 873"/>
              <a:gd name="T41" fmla="*/ 724 h 1457"/>
              <a:gd name="T42" fmla="*/ 53 w 873"/>
              <a:gd name="T43" fmla="*/ 740 h 1457"/>
              <a:gd name="T44" fmla="*/ 21 w 873"/>
              <a:gd name="T45" fmla="*/ 776 h 1457"/>
              <a:gd name="T46" fmla="*/ 29 w 873"/>
              <a:gd name="T47" fmla="*/ 860 h 1457"/>
              <a:gd name="T48" fmla="*/ 61 w 873"/>
              <a:gd name="T49" fmla="*/ 876 h 1457"/>
              <a:gd name="T50" fmla="*/ 97 w 873"/>
              <a:gd name="T51" fmla="*/ 888 h 1457"/>
              <a:gd name="T52" fmla="*/ 101 w 873"/>
              <a:gd name="T53" fmla="*/ 904 h 1457"/>
              <a:gd name="T54" fmla="*/ 85 w 873"/>
              <a:gd name="T55" fmla="*/ 928 h 1457"/>
              <a:gd name="T56" fmla="*/ 85 w 873"/>
              <a:gd name="T57" fmla="*/ 1016 h 1457"/>
              <a:gd name="T58" fmla="*/ 109 w 873"/>
              <a:gd name="T59" fmla="*/ 1028 h 1457"/>
              <a:gd name="T60" fmla="*/ 181 w 873"/>
              <a:gd name="T61" fmla="*/ 1056 h 1457"/>
              <a:gd name="T62" fmla="*/ 189 w 873"/>
              <a:gd name="T63" fmla="*/ 1072 h 1457"/>
              <a:gd name="T64" fmla="*/ 181 w 873"/>
              <a:gd name="T65" fmla="*/ 1088 h 1457"/>
              <a:gd name="T66" fmla="*/ 165 w 873"/>
              <a:gd name="T67" fmla="*/ 1128 h 1457"/>
              <a:gd name="T68" fmla="*/ 317 w 873"/>
              <a:gd name="T69" fmla="*/ 1192 h 1457"/>
              <a:gd name="T70" fmla="*/ 297 w 873"/>
              <a:gd name="T71" fmla="*/ 1232 h 1457"/>
              <a:gd name="T72" fmla="*/ 317 w 873"/>
              <a:gd name="T73" fmla="*/ 1320 h 1457"/>
              <a:gd name="T74" fmla="*/ 341 w 873"/>
              <a:gd name="T75" fmla="*/ 1348 h 1457"/>
              <a:gd name="T76" fmla="*/ 469 w 873"/>
              <a:gd name="T77" fmla="*/ 1300 h 1457"/>
              <a:gd name="T78" fmla="*/ 437 w 873"/>
              <a:gd name="T79" fmla="*/ 1372 h 1457"/>
              <a:gd name="T80" fmla="*/ 445 w 873"/>
              <a:gd name="T81" fmla="*/ 1396 h 1457"/>
              <a:gd name="T82" fmla="*/ 465 w 873"/>
              <a:gd name="T83" fmla="*/ 1400 h 1457"/>
              <a:gd name="T84" fmla="*/ 533 w 873"/>
              <a:gd name="T85" fmla="*/ 1416 h 1457"/>
              <a:gd name="T86" fmla="*/ 609 w 873"/>
              <a:gd name="T87" fmla="*/ 1372 h 1457"/>
              <a:gd name="T88" fmla="*/ 737 w 873"/>
              <a:gd name="T89" fmla="*/ 1456 h 1457"/>
              <a:gd name="T90" fmla="*/ 865 w 873"/>
              <a:gd name="T91" fmla="*/ 1424 h 1457"/>
              <a:gd name="T92" fmla="*/ 873 w 873"/>
              <a:gd name="T93" fmla="*/ 1408 h 145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873"/>
              <a:gd name="T142" fmla="*/ 0 h 1457"/>
              <a:gd name="T143" fmla="*/ 873 w 873"/>
              <a:gd name="T144" fmla="*/ 1457 h 1457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873" h="1457">
                <a:moveTo>
                  <a:pt x="645" y="0"/>
                </a:moveTo>
                <a:cubicBezTo>
                  <a:pt x="609" y="1"/>
                  <a:pt x="573" y="2"/>
                  <a:pt x="537" y="4"/>
                </a:cubicBezTo>
                <a:cubicBezTo>
                  <a:pt x="506" y="6"/>
                  <a:pt x="482" y="37"/>
                  <a:pt x="453" y="44"/>
                </a:cubicBezTo>
                <a:cubicBezTo>
                  <a:pt x="439" y="54"/>
                  <a:pt x="429" y="67"/>
                  <a:pt x="413" y="72"/>
                </a:cubicBezTo>
                <a:cubicBezTo>
                  <a:pt x="389" y="96"/>
                  <a:pt x="383" y="113"/>
                  <a:pt x="365" y="140"/>
                </a:cubicBezTo>
                <a:cubicBezTo>
                  <a:pt x="358" y="167"/>
                  <a:pt x="348" y="193"/>
                  <a:pt x="341" y="220"/>
                </a:cubicBezTo>
                <a:cubicBezTo>
                  <a:pt x="339" y="227"/>
                  <a:pt x="342" y="236"/>
                  <a:pt x="337" y="240"/>
                </a:cubicBezTo>
                <a:cubicBezTo>
                  <a:pt x="327" y="247"/>
                  <a:pt x="291" y="247"/>
                  <a:pt x="277" y="252"/>
                </a:cubicBezTo>
                <a:cubicBezTo>
                  <a:pt x="267" y="272"/>
                  <a:pt x="257" y="272"/>
                  <a:pt x="241" y="288"/>
                </a:cubicBezTo>
                <a:cubicBezTo>
                  <a:pt x="232" y="316"/>
                  <a:pt x="246" y="283"/>
                  <a:pt x="221" y="308"/>
                </a:cubicBezTo>
                <a:cubicBezTo>
                  <a:pt x="218" y="311"/>
                  <a:pt x="220" y="317"/>
                  <a:pt x="217" y="320"/>
                </a:cubicBezTo>
                <a:cubicBezTo>
                  <a:pt x="213" y="324"/>
                  <a:pt x="206" y="325"/>
                  <a:pt x="201" y="328"/>
                </a:cubicBezTo>
                <a:cubicBezTo>
                  <a:pt x="193" y="352"/>
                  <a:pt x="194" y="361"/>
                  <a:pt x="197" y="388"/>
                </a:cubicBezTo>
                <a:cubicBezTo>
                  <a:pt x="197" y="388"/>
                  <a:pt x="156" y="392"/>
                  <a:pt x="149" y="396"/>
                </a:cubicBezTo>
                <a:cubicBezTo>
                  <a:pt x="127" y="408"/>
                  <a:pt x="112" y="454"/>
                  <a:pt x="101" y="476"/>
                </a:cubicBezTo>
                <a:cubicBezTo>
                  <a:pt x="101" y="481"/>
                  <a:pt x="101" y="518"/>
                  <a:pt x="109" y="532"/>
                </a:cubicBezTo>
                <a:cubicBezTo>
                  <a:pt x="114" y="540"/>
                  <a:pt x="125" y="556"/>
                  <a:pt x="125" y="556"/>
                </a:cubicBezTo>
                <a:cubicBezTo>
                  <a:pt x="73" y="565"/>
                  <a:pt x="92" y="559"/>
                  <a:pt x="65" y="568"/>
                </a:cubicBezTo>
                <a:cubicBezTo>
                  <a:pt x="51" y="602"/>
                  <a:pt x="30" y="632"/>
                  <a:pt x="21" y="668"/>
                </a:cubicBezTo>
                <a:cubicBezTo>
                  <a:pt x="35" y="701"/>
                  <a:pt x="38" y="700"/>
                  <a:pt x="69" y="712"/>
                </a:cubicBezTo>
                <a:cubicBezTo>
                  <a:pt x="72" y="716"/>
                  <a:pt x="79" y="720"/>
                  <a:pt x="77" y="724"/>
                </a:cubicBezTo>
                <a:cubicBezTo>
                  <a:pt x="72" y="732"/>
                  <a:pt x="61" y="735"/>
                  <a:pt x="53" y="740"/>
                </a:cubicBezTo>
                <a:cubicBezTo>
                  <a:pt x="37" y="751"/>
                  <a:pt x="31" y="762"/>
                  <a:pt x="21" y="776"/>
                </a:cubicBezTo>
                <a:cubicBezTo>
                  <a:pt x="16" y="802"/>
                  <a:pt x="0" y="842"/>
                  <a:pt x="29" y="860"/>
                </a:cubicBezTo>
                <a:cubicBezTo>
                  <a:pt x="39" y="866"/>
                  <a:pt x="50" y="871"/>
                  <a:pt x="61" y="876"/>
                </a:cubicBezTo>
                <a:cubicBezTo>
                  <a:pt x="73" y="881"/>
                  <a:pt x="97" y="888"/>
                  <a:pt x="97" y="888"/>
                </a:cubicBezTo>
                <a:cubicBezTo>
                  <a:pt x="98" y="893"/>
                  <a:pt x="103" y="899"/>
                  <a:pt x="101" y="904"/>
                </a:cubicBezTo>
                <a:cubicBezTo>
                  <a:pt x="98" y="913"/>
                  <a:pt x="85" y="928"/>
                  <a:pt x="85" y="928"/>
                </a:cubicBezTo>
                <a:cubicBezTo>
                  <a:pt x="82" y="957"/>
                  <a:pt x="77" y="987"/>
                  <a:pt x="85" y="1016"/>
                </a:cubicBezTo>
                <a:cubicBezTo>
                  <a:pt x="87" y="1023"/>
                  <a:pt x="104" y="1026"/>
                  <a:pt x="109" y="1028"/>
                </a:cubicBezTo>
                <a:cubicBezTo>
                  <a:pt x="133" y="1040"/>
                  <a:pt x="155" y="1047"/>
                  <a:pt x="181" y="1056"/>
                </a:cubicBezTo>
                <a:cubicBezTo>
                  <a:pt x="184" y="1061"/>
                  <a:pt x="189" y="1066"/>
                  <a:pt x="189" y="1072"/>
                </a:cubicBezTo>
                <a:cubicBezTo>
                  <a:pt x="189" y="1078"/>
                  <a:pt x="184" y="1083"/>
                  <a:pt x="181" y="1088"/>
                </a:cubicBezTo>
                <a:cubicBezTo>
                  <a:pt x="173" y="1102"/>
                  <a:pt x="169" y="1112"/>
                  <a:pt x="165" y="1128"/>
                </a:cubicBezTo>
                <a:cubicBezTo>
                  <a:pt x="190" y="1203"/>
                  <a:pt x="242" y="1188"/>
                  <a:pt x="317" y="1192"/>
                </a:cubicBezTo>
                <a:cubicBezTo>
                  <a:pt x="308" y="1205"/>
                  <a:pt x="306" y="1219"/>
                  <a:pt x="297" y="1232"/>
                </a:cubicBezTo>
                <a:cubicBezTo>
                  <a:pt x="292" y="1268"/>
                  <a:pt x="294" y="1291"/>
                  <a:pt x="317" y="1320"/>
                </a:cubicBezTo>
                <a:cubicBezTo>
                  <a:pt x="322" y="1336"/>
                  <a:pt x="325" y="1343"/>
                  <a:pt x="341" y="1348"/>
                </a:cubicBezTo>
                <a:cubicBezTo>
                  <a:pt x="399" y="1344"/>
                  <a:pt x="429" y="1340"/>
                  <a:pt x="469" y="1300"/>
                </a:cubicBezTo>
                <a:cubicBezTo>
                  <a:pt x="464" y="1327"/>
                  <a:pt x="444" y="1344"/>
                  <a:pt x="437" y="1372"/>
                </a:cubicBezTo>
                <a:cubicBezTo>
                  <a:pt x="440" y="1380"/>
                  <a:pt x="442" y="1388"/>
                  <a:pt x="445" y="1396"/>
                </a:cubicBezTo>
                <a:cubicBezTo>
                  <a:pt x="447" y="1402"/>
                  <a:pt x="458" y="1399"/>
                  <a:pt x="465" y="1400"/>
                </a:cubicBezTo>
                <a:cubicBezTo>
                  <a:pt x="501" y="1408"/>
                  <a:pt x="498" y="1407"/>
                  <a:pt x="533" y="1416"/>
                </a:cubicBezTo>
                <a:cubicBezTo>
                  <a:pt x="587" y="1411"/>
                  <a:pt x="582" y="1413"/>
                  <a:pt x="609" y="1372"/>
                </a:cubicBezTo>
                <a:cubicBezTo>
                  <a:pt x="623" y="1442"/>
                  <a:pt x="677" y="1439"/>
                  <a:pt x="737" y="1456"/>
                </a:cubicBezTo>
                <a:cubicBezTo>
                  <a:pt x="809" y="1452"/>
                  <a:pt x="816" y="1457"/>
                  <a:pt x="865" y="1424"/>
                </a:cubicBezTo>
                <a:cubicBezTo>
                  <a:pt x="870" y="1410"/>
                  <a:pt x="866" y="1415"/>
                  <a:pt x="873" y="1408"/>
                </a:cubicBezTo>
              </a:path>
            </a:pathLst>
          </a:custGeom>
          <a:noFill/>
          <a:ln w="76200" cmpd="sng">
            <a:solidFill>
              <a:srgbClr val="FFDB4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5639" name="Freeform 39"/>
          <p:cNvSpPr>
            <a:spLocks/>
          </p:cNvSpPr>
          <p:nvPr/>
        </p:nvSpPr>
        <p:spPr bwMode="auto">
          <a:xfrm>
            <a:off x="3886200" y="2286000"/>
            <a:ext cx="1143000" cy="2425700"/>
          </a:xfrm>
          <a:custGeom>
            <a:avLst/>
            <a:gdLst>
              <a:gd name="T0" fmla="*/ 720 w 720"/>
              <a:gd name="T1" fmla="*/ 0 h 1528"/>
              <a:gd name="T2" fmla="*/ 596 w 720"/>
              <a:gd name="T3" fmla="*/ 4 h 1528"/>
              <a:gd name="T4" fmla="*/ 544 w 720"/>
              <a:gd name="T5" fmla="*/ 28 h 1528"/>
              <a:gd name="T6" fmla="*/ 516 w 720"/>
              <a:gd name="T7" fmla="*/ 76 h 1528"/>
              <a:gd name="T8" fmla="*/ 512 w 720"/>
              <a:gd name="T9" fmla="*/ 96 h 1528"/>
              <a:gd name="T10" fmla="*/ 504 w 720"/>
              <a:gd name="T11" fmla="*/ 108 h 1528"/>
              <a:gd name="T12" fmla="*/ 496 w 720"/>
              <a:gd name="T13" fmla="*/ 140 h 1528"/>
              <a:gd name="T14" fmla="*/ 492 w 720"/>
              <a:gd name="T15" fmla="*/ 180 h 1528"/>
              <a:gd name="T16" fmla="*/ 412 w 720"/>
              <a:gd name="T17" fmla="*/ 184 h 1528"/>
              <a:gd name="T18" fmla="*/ 348 w 720"/>
              <a:gd name="T19" fmla="*/ 196 h 1528"/>
              <a:gd name="T20" fmla="*/ 292 w 720"/>
              <a:gd name="T21" fmla="*/ 248 h 1528"/>
              <a:gd name="T22" fmla="*/ 276 w 720"/>
              <a:gd name="T23" fmla="*/ 276 h 1528"/>
              <a:gd name="T24" fmla="*/ 280 w 720"/>
              <a:gd name="T25" fmla="*/ 356 h 1528"/>
              <a:gd name="T26" fmla="*/ 136 w 720"/>
              <a:gd name="T27" fmla="*/ 452 h 1528"/>
              <a:gd name="T28" fmla="*/ 132 w 720"/>
              <a:gd name="T29" fmla="*/ 556 h 1528"/>
              <a:gd name="T30" fmla="*/ 108 w 720"/>
              <a:gd name="T31" fmla="*/ 564 h 1528"/>
              <a:gd name="T32" fmla="*/ 72 w 720"/>
              <a:gd name="T33" fmla="*/ 580 h 1528"/>
              <a:gd name="T34" fmla="*/ 28 w 720"/>
              <a:gd name="T35" fmla="*/ 656 h 1528"/>
              <a:gd name="T36" fmla="*/ 80 w 720"/>
              <a:gd name="T37" fmla="*/ 744 h 1528"/>
              <a:gd name="T38" fmla="*/ 56 w 720"/>
              <a:gd name="T39" fmla="*/ 792 h 1528"/>
              <a:gd name="T40" fmla="*/ 12 w 720"/>
              <a:gd name="T41" fmla="*/ 832 h 1528"/>
              <a:gd name="T42" fmla="*/ 0 w 720"/>
              <a:gd name="T43" fmla="*/ 888 h 1528"/>
              <a:gd name="T44" fmla="*/ 36 w 720"/>
              <a:gd name="T45" fmla="*/ 948 h 1528"/>
              <a:gd name="T46" fmla="*/ 72 w 720"/>
              <a:gd name="T47" fmla="*/ 988 h 1528"/>
              <a:gd name="T48" fmla="*/ 136 w 720"/>
              <a:gd name="T49" fmla="*/ 1164 h 1528"/>
              <a:gd name="T50" fmla="*/ 264 w 720"/>
              <a:gd name="T51" fmla="*/ 1228 h 1528"/>
              <a:gd name="T52" fmla="*/ 268 w 720"/>
              <a:gd name="T53" fmla="*/ 1292 h 1528"/>
              <a:gd name="T54" fmla="*/ 420 w 720"/>
              <a:gd name="T55" fmla="*/ 1364 h 1528"/>
              <a:gd name="T56" fmla="*/ 424 w 720"/>
              <a:gd name="T57" fmla="*/ 1436 h 1528"/>
              <a:gd name="T58" fmla="*/ 592 w 720"/>
              <a:gd name="T59" fmla="*/ 1496 h 1528"/>
              <a:gd name="T60" fmla="*/ 612 w 720"/>
              <a:gd name="T61" fmla="*/ 1528 h 15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720"/>
              <a:gd name="T94" fmla="*/ 0 h 1528"/>
              <a:gd name="T95" fmla="*/ 720 w 720"/>
              <a:gd name="T96" fmla="*/ 1528 h 15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720" h="1528">
                <a:moveTo>
                  <a:pt x="720" y="0"/>
                </a:moveTo>
                <a:cubicBezTo>
                  <a:pt x="688" y="8"/>
                  <a:pt x="618" y="3"/>
                  <a:pt x="596" y="4"/>
                </a:cubicBezTo>
                <a:cubicBezTo>
                  <a:pt x="577" y="9"/>
                  <a:pt x="561" y="17"/>
                  <a:pt x="544" y="28"/>
                </a:cubicBezTo>
                <a:cubicBezTo>
                  <a:pt x="539" y="43"/>
                  <a:pt x="525" y="62"/>
                  <a:pt x="516" y="76"/>
                </a:cubicBezTo>
                <a:cubicBezTo>
                  <a:pt x="515" y="83"/>
                  <a:pt x="514" y="90"/>
                  <a:pt x="512" y="96"/>
                </a:cubicBezTo>
                <a:cubicBezTo>
                  <a:pt x="510" y="101"/>
                  <a:pt x="506" y="103"/>
                  <a:pt x="504" y="108"/>
                </a:cubicBezTo>
                <a:cubicBezTo>
                  <a:pt x="500" y="118"/>
                  <a:pt x="496" y="140"/>
                  <a:pt x="496" y="140"/>
                </a:cubicBezTo>
                <a:cubicBezTo>
                  <a:pt x="495" y="153"/>
                  <a:pt x="504" y="174"/>
                  <a:pt x="492" y="180"/>
                </a:cubicBezTo>
                <a:cubicBezTo>
                  <a:pt x="468" y="192"/>
                  <a:pt x="439" y="182"/>
                  <a:pt x="412" y="184"/>
                </a:cubicBezTo>
                <a:cubicBezTo>
                  <a:pt x="391" y="186"/>
                  <a:pt x="369" y="192"/>
                  <a:pt x="348" y="196"/>
                </a:cubicBezTo>
                <a:cubicBezTo>
                  <a:pt x="332" y="217"/>
                  <a:pt x="304" y="223"/>
                  <a:pt x="292" y="248"/>
                </a:cubicBezTo>
                <a:cubicBezTo>
                  <a:pt x="282" y="268"/>
                  <a:pt x="287" y="259"/>
                  <a:pt x="276" y="276"/>
                </a:cubicBezTo>
                <a:cubicBezTo>
                  <a:pt x="271" y="303"/>
                  <a:pt x="271" y="329"/>
                  <a:pt x="280" y="356"/>
                </a:cubicBezTo>
                <a:cubicBezTo>
                  <a:pt x="212" y="362"/>
                  <a:pt x="160" y="381"/>
                  <a:pt x="136" y="452"/>
                </a:cubicBezTo>
                <a:cubicBezTo>
                  <a:pt x="135" y="487"/>
                  <a:pt x="140" y="522"/>
                  <a:pt x="132" y="556"/>
                </a:cubicBezTo>
                <a:cubicBezTo>
                  <a:pt x="130" y="564"/>
                  <a:pt x="116" y="561"/>
                  <a:pt x="108" y="564"/>
                </a:cubicBezTo>
                <a:cubicBezTo>
                  <a:pt x="95" y="568"/>
                  <a:pt x="85" y="576"/>
                  <a:pt x="72" y="580"/>
                </a:cubicBezTo>
                <a:cubicBezTo>
                  <a:pt x="42" y="610"/>
                  <a:pt x="37" y="612"/>
                  <a:pt x="28" y="656"/>
                </a:cubicBezTo>
                <a:cubicBezTo>
                  <a:pt x="34" y="735"/>
                  <a:pt x="25" y="711"/>
                  <a:pt x="80" y="744"/>
                </a:cubicBezTo>
                <a:cubicBezTo>
                  <a:pt x="94" y="765"/>
                  <a:pt x="79" y="784"/>
                  <a:pt x="56" y="792"/>
                </a:cubicBezTo>
                <a:cubicBezTo>
                  <a:pt x="45" y="808"/>
                  <a:pt x="28" y="821"/>
                  <a:pt x="12" y="832"/>
                </a:cubicBezTo>
                <a:cubicBezTo>
                  <a:pt x="6" y="850"/>
                  <a:pt x="3" y="869"/>
                  <a:pt x="0" y="888"/>
                </a:cubicBezTo>
                <a:cubicBezTo>
                  <a:pt x="5" y="933"/>
                  <a:pt x="5" y="927"/>
                  <a:pt x="36" y="948"/>
                </a:cubicBezTo>
                <a:cubicBezTo>
                  <a:pt x="40" y="959"/>
                  <a:pt x="62" y="978"/>
                  <a:pt x="72" y="988"/>
                </a:cubicBezTo>
                <a:cubicBezTo>
                  <a:pt x="83" y="1057"/>
                  <a:pt x="64" y="1128"/>
                  <a:pt x="136" y="1164"/>
                </a:cubicBezTo>
                <a:cubicBezTo>
                  <a:pt x="157" y="1192"/>
                  <a:pt x="229" y="1219"/>
                  <a:pt x="264" y="1228"/>
                </a:cubicBezTo>
                <a:cubicBezTo>
                  <a:pt x="265" y="1249"/>
                  <a:pt x="265" y="1271"/>
                  <a:pt x="268" y="1292"/>
                </a:cubicBezTo>
                <a:cubicBezTo>
                  <a:pt x="277" y="1357"/>
                  <a:pt x="375" y="1353"/>
                  <a:pt x="420" y="1364"/>
                </a:cubicBezTo>
                <a:cubicBezTo>
                  <a:pt x="421" y="1388"/>
                  <a:pt x="421" y="1412"/>
                  <a:pt x="424" y="1436"/>
                </a:cubicBezTo>
                <a:cubicBezTo>
                  <a:pt x="432" y="1494"/>
                  <a:pt x="559" y="1494"/>
                  <a:pt x="592" y="1496"/>
                </a:cubicBezTo>
                <a:cubicBezTo>
                  <a:pt x="596" y="1513"/>
                  <a:pt x="600" y="1516"/>
                  <a:pt x="612" y="1528"/>
                </a:cubicBezTo>
              </a:path>
            </a:pathLst>
          </a:custGeom>
          <a:noFill/>
          <a:ln w="76200" cmpd="sng">
            <a:solidFill>
              <a:srgbClr val="FFDB4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grpSp>
        <p:nvGrpSpPr>
          <p:cNvPr id="6" name="Group 45"/>
          <p:cNvGrpSpPr>
            <a:grpSpLocks/>
          </p:cNvGrpSpPr>
          <p:nvPr/>
        </p:nvGrpSpPr>
        <p:grpSpPr bwMode="auto">
          <a:xfrm>
            <a:off x="5791200" y="2743200"/>
            <a:ext cx="1447800" cy="1676400"/>
            <a:chOff x="3648" y="1728"/>
            <a:chExt cx="912" cy="1056"/>
          </a:xfrm>
        </p:grpSpPr>
        <p:sp>
          <p:nvSpPr>
            <p:cNvPr id="43043" name="Line 40"/>
            <p:cNvSpPr>
              <a:spLocks noChangeShapeType="1"/>
            </p:cNvSpPr>
            <p:nvPr/>
          </p:nvSpPr>
          <p:spPr bwMode="auto">
            <a:xfrm>
              <a:off x="3792" y="1728"/>
              <a:ext cx="576" cy="48"/>
            </a:xfrm>
            <a:prstGeom prst="line">
              <a:avLst/>
            </a:prstGeom>
            <a:noFill/>
            <a:ln w="57150">
              <a:solidFill>
                <a:srgbClr val="BED6B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44" name="Line 41"/>
            <p:cNvSpPr>
              <a:spLocks noChangeShapeType="1"/>
            </p:cNvSpPr>
            <p:nvPr/>
          </p:nvSpPr>
          <p:spPr bwMode="auto">
            <a:xfrm>
              <a:off x="3744" y="1824"/>
              <a:ext cx="624" cy="144"/>
            </a:xfrm>
            <a:prstGeom prst="line">
              <a:avLst/>
            </a:prstGeom>
            <a:noFill/>
            <a:ln w="57150">
              <a:solidFill>
                <a:srgbClr val="BED6B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45" name="Line 42"/>
            <p:cNvSpPr>
              <a:spLocks noChangeShapeType="1"/>
            </p:cNvSpPr>
            <p:nvPr/>
          </p:nvSpPr>
          <p:spPr bwMode="auto">
            <a:xfrm>
              <a:off x="3696" y="1920"/>
              <a:ext cx="672" cy="240"/>
            </a:xfrm>
            <a:prstGeom prst="line">
              <a:avLst/>
            </a:prstGeom>
            <a:noFill/>
            <a:ln w="57150">
              <a:solidFill>
                <a:srgbClr val="BED6B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46" name="Line 43"/>
            <p:cNvSpPr>
              <a:spLocks noChangeShapeType="1"/>
            </p:cNvSpPr>
            <p:nvPr/>
          </p:nvSpPr>
          <p:spPr bwMode="auto">
            <a:xfrm>
              <a:off x="3648" y="2016"/>
              <a:ext cx="816" cy="336"/>
            </a:xfrm>
            <a:prstGeom prst="line">
              <a:avLst/>
            </a:prstGeom>
            <a:noFill/>
            <a:ln w="57150">
              <a:solidFill>
                <a:srgbClr val="BED6B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47" name="Line 44"/>
            <p:cNvSpPr>
              <a:spLocks noChangeShapeType="1"/>
            </p:cNvSpPr>
            <p:nvPr/>
          </p:nvSpPr>
          <p:spPr bwMode="auto">
            <a:xfrm>
              <a:off x="3648" y="2256"/>
              <a:ext cx="912" cy="528"/>
            </a:xfrm>
            <a:prstGeom prst="line">
              <a:avLst/>
            </a:prstGeom>
            <a:noFill/>
            <a:ln w="57150">
              <a:solidFill>
                <a:srgbClr val="BED6B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  <p:grpSp>
        <p:nvGrpSpPr>
          <p:cNvPr id="7" name="Group 46"/>
          <p:cNvGrpSpPr>
            <a:grpSpLocks/>
          </p:cNvGrpSpPr>
          <p:nvPr/>
        </p:nvGrpSpPr>
        <p:grpSpPr bwMode="auto">
          <a:xfrm>
            <a:off x="5791200" y="2743200"/>
            <a:ext cx="1447800" cy="1676400"/>
            <a:chOff x="3648" y="1728"/>
            <a:chExt cx="912" cy="1056"/>
          </a:xfrm>
        </p:grpSpPr>
        <p:sp>
          <p:nvSpPr>
            <p:cNvPr id="43038" name="Line 47"/>
            <p:cNvSpPr>
              <a:spLocks noChangeShapeType="1"/>
            </p:cNvSpPr>
            <p:nvPr/>
          </p:nvSpPr>
          <p:spPr bwMode="auto">
            <a:xfrm>
              <a:off x="3792" y="1728"/>
              <a:ext cx="576" cy="48"/>
            </a:xfrm>
            <a:prstGeom prst="line">
              <a:avLst/>
            </a:prstGeom>
            <a:noFill/>
            <a:ln w="57150">
              <a:solidFill>
                <a:srgbClr val="BED6B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39" name="Line 48"/>
            <p:cNvSpPr>
              <a:spLocks noChangeShapeType="1"/>
            </p:cNvSpPr>
            <p:nvPr/>
          </p:nvSpPr>
          <p:spPr bwMode="auto">
            <a:xfrm>
              <a:off x="3744" y="1824"/>
              <a:ext cx="624" cy="144"/>
            </a:xfrm>
            <a:prstGeom prst="line">
              <a:avLst/>
            </a:prstGeom>
            <a:noFill/>
            <a:ln w="57150">
              <a:solidFill>
                <a:srgbClr val="BED6B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40" name="Line 49"/>
            <p:cNvSpPr>
              <a:spLocks noChangeShapeType="1"/>
            </p:cNvSpPr>
            <p:nvPr/>
          </p:nvSpPr>
          <p:spPr bwMode="auto">
            <a:xfrm>
              <a:off x="3696" y="1920"/>
              <a:ext cx="672" cy="240"/>
            </a:xfrm>
            <a:prstGeom prst="line">
              <a:avLst/>
            </a:prstGeom>
            <a:noFill/>
            <a:ln w="57150">
              <a:solidFill>
                <a:srgbClr val="BED6B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41" name="Line 50"/>
            <p:cNvSpPr>
              <a:spLocks noChangeShapeType="1"/>
            </p:cNvSpPr>
            <p:nvPr/>
          </p:nvSpPr>
          <p:spPr bwMode="auto">
            <a:xfrm>
              <a:off x="3648" y="2016"/>
              <a:ext cx="816" cy="336"/>
            </a:xfrm>
            <a:prstGeom prst="line">
              <a:avLst/>
            </a:prstGeom>
            <a:noFill/>
            <a:ln w="57150">
              <a:solidFill>
                <a:srgbClr val="BED6B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42" name="Line 51"/>
            <p:cNvSpPr>
              <a:spLocks noChangeShapeType="1"/>
            </p:cNvSpPr>
            <p:nvPr/>
          </p:nvSpPr>
          <p:spPr bwMode="auto">
            <a:xfrm>
              <a:off x="3648" y="2256"/>
              <a:ext cx="912" cy="528"/>
            </a:xfrm>
            <a:prstGeom prst="line">
              <a:avLst/>
            </a:prstGeom>
            <a:noFill/>
            <a:ln w="57150">
              <a:solidFill>
                <a:srgbClr val="BED6B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  <p:grpSp>
        <p:nvGrpSpPr>
          <p:cNvPr id="8" name="Group 52"/>
          <p:cNvGrpSpPr>
            <a:grpSpLocks/>
          </p:cNvGrpSpPr>
          <p:nvPr/>
        </p:nvGrpSpPr>
        <p:grpSpPr bwMode="auto">
          <a:xfrm>
            <a:off x="5791200" y="2743200"/>
            <a:ext cx="1447800" cy="1676400"/>
            <a:chOff x="3648" y="1728"/>
            <a:chExt cx="912" cy="1056"/>
          </a:xfrm>
        </p:grpSpPr>
        <p:sp>
          <p:nvSpPr>
            <p:cNvPr id="43033" name="Line 53"/>
            <p:cNvSpPr>
              <a:spLocks noChangeShapeType="1"/>
            </p:cNvSpPr>
            <p:nvPr/>
          </p:nvSpPr>
          <p:spPr bwMode="auto">
            <a:xfrm>
              <a:off x="3792" y="1728"/>
              <a:ext cx="576" cy="48"/>
            </a:xfrm>
            <a:prstGeom prst="line">
              <a:avLst/>
            </a:prstGeom>
            <a:noFill/>
            <a:ln w="57150">
              <a:solidFill>
                <a:srgbClr val="BED6B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34" name="Line 54"/>
            <p:cNvSpPr>
              <a:spLocks noChangeShapeType="1"/>
            </p:cNvSpPr>
            <p:nvPr/>
          </p:nvSpPr>
          <p:spPr bwMode="auto">
            <a:xfrm>
              <a:off x="3744" y="1824"/>
              <a:ext cx="624" cy="144"/>
            </a:xfrm>
            <a:prstGeom prst="line">
              <a:avLst/>
            </a:prstGeom>
            <a:noFill/>
            <a:ln w="57150">
              <a:solidFill>
                <a:srgbClr val="BED6B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35" name="Line 55"/>
            <p:cNvSpPr>
              <a:spLocks noChangeShapeType="1"/>
            </p:cNvSpPr>
            <p:nvPr/>
          </p:nvSpPr>
          <p:spPr bwMode="auto">
            <a:xfrm>
              <a:off x="3696" y="1920"/>
              <a:ext cx="672" cy="240"/>
            </a:xfrm>
            <a:prstGeom prst="line">
              <a:avLst/>
            </a:prstGeom>
            <a:noFill/>
            <a:ln w="57150">
              <a:solidFill>
                <a:srgbClr val="BED6B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36" name="Line 56"/>
            <p:cNvSpPr>
              <a:spLocks noChangeShapeType="1"/>
            </p:cNvSpPr>
            <p:nvPr/>
          </p:nvSpPr>
          <p:spPr bwMode="auto">
            <a:xfrm>
              <a:off x="3648" y="2016"/>
              <a:ext cx="816" cy="336"/>
            </a:xfrm>
            <a:prstGeom prst="line">
              <a:avLst/>
            </a:prstGeom>
            <a:noFill/>
            <a:ln w="57150">
              <a:solidFill>
                <a:srgbClr val="BED6B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37" name="Line 57"/>
            <p:cNvSpPr>
              <a:spLocks noChangeShapeType="1"/>
            </p:cNvSpPr>
            <p:nvPr/>
          </p:nvSpPr>
          <p:spPr bwMode="auto">
            <a:xfrm>
              <a:off x="3648" y="2256"/>
              <a:ext cx="912" cy="528"/>
            </a:xfrm>
            <a:prstGeom prst="line">
              <a:avLst/>
            </a:prstGeom>
            <a:noFill/>
            <a:ln w="57150">
              <a:solidFill>
                <a:srgbClr val="BED6B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  <p:grpSp>
        <p:nvGrpSpPr>
          <p:cNvPr id="9" name="Group 58"/>
          <p:cNvGrpSpPr>
            <a:grpSpLocks/>
          </p:cNvGrpSpPr>
          <p:nvPr/>
        </p:nvGrpSpPr>
        <p:grpSpPr bwMode="auto">
          <a:xfrm>
            <a:off x="5791200" y="2743200"/>
            <a:ext cx="1447800" cy="1676400"/>
            <a:chOff x="3648" y="1728"/>
            <a:chExt cx="912" cy="1056"/>
          </a:xfrm>
        </p:grpSpPr>
        <p:sp>
          <p:nvSpPr>
            <p:cNvPr id="43028" name="Line 59"/>
            <p:cNvSpPr>
              <a:spLocks noChangeShapeType="1"/>
            </p:cNvSpPr>
            <p:nvPr/>
          </p:nvSpPr>
          <p:spPr bwMode="auto">
            <a:xfrm>
              <a:off x="3792" y="1728"/>
              <a:ext cx="576" cy="48"/>
            </a:xfrm>
            <a:prstGeom prst="line">
              <a:avLst/>
            </a:prstGeom>
            <a:noFill/>
            <a:ln w="57150">
              <a:solidFill>
                <a:srgbClr val="BED6B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29" name="Line 60"/>
            <p:cNvSpPr>
              <a:spLocks noChangeShapeType="1"/>
            </p:cNvSpPr>
            <p:nvPr/>
          </p:nvSpPr>
          <p:spPr bwMode="auto">
            <a:xfrm>
              <a:off x="3744" y="1824"/>
              <a:ext cx="624" cy="144"/>
            </a:xfrm>
            <a:prstGeom prst="line">
              <a:avLst/>
            </a:prstGeom>
            <a:noFill/>
            <a:ln w="57150">
              <a:solidFill>
                <a:srgbClr val="BED6B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30" name="Line 61"/>
            <p:cNvSpPr>
              <a:spLocks noChangeShapeType="1"/>
            </p:cNvSpPr>
            <p:nvPr/>
          </p:nvSpPr>
          <p:spPr bwMode="auto">
            <a:xfrm>
              <a:off x="3696" y="1920"/>
              <a:ext cx="672" cy="240"/>
            </a:xfrm>
            <a:prstGeom prst="line">
              <a:avLst/>
            </a:prstGeom>
            <a:noFill/>
            <a:ln w="57150">
              <a:solidFill>
                <a:srgbClr val="BED6B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31" name="Line 62"/>
            <p:cNvSpPr>
              <a:spLocks noChangeShapeType="1"/>
            </p:cNvSpPr>
            <p:nvPr/>
          </p:nvSpPr>
          <p:spPr bwMode="auto">
            <a:xfrm>
              <a:off x="3648" y="2016"/>
              <a:ext cx="816" cy="336"/>
            </a:xfrm>
            <a:prstGeom prst="line">
              <a:avLst/>
            </a:prstGeom>
            <a:noFill/>
            <a:ln w="57150">
              <a:solidFill>
                <a:srgbClr val="BED6B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032" name="Line 63"/>
            <p:cNvSpPr>
              <a:spLocks noChangeShapeType="1"/>
            </p:cNvSpPr>
            <p:nvPr/>
          </p:nvSpPr>
          <p:spPr bwMode="auto">
            <a:xfrm>
              <a:off x="3648" y="2256"/>
              <a:ext cx="912" cy="528"/>
            </a:xfrm>
            <a:prstGeom prst="line">
              <a:avLst/>
            </a:prstGeom>
            <a:noFill/>
            <a:ln w="57150">
              <a:solidFill>
                <a:srgbClr val="BED6BE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500"/>
                            </p:stCondLst>
                            <p:childTnLst>
                              <p:par>
                                <p:cTn id="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2"/>
                                            </p:cond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6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0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5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4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8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animBg="1" autoUpdateAnimBg="0"/>
      <p:bldP spid="25611" grpId="0" animBg="1"/>
      <p:bldP spid="25612" grpId="0" animBg="1"/>
      <p:bldP spid="25613" grpId="0" animBg="1"/>
      <p:bldP spid="25614" grpId="0" animBg="1"/>
      <p:bldP spid="25636" grpId="0" animBg="1"/>
      <p:bldP spid="25637" grpId="0" animBg="1"/>
      <p:bldP spid="25638" grpId="0" animBg="1"/>
      <p:bldP spid="256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6"/>
          <p:cNvSpPr txBox="1">
            <a:spLocks noChangeArrowheads="1"/>
          </p:cNvSpPr>
          <p:nvPr/>
        </p:nvSpPr>
        <p:spPr>
          <a:xfrm>
            <a:off x="251520" y="476672"/>
            <a:ext cx="5760640" cy="56423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>
              <a:spcBef>
                <a:spcPct val="0"/>
              </a:spcBef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badi MT Condensed Extra Bold" pitchFamily="34" charset="0"/>
                <a:ea typeface="+mj-ea"/>
                <a:cs typeface="+mj-cs"/>
              </a:rPr>
              <a:t>Movement in </a:t>
            </a:r>
            <a:r>
              <a:rPr lang="en-US" sz="2000" dirty="0" smtClean="0">
                <a:solidFill>
                  <a:schemeClr val="tx2"/>
                </a:solidFill>
                <a:latin typeface="Abadi MT Condensed Extra Bold" pitchFamily="34" charset="0"/>
                <a:ea typeface="+mj-ea"/>
                <a:cs typeface="+mj-cs"/>
              </a:rPr>
              <a:t>the Elements of design (Lines)</a:t>
            </a: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2" cstate="print">
            <a:lum bright="18000"/>
          </a:blip>
          <a:srcRect/>
          <a:stretch>
            <a:fillRect/>
          </a:stretch>
        </p:blipFill>
        <p:spPr bwMode="auto">
          <a:xfrm>
            <a:off x="1619672" y="1484784"/>
            <a:ext cx="5688632" cy="455090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2871</TotalTime>
  <Words>742</Words>
  <Application>Microsoft Office PowerPoint</Application>
  <PresentationFormat>On-screen Show (4:3)</PresentationFormat>
  <Paragraphs>93</Paragraphs>
  <Slides>49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1" baseType="lpstr">
      <vt:lpstr>Flow</vt:lpstr>
      <vt:lpstr>Bitmap Image</vt:lpstr>
      <vt:lpstr>Movement</vt:lpstr>
      <vt:lpstr>Movement</vt:lpstr>
      <vt:lpstr>Movement</vt:lpstr>
      <vt:lpstr>Emphasis with Movement</vt:lpstr>
      <vt:lpstr>Movement</vt:lpstr>
      <vt:lpstr>Movement</vt:lpstr>
      <vt:lpstr>Slide 7</vt:lpstr>
      <vt:lpstr>Slide Lecture at the Metropolitan Museum, 1916 Max Weber (American born Russia, 1881–1961)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Movement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End of lecture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Elements of Design</dc:title>
  <dc:creator>User</dc:creator>
  <cp:lastModifiedBy>Home</cp:lastModifiedBy>
  <cp:revision>209</cp:revision>
  <dcterms:created xsi:type="dcterms:W3CDTF">2010-10-17T19:06:26Z</dcterms:created>
  <dcterms:modified xsi:type="dcterms:W3CDTF">2012-02-17T17:11:38Z</dcterms:modified>
</cp:coreProperties>
</file>