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63" r:id="rId5"/>
    <p:sldId id="317" r:id="rId6"/>
    <p:sldId id="266" r:id="rId7"/>
    <p:sldId id="319" r:id="rId8"/>
    <p:sldId id="260" r:id="rId9"/>
    <p:sldId id="289" r:id="rId10"/>
    <p:sldId id="290" r:id="rId11"/>
    <p:sldId id="291" r:id="rId12"/>
    <p:sldId id="293" r:id="rId13"/>
    <p:sldId id="294" r:id="rId14"/>
    <p:sldId id="295" r:id="rId15"/>
    <p:sldId id="296" r:id="rId16"/>
    <p:sldId id="297" r:id="rId17"/>
    <p:sldId id="298" r:id="rId18"/>
    <p:sldId id="299" r:id="rId19"/>
    <p:sldId id="300" r:id="rId20"/>
    <p:sldId id="301" r:id="rId21"/>
    <p:sldId id="302" r:id="rId22"/>
    <p:sldId id="303" r:id="rId23"/>
    <p:sldId id="304" r:id="rId24"/>
    <p:sldId id="305" r:id="rId25"/>
    <p:sldId id="306" r:id="rId26"/>
    <p:sldId id="307" r:id="rId27"/>
    <p:sldId id="320" r:id="rId2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32787"/>
    <p:restoredTop sz="90929"/>
  </p:normalViewPr>
  <p:slideViewPr>
    <p:cSldViewPr>
      <p:cViewPr varScale="1">
        <p:scale>
          <a:sx n="96" d="100"/>
          <a:sy n="96" d="100"/>
        </p:scale>
        <p:origin x="-14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-3175" y="2438400"/>
            <a:ext cx="9147175" cy="1063625"/>
            <a:chOff x="-2" y="1536"/>
            <a:chExt cx="5762" cy="670"/>
          </a:xfrm>
        </p:grpSpPr>
        <p:grpSp>
          <p:nvGrpSpPr>
            <p:cNvPr id="4099" name="Group 3"/>
            <p:cNvGrpSpPr>
              <a:grpSpLocks/>
            </p:cNvGrpSpPr>
            <p:nvPr/>
          </p:nvGrpSpPr>
          <p:grpSpPr bwMode="auto">
            <a:xfrm flipH="1">
              <a:off x="-2" y="1562"/>
              <a:ext cx="5762" cy="638"/>
              <a:chOff x="-2" y="1562"/>
              <a:chExt cx="5762" cy="638"/>
            </a:xfrm>
          </p:grpSpPr>
          <p:sp>
            <p:nvSpPr>
              <p:cNvPr id="4100" name="Freeform 4"/>
              <p:cNvSpPr>
                <a:spLocks/>
              </p:cNvSpPr>
              <p:nvPr/>
            </p:nvSpPr>
            <p:spPr bwMode="ltGray">
              <a:xfrm rot="-5400000">
                <a:off x="2559" y="-993"/>
                <a:ext cx="624" cy="574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720"/>
                  </a:cxn>
                  <a:cxn ang="0">
                    <a:pos x="1000" y="720"/>
                  </a:cxn>
                  <a:cxn ang="0">
                    <a:pos x="1000" y="0"/>
                  </a:cxn>
                  <a:cxn ang="0">
                    <a:pos x="0" y="0"/>
                  </a:cxn>
                </a:cxnLst>
                <a:rect l="0" t="0" r="r" b="b"/>
                <a:pathLst>
                  <a:path w="1000" h="720">
                    <a:moveTo>
                      <a:pt x="0" y="0"/>
                    </a:moveTo>
                    <a:lnTo>
                      <a:pt x="0" y="720"/>
                    </a:lnTo>
                    <a:lnTo>
                      <a:pt x="1000" y="720"/>
                    </a:lnTo>
                    <a:lnTo>
                      <a:pt x="10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1" name="Freeform 5"/>
              <p:cNvSpPr>
                <a:spLocks/>
              </p:cNvSpPr>
              <p:nvPr/>
            </p:nvSpPr>
            <p:spPr bwMode="ltGray">
              <a:xfrm rot="-5400000">
                <a:off x="1323" y="1669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2" name="Freeform 6"/>
              <p:cNvSpPr>
                <a:spLocks/>
              </p:cNvSpPr>
              <p:nvPr/>
            </p:nvSpPr>
            <p:spPr bwMode="ltGray">
              <a:xfrm rot="-5400000">
                <a:off x="982" y="1669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3" name="Freeform 7"/>
              <p:cNvSpPr>
                <a:spLocks/>
              </p:cNvSpPr>
              <p:nvPr/>
            </p:nvSpPr>
            <p:spPr bwMode="ltGray">
              <a:xfrm rot="-5400000">
                <a:off x="-57" y="1752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4" name="Freeform 8"/>
              <p:cNvSpPr>
                <a:spLocks/>
              </p:cNvSpPr>
              <p:nvPr/>
            </p:nvSpPr>
            <p:spPr bwMode="ltGray">
              <a:xfrm rot="-5400000">
                <a:off x="664" y="1733"/>
                <a:ext cx="624" cy="29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520" y="317"/>
                      <a:pt x="624" y="272"/>
                    </a:cubicBezTo>
                    <a:lnTo>
                      <a:pt x="624" y="0"/>
                    </a:lnTo>
                    <a:cubicBezTo>
                      <a:pt x="240" y="42"/>
                      <a:pt x="130" y="0"/>
                      <a:pt x="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5" name="Freeform 9"/>
              <p:cNvSpPr>
                <a:spLocks/>
              </p:cNvSpPr>
              <p:nvPr/>
            </p:nvSpPr>
            <p:spPr bwMode="ltGray">
              <a:xfrm rot="-5400000">
                <a:off x="442" y="1699"/>
                <a:ext cx="624" cy="36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6" name="Freeform 10"/>
              <p:cNvSpPr>
                <a:spLocks/>
              </p:cNvSpPr>
              <p:nvPr/>
            </p:nvSpPr>
            <p:spPr bwMode="ltGray">
              <a:xfrm rot="-5400000">
                <a:off x="156" y="1726"/>
                <a:ext cx="632" cy="315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7" name="Freeform 11"/>
              <p:cNvSpPr>
                <a:spLocks/>
              </p:cNvSpPr>
              <p:nvPr/>
            </p:nvSpPr>
            <p:spPr bwMode="ltGray">
              <a:xfrm rot="-5400000">
                <a:off x="3211" y="1664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8" name="Freeform 12"/>
              <p:cNvSpPr>
                <a:spLocks/>
              </p:cNvSpPr>
              <p:nvPr/>
            </p:nvSpPr>
            <p:spPr bwMode="ltGray">
              <a:xfrm rot="-5400000">
                <a:off x="2870" y="1664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09" name="Freeform 13"/>
              <p:cNvSpPr>
                <a:spLocks/>
              </p:cNvSpPr>
              <p:nvPr/>
            </p:nvSpPr>
            <p:spPr bwMode="ltGray">
              <a:xfrm rot="-5400000">
                <a:off x="1830" y="1747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0" name="Freeform 14"/>
              <p:cNvSpPr>
                <a:spLocks/>
              </p:cNvSpPr>
              <p:nvPr/>
            </p:nvSpPr>
            <p:spPr bwMode="ltGray">
              <a:xfrm rot="-5400000">
                <a:off x="2551" y="1728"/>
                <a:ext cx="624" cy="29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520" y="317"/>
                      <a:pt x="624" y="272"/>
                    </a:cubicBezTo>
                    <a:lnTo>
                      <a:pt x="624" y="0"/>
                    </a:lnTo>
                    <a:cubicBezTo>
                      <a:pt x="240" y="42"/>
                      <a:pt x="130" y="0"/>
                      <a:pt x="0" y="0"/>
                    </a:cubicBez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1" name="Freeform 15"/>
              <p:cNvSpPr>
                <a:spLocks/>
              </p:cNvSpPr>
              <p:nvPr/>
            </p:nvSpPr>
            <p:spPr bwMode="ltGray">
              <a:xfrm rot="-5400000">
                <a:off x="2330" y="1694"/>
                <a:ext cx="624" cy="3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2" name="Freeform 16"/>
              <p:cNvSpPr>
                <a:spLocks/>
              </p:cNvSpPr>
              <p:nvPr/>
            </p:nvSpPr>
            <p:spPr bwMode="ltGray">
              <a:xfrm rot="-5400000">
                <a:off x="2043" y="1721"/>
                <a:ext cx="632" cy="316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3" name="Freeform 17"/>
              <p:cNvSpPr>
                <a:spLocks/>
              </p:cNvSpPr>
              <p:nvPr/>
            </p:nvSpPr>
            <p:spPr bwMode="ltGray">
              <a:xfrm rot="-5400000">
                <a:off x="4077" y="1669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4" name="Freeform 18"/>
              <p:cNvSpPr>
                <a:spLocks/>
              </p:cNvSpPr>
              <p:nvPr/>
            </p:nvSpPr>
            <p:spPr bwMode="ltGray">
              <a:xfrm rot="-5400000">
                <a:off x="3736" y="1669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5" name="Freeform 19"/>
              <p:cNvSpPr>
                <a:spLocks/>
              </p:cNvSpPr>
              <p:nvPr/>
            </p:nvSpPr>
            <p:spPr bwMode="ltGray">
              <a:xfrm rot="-5400000">
                <a:off x="4584" y="1747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6" name="Freeform 20"/>
              <p:cNvSpPr>
                <a:spLocks/>
              </p:cNvSpPr>
              <p:nvPr/>
            </p:nvSpPr>
            <p:spPr bwMode="ltGray">
              <a:xfrm>
                <a:off x="5469" y="1562"/>
                <a:ext cx="291" cy="625"/>
              </a:xfrm>
              <a:custGeom>
                <a:avLst/>
                <a:gdLst/>
                <a:ahLst/>
                <a:cxnLst>
                  <a:cxn ang="0">
                    <a:pos x="0" y="624"/>
                  </a:cxn>
                  <a:cxn ang="0">
                    <a:pos x="291" y="625"/>
                  </a:cxn>
                  <a:cxn ang="0">
                    <a:pos x="291" y="6"/>
                  </a:cxn>
                  <a:cxn ang="0">
                    <a:pos x="0" y="0"/>
                  </a:cxn>
                  <a:cxn ang="0">
                    <a:pos x="0" y="624"/>
                  </a:cxn>
                </a:cxnLst>
                <a:rect l="0" t="0" r="r" b="b"/>
                <a:pathLst>
                  <a:path w="291" h="625">
                    <a:moveTo>
                      <a:pt x="0" y="624"/>
                    </a:moveTo>
                    <a:lnTo>
                      <a:pt x="291" y="625"/>
                    </a:lnTo>
                    <a:lnTo>
                      <a:pt x="291" y="6"/>
                    </a:lnTo>
                    <a:lnTo>
                      <a:pt x="0" y="0"/>
                    </a:lnTo>
                    <a:cubicBezTo>
                      <a:pt x="39" y="384"/>
                      <a:pt x="0" y="494"/>
                      <a:pt x="0" y="62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7" name="Freeform 21"/>
              <p:cNvSpPr>
                <a:spLocks/>
              </p:cNvSpPr>
              <p:nvPr/>
            </p:nvSpPr>
            <p:spPr bwMode="ltGray">
              <a:xfrm rot="-5400000">
                <a:off x="5084" y="1694"/>
                <a:ext cx="624" cy="3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4118" name="Freeform 22"/>
              <p:cNvSpPr>
                <a:spLocks/>
              </p:cNvSpPr>
              <p:nvPr/>
            </p:nvSpPr>
            <p:spPr bwMode="ltGray">
              <a:xfrm rot="-5400000">
                <a:off x="4797" y="1721"/>
                <a:ext cx="632" cy="316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4119" name="Freeform 23"/>
            <p:cNvSpPr>
              <a:spLocks/>
            </p:cNvSpPr>
            <p:nvPr/>
          </p:nvSpPr>
          <p:spPr bwMode="ltGray">
            <a:xfrm flipH="1">
              <a:off x="-2" y="1536"/>
              <a:ext cx="5762" cy="412"/>
            </a:xfrm>
            <a:custGeom>
              <a:avLst/>
              <a:gdLst/>
              <a:ahLst/>
              <a:cxnLst>
                <a:cxn ang="0">
                  <a:pos x="0" y="196"/>
                </a:cxn>
                <a:cxn ang="0">
                  <a:pos x="5762" y="188"/>
                </a:cxn>
                <a:cxn ang="0">
                  <a:pos x="5762" y="4"/>
                </a:cxn>
                <a:cxn ang="0">
                  <a:pos x="0" y="0"/>
                </a:cxn>
                <a:cxn ang="0">
                  <a:pos x="0" y="196"/>
                </a:cxn>
              </a:cxnLst>
              <a:rect l="0" t="0" r="r" b="b"/>
              <a:pathLst>
                <a:path w="5762" h="385">
                  <a:moveTo>
                    <a:pt x="0" y="196"/>
                  </a:moveTo>
                  <a:cubicBezTo>
                    <a:pt x="1667" y="385"/>
                    <a:pt x="2275" y="93"/>
                    <a:pt x="5762" y="188"/>
                  </a:cubicBezTo>
                  <a:lnTo>
                    <a:pt x="5762" y="4"/>
                  </a:lnTo>
                  <a:lnTo>
                    <a:pt x="0" y="0"/>
                  </a:lnTo>
                  <a:lnTo>
                    <a:pt x="0" y="19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rgbClr val="767676"/>
                </a:gs>
              </a:gsLst>
              <a:lin ang="5400000" scaled="1"/>
            </a:gradFill>
            <a:ln w="9525" cap="flat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4120" name="Freeform 24"/>
            <p:cNvSpPr>
              <a:spLocks/>
            </p:cNvSpPr>
            <p:nvPr/>
          </p:nvSpPr>
          <p:spPr bwMode="ltGray">
            <a:xfrm flipH="1">
              <a:off x="-2" y="2017"/>
              <a:ext cx="5761" cy="189"/>
            </a:xfrm>
            <a:custGeom>
              <a:avLst/>
              <a:gdLst/>
              <a:ahLst/>
              <a:cxnLst>
                <a:cxn ang="0">
                  <a:pos x="0" y="28"/>
                </a:cxn>
                <a:cxn ang="0">
                  <a:pos x="5761" y="0"/>
                </a:cxn>
                <a:cxn ang="0">
                  <a:pos x="5761" y="189"/>
                </a:cxn>
                <a:cxn ang="0">
                  <a:pos x="1" y="189"/>
                </a:cxn>
                <a:cxn ang="0">
                  <a:pos x="0" y="28"/>
                </a:cxn>
              </a:cxnLst>
              <a:rect l="0" t="0" r="r" b="b"/>
              <a:pathLst>
                <a:path w="5761" h="189">
                  <a:moveTo>
                    <a:pt x="0" y="28"/>
                  </a:moveTo>
                  <a:cubicBezTo>
                    <a:pt x="961" y="0"/>
                    <a:pt x="4971" y="161"/>
                    <a:pt x="5761" y="0"/>
                  </a:cubicBezTo>
                  <a:lnTo>
                    <a:pt x="5761" y="189"/>
                  </a:lnTo>
                  <a:lnTo>
                    <a:pt x="1" y="189"/>
                  </a:lnTo>
                  <a:lnTo>
                    <a:pt x="0" y="28"/>
                  </a:lnTo>
                  <a:close/>
                </a:path>
              </a:pathLst>
            </a:custGeom>
            <a:gradFill rotWithShape="0">
              <a:gsLst>
                <a:gs pos="0">
                  <a:srgbClr val="767676"/>
                </a:gs>
                <a:gs pos="100000">
                  <a:schemeClr val="bg1"/>
                </a:gs>
              </a:gsLst>
              <a:lin ang="5400000" scaled="1"/>
            </a:gradFill>
            <a:ln w="9525" cap="flat">
              <a:noFill/>
              <a:prstDash val="solid"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4121" name="Rectangle 25"/>
          <p:cNvSpPr>
            <a:spLocks noGrp="1" noChangeArrowheads="1"/>
          </p:cNvSpPr>
          <p:nvPr>
            <p:ph type="ctrTitle"/>
          </p:nvPr>
        </p:nvSpPr>
        <p:spPr>
          <a:xfrm>
            <a:off x="1173163" y="198438"/>
            <a:ext cx="7772400" cy="2286000"/>
          </a:xfrm>
        </p:spPr>
        <p:txBody>
          <a:bodyPr anchor="b">
            <a:spAutoFit/>
          </a:bodyPr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122" name="Rectangle 26"/>
          <p:cNvSpPr>
            <a:spLocks noGrp="1" noChangeArrowheads="1"/>
          </p:cNvSpPr>
          <p:nvPr>
            <p:ph type="subTitle" idx="1"/>
          </p:nvPr>
        </p:nvSpPr>
        <p:spPr>
          <a:xfrm>
            <a:off x="1166813" y="3886200"/>
            <a:ext cx="6400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4000"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123" name="Rectangle 27"/>
          <p:cNvSpPr>
            <a:spLocks noGrp="1" noChangeArrowheads="1"/>
          </p:cNvSpPr>
          <p:nvPr>
            <p:ph type="dt" sz="half" idx="2"/>
          </p:nvPr>
        </p:nvSpPr>
        <p:spPr>
          <a:xfrm>
            <a:off x="1166813" y="6248400"/>
            <a:ext cx="1905000" cy="457200"/>
          </a:xfrm>
        </p:spPr>
        <p:txBody>
          <a:bodyPr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endParaRPr lang="en-US"/>
          </a:p>
        </p:txBody>
      </p:sp>
      <p:sp>
        <p:nvSpPr>
          <p:cNvPr id="4124" name="Rectangle 28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endParaRPr lang="en-US"/>
          </a:p>
        </p:txBody>
      </p:sp>
      <p:sp>
        <p:nvSpPr>
          <p:cNvPr id="4125" name="Rectangle 29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>
                <a:solidFill>
                  <a:srgbClr val="000000"/>
                </a:solidFill>
              </a:defRPr>
            </a:lvl1pPr>
          </a:lstStyle>
          <a:p>
            <a:fld id="{9D4D0EA5-E9C0-48E2-871D-B777EDA56C4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BBBBD52-AF58-43E5-B7B7-86F958CFCEB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2463" y="457200"/>
            <a:ext cx="1943100" cy="5638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73163" y="457200"/>
            <a:ext cx="5676900" cy="5638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ED74EB-E0B2-43FC-AD00-C48BC9FF457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43CAF0-6B16-4AED-9BA0-8668FCE5FB1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8E0A92-5B2B-4613-B452-8E2963622BA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73163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35563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958E90-6915-45DF-9524-49CD42C9FB0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DC872B-7357-44A4-B998-A6CE49C6782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70C8F8-6F56-489E-B957-F5D21376F3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73011BA-4EE4-4172-B298-32D07AA92F2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4416DA-8C45-4015-8487-12EED68AB97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D74DFA-BB17-4480-B822-E4ED40D344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>
          <a:outerShdw dist="107763" dir="2700000" algn="ctr" rotWithShape="0">
            <a:srgbClr val="000000"/>
          </a:outerShdw>
        </a:effectLst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oup 2"/>
          <p:cNvGrpSpPr>
            <a:grpSpLocks/>
          </p:cNvGrpSpPr>
          <p:nvPr/>
        </p:nvGrpSpPr>
        <p:grpSpPr bwMode="auto">
          <a:xfrm>
            <a:off x="0" y="-4763"/>
            <a:ext cx="1063625" cy="6858001"/>
            <a:chOff x="0" y="-3"/>
            <a:chExt cx="670" cy="4320"/>
          </a:xfrm>
        </p:grpSpPr>
        <p:grpSp>
          <p:nvGrpSpPr>
            <p:cNvPr id="3075" name="Group 3"/>
            <p:cNvGrpSpPr>
              <a:grpSpLocks/>
            </p:cNvGrpSpPr>
            <p:nvPr/>
          </p:nvGrpSpPr>
          <p:grpSpPr bwMode="auto">
            <a:xfrm rot="16200000" flipH="1">
              <a:off x="-1815" y="1838"/>
              <a:ext cx="4320" cy="638"/>
              <a:chOff x="-2" y="1562"/>
              <a:chExt cx="5762" cy="638"/>
            </a:xfrm>
          </p:grpSpPr>
          <p:sp>
            <p:nvSpPr>
              <p:cNvPr id="3076" name="Freeform 4"/>
              <p:cNvSpPr>
                <a:spLocks/>
              </p:cNvSpPr>
              <p:nvPr/>
            </p:nvSpPr>
            <p:spPr bwMode="ltGray">
              <a:xfrm rot="-5400000">
                <a:off x="2559" y="-993"/>
                <a:ext cx="624" cy="5745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720"/>
                  </a:cxn>
                  <a:cxn ang="0">
                    <a:pos x="1000" y="720"/>
                  </a:cxn>
                  <a:cxn ang="0">
                    <a:pos x="1000" y="0"/>
                  </a:cxn>
                  <a:cxn ang="0">
                    <a:pos x="0" y="0"/>
                  </a:cxn>
                </a:cxnLst>
                <a:rect l="0" t="0" r="r" b="b"/>
                <a:pathLst>
                  <a:path w="1000" h="720">
                    <a:moveTo>
                      <a:pt x="0" y="0"/>
                    </a:moveTo>
                    <a:lnTo>
                      <a:pt x="0" y="720"/>
                    </a:lnTo>
                    <a:lnTo>
                      <a:pt x="1000" y="720"/>
                    </a:lnTo>
                    <a:lnTo>
                      <a:pt x="100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7" name="Freeform 5"/>
              <p:cNvSpPr>
                <a:spLocks/>
              </p:cNvSpPr>
              <p:nvPr/>
            </p:nvSpPr>
            <p:spPr bwMode="ltGray">
              <a:xfrm rot="-5400000">
                <a:off x="1323" y="1669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8" name="Freeform 6"/>
              <p:cNvSpPr>
                <a:spLocks/>
              </p:cNvSpPr>
              <p:nvPr/>
            </p:nvSpPr>
            <p:spPr bwMode="ltGray">
              <a:xfrm rot="-5400000">
                <a:off x="982" y="1669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79" name="Freeform 7"/>
              <p:cNvSpPr>
                <a:spLocks/>
              </p:cNvSpPr>
              <p:nvPr/>
            </p:nvSpPr>
            <p:spPr bwMode="ltGray">
              <a:xfrm rot="-5400000">
                <a:off x="-57" y="1752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0" name="Freeform 8"/>
              <p:cNvSpPr>
                <a:spLocks/>
              </p:cNvSpPr>
              <p:nvPr/>
            </p:nvSpPr>
            <p:spPr bwMode="ltGray">
              <a:xfrm rot="-5400000">
                <a:off x="664" y="1733"/>
                <a:ext cx="624" cy="29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520" y="317"/>
                      <a:pt x="624" y="272"/>
                    </a:cubicBezTo>
                    <a:lnTo>
                      <a:pt x="624" y="0"/>
                    </a:lnTo>
                    <a:cubicBezTo>
                      <a:pt x="240" y="42"/>
                      <a:pt x="130" y="0"/>
                      <a:pt x="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1" name="Freeform 9"/>
              <p:cNvSpPr>
                <a:spLocks/>
              </p:cNvSpPr>
              <p:nvPr/>
            </p:nvSpPr>
            <p:spPr bwMode="ltGray">
              <a:xfrm rot="-5400000">
                <a:off x="442" y="1699"/>
                <a:ext cx="624" cy="36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2" name="Freeform 10"/>
              <p:cNvSpPr>
                <a:spLocks/>
              </p:cNvSpPr>
              <p:nvPr/>
            </p:nvSpPr>
            <p:spPr bwMode="ltGray">
              <a:xfrm rot="-5400000">
                <a:off x="156" y="1726"/>
                <a:ext cx="632" cy="315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3" name="Freeform 11"/>
              <p:cNvSpPr>
                <a:spLocks/>
              </p:cNvSpPr>
              <p:nvPr/>
            </p:nvSpPr>
            <p:spPr bwMode="ltGray">
              <a:xfrm rot="-5400000">
                <a:off x="3211" y="1664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4" name="Freeform 12"/>
              <p:cNvSpPr>
                <a:spLocks/>
              </p:cNvSpPr>
              <p:nvPr/>
            </p:nvSpPr>
            <p:spPr bwMode="ltGray">
              <a:xfrm rot="-5400000">
                <a:off x="2870" y="1664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5" name="Freeform 13"/>
              <p:cNvSpPr>
                <a:spLocks/>
              </p:cNvSpPr>
              <p:nvPr/>
            </p:nvSpPr>
            <p:spPr bwMode="ltGray">
              <a:xfrm rot="-5400000">
                <a:off x="1830" y="1747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6" name="Freeform 14"/>
              <p:cNvSpPr>
                <a:spLocks/>
              </p:cNvSpPr>
              <p:nvPr/>
            </p:nvSpPr>
            <p:spPr bwMode="ltGray">
              <a:xfrm rot="-5400000">
                <a:off x="2551" y="1728"/>
                <a:ext cx="624" cy="294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520" y="317"/>
                      <a:pt x="624" y="272"/>
                    </a:cubicBezTo>
                    <a:lnTo>
                      <a:pt x="624" y="0"/>
                    </a:lnTo>
                    <a:cubicBezTo>
                      <a:pt x="240" y="42"/>
                      <a:pt x="130" y="0"/>
                      <a:pt x="0" y="0"/>
                    </a:cubicBez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7" name="Freeform 15"/>
              <p:cNvSpPr>
                <a:spLocks/>
              </p:cNvSpPr>
              <p:nvPr/>
            </p:nvSpPr>
            <p:spPr bwMode="ltGray">
              <a:xfrm rot="-5400000">
                <a:off x="2330" y="1694"/>
                <a:ext cx="624" cy="3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8" name="Freeform 16"/>
              <p:cNvSpPr>
                <a:spLocks/>
              </p:cNvSpPr>
              <p:nvPr/>
            </p:nvSpPr>
            <p:spPr bwMode="ltGray">
              <a:xfrm rot="-5400000">
                <a:off x="2043" y="1721"/>
                <a:ext cx="632" cy="316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89" name="Freeform 17"/>
              <p:cNvSpPr>
                <a:spLocks/>
              </p:cNvSpPr>
              <p:nvPr/>
            </p:nvSpPr>
            <p:spPr bwMode="ltGray">
              <a:xfrm rot="-5400000">
                <a:off x="4077" y="1669"/>
                <a:ext cx="624" cy="42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432" y="224"/>
                      <a:pt x="520" y="317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0" name="Freeform 18"/>
              <p:cNvSpPr>
                <a:spLocks/>
              </p:cNvSpPr>
              <p:nvPr/>
            </p:nvSpPr>
            <p:spPr bwMode="ltGray">
              <a:xfrm rot="-5400000">
                <a:off x="3736" y="1669"/>
                <a:ext cx="624" cy="422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317">
                    <a:moveTo>
                      <a:pt x="0" y="0"/>
                    </a:moveTo>
                    <a:lnTo>
                      <a:pt x="0" y="272"/>
                    </a:lnTo>
                    <a:cubicBezTo>
                      <a:pt x="104" y="317"/>
                      <a:pt x="432" y="240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1" name="Freeform 19"/>
              <p:cNvSpPr>
                <a:spLocks/>
              </p:cNvSpPr>
              <p:nvPr/>
            </p:nvSpPr>
            <p:spPr bwMode="ltGray">
              <a:xfrm rot="-5400000">
                <a:off x="4584" y="1747"/>
                <a:ext cx="624" cy="255"/>
              </a:xfrm>
              <a:custGeom>
                <a:avLst/>
                <a:gdLst/>
                <a:ahLst/>
                <a:cxnLst>
                  <a:cxn ang="0">
                    <a:pos x="0" y="53"/>
                  </a:cxn>
                  <a:cxn ang="0">
                    <a:pos x="0" y="325"/>
                  </a:cxn>
                  <a:cxn ang="0">
                    <a:pos x="624" y="325"/>
                  </a:cxn>
                  <a:cxn ang="0">
                    <a:pos x="624" y="53"/>
                  </a:cxn>
                  <a:cxn ang="0">
                    <a:pos x="384" y="8"/>
                  </a:cxn>
                  <a:cxn ang="0">
                    <a:pos x="0" y="53"/>
                  </a:cxn>
                </a:cxnLst>
                <a:rect l="0" t="0" r="r" b="b"/>
                <a:pathLst>
                  <a:path w="624" h="370">
                    <a:moveTo>
                      <a:pt x="0" y="53"/>
                    </a:moveTo>
                    <a:lnTo>
                      <a:pt x="0" y="325"/>
                    </a:lnTo>
                    <a:cubicBezTo>
                      <a:pt x="104" y="370"/>
                      <a:pt x="520" y="370"/>
                      <a:pt x="624" y="325"/>
                    </a:cubicBezTo>
                    <a:lnTo>
                      <a:pt x="624" y="53"/>
                    </a:lnTo>
                    <a:cubicBezTo>
                      <a:pt x="584" y="0"/>
                      <a:pt x="488" y="8"/>
                      <a:pt x="384" y="8"/>
                    </a:cubicBezTo>
                    <a:cubicBezTo>
                      <a:pt x="280" y="8"/>
                      <a:pt x="80" y="44"/>
                      <a:pt x="0" y="53"/>
                    </a:cubicBezTo>
                    <a:close/>
                  </a:path>
                </a:pathLst>
              </a:custGeom>
              <a:solidFill>
                <a:schemeClr val="folHlink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2" name="Freeform 20"/>
              <p:cNvSpPr>
                <a:spLocks/>
              </p:cNvSpPr>
              <p:nvPr/>
            </p:nvSpPr>
            <p:spPr bwMode="ltGray">
              <a:xfrm>
                <a:off x="5469" y="1562"/>
                <a:ext cx="291" cy="625"/>
              </a:xfrm>
              <a:custGeom>
                <a:avLst/>
                <a:gdLst/>
                <a:ahLst/>
                <a:cxnLst>
                  <a:cxn ang="0">
                    <a:pos x="0" y="624"/>
                  </a:cxn>
                  <a:cxn ang="0">
                    <a:pos x="291" y="625"/>
                  </a:cxn>
                  <a:cxn ang="0">
                    <a:pos x="291" y="6"/>
                  </a:cxn>
                  <a:cxn ang="0">
                    <a:pos x="0" y="0"/>
                  </a:cxn>
                  <a:cxn ang="0">
                    <a:pos x="0" y="624"/>
                  </a:cxn>
                </a:cxnLst>
                <a:rect l="0" t="0" r="r" b="b"/>
                <a:pathLst>
                  <a:path w="291" h="625">
                    <a:moveTo>
                      <a:pt x="0" y="624"/>
                    </a:moveTo>
                    <a:lnTo>
                      <a:pt x="291" y="625"/>
                    </a:lnTo>
                    <a:lnTo>
                      <a:pt x="291" y="6"/>
                    </a:lnTo>
                    <a:lnTo>
                      <a:pt x="0" y="0"/>
                    </a:lnTo>
                    <a:cubicBezTo>
                      <a:pt x="39" y="384"/>
                      <a:pt x="0" y="494"/>
                      <a:pt x="0" y="624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3" name="Freeform 21"/>
              <p:cNvSpPr>
                <a:spLocks/>
              </p:cNvSpPr>
              <p:nvPr/>
            </p:nvSpPr>
            <p:spPr bwMode="ltGray">
              <a:xfrm rot="-5400000">
                <a:off x="5084" y="1694"/>
                <a:ext cx="624" cy="361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272"/>
                  </a:cxn>
                  <a:cxn ang="0">
                    <a:pos x="240" y="240"/>
                  </a:cxn>
                  <a:cxn ang="0">
                    <a:pos x="624" y="272"/>
                  </a:cxn>
                  <a:cxn ang="0">
                    <a:pos x="624" y="0"/>
                  </a:cxn>
                  <a:cxn ang="0">
                    <a:pos x="0" y="0"/>
                  </a:cxn>
                </a:cxnLst>
                <a:rect l="0" t="0" r="r" b="b"/>
                <a:pathLst>
                  <a:path w="624" h="272">
                    <a:moveTo>
                      <a:pt x="0" y="0"/>
                    </a:moveTo>
                    <a:cubicBezTo>
                      <a:pt x="0" y="0"/>
                      <a:pt x="0" y="272"/>
                      <a:pt x="0" y="272"/>
                    </a:cubicBezTo>
                    <a:cubicBezTo>
                      <a:pt x="96" y="240"/>
                      <a:pt x="136" y="240"/>
                      <a:pt x="240" y="240"/>
                    </a:cubicBezTo>
                    <a:cubicBezTo>
                      <a:pt x="344" y="240"/>
                      <a:pt x="528" y="272"/>
                      <a:pt x="624" y="272"/>
                    </a:cubicBezTo>
                    <a:lnTo>
                      <a:pt x="624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094" name="Freeform 22"/>
              <p:cNvSpPr>
                <a:spLocks/>
              </p:cNvSpPr>
              <p:nvPr/>
            </p:nvSpPr>
            <p:spPr bwMode="ltGray">
              <a:xfrm rot="-5400000">
                <a:off x="4797" y="1721"/>
                <a:ext cx="632" cy="316"/>
              </a:xfrm>
              <a:custGeom>
                <a:avLst/>
                <a:gdLst/>
                <a:ahLst/>
                <a:cxnLst>
                  <a:cxn ang="0">
                    <a:pos x="8" y="45"/>
                  </a:cxn>
                  <a:cxn ang="0">
                    <a:pos x="8" y="317"/>
                  </a:cxn>
                  <a:cxn ang="0">
                    <a:pos x="248" y="317"/>
                  </a:cxn>
                  <a:cxn ang="0">
                    <a:pos x="632" y="317"/>
                  </a:cxn>
                  <a:cxn ang="0">
                    <a:pos x="632" y="45"/>
                  </a:cxn>
                  <a:cxn ang="0">
                    <a:pos x="104" y="45"/>
                  </a:cxn>
                  <a:cxn ang="0">
                    <a:pos x="8" y="45"/>
                  </a:cxn>
                </a:cxnLst>
                <a:rect l="0" t="0" r="r" b="b"/>
                <a:pathLst>
                  <a:path w="632" h="362">
                    <a:moveTo>
                      <a:pt x="8" y="45"/>
                    </a:moveTo>
                    <a:lnTo>
                      <a:pt x="8" y="317"/>
                    </a:lnTo>
                    <a:cubicBezTo>
                      <a:pt x="48" y="362"/>
                      <a:pt x="144" y="317"/>
                      <a:pt x="248" y="317"/>
                    </a:cubicBezTo>
                    <a:cubicBezTo>
                      <a:pt x="352" y="317"/>
                      <a:pt x="568" y="362"/>
                      <a:pt x="632" y="317"/>
                    </a:cubicBezTo>
                    <a:lnTo>
                      <a:pt x="632" y="45"/>
                    </a:lnTo>
                    <a:cubicBezTo>
                      <a:pt x="544" y="0"/>
                      <a:pt x="208" y="45"/>
                      <a:pt x="104" y="45"/>
                    </a:cubicBezTo>
                    <a:cubicBezTo>
                      <a:pt x="0" y="45"/>
                      <a:pt x="28" y="45"/>
                      <a:pt x="8" y="45"/>
                    </a:cubicBezTo>
                    <a:close/>
                  </a:path>
                </a:pathLst>
              </a:custGeom>
              <a:solidFill>
                <a:schemeClr val="tx2"/>
              </a:solidFill>
              <a:ln w="9525">
                <a:noFill/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3095" name="Freeform 23"/>
            <p:cNvSpPr>
              <a:spLocks/>
            </p:cNvSpPr>
            <p:nvPr/>
          </p:nvSpPr>
          <p:spPr bwMode="ltGray">
            <a:xfrm rot="16200000" flipH="1">
              <a:off x="-1954" y="1951"/>
              <a:ext cx="4320" cy="412"/>
            </a:xfrm>
            <a:custGeom>
              <a:avLst/>
              <a:gdLst/>
              <a:ahLst/>
              <a:cxnLst>
                <a:cxn ang="0">
                  <a:pos x="0" y="196"/>
                </a:cxn>
                <a:cxn ang="0">
                  <a:pos x="5762" y="188"/>
                </a:cxn>
                <a:cxn ang="0">
                  <a:pos x="5762" y="4"/>
                </a:cxn>
                <a:cxn ang="0">
                  <a:pos x="0" y="0"/>
                </a:cxn>
                <a:cxn ang="0">
                  <a:pos x="0" y="196"/>
                </a:cxn>
              </a:cxnLst>
              <a:rect l="0" t="0" r="r" b="b"/>
              <a:pathLst>
                <a:path w="5762" h="385">
                  <a:moveTo>
                    <a:pt x="0" y="196"/>
                  </a:moveTo>
                  <a:cubicBezTo>
                    <a:pt x="1667" y="385"/>
                    <a:pt x="2275" y="93"/>
                    <a:pt x="5762" y="188"/>
                  </a:cubicBezTo>
                  <a:lnTo>
                    <a:pt x="5762" y="4"/>
                  </a:lnTo>
                  <a:lnTo>
                    <a:pt x="0" y="0"/>
                  </a:lnTo>
                  <a:lnTo>
                    <a:pt x="0" y="19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rgbClr val="767676"/>
                </a:gs>
              </a:gsLst>
              <a:lin ang="0" scaled="1"/>
            </a:gradFill>
            <a:ln w="9525" cap="flat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096" name="Freeform 24"/>
            <p:cNvSpPr>
              <a:spLocks/>
            </p:cNvSpPr>
            <p:nvPr/>
          </p:nvSpPr>
          <p:spPr bwMode="ltGray">
            <a:xfrm rot="16200000" flipH="1">
              <a:off x="-1584" y="2062"/>
              <a:ext cx="4319" cy="189"/>
            </a:xfrm>
            <a:custGeom>
              <a:avLst/>
              <a:gdLst/>
              <a:ahLst/>
              <a:cxnLst>
                <a:cxn ang="0">
                  <a:pos x="0" y="28"/>
                </a:cxn>
                <a:cxn ang="0">
                  <a:pos x="5761" y="0"/>
                </a:cxn>
                <a:cxn ang="0">
                  <a:pos x="5761" y="189"/>
                </a:cxn>
                <a:cxn ang="0">
                  <a:pos x="1" y="189"/>
                </a:cxn>
                <a:cxn ang="0">
                  <a:pos x="0" y="28"/>
                </a:cxn>
              </a:cxnLst>
              <a:rect l="0" t="0" r="r" b="b"/>
              <a:pathLst>
                <a:path w="5761" h="189">
                  <a:moveTo>
                    <a:pt x="0" y="28"/>
                  </a:moveTo>
                  <a:cubicBezTo>
                    <a:pt x="961" y="0"/>
                    <a:pt x="4971" y="161"/>
                    <a:pt x="5761" y="0"/>
                  </a:cubicBezTo>
                  <a:lnTo>
                    <a:pt x="5761" y="189"/>
                  </a:lnTo>
                  <a:lnTo>
                    <a:pt x="1" y="189"/>
                  </a:lnTo>
                  <a:lnTo>
                    <a:pt x="0" y="28"/>
                  </a:lnTo>
                  <a:close/>
                </a:path>
              </a:pathLst>
            </a:custGeom>
            <a:gradFill rotWithShape="0">
              <a:gsLst>
                <a:gs pos="0">
                  <a:srgbClr val="767676"/>
                </a:gs>
                <a:gs pos="100000">
                  <a:schemeClr val="bg1"/>
                </a:gs>
              </a:gsLst>
              <a:lin ang="0" scaled="1"/>
            </a:gradFill>
            <a:ln w="9525" cap="flat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3097" name="Rectangle 25"/>
          <p:cNvSpPr>
            <a:spLocks noGrp="1" noChangeArrowheads="1"/>
          </p:cNvSpPr>
          <p:nvPr>
            <p:ph type="title"/>
          </p:nvPr>
        </p:nvSpPr>
        <p:spPr bwMode="auto">
          <a:xfrm>
            <a:off x="1173163" y="457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098" name="Rectangle 26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73163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099" name="Rectangle 2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73163" y="6265863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50000"/>
              </a:spcBef>
              <a:defRPr sz="140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3100" name="Rectangle 2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5814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50000"/>
              </a:spcBef>
              <a:defRPr sz="1400"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3101" name="Rectangle 2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104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>
                <a:latin typeface="+mn-lt"/>
              </a:defRPr>
            </a:lvl1pPr>
          </a:lstStyle>
          <a:p>
            <a:fld id="{C2A750F9-1E7B-4604-93B6-4EF0DFA448E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8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nfng7QHIU0Y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173163" y="928688"/>
            <a:ext cx="7772400" cy="1555750"/>
          </a:xfrm>
        </p:spPr>
        <p:txBody>
          <a:bodyPr/>
          <a:lstStyle/>
          <a:p>
            <a:r>
              <a:rPr lang="en-US" sz="4800"/>
              <a:t>First Order Predicate Logic to English Translation</a:t>
            </a:r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Existential Quantifiers</a:t>
            </a:r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There exists a person x such that</a:t>
            </a:r>
          </a:p>
          <a:p>
            <a:r>
              <a:rPr lang="en-US" sz="2400"/>
              <a:t>There exists a person who</a:t>
            </a:r>
          </a:p>
          <a:p>
            <a:r>
              <a:rPr lang="en-US" sz="2400"/>
              <a:t>Someone</a:t>
            </a:r>
          </a:p>
          <a:p>
            <a:r>
              <a:rPr lang="en-US" sz="2400"/>
              <a:t>There exists a person x such that if</a:t>
            </a:r>
          </a:p>
          <a:p>
            <a:r>
              <a:rPr lang="en-US" sz="2400"/>
              <a:t>There exists a person who</a:t>
            </a:r>
          </a:p>
          <a:p>
            <a:r>
              <a:rPr lang="en-US" sz="2400"/>
              <a:t>Some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Example</a:t>
            </a:r>
          </a:p>
        </p:txBody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 dirty="0"/>
              <a:t>\A x [J(x) V K(x)]</a:t>
            </a:r>
          </a:p>
          <a:p>
            <a:r>
              <a:rPr lang="en-US" sz="2400" dirty="0"/>
              <a:t>J(x) = x studies hard</a:t>
            </a:r>
          </a:p>
          <a:p>
            <a:r>
              <a:rPr lang="en-US" sz="2400" dirty="0"/>
              <a:t>K(x) = x loves </a:t>
            </a:r>
            <a:r>
              <a:rPr lang="en-US" sz="2400" dirty="0" smtClean="0"/>
              <a:t>sports</a:t>
            </a:r>
            <a:endParaRPr lang="en-US" sz="2400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Single Quantifiers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J(x) = x studies hard</a:t>
            </a:r>
          </a:p>
          <a:p>
            <a:r>
              <a:rPr lang="en-US" sz="2400"/>
              <a:t>K(x) = x loves sports</a:t>
            </a:r>
          </a:p>
          <a:p>
            <a:r>
              <a:rPr lang="en-US" sz="2400"/>
              <a:t>\A x [J(x) V K(x)]</a:t>
            </a:r>
          </a:p>
          <a:p>
            <a:pPr lvl="1"/>
            <a:r>
              <a:rPr lang="en-US" sz="2400"/>
              <a:t>For every person x, x studies hard or loves sports</a:t>
            </a:r>
          </a:p>
          <a:p>
            <a:pPr lvl="1"/>
            <a:r>
              <a:rPr lang="en-US" sz="2400"/>
              <a:t>All persons study hard or love sports</a:t>
            </a:r>
          </a:p>
          <a:p>
            <a:pPr lvl="1"/>
            <a:r>
              <a:rPr lang="en-US" sz="2400"/>
              <a:t>Everyone studies hard or loves sports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Single Quantifiers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J(x) = x studies hard</a:t>
            </a:r>
          </a:p>
          <a:p>
            <a:r>
              <a:rPr lang="en-US" sz="2400"/>
              <a:t>K(x) = x loves sports</a:t>
            </a:r>
          </a:p>
          <a:p>
            <a:r>
              <a:rPr lang="en-US" sz="2400"/>
              <a:t>\E x [J(x) ^ K(x)]</a:t>
            </a:r>
          </a:p>
          <a:p>
            <a:pPr lvl="1"/>
            <a:r>
              <a:rPr lang="en-US" sz="2400"/>
              <a:t>There exists a person x such that x studies hard and loves sports</a:t>
            </a:r>
          </a:p>
          <a:p>
            <a:pPr lvl="1"/>
            <a:r>
              <a:rPr lang="en-US" sz="2400"/>
              <a:t>There exists a person who studies hard and love sports</a:t>
            </a:r>
          </a:p>
          <a:p>
            <a:pPr lvl="1"/>
            <a:r>
              <a:rPr lang="en-US" sz="2400"/>
              <a:t>Someone studies hard and loves sports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Single Quantifiers</a:t>
            </a:r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J(x) = x studies hard</a:t>
            </a:r>
          </a:p>
          <a:p>
            <a:r>
              <a:rPr lang="en-US" sz="2400"/>
              <a:t>K(x) = x loves sports</a:t>
            </a:r>
          </a:p>
          <a:p>
            <a:r>
              <a:rPr lang="en-US" sz="2400"/>
              <a:t>\E x [J(x) V ~K(x)]</a:t>
            </a:r>
          </a:p>
          <a:p>
            <a:pPr lvl="1"/>
            <a:r>
              <a:rPr lang="en-US" sz="2400"/>
              <a:t>There exists a person x such that x studies hard or does not love sports</a:t>
            </a:r>
          </a:p>
          <a:p>
            <a:pPr lvl="1"/>
            <a:r>
              <a:rPr lang="en-US" sz="2400"/>
              <a:t>There exists a person who studies hard or does not love sports</a:t>
            </a:r>
          </a:p>
          <a:p>
            <a:pPr lvl="1"/>
            <a:r>
              <a:rPr lang="en-US" sz="2400"/>
              <a:t>Someone studies hard or does not love sports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Single Quantifiers using IMPLY</a:t>
            </a:r>
          </a:p>
        </p:txBody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J(x) = x studies hard</a:t>
            </a:r>
          </a:p>
          <a:p>
            <a:r>
              <a:rPr lang="en-US" sz="2400"/>
              <a:t>K(x) = x loves sports</a:t>
            </a:r>
          </a:p>
          <a:p>
            <a:r>
              <a:rPr lang="en-US" sz="2400"/>
              <a:t>\A x [J(x) -&gt; K(x)]</a:t>
            </a:r>
          </a:p>
          <a:p>
            <a:pPr lvl="1"/>
            <a:r>
              <a:rPr lang="en-US" sz="2400"/>
              <a:t>For every person x, if x studies hard, x loves sports</a:t>
            </a:r>
          </a:p>
          <a:p>
            <a:pPr lvl="1"/>
            <a:r>
              <a:rPr lang="en-US" sz="2400"/>
              <a:t>Every person loves sports if he/she studies hard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Single Quantifiers using IMPLY</a:t>
            </a:r>
          </a:p>
        </p:txBody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J(x) = x studies hard</a:t>
            </a:r>
          </a:p>
          <a:p>
            <a:r>
              <a:rPr lang="en-US" sz="2400"/>
              <a:t>K(x) = x loves sports</a:t>
            </a:r>
          </a:p>
          <a:p>
            <a:r>
              <a:rPr lang="en-US" sz="2400"/>
              <a:t>\E x [J(x) -&gt; K(x)]</a:t>
            </a:r>
          </a:p>
          <a:p>
            <a:pPr lvl="1"/>
            <a:r>
              <a:rPr lang="en-US" sz="2400"/>
              <a:t>There exists a person x such that if x studies hard, x loves sports</a:t>
            </a:r>
          </a:p>
          <a:p>
            <a:pPr lvl="1"/>
            <a:r>
              <a:rPr lang="en-US" sz="2400"/>
              <a:t>There exists a person who loves sports if he/she studies hard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Single Quantifiers using IMPLY</a:t>
            </a:r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J(x) = x studies hard</a:t>
            </a:r>
          </a:p>
          <a:p>
            <a:r>
              <a:rPr lang="en-US" sz="2400"/>
              <a:t>K(x) = x loves sports</a:t>
            </a:r>
          </a:p>
          <a:p>
            <a:r>
              <a:rPr lang="en-US" sz="2400"/>
              <a:t>\E x [J(x) -&gt; ~K(x)]</a:t>
            </a:r>
          </a:p>
          <a:p>
            <a:pPr lvl="1"/>
            <a:r>
              <a:rPr lang="en-US" sz="2400"/>
              <a:t>There exists a person x such that if x studies hard, x does not love sports</a:t>
            </a:r>
          </a:p>
          <a:p>
            <a:pPr lvl="1"/>
            <a:r>
              <a:rPr lang="en-US" sz="2400"/>
              <a:t>There exists a person who does not love sports if he/she studies hard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Double Quantifiers</a:t>
            </a:r>
          </a:p>
        </p:txBody>
      </p:sp>
      <p:sp>
        <p:nvSpPr>
          <p:cNvPr id="747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P(x,y) = x runs faster than y</a:t>
            </a:r>
          </a:p>
          <a:p>
            <a:r>
              <a:rPr lang="en-US" sz="2400"/>
              <a:t>Q(x,y) = x is older than y</a:t>
            </a:r>
          </a:p>
          <a:p>
            <a:r>
              <a:rPr lang="en-US" sz="2400"/>
              <a:t>\A x [P(x,y) V Q(x,y)]</a:t>
            </a:r>
          </a:p>
          <a:p>
            <a:pPr lvl="1"/>
            <a:r>
              <a:rPr lang="en-US" sz="2400"/>
              <a:t>For every person x the following holds: x runs faster than y or x is older than y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Double Quantifiers</a:t>
            </a:r>
          </a:p>
        </p:txBody>
      </p:sp>
      <p:sp>
        <p:nvSpPr>
          <p:cNvPr id="757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P(x,y) = x runs faster than y</a:t>
            </a:r>
          </a:p>
          <a:p>
            <a:r>
              <a:rPr lang="en-US" sz="2400"/>
              <a:t>Q(x,y) = x is older than y</a:t>
            </a:r>
          </a:p>
          <a:p>
            <a:r>
              <a:rPr lang="en-US" sz="2400"/>
              <a:t>\E x [P(x,y) ^ Q(x,y)]</a:t>
            </a:r>
          </a:p>
          <a:p>
            <a:pPr lvl="1"/>
            <a:r>
              <a:rPr lang="en-US" sz="2400"/>
              <a:t>There exist a person x which satisfies the following: x runs faster than y and x is older than 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Overview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Natural Language Generation</a:t>
            </a:r>
          </a:p>
          <a:p>
            <a:r>
              <a:rPr lang="en-US" sz="2400"/>
              <a:t>First Order Predicate Logic to English Translation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Double Quantifiers</a:t>
            </a:r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P(x,y) = x runs faster than y</a:t>
            </a:r>
          </a:p>
          <a:p>
            <a:r>
              <a:rPr lang="en-US" sz="2400"/>
              <a:t>Q(x,y) = x is older than y</a:t>
            </a:r>
          </a:p>
          <a:p>
            <a:r>
              <a:rPr lang="en-US" sz="2400"/>
              <a:t>\E x [P(x,y) V ~Q(x,y)]</a:t>
            </a:r>
          </a:p>
          <a:p>
            <a:pPr lvl="1"/>
            <a:r>
              <a:rPr lang="en-US" sz="2400"/>
              <a:t>There exist a person x which satisfies the following: x run faster than y or x is not older than y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Double Quantifiers using IMPLY</a:t>
            </a:r>
          </a:p>
        </p:txBody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R(x,y) = x swims faster than y</a:t>
            </a:r>
          </a:p>
          <a:p>
            <a:r>
              <a:rPr lang="en-US" sz="2400"/>
              <a:t>J(y) = y studies hard</a:t>
            </a:r>
          </a:p>
          <a:p>
            <a:r>
              <a:rPr lang="en-US" sz="2400"/>
              <a:t>K(x) = x loves sports</a:t>
            </a:r>
          </a:p>
          <a:p>
            <a:r>
              <a:rPr lang="en-US" sz="2400"/>
              <a:t>\A x \E y [[K(x) ^ J(y)] -&gt; R(x,y)]</a:t>
            </a:r>
          </a:p>
          <a:p>
            <a:pPr lvl="1"/>
            <a:r>
              <a:rPr lang="en-US" sz="2400"/>
              <a:t>For every person x and for some person y the following holds: If x loves sports and y studies hard then x swims faster than y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Double Quantifiers using IMPLY</a:t>
            </a:r>
          </a:p>
        </p:txBody>
      </p:sp>
      <p:sp>
        <p:nvSpPr>
          <p:cNvPr id="788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R(x,y) = x swims faster than y</a:t>
            </a:r>
          </a:p>
          <a:p>
            <a:r>
              <a:rPr lang="en-US" sz="2400"/>
              <a:t>L(x) = x is a student</a:t>
            </a:r>
          </a:p>
          <a:p>
            <a:r>
              <a:rPr lang="en-US" sz="2400"/>
              <a:t>\E x \A y [R(x,y) -&gt; L(x)]</a:t>
            </a:r>
          </a:p>
          <a:p>
            <a:pPr lvl="1"/>
            <a:r>
              <a:rPr lang="en-US" sz="2400"/>
              <a:t>There exist a person x for every person y which satisfies the following: If x swims faster than y then x is a student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Translation of Double Quantifiers using IMPLY</a:t>
            </a:r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S(x,y) = x is taller than y</a:t>
            </a:r>
          </a:p>
          <a:p>
            <a:r>
              <a:rPr lang="en-US" sz="2400"/>
              <a:t>\E y \E x ~S(y,x)</a:t>
            </a:r>
          </a:p>
          <a:p>
            <a:pPr lvl="1"/>
            <a:r>
              <a:rPr lang="en-US" sz="2400"/>
              <a:t>There exist a person y which satisfies the following: some person y is not taller than x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Implication</a:t>
            </a:r>
            <a:endParaRPr lang="en-US" dirty="0"/>
          </a:p>
        </p:txBody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 dirty="0"/>
              <a:t>P(</a:t>
            </a:r>
            <a:r>
              <a:rPr lang="en-US" sz="2400" dirty="0" err="1"/>
              <a:t>x,y</a:t>
            </a:r>
            <a:r>
              <a:rPr lang="en-US" sz="2400" dirty="0"/>
              <a:t>) = x runs faster than y</a:t>
            </a:r>
          </a:p>
          <a:p>
            <a:r>
              <a:rPr lang="en-US" sz="2400" dirty="0"/>
              <a:t>S(</a:t>
            </a:r>
            <a:r>
              <a:rPr lang="en-US" sz="2400" dirty="0" err="1"/>
              <a:t>x,y</a:t>
            </a:r>
            <a:r>
              <a:rPr lang="en-US" sz="2400" dirty="0"/>
              <a:t>) = x is taller than y</a:t>
            </a:r>
          </a:p>
          <a:p>
            <a:r>
              <a:rPr lang="en-US" sz="2400" dirty="0"/>
              <a:t>\A x [P(</a:t>
            </a:r>
            <a:r>
              <a:rPr lang="en-US" sz="2400" dirty="0" err="1"/>
              <a:t>x,y</a:t>
            </a:r>
            <a:r>
              <a:rPr lang="en-US" sz="2400" dirty="0"/>
              <a:t>) -&gt; S(</a:t>
            </a:r>
            <a:r>
              <a:rPr lang="en-US" sz="2400" dirty="0" err="1"/>
              <a:t>x,y</a:t>
            </a:r>
            <a:r>
              <a:rPr lang="en-US" sz="2400" dirty="0"/>
              <a:t>)]</a:t>
            </a:r>
          </a:p>
          <a:p>
            <a:pPr lvl="1"/>
            <a:r>
              <a:rPr lang="en-US" sz="2400" dirty="0"/>
              <a:t>For every person x the following holds: x runs faster than y implies x is taller than y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Implication</a:t>
            </a:r>
            <a:endParaRPr lang="en-US" dirty="0"/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 dirty="0"/>
              <a:t>P(</a:t>
            </a:r>
            <a:r>
              <a:rPr lang="en-US" sz="2400" dirty="0" err="1"/>
              <a:t>x,y</a:t>
            </a:r>
            <a:r>
              <a:rPr lang="en-US" sz="2400" dirty="0"/>
              <a:t>) = x runs faster than y</a:t>
            </a:r>
          </a:p>
          <a:p>
            <a:r>
              <a:rPr lang="en-US" sz="2400" dirty="0"/>
              <a:t>Q(</a:t>
            </a:r>
            <a:r>
              <a:rPr lang="en-US" sz="2400" dirty="0" err="1"/>
              <a:t>x,y</a:t>
            </a:r>
            <a:r>
              <a:rPr lang="en-US" sz="2400" dirty="0"/>
              <a:t>) = x is older than y</a:t>
            </a:r>
          </a:p>
          <a:p>
            <a:r>
              <a:rPr lang="en-US" sz="2400" dirty="0"/>
              <a:t>T(</a:t>
            </a:r>
            <a:r>
              <a:rPr lang="en-US" sz="2400" dirty="0" err="1"/>
              <a:t>x,y</a:t>
            </a:r>
            <a:r>
              <a:rPr lang="en-US" sz="2400" dirty="0"/>
              <a:t>) = x talks louder than y</a:t>
            </a:r>
          </a:p>
          <a:p>
            <a:r>
              <a:rPr lang="en-US" sz="2400" dirty="0"/>
              <a:t>\E x [P(</a:t>
            </a:r>
            <a:r>
              <a:rPr lang="en-US" sz="2400" dirty="0" err="1"/>
              <a:t>x,y</a:t>
            </a:r>
            <a:r>
              <a:rPr lang="en-US" sz="2400" dirty="0"/>
              <a:t>) ^ Q(</a:t>
            </a:r>
            <a:r>
              <a:rPr lang="en-US" sz="2400" dirty="0" err="1"/>
              <a:t>x,y</a:t>
            </a:r>
            <a:r>
              <a:rPr lang="en-US" sz="2400" dirty="0"/>
              <a:t>) -&gt; T(</a:t>
            </a:r>
            <a:r>
              <a:rPr lang="en-US" sz="2400" dirty="0" err="1"/>
              <a:t>x,y</a:t>
            </a:r>
            <a:r>
              <a:rPr lang="en-US" sz="2400" dirty="0"/>
              <a:t>)]</a:t>
            </a:r>
          </a:p>
          <a:p>
            <a:pPr lvl="1"/>
            <a:r>
              <a:rPr lang="en-US" sz="2400" dirty="0"/>
              <a:t>There exist a person x which satisfies the following: x runs faster than y and x is older than y implies x talks louder than y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Implication</a:t>
            </a:r>
            <a:endParaRPr lang="en-US" dirty="0"/>
          </a:p>
        </p:txBody>
      </p:sp>
      <p:sp>
        <p:nvSpPr>
          <p:cNvPr id="829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 dirty="0"/>
              <a:t>J(x) = x studies hard</a:t>
            </a:r>
          </a:p>
          <a:p>
            <a:r>
              <a:rPr lang="en-US" sz="2400" dirty="0"/>
              <a:t>N(x) = x likes baseball</a:t>
            </a:r>
          </a:p>
          <a:p>
            <a:r>
              <a:rPr lang="en-US" sz="2400" dirty="0"/>
              <a:t>R(</a:t>
            </a:r>
            <a:r>
              <a:rPr lang="en-US" sz="2400" dirty="0" err="1"/>
              <a:t>x,y</a:t>
            </a:r>
            <a:r>
              <a:rPr lang="en-US" sz="2400" dirty="0"/>
              <a:t>) = x swims faster than y</a:t>
            </a:r>
          </a:p>
          <a:p>
            <a:r>
              <a:rPr lang="en-US" sz="2400" dirty="0"/>
              <a:t>\A x [J(x) ^ N(x) -&gt; R(</a:t>
            </a:r>
            <a:r>
              <a:rPr lang="en-US" sz="2400" dirty="0" err="1"/>
              <a:t>x,y</a:t>
            </a:r>
            <a:r>
              <a:rPr lang="en-US" sz="2400" dirty="0"/>
              <a:t>)]</a:t>
            </a:r>
          </a:p>
          <a:p>
            <a:pPr lvl="1"/>
            <a:r>
              <a:rPr lang="en-US" sz="2400" dirty="0"/>
              <a:t>For every person x the following holds: x study hard and x like baseball implies x does not swim faster than y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Write FOL Statements.</a:t>
            </a:r>
          </a:p>
          <a:p>
            <a:r>
              <a:rPr lang="en-US" dirty="0" smtClean="0"/>
              <a:t>Everyone plays football or study.</a:t>
            </a:r>
          </a:p>
          <a:p>
            <a:r>
              <a:rPr lang="en-US" dirty="0" smtClean="0"/>
              <a:t>X is taller than Y if he runs faster than y.</a:t>
            </a:r>
          </a:p>
          <a:p>
            <a:r>
              <a:rPr lang="en-US" dirty="0" smtClean="0"/>
              <a:t>X can study AI or SE only after he has studied C++.</a:t>
            </a:r>
          </a:p>
          <a:p>
            <a:r>
              <a:rPr lang="en-US" dirty="0" smtClean="0"/>
              <a:t>Mercedes and BMW  cars are costly than Toyota.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Natural Language Generation</a:t>
            </a:r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 dirty="0"/>
              <a:t>Content Determination</a:t>
            </a:r>
          </a:p>
          <a:p>
            <a:r>
              <a:rPr lang="en-US" sz="2400" dirty="0"/>
              <a:t>Document Structuring</a:t>
            </a:r>
          </a:p>
          <a:p>
            <a:r>
              <a:rPr lang="en-US" sz="2400" dirty="0"/>
              <a:t>Sentence Aggregation</a:t>
            </a:r>
          </a:p>
          <a:p>
            <a:r>
              <a:rPr lang="en-US" sz="2400" dirty="0" smtClean="0"/>
              <a:t>Referring </a:t>
            </a:r>
            <a:r>
              <a:rPr lang="en-US" sz="2400" dirty="0"/>
              <a:t>Expression </a:t>
            </a:r>
            <a:r>
              <a:rPr lang="en-US" sz="2400" dirty="0" smtClean="0"/>
              <a:t>Generation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Content Determination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The process of deciding what to say</a:t>
            </a:r>
          </a:p>
          <a:p>
            <a:r>
              <a:rPr lang="en-US" sz="2400"/>
              <a:t>Different communicative goals may require different information to be expressed</a:t>
            </a:r>
          </a:p>
          <a:p>
            <a:r>
              <a:rPr lang="en-US" sz="2400"/>
              <a:t>Content required may depend on characteristics of the reader</a:t>
            </a:r>
          </a:p>
          <a:p>
            <a:r>
              <a:rPr lang="en-US" sz="2400"/>
              <a:t>Constraints upon the output</a:t>
            </a:r>
          </a:p>
          <a:p>
            <a:r>
              <a:rPr lang="en-US" sz="2400"/>
              <a:t>Questions of what information should be included are application dependent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Good are we?</a:t>
            </a:r>
          </a:p>
          <a:p>
            <a:endParaRPr lang="en-US" dirty="0" smtClean="0"/>
          </a:p>
          <a:p>
            <a:r>
              <a:rPr lang="en-US" dirty="0" smtClean="0"/>
              <a:t>Mobile is still working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STOP Don’t Let them Go</a:t>
            </a:r>
            <a:r>
              <a:rPr lang="en-US" dirty="0" smtClean="0">
                <a:hlinkClick r:id="rId2"/>
              </a:rPr>
              <a:t> http://www.youtube.com/watch?v=nfng7QHIU0Y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Document Structuring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 dirty="0"/>
              <a:t>Problem of imposing ordering and structure over the information</a:t>
            </a:r>
          </a:p>
          <a:p>
            <a:r>
              <a:rPr lang="en-US" sz="2400" dirty="0"/>
              <a:t>A text is not just a random collection of sentences</a:t>
            </a:r>
          </a:p>
          <a:p>
            <a:r>
              <a:rPr lang="en-US" sz="2400" dirty="0"/>
              <a:t>Texts have an underlying structure in which the parts are related together</a:t>
            </a:r>
          </a:p>
          <a:p>
            <a:r>
              <a:rPr lang="en-US" sz="2400" dirty="0"/>
              <a:t>Readers have an expectation of the structure of text</a:t>
            </a:r>
          </a:p>
          <a:p>
            <a:r>
              <a:rPr lang="en-US" sz="2400" dirty="0"/>
              <a:t>Two related issues:</a:t>
            </a:r>
          </a:p>
          <a:p>
            <a:pPr lvl="1"/>
            <a:r>
              <a:rPr lang="en-US" sz="2400" dirty="0"/>
              <a:t>conceptual grouping</a:t>
            </a:r>
          </a:p>
          <a:p>
            <a:pPr lvl="1"/>
            <a:r>
              <a:rPr lang="en-US" sz="2400" dirty="0"/>
              <a:t>rhetorical relationships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am dead</a:t>
            </a:r>
          </a:p>
          <a:p>
            <a:endParaRPr lang="en-US" dirty="0" smtClean="0"/>
          </a:p>
          <a:p>
            <a:r>
              <a:rPr lang="en-US" dirty="0" smtClean="0"/>
              <a:t>Burn the CD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Ok, Lets see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First Order Predicate Logic to English Translation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2400"/>
              <a:t>System Description</a:t>
            </a:r>
          </a:p>
          <a:p>
            <a:pPr>
              <a:lnSpc>
                <a:spcPct val="90000"/>
              </a:lnSpc>
            </a:pPr>
            <a:r>
              <a:rPr lang="en-US" sz="2400"/>
              <a:t>Outline of Method</a:t>
            </a:r>
          </a:p>
          <a:p>
            <a:pPr>
              <a:lnSpc>
                <a:spcPct val="90000"/>
              </a:lnSpc>
            </a:pPr>
            <a:r>
              <a:rPr lang="en-US" sz="2400"/>
              <a:t>Universal Quantifiers</a:t>
            </a:r>
          </a:p>
          <a:p>
            <a:pPr>
              <a:lnSpc>
                <a:spcPct val="90000"/>
              </a:lnSpc>
            </a:pPr>
            <a:r>
              <a:rPr lang="en-US" sz="2400"/>
              <a:t>Existential Quantifiers</a:t>
            </a:r>
          </a:p>
          <a:p>
            <a:pPr>
              <a:lnSpc>
                <a:spcPct val="90000"/>
              </a:lnSpc>
            </a:pPr>
            <a:r>
              <a:rPr lang="en-US" sz="2400"/>
              <a:t>Example</a:t>
            </a:r>
          </a:p>
          <a:p>
            <a:pPr>
              <a:lnSpc>
                <a:spcPct val="90000"/>
              </a:lnSpc>
            </a:pPr>
            <a:r>
              <a:rPr lang="en-US" sz="2400"/>
              <a:t>Translation of Single Quantifiers</a:t>
            </a:r>
          </a:p>
          <a:p>
            <a:pPr>
              <a:lnSpc>
                <a:spcPct val="90000"/>
              </a:lnSpc>
            </a:pPr>
            <a:r>
              <a:rPr lang="en-US" sz="2400"/>
              <a:t>Translation of Single Quantifiers using IMPLY</a:t>
            </a:r>
          </a:p>
          <a:p>
            <a:pPr>
              <a:lnSpc>
                <a:spcPct val="90000"/>
              </a:lnSpc>
            </a:pPr>
            <a:r>
              <a:rPr lang="en-US" sz="2400"/>
              <a:t>Translation of Double Quantifiers</a:t>
            </a:r>
          </a:p>
          <a:p>
            <a:pPr>
              <a:lnSpc>
                <a:spcPct val="90000"/>
              </a:lnSpc>
            </a:pPr>
            <a:r>
              <a:rPr lang="en-US" sz="2400"/>
              <a:t>Translation of Double Quantifiers using IMPLY</a:t>
            </a:r>
          </a:p>
          <a:p>
            <a:pPr>
              <a:lnSpc>
                <a:spcPct val="90000"/>
              </a:lnSpc>
            </a:pPr>
            <a:r>
              <a:rPr lang="en-US" sz="2400"/>
              <a:t>CatchAll Function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Universal Quantifiers</a:t>
            </a:r>
          </a:p>
        </p:txBody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/>
              <a:t>For every person x,</a:t>
            </a:r>
          </a:p>
          <a:p>
            <a:r>
              <a:rPr lang="en-US" sz="2400"/>
              <a:t>All persons</a:t>
            </a:r>
          </a:p>
          <a:p>
            <a:r>
              <a:rPr lang="en-US" sz="2400"/>
              <a:t>Everyone</a:t>
            </a:r>
          </a:p>
          <a:p>
            <a:r>
              <a:rPr lang="en-US" sz="2400"/>
              <a:t>For every person x, if</a:t>
            </a:r>
          </a:p>
          <a:p>
            <a:r>
              <a:rPr lang="en-US" sz="2400"/>
              <a:t>Every person</a:t>
            </a:r>
          </a:p>
          <a:p>
            <a:r>
              <a:rPr lang="en-US" sz="2400"/>
              <a:t>Every person who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ad`s Tie">
  <a:themeElements>
    <a:clrScheme name="Dad`s Tie 2">
      <a:dk1>
        <a:srgbClr val="000000"/>
      </a:dk1>
      <a:lt1>
        <a:srgbClr val="FFFFFF"/>
      </a:lt1>
      <a:dk2>
        <a:srgbClr val="003366"/>
      </a:dk2>
      <a:lt2>
        <a:srgbClr val="5490A8"/>
      </a:lt2>
      <a:accent1>
        <a:srgbClr val="0099CC"/>
      </a:accent1>
      <a:accent2>
        <a:srgbClr val="3366CC"/>
      </a:accent2>
      <a:accent3>
        <a:srgbClr val="FFFFFF"/>
      </a:accent3>
      <a:accent4>
        <a:srgbClr val="000000"/>
      </a:accent4>
      <a:accent5>
        <a:srgbClr val="AACAE2"/>
      </a:accent5>
      <a:accent6>
        <a:srgbClr val="2D5CB9"/>
      </a:accent6>
      <a:hlink>
        <a:srgbClr val="99CCFF"/>
      </a:hlink>
      <a:folHlink>
        <a:srgbClr val="E1E1B7"/>
      </a:folHlink>
    </a:clrScheme>
    <a:fontScheme name="Dad`s Tie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Dad`s Tie 1">
        <a:dk1>
          <a:srgbClr val="5490A8"/>
        </a:dk1>
        <a:lt1>
          <a:srgbClr val="DDDDDD"/>
        </a:lt1>
        <a:dk2>
          <a:srgbClr val="00172E"/>
        </a:dk2>
        <a:lt2>
          <a:srgbClr val="CCECFF"/>
        </a:lt2>
        <a:accent1>
          <a:srgbClr val="0099CC"/>
        </a:accent1>
        <a:accent2>
          <a:srgbClr val="3366CC"/>
        </a:accent2>
        <a:accent3>
          <a:srgbClr val="AAABAD"/>
        </a:accent3>
        <a:accent4>
          <a:srgbClr val="BDBDBD"/>
        </a:accent4>
        <a:accent5>
          <a:srgbClr val="AACAE2"/>
        </a:accent5>
        <a:accent6>
          <a:srgbClr val="2D5CB9"/>
        </a:accent6>
        <a:hlink>
          <a:srgbClr val="99CCFF"/>
        </a:hlink>
        <a:folHlink>
          <a:srgbClr val="E1E1B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ad`s Tie 2">
        <a:dk1>
          <a:srgbClr val="000000"/>
        </a:dk1>
        <a:lt1>
          <a:srgbClr val="FFFFFF"/>
        </a:lt1>
        <a:dk2>
          <a:srgbClr val="003366"/>
        </a:dk2>
        <a:lt2>
          <a:srgbClr val="5490A8"/>
        </a:lt2>
        <a:accent1>
          <a:srgbClr val="0099CC"/>
        </a:accent1>
        <a:accent2>
          <a:srgbClr val="3366CC"/>
        </a:accent2>
        <a:accent3>
          <a:srgbClr val="FFFFFF"/>
        </a:accent3>
        <a:accent4>
          <a:srgbClr val="000000"/>
        </a:accent4>
        <a:accent5>
          <a:srgbClr val="AACAE2"/>
        </a:accent5>
        <a:accent6>
          <a:srgbClr val="2D5CB9"/>
        </a:accent6>
        <a:hlink>
          <a:srgbClr val="99CCFF"/>
        </a:hlink>
        <a:folHlink>
          <a:srgbClr val="E1E1B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d`s Tie 3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d`s Tie 4">
        <a:dk1>
          <a:srgbClr val="000000"/>
        </a:dk1>
        <a:lt1>
          <a:srgbClr val="FFFFFF"/>
        </a:lt1>
        <a:dk2>
          <a:srgbClr val="666633"/>
        </a:dk2>
        <a:lt2>
          <a:srgbClr val="908A6C"/>
        </a:lt2>
        <a:accent1>
          <a:srgbClr val="808000"/>
        </a:accent1>
        <a:accent2>
          <a:srgbClr val="996633"/>
        </a:accent2>
        <a:accent3>
          <a:srgbClr val="FFFFFF"/>
        </a:accent3>
        <a:accent4>
          <a:srgbClr val="000000"/>
        </a:accent4>
        <a:accent5>
          <a:srgbClr val="C0C0AA"/>
        </a:accent5>
        <a:accent6>
          <a:srgbClr val="8A5C2D"/>
        </a:accent6>
        <a:hlink>
          <a:srgbClr val="CCCC00"/>
        </a:hlink>
        <a:folHlink>
          <a:srgbClr val="D6DE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d`s Tie 5">
        <a:dk1>
          <a:srgbClr val="000000"/>
        </a:dk1>
        <a:lt1>
          <a:srgbClr val="FFFFFF"/>
        </a:lt1>
        <a:dk2>
          <a:srgbClr val="181848"/>
        </a:dk2>
        <a:lt2>
          <a:srgbClr val="656F97"/>
        </a:lt2>
        <a:accent1>
          <a:srgbClr val="6666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B8B8FF"/>
        </a:accent5>
        <a:accent6>
          <a:srgbClr val="2D2D8A"/>
        </a:accent6>
        <a:hlink>
          <a:srgbClr val="9A9ABC"/>
        </a:hlink>
        <a:folHlink>
          <a:srgbClr val="D2B6C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ad`s Tie 6">
        <a:dk1>
          <a:srgbClr val="CC0066"/>
        </a:dk1>
        <a:lt1>
          <a:srgbClr val="FFFFFF"/>
        </a:lt1>
        <a:dk2>
          <a:srgbClr val="000000"/>
        </a:dk2>
        <a:lt2>
          <a:srgbClr val="CC0099"/>
        </a:lt2>
        <a:accent1>
          <a:srgbClr val="FF9900"/>
        </a:accent1>
        <a:accent2>
          <a:srgbClr val="CC6600"/>
        </a:accent2>
        <a:accent3>
          <a:srgbClr val="AAAAAA"/>
        </a:accent3>
        <a:accent4>
          <a:srgbClr val="DADADA"/>
        </a:accent4>
        <a:accent5>
          <a:srgbClr val="FFCAAA"/>
        </a:accent5>
        <a:accent6>
          <a:srgbClr val="B95C00"/>
        </a:accent6>
        <a:hlink>
          <a:srgbClr val="009900"/>
        </a:hlink>
        <a:folHlink>
          <a:srgbClr val="A50021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Designs\Dad`s Tie.pot</Template>
  <TotalTime>853</TotalTime>
  <Words>1112</Words>
  <Application>Microsoft PowerPoint</Application>
  <PresentationFormat>On-screen Show (4:3)</PresentationFormat>
  <Paragraphs>156</Paragraphs>
  <Slides>27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Dad`s Tie</vt:lpstr>
      <vt:lpstr>First Order Predicate Logic to English Translation</vt:lpstr>
      <vt:lpstr>Overview</vt:lpstr>
      <vt:lpstr>Natural Language Generation</vt:lpstr>
      <vt:lpstr>Content Determination</vt:lpstr>
      <vt:lpstr>Examples</vt:lpstr>
      <vt:lpstr>Document Structuring</vt:lpstr>
      <vt:lpstr>Examples</vt:lpstr>
      <vt:lpstr>First Order Predicate Logic to English Translation</vt:lpstr>
      <vt:lpstr>Universal Quantifiers</vt:lpstr>
      <vt:lpstr>Existential Quantifiers</vt:lpstr>
      <vt:lpstr>Example</vt:lpstr>
      <vt:lpstr>Translation of Single Quantifiers</vt:lpstr>
      <vt:lpstr>Translation of Single Quantifiers</vt:lpstr>
      <vt:lpstr>Translation of Single Quantifiers</vt:lpstr>
      <vt:lpstr>Translation of Single Quantifiers using IMPLY</vt:lpstr>
      <vt:lpstr>Translation of Single Quantifiers using IMPLY</vt:lpstr>
      <vt:lpstr>Translation of Single Quantifiers using IMPLY</vt:lpstr>
      <vt:lpstr>Translation of Double Quantifiers</vt:lpstr>
      <vt:lpstr>Translation of Double Quantifiers</vt:lpstr>
      <vt:lpstr>Translation of Double Quantifiers</vt:lpstr>
      <vt:lpstr>Translation of Double Quantifiers using IMPLY</vt:lpstr>
      <vt:lpstr>Translation of Double Quantifiers using IMPLY</vt:lpstr>
      <vt:lpstr>Translation of Double Quantifiers using IMPLY</vt:lpstr>
      <vt:lpstr>Implication</vt:lpstr>
      <vt:lpstr>Implication</vt:lpstr>
      <vt:lpstr>Implication</vt:lpstr>
      <vt:lpstr>Exercise</vt:lpstr>
    </vt:vector>
  </TitlesOfParts>
  <Company>DKG Media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First Order Predicate Logic to English Translation</dc:title>
  <dc:creator>don</dc:creator>
  <cp:lastModifiedBy>User Ksu</cp:lastModifiedBy>
  <cp:revision>185</cp:revision>
  <cp:lastPrinted>1601-01-01T00:00:00Z</cp:lastPrinted>
  <dcterms:created xsi:type="dcterms:W3CDTF">2005-03-19T23:00:36Z</dcterms:created>
  <dcterms:modified xsi:type="dcterms:W3CDTF">2011-05-27T10:03:20Z</dcterms:modified>
</cp:coreProperties>
</file>

<file path=docProps/thumbnail.jpeg>
</file>