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44" r:id="rId1"/>
  </p:sldMasterIdLst>
  <p:notesMasterIdLst>
    <p:notesMasterId r:id="rId32"/>
  </p:notesMasterIdLst>
  <p:sldIdLst>
    <p:sldId id="256" r:id="rId2"/>
    <p:sldId id="257" r:id="rId3"/>
    <p:sldId id="258" r:id="rId4"/>
    <p:sldId id="260" r:id="rId5"/>
    <p:sldId id="261" r:id="rId6"/>
    <p:sldId id="262" r:id="rId7"/>
    <p:sldId id="263" r:id="rId8"/>
    <p:sldId id="264" r:id="rId9"/>
    <p:sldId id="265" r:id="rId10"/>
    <p:sldId id="266" r:id="rId11"/>
    <p:sldId id="267" r:id="rId12"/>
    <p:sldId id="269"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autoAdjust="0"/>
    <p:restoredTop sz="94658" autoAdjust="0"/>
  </p:normalViewPr>
  <p:slideViewPr>
    <p:cSldViewPr>
      <p:cViewPr varScale="1">
        <p:scale>
          <a:sx n="86" d="100"/>
          <a:sy n="86" d="100"/>
        </p:scale>
        <p:origin x="-68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Administrator\&#1587;&#1591;&#1581;%20&#1575;&#1604;&#1605;&#1603;&#1578;&#1576;\FINAL\analysi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Administrator\&#1587;&#1591;&#1581;%20&#1575;&#1604;&#1605;&#1603;&#1578;&#1576;\FINAL\analysi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Administrator\&#1587;&#1591;&#1581;%20&#1575;&#1604;&#1605;&#1603;&#1578;&#1576;\FINAL\analysi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ar-SA"/>
  <c:chart>
    <c:plotArea>
      <c:layout/>
      <c:barChart>
        <c:barDir val="col"/>
        <c:grouping val="stacked"/>
        <c:ser>
          <c:idx val="0"/>
          <c:order val="0"/>
          <c:val>
            <c:numRef>
              <c:f>ورقة1!$O$6:$O$11</c:f>
              <c:numCache>
                <c:formatCode>General</c:formatCode>
                <c:ptCount val="6"/>
                <c:pt idx="0">
                  <c:v>68</c:v>
                </c:pt>
                <c:pt idx="1">
                  <c:v>77</c:v>
                </c:pt>
                <c:pt idx="2">
                  <c:v>79</c:v>
                </c:pt>
                <c:pt idx="3">
                  <c:v>86</c:v>
                </c:pt>
                <c:pt idx="4">
                  <c:v>84</c:v>
                </c:pt>
                <c:pt idx="5">
                  <c:v>82</c:v>
                </c:pt>
              </c:numCache>
            </c:numRef>
          </c:val>
        </c:ser>
        <c:ser>
          <c:idx val="1"/>
          <c:order val="1"/>
          <c:val>
            <c:numRef>
              <c:f>ورقة1!$P$6:$P$11</c:f>
              <c:numCache>
                <c:formatCode>General</c:formatCode>
                <c:ptCount val="6"/>
                <c:pt idx="0">
                  <c:v>1</c:v>
                </c:pt>
                <c:pt idx="1">
                  <c:v>2</c:v>
                </c:pt>
                <c:pt idx="2">
                  <c:v>3</c:v>
                </c:pt>
                <c:pt idx="3">
                  <c:v>4</c:v>
                </c:pt>
                <c:pt idx="4">
                  <c:v>5</c:v>
                </c:pt>
                <c:pt idx="5">
                  <c:v>6</c:v>
                </c:pt>
              </c:numCache>
            </c:numRef>
          </c:val>
        </c:ser>
        <c:overlap val="100"/>
        <c:axId val="59620736"/>
        <c:axId val="59774080"/>
      </c:barChart>
      <c:catAx>
        <c:axId val="59620736"/>
        <c:scaling>
          <c:orientation val="maxMin"/>
        </c:scaling>
        <c:axPos val="b"/>
        <c:tickLblPos val="nextTo"/>
        <c:crossAx val="59774080"/>
        <c:crosses val="autoZero"/>
        <c:auto val="1"/>
        <c:lblAlgn val="ctr"/>
        <c:lblOffset val="100"/>
      </c:catAx>
      <c:valAx>
        <c:axId val="59774080"/>
        <c:scaling>
          <c:orientation val="minMax"/>
        </c:scaling>
        <c:axPos val="r"/>
        <c:majorGridlines/>
        <c:numFmt formatCode="General" sourceLinked="1"/>
        <c:tickLblPos val="nextTo"/>
        <c:crossAx val="59620736"/>
        <c:crosses val="autoZero"/>
        <c:crossBetween val="between"/>
      </c:valAx>
    </c:plotArea>
    <c:legend>
      <c:legendPos val="l"/>
    </c:legend>
    <c:plotVisOnly val="1"/>
  </c:chart>
  <c:spPr>
    <a:ln>
      <a:solidFill>
        <a:schemeClr val="accent1"/>
      </a:solid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ar-SA"/>
  <c:chart>
    <c:plotArea>
      <c:layout/>
      <c:barChart>
        <c:barDir val="col"/>
        <c:grouping val="stacked"/>
        <c:ser>
          <c:idx val="0"/>
          <c:order val="0"/>
          <c:val>
            <c:numRef>
              <c:f>ورقة1!$M$6:$M$11</c:f>
              <c:numCache>
                <c:formatCode>General</c:formatCode>
                <c:ptCount val="6"/>
                <c:pt idx="0">
                  <c:v>72</c:v>
                </c:pt>
                <c:pt idx="1">
                  <c:v>69</c:v>
                </c:pt>
                <c:pt idx="2">
                  <c:v>65</c:v>
                </c:pt>
                <c:pt idx="3">
                  <c:v>66</c:v>
                </c:pt>
                <c:pt idx="4">
                  <c:v>70</c:v>
                </c:pt>
                <c:pt idx="5">
                  <c:v>40</c:v>
                </c:pt>
              </c:numCache>
            </c:numRef>
          </c:val>
        </c:ser>
        <c:ser>
          <c:idx val="1"/>
          <c:order val="1"/>
          <c:val>
            <c:numRef>
              <c:f>ورقة1!$N$6:$N$11</c:f>
              <c:numCache>
                <c:formatCode>General</c:formatCode>
                <c:ptCount val="6"/>
                <c:pt idx="0">
                  <c:v>1</c:v>
                </c:pt>
                <c:pt idx="1">
                  <c:v>2</c:v>
                </c:pt>
                <c:pt idx="2">
                  <c:v>3</c:v>
                </c:pt>
                <c:pt idx="3">
                  <c:v>4</c:v>
                </c:pt>
                <c:pt idx="4">
                  <c:v>5</c:v>
                </c:pt>
                <c:pt idx="5">
                  <c:v>6</c:v>
                </c:pt>
              </c:numCache>
            </c:numRef>
          </c:val>
        </c:ser>
        <c:overlap val="100"/>
        <c:axId val="59786368"/>
        <c:axId val="59787904"/>
      </c:barChart>
      <c:catAx>
        <c:axId val="59786368"/>
        <c:scaling>
          <c:orientation val="maxMin"/>
        </c:scaling>
        <c:axPos val="b"/>
        <c:tickLblPos val="nextTo"/>
        <c:crossAx val="59787904"/>
        <c:crosses val="autoZero"/>
        <c:auto val="1"/>
        <c:lblAlgn val="ctr"/>
        <c:lblOffset val="100"/>
      </c:catAx>
      <c:valAx>
        <c:axId val="59787904"/>
        <c:scaling>
          <c:orientation val="minMax"/>
        </c:scaling>
        <c:axPos val="r"/>
        <c:majorGridlines/>
        <c:numFmt formatCode="General" sourceLinked="1"/>
        <c:tickLblPos val="nextTo"/>
        <c:crossAx val="59786368"/>
        <c:crosses val="autoZero"/>
        <c:crossBetween val="between"/>
      </c:valAx>
    </c:plotArea>
    <c:legend>
      <c:legendPos val="l"/>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ar-SA"/>
  <c:chart>
    <c:plotArea>
      <c:layout/>
      <c:barChart>
        <c:barDir val="col"/>
        <c:grouping val="stacked"/>
        <c:ser>
          <c:idx val="0"/>
          <c:order val="0"/>
          <c:val>
            <c:numRef>
              <c:f>ورقة1!$K$6:$K$11</c:f>
              <c:numCache>
                <c:formatCode>General</c:formatCode>
                <c:ptCount val="6"/>
                <c:pt idx="0">
                  <c:v>83</c:v>
                </c:pt>
                <c:pt idx="1">
                  <c:v>87</c:v>
                </c:pt>
                <c:pt idx="2">
                  <c:v>93</c:v>
                </c:pt>
                <c:pt idx="3">
                  <c:v>69</c:v>
                </c:pt>
                <c:pt idx="4">
                  <c:v>73</c:v>
                </c:pt>
                <c:pt idx="5">
                  <c:v>80</c:v>
                </c:pt>
              </c:numCache>
            </c:numRef>
          </c:val>
        </c:ser>
        <c:ser>
          <c:idx val="1"/>
          <c:order val="1"/>
          <c:val>
            <c:numRef>
              <c:f>ورقة1!$L$6:$L$11</c:f>
              <c:numCache>
                <c:formatCode>General</c:formatCode>
                <c:ptCount val="6"/>
                <c:pt idx="0">
                  <c:v>1</c:v>
                </c:pt>
                <c:pt idx="1">
                  <c:v>2</c:v>
                </c:pt>
                <c:pt idx="2">
                  <c:v>3</c:v>
                </c:pt>
                <c:pt idx="3">
                  <c:v>4</c:v>
                </c:pt>
                <c:pt idx="4">
                  <c:v>5</c:v>
                </c:pt>
                <c:pt idx="5">
                  <c:v>6</c:v>
                </c:pt>
              </c:numCache>
            </c:numRef>
          </c:val>
        </c:ser>
        <c:overlap val="100"/>
        <c:axId val="59825152"/>
        <c:axId val="59831040"/>
      </c:barChart>
      <c:catAx>
        <c:axId val="59825152"/>
        <c:scaling>
          <c:orientation val="maxMin"/>
        </c:scaling>
        <c:axPos val="b"/>
        <c:tickLblPos val="nextTo"/>
        <c:crossAx val="59831040"/>
        <c:crosses val="autoZero"/>
        <c:auto val="1"/>
        <c:lblAlgn val="ctr"/>
        <c:lblOffset val="100"/>
      </c:catAx>
      <c:valAx>
        <c:axId val="59831040"/>
        <c:scaling>
          <c:orientation val="minMax"/>
        </c:scaling>
        <c:axPos val="r"/>
        <c:majorGridlines/>
        <c:numFmt formatCode="General" sourceLinked="1"/>
        <c:tickLblPos val="nextTo"/>
        <c:crossAx val="59825152"/>
        <c:crosses val="autoZero"/>
        <c:crossBetween val="between"/>
      </c:valAx>
    </c:plotArea>
    <c:legend>
      <c:legendPos val="l"/>
    </c:legend>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5D3496A0-6DB8-403D-86E6-C72C141489C1}" type="datetimeFigureOut">
              <a:rPr lang="ar-SA" smtClean="0"/>
              <a:pPr/>
              <a:t>02/02/1433</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B8AF2C3-B14D-4DD5-9C43-91608F5CEF06}"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6D3DEFB0-7F3D-46FD-BB7A-B186C626AB71}" type="slidenum">
              <a:rPr lang="ar-SA" smtClean="0"/>
              <a:pPr/>
              <a:t>22</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7" name="رابط مستقيم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عنوان 28"/>
          <p:cNvSpPr>
            <a:spLocks noGrp="1"/>
          </p:cNvSpPr>
          <p:nvPr>
            <p:ph type="ctrTitle"/>
          </p:nvPr>
        </p:nvSpPr>
        <p:spPr>
          <a:xfrm>
            <a:off x="381000" y="4853411"/>
            <a:ext cx="8458200" cy="1222375"/>
          </a:xfrm>
        </p:spPr>
        <p:txBody>
          <a:bodyPr anchor="t"/>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16" name="عنصر نائب للتاريخ 15"/>
          <p:cNvSpPr>
            <a:spLocks noGrp="1"/>
          </p:cNvSpPr>
          <p:nvPr>
            <p:ph type="dt" sz="half" idx="10"/>
          </p:nvPr>
        </p:nvSpPr>
        <p:spPr/>
        <p:txBody>
          <a:bodyPr/>
          <a:lstStyle/>
          <a:p>
            <a:fld id="{1B8ABB09-4A1D-463E-8065-109CC2B7EFAA}" type="datetimeFigureOut">
              <a:rPr lang="ar-SA" smtClean="0"/>
              <a:pPr/>
              <a:t>02/02/1433</a:t>
            </a:fld>
            <a:endParaRPr lang="ar-SA"/>
          </a:p>
        </p:txBody>
      </p:sp>
      <p:sp>
        <p:nvSpPr>
          <p:cNvPr id="2" name="عنصر نائب للتذييل 1"/>
          <p:cNvSpPr>
            <a:spLocks noGrp="1"/>
          </p:cNvSpPr>
          <p:nvPr>
            <p:ph type="ftr" sz="quarter" idx="11"/>
          </p:nvPr>
        </p:nvSpPr>
        <p:spPr/>
        <p:txBody>
          <a:bodyPr/>
          <a:lstStyle/>
          <a:p>
            <a:endParaRPr lang="ar-SA"/>
          </a:p>
        </p:txBody>
      </p:sp>
      <p:sp>
        <p:nvSpPr>
          <p:cNvPr id="15" name="عنصر نائب لرقم الشريحة 14"/>
          <p:cNvSpPr>
            <a:spLocks noGrp="1"/>
          </p:cNvSpPr>
          <p:nvPr>
            <p:ph type="sldNum" sz="quarter" idx="12"/>
          </p:nvPr>
        </p:nvSpPr>
        <p:spPr>
          <a:xfrm>
            <a:off x="8229600" y="6473952"/>
            <a:ext cx="758952" cy="246888"/>
          </a:xfrm>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02/02/1433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858000" y="549276"/>
            <a:ext cx="1828800" cy="5851525"/>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549276"/>
            <a:ext cx="6248400" cy="5851525"/>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02/02/1433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2" name="عنوان 21"/>
          <p:cNvSpPr>
            <a:spLocks noGrp="1"/>
          </p:cNvSpPr>
          <p:nvPr>
            <p:ph type="title"/>
          </p:nvPr>
        </p:nvSpPr>
        <p:spPr/>
        <p:txBody>
          <a:bodyPr/>
          <a:lstStyle/>
          <a:p>
            <a:r>
              <a:rPr kumimoji="0" lang="ar-SA" smtClean="0"/>
              <a:t>انقر لتحرير نمط العنوان الرئيسي</a:t>
            </a:r>
            <a:endParaRPr kumimoji="0" lang="en-US"/>
          </a:p>
        </p:txBody>
      </p:sp>
      <p:sp>
        <p:nvSpPr>
          <p:cNvPr id="27" name="عنصر نائب للمحتوى 26"/>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5" name="عنصر نائب للتاريخ 24"/>
          <p:cNvSpPr>
            <a:spLocks noGrp="1"/>
          </p:cNvSpPr>
          <p:nvPr>
            <p:ph type="dt" sz="half" idx="10"/>
          </p:nvPr>
        </p:nvSpPr>
        <p:spPr/>
        <p:txBody>
          <a:bodyPr/>
          <a:lstStyle/>
          <a:p>
            <a:fld id="{1B8ABB09-4A1D-463E-8065-109CC2B7EFAA}" type="datetimeFigureOut">
              <a:rPr lang="ar-SA" smtClean="0"/>
              <a:pPr/>
              <a:t>02/02/1433</a:t>
            </a:fld>
            <a:endParaRPr lang="ar-SA"/>
          </a:p>
        </p:txBody>
      </p:sp>
      <p:sp>
        <p:nvSpPr>
          <p:cNvPr id="19" name="عنصر نائب للتذييل 18"/>
          <p:cNvSpPr>
            <a:spLocks noGrp="1"/>
          </p:cNvSpPr>
          <p:nvPr>
            <p:ph type="ftr" sz="quarter" idx="11"/>
          </p:nvPr>
        </p:nvSpPr>
        <p:spPr>
          <a:xfrm>
            <a:off x="3581400" y="76200"/>
            <a:ext cx="2895600" cy="288925"/>
          </a:xfrm>
        </p:spPr>
        <p:txBody>
          <a:bodyPr/>
          <a:lstStyle/>
          <a:p>
            <a:endParaRPr lang="ar-SA"/>
          </a:p>
        </p:txBody>
      </p:sp>
      <p:sp>
        <p:nvSpPr>
          <p:cNvPr id="16" name="عنصر نائب لرقم الشريحة 15"/>
          <p:cNvSpPr>
            <a:spLocks noGrp="1"/>
          </p:cNvSpPr>
          <p:nvPr>
            <p:ph type="sldNum" sz="quarter" idx="12"/>
          </p:nvPr>
        </p:nvSpPr>
        <p:spPr>
          <a:xfrm>
            <a:off x="8229600" y="6473952"/>
            <a:ext cx="758952" cy="246888"/>
          </a:xfrm>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3">
        <a:schemeClr val="bg2"/>
      </p:bgRef>
    </p:bg>
    <p:spTree>
      <p:nvGrpSpPr>
        <p:cNvPr id="1" name=""/>
        <p:cNvGrpSpPr/>
        <p:nvPr/>
      </p:nvGrpSpPr>
      <p:grpSpPr>
        <a:xfrm>
          <a:off x="0" y="0"/>
          <a:ext cx="0" cy="0"/>
          <a:chOff x="0" y="0"/>
          <a:chExt cx="0" cy="0"/>
        </a:xfrm>
      </p:grpSpPr>
      <p:sp>
        <p:nvSpPr>
          <p:cNvPr id="7" name="رابط مستقيم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عنصر نائب للنص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19" name="عنصر نائب للتاريخ 18"/>
          <p:cNvSpPr>
            <a:spLocks noGrp="1"/>
          </p:cNvSpPr>
          <p:nvPr>
            <p:ph type="dt" sz="half" idx="10"/>
          </p:nvPr>
        </p:nvSpPr>
        <p:spPr/>
        <p:txBody>
          <a:bodyPr/>
          <a:lstStyle/>
          <a:p>
            <a:fld id="{1B8ABB09-4A1D-463E-8065-109CC2B7EFAA}" type="datetimeFigureOut">
              <a:rPr lang="ar-SA" smtClean="0"/>
              <a:pPr/>
              <a:t>02/02/1433</a:t>
            </a:fld>
            <a:endParaRPr lang="ar-SA"/>
          </a:p>
        </p:txBody>
      </p:sp>
      <p:sp>
        <p:nvSpPr>
          <p:cNvPr id="11" name="عنصر نائب للتذييل 10"/>
          <p:cNvSpPr>
            <a:spLocks noGrp="1"/>
          </p:cNvSpPr>
          <p:nvPr>
            <p:ph type="ftr" sz="quarter" idx="11"/>
          </p:nvPr>
        </p:nvSpPr>
        <p:spPr/>
        <p:txBody>
          <a:bodyPr/>
          <a:lstStyle/>
          <a:p>
            <a:endParaRPr lang="ar-SA"/>
          </a:p>
        </p:txBody>
      </p:sp>
      <p:sp>
        <p:nvSpPr>
          <p:cNvPr id="16" name="عنصر نائب لرقم الشريحة 15"/>
          <p:cNvSpPr>
            <a:spLocks noGrp="1"/>
          </p:cNvSpPr>
          <p:nvPr>
            <p:ph type="sldNum" sz="quarter" idx="12"/>
          </p:nvPr>
        </p:nvSpPr>
        <p:spPr/>
        <p:txBody>
          <a:bodyPr/>
          <a:lstStyle/>
          <a:p>
            <a:fld id="{0B34F065-1154-456A-91E3-76DE8E75E17B}" type="slidenum">
              <a:rPr lang="ar-SA" smtClean="0"/>
              <a:pPr/>
              <a:t>‹#›</a:t>
            </a:fld>
            <a:endParaRPr lang="ar-SA"/>
          </a:p>
        </p:txBody>
      </p:sp>
      <p:sp>
        <p:nvSpPr>
          <p:cNvPr id="8" name="عنوان 7"/>
          <p:cNvSpPr>
            <a:spLocks noGrp="1"/>
          </p:cNvSpPr>
          <p:nvPr>
            <p:ph type="title"/>
          </p:nvPr>
        </p:nvSpPr>
        <p:spPr>
          <a:xfrm>
            <a:off x="180475" y="2947085"/>
            <a:ext cx="8686800" cy="1184825"/>
          </a:xfrm>
        </p:spPr>
        <p:txBody>
          <a:bodyPr rtlCol="0" anchor="t"/>
          <a:lstStyle>
            <a:lvl1pPr algn="r">
              <a:defRPr/>
            </a:lvl1pPr>
          </a:lstStyle>
          <a:p>
            <a:r>
              <a:rPr kumimoji="0" lang="ar-SA" smtClean="0"/>
              <a:t>انقر لتحرير نمط العنوان الرئيسي</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0" name="عنوان 19"/>
          <p:cNvSpPr>
            <a:spLocks noGrp="1"/>
          </p:cNvSpPr>
          <p:nvPr>
            <p:ph type="title"/>
          </p:nvPr>
        </p:nvSpPr>
        <p:spPr>
          <a:xfrm>
            <a:off x="301752" y="457200"/>
            <a:ext cx="8686800" cy="841248"/>
          </a:xfrm>
        </p:spPr>
        <p:txBody>
          <a:bodyPr/>
          <a:lstStyle/>
          <a:p>
            <a:r>
              <a:rPr kumimoji="0" lang="ar-SA" smtClean="0"/>
              <a:t>انقر لتحرير نمط العنوان الرئيسي</a:t>
            </a:r>
            <a:endParaRPr kumimoji="0" lang="en-US"/>
          </a:p>
        </p:txBody>
      </p:sp>
      <p:sp>
        <p:nvSpPr>
          <p:cNvPr id="14" name="عنصر نائب للمحتوى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3" name="عنصر نائب للمحتوى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1" name="عنصر نائب للتاريخ 20"/>
          <p:cNvSpPr>
            <a:spLocks noGrp="1"/>
          </p:cNvSpPr>
          <p:nvPr>
            <p:ph type="dt" sz="half" idx="10"/>
          </p:nvPr>
        </p:nvSpPr>
        <p:spPr/>
        <p:txBody>
          <a:bodyPr/>
          <a:lstStyle/>
          <a:p>
            <a:fld id="{1B8ABB09-4A1D-463E-8065-109CC2B7EFAA}" type="datetimeFigureOut">
              <a:rPr lang="ar-SA" smtClean="0"/>
              <a:pPr/>
              <a:t>02/02/1433</a:t>
            </a:fld>
            <a:endParaRPr lang="ar-SA"/>
          </a:p>
        </p:txBody>
      </p:sp>
      <p:sp>
        <p:nvSpPr>
          <p:cNvPr id="10" name="عنصر نائب للتذييل 9"/>
          <p:cNvSpPr>
            <a:spLocks noGrp="1"/>
          </p:cNvSpPr>
          <p:nvPr>
            <p:ph type="ftr" sz="quarter" idx="11"/>
          </p:nvPr>
        </p:nvSpPr>
        <p:spPr/>
        <p:txBody>
          <a:bodyPr/>
          <a:lstStyle/>
          <a:p>
            <a:endParaRPr lang="ar-SA"/>
          </a:p>
        </p:txBody>
      </p:sp>
      <p:sp>
        <p:nvSpPr>
          <p:cNvPr id="31" name="عنصر نائب لرقم الشريحة 30"/>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9" name="عنوان 28"/>
          <p:cNvSpPr>
            <a:spLocks noGrp="1"/>
          </p:cNvSpPr>
          <p:nvPr>
            <p:ph type="title"/>
          </p:nvPr>
        </p:nvSpPr>
        <p:spPr>
          <a:xfrm>
            <a:off x="304800" y="5410200"/>
            <a:ext cx="8610600" cy="882650"/>
          </a:xfrm>
        </p:spPr>
        <p:txBody>
          <a:bodyPr anchor="ctr"/>
          <a:lstStyle>
            <a:lvl1pPr>
              <a:defRPr/>
            </a:lvl1p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25" name="عنصر نائب للنص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8" name="عنصر نائب للمحتوى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0" name="عنصر نائب للتاريخ 9"/>
          <p:cNvSpPr>
            <a:spLocks noGrp="1"/>
          </p:cNvSpPr>
          <p:nvPr>
            <p:ph type="dt" sz="half" idx="10"/>
          </p:nvPr>
        </p:nvSpPr>
        <p:spPr/>
        <p:txBody>
          <a:bodyPr/>
          <a:lstStyle/>
          <a:p>
            <a:fld id="{1B8ABB09-4A1D-463E-8065-109CC2B7EFAA}" type="datetimeFigureOut">
              <a:rPr lang="ar-SA" smtClean="0"/>
              <a:pPr/>
              <a:t>02/02/1433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229600" y="6477000"/>
            <a:ext cx="762000" cy="246888"/>
          </a:xfrm>
        </p:spPr>
        <p:txBody>
          <a:bodyPr/>
          <a:lstStyle/>
          <a:p>
            <a:fld id="{0B34F065-1154-456A-91E3-76DE8E75E17B}" type="slidenum">
              <a:rPr lang="ar-SA" smtClean="0"/>
              <a:pPr/>
              <a:t>‹#›</a:t>
            </a:fld>
            <a:endParaRPr lang="ar-SA"/>
          </a:p>
        </p:txBody>
      </p:sp>
      <p:sp>
        <p:nvSpPr>
          <p:cNvPr id="11" name="رابط مستقيم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30" name="عنوان 29"/>
          <p:cNvSpPr>
            <a:spLocks noGrp="1"/>
          </p:cNvSpPr>
          <p:nvPr>
            <p:ph type="title"/>
          </p:nvPr>
        </p:nvSpPr>
        <p:spPr>
          <a:xfrm>
            <a:off x="301752" y="457200"/>
            <a:ext cx="8686800" cy="841248"/>
          </a:xfrm>
        </p:spPr>
        <p:txBody>
          <a:bodyPr/>
          <a:lstStyle/>
          <a:p>
            <a:r>
              <a:rPr kumimoji="0" lang="ar-SA" smtClean="0"/>
              <a:t>انقر لتحرير نمط العنوان الرئيسي</a:t>
            </a:r>
            <a:endParaRPr kumimoji="0" lang="en-US"/>
          </a:p>
        </p:txBody>
      </p:sp>
      <p:sp>
        <p:nvSpPr>
          <p:cNvPr id="12" name="عنصر نائب للتاريخ 11"/>
          <p:cNvSpPr>
            <a:spLocks noGrp="1"/>
          </p:cNvSpPr>
          <p:nvPr>
            <p:ph type="dt" sz="half" idx="10"/>
          </p:nvPr>
        </p:nvSpPr>
        <p:spPr/>
        <p:txBody>
          <a:bodyPr/>
          <a:lstStyle/>
          <a:p>
            <a:fld id="{1B8ABB09-4A1D-463E-8065-109CC2B7EFAA}" type="datetimeFigureOut">
              <a:rPr lang="ar-SA" smtClean="0"/>
              <a:pPr/>
              <a:t>02/02/1433</a:t>
            </a:fld>
            <a:endParaRPr lang="ar-SA"/>
          </a:p>
        </p:txBody>
      </p:sp>
      <p:sp>
        <p:nvSpPr>
          <p:cNvPr id="21" name="عنصر نائب للتذييل 20"/>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3" name="عنصر نائب للتاريخ 2"/>
          <p:cNvSpPr>
            <a:spLocks noGrp="1"/>
          </p:cNvSpPr>
          <p:nvPr>
            <p:ph type="dt" sz="half" idx="10"/>
          </p:nvPr>
        </p:nvSpPr>
        <p:spPr/>
        <p:txBody>
          <a:bodyPr/>
          <a:lstStyle/>
          <a:p>
            <a:fld id="{1B8ABB09-4A1D-463E-8065-109CC2B7EFAA}" type="datetimeFigureOut">
              <a:rPr lang="ar-SA" smtClean="0"/>
              <a:pPr/>
              <a:t>02/02/1433</a:t>
            </a:fld>
            <a:endParaRPr lang="ar-SA"/>
          </a:p>
        </p:txBody>
      </p:sp>
      <p:sp>
        <p:nvSpPr>
          <p:cNvPr id="24" name="عنصر نائب للتذييل 23"/>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8" name="رابط مستقيم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عنوان 11"/>
          <p:cNvSpPr>
            <a:spLocks noGrp="1"/>
          </p:cNvSpPr>
          <p:nvPr>
            <p:ph type="title"/>
          </p:nvPr>
        </p:nvSpPr>
        <p:spPr>
          <a:xfrm>
            <a:off x="457200" y="5486400"/>
            <a:ext cx="8458200" cy="520700"/>
          </a:xfrm>
        </p:spPr>
        <p:txBody>
          <a:bodyPr anchor="ctr"/>
          <a:lstStyle>
            <a:lvl1pPr algn="l">
              <a:buNone/>
              <a:defRPr sz="2000" b="1"/>
            </a:lvl1pPr>
          </a:lstStyle>
          <a:p>
            <a:r>
              <a:rPr kumimoji="0" lang="ar-SA" smtClean="0"/>
              <a:t>انقر لتحرير نمط العنوان الرئيسي</a:t>
            </a:r>
            <a:endParaRPr kumimoji="0" lang="en-US"/>
          </a:p>
        </p:txBody>
      </p:sp>
      <p:sp>
        <p:nvSpPr>
          <p:cNvPr id="26" name="عنصر نائب للنص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14" name="عنصر نائب للمحتوى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5" name="عنصر نائب للتاريخ 24"/>
          <p:cNvSpPr>
            <a:spLocks noGrp="1"/>
          </p:cNvSpPr>
          <p:nvPr>
            <p:ph type="dt" sz="half" idx="10"/>
          </p:nvPr>
        </p:nvSpPr>
        <p:spPr/>
        <p:txBody>
          <a:bodyPr/>
          <a:lstStyle/>
          <a:p>
            <a:fld id="{1B8ABB09-4A1D-463E-8065-109CC2B7EFAA}" type="datetimeFigureOut">
              <a:rPr lang="ar-SA" smtClean="0"/>
              <a:pPr/>
              <a:t>02/02/1433</a:t>
            </a:fld>
            <a:endParaRPr lang="ar-SA"/>
          </a:p>
        </p:txBody>
      </p:sp>
      <p:sp>
        <p:nvSpPr>
          <p:cNvPr id="29" name="عنصر نائب للتذييل 28"/>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13" name="عنصر نائب للصورة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ar-SA" smtClean="0"/>
              <a:t>انقر فوق الرمز لإضافة صورة</a:t>
            </a:r>
            <a:endParaRPr kumimoji="0" lang="en-US" dirty="0"/>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02/02/1433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31" name="عنصر نائب لرقم الشريحة 30"/>
          <p:cNvSpPr>
            <a:spLocks noGrp="1"/>
          </p:cNvSpPr>
          <p:nvPr>
            <p:ph type="sldNum" sz="quarter" idx="12"/>
          </p:nvPr>
        </p:nvSpPr>
        <p:spPr/>
        <p:txBody>
          <a:bodyPr/>
          <a:lstStyle/>
          <a:p>
            <a:fld id="{0B34F065-1154-456A-91E3-76DE8E75E17B}" type="slidenum">
              <a:rPr lang="ar-SA" smtClean="0"/>
              <a:pPr/>
              <a:t>‹#›</a:t>
            </a:fld>
            <a:endParaRPr lang="ar-SA"/>
          </a:p>
        </p:txBody>
      </p:sp>
      <p:sp>
        <p:nvSpPr>
          <p:cNvPr id="17" name="عنوان 16"/>
          <p:cNvSpPr>
            <a:spLocks noGrp="1"/>
          </p:cNvSpPr>
          <p:nvPr>
            <p:ph type="title"/>
          </p:nvPr>
        </p:nvSpPr>
        <p:spPr>
          <a:xfrm>
            <a:off x="381000" y="4993760"/>
            <a:ext cx="5867400" cy="522288"/>
          </a:xfrm>
        </p:spPr>
        <p:txBody>
          <a:bodyPr anchor="ctr"/>
          <a:lstStyle>
            <a:lvl1pPr algn="l">
              <a:buNone/>
              <a:defRPr sz="2000" b="1"/>
            </a:lvl1pPr>
          </a:lstStyle>
          <a:p>
            <a:r>
              <a:rPr kumimoji="0" lang="ar-SA" smtClean="0"/>
              <a:t>انقر لتحرير نمط العنوان الرئيسي</a:t>
            </a:r>
            <a:endParaRPr kumimoji="0" lang="en-US"/>
          </a:p>
        </p:txBody>
      </p:sp>
      <p:sp>
        <p:nvSpPr>
          <p:cNvPr id="26" name="عنصر نائب للنص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رابط مستقيم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عنصر نائب للنص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1" name="عنصر نائب للتاريخ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B8ABB09-4A1D-463E-8065-109CC2B7EFAA}" type="datetimeFigureOut">
              <a:rPr lang="ar-SA" smtClean="0"/>
              <a:pPr/>
              <a:t>02/02/1433</a:t>
            </a:fld>
            <a:endParaRPr lang="ar-SA"/>
          </a:p>
        </p:txBody>
      </p:sp>
      <p:sp>
        <p:nvSpPr>
          <p:cNvPr id="28" name="عنصر نائب للتذييل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ar-SA"/>
          </a:p>
        </p:txBody>
      </p:sp>
      <p:sp>
        <p:nvSpPr>
          <p:cNvPr id="5" name="عنصر نائب لرقم الشريحة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B34F065-1154-456A-91E3-76DE8E75E17B}" type="slidenum">
              <a:rPr lang="ar-SA" smtClean="0"/>
              <a:pPr/>
              <a:t>‹#›</a:t>
            </a:fld>
            <a:endParaRPr lang="ar-SA"/>
          </a:p>
        </p:txBody>
      </p:sp>
      <p:sp>
        <p:nvSpPr>
          <p:cNvPr id="10" name="عنصر نائب للعنوان 9"/>
          <p:cNvSpPr>
            <a:spLocks noGrp="1"/>
          </p:cNvSpPr>
          <p:nvPr>
            <p:ph type="title"/>
          </p:nvPr>
        </p:nvSpPr>
        <p:spPr>
          <a:xfrm>
            <a:off x="304800" y="457200"/>
            <a:ext cx="8686800" cy="838200"/>
          </a:xfrm>
          <a:prstGeom prst="rect">
            <a:avLst/>
          </a:prstGeom>
        </p:spPr>
        <p:txBody>
          <a:bodyPr vert="horz" anchor="ctr">
            <a:normAutofit/>
          </a:bodyPr>
          <a:lstStyle/>
          <a:p>
            <a:r>
              <a:rPr kumimoji="0" lang="ar-SA" smtClean="0"/>
              <a:t>انقر لتحرير نمط العنوان الرئيسي</a:t>
            </a:r>
            <a:endParaRPr kumimoji="0" lang="en-US"/>
          </a:p>
        </p:txBody>
      </p:sp>
      <p:sp>
        <p:nvSpPr>
          <p:cNvPr id="9" name="رابط مستقيم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رابط مستقيم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1"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r" rtl="1"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r" rtl="1"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r" rtl="1"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r" rtl="1"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r" rtl="1"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r" rtl="1"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r" rtl="1"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428596" y="2428868"/>
            <a:ext cx="8458200" cy="1222375"/>
          </a:xfrm>
        </p:spPr>
        <p:txBody>
          <a:bodyPr>
            <a:normAutofit fontScale="90000"/>
          </a:bodyPr>
          <a:lstStyle/>
          <a:p>
            <a:r>
              <a:rPr lang="en-US" sz="6000" dirty="0" smtClean="0">
                <a:solidFill>
                  <a:srgbClr val="C00000"/>
                </a:solidFill>
              </a:rPr>
              <a:t>Present condition index</a:t>
            </a:r>
            <a:endParaRPr lang="ar-SA" sz="6000" dirty="0">
              <a:solidFill>
                <a:srgbClr val="C00000"/>
              </a:solidFill>
            </a:endParaRPr>
          </a:p>
        </p:txBody>
      </p:sp>
      <p:sp>
        <p:nvSpPr>
          <p:cNvPr id="3" name="عنوان فرعي 2"/>
          <p:cNvSpPr>
            <a:spLocks noGrp="1"/>
          </p:cNvSpPr>
          <p:nvPr>
            <p:ph type="subTitle" idx="1"/>
          </p:nvPr>
        </p:nvSpPr>
        <p:spPr/>
        <p:txBody>
          <a:bodyPr/>
          <a:lstStyle/>
          <a:p>
            <a:pPr algn="ctr"/>
            <a:r>
              <a:rPr lang="en-US" b="1" i="1" dirty="0" smtClean="0"/>
              <a:t>Simple .  . convenient  . . inexpensive</a:t>
            </a:r>
            <a:endParaRPr lang="ar-SA" dirty="0"/>
          </a:p>
        </p:txBody>
      </p:sp>
      <p:sp>
        <p:nvSpPr>
          <p:cNvPr id="4" name="مربع نص 3"/>
          <p:cNvSpPr txBox="1"/>
          <p:nvPr/>
        </p:nvSpPr>
        <p:spPr>
          <a:xfrm>
            <a:off x="785786" y="5500702"/>
            <a:ext cx="7429552" cy="646331"/>
          </a:xfrm>
          <a:prstGeom prst="rect">
            <a:avLst/>
          </a:prstGeom>
          <a:noFill/>
        </p:spPr>
        <p:txBody>
          <a:bodyPr wrap="square" rtlCol="1">
            <a:spAutoFit/>
          </a:bodyPr>
          <a:lstStyle/>
          <a:p>
            <a:pPr algn="l"/>
            <a:r>
              <a:rPr lang="en-US" dirty="0" smtClean="0"/>
              <a:t>Prepared by </a:t>
            </a:r>
          </a:p>
          <a:p>
            <a:pPr algn="l"/>
            <a:r>
              <a:rPr lang="en-US" dirty="0" smtClean="0"/>
              <a:t>Mohammed </a:t>
            </a:r>
            <a:r>
              <a:rPr lang="en-US" dirty="0" err="1" smtClean="0"/>
              <a:t>ALMannaa</a:t>
            </a:r>
            <a:r>
              <a:rPr lang="en-US" dirty="0" smtClean="0"/>
              <a:t> &amp; Abdullah </a:t>
            </a:r>
            <a:r>
              <a:rPr lang="en-US" dirty="0" err="1" smtClean="0"/>
              <a:t>Asharef</a:t>
            </a:r>
            <a:r>
              <a:rPr lang="en-US" dirty="0" smtClean="0"/>
              <a:t> &amp;</a:t>
            </a:r>
            <a:r>
              <a:rPr lang="en-US" dirty="0" smtClean="0"/>
              <a:t> </a:t>
            </a:r>
            <a:r>
              <a:rPr lang="en-US" dirty="0" err="1" smtClean="0"/>
              <a:t>Abdulrhman</a:t>
            </a:r>
            <a:r>
              <a:rPr lang="en-US" dirty="0" smtClean="0"/>
              <a:t> min </a:t>
            </a:r>
            <a:r>
              <a:rPr lang="en-US" dirty="0" err="1" smtClean="0"/>
              <a:t>Mahmoud</a:t>
            </a:r>
            <a:r>
              <a:rPr lang="en-US" dirty="0" smtClean="0"/>
              <a:t> </a:t>
            </a:r>
            <a:endParaRPr lang="ar-S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1571604" y="2928934"/>
            <a:ext cx="5429288" cy="1200329"/>
          </a:xfrm>
          <a:prstGeom prst="rect">
            <a:avLst/>
          </a:prstGeom>
          <a:noFill/>
        </p:spPr>
        <p:txBody>
          <a:bodyPr wrap="square" rtlCol="1">
            <a:spAutoFit/>
          </a:bodyPr>
          <a:lstStyle/>
          <a:p>
            <a:pPr algn="ctr"/>
            <a:r>
              <a:rPr lang="en-US" sz="5400" b="1" dirty="0" smtClean="0"/>
              <a:t>Conducting a PCI</a:t>
            </a:r>
            <a:endParaRPr lang="en-US" sz="5400" dirty="0" smtClean="0"/>
          </a:p>
          <a:p>
            <a:endParaRPr lang="ar-SA"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rtl="0"/>
            <a:r>
              <a:rPr lang="en-US" b="1" i="1" dirty="0" smtClean="0">
                <a:solidFill>
                  <a:srgbClr val="C00000"/>
                </a:solidFill>
              </a:rPr>
              <a:t>The Drive Through:</a:t>
            </a:r>
            <a:r>
              <a:rPr lang="en-US" dirty="0" smtClean="0">
                <a:solidFill>
                  <a:srgbClr val="C00000"/>
                </a:solidFill>
              </a:rPr>
              <a:t/>
            </a:r>
            <a:br>
              <a:rPr lang="en-US" dirty="0" smtClean="0">
                <a:solidFill>
                  <a:srgbClr val="C00000"/>
                </a:solidFill>
              </a:rPr>
            </a:br>
            <a:endParaRPr lang="ar-SA" dirty="0">
              <a:solidFill>
                <a:srgbClr val="C00000"/>
              </a:solidFill>
            </a:endParaRPr>
          </a:p>
        </p:txBody>
      </p:sp>
      <p:sp>
        <p:nvSpPr>
          <p:cNvPr id="3" name="عنصر نائب للمحتوى 2"/>
          <p:cNvSpPr>
            <a:spLocks noGrp="1"/>
          </p:cNvSpPr>
          <p:nvPr>
            <p:ph idx="1"/>
          </p:nvPr>
        </p:nvSpPr>
        <p:spPr/>
        <p:txBody>
          <a:bodyPr>
            <a:normAutofit lnSpcReduction="10000"/>
          </a:bodyPr>
          <a:lstStyle/>
          <a:p>
            <a:pPr algn="l">
              <a:buNone/>
            </a:pPr>
            <a:r>
              <a:rPr lang="en-US" dirty="0" smtClean="0">
                <a:solidFill>
                  <a:schemeClr val="tx1"/>
                </a:solidFill>
              </a:rPr>
              <a:t>A PCI is developed based on </a:t>
            </a:r>
            <a:r>
              <a:rPr lang="en-US" dirty="0" smtClean="0">
                <a:solidFill>
                  <a:srgbClr val="C00000"/>
                </a:solidFill>
              </a:rPr>
              <a:t>visual inspection </a:t>
            </a:r>
            <a:r>
              <a:rPr lang="en-US" dirty="0" smtClean="0">
                <a:solidFill>
                  <a:schemeClr val="tx1"/>
                </a:solidFill>
              </a:rPr>
              <a:t>and </a:t>
            </a:r>
            <a:r>
              <a:rPr lang="en-US" dirty="0" smtClean="0">
                <a:solidFill>
                  <a:srgbClr val="C00000"/>
                </a:solidFill>
              </a:rPr>
              <a:t>observation</a:t>
            </a:r>
            <a:r>
              <a:rPr lang="en-US" dirty="0" smtClean="0">
                <a:solidFill>
                  <a:schemeClr val="tx1"/>
                </a:solidFill>
              </a:rPr>
              <a:t>– sometimes called a “windshield inspection”.</a:t>
            </a:r>
          </a:p>
          <a:p>
            <a:pPr algn="l">
              <a:buNone/>
            </a:pPr>
            <a:r>
              <a:rPr lang="en-US" dirty="0" smtClean="0">
                <a:solidFill>
                  <a:schemeClr val="tx1"/>
                </a:solidFill>
              </a:rPr>
              <a:t/>
            </a:r>
            <a:br>
              <a:rPr lang="en-US" dirty="0" smtClean="0">
                <a:solidFill>
                  <a:schemeClr val="tx1"/>
                </a:solidFill>
              </a:rPr>
            </a:br>
            <a:r>
              <a:rPr lang="en-US" dirty="0" smtClean="0">
                <a:solidFill>
                  <a:schemeClr val="tx1"/>
                </a:solidFill>
              </a:rPr>
              <a:t>Ideally, </a:t>
            </a:r>
            <a:r>
              <a:rPr lang="en-US" dirty="0" smtClean="0">
                <a:solidFill>
                  <a:srgbClr val="C00000"/>
                </a:solidFill>
              </a:rPr>
              <a:t>two people </a:t>
            </a:r>
            <a:r>
              <a:rPr lang="en-US" dirty="0" smtClean="0">
                <a:solidFill>
                  <a:schemeClr val="tx1"/>
                </a:solidFill>
              </a:rPr>
              <a:t>should do the inspection together –</a:t>
            </a:r>
            <a:r>
              <a:rPr lang="en-US" dirty="0" smtClean="0">
                <a:solidFill>
                  <a:srgbClr val="C00000"/>
                </a:solidFill>
              </a:rPr>
              <a:t>one driving</a:t>
            </a:r>
            <a:r>
              <a:rPr lang="en-US" dirty="0" smtClean="0">
                <a:solidFill>
                  <a:schemeClr val="tx1"/>
                </a:solidFill>
              </a:rPr>
              <a:t> while the </a:t>
            </a:r>
            <a:r>
              <a:rPr lang="en-US" dirty="0" smtClean="0">
                <a:solidFill>
                  <a:srgbClr val="C00000"/>
                </a:solidFill>
              </a:rPr>
              <a:t>other takes notes </a:t>
            </a:r>
            <a:r>
              <a:rPr lang="en-US" dirty="0" smtClean="0">
                <a:solidFill>
                  <a:schemeClr val="tx1"/>
                </a:solidFill>
              </a:rPr>
              <a:t>– and both evaluating the pavement as they go.</a:t>
            </a:r>
            <a:br>
              <a:rPr lang="en-US" dirty="0" smtClean="0">
                <a:solidFill>
                  <a:schemeClr val="tx1"/>
                </a:solidFill>
              </a:rPr>
            </a:br>
            <a:endParaRPr lang="ar-SA" dirty="0">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85720" y="285728"/>
            <a:ext cx="8686800" cy="841248"/>
          </a:xfrm>
        </p:spPr>
        <p:txBody>
          <a:bodyPr/>
          <a:lstStyle/>
          <a:p>
            <a:pPr algn="ctr"/>
            <a:r>
              <a:rPr lang="en-US" dirty="0" smtClean="0"/>
              <a:t>To calculate PCI</a:t>
            </a:r>
            <a:endParaRPr lang="ar-SA" dirty="0"/>
          </a:p>
        </p:txBody>
      </p:sp>
      <p:sp>
        <p:nvSpPr>
          <p:cNvPr id="3" name="شكل بيضاوي 2"/>
          <p:cNvSpPr/>
          <p:nvPr/>
        </p:nvSpPr>
        <p:spPr>
          <a:xfrm>
            <a:off x="714348" y="2643182"/>
            <a:ext cx="2714644" cy="19288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rgbClr val="C00000"/>
                </a:solidFill>
              </a:rPr>
              <a:t>Evaluating Surface</a:t>
            </a:r>
          </a:p>
          <a:p>
            <a:pPr algn="ctr"/>
            <a:r>
              <a:rPr lang="en-US" sz="2400" b="1" i="1" dirty="0" smtClean="0">
                <a:solidFill>
                  <a:srgbClr val="C00000"/>
                </a:solidFill>
              </a:rPr>
              <a:t>Distresses:</a:t>
            </a:r>
            <a:endParaRPr lang="en-US" sz="2400" dirty="0" smtClean="0">
              <a:solidFill>
                <a:srgbClr val="C00000"/>
              </a:solidFill>
            </a:endParaRPr>
          </a:p>
          <a:p>
            <a:pPr algn="ctr"/>
            <a:endParaRPr lang="ar-SA" dirty="0"/>
          </a:p>
        </p:txBody>
      </p:sp>
      <p:sp>
        <p:nvSpPr>
          <p:cNvPr id="4" name="شكل بيضاوي 3"/>
          <p:cNvSpPr/>
          <p:nvPr/>
        </p:nvSpPr>
        <p:spPr>
          <a:xfrm>
            <a:off x="5643570" y="2714620"/>
            <a:ext cx="2786082" cy="17145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rgbClr val="C00000"/>
                </a:solidFill>
              </a:rPr>
              <a:t>Ride Comfort</a:t>
            </a:r>
          </a:p>
          <a:p>
            <a:pPr algn="ctr"/>
            <a:r>
              <a:rPr lang="en-US" sz="2400" b="1" i="1" dirty="0" smtClean="0">
                <a:solidFill>
                  <a:srgbClr val="C00000"/>
                </a:solidFill>
              </a:rPr>
              <a:t>Rating:</a:t>
            </a:r>
            <a:endParaRPr lang="en-US" sz="2400" dirty="0" smtClean="0">
              <a:solidFill>
                <a:srgbClr val="C00000"/>
              </a:solidFill>
            </a:endParaRPr>
          </a:p>
          <a:p>
            <a:pPr algn="ctr"/>
            <a:endParaRPr lang="ar-SA" dirty="0"/>
          </a:p>
        </p:txBody>
      </p:sp>
      <p:sp>
        <p:nvSpPr>
          <p:cNvPr id="5" name="سهم إلى اليسار واليمين والأعلى 4"/>
          <p:cNvSpPr/>
          <p:nvPr/>
        </p:nvSpPr>
        <p:spPr>
          <a:xfrm>
            <a:off x="3786182" y="1357298"/>
            <a:ext cx="1500198" cy="2500330"/>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rgbClr val="92D050"/>
              </a:solidFill>
            </a:endParaRPr>
          </a:p>
        </p:txBody>
      </p:sp>
      <p:sp>
        <p:nvSpPr>
          <p:cNvPr id="6" name="مربع نص 5"/>
          <p:cNvSpPr txBox="1"/>
          <p:nvPr/>
        </p:nvSpPr>
        <p:spPr>
          <a:xfrm>
            <a:off x="1142976" y="4929198"/>
            <a:ext cx="1357322" cy="1015663"/>
          </a:xfrm>
          <a:prstGeom prst="rect">
            <a:avLst/>
          </a:prstGeom>
          <a:noFill/>
        </p:spPr>
        <p:txBody>
          <a:bodyPr wrap="square" rtlCol="1">
            <a:spAutoFit/>
          </a:bodyPr>
          <a:lstStyle/>
          <a:p>
            <a:pPr algn="l"/>
            <a:r>
              <a:rPr lang="en-US" sz="2000" dirty="0" smtClean="0">
                <a:solidFill>
                  <a:srgbClr val="002060"/>
                </a:solidFill>
              </a:rPr>
              <a:t>-Type</a:t>
            </a:r>
          </a:p>
          <a:p>
            <a:pPr algn="l"/>
            <a:r>
              <a:rPr lang="en-US" sz="2000" dirty="0" smtClean="0">
                <a:solidFill>
                  <a:srgbClr val="002060"/>
                </a:solidFill>
              </a:rPr>
              <a:t>-Frequency</a:t>
            </a:r>
          </a:p>
          <a:p>
            <a:pPr algn="l"/>
            <a:r>
              <a:rPr lang="en-US" sz="2000" dirty="0" smtClean="0">
                <a:solidFill>
                  <a:srgbClr val="002060"/>
                </a:solidFill>
              </a:rPr>
              <a:t>-Severity</a:t>
            </a:r>
            <a:endParaRPr lang="ar-SA" sz="2000" dirty="0">
              <a:solidFill>
                <a:srgbClr val="002060"/>
              </a:solidFill>
            </a:endParaRPr>
          </a:p>
        </p:txBody>
      </p:sp>
      <p:sp>
        <p:nvSpPr>
          <p:cNvPr id="7" name="مربع نص 6"/>
          <p:cNvSpPr txBox="1"/>
          <p:nvPr/>
        </p:nvSpPr>
        <p:spPr>
          <a:xfrm>
            <a:off x="500034" y="6143644"/>
            <a:ext cx="2285984" cy="461665"/>
          </a:xfrm>
          <a:prstGeom prst="rect">
            <a:avLst/>
          </a:prstGeom>
          <a:noFill/>
        </p:spPr>
        <p:txBody>
          <a:bodyPr wrap="square" rtlCol="1">
            <a:spAutoFit/>
          </a:bodyPr>
          <a:lstStyle/>
          <a:p>
            <a:r>
              <a:rPr lang="en-US" sz="2400" dirty="0" smtClean="0">
                <a:solidFill>
                  <a:srgbClr val="C00000"/>
                </a:solidFill>
              </a:rPr>
              <a:t>By Next Form</a:t>
            </a:r>
            <a:endParaRPr lang="ar-SA" sz="2400" dirty="0">
              <a:solidFill>
                <a:srgbClr val="C00000"/>
              </a:solidFill>
            </a:endParaRPr>
          </a:p>
        </p:txBody>
      </p:sp>
      <p:sp>
        <p:nvSpPr>
          <p:cNvPr id="8" name="مربع نص 7"/>
          <p:cNvSpPr txBox="1"/>
          <p:nvPr/>
        </p:nvSpPr>
        <p:spPr>
          <a:xfrm>
            <a:off x="5643570" y="5000636"/>
            <a:ext cx="2714644" cy="369332"/>
          </a:xfrm>
          <a:prstGeom prst="rect">
            <a:avLst/>
          </a:prstGeom>
          <a:noFill/>
        </p:spPr>
        <p:txBody>
          <a:bodyPr wrap="square" rtlCol="1">
            <a:spAutoFit/>
          </a:bodyPr>
          <a:lstStyle/>
          <a:p>
            <a:r>
              <a:rPr lang="en-US" dirty="0" smtClean="0">
                <a:solidFill>
                  <a:srgbClr val="002060"/>
                </a:solidFill>
              </a:rPr>
              <a:t>- subjective assessment</a:t>
            </a:r>
            <a:endParaRPr lang="ar-SA" dirty="0">
              <a:solidFill>
                <a:srgbClr val="00206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a:r>
              <a:rPr lang="en-US" b="1" smtClean="0">
                <a:solidFill>
                  <a:srgbClr val="C00000"/>
                </a:solidFill>
              </a:rPr>
              <a:t>Calculating the PCI :</a:t>
            </a:r>
            <a:r>
              <a:rPr lang="en-US" smtClean="0">
                <a:solidFill>
                  <a:srgbClr val="C00000"/>
                </a:solidFill>
              </a:rPr>
              <a:t/>
            </a:r>
            <a:br>
              <a:rPr lang="en-US" smtClean="0">
                <a:solidFill>
                  <a:srgbClr val="C00000"/>
                </a:solidFill>
              </a:rPr>
            </a:br>
            <a:endParaRPr lang="ar-SA"/>
          </a:p>
        </p:txBody>
      </p:sp>
      <p:pic>
        <p:nvPicPr>
          <p:cNvPr id="3" name="صورة 2"/>
          <p:cNvPicPr/>
          <p:nvPr/>
        </p:nvPicPr>
        <p:blipFill>
          <a:blip r:embed="rId2"/>
          <a:srcRect/>
          <a:stretch>
            <a:fillRect/>
          </a:stretch>
        </p:blipFill>
        <p:spPr bwMode="auto">
          <a:xfrm rot="5400000">
            <a:off x="2500298" y="1785926"/>
            <a:ext cx="4500594" cy="37862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pPr algn="ctr"/>
            <a:r>
              <a:rPr lang="en-US" dirty="0" smtClean="0"/>
              <a:t>Case Study</a:t>
            </a:r>
            <a:br>
              <a:rPr lang="en-US" dirty="0" smtClean="0"/>
            </a:br>
            <a:endParaRPr lang="ar-SA" dirty="0"/>
          </a:p>
        </p:txBody>
      </p:sp>
      <p:sp>
        <p:nvSpPr>
          <p:cNvPr id="3" name="عنوان فرعي 2"/>
          <p:cNvSpPr>
            <a:spLocks noGrp="1"/>
          </p:cNvSpPr>
          <p:nvPr>
            <p:ph type="subTitle" idx="1"/>
          </p:nvPr>
        </p:nvSpPr>
        <p:spPr/>
        <p:txBody>
          <a:bodyPr/>
          <a:lstStyle/>
          <a:p>
            <a:endParaRPr lang="ar-SA"/>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عنوان 8"/>
          <p:cNvSpPr>
            <a:spLocks noGrp="1"/>
          </p:cNvSpPr>
          <p:nvPr>
            <p:ph type="title"/>
          </p:nvPr>
        </p:nvSpPr>
        <p:spPr/>
        <p:txBody>
          <a:bodyPr>
            <a:normAutofit fontScale="90000"/>
          </a:bodyPr>
          <a:lstStyle/>
          <a:p>
            <a:r>
              <a:rPr lang="en-US" dirty="0" smtClean="0"/>
              <a:t>Introduction :</a:t>
            </a:r>
            <a:br>
              <a:rPr lang="en-US" dirty="0" smtClean="0"/>
            </a:br>
            <a:endParaRPr lang="ar-SA" dirty="0"/>
          </a:p>
        </p:txBody>
      </p:sp>
      <p:sp>
        <p:nvSpPr>
          <p:cNvPr id="5" name="عنصر نائب للمحتوى 4"/>
          <p:cNvSpPr>
            <a:spLocks noGrp="1"/>
          </p:cNvSpPr>
          <p:nvPr>
            <p:ph sz="quarter" idx="1"/>
          </p:nvPr>
        </p:nvSpPr>
        <p:spPr/>
        <p:txBody>
          <a:bodyPr/>
          <a:lstStyle/>
          <a:p>
            <a:pPr algn="l"/>
            <a:endParaRPr lang="ar-SA" dirty="0" smtClean="0"/>
          </a:p>
          <a:p>
            <a:pPr algn="l"/>
            <a:endParaRPr lang="ar-SA" dirty="0" smtClean="0"/>
          </a:p>
          <a:p>
            <a:pPr algn="l">
              <a:buFont typeface="Wingdings" pitchFamily="2" charset="2"/>
              <a:buChar char="q"/>
            </a:pPr>
            <a:r>
              <a:rPr lang="en-US" dirty="0" smtClean="0"/>
              <a:t>we choose three streets with different Performance and functional  as a sample and build upon it using the PCI the quality of the district’s  streets and a precise results for these streets . </a:t>
            </a:r>
            <a:endParaRPr lang="ar-SA"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 </a:t>
            </a:r>
            <a:r>
              <a:rPr lang="en-US" b="1" dirty="0" smtClean="0"/>
              <a:t>Objectives :</a:t>
            </a:r>
            <a:endParaRPr lang="en-US" dirty="0" smtClean="0"/>
          </a:p>
        </p:txBody>
      </p:sp>
      <p:sp>
        <p:nvSpPr>
          <p:cNvPr id="3" name="عنصر نائب للمحتوى 2"/>
          <p:cNvSpPr>
            <a:spLocks noGrp="1"/>
          </p:cNvSpPr>
          <p:nvPr>
            <p:ph sz="quarter" idx="1"/>
          </p:nvPr>
        </p:nvSpPr>
        <p:spPr/>
        <p:txBody>
          <a:bodyPr/>
          <a:lstStyle/>
          <a:p>
            <a:pPr algn="l"/>
            <a:endParaRPr lang="en-US" dirty="0" smtClean="0"/>
          </a:p>
          <a:p>
            <a:pPr algn="l"/>
            <a:endParaRPr lang="en-US" dirty="0" smtClean="0"/>
          </a:p>
          <a:p>
            <a:pPr algn="l"/>
            <a:r>
              <a:rPr lang="en-US" dirty="0" smtClean="0"/>
              <a:t>Identify the distresses at field.</a:t>
            </a:r>
          </a:p>
          <a:p>
            <a:pPr algn="l"/>
            <a:r>
              <a:rPr lang="en-US" dirty="0" smtClean="0"/>
              <a:t>Taking the PCI at  field.</a:t>
            </a:r>
          </a:p>
          <a:p>
            <a:pPr algn="l"/>
            <a:r>
              <a:rPr lang="en-US" dirty="0" smtClean="0"/>
              <a:t>Calculate the result</a:t>
            </a:r>
          </a:p>
          <a:p>
            <a:pPr algn="l"/>
            <a:r>
              <a:rPr lang="en-US" dirty="0" smtClean="0"/>
              <a:t>Evaluation the street in </a:t>
            </a:r>
            <a:r>
              <a:rPr lang="en-US" dirty="0" err="1" smtClean="0"/>
              <a:t>Ar</a:t>
            </a:r>
            <a:r>
              <a:rPr lang="en-US" dirty="0" smtClean="0"/>
              <a:t> </a:t>
            </a:r>
            <a:r>
              <a:rPr lang="en-US" dirty="0" err="1" smtClean="0"/>
              <a:t>Rabia</a:t>
            </a:r>
            <a:r>
              <a:rPr lang="en-US" dirty="0" smtClean="0"/>
              <a:t> </a:t>
            </a:r>
          </a:p>
          <a:p>
            <a:endParaRPr lang="ar-SA"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نص 4"/>
          <p:cNvSpPr>
            <a:spLocks noGrp="1"/>
          </p:cNvSpPr>
          <p:nvPr>
            <p:ph type="body" sz="half" idx="2"/>
          </p:nvPr>
        </p:nvSpPr>
        <p:spPr/>
        <p:txBody>
          <a:bodyPr>
            <a:noAutofit/>
          </a:bodyPr>
          <a:lstStyle/>
          <a:p>
            <a:pPr algn="l"/>
            <a:r>
              <a:rPr lang="en-US" sz="2400" dirty="0" smtClean="0"/>
              <a:t>We take a sample of three streets within the district </a:t>
            </a:r>
            <a:r>
              <a:rPr lang="en-US" sz="2400" dirty="0" err="1" smtClean="0"/>
              <a:t>abu</a:t>
            </a:r>
            <a:r>
              <a:rPr lang="en-US" sz="2400" dirty="0" smtClean="0"/>
              <a:t> </a:t>
            </a:r>
            <a:r>
              <a:rPr lang="en-US" sz="2400" dirty="0" err="1" smtClean="0"/>
              <a:t>moad</a:t>
            </a:r>
            <a:r>
              <a:rPr lang="en-US" sz="2400" dirty="0" smtClean="0"/>
              <a:t> </a:t>
            </a:r>
            <a:r>
              <a:rPr lang="en-US" sz="2400" dirty="0" err="1" smtClean="0"/>
              <a:t>alansary</a:t>
            </a:r>
            <a:r>
              <a:rPr lang="en-US" sz="2400" dirty="0" smtClean="0"/>
              <a:t> , </a:t>
            </a:r>
            <a:r>
              <a:rPr lang="en-US" sz="2400" dirty="0" err="1" smtClean="0"/>
              <a:t>alghtght</a:t>
            </a:r>
            <a:r>
              <a:rPr lang="en-US" sz="2400" dirty="0" smtClean="0"/>
              <a:t> and </a:t>
            </a:r>
            <a:r>
              <a:rPr lang="en-US" sz="2400" dirty="0" err="1" smtClean="0"/>
              <a:t>krimh</a:t>
            </a:r>
            <a:r>
              <a:rPr lang="en-US" sz="2400" dirty="0" smtClean="0"/>
              <a:t> </a:t>
            </a:r>
            <a:r>
              <a:rPr lang="en-US" sz="2400" dirty="0" err="1" smtClean="0"/>
              <a:t>alzbyryh</a:t>
            </a:r>
            <a:r>
              <a:rPr lang="en-US" sz="2400" dirty="0" smtClean="0"/>
              <a:t> </a:t>
            </a:r>
            <a:endParaRPr lang="ar-SA" sz="2400" dirty="0"/>
          </a:p>
        </p:txBody>
      </p:sp>
      <p:sp>
        <p:nvSpPr>
          <p:cNvPr id="2" name="عنوان 1"/>
          <p:cNvSpPr>
            <a:spLocks noGrp="1"/>
          </p:cNvSpPr>
          <p:nvPr>
            <p:ph type="title"/>
          </p:nvPr>
        </p:nvSpPr>
        <p:spPr/>
        <p:txBody>
          <a:bodyPr/>
          <a:lstStyle/>
          <a:p>
            <a:r>
              <a:rPr lang="en-US" b="1" dirty="0" smtClean="0"/>
              <a:t>Location :</a:t>
            </a:r>
            <a:endParaRPr lang="en-US" dirty="0"/>
          </a:p>
        </p:txBody>
      </p:sp>
      <p:pic>
        <p:nvPicPr>
          <p:cNvPr id="4" name="Picture 1"/>
          <p:cNvPicPr>
            <a:picLocks noGrp="1"/>
          </p:cNvPicPr>
          <p:nvPr>
            <p:ph type="pic" idx="1"/>
          </p:nvPr>
        </p:nvPicPr>
        <p:blipFill>
          <a:blip r:embed="rId2"/>
          <a:srcRect t="12862" b="12862"/>
          <a:stretch>
            <a:fillRect/>
          </a:stretch>
        </p:blipFill>
        <p:spPr bwMode="auto">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t>Procedure :</a:t>
            </a:r>
            <a:endParaRPr lang="en-US" dirty="0" smtClean="0"/>
          </a:p>
        </p:txBody>
      </p:sp>
      <p:sp>
        <p:nvSpPr>
          <p:cNvPr id="3" name="عنصر نائب للمحتوى 2"/>
          <p:cNvSpPr>
            <a:spLocks noGrp="1"/>
          </p:cNvSpPr>
          <p:nvPr>
            <p:ph sz="quarter" idx="1"/>
          </p:nvPr>
        </p:nvSpPr>
        <p:spPr/>
        <p:txBody>
          <a:bodyPr>
            <a:normAutofit fontScale="77500" lnSpcReduction="20000"/>
          </a:bodyPr>
          <a:lstStyle/>
          <a:p>
            <a:pPr>
              <a:buNone/>
            </a:pPr>
            <a:endParaRPr lang="en-US" dirty="0" smtClean="0"/>
          </a:p>
          <a:p>
            <a:pPr algn="l"/>
            <a:r>
              <a:rPr lang="en-US" sz="3300" dirty="0" smtClean="0"/>
              <a:t>W depend on eye notice to the sample , so we walk on the street and write down the distresses that we see in a special  form writing down the name of the distress &amp; its number then we write its severity depending on an accurate measurement .also, we write its length if it is measured with width or its area if it is measured with area . then we calculate the index manually using the curves in the lecture note and deducts the points from 100. After that , we rate it using the </a:t>
            </a:r>
            <a:r>
              <a:rPr lang="en-US" sz="3300" dirty="0" err="1" smtClean="0"/>
              <a:t>pci</a:t>
            </a:r>
            <a:r>
              <a:rPr lang="en-US" sz="3300" dirty="0" smtClean="0"/>
              <a:t> rating figure &amp;give its rating .we calculated the </a:t>
            </a:r>
            <a:r>
              <a:rPr lang="en-US" sz="3300" dirty="0" err="1" smtClean="0"/>
              <a:t>pci</a:t>
            </a:r>
            <a:r>
              <a:rPr lang="en-US" sz="3300" dirty="0" smtClean="0"/>
              <a:t> using an average of sections with all information above (severity , length , area,..) and a took pictures  each  of a distress .</a:t>
            </a:r>
          </a:p>
          <a:p>
            <a:endParaRPr lang="ar-SA"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3"/>
          <p:cNvSpPr>
            <a:spLocks noGrp="1"/>
          </p:cNvSpPr>
          <p:nvPr>
            <p:ph type="title"/>
          </p:nvPr>
        </p:nvSpPr>
        <p:spPr/>
        <p:txBody>
          <a:bodyPr/>
          <a:lstStyle/>
          <a:p>
            <a:r>
              <a:rPr lang="en-US" b="1" dirty="0" smtClean="0"/>
              <a:t>Procedure :</a:t>
            </a:r>
            <a:endParaRPr lang="ar-SA" dirty="0"/>
          </a:p>
        </p:txBody>
      </p:sp>
      <p:pic>
        <p:nvPicPr>
          <p:cNvPr id="8" name="عنصر نائب للمحتوى 7"/>
          <p:cNvPicPr>
            <a:picLocks noGrp="1"/>
          </p:cNvPicPr>
          <p:nvPr>
            <p:ph sz="quarter" idx="1"/>
          </p:nvPr>
        </p:nvPicPr>
        <p:blipFill>
          <a:blip r:embed="rId2"/>
          <a:srcRect/>
          <a:stretch>
            <a:fillRect/>
          </a:stretch>
        </p:blipFill>
        <p:spPr bwMode="auto">
          <a:xfrm>
            <a:off x="609600" y="1571612"/>
            <a:ext cx="3890962" cy="47149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عنصر نائب للمحتوى 5"/>
          <p:cNvPicPr>
            <a:picLocks noGrp="1"/>
          </p:cNvPicPr>
          <p:nvPr>
            <p:ph sz="quarter" idx="2"/>
          </p:nvPr>
        </p:nvPicPr>
        <p:blipFill>
          <a:blip r:embed="rId3"/>
          <a:srcRect/>
          <a:stretch>
            <a:fillRect/>
          </a:stretch>
        </p:blipFill>
        <p:spPr bwMode="auto">
          <a:xfrm>
            <a:off x="4929190" y="1714488"/>
            <a:ext cx="4016374" cy="464346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14290"/>
            <a:ext cx="8686800" cy="838200"/>
          </a:xfrm>
        </p:spPr>
        <p:txBody>
          <a:bodyPr/>
          <a:lstStyle/>
          <a:p>
            <a:pPr algn="ctr"/>
            <a:r>
              <a:rPr lang="en-US" b="1" i="1" dirty="0" smtClean="0">
                <a:solidFill>
                  <a:srgbClr val="C00000"/>
                </a:solidFill>
              </a:rPr>
              <a:t>What It Is PSI ?</a:t>
            </a:r>
            <a:endParaRPr lang="ar-SA" dirty="0">
              <a:solidFill>
                <a:srgbClr val="C00000"/>
              </a:solidFill>
            </a:endParaRPr>
          </a:p>
        </p:txBody>
      </p:sp>
      <p:sp>
        <p:nvSpPr>
          <p:cNvPr id="3" name="عنصر نائب للمحتوى 2"/>
          <p:cNvSpPr>
            <a:spLocks noGrp="1"/>
          </p:cNvSpPr>
          <p:nvPr>
            <p:ph idx="1"/>
          </p:nvPr>
        </p:nvSpPr>
        <p:spPr/>
        <p:txBody>
          <a:bodyPr/>
          <a:lstStyle/>
          <a:p>
            <a:pPr algn="l"/>
            <a:endParaRPr lang="en-US" dirty="0" smtClean="0"/>
          </a:p>
          <a:p>
            <a:pPr algn="l">
              <a:buNone/>
            </a:pPr>
            <a:r>
              <a:rPr lang="en-US" dirty="0" smtClean="0"/>
              <a:t>The Pavement Condition</a:t>
            </a:r>
          </a:p>
          <a:p>
            <a:pPr algn="l">
              <a:buNone/>
            </a:pPr>
            <a:r>
              <a:rPr lang="en-US" dirty="0" smtClean="0"/>
              <a:t> Index rates the  condition</a:t>
            </a:r>
          </a:p>
          <a:p>
            <a:pPr algn="l">
              <a:buNone/>
            </a:pPr>
            <a:r>
              <a:rPr lang="en-US" dirty="0" smtClean="0"/>
              <a:t>of the surface of a road</a:t>
            </a:r>
          </a:p>
          <a:p>
            <a:pPr algn="l">
              <a:buNone/>
            </a:pPr>
            <a:r>
              <a:rPr lang="en-US" dirty="0" smtClean="0"/>
              <a:t> network.</a:t>
            </a:r>
          </a:p>
          <a:p>
            <a:pPr algn="l">
              <a:buNone/>
            </a:pPr>
            <a:endParaRPr lang="en-US" dirty="0" smtClean="0"/>
          </a:p>
          <a:p>
            <a:pPr algn="l"/>
            <a:endParaRPr lang="ar-SA" dirty="0"/>
          </a:p>
        </p:txBody>
      </p:sp>
      <p:pic>
        <p:nvPicPr>
          <p:cNvPr id="4" name="صورة 3"/>
          <p:cNvPicPr/>
          <p:nvPr/>
        </p:nvPicPr>
        <p:blipFill>
          <a:blip r:embed="rId2"/>
          <a:srcRect/>
          <a:stretch>
            <a:fillRect/>
          </a:stretch>
        </p:blipFill>
        <p:spPr bwMode="auto">
          <a:xfrm>
            <a:off x="5500694" y="1500174"/>
            <a:ext cx="3214710" cy="45720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t>Procedure :</a:t>
            </a:r>
            <a:endParaRPr lang="ar-SA" dirty="0"/>
          </a:p>
        </p:txBody>
      </p:sp>
      <p:pic>
        <p:nvPicPr>
          <p:cNvPr id="5" name="عنصر نائب للمحتوى 4"/>
          <p:cNvPicPr>
            <a:picLocks noGrp="1"/>
          </p:cNvPicPr>
          <p:nvPr>
            <p:ph sz="quarter" idx="2"/>
          </p:nvPr>
        </p:nvPicPr>
        <p:blipFill>
          <a:blip r:embed="rId2"/>
          <a:srcRect/>
          <a:stretch>
            <a:fillRect/>
          </a:stretch>
        </p:blipFill>
        <p:spPr bwMode="auto">
          <a:xfrm>
            <a:off x="4845050" y="1643050"/>
            <a:ext cx="3886200" cy="45005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عنصر نائب للمحتوى 5"/>
          <p:cNvPicPr>
            <a:picLocks noGrp="1"/>
          </p:cNvPicPr>
          <p:nvPr>
            <p:ph sz="quarter" idx="1"/>
          </p:nvPr>
        </p:nvPicPr>
        <p:blipFill>
          <a:blip r:embed="rId3"/>
          <a:srcRect/>
          <a:stretch>
            <a:fillRect/>
          </a:stretch>
        </p:blipFill>
        <p:spPr bwMode="auto">
          <a:xfrm>
            <a:off x="609600" y="1571612"/>
            <a:ext cx="3886200" cy="46434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t>Procedure :</a:t>
            </a:r>
            <a:endParaRPr lang="ar-SA" dirty="0"/>
          </a:p>
        </p:txBody>
      </p:sp>
      <p:pic>
        <p:nvPicPr>
          <p:cNvPr id="5" name="عنصر نائب للمحتوى 4"/>
          <p:cNvPicPr>
            <a:picLocks noGrp="1"/>
          </p:cNvPicPr>
          <p:nvPr>
            <p:ph sz="quarter" idx="2"/>
          </p:nvPr>
        </p:nvPicPr>
        <p:blipFill>
          <a:blip r:embed="rId2"/>
          <a:srcRect/>
          <a:stretch>
            <a:fillRect/>
          </a:stretch>
        </p:blipFill>
        <p:spPr bwMode="auto">
          <a:xfrm>
            <a:off x="4845050" y="1571613"/>
            <a:ext cx="3886200" cy="45005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عنصر نائب للمحتوى 6"/>
          <p:cNvPicPr>
            <a:picLocks noGrp="1"/>
          </p:cNvPicPr>
          <p:nvPr>
            <p:ph sz="quarter" idx="1"/>
          </p:nvPr>
        </p:nvPicPr>
        <p:blipFill>
          <a:blip r:embed="rId3"/>
          <a:srcRect/>
          <a:stretch>
            <a:fillRect/>
          </a:stretch>
        </p:blipFill>
        <p:spPr bwMode="auto">
          <a:xfrm>
            <a:off x="956236" y="1589088"/>
            <a:ext cx="3192927" cy="4572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وان 4"/>
          <p:cNvSpPr>
            <a:spLocks noGrp="1"/>
          </p:cNvSpPr>
          <p:nvPr>
            <p:ph type="title"/>
          </p:nvPr>
        </p:nvSpPr>
        <p:spPr/>
        <p:txBody>
          <a:bodyPr/>
          <a:lstStyle/>
          <a:p>
            <a:r>
              <a:rPr lang="en-US" dirty="0" smtClean="0"/>
              <a:t>Asphalt Pavement Inspection Sheet </a:t>
            </a:r>
            <a:endParaRPr lang="ar-SA" dirty="0"/>
          </a:p>
        </p:txBody>
      </p:sp>
      <p:pic>
        <p:nvPicPr>
          <p:cNvPr id="1028" name="Picture 4"/>
          <p:cNvPicPr>
            <a:picLocks noGrp="1" noChangeAspect="1" noChangeArrowheads="1"/>
          </p:cNvPicPr>
          <p:nvPr>
            <p:ph sz="quarter" idx="1"/>
          </p:nvPr>
        </p:nvPicPr>
        <p:blipFill>
          <a:blip r:embed="rId3"/>
          <a:srcRect/>
          <a:stretch>
            <a:fillRect/>
          </a:stretch>
        </p:blipFill>
        <p:spPr bwMode="auto">
          <a:xfrm>
            <a:off x="1857356" y="1148030"/>
            <a:ext cx="6215106" cy="57099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عنوان 13"/>
          <p:cNvSpPr>
            <a:spLocks noGrp="1"/>
          </p:cNvSpPr>
          <p:nvPr>
            <p:ph type="title"/>
          </p:nvPr>
        </p:nvSpPr>
        <p:spPr/>
        <p:txBody>
          <a:bodyPr/>
          <a:lstStyle/>
          <a:p>
            <a:r>
              <a:rPr lang="ar-SA" dirty="0" smtClean="0"/>
              <a:t>: </a:t>
            </a:r>
            <a:r>
              <a:rPr lang="en-US" dirty="0" smtClean="0"/>
              <a:t>Sample of Calculation</a:t>
            </a:r>
            <a:endParaRPr lang="ar-SA" dirty="0"/>
          </a:p>
        </p:txBody>
      </p:sp>
      <p:sp>
        <p:nvSpPr>
          <p:cNvPr id="16" name="عنصر نائب للنص 15"/>
          <p:cNvSpPr>
            <a:spLocks noGrp="1"/>
          </p:cNvSpPr>
          <p:nvPr>
            <p:ph type="body" idx="2"/>
          </p:nvPr>
        </p:nvSpPr>
        <p:spPr>
          <a:xfrm>
            <a:off x="357158" y="1857364"/>
            <a:ext cx="2214578" cy="4343400"/>
          </a:xfrm>
        </p:spPr>
        <p:txBody>
          <a:bodyPr/>
          <a:lstStyle/>
          <a:p>
            <a:pPr algn="l"/>
            <a:endParaRPr lang="en-US" smtClean="0"/>
          </a:p>
          <a:p>
            <a:pPr algn="l"/>
            <a:endParaRPr lang="en-US" dirty="0" smtClean="0"/>
          </a:p>
          <a:p>
            <a:pPr algn="l"/>
            <a:r>
              <a:rPr lang="en-US" dirty="0" smtClean="0"/>
              <a:t>Density= 0.1</a:t>
            </a:r>
          </a:p>
          <a:p>
            <a:pPr algn="l"/>
            <a:r>
              <a:rPr lang="en-US" dirty="0" smtClean="0"/>
              <a:t>Severity = M</a:t>
            </a:r>
          </a:p>
          <a:p>
            <a:pPr algn="l"/>
            <a:r>
              <a:rPr lang="en-US" dirty="0" smtClean="0"/>
              <a:t>4</a:t>
            </a:r>
            <a:r>
              <a:rPr lang="ar-SA" dirty="0" smtClean="0"/>
              <a:t>  </a:t>
            </a:r>
            <a:r>
              <a:rPr lang="en-US" dirty="0" smtClean="0"/>
              <a:t>Deduct value =</a:t>
            </a:r>
            <a:endParaRPr lang="ar-SA" dirty="0"/>
          </a:p>
        </p:txBody>
      </p:sp>
      <p:pic>
        <p:nvPicPr>
          <p:cNvPr id="2053" name="Picture 5"/>
          <p:cNvPicPr>
            <a:picLocks noGrp="1" noChangeAspect="1" noChangeArrowheads="1"/>
          </p:cNvPicPr>
          <p:nvPr>
            <p:ph sz="quarter" idx="1"/>
          </p:nvPr>
        </p:nvPicPr>
        <p:blipFill>
          <a:blip r:embed="rId2"/>
          <a:srcRect/>
          <a:stretch>
            <a:fillRect/>
          </a:stretch>
        </p:blipFill>
        <p:spPr bwMode="auto">
          <a:xfrm>
            <a:off x="2643175" y="1752600"/>
            <a:ext cx="6500826"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 </a:t>
            </a:r>
            <a:r>
              <a:rPr lang="en-US" dirty="0" smtClean="0"/>
              <a:t>Sample of Calculation</a:t>
            </a:r>
            <a:endParaRPr lang="ar-SA" dirty="0"/>
          </a:p>
        </p:txBody>
      </p:sp>
      <p:sp>
        <p:nvSpPr>
          <p:cNvPr id="3" name="عنصر نائب للنص 2"/>
          <p:cNvSpPr>
            <a:spLocks noGrp="1"/>
          </p:cNvSpPr>
          <p:nvPr>
            <p:ph type="body" idx="2"/>
          </p:nvPr>
        </p:nvSpPr>
        <p:spPr>
          <a:xfrm>
            <a:off x="0" y="1752600"/>
            <a:ext cx="2928926" cy="4343400"/>
          </a:xfrm>
        </p:spPr>
        <p:txBody>
          <a:bodyPr/>
          <a:lstStyle/>
          <a:p>
            <a:pPr algn="l"/>
            <a:r>
              <a:rPr lang="en-US" dirty="0" smtClean="0"/>
              <a:t>(TDV)</a:t>
            </a:r>
          </a:p>
          <a:p>
            <a:pPr algn="l"/>
            <a:r>
              <a:rPr lang="en-US" dirty="0" smtClean="0"/>
              <a:t>Total Deduct Value= 55</a:t>
            </a:r>
          </a:p>
          <a:p>
            <a:pPr algn="l"/>
            <a:r>
              <a:rPr lang="en-US" dirty="0" smtClean="0"/>
              <a:t>q = 3</a:t>
            </a:r>
          </a:p>
          <a:p>
            <a:pPr algn="l"/>
            <a:r>
              <a:rPr lang="en-US" dirty="0" smtClean="0"/>
              <a:t>(CDV)</a:t>
            </a:r>
          </a:p>
          <a:p>
            <a:pPr algn="l"/>
            <a:r>
              <a:rPr lang="en-US" dirty="0" smtClean="0"/>
              <a:t>Corrected Deduct Value=36</a:t>
            </a:r>
          </a:p>
          <a:p>
            <a:pPr algn="l"/>
            <a:endParaRPr lang="ar-SA" dirty="0"/>
          </a:p>
        </p:txBody>
      </p:sp>
      <p:pic>
        <p:nvPicPr>
          <p:cNvPr id="3075" name="Picture 3"/>
          <p:cNvPicPr>
            <a:picLocks noGrp="1" noChangeAspect="1" noChangeArrowheads="1"/>
          </p:cNvPicPr>
          <p:nvPr>
            <p:ph sz="quarter" idx="1"/>
          </p:nvPr>
        </p:nvPicPr>
        <p:blipFill>
          <a:blip r:embed="rId2"/>
          <a:srcRect/>
          <a:stretch>
            <a:fillRect/>
          </a:stretch>
        </p:blipFill>
        <p:spPr bwMode="auto">
          <a:xfrm>
            <a:off x="2857456" y="1285860"/>
            <a:ext cx="6286544" cy="53412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 </a:t>
            </a:r>
            <a:r>
              <a:rPr lang="en-US" dirty="0" smtClean="0"/>
              <a:t>Sample of Calculation</a:t>
            </a:r>
            <a:endParaRPr lang="ar-SA" dirty="0"/>
          </a:p>
        </p:txBody>
      </p:sp>
      <p:sp>
        <p:nvSpPr>
          <p:cNvPr id="3" name="عنصر نائب للنص 2"/>
          <p:cNvSpPr>
            <a:spLocks noGrp="1"/>
          </p:cNvSpPr>
          <p:nvPr>
            <p:ph type="body" idx="2"/>
          </p:nvPr>
        </p:nvSpPr>
        <p:spPr>
          <a:xfrm>
            <a:off x="642910" y="1928802"/>
            <a:ext cx="3033706" cy="4343400"/>
          </a:xfrm>
        </p:spPr>
        <p:txBody>
          <a:bodyPr/>
          <a:lstStyle/>
          <a:p>
            <a:pPr algn="l"/>
            <a:r>
              <a:rPr lang="en-US" dirty="0" smtClean="0"/>
              <a:t>PCI = 100 – CDV</a:t>
            </a:r>
          </a:p>
          <a:p>
            <a:pPr algn="l"/>
            <a:r>
              <a:rPr lang="en-US" dirty="0" smtClean="0"/>
              <a:t>PCI = 100 -36</a:t>
            </a:r>
          </a:p>
          <a:p>
            <a:pPr algn="l"/>
            <a:r>
              <a:rPr lang="en-US" dirty="0" smtClean="0"/>
              <a:t>PCI = 64</a:t>
            </a:r>
          </a:p>
          <a:p>
            <a:pPr algn="l"/>
            <a:r>
              <a:rPr lang="en-US" dirty="0" smtClean="0"/>
              <a:t>SO, </a:t>
            </a:r>
          </a:p>
          <a:p>
            <a:pPr algn="l"/>
            <a:r>
              <a:rPr lang="en-US" dirty="0" smtClean="0"/>
              <a:t>Condition rating= GOOD </a:t>
            </a:r>
            <a:endParaRPr lang="ar-SA" dirty="0"/>
          </a:p>
        </p:txBody>
      </p:sp>
      <p:pic>
        <p:nvPicPr>
          <p:cNvPr id="9" name="عنصر نائب للمحتوى 8"/>
          <p:cNvPicPr>
            <a:picLocks noGrp="1"/>
          </p:cNvPicPr>
          <p:nvPr>
            <p:ph sz="quarter" idx="1"/>
          </p:nvPr>
        </p:nvPicPr>
        <p:blipFill>
          <a:blip r:embed="rId2" cstate="print"/>
          <a:srcRect/>
          <a:stretch>
            <a:fillRect/>
          </a:stretch>
        </p:blipFill>
        <p:spPr bwMode="auto">
          <a:xfrm>
            <a:off x="4357686" y="1785926"/>
            <a:ext cx="3685603"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عنوان 13"/>
          <p:cNvSpPr>
            <a:spLocks noGrp="1"/>
          </p:cNvSpPr>
          <p:nvPr>
            <p:ph type="title"/>
          </p:nvPr>
        </p:nvSpPr>
        <p:spPr/>
        <p:txBody>
          <a:bodyPr/>
          <a:lstStyle/>
          <a:p>
            <a:r>
              <a:rPr lang="en-US" b="1" dirty="0" smtClean="0"/>
              <a:t>Results and analysis :</a:t>
            </a:r>
            <a:endParaRPr lang="ar-SA" dirty="0"/>
          </a:p>
        </p:txBody>
      </p:sp>
      <p:sp>
        <p:nvSpPr>
          <p:cNvPr id="15" name="عنصر نائب للنص 14"/>
          <p:cNvSpPr>
            <a:spLocks noGrp="1"/>
          </p:cNvSpPr>
          <p:nvPr>
            <p:ph type="body" sz="quarter" idx="1"/>
          </p:nvPr>
        </p:nvSpPr>
        <p:spPr/>
        <p:txBody>
          <a:bodyPr/>
          <a:lstStyle/>
          <a:p>
            <a:pPr algn="ctr"/>
            <a:r>
              <a:rPr lang="en-US" dirty="0" smtClean="0"/>
              <a:t>PCI Values</a:t>
            </a:r>
            <a:r>
              <a:rPr lang="ar-SA" dirty="0" smtClean="0"/>
              <a:t> </a:t>
            </a:r>
            <a:r>
              <a:rPr lang="en-US" dirty="0" smtClean="0"/>
              <a:t>( Al </a:t>
            </a:r>
            <a:r>
              <a:rPr lang="en-US" dirty="0" err="1" smtClean="0"/>
              <a:t>Gadgad</a:t>
            </a:r>
            <a:r>
              <a:rPr lang="en-US" dirty="0" smtClean="0"/>
              <a:t> Street )</a:t>
            </a:r>
            <a:endParaRPr lang="ar-SA" dirty="0"/>
          </a:p>
        </p:txBody>
      </p:sp>
      <p:sp>
        <p:nvSpPr>
          <p:cNvPr id="17" name="عنصر نائب للنص 16"/>
          <p:cNvSpPr>
            <a:spLocks noGrp="1"/>
          </p:cNvSpPr>
          <p:nvPr>
            <p:ph type="body" sz="quarter" idx="3"/>
          </p:nvPr>
        </p:nvSpPr>
        <p:spPr/>
        <p:txBody>
          <a:bodyPr/>
          <a:lstStyle/>
          <a:p>
            <a:pPr algn="ctr"/>
            <a:r>
              <a:rPr lang="en-US" dirty="0" smtClean="0"/>
              <a:t>PCI Values</a:t>
            </a:r>
            <a:r>
              <a:rPr lang="ar-SA" dirty="0" smtClean="0"/>
              <a:t> </a:t>
            </a:r>
            <a:r>
              <a:rPr lang="en-US" dirty="0" smtClean="0"/>
              <a:t>( AL </a:t>
            </a:r>
            <a:r>
              <a:rPr lang="en-US" dirty="0" err="1" smtClean="0"/>
              <a:t>Ansary</a:t>
            </a:r>
            <a:r>
              <a:rPr lang="en-US" dirty="0" smtClean="0"/>
              <a:t> Street ) </a:t>
            </a:r>
            <a:endParaRPr lang="ar-SA" dirty="0"/>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9" name="عنصر نائب للمحتوى 18"/>
          <p:cNvGraphicFramePr>
            <a:graphicFrameLocks noGrp="1"/>
          </p:cNvGraphicFramePr>
          <p:nvPr>
            <p:ph sz="quarter" idx="2"/>
          </p:nvPr>
        </p:nvGraphicFramePr>
        <p:xfrm>
          <a:off x="609600" y="2438400"/>
          <a:ext cx="3886200" cy="3581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0" name="عنصر نائب للمحتوى 19"/>
          <p:cNvGraphicFramePr>
            <a:graphicFrameLocks noGrp="1"/>
          </p:cNvGraphicFramePr>
          <p:nvPr>
            <p:ph sz="quarter" idx="4"/>
          </p:nvPr>
        </p:nvGraphicFramePr>
        <p:xfrm>
          <a:off x="4800600" y="2438400"/>
          <a:ext cx="3886200" cy="3581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عنوان 13"/>
          <p:cNvSpPr>
            <a:spLocks noGrp="1"/>
          </p:cNvSpPr>
          <p:nvPr>
            <p:ph type="title"/>
          </p:nvPr>
        </p:nvSpPr>
        <p:spPr/>
        <p:txBody>
          <a:bodyPr/>
          <a:lstStyle/>
          <a:p>
            <a:r>
              <a:rPr lang="en-US" b="1" dirty="0" smtClean="0"/>
              <a:t>Results and analysis </a:t>
            </a:r>
            <a:endParaRPr lang="ar-SA" dirty="0"/>
          </a:p>
        </p:txBody>
      </p:sp>
      <p:sp>
        <p:nvSpPr>
          <p:cNvPr id="18" name="عنصر نائب للمحتوى 17"/>
          <p:cNvSpPr>
            <a:spLocks noGrp="1"/>
          </p:cNvSpPr>
          <p:nvPr>
            <p:ph sz="quarter" idx="4"/>
          </p:nvPr>
        </p:nvSpPr>
        <p:spPr/>
        <p:txBody>
          <a:bodyPr/>
          <a:lstStyle/>
          <a:p>
            <a:pPr>
              <a:buNone/>
            </a:pPr>
            <a:endParaRPr lang="ar-SA" dirty="0"/>
          </a:p>
        </p:txBody>
      </p:sp>
      <p:sp>
        <p:nvSpPr>
          <p:cNvPr id="15" name="عنصر نائب للنص 14"/>
          <p:cNvSpPr>
            <a:spLocks noGrp="1"/>
          </p:cNvSpPr>
          <p:nvPr>
            <p:ph type="body" sz="quarter" idx="1"/>
          </p:nvPr>
        </p:nvSpPr>
        <p:spPr>
          <a:xfrm>
            <a:off x="609600" y="1752600"/>
            <a:ext cx="6534168" cy="640080"/>
          </a:xfrm>
        </p:spPr>
        <p:txBody>
          <a:bodyPr>
            <a:normAutofit/>
          </a:bodyPr>
          <a:lstStyle/>
          <a:p>
            <a:pPr algn="ctr"/>
            <a:r>
              <a:rPr lang="en-US" dirty="0" smtClean="0"/>
              <a:t> PCI Values</a:t>
            </a:r>
            <a:r>
              <a:rPr lang="ar-SA" dirty="0" smtClean="0"/>
              <a:t> </a:t>
            </a:r>
            <a:r>
              <a:rPr lang="en-US" dirty="0" smtClean="0"/>
              <a:t> ( AZ </a:t>
            </a:r>
            <a:r>
              <a:rPr lang="en-US" dirty="0" err="1" smtClean="0"/>
              <a:t>zabirea</a:t>
            </a:r>
            <a:r>
              <a:rPr lang="en-US" dirty="0" smtClean="0"/>
              <a:t> Street )</a:t>
            </a:r>
            <a:r>
              <a:rPr lang="ar-SA" dirty="0" smtClean="0"/>
              <a:t> </a:t>
            </a:r>
            <a:endParaRPr lang="ar-SA" dirty="0"/>
          </a:p>
        </p:txBody>
      </p:sp>
      <p:sp>
        <p:nvSpPr>
          <p:cNvPr id="17" name="عنصر نائب للنص 16"/>
          <p:cNvSpPr>
            <a:spLocks noGrp="1"/>
          </p:cNvSpPr>
          <p:nvPr>
            <p:ph type="body" sz="quarter" idx="3"/>
          </p:nvPr>
        </p:nvSpPr>
        <p:spPr>
          <a:xfrm>
            <a:off x="10287040" y="1752600"/>
            <a:ext cx="1214445" cy="461954"/>
          </a:xfrm>
        </p:spPr>
        <p:txBody>
          <a:bodyPr/>
          <a:lstStyle/>
          <a:p>
            <a:endParaRPr lang="ar-SA" dirty="0"/>
          </a:p>
        </p:txBody>
      </p:sp>
      <p:graphicFrame>
        <p:nvGraphicFramePr>
          <p:cNvPr id="19" name="عنصر نائب للمحتوى 3"/>
          <p:cNvGraphicFramePr>
            <a:graphicFrameLocks noGrp="1"/>
          </p:cNvGraphicFramePr>
          <p:nvPr>
            <p:ph sz="quarter" idx="2"/>
          </p:nvPr>
        </p:nvGraphicFramePr>
        <p:xfrm>
          <a:off x="609600" y="2438400"/>
          <a:ext cx="5748350" cy="3581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t>Results and analysis :</a:t>
            </a:r>
            <a:endParaRPr lang="en-US" dirty="0"/>
          </a:p>
        </p:txBody>
      </p:sp>
      <p:pic>
        <p:nvPicPr>
          <p:cNvPr id="5122" name="Picture 2"/>
          <p:cNvPicPr>
            <a:picLocks noGrp="1" noChangeAspect="1" noChangeArrowheads="1"/>
          </p:cNvPicPr>
          <p:nvPr>
            <p:ph sz="quarter" idx="1"/>
          </p:nvPr>
        </p:nvPicPr>
        <p:blipFill>
          <a:blip r:embed="rId2"/>
          <a:srcRect/>
          <a:stretch>
            <a:fillRect/>
          </a:stretch>
        </p:blipFill>
        <p:spPr bwMode="auto">
          <a:xfrm>
            <a:off x="1357290" y="2071678"/>
            <a:ext cx="6527825" cy="346234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t>Results and analysis :</a:t>
            </a:r>
            <a:endParaRPr lang="ar-SA" dirty="0"/>
          </a:p>
        </p:txBody>
      </p:sp>
      <p:sp>
        <p:nvSpPr>
          <p:cNvPr id="3" name="عنصر نائب للمحتوى 2"/>
          <p:cNvSpPr>
            <a:spLocks noGrp="1"/>
          </p:cNvSpPr>
          <p:nvPr>
            <p:ph sz="quarter" idx="1"/>
          </p:nvPr>
        </p:nvSpPr>
        <p:spPr/>
        <p:txBody>
          <a:bodyPr/>
          <a:lstStyle/>
          <a:p>
            <a:pPr algn="l"/>
            <a:r>
              <a:rPr lang="en-US" sz="3200" dirty="0" smtClean="0"/>
              <a:t>After taking the average, we note that the first road  got a good rating, while  the second road  as well as picking a good rating, while the third and got a very good estimate.</a:t>
            </a:r>
          </a:p>
          <a:p>
            <a:pPr algn="l">
              <a:buNone/>
            </a:pPr>
            <a:r>
              <a:rPr lang="en-US" sz="3200" dirty="0" smtClean="0"/>
              <a:t/>
            </a:r>
            <a:br>
              <a:rPr lang="en-US" sz="3200" dirty="0" smtClean="0"/>
            </a:br>
            <a:endParaRPr lang="en-US" sz="3200" dirty="0" smtClean="0"/>
          </a:p>
          <a:p>
            <a:endParaRPr lang="ar-SA"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pic>
        <p:nvPicPr>
          <p:cNvPr id="1026" name="Picture 2"/>
          <p:cNvPicPr>
            <a:picLocks noChangeAspect="1" noChangeArrowheads="1"/>
          </p:cNvPicPr>
          <p:nvPr/>
        </p:nvPicPr>
        <p:blipFill>
          <a:blip r:embed="rId2"/>
          <a:srcRect/>
          <a:stretch>
            <a:fillRect/>
          </a:stretch>
        </p:blipFill>
        <p:spPr bwMode="auto">
          <a:xfrm>
            <a:off x="602566" y="2000240"/>
            <a:ext cx="7883554" cy="42862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dirty="0" smtClean="0"/>
              <a:t>Recommendation :</a:t>
            </a:r>
            <a:r>
              <a:rPr lang="en-US" dirty="0" smtClean="0"/>
              <a:t/>
            </a:r>
            <a:br>
              <a:rPr lang="en-US" dirty="0" smtClean="0"/>
            </a:br>
            <a:endParaRPr lang="ar-SA" dirty="0"/>
          </a:p>
        </p:txBody>
      </p:sp>
      <p:sp>
        <p:nvSpPr>
          <p:cNvPr id="3" name="عنصر نائب للمحتوى 2"/>
          <p:cNvSpPr>
            <a:spLocks noGrp="1"/>
          </p:cNvSpPr>
          <p:nvPr>
            <p:ph sz="quarter" idx="1"/>
          </p:nvPr>
        </p:nvSpPr>
        <p:spPr/>
        <p:txBody>
          <a:bodyPr/>
          <a:lstStyle/>
          <a:p>
            <a:pPr algn="l">
              <a:buNone/>
            </a:pPr>
            <a:r>
              <a:rPr lang="en-US" dirty="0" smtClean="0"/>
              <a:t>After taking the general assessment of the three ways, the result is good grade, so this sample represents the entire district of AR </a:t>
            </a:r>
            <a:r>
              <a:rPr lang="en-US" dirty="0" err="1" smtClean="0"/>
              <a:t>Rabia</a:t>
            </a:r>
            <a:r>
              <a:rPr lang="en-US" dirty="0" smtClean="0"/>
              <a:t> .</a:t>
            </a:r>
          </a:p>
          <a:p>
            <a:pPr algn="l">
              <a:buNone/>
            </a:pPr>
            <a:r>
              <a:rPr lang="en-US" dirty="0" smtClean="0"/>
              <a:t> </a:t>
            </a:r>
          </a:p>
          <a:p>
            <a:pPr algn="l">
              <a:buNone/>
            </a:pPr>
            <a:r>
              <a:rPr lang="en-US" dirty="0" smtClean="0"/>
              <a:t>The final arbiter of the ways is good, so do not require re-asphalt the roads in this district.</a:t>
            </a:r>
          </a:p>
          <a:p>
            <a:endParaRPr lang="ar-S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85720" y="214290"/>
            <a:ext cx="8702832" cy="1084158"/>
          </a:xfrm>
        </p:spPr>
        <p:txBody>
          <a:bodyPr>
            <a:normAutofit fontScale="90000"/>
          </a:bodyPr>
          <a:lstStyle/>
          <a:p>
            <a:pPr algn="ctr"/>
            <a:r>
              <a:rPr lang="en-US" b="1" dirty="0" smtClean="0">
                <a:solidFill>
                  <a:srgbClr val="C00000"/>
                </a:solidFill>
              </a:rPr>
              <a:t>The PCI measures two conditions :</a:t>
            </a:r>
            <a:r>
              <a:rPr lang="en-US" dirty="0" smtClean="0">
                <a:solidFill>
                  <a:srgbClr val="C00000"/>
                </a:solidFill>
              </a:rPr>
              <a:t/>
            </a:r>
            <a:br>
              <a:rPr lang="en-US" dirty="0" smtClean="0">
                <a:solidFill>
                  <a:srgbClr val="C00000"/>
                </a:solidFill>
              </a:rPr>
            </a:br>
            <a:endParaRPr lang="ar-SA" dirty="0">
              <a:solidFill>
                <a:srgbClr val="C00000"/>
              </a:solidFill>
            </a:endParaRPr>
          </a:p>
        </p:txBody>
      </p:sp>
      <p:sp>
        <p:nvSpPr>
          <p:cNvPr id="3" name="مربع نص 2"/>
          <p:cNvSpPr txBox="1"/>
          <p:nvPr/>
        </p:nvSpPr>
        <p:spPr>
          <a:xfrm>
            <a:off x="357158" y="1357298"/>
            <a:ext cx="8286808" cy="1938992"/>
          </a:xfrm>
          <a:prstGeom prst="rect">
            <a:avLst/>
          </a:prstGeom>
          <a:noFill/>
        </p:spPr>
        <p:txBody>
          <a:bodyPr wrap="square" rtlCol="1">
            <a:spAutoFit/>
          </a:bodyPr>
          <a:lstStyle/>
          <a:p>
            <a:pPr algn="l" rtl="0"/>
            <a:r>
              <a:rPr lang="en-US" sz="2400" dirty="0" smtClean="0"/>
              <a:t>• The type, extent and severity of pavement surface distresses</a:t>
            </a:r>
          </a:p>
          <a:p>
            <a:pPr algn="l" rtl="0"/>
            <a:r>
              <a:rPr lang="en-US" sz="2400" dirty="0" smtClean="0"/>
              <a:t> </a:t>
            </a:r>
          </a:p>
          <a:p>
            <a:pPr algn="l" rtl="0"/>
            <a:r>
              <a:rPr lang="en-US" sz="2400" dirty="0" smtClean="0"/>
              <a:t>• The smoothness and ride comfort of the road</a:t>
            </a:r>
          </a:p>
          <a:p>
            <a:pPr algn="l" rtl="0"/>
            <a:r>
              <a:rPr lang="en-US" sz="2400" dirty="0" smtClean="0"/>
              <a:t> </a:t>
            </a:r>
          </a:p>
          <a:p>
            <a:pPr algn="l"/>
            <a:endParaRPr lang="ar-SA" sz="2400" dirty="0"/>
          </a:p>
        </p:txBody>
      </p:sp>
      <p:pic>
        <p:nvPicPr>
          <p:cNvPr id="3074" name="Picture 2" descr="http://www.reiengineers.com/site_images/services/services_3.jpg"/>
          <p:cNvPicPr>
            <a:picLocks noChangeAspect="1" noChangeArrowheads="1"/>
          </p:cNvPicPr>
          <p:nvPr/>
        </p:nvPicPr>
        <p:blipFill>
          <a:blip r:embed="rId2"/>
          <a:srcRect/>
          <a:stretch>
            <a:fillRect/>
          </a:stretch>
        </p:blipFill>
        <p:spPr bwMode="auto">
          <a:xfrm>
            <a:off x="214282" y="3286125"/>
            <a:ext cx="4071966" cy="2565338"/>
          </a:xfrm>
          <a:prstGeom prst="rect">
            <a:avLst/>
          </a:prstGeom>
          <a:ln>
            <a:noFill/>
          </a:ln>
          <a:effectLst>
            <a:softEdge rad="112500"/>
          </a:effectLst>
        </p:spPr>
      </p:pic>
      <p:pic>
        <p:nvPicPr>
          <p:cNvPr id="3076" name="Picture 4" descr="http://www.ridermagazine.com/wp-content/uploads/2010/03/Maine-Motorcycle-Touring-Benham-05.jpg"/>
          <p:cNvPicPr>
            <a:picLocks noChangeAspect="1" noChangeArrowheads="1"/>
          </p:cNvPicPr>
          <p:nvPr/>
        </p:nvPicPr>
        <p:blipFill>
          <a:blip r:embed="rId3"/>
          <a:srcRect/>
          <a:stretch>
            <a:fillRect/>
          </a:stretch>
        </p:blipFill>
        <p:spPr bwMode="auto">
          <a:xfrm>
            <a:off x="4786314" y="3286124"/>
            <a:ext cx="4025787" cy="242889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55448" y="1357298"/>
            <a:ext cx="8988552" cy="1614478"/>
          </a:xfrm>
        </p:spPr>
        <p:txBody>
          <a:bodyPr>
            <a:normAutofit fontScale="90000"/>
          </a:bodyPr>
          <a:lstStyle/>
          <a:p>
            <a:r>
              <a:rPr lang="en-US" b="1" dirty="0" smtClean="0">
                <a:solidFill>
                  <a:schemeClr val="tx1"/>
                </a:solidFill>
              </a:rPr>
              <a:t>The </a:t>
            </a:r>
            <a:r>
              <a:rPr lang="en-US" b="1" dirty="0" smtClean="0">
                <a:solidFill>
                  <a:srgbClr val="C00000"/>
                </a:solidFill>
              </a:rPr>
              <a:t>PCI</a:t>
            </a:r>
            <a:r>
              <a:rPr lang="en-US" b="1" dirty="0" smtClean="0">
                <a:solidFill>
                  <a:schemeClr val="tx1"/>
                </a:solidFill>
              </a:rPr>
              <a:t> is a subjective method of evaluation based on </a:t>
            </a:r>
            <a:r>
              <a:rPr lang="en-US" b="1" dirty="0" smtClean="0">
                <a:solidFill>
                  <a:srgbClr val="C00000"/>
                </a:solidFill>
              </a:rPr>
              <a:t>inspection</a:t>
            </a:r>
            <a:r>
              <a:rPr lang="en-US" b="1" dirty="0" smtClean="0">
                <a:solidFill>
                  <a:schemeClr val="tx1"/>
                </a:solidFill>
              </a:rPr>
              <a:t> and </a:t>
            </a:r>
            <a:r>
              <a:rPr lang="en-US" b="1" dirty="0" smtClean="0">
                <a:solidFill>
                  <a:srgbClr val="C00000"/>
                </a:solidFill>
              </a:rPr>
              <a:t>observation</a:t>
            </a:r>
            <a:endParaRPr lang="ar-SA" dirty="0">
              <a:solidFill>
                <a:srgbClr val="C00000"/>
              </a:solidFill>
            </a:endParaRPr>
          </a:p>
        </p:txBody>
      </p:sp>
      <p:sp>
        <p:nvSpPr>
          <p:cNvPr id="3" name="مربع نص 2"/>
          <p:cNvSpPr txBox="1"/>
          <p:nvPr/>
        </p:nvSpPr>
        <p:spPr>
          <a:xfrm>
            <a:off x="928662" y="285728"/>
            <a:ext cx="6715172" cy="646331"/>
          </a:xfrm>
          <a:prstGeom prst="rect">
            <a:avLst/>
          </a:prstGeom>
          <a:noFill/>
        </p:spPr>
        <p:txBody>
          <a:bodyPr wrap="square" rtlCol="1">
            <a:spAutoFit/>
          </a:bodyPr>
          <a:lstStyle/>
          <a:p>
            <a:pPr algn="ctr"/>
            <a:r>
              <a:rPr lang="en-US" sz="3600" b="1" dirty="0" smtClean="0">
                <a:solidFill>
                  <a:srgbClr val="C00000"/>
                </a:solidFill>
              </a:rPr>
              <a:t>Method of PCI </a:t>
            </a:r>
            <a:endParaRPr lang="ar-SA" sz="3600" b="1" dirty="0">
              <a:solidFill>
                <a:srgbClr val="C00000"/>
              </a:solidFill>
            </a:endParaRPr>
          </a:p>
        </p:txBody>
      </p:sp>
      <p:pic>
        <p:nvPicPr>
          <p:cNvPr id="18434" name="Picture 2" descr="http://www.aleqt.com/a/601844_186810.jpg"/>
          <p:cNvPicPr>
            <a:picLocks noChangeAspect="1" noChangeArrowheads="1"/>
          </p:cNvPicPr>
          <p:nvPr/>
        </p:nvPicPr>
        <p:blipFill>
          <a:blip r:embed="rId2"/>
          <a:srcRect/>
          <a:stretch>
            <a:fillRect/>
          </a:stretch>
        </p:blipFill>
        <p:spPr bwMode="auto">
          <a:xfrm>
            <a:off x="2000232" y="3000372"/>
            <a:ext cx="5786478" cy="3253519"/>
          </a:xfrm>
          <a:prstGeom prst="rect">
            <a:avLst/>
          </a:prstGeom>
          <a:ln>
            <a:noFill/>
          </a:ln>
          <a:effectLst>
            <a:softEdge rad="112500"/>
          </a:effectLst>
        </p:spPr>
      </p:pic>
      <p:sp>
        <p:nvSpPr>
          <p:cNvPr id="5" name="مربع نص 4"/>
          <p:cNvSpPr txBox="1"/>
          <p:nvPr/>
        </p:nvSpPr>
        <p:spPr>
          <a:xfrm>
            <a:off x="2857488" y="6215082"/>
            <a:ext cx="3857652" cy="461665"/>
          </a:xfrm>
          <a:prstGeom prst="rect">
            <a:avLst/>
          </a:prstGeom>
          <a:noFill/>
        </p:spPr>
        <p:txBody>
          <a:bodyPr wrap="square" rtlCol="1">
            <a:spAutoFit/>
          </a:bodyPr>
          <a:lstStyle/>
          <a:p>
            <a:pPr algn="ctr"/>
            <a:r>
              <a:rPr lang="en-US" sz="2400" b="1" dirty="0" smtClean="0">
                <a:solidFill>
                  <a:srgbClr val="002060"/>
                </a:solidFill>
              </a:rPr>
              <a:t>By public works officials</a:t>
            </a:r>
            <a:endParaRPr lang="ar-SA" sz="2400" b="1" dirty="0">
              <a:solidFill>
                <a:srgbClr val="00206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www.arriyadh.com/ar/cgi-bin/localuser/projects/KFRoad/Full_Size/KFR_4.jpg"/>
          <p:cNvPicPr>
            <a:picLocks noChangeAspect="1" noChangeArrowheads="1"/>
          </p:cNvPicPr>
          <p:nvPr/>
        </p:nvPicPr>
        <p:blipFill>
          <a:blip r:embed="rId2"/>
          <a:srcRect/>
          <a:stretch>
            <a:fillRect/>
          </a:stretch>
        </p:blipFill>
        <p:spPr bwMode="auto">
          <a:xfrm>
            <a:off x="1785918" y="3125381"/>
            <a:ext cx="5857916" cy="3732619"/>
          </a:xfrm>
          <a:prstGeom prst="rect">
            <a:avLst/>
          </a:prstGeom>
          <a:ln>
            <a:noFill/>
          </a:ln>
          <a:effectLst>
            <a:softEdge rad="112500"/>
          </a:effectLst>
        </p:spPr>
      </p:pic>
      <p:sp>
        <p:nvSpPr>
          <p:cNvPr id="2" name="عنوان 1"/>
          <p:cNvSpPr>
            <a:spLocks noGrp="1"/>
          </p:cNvSpPr>
          <p:nvPr>
            <p:ph type="title"/>
          </p:nvPr>
        </p:nvSpPr>
        <p:spPr>
          <a:xfrm>
            <a:off x="357158" y="428604"/>
            <a:ext cx="8786842" cy="1214446"/>
          </a:xfrm>
        </p:spPr>
        <p:txBody>
          <a:bodyPr>
            <a:normAutofit/>
          </a:bodyPr>
          <a:lstStyle/>
          <a:p>
            <a:r>
              <a:rPr lang="en-US" b="1" i="1" dirty="0" smtClean="0">
                <a:solidFill>
                  <a:srgbClr val="C00000"/>
                </a:solidFill>
              </a:rPr>
              <a:t>What It Provides ? </a:t>
            </a:r>
            <a:br>
              <a:rPr lang="en-US" b="1" i="1" dirty="0" smtClean="0">
                <a:solidFill>
                  <a:srgbClr val="C00000"/>
                </a:solidFill>
              </a:rPr>
            </a:br>
            <a:r>
              <a:rPr lang="ar-SA" b="1" i="1" dirty="0" smtClean="0">
                <a:solidFill>
                  <a:srgbClr val="C00000"/>
                </a:solidFill>
              </a:rPr>
              <a:t>: </a:t>
            </a:r>
            <a:r>
              <a:rPr lang="en-US" b="1" dirty="0" smtClean="0">
                <a:solidFill>
                  <a:srgbClr val="C00000"/>
                </a:solidFill>
              </a:rPr>
              <a:t>The PCI tells public works officials</a:t>
            </a:r>
            <a:endParaRPr lang="ar-SA" dirty="0">
              <a:solidFill>
                <a:srgbClr val="C00000"/>
              </a:solidFill>
            </a:endParaRPr>
          </a:p>
        </p:txBody>
      </p:sp>
      <p:sp>
        <p:nvSpPr>
          <p:cNvPr id="4" name="مربع نص 3"/>
          <p:cNvSpPr txBox="1"/>
          <p:nvPr/>
        </p:nvSpPr>
        <p:spPr>
          <a:xfrm>
            <a:off x="357158" y="2214554"/>
            <a:ext cx="7143800" cy="1815882"/>
          </a:xfrm>
          <a:prstGeom prst="rect">
            <a:avLst/>
          </a:prstGeom>
          <a:noFill/>
        </p:spPr>
        <p:txBody>
          <a:bodyPr wrap="square" rtlCol="1">
            <a:spAutoFit/>
          </a:bodyPr>
          <a:lstStyle/>
          <a:p>
            <a:pPr algn="l" rtl="0"/>
            <a:r>
              <a:rPr lang="en-US" sz="2800" dirty="0" smtClean="0">
                <a:solidFill>
                  <a:srgbClr val="7030A0"/>
                </a:solidFill>
              </a:rPr>
              <a:t>-The current condition of the road network </a:t>
            </a:r>
          </a:p>
          <a:p>
            <a:pPr algn="l" rtl="0"/>
            <a:r>
              <a:rPr lang="en-US" sz="2800" dirty="0" smtClean="0">
                <a:solidFill>
                  <a:srgbClr val="7030A0"/>
                </a:solidFill>
              </a:rPr>
              <a:t>-The rate of deterioration of the road network</a:t>
            </a:r>
          </a:p>
          <a:p>
            <a:pPr algn="l"/>
            <a:endParaRPr lang="ar-SA" sz="2800" dirty="0" smtClean="0">
              <a:solidFill>
                <a:srgbClr val="7030A0"/>
              </a:solidFill>
            </a:endParaRPr>
          </a:p>
          <a:p>
            <a:endParaRPr lang="ar-SA" sz="2800" dirty="0">
              <a:solidFill>
                <a:srgbClr val="7030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http://www.ada.gov.sa/ar/Photos/SakanAlkha/KingFhadRo/King-Fahad-Road_51.jpg"/>
          <p:cNvPicPr>
            <a:picLocks noChangeAspect="1" noChangeArrowheads="1"/>
          </p:cNvPicPr>
          <p:nvPr/>
        </p:nvPicPr>
        <p:blipFill>
          <a:blip r:embed="rId2"/>
          <a:srcRect/>
          <a:stretch>
            <a:fillRect/>
          </a:stretch>
        </p:blipFill>
        <p:spPr bwMode="auto">
          <a:xfrm>
            <a:off x="2214546" y="2643182"/>
            <a:ext cx="5262546" cy="3821924"/>
          </a:xfrm>
          <a:prstGeom prst="rect">
            <a:avLst/>
          </a:prstGeom>
          <a:noFill/>
        </p:spPr>
      </p:pic>
      <p:sp>
        <p:nvSpPr>
          <p:cNvPr id="2" name="عنوان 1"/>
          <p:cNvSpPr>
            <a:spLocks noGrp="1"/>
          </p:cNvSpPr>
          <p:nvPr>
            <p:ph type="title"/>
          </p:nvPr>
        </p:nvSpPr>
        <p:spPr/>
        <p:txBody>
          <a:bodyPr>
            <a:normAutofit fontScale="90000"/>
          </a:bodyPr>
          <a:lstStyle/>
          <a:p>
            <a:pPr algn="ctr" rtl="0"/>
            <a:r>
              <a:rPr lang="en-US" b="1" dirty="0" smtClean="0">
                <a:solidFill>
                  <a:srgbClr val="C00000"/>
                </a:solidFill>
              </a:rPr>
              <a:t>A PCI is used to:</a:t>
            </a:r>
            <a:r>
              <a:rPr lang="en-US" dirty="0" smtClean="0">
                <a:solidFill>
                  <a:srgbClr val="C00000"/>
                </a:solidFill>
              </a:rPr>
              <a:t/>
            </a:r>
            <a:br>
              <a:rPr lang="en-US" dirty="0" smtClean="0">
                <a:solidFill>
                  <a:srgbClr val="C00000"/>
                </a:solidFill>
              </a:rPr>
            </a:br>
            <a:endParaRPr lang="ar-SA" dirty="0">
              <a:solidFill>
                <a:srgbClr val="C00000"/>
              </a:solidFill>
            </a:endParaRPr>
          </a:p>
        </p:txBody>
      </p:sp>
      <p:sp>
        <p:nvSpPr>
          <p:cNvPr id="3" name="مربع نص 2"/>
          <p:cNvSpPr txBox="1"/>
          <p:nvPr/>
        </p:nvSpPr>
        <p:spPr>
          <a:xfrm>
            <a:off x="285720" y="1000109"/>
            <a:ext cx="7858180" cy="6001643"/>
          </a:xfrm>
          <a:prstGeom prst="rect">
            <a:avLst/>
          </a:prstGeom>
          <a:noFill/>
        </p:spPr>
        <p:txBody>
          <a:bodyPr wrap="square" rtlCol="1">
            <a:spAutoFit/>
          </a:bodyPr>
          <a:lstStyle/>
          <a:p>
            <a:pPr algn="l" rtl="0"/>
            <a:endParaRPr lang="en-US" sz="2400" dirty="0" smtClean="0">
              <a:solidFill>
                <a:srgbClr val="0070C0"/>
              </a:solidFill>
            </a:endParaRPr>
          </a:p>
          <a:p>
            <a:pPr algn="l" rtl="0"/>
            <a:r>
              <a:rPr lang="en-US" sz="2400" dirty="0" smtClean="0">
                <a:solidFill>
                  <a:srgbClr val="0070C0"/>
                </a:solidFill>
              </a:rPr>
              <a:t>• Identify immediate maintenance and rehabilitation needs</a:t>
            </a:r>
          </a:p>
          <a:p>
            <a:pPr algn="l" rtl="0"/>
            <a:r>
              <a:rPr lang="en-US" sz="2400" dirty="0" smtClean="0">
                <a:solidFill>
                  <a:srgbClr val="0070C0"/>
                </a:solidFill>
              </a:rPr>
              <a:t>• Monitor pavement condition over time</a:t>
            </a:r>
          </a:p>
          <a:p>
            <a:pPr algn="l" rtl="0"/>
            <a:endParaRPr lang="en-US" sz="2400" dirty="0" smtClean="0">
              <a:solidFill>
                <a:srgbClr val="0070C0"/>
              </a:solidFill>
            </a:endParaRPr>
          </a:p>
          <a:p>
            <a:pPr algn="l" rtl="0"/>
            <a:endParaRPr lang="en-US" sz="2400" dirty="0" smtClean="0">
              <a:solidFill>
                <a:srgbClr val="0070C0"/>
              </a:solidFill>
            </a:endParaRPr>
          </a:p>
          <a:p>
            <a:pPr algn="l" rtl="0"/>
            <a:endParaRPr lang="en-US" sz="2400" dirty="0" smtClean="0">
              <a:solidFill>
                <a:srgbClr val="0070C0"/>
              </a:solidFill>
            </a:endParaRPr>
          </a:p>
          <a:p>
            <a:pPr algn="l" rtl="0"/>
            <a:endParaRPr lang="en-US" sz="2400" dirty="0" smtClean="0">
              <a:solidFill>
                <a:srgbClr val="0070C0"/>
              </a:solidFill>
            </a:endParaRPr>
          </a:p>
          <a:p>
            <a:pPr algn="l" rtl="0"/>
            <a:endParaRPr lang="en-US" sz="2400" dirty="0" smtClean="0">
              <a:solidFill>
                <a:srgbClr val="0070C0"/>
              </a:solidFill>
            </a:endParaRPr>
          </a:p>
          <a:p>
            <a:pPr algn="l" rtl="0"/>
            <a:endParaRPr lang="en-US" sz="2400" dirty="0" smtClean="0">
              <a:solidFill>
                <a:srgbClr val="0070C0"/>
              </a:solidFill>
            </a:endParaRPr>
          </a:p>
          <a:p>
            <a:pPr algn="l" rtl="0"/>
            <a:endParaRPr lang="en-US" sz="2400" dirty="0" smtClean="0">
              <a:solidFill>
                <a:srgbClr val="0070C0"/>
              </a:solidFill>
            </a:endParaRPr>
          </a:p>
          <a:p>
            <a:pPr algn="l" rtl="0"/>
            <a:endParaRPr lang="en-US" sz="2400" dirty="0" smtClean="0">
              <a:solidFill>
                <a:srgbClr val="0070C0"/>
              </a:solidFill>
            </a:endParaRPr>
          </a:p>
          <a:p>
            <a:pPr algn="l" rtl="0"/>
            <a:endParaRPr lang="en-US" sz="2400" dirty="0" smtClean="0">
              <a:solidFill>
                <a:srgbClr val="0070C0"/>
              </a:solidFill>
            </a:endParaRPr>
          </a:p>
          <a:p>
            <a:pPr algn="l" rtl="0"/>
            <a:endParaRPr lang="en-US" sz="2400" dirty="0" smtClean="0">
              <a:solidFill>
                <a:srgbClr val="0070C0"/>
              </a:solidFill>
            </a:endParaRPr>
          </a:p>
          <a:p>
            <a:pPr algn="l" rtl="0"/>
            <a:endParaRPr lang="en-US" sz="2400" dirty="0" smtClean="0">
              <a:solidFill>
                <a:srgbClr val="0070C0"/>
              </a:solidFill>
            </a:endParaRPr>
          </a:p>
          <a:p>
            <a:pPr algn="l" rtl="0"/>
            <a:endParaRPr lang="en-US" sz="2400" dirty="0" smtClean="0">
              <a:solidFill>
                <a:srgbClr val="0070C0"/>
              </a:solidFill>
            </a:endParaRPr>
          </a:p>
          <a:p>
            <a:pPr algn="l" rtl="0"/>
            <a:endParaRPr lang="ar-SA" sz="2400" dirty="0">
              <a:solidFill>
                <a:srgbClr val="0070C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en-US" dirty="0" smtClean="0"/>
              <a:t>continue</a:t>
            </a:r>
            <a:endParaRPr lang="ar-SA" dirty="0"/>
          </a:p>
        </p:txBody>
      </p:sp>
      <p:sp>
        <p:nvSpPr>
          <p:cNvPr id="3" name="مربع نص 2"/>
          <p:cNvSpPr txBox="1"/>
          <p:nvPr/>
        </p:nvSpPr>
        <p:spPr>
          <a:xfrm>
            <a:off x="642910" y="1571612"/>
            <a:ext cx="7858180" cy="1200329"/>
          </a:xfrm>
          <a:prstGeom prst="rect">
            <a:avLst/>
          </a:prstGeom>
          <a:noFill/>
        </p:spPr>
        <p:txBody>
          <a:bodyPr wrap="square" rtlCol="1">
            <a:spAutoFit/>
          </a:bodyPr>
          <a:lstStyle/>
          <a:p>
            <a:pPr algn="l" rtl="0"/>
            <a:r>
              <a:rPr lang="en-US" sz="2400" dirty="0" smtClean="0">
                <a:solidFill>
                  <a:srgbClr val="0070C0"/>
                </a:solidFill>
              </a:rPr>
              <a:t>• Develop a network preventive maintenance strategy</a:t>
            </a:r>
          </a:p>
          <a:p>
            <a:pPr algn="l" rtl="0"/>
            <a:r>
              <a:rPr lang="en-US" sz="2400" dirty="0" smtClean="0">
                <a:solidFill>
                  <a:srgbClr val="0070C0"/>
                </a:solidFill>
              </a:rPr>
              <a:t>• Develop road maintenance budgets</a:t>
            </a:r>
          </a:p>
          <a:p>
            <a:pPr algn="l"/>
            <a:r>
              <a:rPr lang="en-US" sz="2400" dirty="0" smtClean="0">
                <a:solidFill>
                  <a:srgbClr val="0070C0"/>
                </a:solidFill>
              </a:rPr>
              <a:t>• Evaluate pavement materials and designs</a:t>
            </a:r>
            <a:endParaRPr lang="ar-SA"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شكل بيضاوي 6"/>
          <p:cNvSpPr/>
          <p:nvPr/>
        </p:nvSpPr>
        <p:spPr>
          <a:xfrm>
            <a:off x="5286380" y="2786058"/>
            <a:ext cx="2214578" cy="5000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شكل بيضاوي 5"/>
          <p:cNvSpPr/>
          <p:nvPr/>
        </p:nvSpPr>
        <p:spPr>
          <a:xfrm>
            <a:off x="1214414" y="3643314"/>
            <a:ext cx="3429024" cy="8572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شكل بيضاوي 7"/>
          <p:cNvSpPr/>
          <p:nvPr/>
        </p:nvSpPr>
        <p:spPr>
          <a:xfrm>
            <a:off x="3143240" y="4857760"/>
            <a:ext cx="5715040" cy="7858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عنوان 1"/>
          <p:cNvSpPr>
            <a:spLocks noGrp="1"/>
          </p:cNvSpPr>
          <p:nvPr>
            <p:ph type="title"/>
          </p:nvPr>
        </p:nvSpPr>
        <p:spPr/>
        <p:txBody>
          <a:bodyPr>
            <a:normAutofit fontScale="90000"/>
          </a:bodyPr>
          <a:lstStyle/>
          <a:p>
            <a:pPr algn="ctr"/>
            <a:r>
              <a:rPr lang="en-US" b="1" i="1" dirty="0" smtClean="0">
                <a:solidFill>
                  <a:srgbClr val="C00000"/>
                </a:solidFill>
              </a:rPr>
              <a:t>A PCI needs to be based on:</a:t>
            </a:r>
            <a:r>
              <a:rPr lang="en-US" dirty="0" smtClean="0">
                <a:solidFill>
                  <a:srgbClr val="C00000"/>
                </a:solidFill>
              </a:rPr>
              <a:t/>
            </a:r>
            <a:br>
              <a:rPr lang="en-US" dirty="0" smtClean="0">
                <a:solidFill>
                  <a:srgbClr val="C00000"/>
                </a:solidFill>
              </a:rPr>
            </a:br>
            <a:endParaRPr lang="ar-SA" dirty="0">
              <a:solidFill>
                <a:srgbClr val="C00000"/>
              </a:solidFill>
            </a:endParaRPr>
          </a:p>
        </p:txBody>
      </p:sp>
      <p:sp>
        <p:nvSpPr>
          <p:cNvPr id="3" name="مستطيل 2"/>
          <p:cNvSpPr/>
          <p:nvPr/>
        </p:nvSpPr>
        <p:spPr>
          <a:xfrm>
            <a:off x="1428728" y="3857628"/>
            <a:ext cx="3047822" cy="400110"/>
          </a:xfrm>
          <a:prstGeom prst="rect">
            <a:avLst/>
          </a:prstGeom>
        </p:spPr>
        <p:txBody>
          <a:bodyPr wrap="none">
            <a:spAutoFit/>
          </a:bodyPr>
          <a:lstStyle/>
          <a:p>
            <a:r>
              <a:rPr lang="en-US" sz="2000" dirty="0" smtClean="0">
                <a:solidFill>
                  <a:srgbClr val="C00000"/>
                </a:solidFill>
              </a:rPr>
              <a:t>Manageable road sections</a:t>
            </a:r>
            <a:endParaRPr lang="ar-SA" sz="2000" dirty="0">
              <a:solidFill>
                <a:srgbClr val="C00000"/>
              </a:solidFill>
            </a:endParaRPr>
          </a:p>
        </p:txBody>
      </p:sp>
      <p:sp>
        <p:nvSpPr>
          <p:cNvPr id="4" name="مربع نص 3"/>
          <p:cNvSpPr txBox="1"/>
          <p:nvPr/>
        </p:nvSpPr>
        <p:spPr>
          <a:xfrm>
            <a:off x="5429256" y="2786058"/>
            <a:ext cx="1928826" cy="369332"/>
          </a:xfrm>
          <a:prstGeom prst="rect">
            <a:avLst/>
          </a:prstGeom>
          <a:noFill/>
        </p:spPr>
        <p:txBody>
          <a:bodyPr wrap="square" rtlCol="1">
            <a:spAutoFit/>
          </a:bodyPr>
          <a:lstStyle/>
          <a:p>
            <a:r>
              <a:rPr lang="en-US" dirty="0" smtClean="0">
                <a:solidFill>
                  <a:srgbClr val="C00000"/>
                </a:solidFill>
              </a:rPr>
              <a:t>A roads inventory</a:t>
            </a:r>
            <a:endParaRPr lang="ar-SA" dirty="0">
              <a:solidFill>
                <a:srgbClr val="C00000"/>
              </a:solidFill>
            </a:endParaRPr>
          </a:p>
        </p:txBody>
      </p:sp>
      <p:sp>
        <p:nvSpPr>
          <p:cNvPr id="5" name="مربع نص 4"/>
          <p:cNvSpPr txBox="1"/>
          <p:nvPr/>
        </p:nvSpPr>
        <p:spPr>
          <a:xfrm>
            <a:off x="3428992" y="5072074"/>
            <a:ext cx="5214974" cy="646331"/>
          </a:xfrm>
          <a:prstGeom prst="rect">
            <a:avLst/>
          </a:prstGeom>
          <a:noFill/>
        </p:spPr>
        <p:txBody>
          <a:bodyPr wrap="square" rtlCol="1">
            <a:spAutoFit/>
          </a:bodyPr>
          <a:lstStyle/>
          <a:p>
            <a:r>
              <a:rPr lang="en-US" dirty="0" smtClean="0">
                <a:solidFill>
                  <a:srgbClr val="C00000"/>
                </a:solidFill>
              </a:rPr>
              <a:t>• A classification and rating system for road defects</a:t>
            </a:r>
          </a:p>
          <a:p>
            <a:endParaRPr lang="ar-SA" dirty="0"/>
          </a:p>
        </p:txBody>
      </p:sp>
      <p:sp>
        <p:nvSpPr>
          <p:cNvPr id="14" name="سهم للأسفل 13"/>
          <p:cNvSpPr/>
          <p:nvPr/>
        </p:nvSpPr>
        <p:spPr>
          <a:xfrm>
            <a:off x="4214810" y="1071546"/>
            <a:ext cx="642942" cy="20002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solidFill>
                <a:srgbClr val="C00000"/>
              </a:solidFill>
            </a:endParaRPr>
          </a:p>
        </p:txBody>
      </p:sp>
      <p:sp>
        <p:nvSpPr>
          <p:cNvPr id="15" name="سهم رباعي 14"/>
          <p:cNvSpPr/>
          <p:nvPr/>
        </p:nvSpPr>
        <p:spPr>
          <a:xfrm>
            <a:off x="4786314" y="3500438"/>
            <a:ext cx="2500330" cy="1214446"/>
          </a:xfrm>
          <a:prstGeom prst="quad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رحلة">
  <a:themeElements>
    <a:clrScheme name="رحلة">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رحلة">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رحلة">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813</TotalTime>
  <Words>435</Words>
  <PresentationFormat>عرض على الشاشة (3:4)‏</PresentationFormat>
  <Paragraphs>112</Paragraphs>
  <Slides>30</Slides>
  <Notes>1</Notes>
  <HiddenSlides>0</HiddenSlides>
  <MMClips>0</MMClips>
  <ScaleCrop>false</ScaleCrop>
  <HeadingPairs>
    <vt:vector size="4" baseType="variant">
      <vt:variant>
        <vt:lpstr>سمة</vt:lpstr>
      </vt:variant>
      <vt:variant>
        <vt:i4>1</vt:i4>
      </vt:variant>
      <vt:variant>
        <vt:lpstr>عناوين الشرائح</vt:lpstr>
      </vt:variant>
      <vt:variant>
        <vt:i4>30</vt:i4>
      </vt:variant>
    </vt:vector>
  </HeadingPairs>
  <TitlesOfParts>
    <vt:vector size="31" baseType="lpstr">
      <vt:lpstr>رحلة</vt:lpstr>
      <vt:lpstr>Present condition index</vt:lpstr>
      <vt:lpstr>What It Is PSI ?</vt:lpstr>
      <vt:lpstr>الشريحة 3</vt:lpstr>
      <vt:lpstr>The PCI measures two conditions : </vt:lpstr>
      <vt:lpstr>The PCI is a subjective method of evaluation based on inspection and observation</vt:lpstr>
      <vt:lpstr>What It Provides ?  : The PCI tells public works officials</vt:lpstr>
      <vt:lpstr>A PCI is used to: </vt:lpstr>
      <vt:lpstr>continue</vt:lpstr>
      <vt:lpstr>A PCI needs to be based on: </vt:lpstr>
      <vt:lpstr>الشريحة 10</vt:lpstr>
      <vt:lpstr>The Drive Through: </vt:lpstr>
      <vt:lpstr>To calculate PCI</vt:lpstr>
      <vt:lpstr>Calculating the PCI : </vt:lpstr>
      <vt:lpstr>Case Study </vt:lpstr>
      <vt:lpstr>Introduction : </vt:lpstr>
      <vt:lpstr> Objectives :</vt:lpstr>
      <vt:lpstr>Location :</vt:lpstr>
      <vt:lpstr>Procedure :</vt:lpstr>
      <vt:lpstr>Procedure :</vt:lpstr>
      <vt:lpstr>Procedure :</vt:lpstr>
      <vt:lpstr>Procedure :</vt:lpstr>
      <vt:lpstr>Asphalt Pavement Inspection Sheet </vt:lpstr>
      <vt:lpstr>: Sample of Calculation</vt:lpstr>
      <vt:lpstr>: Sample of Calculation</vt:lpstr>
      <vt:lpstr>: Sample of Calculation</vt:lpstr>
      <vt:lpstr>Results and analysis :</vt:lpstr>
      <vt:lpstr>Results and analysis </vt:lpstr>
      <vt:lpstr>Results and analysis :</vt:lpstr>
      <vt:lpstr>Results and analysis :</vt:lpstr>
      <vt:lpstr>Recommendation :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 condition index</dc:title>
  <cp:lastModifiedBy>user</cp:lastModifiedBy>
  <cp:revision>25</cp:revision>
  <dcterms:modified xsi:type="dcterms:W3CDTF">2011-12-26T21:06:38Z</dcterms:modified>
</cp:coreProperties>
</file>