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2" r:id="rId1"/>
  </p:sldMasterIdLst>
  <p:sldIdLst>
    <p:sldId id="256" r:id="rId2"/>
    <p:sldId id="257" r:id="rId3"/>
    <p:sldId id="261" r:id="rId4"/>
    <p:sldId id="273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0" r:id="rId18"/>
    <p:sldId id="272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98" autoAdjust="0"/>
    <p:restoredTop sz="94655" autoAdjust="0"/>
  </p:normalViewPr>
  <p:slideViewPr>
    <p:cSldViewPr snapToGrid="0" snapToObjects="1">
      <p:cViewPr varScale="1">
        <p:scale>
          <a:sx n="98" d="100"/>
          <a:sy n="98" d="100"/>
        </p:scale>
        <p:origin x="-64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8C208-9739-4993-83C2-60FEB6B342E0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5F71C-9330-48F5-AAC5-3E203519C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6470-507B-437A-96A3-5837BA206650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02006-4953-4A6B-B92B-E4A3EB14D8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4E5F8-2B92-47FC-ACDF-10C5CA4FA4EC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14389-50ED-4063-8651-D665928B5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3EA88BF-1A2B-4602-81E9-203B94F7D065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FE8E27-45F1-4B66-A1F9-4B0E0F22D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74779-EE00-458C-A2A8-59BF5CCF2364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61537-9DE1-42AD-94CA-20D5BC5B5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EFF4E-12E1-4B0B-8948-A593FDB0565B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2891E-5F3F-49D7-9E27-AAEA2B5EC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0E8D1-4464-4688-94CD-11026DAD78AD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783CD-E316-4C2D-915D-D1DA006F4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5744A85-A24B-4CFB-844B-531A0F1835DC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226E49A-4653-42C9-ADD9-7AF986D61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3CA8F-F7F0-49E2-B69A-952E0D99D7CE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C9A0C-3AA9-4EFA-8E2B-4703DA31E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A2D19CC-43A5-46F6-920A-A1CE98014CEA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28D5F0-6A49-4037-9A1B-3E6F1E04F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9712868-E0BE-4F1F-BA6C-0D2ED8D735B3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644C2BD-2876-4AB6-A7CF-B3A90B8B9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2A17C4-3128-42F2-9C86-33721FA9E779}" type="datetimeFigureOut">
              <a:rPr lang="en-US"/>
              <a:pPr>
                <a:defRPr/>
              </a:pPr>
              <a:t>2/12/12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7E5863-4D58-45FB-81EF-AE34299E8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3" r:id="rId4"/>
    <p:sldLayoutId id="2147483742" r:id="rId5"/>
    <p:sldLayoutId id="2147483747" r:id="rId6"/>
    <p:sldLayoutId id="2147483741" r:id="rId7"/>
    <p:sldLayoutId id="2147483748" r:id="rId8"/>
    <p:sldLayoutId id="2147483749" r:id="rId9"/>
    <p:sldLayoutId id="2147483740" r:id="rId10"/>
    <p:sldLayoutId id="2147483739" r:id="rId11"/>
  </p:sldLayoutIdLst>
  <p:transition spd="slow">
    <p:wheel/>
  </p:transition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audio" Target="file:///\\localhost\Users\mtho_sa\Desktop\1%20Audio%20Track.aiff" TargetMode="Externa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png"/><Relationship Id="rId1" Type="http://schemas.openxmlformats.org/officeDocument/2006/relationships/audio" Target="file:///\\localhost\Users\mtho_sa\Desktop\track8.wav" TargetMode="Externa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mondesiffle.free.fr/presentation_eng/languessifflees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PHONETICS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r>
              <a:rPr lang="en-US" smtClean="0"/>
              <a:t>Introduction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Relationship between spelling and pronunciation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i="1" smtClean="0"/>
              <a:t>C </a:t>
            </a:r>
            <a:r>
              <a:rPr lang="en-US" b="1" smtClean="0"/>
              <a:t>pronounced /s/ when followed by the letters [e-i-y]:</a:t>
            </a:r>
          </a:p>
          <a:p>
            <a:r>
              <a:rPr lang="en-US" smtClean="0"/>
              <a:t>[</a:t>
            </a:r>
            <a:r>
              <a:rPr lang="en-US" i="1" u="sng" smtClean="0"/>
              <a:t>ce</a:t>
            </a:r>
            <a:r>
              <a:rPr lang="en-US" i="1" smtClean="0"/>
              <a:t>ll, </a:t>
            </a:r>
            <a:r>
              <a:rPr lang="en-US" i="1" u="sng" smtClean="0"/>
              <a:t>ci</a:t>
            </a:r>
            <a:r>
              <a:rPr lang="en-US" i="1" smtClean="0"/>
              <a:t>ty, </a:t>
            </a:r>
            <a:r>
              <a:rPr lang="en-US" i="1" u="sng" smtClean="0"/>
              <a:t>cy</a:t>
            </a:r>
            <a:r>
              <a:rPr lang="en-US" i="1" smtClean="0"/>
              <a:t>cle]</a:t>
            </a:r>
          </a:p>
          <a:p>
            <a:r>
              <a:rPr lang="en-US" b="1" i="1" smtClean="0"/>
              <a:t>C </a:t>
            </a:r>
            <a:r>
              <a:rPr lang="en-US" b="1" smtClean="0"/>
              <a:t>pronounced /k/ when followed by the vowel [o-a-u]:</a:t>
            </a:r>
          </a:p>
          <a:p>
            <a:r>
              <a:rPr lang="en-US" i="1" smtClean="0"/>
              <a:t>[</a:t>
            </a:r>
            <a:r>
              <a:rPr lang="en-US" i="1" u="sng" smtClean="0"/>
              <a:t>co</a:t>
            </a:r>
            <a:r>
              <a:rPr lang="en-US" i="1" smtClean="0"/>
              <a:t>ld, </a:t>
            </a:r>
            <a:r>
              <a:rPr lang="en-US" i="1" u="sng" smtClean="0"/>
              <a:t>ca</a:t>
            </a:r>
            <a:r>
              <a:rPr lang="en-US" i="1" smtClean="0"/>
              <a:t>b, </a:t>
            </a:r>
            <a:r>
              <a:rPr lang="en-US" i="1" u="sng" smtClean="0"/>
              <a:t>cu</a:t>
            </a:r>
            <a:r>
              <a:rPr lang="en-US" i="1" smtClean="0"/>
              <a:t>b]</a:t>
            </a:r>
          </a:p>
          <a:p>
            <a:r>
              <a:rPr lang="en-US" b="1" i="1" smtClean="0"/>
              <a:t>G </a:t>
            </a:r>
            <a:r>
              <a:rPr lang="en-US" b="1" smtClean="0"/>
              <a:t>pronounced / / when followed by [e-y]:</a:t>
            </a:r>
          </a:p>
          <a:p>
            <a:r>
              <a:rPr lang="en-US" i="1" smtClean="0"/>
              <a:t>[</a:t>
            </a:r>
            <a:r>
              <a:rPr lang="en-US" i="1" u="sng" smtClean="0"/>
              <a:t>ge</a:t>
            </a:r>
            <a:r>
              <a:rPr lang="en-US" i="1" smtClean="0"/>
              <a:t>m, </a:t>
            </a:r>
            <a:r>
              <a:rPr lang="en-US" i="1" u="sng" smtClean="0"/>
              <a:t>gy</a:t>
            </a:r>
            <a:r>
              <a:rPr lang="en-US" i="1" smtClean="0"/>
              <a:t>m]</a:t>
            </a:r>
          </a:p>
          <a:p>
            <a:endParaRPr lang="en-US" i="1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Continue (vowels)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i="1" smtClean="0"/>
              <a:t>at/ ate  </a:t>
            </a:r>
          </a:p>
          <a:p>
            <a:r>
              <a:rPr lang="en-US" b="1" smtClean="0"/>
              <a:t>At:</a:t>
            </a:r>
            <a:r>
              <a:rPr lang="en-US" smtClean="0"/>
              <a:t> short vowel sound</a:t>
            </a:r>
          </a:p>
          <a:p>
            <a:r>
              <a:rPr lang="en-US" b="1" smtClean="0"/>
              <a:t>Ate:</a:t>
            </a:r>
            <a:r>
              <a:rPr lang="en-US" smtClean="0"/>
              <a:t> long vowel sound</a:t>
            </a:r>
          </a:p>
          <a:p>
            <a:r>
              <a:rPr lang="en-US" i="1" smtClean="0"/>
              <a:t>rid/ ride</a:t>
            </a:r>
          </a:p>
          <a:p>
            <a:r>
              <a:rPr lang="en-US" i="1" smtClean="0"/>
              <a:t>not/ note</a:t>
            </a:r>
          </a:p>
          <a:p>
            <a:r>
              <a:rPr lang="en-US" smtClean="0"/>
              <a:t>* If an </a:t>
            </a:r>
            <a:r>
              <a:rPr lang="en-US" b="1" i="1" smtClean="0"/>
              <a:t>a</a:t>
            </a:r>
            <a:r>
              <a:rPr lang="en-US" smtClean="0"/>
              <a:t> is followed by an </a:t>
            </a:r>
            <a:r>
              <a:rPr lang="en-US" b="1" i="1" smtClean="0"/>
              <a:t>e</a:t>
            </a:r>
            <a:r>
              <a:rPr lang="en-US" smtClean="0"/>
              <a:t>, the </a:t>
            </a:r>
            <a:r>
              <a:rPr lang="en-US" b="1" i="1" smtClean="0"/>
              <a:t>a</a:t>
            </a:r>
            <a:r>
              <a:rPr lang="en-US" smtClean="0"/>
              <a:t> becomes a long vowel sound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Common mistakes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smtClean="0"/>
              <a:t>1. Substituting one consonant sound for another:</a:t>
            </a:r>
          </a:p>
          <a:p>
            <a:r>
              <a:rPr lang="en-US" i="1" smtClean="0"/>
              <a:t>[please-blease] [pin- bin]</a:t>
            </a:r>
          </a:p>
          <a:p>
            <a:r>
              <a:rPr lang="en-US" b="1" smtClean="0"/>
              <a:t>2. Delete consonants:</a:t>
            </a:r>
          </a:p>
          <a:p>
            <a:r>
              <a:rPr lang="en-US" i="1" smtClean="0"/>
              <a:t>[price- pice]</a:t>
            </a:r>
          </a:p>
          <a:p>
            <a:r>
              <a:rPr lang="en-US" b="1" smtClean="0"/>
              <a:t>3. Change the length of vowel:</a:t>
            </a:r>
          </a:p>
          <a:p>
            <a:r>
              <a:rPr lang="en-US" i="1" smtClean="0"/>
              <a:t>[this- these]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smtClean="0"/>
              <a:t>4. Substituting one vowel sound for another:</a:t>
            </a:r>
          </a:p>
          <a:p>
            <a:r>
              <a:rPr lang="en-US" i="1" smtClean="0"/>
              <a:t>[cot-cut]</a:t>
            </a:r>
          </a:p>
          <a:p>
            <a:r>
              <a:rPr lang="en-US" b="1" smtClean="0"/>
              <a:t>5. Misplacing primary stress:</a:t>
            </a:r>
          </a:p>
          <a:p>
            <a:r>
              <a:rPr lang="en-US" i="1" smtClean="0"/>
              <a:t>[E’vent- e ‘VENT]</a:t>
            </a:r>
          </a:p>
        </p:txBody>
      </p:sp>
    </p:spTree>
  </p:cSld>
  <p:clrMapOvr>
    <a:masterClrMapping/>
  </p:clrMapOvr>
  <p:transition spd="slow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Phonetic transcription is completely separate from spelling.</a:t>
            </a:r>
          </a:p>
          <a:p>
            <a:r>
              <a:rPr lang="en-US" smtClean="0"/>
              <a:t>Only symbolize the phonemes.</a:t>
            </a:r>
          </a:p>
          <a:p>
            <a:r>
              <a:rPr lang="en-US" smtClean="0"/>
              <a:t>Use broad transcription.</a:t>
            </a:r>
          </a:p>
          <a:p>
            <a:r>
              <a:rPr lang="en-US" smtClean="0"/>
              <a:t>E.g hat / </a:t>
            </a:r>
            <a:r>
              <a:rPr lang="en-US" smtClean="0">
                <a:latin typeface="Lucida Sans" pitchFamily="34" charset="0"/>
              </a:rPr>
              <a:t>hæt</a:t>
            </a:r>
            <a:r>
              <a:rPr lang="en-US" smtClean="0"/>
              <a:t>/</a:t>
            </a:r>
          </a:p>
        </p:txBody>
      </p:sp>
    </p:spTree>
  </p:cSld>
  <p:clrMapOvr>
    <a:masterClrMapping/>
  </p:clrMapOvr>
  <p:transition spd="slow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International Phonetic Alphabet (IPA)</a:t>
            </a:r>
            <a:endParaRPr lang="en-US" dirty="0"/>
          </a:p>
        </p:txBody>
      </p:sp>
      <p:pic>
        <p:nvPicPr>
          <p:cNvPr id="26626" name="Content Placeholder 3" descr="ipachartc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13158" b="-13158"/>
          <a:stretch>
            <a:fillRect/>
          </a:stretch>
        </p:blipFill>
        <p:spPr>
          <a:xfrm>
            <a:off x="457200" y="1600200"/>
            <a:ext cx="7467600" cy="4873625"/>
          </a:xfrm>
        </p:spPr>
      </p:pic>
    </p:spTree>
  </p:cSld>
  <p:clrMapOvr>
    <a:masterClrMapping/>
  </p:clrMapOvr>
  <p:transition spd="slow"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Cardinal vowels</a:t>
            </a:r>
            <a:endParaRPr lang="en-US" dirty="0"/>
          </a:p>
        </p:txBody>
      </p:sp>
      <p:pic>
        <p:nvPicPr>
          <p:cNvPr id="27650" name="Content Placeholder 3" descr="220px-Cardinal_vowel_chart-common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11987" r="-11987"/>
          <a:stretch>
            <a:fillRect/>
          </a:stretch>
        </p:blipFill>
        <p:spPr>
          <a:xfrm>
            <a:off x="457200" y="1600200"/>
            <a:ext cx="5892800" cy="3616325"/>
          </a:xfrm>
        </p:spPr>
      </p:pic>
      <p:pic>
        <p:nvPicPr>
          <p:cNvPr id="5" name="1 Audio Track.aiff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800850" y="2936875"/>
            <a:ext cx="701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Dipthongs</a:t>
            </a:r>
            <a:endParaRPr lang="en-US" dirty="0"/>
          </a:p>
        </p:txBody>
      </p:sp>
      <p:pic>
        <p:nvPicPr>
          <p:cNvPr id="28674" name="Content Placeholder 3" descr="diphthong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0348" r="-20348"/>
          <a:stretch>
            <a:fillRect/>
          </a:stretch>
        </p:blipFill>
        <p:spPr>
          <a:xfrm>
            <a:off x="457200" y="1600200"/>
            <a:ext cx="7467600" cy="4873625"/>
          </a:xfrm>
        </p:spPr>
      </p:pic>
    </p:spTree>
  </p:cSld>
  <p:clrMapOvr>
    <a:masterClrMapping/>
  </p:clrMapOvr>
  <p:transition spd="slow"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Transcription (continue)</a:t>
            </a:r>
            <a:endParaRPr lang="en-US" dirty="0"/>
          </a:p>
        </p:txBody>
      </p:sp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u="sng" smtClean="0"/>
              <a:t>Homographs:</a:t>
            </a:r>
            <a:r>
              <a:rPr lang="en-US" smtClean="0"/>
              <a:t> same spelling, different pronunciation.</a:t>
            </a:r>
          </a:p>
          <a:p>
            <a:r>
              <a:rPr lang="en-US" i="1" smtClean="0"/>
              <a:t>Lead (n.) </a:t>
            </a:r>
            <a:r>
              <a:rPr lang="en-US" i="1" smtClean="0">
                <a:latin typeface="Lucida Sans" pitchFamily="34" charset="0"/>
              </a:rPr>
              <a:t>/led/</a:t>
            </a:r>
          </a:p>
          <a:p>
            <a:r>
              <a:rPr lang="en-US" i="1" smtClean="0"/>
              <a:t>Lead (v.) </a:t>
            </a:r>
            <a:r>
              <a:rPr lang="en-US" i="1" smtClean="0">
                <a:latin typeface="Lucida Sans" pitchFamily="34" charset="0"/>
              </a:rPr>
              <a:t>/liːd/</a:t>
            </a:r>
          </a:p>
          <a:p>
            <a:r>
              <a:rPr lang="en-US" b="1" u="sng" smtClean="0"/>
              <a:t>Homophones:</a:t>
            </a:r>
            <a:r>
              <a:rPr lang="en-US" smtClean="0"/>
              <a:t> words pronounced identically same sound, different spelling, same pronunciation.</a:t>
            </a:r>
          </a:p>
          <a:p>
            <a:r>
              <a:rPr lang="en-US" i="1" smtClean="0"/>
              <a:t>Rain /</a:t>
            </a:r>
            <a:r>
              <a:rPr lang="en-US" i="1" smtClean="0">
                <a:latin typeface="Lucida Sans" pitchFamily="34" charset="0"/>
              </a:rPr>
              <a:t>reɪn</a:t>
            </a:r>
            <a:r>
              <a:rPr lang="en-US" i="1" smtClean="0"/>
              <a:t> /                       I       /</a:t>
            </a:r>
            <a:r>
              <a:rPr lang="en-US" i="1" smtClean="0">
                <a:latin typeface="Lucida Sans" pitchFamily="34" charset="0"/>
              </a:rPr>
              <a:t>aɪ </a:t>
            </a:r>
            <a:r>
              <a:rPr lang="en-US" i="1" smtClean="0"/>
              <a:t>/</a:t>
            </a:r>
          </a:p>
          <a:p>
            <a:r>
              <a:rPr lang="en-US" i="1" smtClean="0"/>
              <a:t>Rein /</a:t>
            </a:r>
            <a:r>
              <a:rPr lang="en-US" i="1" smtClean="0">
                <a:latin typeface="Lucida Sans" pitchFamily="34" charset="0"/>
              </a:rPr>
              <a:t>reɪn</a:t>
            </a:r>
            <a:r>
              <a:rPr lang="en-US" i="1" smtClean="0"/>
              <a:t> /                       eye   /</a:t>
            </a:r>
            <a:r>
              <a:rPr lang="en-US" i="1" smtClean="0">
                <a:latin typeface="Lucida Sans" pitchFamily="34" charset="0"/>
              </a:rPr>
              <a:t>aɪ </a:t>
            </a:r>
            <a:r>
              <a:rPr lang="en-US" i="1" smtClean="0"/>
              <a:t>/</a:t>
            </a:r>
            <a:r>
              <a:rPr lang="en-US" i="1" smtClean="0">
                <a:latin typeface="Lucida Sans" pitchFamily="34" charset="0"/>
              </a:rPr>
              <a:t>  </a:t>
            </a:r>
          </a:p>
          <a:p>
            <a:endParaRPr lang="en-US" i="1" smtClean="0">
              <a:latin typeface="Lucida Sans" pitchFamily="34" charset="0"/>
            </a:endParaRPr>
          </a:p>
          <a:p>
            <a:endParaRPr lang="en-US" i="1" smtClean="0">
              <a:latin typeface="Lucida Sans" pitchFamily="34" charset="0"/>
            </a:endParaRPr>
          </a:p>
          <a:p>
            <a:pPr algn="r"/>
            <a:r>
              <a:rPr lang="en-US" i="1" smtClean="0"/>
              <a:t>end</a:t>
            </a:r>
          </a:p>
          <a:p>
            <a:endParaRPr lang="en-US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Phonetics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</a:rPr>
              <a:t>Definition</a:t>
            </a:r>
            <a:r>
              <a:rPr lang="en-US" u="sng" dirty="0" smtClean="0">
                <a:solidFill>
                  <a:schemeClr val="tx2">
                    <a:lumMod val="50000"/>
                  </a:schemeClr>
                </a:solidFill>
              </a:rPr>
              <a:t>: The scientific study of speech.</a:t>
            </a:r>
          </a:p>
          <a:p>
            <a:r>
              <a:rPr lang="en-US" b="1" dirty="0" smtClean="0"/>
              <a:t>Speech?</a:t>
            </a:r>
          </a:p>
          <a:p>
            <a:r>
              <a:rPr lang="en-US" dirty="0" smtClean="0"/>
              <a:t>Represents words and other units of language.</a:t>
            </a:r>
          </a:p>
          <a:p>
            <a:r>
              <a:rPr lang="en-US" dirty="0" smtClean="0"/>
              <a:t>There are some sounds we can identify easily enough and some sounds are difficult. </a:t>
            </a:r>
            <a:r>
              <a:rPr lang="en-US" i="1" dirty="0" smtClean="0">
                <a:solidFill>
                  <a:srgbClr val="FF0000"/>
                </a:solidFill>
              </a:rPr>
              <a:t>(</a:t>
            </a:r>
            <a:r>
              <a:rPr lang="en-US" i="1" dirty="0" err="1" smtClean="0">
                <a:solidFill>
                  <a:srgbClr val="FF0000"/>
                </a:solidFill>
              </a:rPr>
              <a:t>E.g</a:t>
            </a:r>
            <a:r>
              <a:rPr lang="en-US" i="1" dirty="0" smtClean="0">
                <a:solidFill>
                  <a:srgbClr val="FF0000"/>
                </a:solidFill>
              </a:rPr>
              <a:t> non-</a:t>
            </a:r>
            <a:r>
              <a:rPr lang="en-US" i="1" dirty="0" err="1" smtClean="0">
                <a:solidFill>
                  <a:srgbClr val="FF0000"/>
                </a:solidFill>
              </a:rPr>
              <a:t>pulmonic</a:t>
            </a:r>
            <a:r>
              <a:rPr lang="en-US" i="1" dirty="0" smtClean="0">
                <a:solidFill>
                  <a:srgbClr val="FF0000"/>
                </a:solidFill>
              </a:rPr>
              <a:t> sounds)</a:t>
            </a:r>
          </a:p>
          <a:p>
            <a:r>
              <a:rPr lang="en-US" b="1" dirty="0" smtClean="0"/>
              <a:t>Scientific?</a:t>
            </a:r>
          </a:p>
          <a:p>
            <a:r>
              <a:rPr lang="en-US" dirty="0" smtClean="0"/>
              <a:t>To measure as accurately as possible and give an agreed terminology 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15362" name="Content Placeholder 3" descr="ipachart_nonpulmonics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t="-7578" b="-7578"/>
          <a:stretch>
            <a:fillRect/>
          </a:stretch>
        </p:blipFill>
        <p:spPr>
          <a:xfrm>
            <a:off x="457200" y="1600200"/>
            <a:ext cx="6534150" cy="3594100"/>
          </a:xfrm>
        </p:spPr>
      </p:pic>
      <p:pic>
        <p:nvPicPr>
          <p:cNvPr id="5" name="track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75500" y="2689225"/>
            <a:ext cx="61436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7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WHISTLE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http://www.lemondesiffle.free.fr/presentation_eng/languessifflees.htm</a:t>
            </a:r>
            <a:endParaRPr lang="en-US" dirty="0"/>
          </a:p>
        </p:txBody>
      </p:sp>
    </p:spTree>
  </p:cSld>
  <p:clrMapOvr>
    <a:masterClrMapping/>
  </p:clrMapOvr>
  <p:transition spd="slow"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Phonetics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dirty="0" smtClean="0"/>
              <a:t>Concerned with:</a:t>
            </a:r>
          </a:p>
          <a:p>
            <a:r>
              <a:rPr lang="en-US" dirty="0" smtClean="0"/>
              <a:t>The characteristics of sounds that occur in language</a:t>
            </a:r>
          </a:p>
          <a:p>
            <a:r>
              <a:rPr lang="en-US" dirty="0" smtClean="0"/>
              <a:t>Interested in:</a:t>
            </a:r>
          </a:p>
          <a:p>
            <a:r>
              <a:rPr lang="en-US" dirty="0" smtClean="0"/>
              <a:t>1. Description of sounds</a:t>
            </a:r>
          </a:p>
          <a:p>
            <a:r>
              <a:rPr lang="en-US" dirty="0" smtClean="0"/>
              <a:t>2. Classification of sounds; [</a:t>
            </a:r>
            <a:r>
              <a:rPr lang="en-US" dirty="0" err="1" smtClean="0"/>
              <a:t>p</a:t>
            </a:r>
            <a:r>
              <a:rPr lang="en-US" dirty="0" smtClean="0"/>
              <a:t>] voiceless, bilabial, stop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Phonetics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3. Transcription of words:</a:t>
            </a:r>
          </a:p>
          <a:p>
            <a:r>
              <a:rPr lang="en-US" smtClean="0"/>
              <a:t>To write words according to how you hear them.</a:t>
            </a:r>
          </a:p>
          <a:p>
            <a:r>
              <a:rPr lang="en-US" smtClean="0"/>
              <a:t>It is a method of writing down speech sounds in a systematic and consistent way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Difficulties from learning a new language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After puberty it is difficult to learn a new language, so we have to learn it at an early age.</a:t>
            </a:r>
          </a:p>
          <a:p>
            <a:r>
              <a:rPr lang="en-US" smtClean="0"/>
              <a:t>There will be difficulties arising from second language interference.</a:t>
            </a:r>
          </a:p>
          <a:p>
            <a:r>
              <a:rPr lang="en-US" smtClean="0"/>
              <a:t>English?</a:t>
            </a:r>
          </a:p>
          <a:p>
            <a:r>
              <a:rPr lang="en-US" smtClean="0"/>
              <a:t>(R.P) received pronunciation, which is the pronunciation of the educated speakers of the English language.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Difference between spelling and sound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b="1" smtClean="0"/>
              <a:t>1. Different letters may represent a single sound:</a:t>
            </a:r>
          </a:p>
          <a:p>
            <a:r>
              <a:rPr lang="en-US" i="1" smtClean="0"/>
              <a:t>[ t</a:t>
            </a:r>
            <a:r>
              <a:rPr lang="en-US" i="1" u="sng" smtClean="0"/>
              <a:t>oo</a:t>
            </a:r>
            <a:r>
              <a:rPr lang="en-US" i="1" smtClean="0"/>
              <a:t>, t</a:t>
            </a:r>
            <a:r>
              <a:rPr lang="en-US" i="1" u="sng" smtClean="0"/>
              <a:t>wo</a:t>
            </a:r>
            <a:r>
              <a:rPr lang="en-US" i="1" smtClean="0"/>
              <a:t>, thr</a:t>
            </a:r>
            <a:r>
              <a:rPr lang="en-US" i="1" u="sng" smtClean="0"/>
              <a:t>ew</a:t>
            </a:r>
            <a:r>
              <a:rPr lang="en-US" i="1" smtClean="0"/>
              <a:t>, sh</a:t>
            </a:r>
            <a:r>
              <a:rPr lang="en-US" i="1" u="sng" smtClean="0"/>
              <a:t>oe</a:t>
            </a:r>
            <a:r>
              <a:rPr lang="en-US" i="1" smtClean="0"/>
              <a:t>]</a:t>
            </a:r>
          </a:p>
          <a:p>
            <a:r>
              <a:rPr lang="en-US" b="1" smtClean="0"/>
              <a:t>2. A single letter may represent different sounds:</a:t>
            </a:r>
          </a:p>
          <a:p>
            <a:r>
              <a:rPr lang="en-US" i="1" smtClean="0"/>
              <a:t>[d</a:t>
            </a:r>
            <a:r>
              <a:rPr lang="en-US" i="1" u="sng" smtClean="0"/>
              <a:t>a</a:t>
            </a:r>
            <a:r>
              <a:rPr lang="en-US" i="1" smtClean="0"/>
              <a:t>d, f</a:t>
            </a:r>
            <a:r>
              <a:rPr lang="en-US" i="1" u="sng" smtClean="0"/>
              <a:t>a</a:t>
            </a:r>
            <a:r>
              <a:rPr lang="en-US" i="1" smtClean="0"/>
              <a:t>ther, c</a:t>
            </a:r>
            <a:r>
              <a:rPr lang="en-US" i="1" u="sng" smtClean="0"/>
              <a:t>a</a:t>
            </a:r>
            <a:r>
              <a:rPr lang="en-US" i="1" smtClean="0"/>
              <a:t>ll, m</a:t>
            </a:r>
            <a:r>
              <a:rPr lang="en-US" i="1" u="sng" smtClean="0"/>
              <a:t>a</a:t>
            </a:r>
            <a:r>
              <a:rPr lang="en-US" i="1" smtClean="0"/>
              <a:t>ny]</a:t>
            </a:r>
            <a:r>
              <a:rPr lang="en-US" smtClean="0"/>
              <a:t> </a:t>
            </a:r>
          </a:p>
          <a:p>
            <a:r>
              <a:rPr lang="en-US" b="1" smtClean="0"/>
              <a:t>3. A combination of letters may represent a single sound:</a:t>
            </a:r>
          </a:p>
          <a:p>
            <a:r>
              <a:rPr lang="en-US" i="1" smtClean="0"/>
              <a:t>[</a:t>
            </a:r>
            <a:r>
              <a:rPr lang="en-US" i="1" u="sng" smtClean="0"/>
              <a:t>sh</a:t>
            </a:r>
            <a:r>
              <a:rPr lang="en-US" i="1" smtClean="0"/>
              <a:t>oot, </a:t>
            </a:r>
            <a:r>
              <a:rPr lang="en-US" i="1" u="sng" smtClean="0"/>
              <a:t>ch</a:t>
            </a:r>
            <a:r>
              <a:rPr lang="en-US" i="1" smtClean="0"/>
              <a:t>aracter, </a:t>
            </a:r>
            <a:r>
              <a:rPr lang="en-US" i="1" u="sng" smtClean="0"/>
              <a:t>th</a:t>
            </a:r>
            <a:r>
              <a:rPr lang="en-US" i="1" smtClean="0"/>
              <a:t>eater, </a:t>
            </a:r>
            <a:r>
              <a:rPr lang="en-US" i="1" u="sng" smtClean="0"/>
              <a:t>ph</a:t>
            </a:r>
            <a:r>
              <a:rPr lang="en-US" i="1" smtClean="0"/>
              <a:t>ysics]</a:t>
            </a:r>
          </a:p>
          <a:p>
            <a:endParaRPr lang="en-US" i="1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smtClean="0"/>
              <a:t>4. Some letters are silent:</a:t>
            </a:r>
          </a:p>
          <a:p>
            <a:r>
              <a:rPr lang="en-US" i="1" smtClean="0"/>
              <a:t>[</a:t>
            </a:r>
            <a:r>
              <a:rPr lang="en-US" i="1" u="sng" smtClean="0"/>
              <a:t>k</a:t>
            </a:r>
            <a:r>
              <a:rPr lang="en-US" i="1" smtClean="0"/>
              <a:t>nife, </a:t>
            </a:r>
            <a:r>
              <a:rPr lang="en-US" i="1" u="sng" smtClean="0"/>
              <a:t>w</a:t>
            </a:r>
            <a:r>
              <a:rPr lang="en-US" i="1" smtClean="0"/>
              <a:t>hole, lam</a:t>
            </a:r>
            <a:r>
              <a:rPr lang="en-US" i="1" u="sng" smtClean="0"/>
              <a:t>b</a:t>
            </a:r>
            <a:r>
              <a:rPr lang="en-US" i="1" smtClean="0"/>
              <a:t>, i</a:t>
            </a:r>
            <a:r>
              <a:rPr lang="en-US" i="1" u="sng" smtClean="0"/>
              <a:t>s</a:t>
            </a:r>
            <a:r>
              <a:rPr lang="en-US" i="1" smtClean="0"/>
              <a:t>land, cas</a:t>
            </a:r>
            <a:r>
              <a:rPr lang="en-US" i="1" u="sng" smtClean="0"/>
              <a:t>t</a:t>
            </a:r>
            <a:r>
              <a:rPr lang="en-US" i="1" smtClean="0"/>
              <a:t>le]</a:t>
            </a:r>
          </a:p>
          <a:p>
            <a:r>
              <a:rPr lang="en-US" b="1" smtClean="0"/>
              <a:t>5. Some sound are not represented in the spelling:</a:t>
            </a:r>
          </a:p>
          <a:p>
            <a:r>
              <a:rPr lang="en-US" i="1" smtClean="0"/>
              <a:t>[c</a:t>
            </a:r>
            <a:r>
              <a:rPr lang="en-US" i="1" u="sng" smtClean="0"/>
              <a:t>u</a:t>
            </a:r>
            <a:r>
              <a:rPr lang="en-US" i="1" smtClean="0"/>
              <a:t>te]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1043</TotalTime>
  <Words>566</Words>
  <Application>Microsoft Macintosh PowerPoint</Application>
  <PresentationFormat>On-screen Show (4:3)</PresentationFormat>
  <Paragraphs>84</Paragraphs>
  <Slides>18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PHONETICS</vt:lpstr>
      <vt:lpstr>Phonetics</vt:lpstr>
      <vt:lpstr>Example</vt:lpstr>
      <vt:lpstr>WHISTLE LANGUAGE</vt:lpstr>
      <vt:lpstr>Phonetics</vt:lpstr>
      <vt:lpstr>Phonetics</vt:lpstr>
      <vt:lpstr>Difficulties from learning a new language</vt:lpstr>
      <vt:lpstr>Difference between spelling and sound</vt:lpstr>
      <vt:lpstr>continue</vt:lpstr>
      <vt:lpstr>Relationship between spelling and pronunciation</vt:lpstr>
      <vt:lpstr>Continue (vowels)</vt:lpstr>
      <vt:lpstr>Common mistakes</vt:lpstr>
      <vt:lpstr>continue</vt:lpstr>
      <vt:lpstr>Transcription</vt:lpstr>
      <vt:lpstr>International Phonetic Alphabet (IPA)</vt:lpstr>
      <vt:lpstr>Cardinal vowels</vt:lpstr>
      <vt:lpstr>Dipthongs</vt:lpstr>
      <vt:lpstr>Transcription (continue)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PHONETICS</dc:title>
  <dc:creator>maitha al-husseini</dc:creator>
  <cp:lastModifiedBy>maitha al-husseini</cp:lastModifiedBy>
  <cp:revision>9</cp:revision>
  <dcterms:created xsi:type="dcterms:W3CDTF">2012-02-11T21:15:04Z</dcterms:created>
  <dcterms:modified xsi:type="dcterms:W3CDTF">2012-02-11T21:16:10Z</dcterms:modified>
</cp:coreProperties>
</file>