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handoutMasters/handoutMaster1.xml" ContentType="application/vnd.openxmlformats-officedocument.presentationml.handoutMaster+xml"/>
  <Override PartName="/ppt/slides/slide6.xml" ContentType="application/vnd.openxmlformats-officedocument.presentationml.slide+xml"/>
  <Override PartName="/ppt/slideLayouts/slideLayout7.xml" ContentType="application/vnd.openxmlformats-officedocument.presentationml.slideLayout+xml"/>
  <Override PartName="/ppt/slides/slide17.xml" ContentType="application/vnd.openxmlformats-officedocument.presentationml.slide+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theme/theme1.xml" ContentType="application/vnd.openxmlformats-officedocument.them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3" r:id="rId1"/>
  </p:sldMasterIdLst>
  <p:handoutMasterIdLst>
    <p:handoutMasterId r:id="rId22"/>
  </p:handoutMasterIdLst>
  <p:sldIdLst>
    <p:sldId id="256" r:id="rId2"/>
    <p:sldId id="275" r:id="rId3"/>
    <p:sldId id="277" r:id="rId4"/>
    <p:sldId id="258" r:id="rId5"/>
    <p:sldId id="259" r:id="rId6"/>
    <p:sldId id="261" r:id="rId7"/>
    <p:sldId id="263" r:id="rId8"/>
    <p:sldId id="260" r:id="rId9"/>
    <p:sldId id="262"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4" frameSlides="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75" d="100"/>
          <a:sy n="75" d="100"/>
        </p:scale>
        <p:origin x="-1304"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969945D-7490-2A48-8F3A-DD15557B5219}" type="datetimeFigureOut">
              <a:rPr lang="en-US" smtClean="0"/>
              <a:pPr/>
              <a:t>2/18/12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22E4038-B4EC-244B-AFA8-6AAC1801950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69948" y="609600"/>
            <a:ext cx="5404104" cy="3282696"/>
          </a:xfrm>
          <a:prstGeom prst="roundRect">
            <a:avLst>
              <a:gd name="adj" fmla="val 10522"/>
            </a:avLst>
          </a:prstGeom>
          <a:ln w="57150">
            <a:solidFill>
              <a:schemeClr val="bg1"/>
            </a:solidFill>
          </a:ln>
        </p:spPr>
        <p:style>
          <a:lnRef idx="1">
            <a:schemeClr val="accent4"/>
          </a:lnRef>
          <a:fillRef idx="3">
            <a:schemeClr val="accent4"/>
          </a:fillRef>
          <a:effectRef idx="2">
            <a:schemeClr val="accent4"/>
          </a:effectRef>
          <a:fontRef idx="none"/>
        </p:style>
        <p:txBody>
          <a:bodyPr vert="horz" lIns="91440" tIns="182880" rIns="91440" bIns="182880" rtlCol="0">
            <a:normAutofit/>
            <a:scene3d>
              <a:camera prst="orthographicFront"/>
              <a:lightRig rig="chilly" dir="t"/>
            </a:scene3d>
            <a:sp3d extrusionH="6350">
              <a:extrusionClr>
                <a:schemeClr val="bg1"/>
              </a:extrusionClr>
            </a:sp3d>
          </a:bodyPr>
          <a:lstStyle>
            <a:lvl1pPr marL="342900" indent="-342900" algn="ctr" defTabSz="914400" rtl="0" eaLnBrk="1" latinLnBrk="0" hangingPunct="1">
              <a:lnSpc>
                <a:spcPts val="5200"/>
              </a:lnSpc>
              <a:spcBef>
                <a:spcPts val="2000"/>
              </a:spcBef>
              <a:buSzPct val="80000"/>
              <a:buFont typeface="Wingdings" pitchFamily="2" charset="2"/>
              <a:buNone/>
              <a:defRPr sz="5400" b="1" kern="1200" baseline="0">
                <a:gradFill>
                  <a:gsLst>
                    <a:gs pos="50000">
                      <a:schemeClr val="bg1">
                        <a:lumMod val="85000"/>
                      </a:schemeClr>
                    </a:gs>
                    <a:gs pos="100000">
                      <a:schemeClr val="bg1">
                        <a:lumMod val="65000"/>
                      </a:schemeClr>
                    </a:gs>
                  </a:gsLst>
                  <a:lin ang="5400000" scaled="0"/>
                </a:gradFill>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057400" y="4191000"/>
            <a:ext cx="5029200" cy="1447800"/>
          </a:xfrm>
          <a:effectLst/>
        </p:spPr>
        <p:txBody>
          <a:bodyPr vert="horz" lIns="91440" tIns="45720" rIns="91440" bIns="45720" rtlCol="0">
            <a:normAutofit/>
            <a:scene3d>
              <a:camera prst="orthographicFront"/>
              <a:lightRig rig="chilly" dir="t"/>
            </a:scene3d>
            <a:sp3d extrusionH="6350">
              <a:extrusionClr>
                <a:schemeClr val="bg1"/>
              </a:extrusionClr>
            </a:sp3d>
          </a:bodyPr>
          <a:lstStyle>
            <a:lvl1pPr marL="0" indent="0" algn="ctr" defTabSz="914400" rtl="0" eaLnBrk="1" latinLnBrk="0" hangingPunct="1">
              <a:spcBef>
                <a:spcPts val="0"/>
              </a:spcBef>
              <a:buSzPct val="80000"/>
              <a:buFont typeface="Wingdings" pitchFamily="2" charset="2"/>
              <a:buNone/>
              <a:defRPr sz="2000" b="1"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CC1DC817-A069-4D40-B865-97C0C6F495F3}" type="datetimeFigureOut">
              <a:rPr lang="en-US" smtClean="0"/>
              <a:pPr/>
              <a:t>2/18/12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23312-529A-E044-AAC8-4ED0CB7486A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C1DC817-A069-4D40-B865-97C0C6F495F3}" type="datetimeFigureOut">
              <a:rPr lang="en-US" smtClean="0"/>
              <a:pPr/>
              <a:t>2/18/12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823312-529A-E044-AAC8-4ED0CB7486A7}" type="slidenum">
              <a:rPr lang="en-US" smtClean="0"/>
              <a:pPr/>
              <a:t>‹#›</a:t>
            </a:fld>
            <a:endParaRPr lang="en-US"/>
          </a:p>
        </p:txBody>
      </p:sp>
      <p:sp>
        <p:nvSpPr>
          <p:cNvPr id="8" name="Title 1"/>
          <p:cNvSpPr>
            <a:spLocks noGrp="1"/>
          </p:cNvSpPr>
          <p:nvPr>
            <p:ph type="title"/>
          </p:nvPr>
        </p:nvSpPr>
        <p:spPr>
          <a:xfrm>
            <a:off x="591670" y="793376"/>
            <a:ext cx="3807293" cy="968189"/>
          </a:xfrm>
          <a:scene3d>
            <a:camera prst="orthographicFront"/>
            <a:lightRig rig="chilly" dir="t"/>
          </a:scene3d>
          <a:sp3d extrusionH="12700">
            <a:extrusionClr>
              <a:schemeClr val="bg1"/>
            </a:extrusionClr>
          </a:sp3d>
        </p:spPr>
        <p:txBody>
          <a:bodyPr vert="horz" lIns="91440" tIns="45720" rIns="91440" bIns="45720" rtlCol="0" anchor="b">
            <a:noAutofit/>
            <a:sp3d extrusionH="12700">
              <a:extrusionClr>
                <a:schemeClr val="bg1"/>
              </a:extrusionClr>
            </a:sp3d>
          </a:bodyPr>
          <a:lstStyle>
            <a:lvl1pPr algn="l" defTabSz="914400" rtl="0" eaLnBrk="1" latinLnBrk="0" hangingPunct="1">
              <a:lnSpc>
                <a:spcPts val="4000"/>
              </a:lnSpc>
              <a:spcBef>
                <a:spcPct val="0"/>
              </a:spcBef>
              <a:buNone/>
              <a:defRPr sz="3600" b="1" kern="1200" baseline="0">
                <a:gradFill>
                  <a:gsLst>
                    <a:gs pos="50000">
                      <a:schemeClr val="tx1">
                        <a:lumMod val="65000"/>
                        <a:lumOff val="35000"/>
                      </a:schemeClr>
                    </a:gs>
                    <a:gs pos="100000">
                      <a:schemeClr val="tx1">
                        <a:lumMod val="85000"/>
                        <a:lumOff val="15000"/>
                      </a:schemeClr>
                    </a:gs>
                  </a:gsLst>
                  <a:lin ang="5400000" scaled="0"/>
                </a:gradFill>
                <a:effectLst/>
                <a:latin typeface="+mj-lt"/>
                <a:ea typeface="+mj-ea"/>
                <a:cs typeface="+mj-cs"/>
              </a:defRPr>
            </a:lvl1pPr>
          </a:lstStyle>
          <a:p>
            <a:r>
              <a:rPr lang="en-US" smtClean="0"/>
              <a:t>Click to edit Master title style</a:t>
            </a:r>
            <a:endParaRPr/>
          </a:p>
        </p:txBody>
      </p:sp>
      <p:sp>
        <p:nvSpPr>
          <p:cNvPr id="9" name="Text Placeholder 3"/>
          <p:cNvSpPr>
            <a:spLocks noGrp="1"/>
          </p:cNvSpPr>
          <p:nvPr>
            <p:ph type="body" sz="half" idx="2"/>
          </p:nvPr>
        </p:nvSpPr>
        <p:spPr>
          <a:xfrm>
            <a:off x="591670" y="1748118"/>
            <a:ext cx="3807293" cy="3585882"/>
          </a:xfrm>
          <a:effectLst/>
        </p:spPr>
        <p:txBody>
          <a:bodyPr vert="horz" lIns="91440" tIns="45720" rIns="91440" bIns="45720" rtlCol="0">
            <a:normAutofit/>
            <a:scene3d>
              <a:camera prst="orthographicFront"/>
              <a:lightRig rig="chilly" dir="t"/>
            </a:scene3d>
            <a:sp3d extrusionH="6350">
              <a:extrusionClr>
                <a:schemeClr val="bg1"/>
              </a:extrusionClr>
            </a:sp3d>
          </a:bodyPr>
          <a:lstStyle>
            <a:lvl1pPr marL="0" indent="0">
              <a:lnSpc>
                <a:spcPct val="110000"/>
              </a:lnSpc>
              <a:buNone/>
              <a:defRPr sz="20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SzPct val="80000"/>
              <a:buFont typeface="Wingdings" pitchFamily="2" charset="2"/>
              <a:buNone/>
            </a:pPr>
            <a:r>
              <a:rPr lang="en-US" smtClean="0"/>
              <a:t>Click to edit Master text styles</a:t>
            </a:r>
          </a:p>
        </p:txBody>
      </p:sp>
      <p:sp>
        <p:nvSpPr>
          <p:cNvPr id="11" name="Picture Placeholder 10"/>
          <p:cNvSpPr>
            <a:spLocks noGrp="1"/>
          </p:cNvSpPr>
          <p:nvPr>
            <p:ph type="pic" sz="quarter" idx="13"/>
          </p:nvPr>
        </p:nvSpPr>
        <p:spPr>
          <a:xfrm>
            <a:off x="4800600" y="671514"/>
            <a:ext cx="3810000" cy="4599734"/>
          </a:xfrm>
          <a:prstGeom prst="roundRect">
            <a:avLst>
              <a:gd name="adj" fmla="val 4391"/>
            </a:avLst>
          </a:prstGeom>
          <a:noFill/>
          <a:ln w="57150">
            <a:solidFill>
              <a:schemeClr val="bg1"/>
            </a:solidFill>
          </a:ln>
        </p:spPr>
        <p:style>
          <a:lnRef idx="1">
            <a:schemeClr val="accent1"/>
          </a:lnRef>
          <a:fillRef idx="3">
            <a:schemeClr val="accent1"/>
          </a:fillRef>
          <a:effectRef idx="2">
            <a:schemeClr val="accent1"/>
          </a:effectRef>
          <a:fontRef idx="none"/>
        </p:style>
        <p:txBody>
          <a:bodyPr vert="horz" lIns="91440" tIns="45720" rIns="91440" bIns="45720" rtlCol="0">
            <a:noAutofit/>
            <a:scene3d>
              <a:camera prst="orthographicFront"/>
              <a:lightRig rig="chilly" dir="t"/>
            </a:scene3d>
            <a:sp3d extrusionH="6350">
              <a:bevelT w="19050" h="12700" prst="softRound"/>
              <a:extrusionClr>
                <a:schemeClr val="bg1"/>
              </a:extrusionClr>
            </a:sp3d>
          </a:bodyPr>
          <a:lstStyle>
            <a:lvl1pPr marL="342900" indent="-342900" algn="l" defTabSz="914400" rtl="0" eaLnBrk="1" latinLnBrk="0" hangingPunct="1">
              <a:spcBef>
                <a:spcPts val="2000"/>
              </a:spcBef>
              <a:buSzPct val="80000"/>
              <a:buFont typeface="Wingdings" pitchFamily="2" charset="2"/>
              <a:buNone/>
              <a:defRPr sz="2400" kern="1200">
                <a:gradFill>
                  <a:gsLst>
                    <a:gs pos="50000">
                      <a:schemeClr val="tx1">
                        <a:lumMod val="65000"/>
                        <a:lumOff val="35000"/>
                      </a:schemeClr>
                    </a:gs>
                    <a:gs pos="100000">
                      <a:schemeClr val="tx1">
                        <a:lumMod val="85000"/>
                        <a:lumOff val="15000"/>
                      </a:schemeClr>
                    </a:gs>
                  </a:gsLst>
                  <a:lin ang="5400000" scaled="0"/>
                </a:gradFill>
                <a:effectLst>
                  <a:innerShdw blurRad="63500" dist="25400" dir="10800000">
                    <a:schemeClr val="bg1">
                      <a:alpha val="50000"/>
                    </a:schemeClr>
                  </a:innerShdw>
                </a:effectLst>
                <a:latin typeface="+mn-lt"/>
                <a:ea typeface="+mn-ea"/>
                <a:cs typeface="+mn-cs"/>
              </a:defRPr>
            </a:lvl1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828800" y="430306"/>
            <a:ext cx="5484813" cy="1143000"/>
          </a:xfrm>
        </p:spPr>
        <p:txBody>
          <a:bodyPr/>
          <a:lstStyle>
            <a:lvl1pPr>
              <a:defRPr>
                <a:effectLst/>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673100" y="1747839"/>
            <a:ext cx="7823200" cy="4316411"/>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effectLst/>
              </a:defRPr>
            </a:lvl1pPr>
            <a:lvl2pPr>
              <a:defRPr>
                <a:gradFill>
                  <a:gsLst>
                    <a:gs pos="50000">
                      <a:schemeClr val="tx1">
                        <a:lumMod val="65000"/>
                        <a:lumOff val="35000"/>
                      </a:schemeClr>
                    </a:gs>
                    <a:gs pos="100000">
                      <a:schemeClr val="tx1">
                        <a:lumMod val="85000"/>
                        <a:lumOff val="15000"/>
                      </a:schemeClr>
                    </a:gs>
                  </a:gsLst>
                  <a:lin ang="21594000" scaled="0"/>
                </a:gradFill>
                <a:effectLst/>
              </a:defRPr>
            </a:lvl2pPr>
            <a:lvl3pPr>
              <a:defRPr>
                <a:gradFill>
                  <a:gsLst>
                    <a:gs pos="50000">
                      <a:schemeClr val="tx1">
                        <a:lumMod val="65000"/>
                        <a:lumOff val="35000"/>
                      </a:schemeClr>
                    </a:gs>
                    <a:gs pos="100000">
                      <a:schemeClr val="tx1">
                        <a:lumMod val="85000"/>
                        <a:lumOff val="15000"/>
                      </a:schemeClr>
                    </a:gs>
                  </a:gsLst>
                  <a:lin ang="21594000" scaled="0"/>
                </a:gradFill>
                <a:effectLst/>
              </a:defRPr>
            </a:lvl3pPr>
            <a:lvl4pPr>
              <a:defRPr>
                <a:gradFill>
                  <a:gsLst>
                    <a:gs pos="50000">
                      <a:schemeClr val="tx1">
                        <a:lumMod val="65000"/>
                        <a:lumOff val="35000"/>
                      </a:schemeClr>
                    </a:gs>
                    <a:gs pos="100000">
                      <a:schemeClr val="tx1">
                        <a:lumMod val="85000"/>
                        <a:lumOff val="15000"/>
                      </a:schemeClr>
                    </a:gs>
                  </a:gsLst>
                  <a:lin ang="21594000" scaled="0"/>
                </a:gradFill>
                <a:effectLst/>
              </a:defRPr>
            </a:lvl4pPr>
            <a:lvl5pPr>
              <a:defRPr>
                <a:gradFill>
                  <a:gsLst>
                    <a:gs pos="50000">
                      <a:schemeClr val="tx1">
                        <a:lumMod val="65000"/>
                        <a:lumOff val="35000"/>
                      </a:schemeClr>
                    </a:gs>
                    <a:gs pos="100000">
                      <a:schemeClr val="tx1">
                        <a:lumMod val="85000"/>
                        <a:lumOff val="15000"/>
                      </a:schemeClr>
                    </a:gs>
                  </a:gsLst>
                  <a:lin ang="21594000" scaled="0"/>
                </a:gradFill>
                <a:effect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C1DC817-A069-4D40-B865-97C0C6F495F3}" type="datetimeFigureOut">
              <a:rPr lang="en-US" smtClean="0"/>
              <a:pPr/>
              <a:t>2/18/12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23312-529A-E044-AAC8-4ED0CB7486A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72082" y="389966"/>
            <a:ext cx="1524000" cy="5736198"/>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914399" y="644525"/>
            <a:ext cx="6399213" cy="5419726"/>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effectLst/>
              </a:defRPr>
            </a:lvl1pPr>
            <a:lvl2pPr>
              <a:defRPr>
                <a:gradFill>
                  <a:gsLst>
                    <a:gs pos="50000">
                      <a:schemeClr val="tx1">
                        <a:lumMod val="65000"/>
                        <a:lumOff val="35000"/>
                      </a:schemeClr>
                    </a:gs>
                    <a:gs pos="100000">
                      <a:schemeClr val="tx1">
                        <a:lumMod val="85000"/>
                        <a:lumOff val="15000"/>
                      </a:schemeClr>
                    </a:gs>
                  </a:gsLst>
                  <a:lin ang="21594000" scaled="0"/>
                </a:gradFill>
                <a:effectLst/>
              </a:defRPr>
            </a:lvl2pPr>
            <a:lvl3pPr>
              <a:defRPr>
                <a:gradFill>
                  <a:gsLst>
                    <a:gs pos="50000">
                      <a:schemeClr val="tx1">
                        <a:lumMod val="65000"/>
                        <a:lumOff val="35000"/>
                      </a:schemeClr>
                    </a:gs>
                    <a:gs pos="100000">
                      <a:schemeClr val="tx1">
                        <a:lumMod val="85000"/>
                        <a:lumOff val="15000"/>
                      </a:schemeClr>
                    </a:gs>
                  </a:gsLst>
                  <a:lin ang="21594000" scaled="0"/>
                </a:gradFill>
                <a:effectLst/>
              </a:defRPr>
            </a:lvl3pPr>
            <a:lvl4pPr>
              <a:defRPr>
                <a:gradFill>
                  <a:gsLst>
                    <a:gs pos="50000">
                      <a:schemeClr val="tx1">
                        <a:lumMod val="65000"/>
                        <a:lumOff val="35000"/>
                      </a:schemeClr>
                    </a:gs>
                    <a:gs pos="100000">
                      <a:schemeClr val="tx1">
                        <a:lumMod val="85000"/>
                        <a:lumOff val="15000"/>
                      </a:schemeClr>
                    </a:gs>
                  </a:gsLst>
                  <a:lin ang="21594000" scaled="0"/>
                </a:gradFill>
                <a:effectLst/>
              </a:defRPr>
            </a:lvl4pPr>
            <a:lvl5pPr>
              <a:defRPr>
                <a:gradFill>
                  <a:gsLst>
                    <a:gs pos="50000">
                      <a:schemeClr val="tx1">
                        <a:lumMod val="65000"/>
                        <a:lumOff val="35000"/>
                      </a:schemeClr>
                    </a:gs>
                    <a:gs pos="100000">
                      <a:schemeClr val="tx1">
                        <a:lumMod val="85000"/>
                        <a:lumOff val="15000"/>
                      </a:schemeClr>
                    </a:gs>
                  </a:gsLst>
                  <a:lin ang="21594000" scaled="0"/>
                </a:gradFill>
                <a:effect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C1DC817-A069-4D40-B865-97C0C6F495F3}" type="datetimeFigureOut">
              <a:rPr lang="en-US" smtClean="0"/>
              <a:pPr/>
              <a:t>2/18/12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23312-529A-E044-AAC8-4ED0CB7486A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C1DC817-A069-4D40-B865-97C0C6F495F3}" type="datetimeFigureOut">
              <a:rPr lang="en-US" smtClean="0"/>
              <a:pPr/>
              <a:t>2/18/12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23312-529A-E044-AAC8-4ED0CB7486A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1881187" y="631824"/>
            <a:ext cx="5407025" cy="3281363"/>
          </a:xfrm>
          <a:prstGeom prst="roundRect">
            <a:avLst>
              <a:gd name="adj" fmla="val 8881"/>
            </a:avLst>
          </a:prstGeom>
          <a:noFill/>
          <a:ln w="57150">
            <a:solidFill>
              <a:schemeClr val="bg1"/>
            </a:solidFill>
          </a:ln>
        </p:spPr>
        <p:style>
          <a:lnRef idx="1">
            <a:schemeClr val="accent1"/>
          </a:lnRef>
          <a:fillRef idx="3">
            <a:schemeClr val="accent1"/>
          </a:fillRef>
          <a:effectRef idx="2">
            <a:schemeClr val="accent1"/>
          </a:effectRef>
          <a:fontRef idx="none"/>
        </p:style>
        <p:txBody>
          <a:bodyPr/>
          <a:lstStyle>
            <a:lvl1pPr>
              <a:buNone/>
              <a:defRPr/>
            </a:lvl1pPr>
          </a:lstStyle>
          <a:p>
            <a:r>
              <a:rPr lang="en-US" smtClean="0"/>
              <a:t>Click icon to add picture</a:t>
            </a:r>
            <a:endParaRPr/>
          </a:p>
        </p:txBody>
      </p:sp>
      <p:sp>
        <p:nvSpPr>
          <p:cNvPr id="2" name="Title 1"/>
          <p:cNvSpPr>
            <a:spLocks noGrp="1"/>
          </p:cNvSpPr>
          <p:nvPr>
            <p:ph type="ctrTitle"/>
          </p:nvPr>
        </p:nvSpPr>
        <p:spPr>
          <a:xfrm>
            <a:off x="658368" y="4495800"/>
            <a:ext cx="7827264" cy="1219200"/>
          </a:xfrm>
        </p:spPr>
        <p:txBody>
          <a:bodyPr anchor="b" anchorCtr="0">
            <a:noAutofit/>
          </a:bodyPr>
          <a:lstStyle>
            <a:lvl1pPr>
              <a:lnSpc>
                <a:spcPts val="5200"/>
              </a:lnSpc>
              <a:defRPr sz="4800" b="1">
                <a:gradFill>
                  <a:gsLst>
                    <a:gs pos="50000">
                      <a:schemeClr val="tx1">
                        <a:lumMod val="65000"/>
                        <a:lumOff val="35000"/>
                      </a:schemeClr>
                    </a:gs>
                    <a:gs pos="100000">
                      <a:schemeClr val="tx1">
                        <a:lumMod val="85000"/>
                        <a:lumOff val="15000"/>
                      </a:schemeClr>
                    </a:gs>
                  </a:gsLst>
                  <a:lin ang="5400000" scaled="0"/>
                </a:gradFill>
                <a:effectLst/>
              </a:defRPr>
            </a:lvl1pPr>
          </a:lstStyle>
          <a:p>
            <a:r>
              <a:rPr lang="en-US" smtClean="0"/>
              <a:t>Click to edit Master title style</a:t>
            </a:r>
            <a:endParaRPr/>
          </a:p>
        </p:txBody>
      </p:sp>
      <p:sp>
        <p:nvSpPr>
          <p:cNvPr id="3" name="Subtitle 2"/>
          <p:cNvSpPr>
            <a:spLocks noGrp="1"/>
          </p:cNvSpPr>
          <p:nvPr>
            <p:ph type="subTitle" idx="1"/>
          </p:nvPr>
        </p:nvSpPr>
        <p:spPr>
          <a:xfrm>
            <a:off x="658368" y="5715000"/>
            <a:ext cx="7827264" cy="501000"/>
          </a:xfrm>
        </p:spPr>
        <p:txBody>
          <a:bodyPr>
            <a:normAutofit/>
          </a:bodyPr>
          <a:lstStyle>
            <a:lvl1pPr marL="0" indent="0" algn="ctr">
              <a:spcBef>
                <a:spcPts val="0"/>
              </a:spcBef>
              <a:buNone/>
              <a:defRPr sz="2000" b="1">
                <a:gradFill>
                  <a:gsLst>
                    <a:gs pos="50000">
                      <a:schemeClr val="tx1">
                        <a:lumMod val="65000"/>
                        <a:lumOff val="35000"/>
                      </a:schemeClr>
                    </a:gs>
                    <a:gs pos="100000">
                      <a:schemeClr val="tx1">
                        <a:lumMod val="85000"/>
                        <a:lumOff val="15000"/>
                      </a:schemeClr>
                    </a:gs>
                  </a:gsLst>
                  <a:lin ang="5400000" scaled="0"/>
                </a:gra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21132"/>
            <a:ext cx="2133600" cy="300318"/>
          </a:xfrm>
        </p:spPr>
        <p:txBody>
          <a:bodyPr/>
          <a:lstStyle>
            <a:lvl1pPr>
              <a:defRPr sz="1100" b="1">
                <a:solidFill>
                  <a:schemeClr val="tx1">
                    <a:lumMod val="50000"/>
                    <a:lumOff val="50000"/>
                  </a:schemeClr>
                </a:solidFill>
              </a:defRPr>
            </a:lvl1pPr>
          </a:lstStyle>
          <a:p>
            <a:fld id="{CC1DC817-A069-4D40-B865-97C0C6F495F3}" type="datetimeFigureOut">
              <a:rPr lang="en-US" smtClean="0"/>
              <a:pPr/>
              <a:t>2/18/12</a:t>
            </a:fld>
            <a:endParaRPr lang="en-US"/>
          </a:p>
        </p:txBody>
      </p:sp>
      <p:sp>
        <p:nvSpPr>
          <p:cNvPr id="5" name="Footer Placeholder 4"/>
          <p:cNvSpPr>
            <a:spLocks noGrp="1"/>
          </p:cNvSpPr>
          <p:nvPr>
            <p:ph type="ftr" sz="quarter" idx="11"/>
          </p:nvPr>
        </p:nvSpPr>
        <p:spPr>
          <a:xfrm>
            <a:off x="3124200" y="6212541"/>
            <a:ext cx="2895600" cy="300318"/>
          </a:xfrm>
        </p:spPr>
        <p:txBody>
          <a:bodyPr/>
          <a:lstStyle>
            <a:lvl1pPr>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12"/>
          </p:nvPr>
        </p:nvSpPr>
        <p:spPr>
          <a:xfrm>
            <a:off x="6553200" y="6212541"/>
            <a:ext cx="2133600" cy="300318"/>
          </a:xfrm>
        </p:spPr>
        <p:txBody>
          <a:bodyPr/>
          <a:lstStyle>
            <a:lvl1pPr>
              <a:defRPr sz="1400" b="1">
                <a:solidFill>
                  <a:schemeClr val="tx1">
                    <a:lumMod val="50000"/>
                    <a:lumOff val="50000"/>
                  </a:schemeClr>
                </a:solidFill>
              </a:defRPr>
            </a:lvl1pPr>
          </a:lstStyle>
          <a:p>
            <a:fld id="{46823312-529A-E044-AAC8-4ED0CB7486A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3100" y="2424953"/>
            <a:ext cx="7823200" cy="1474788"/>
          </a:xfrm>
        </p:spPr>
        <p:txBody>
          <a:bodyPr anchor="b" anchorCtr="0"/>
          <a:lstStyle>
            <a:lvl1pPr algn="ctr">
              <a:defRPr sz="4800" b="1" cap="none" baseline="0">
                <a:effectLst/>
              </a:defRPr>
            </a:lvl1pPr>
          </a:lstStyle>
          <a:p>
            <a:r>
              <a:rPr lang="en-US" smtClean="0"/>
              <a:t>Click to edit Master title style</a:t>
            </a:r>
            <a:endParaRPr/>
          </a:p>
        </p:txBody>
      </p:sp>
      <p:sp>
        <p:nvSpPr>
          <p:cNvPr id="3" name="Text Placeholder 2"/>
          <p:cNvSpPr>
            <a:spLocks noGrp="1"/>
          </p:cNvSpPr>
          <p:nvPr>
            <p:ph type="body" idx="1"/>
          </p:nvPr>
        </p:nvSpPr>
        <p:spPr>
          <a:xfrm>
            <a:off x="673100" y="3913188"/>
            <a:ext cx="7823200" cy="554694"/>
          </a:xfrm>
        </p:spPr>
        <p:txBody>
          <a:bodyPr vert="horz" lIns="91440" tIns="45720" rIns="91440" bIns="45720" rtlCol="0">
            <a:normAutofit/>
          </a:bodyPr>
          <a:lstStyle>
            <a:lvl1pPr marL="0" indent="0" algn="ctr" defTabSz="914400" rtl="0" eaLnBrk="1" latinLnBrk="0" hangingPunct="1">
              <a:spcBef>
                <a:spcPts val="0"/>
              </a:spcBef>
              <a:buSzPct val="80000"/>
              <a:buFont typeface="Wingdings" pitchFamily="2" charset="2"/>
              <a:buNone/>
              <a:defRPr sz="2000" b="1"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1DC817-A069-4D40-B865-97C0C6F495F3}" type="datetimeFigureOut">
              <a:rPr lang="en-US" smtClean="0"/>
              <a:pPr/>
              <a:t>2/18/12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23312-529A-E044-AAC8-4ED0CB7486A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47838"/>
            <a:ext cx="3563470" cy="4316786"/>
          </a:xfrm>
        </p:spPr>
        <p:txBody>
          <a:bodyPr>
            <a:normAutofit/>
          </a:bodyPr>
          <a:lstStyle>
            <a:lvl1pPr>
              <a:spcBef>
                <a:spcPts val="1600"/>
              </a:spcBef>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1747838"/>
            <a:ext cx="3565526" cy="4316786"/>
          </a:xfrm>
        </p:spPr>
        <p:txBody>
          <a:bodyPr>
            <a:normAutofit/>
          </a:bodyPr>
          <a:lstStyle>
            <a:lvl1pPr>
              <a:spcBef>
                <a:spcPts val="1600"/>
              </a:spcBef>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CC1DC817-A069-4D40-B865-97C0C6F495F3}" type="datetimeFigureOut">
              <a:rPr lang="en-US" smtClean="0"/>
              <a:pPr/>
              <a:t>2/18/12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823312-529A-E044-AAC8-4ED0CB7486A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14398" y="1515035"/>
            <a:ext cx="3566160" cy="639762"/>
          </a:xfrm>
        </p:spPr>
        <p:txBody>
          <a:bodyPr anchor="b"/>
          <a:lstStyle>
            <a:lvl1pPr marL="0" indent="0" algn="ctr">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398" y="2271713"/>
            <a:ext cx="3566160" cy="3792911"/>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58471" y="1515035"/>
            <a:ext cx="3566160" cy="639762"/>
          </a:xfrm>
        </p:spPr>
        <p:txBody>
          <a:bodyPr anchor="b"/>
          <a:lstStyle>
            <a:lvl1pPr marL="0" indent="0" algn="ctr">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58471" y="2271713"/>
            <a:ext cx="3566160" cy="3792911"/>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CC1DC817-A069-4D40-B865-97C0C6F495F3}" type="datetimeFigureOut">
              <a:rPr lang="en-US" smtClean="0"/>
              <a:pPr/>
              <a:t>2/18/12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823312-529A-E044-AAC8-4ED0CB7486A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C1DC817-A069-4D40-B865-97C0C6F495F3}" type="datetimeFigureOut">
              <a:rPr lang="en-US" smtClean="0"/>
              <a:pPr/>
              <a:t>2/18/12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823312-529A-E044-AAC8-4ED0CB7486A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1DC817-A069-4D40-B865-97C0C6F495F3}" type="datetimeFigureOut">
              <a:rPr lang="en-US" smtClean="0"/>
              <a:pPr/>
              <a:t>2/18/12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823312-529A-E044-AAC8-4ED0CB7486A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1670" y="793376"/>
            <a:ext cx="3794760" cy="968189"/>
          </a:xfrm>
        </p:spPr>
        <p:txBody>
          <a:bodyPr anchor="b"/>
          <a:lstStyle>
            <a:lvl1pPr algn="l">
              <a:lnSpc>
                <a:spcPts val="4000"/>
              </a:lnSpc>
              <a:defRPr sz="3600" b="1"/>
            </a:lvl1pPr>
          </a:lstStyle>
          <a:p>
            <a:r>
              <a:rPr lang="en-US" smtClean="0"/>
              <a:t>Click to edit Master title style</a:t>
            </a:r>
            <a:endParaRPr/>
          </a:p>
        </p:txBody>
      </p:sp>
      <p:sp>
        <p:nvSpPr>
          <p:cNvPr id="3" name="Content Placeholder 2"/>
          <p:cNvSpPr>
            <a:spLocks noGrp="1"/>
          </p:cNvSpPr>
          <p:nvPr>
            <p:ph idx="1"/>
          </p:nvPr>
        </p:nvSpPr>
        <p:spPr>
          <a:xfrm>
            <a:off x="4800600" y="658906"/>
            <a:ext cx="3794760" cy="5405719"/>
          </a:xfrm>
        </p:spPr>
        <p:txBody>
          <a:bodyPr>
            <a:normAutofit/>
          </a:bodyPr>
          <a:lstStyle>
            <a:lvl1pPr>
              <a:spcBef>
                <a:spcPts val="2000"/>
              </a:spcBef>
              <a:defRPr sz="2200">
                <a:effectLst/>
              </a:defRPr>
            </a:lvl1pPr>
            <a:lvl2pPr>
              <a:spcBef>
                <a:spcPts val="2000"/>
              </a:spcBef>
              <a:defRPr sz="2000">
                <a:effectLst/>
              </a:defRPr>
            </a:lvl2pPr>
            <a:lvl3pPr>
              <a:spcBef>
                <a:spcPts val="2000"/>
              </a:spcBef>
              <a:defRPr sz="1800">
                <a:effectLst/>
              </a:defRPr>
            </a:lvl3pPr>
            <a:lvl4pPr>
              <a:spcBef>
                <a:spcPts val="2000"/>
              </a:spcBef>
              <a:defRPr sz="1800">
                <a:effectLst/>
              </a:defRPr>
            </a:lvl4pPr>
            <a:lvl5pPr>
              <a:spcBef>
                <a:spcPts val="2000"/>
              </a:spcBef>
              <a:defRPr sz="1800">
                <a:effectLst/>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91670" y="1748118"/>
            <a:ext cx="3794760" cy="3814482"/>
          </a:xfrm>
        </p:spPr>
        <p:txBody>
          <a:bodyPr>
            <a:normAutofit/>
          </a:bodyPr>
          <a:lstStyle>
            <a:lvl1pPr marL="0" indent="0">
              <a:lnSpc>
                <a:spcPct val="110000"/>
              </a:lnSpc>
              <a:buNone/>
              <a:defRPr sz="20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1DC817-A069-4D40-B865-97C0C6F495F3}" type="datetimeFigureOut">
              <a:rPr lang="en-US" smtClean="0"/>
              <a:pPr/>
              <a:t>2/18/12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823312-529A-E044-AAC8-4ED0CB7486A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228601"/>
            <a:ext cx="7313613" cy="1264024"/>
          </a:xfrm>
          <a:prstGeom prst="rect">
            <a:avLst/>
          </a:prstGeom>
          <a:scene3d>
            <a:camera prst="orthographicFront"/>
            <a:lightRig rig="chilly" dir="t"/>
          </a:scene3d>
          <a:sp3d extrusionH="12700">
            <a:extrusionClr>
              <a:schemeClr val="bg1"/>
            </a:extrusionClr>
          </a:sp3d>
        </p:spPr>
        <p:txBody>
          <a:bodyPr vert="horz" lIns="91440" tIns="45720" rIns="91440" bIns="45720" rtlCol="0" anchor="ctr">
            <a:noAutofit/>
            <a:sp3d extrusionH="12700">
              <a:extrusionClr>
                <a:schemeClr val="bg1"/>
              </a:extrusionClr>
            </a:sp3d>
          </a:bodyPr>
          <a:lstStyle/>
          <a:p>
            <a:r>
              <a:rPr lang="en-US" smtClean="0"/>
              <a:t>Click to edit Master title style</a:t>
            </a:r>
            <a:endParaRPr/>
          </a:p>
        </p:txBody>
      </p:sp>
      <p:sp>
        <p:nvSpPr>
          <p:cNvPr id="3" name="Text Placeholder 2"/>
          <p:cNvSpPr>
            <a:spLocks noGrp="1"/>
          </p:cNvSpPr>
          <p:nvPr>
            <p:ph type="body" idx="1"/>
          </p:nvPr>
        </p:nvSpPr>
        <p:spPr>
          <a:xfrm>
            <a:off x="914400" y="1747838"/>
            <a:ext cx="7313613" cy="4303338"/>
          </a:xfrm>
          <a:prstGeom prst="rect">
            <a:avLst/>
          </a:prstGeom>
          <a:effectLst/>
        </p:spPr>
        <p:txBody>
          <a:bodyPr vert="horz" lIns="91440" tIns="45720" rIns="91440" bIns="45720" rtlCol="0">
            <a:normAutofit/>
            <a:scene3d>
              <a:camera prst="orthographicFront"/>
              <a:lightRig rig="chilly" dir="t"/>
            </a:scene3d>
            <a:sp3d extrusionH="6350">
              <a:extrusionClr>
                <a:schemeClr val="bg1"/>
              </a:extrusionClr>
            </a:sp3d>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225988"/>
            <a:ext cx="2133600" cy="277906"/>
          </a:xfrm>
          <a:prstGeom prst="rect">
            <a:avLst/>
          </a:prstGeom>
        </p:spPr>
        <p:txBody>
          <a:bodyPr vert="horz" lIns="91440" tIns="45720" rIns="91440" bIns="45720" rtlCol="0" anchor="ctr"/>
          <a:lstStyle>
            <a:lvl1pPr marL="0" algn="l" defTabSz="914400" rtl="0" eaLnBrk="1" latinLnBrk="0" hangingPunct="1">
              <a:defRPr sz="1100" b="1" kern="1200">
                <a:solidFill>
                  <a:schemeClr val="tx1">
                    <a:lumMod val="50000"/>
                    <a:lumOff val="50000"/>
                  </a:schemeClr>
                </a:solidFill>
                <a:latin typeface="+mn-lt"/>
                <a:ea typeface="+mn-ea"/>
                <a:cs typeface="+mn-cs"/>
              </a:defRPr>
            </a:lvl1pPr>
          </a:lstStyle>
          <a:p>
            <a:fld id="{CC1DC817-A069-4D40-B865-97C0C6F495F3}" type="datetimeFigureOut">
              <a:rPr lang="en-US" smtClean="0"/>
              <a:pPr/>
              <a:t>2/18/12</a:t>
            </a:fld>
            <a:endParaRPr lang="en-US"/>
          </a:p>
        </p:txBody>
      </p:sp>
      <p:sp>
        <p:nvSpPr>
          <p:cNvPr id="5" name="Footer Placeholder 4"/>
          <p:cNvSpPr>
            <a:spLocks noGrp="1"/>
          </p:cNvSpPr>
          <p:nvPr>
            <p:ph type="ftr" sz="quarter" idx="3"/>
          </p:nvPr>
        </p:nvSpPr>
        <p:spPr>
          <a:xfrm>
            <a:off x="3124200" y="6225988"/>
            <a:ext cx="2895600" cy="277906"/>
          </a:xfrm>
          <a:prstGeom prst="rect">
            <a:avLst/>
          </a:prstGeom>
        </p:spPr>
        <p:txBody>
          <a:bodyPr vert="horz" lIns="91440" tIns="45720" rIns="91440" bIns="45720" rtlCol="0" anchor="ctr"/>
          <a:lstStyle>
            <a:lvl1pPr marL="0" algn="ctr" defTabSz="914400" rtl="0" eaLnBrk="1" latinLnBrk="0" hangingPunct="1">
              <a:defRPr sz="1100" b="1" kern="1200">
                <a:solidFill>
                  <a:schemeClr val="tx1">
                    <a:lumMod val="50000"/>
                    <a:lumOff val="50000"/>
                  </a:schemeClr>
                </a:solidFill>
                <a:latin typeface="+mn-lt"/>
                <a:ea typeface="+mn-ea"/>
                <a:cs typeface="+mn-cs"/>
              </a:defRPr>
            </a:lvl1pPr>
          </a:lstStyle>
          <a:p>
            <a:endParaRPr lang="en-US"/>
          </a:p>
        </p:txBody>
      </p:sp>
      <p:sp>
        <p:nvSpPr>
          <p:cNvPr id="6" name="Slide Number Placeholder 5"/>
          <p:cNvSpPr>
            <a:spLocks noGrp="1"/>
          </p:cNvSpPr>
          <p:nvPr>
            <p:ph type="sldNum" sz="quarter" idx="4"/>
          </p:nvPr>
        </p:nvSpPr>
        <p:spPr>
          <a:xfrm>
            <a:off x="6553200" y="6225988"/>
            <a:ext cx="2133600" cy="277906"/>
          </a:xfrm>
          <a:prstGeom prst="rect">
            <a:avLst/>
          </a:prstGeom>
        </p:spPr>
        <p:txBody>
          <a:bodyPr vert="horz" lIns="91440" tIns="45720" rIns="91440" bIns="45720" rtlCol="0" anchor="ctr"/>
          <a:lstStyle>
            <a:lvl1pPr marL="0" algn="r" defTabSz="914400" rtl="0" eaLnBrk="1" latinLnBrk="0" hangingPunct="1">
              <a:defRPr sz="1400" b="1" kern="1200">
                <a:solidFill>
                  <a:schemeClr val="tx1">
                    <a:lumMod val="50000"/>
                    <a:lumOff val="50000"/>
                  </a:schemeClr>
                </a:solidFill>
                <a:latin typeface="+mn-lt"/>
                <a:ea typeface="+mn-ea"/>
                <a:cs typeface="+mn-cs"/>
              </a:defRPr>
            </a:lvl1pPr>
          </a:lstStyle>
          <a:p>
            <a:fld id="{46823312-529A-E044-AAC8-4ED0CB7486A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ctr" defTabSz="914400" rtl="0" eaLnBrk="1" latinLnBrk="0" hangingPunct="1">
        <a:lnSpc>
          <a:spcPts val="5600"/>
        </a:lnSpc>
        <a:spcBef>
          <a:spcPct val="0"/>
        </a:spcBef>
        <a:buNone/>
        <a:defRPr sz="5400" b="1" kern="1200" baseline="0">
          <a:gradFill>
            <a:gsLst>
              <a:gs pos="50000">
                <a:schemeClr val="tx1">
                  <a:lumMod val="65000"/>
                  <a:lumOff val="35000"/>
                </a:schemeClr>
              </a:gs>
              <a:gs pos="100000">
                <a:schemeClr val="tx1">
                  <a:lumMod val="85000"/>
                  <a:lumOff val="15000"/>
                </a:schemeClr>
              </a:gs>
            </a:gsLst>
            <a:lin ang="5400000" scaled="0"/>
          </a:gradFill>
          <a:effectLst/>
          <a:latin typeface="+mj-lt"/>
          <a:ea typeface="+mj-ea"/>
          <a:cs typeface="+mj-cs"/>
        </a:defRPr>
      </a:lvl1pPr>
    </p:titleStyle>
    <p:bodyStyle>
      <a:lvl1pPr marL="342900" indent="-342900" algn="l" defTabSz="914400" rtl="0" eaLnBrk="1" latinLnBrk="0" hangingPunct="1">
        <a:spcBef>
          <a:spcPts val="2000"/>
        </a:spcBef>
        <a:buSzPct val="80000"/>
        <a:buFont typeface="Wingdings" pitchFamily="2" charset="2"/>
        <a:buChar char="l"/>
        <a:defRPr sz="24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685800" indent="-336550" algn="l" defTabSz="914400" rtl="0" eaLnBrk="1" latinLnBrk="0" hangingPunct="1">
        <a:spcBef>
          <a:spcPct val="20000"/>
        </a:spcBef>
        <a:buSzPct val="80000"/>
        <a:buFont typeface="Wingdings" pitchFamily="2" charset="2"/>
        <a:buChar char="l"/>
        <a:defRPr sz="22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2pPr>
      <a:lvl3pPr marL="1035050" indent="-349250" algn="l" defTabSz="914400" rtl="0" eaLnBrk="1" latinLnBrk="0" hangingPunct="1">
        <a:spcBef>
          <a:spcPct val="20000"/>
        </a:spcBef>
        <a:buSzPct val="80000"/>
        <a:buFont typeface="Wingdings" pitchFamily="2" charset="2"/>
        <a:buChar char="l"/>
        <a:defRPr sz="20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3pPr>
      <a:lvl4pPr marL="1371600" indent="-336550" algn="l" defTabSz="914400" rtl="0" eaLnBrk="1" latinLnBrk="0" hangingPunct="1">
        <a:spcBef>
          <a:spcPct val="20000"/>
        </a:spcBef>
        <a:buSzPct val="80000"/>
        <a:buFont typeface="Wingdings" pitchFamily="2" charset="2"/>
        <a:buChar char="l"/>
        <a:defRPr sz="18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4pPr>
      <a:lvl5pPr marL="1720850" indent="-349250" algn="l" defTabSz="914400" rtl="0" eaLnBrk="1" latinLnBrk="0" hangingPunct="1">
        <a:spcBef>
          <a:spcPct val="20000"/>
        </a:spcBef>
        <a:buSzPct val="80000"/>
        <a:buFont typeface="Wingdings" pitchFamily="2" charset="2"/>
        <a:buChar char="l"/>
        <a:defRPr sz="18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png"/><Relationship Id="rId3" Type="http://schemas.openxmlformats.org/officeDocument/2006/relationships/image" Target="../media/image10.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jpeg"/><Relationship Id="rId3" Type="http://schemas.openxmlformats.org/officeDocument/2006/relationships/image" Target="../media/image6.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the Speech Organs Work?</a:t>
            </a:r>
            <a:endParaRPr lang="en-US" dirty="0"/>
          </a:p>
        </p:txBody>
      </p:sp>
      <p:sp>
        <p:nvSpPr>
          <p:cNvPr id="3" name="Subtitle 2"/>
          <p:cNvSpPr>
            <a:spLocks noGrp="1"/>
          </p:cNvSpPr>
          <p:nvPr>
            <p:ph type="subTitle" idx="1"/>
          </p:nvPr>
        </p:nvSpPr>
        <p:spPr/>
        <p:txBody>
          <a:bodyPr/>
          <a:lstStyle/>
          <a:p>
            <a:r>
              <a:rPr lang="en-US" dirty="0" smtClean="0"/>
              <a:t>Week 2</a:t>
            </a:r>
          </a:p>
          <a:p>
            <a:r>
              <a:rPr lang="en-US" dirty="0" smtClean="0"/>
              <a:t>Chapter 2</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Palate</a:t>
            </a:r>
            <a:endParaRPr lang="en-US" dirty="0"/>
          </a:p>
        </p:txBody>
      </p:sp>
      <p:pic>
        <p:nvPicPr>
          <p:cNvPr id="5" name="Content Placeholder 4" descr="vocaltract.jpg"/>
          <p:cNvPicPr>
            <a:picLocks noGrp="1" noChangeAspect="1"/>
          </p:cNvPicPr>
          <p:nvPr>
            <p:ph sz="half" idx="1"/>
          </p:nvPr>
        </p:nvPicPr>
        <p:blipFill>
          <a:blip r:embed="rId2"/>
          <a:srcRect t="-7226" b="-7226"/>
          <a:stretch>
            <a:fillRect/>
          </a:stretch>
        </p:blipFill>
        <p:spPr/>
      </p:pic>
      <p:sp>
        <p:nvSpPr>
          <p:cNvPr id="4" name="Content Placeholder 3"/>
          <p:cNvSpPr>
            <a:spLocks noGrp="1"/>
          </p:cNvSpPr>
          <p:nvPr>
            <p:ph sz="half" idx="2"/>
          </p:nvPr>
        </p:nvSpPr>
        <p:spPr/>
        <p:txBody>
          <a:bodyPr/>
          <a:lstStyle/>
          <a:p>
            <a:r>
              <a:rPr lang="en-US" dirty="0" smtClean="0"/>
              <a:t>- forms the roof of the mouth.</a:t>
            </a:r>
          </a:p>
          <a:p>
            <a:r>
              <a:rPr lang="en-US" dirty="0" smtClean="0"/>
              <a:t>- Separates the oral cavity from the nasal cavity.</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Palate</a:t>
            </a:r>
            <a:endParaRPr lang="en-US" dirty="0"/>
          </a:p>
        </p:txBody>
      </p:sp>
      <p:pic>
        <p:nvPicPr>
          <p:cNvPr id="5" name="Content Placeholder 4" descr="vocaltract.jpg"/>
          <p:cNvPicPr>
            <a:picLocks noGrp="1" noChangeAspect="1"/>
          </p:cNvPicPr>
          <p:nvPr>
            <p:ph sz="half" idx="1"/>
          </p:nvPr>
        </p:nvPicPr>
        <p:blipFill>
          <a:blip r:embed="rId2"/>
          <a:srcRect t="-7226" b="-7226"/>
          <a:stretch>
            <a:fillRect/>
          </a:stretch>
        </p:blipFill>
        <p:spPr/>
      </p:pic>
      <p:sp>
        <p:nvSpPr>
          <p:cNvPr id="4" name="Content Placeholder 3"/>
          <p:cNvSpPr>
            <a:spLocks noGrp="1"/>
          </p:cNvSpPr>
          <p:nvPr>
            <p:ph sz="half" idx="2"/>
          </p:nvPr>
        </p:nvSpPr>
        <p:spPr/>
        <p:txBody>
          <a:bodyPr/>
          <a:lstStyle/>
          <a:p>
            <a:r>
              <a:rPr lang="en-US" dirty="0" smtClean="0"/>
              <a:t>The soft palate can move;</a:t>
            </a:r>
          </a:p>
          <a:p>
            <a:r>
              <a:rPr lang="en-US" dirty="0" smtClean="0"/>
              <a:t>It can be raised to touch the back wall of the pharynx;</a:t>
            </a:r>
          </a:p>
          <a:p>
            <a:r>
              <a:rPr lang="en-US" dirty="0" smtClean="0"/>
              <a:t>This sops air from going to the nasal cavity and forces it to go into the mouth only.</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Palate</a:t>
            </a:r>
            <a:endParaRPr lang="en-US" dirty="0"/>
          </a:p>
        </p:txBody>
      </p:sp>
      <p:pic>
        <p:nvPicPr>
          <p:cNvPr id="5" name="Content Placeholder 4" descr="NasOral.jpg"/>
          <p:cNvPicPr>
            <a:picLocks noGrp="1" noChangeAspect="1"/>
          </p:cNvPicPr>
          <p:nvPr>
            <p:ph sz="half" idx="1"/>
          </p:nvPr>
        </p:nvPicPr>
        <p:blipFill>
          <a:blip r:embed="rId2"/>
          <a:srcRect t="-42648" b="-42648"/>
          <a:stretch>
            <a:fillRect/>
          </a:stretch>
        </p:blipFill>
        <p:spPr>
          <a:xfrm>
            <a:off x="401016" y="1492625"/>
            <a:ext cx="4076854" cy="4571999"/>
          </a:xfrm>
        </p:spPr>
      </p:pic>
      <p:sp>
        <p:nvSpPr>
          <p:cNvPr id="4" name="Content Placeholder 3"/>
          <p:cNvSpPr>
            <a:spLocks noGrp="1"/>
          </p:cNvSpPr>
          <p:nvPr>
            <p:ph sz="half" idx="2"/>
          </p:nvPr>
        </p:nvSpPr>
        <p:spPr/>
        <p:txBody>
          <a:bodyPr>
            <a:normAutofit lnSpcReduction="10000"/>
          </a:bodyPr>
          <a:lstStyle/>
          <a:p>
            <a:r>
              <a:rPr lang="en-US" dirty="0" smtClean="0"/>
              <a:t>When the soft palate or velum is raised to block the passage of air stream through the nose and forced through the mouth, sounds produced this way are called </a:t>
            </a:r>
            <a:r>
              <a:rPr lang="en-US" b="1" i="1" dirty="0" smtClean="0"/>
              <a:t>oral</a:t>
            </a:r>
            <a:r>
              <a:rPr lang="en-US" b="1" i="1" dirty="0" smtClean="0"/>
              <a:t>.</a:t>
            </a:r>
          </a:p>
          <a:p>
            <a:r>
              <a:rPr lang="en-US" dirty="0" smtClean="0"/>
              <a:t>If </a:t>
            </a:r>
            <a:r>
              <a:rPr lang="en-US" dirty="0" smtClean="0"/>
              <a:t>you force the air out of the nose by closing your lips or blocking the oral passage, sounds produced this way are called </a:t>
            </a:r>
            <a:r>
              <a:rPr lang="en-US" b="1" i="1" dirty="0" smtClean="0"/>
              <a:t>nasal.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Palate</a:t>
            </a:r>
            <a:endParaRPr lang="en-US" dirty="0"/>
          </a:p>
        </p:txBody>
      </p:sp>
      <p:pic>
        <p:nvPicPr>
          <p:cNvPr id="5" name="Content Placeholder 4" descr="vocaltract.jpg"/>
          <p:cNvPicPr>
            <a:picLocks noGrp="1" noChangeAspect="1"/>
          </p:cNvPicPr>
          <p:nvPr>
            <p:ph sz="half" idx="1"/>
          </p:nvPr>
        </p:nvPicPr>
        <p:blipFill>
          <a:blip r:embed="rId2"/>
          <a:srcRect t="-7226" b="-7226"/>
          <a:stretch>
            <a:fillRect/>
          </a:stretch>
        </p:blipFill>
        <p:spPr/>
      </p:pic>
      <p:sp>
        <p:nvSpPr>
          <p:cNvPr id="4" name="Content Placeholder 3"/>
          <p:cNvSpPr>
            <a:spLocks noGrp="1"/>
          </p:cNvSpPr>
          <p:nvPr>
            <p:ph sz="half" idx="2"/>
          </p:nvPr>
        </p:nvSpPr>
        <p:spPr/>
        <p:txBody>
          <a:bodyPr/>
          <a:lstStyle/>
          <a:p>
            <a:r>
              <a:rPr lang="en-US" dirty="0" smtClean="0"/>
              <a:t>The alveolar ridge: is the part of the gums  immediately behind the upper front teeth.</a:t>
            </a:r>
          </a:p>
          <a:p>
            <a:r>
              <a:rPr lang="en-US" dirty="0" smtClean="0"/>
              <a:t>The hard palate: is the highest part of the palate, between the alveolar ridge and the soft palate.</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Teeth</a:t>
            </a:r>
            <a:endParaRPr lang="en-US" dirty="0"/>
          </a:p>
        </p:txBody>
      </p:sp>
      <p:sp>
        <p:nvSpPr>
          <p:cNvPr id="5" name="Content Placeholder 4"/>
          <p:cNvSpPr>
            <a:spLocks noGrp="1"/>
          </p:cNvSpPr>
          <p:nvPr>
            <p:ph idx="1"/>
          </p:nvPr>
        </p:nvSpPr>
        <p:spPr/>
        <p:txBody>
          <a:bodyPr/>
          <a:lstStyle/>
          <a:p>
            <a:r>
              <a:rPr lang="en-US" dirty="0" smtClean="0"/>
              <a:t>The lower front teeth are not important in speech except certain sounds will be difficult to make </a:t>
            </a:r>
            <a:r>
              <a:rPr lang="en-US" dirty="0" err="1" smtClean="0"/>
              <a:t>e.g</a:t>
            </a:r>
            <a:r>
              <a:rPr lang="en-US" dirty="0" smtClean="0"/>
              <a:t> /</a:t>
            </a:r>
            <a:r>
              <a:rPr lang="en-US" dirty="0" err="1" smtClean="0"/>
              <a:t>s</a:t>
            </a:r>
            <a:r>
              <a:rPr lang="en-US" dirty="0" smtClean="0"/>
              <a:t>/ and /</a:t>
            </a:r>
            <a:r>
              <a:rPr lang="en-US" dirty="0" err="1" smtClean="0"/>
              <a:t>z</a:t>
            </a:r>
            <a:r>
              <a:rPr lang="en-US" dirty="0" smtClean="0"/>
              <a:t>/.</a:t>
            </a:r>
          </a:p>
          <a:p>
            <a:r>
              <a:rPr lang="en-US" dirty="0" smtClean="0"/>
              <a:t>Dental fricatives are examples of sounds produced using the upper teeth.</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Tongue</a:t>
            </a:r>
            <a:endParaRPr lang="en-US" dirty="0"/>
          </a:p>
        </p:txBody>
      </p:sp>
      <p:pic>
        <p:nvPicPr>
          <p:cNvPr id="5" name="Content Placeholder 4" descr="vocaltract.jpg"/>
          <p:cNvPicPr>
            <a:picLocks noGrp="1" noChangeAspect="1"/>
          </p:cNvPicPr>
          <p:nvPr>
            <p:ph sz="half" idx="1"/>
          </p:nvPr>
        </p:nvPicPr>
        <p:blipFill>
          <a:blip r:embed="rId2"/>
          <a:srcRect t="-7226" b="-7226"/>
          <a:stretch>
            <a:fillRect/>
          </a:stretch>
        </p:blipFill>
        <p:spPr/>
      </p:pic>
      <p:sp>
        <p:nvSpPr>
          <p:cNvPr id="4" name="Content Placeholder 3"/>
          <p:cNvSpPr>
            <a:spLocks noGrp="1"/>
          </p:cNvSpPr>
          <p:nvPr>
            <p:ph sz="half" idx="2"/>
          </p:nvPr>
        </p:nvSpPr>
        <p:spPr/>
        <p:txBody>
          <a:bodyPr/>
          <a:lstStyle/>
          <a:p>
            <a:r>
              <a:rPr lang="en-US" dirty="0" smtClean="0"/>
              <a:t>The tongue is the most important organ because it’s the most movable organ.</a:t>
            </a:r>
          </a:p>
          <a:p>
            <a:r>
              <a:rPr lang="en-US" dirty="0" smtClean="0"/>
              <a:t>The</a:t>
            </a:r>
            <a:r>
              <a:rPr lang="en-US" i="1" dirty="0" smtClean="0"/>
              <a:t> back </a:t>
            </a:r>
            <a:r>
              <a:rPr lang="en-US" dirty="0" smtClean="0"/>
              <a:t>of the tongue lies under the soft palate when the tongue is at rest; the </a:t>
            </a:r>
            <a:r>
              <a:rPr lang="en-US" i="1" dirty="0" smtClean="0"/>
              <a:t>front</a:t>
            </a:r>
            <a:r>
              <a:rPr lang="en-US" dirty="0" smtClean="0"/>
              <a:t> lies under the hard palate, the </a:t>
            </a:r>
            <a:r>
              <a:rPr lang="en-US" i="1" dirty="0" smtClean="0"/>
              <a:t>tip</a:t>
            </a:r>
            <a:r>
              <a:rPr lang="en-US" dirty="0" smtClean="0"/>
              <a:t> and the </a:t>
            </a:r>
            <a:r>
              <a:rPr lang="en-US" i="1" dirty="0" smtClean="0"/>
              <a:t>blade</a:t>
            </a:r>
            <a:r>
              <a:rPr lang="en-US" dirty="0" smtClean="0"/>
              <a:t> lie under the alveolar ridge.</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Tongue</a:t>
            </a:r>
            <a:endParaRPr lang="en-US" dirty="0"/>
          </a:p>
        </p:txBody>
      </p:sp>
      <p:pic>
        <p:nvPicPr>
          <p:cNvPr id="5" name="Content Placeholder 4" descr="tongue.png"/>
          <p:cNvPicPr>
            <a:picLocks noGrp="1" noChangeAspect="1"/>
          </p:cNvPicPr>
          <p:nvPr>
            <p:ph sz="half" idx="1"/>
          </p:nvPr>
        </p:nvPicPr>
        <p:blipFill>
          <a:blip r:embed="rId2"/>
          <a:srcRect t="-10557" b="-10557"/>
          <a:stretch>
            <a:fillRect/>
          </a:stretch>
        </p:blipFill>
        <p:spPr/>
      </p:pic>
      <p:pic>
        <p:nvPicPr>
          <p:cNvPr id="6" name="Content Placeholder 5" descr="ipa-vowels.gif"/>
          <p:cNvPicPr>
            <a:picLocks noGrp="1" noChangeAspect="1"/>
          </p:cNvPicPr>
          <p:nvPr>
            <p:ph sz="half" idx="2"/>
          </p:nvPr>
        </p:nvPicPr>
        <p:blipFill>
          <a:blip r:embed="rId3"/>
          <a:srcRect t="-28048" b="-28048"/>
          <a:stretch>
            <a:fillRect/>
          </a:stretch>
        </p:blipFill>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s</a:t>
            </a:r>
            <a:r>
              <a:rPr lang="en-US" dirty="0" smtClean="0"/>
              <a:t>/ and /</a:t>
            </a:r>
            <a:r>
              <a:rPr lang="en-US" dirty="0" err="1" smtClean="0"/>
              <a:t>l</a:t>
            </a:r>
            <a:r>
              <a:rPr lang="en-US" dirty="0" smtClean="0"/>
              <a:t>/</a:t>
            </a:r>
            <a:endParaRPr lang="en-US" dirty="0"/>
          </a:p>
        </p:txBody>
      </p:sp>
      <p:sp>
        <p:nvSpPr>
          <p:cNvPr id="3" name="Content Placeholder 2"/>
          <p:cNvSpPr>
            <a:spLocks noGrp="1"/>
          </p:cNvSpPr>
          <p:nvPr>
            <p:ph sz="half" idx="1"/>
          </p:nvPr>
        </p:nvSpPr>
        <p:spPr/>
        <p:txBody>
          <a:bodyPr/>
          <a:lstStyle/>
          <a:p>
            <a:r>
              <a:rPr lang="en-US" dirty="0" smtClean="0"/>
              <a:t>/</a:t>
            </a:r>
            <a:r>
              <a:rPr lang="en-US" dirty="0" err="1" smtClean="0"/>
              <a:t>s</a:t>
            </a:r>
            <a:r>
              <a:rPr lang="en-US" dirty="0" smtClean="0"/>
              <a:t>/</a:t>
            </a:r>
          </a:p>
          <a:p>
            <a:r>
              <a:rPr lang="en-US" dirty="0" smtClean="0"/>
              <a:t>The sides of the tongue are pressed firmly against the side of the palate, so that the breath is forced to pass down the narrow central passage between the blade of the tongue and the alveolar ridge.</a:t>
            </a:r>
            <a:endParaRPr lang="en-US" dirty="0"/>
          </a:p>
        </p:txBody>
      </p:sp>
      <p:sp>
        <p:nvSpPr>
          <p:cNvPr id="4" name="Content Placeholder 3"/>
          <p:cNvSpPr>
            <a:spLocks noGrp="1"/>
          </p:cNvSpPr>
          <p:nvPr>
            <p:ph sz="half" idx="2"/>
          </p:nvPr>
        </p:nvSpPr>
        <p:spPr/>
        <p:txBody>
          <a:bodyPr/>
          <a:lstStyle/>
          <a:p>
            <a:r>
              <a:rPr lang="en-US" dirty="0" smtClean="0"/>
              <a:t>/</a:t>
            </a:r>
            <a:r>
              <a:rPr lang="en-US" dirty="0" err="1" smtClean="0"/>
              <a:t>l</a:t>
            </a:r>
            <a:r>
              <a:rPr lang="en-US" dirty="0" smtClean="0"/>
              <a:t>/</a:t>
            </a:r>
          </a:p>
          <a:p>
            <a:r>
              <a:rPr lang="en-US" dirty="0" smtClean="0"/>
              <a:t>The center of the mouth is blocked by the tip and blade of the tongue pressed firmly against the alveolar ridge and the air passes instead between the sides of the tongue and the sides of the palate.</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Examples</a:t>
            </a:r>
            <a:endParaRPr lang="en-US" dirty="0"/>
          </a:p>
        </p:txBody>
      </p:sp>
      <p:pic>
        <p:nvPicPr>
          <p:cNvPr id="8" name="Content Placeholder 7" descr="vocaltract.jpg"/>
          <p:cNvPicPr>
            <a:picLocks noGrp="1" noChangeAspect="1"/>
          </p:cNvPicPr>
          <p:nvPr>
            <p:ph sz="half" idx="1"/>
          </p:nvPr>
        </p:nvPicPr>
        <p:blipFill>
          <a:blip r:embed="rId2"/>
          <a:srcRect t="-7226" b="-7226"/>
          <a:stretch>
            <a:fillRect/>
          </a:stretch>
        </p:blipFill>
        <p:spPr/>
      </p:pic>
      <p:sp>
        <p:nvSpPr>
          <p:cNvPr id="7" name="Content Placeholder 6"/>
          <p:cNvSpPr>
            <a:spLocks noGrp="1"/>
          </p:cNvSpPr>
          <p:nvPr>
            <p:ph sz="half" idx="2"/>
          </p:nvPr>
        </p:nvSpPr>
        <p:spPr/>
        <p:txBody>
          <a:bodyPr/>
          <a:lstStyle/>
          <a:p>
            <a:r>
              <a:rPr lang="en-US" dirty="0" smtClean="0"/>
              <a:t>/</a:t>
            </a:r>
            <a:r>
              <a:rPr lang="en-US" dirty="0" err="1" smtClean="0"/>
              <a:t>s</a:t>
            </a:r>
            <a:r>
              <a:rPr lang="en-US" dirty="0" smtClean="0"/>
              <a:t>/ we feel the blade of the tongue.</a:t>
            </a:r>
          </a:p>
          <a:p>
            <a:r>
              <a:rPr lang="en-US" dirty="0" smtClean="0"/>
              <a:t>/</a:t>
            </a:r>
            <a:r>
              <a:rPr lang="en-US" dirty="0" err="1" smtClean="0"/>
              <a:t>j</a:t>
            </a:r>
            <a:r>
              <a:rPr lang="en-US" dirty="0" smtClean="0"/>
              <a:t>/ we feel the center of the tongue moving.</a:t>
            </a:r>
          </a:p>
          <a:p>
            <a:r>
              <a:rPr lang="en-US" dirty="0" smtClean="0"/>
              <a:t>/</a:t>
            </a:r>
            <a:r>
              <a:rPr lang="en-US" dirty="0" err="1" smtClean="0"/>
              <a:t>k</a:t>
            </a:r>
            <a:r>
              <a:rPr lang="en-US" dirty="0" smtClean="0"/>
              <a:t>/ we feel the back of the tongue moving.</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Lips</a:t>
            </a:r>
            <a:endParaRPr lang="en-US" dirty="0"/>
          </a:p>
        </p:txBody>
      </p:sp>
      <p:sp>
        <p:nvSpPr>
          <p:cNvPr id="6" name="Content Placeholder 5"/>
          <p:cNvSpPr>
            <a:spLocks noGrp="1"/>
          </p:cNvSpPr>
          <p:nvPr>
            <p:ph idx="1"/>
          </p:nvPr>
        </p:nvSpPr>
        <p:spPr/>
        <p:txBody>
          <a:bodyPr/>
          <a:lstStyle/>
          <a:p>
            <a:r>
              <a:rPr lang="en-US" dirty="0" smtClean="0"/>
              <a:t>Very easy to make different position for lips.</a:t>
            </a:r>
          </a:p>
          <a:p>
            <a:r>
              <a:rPr lang="en-US" dirty="0" smtClean="0"/>
              <a:t>1. completely closed: bilabials [</a:t>
            </a:r>
            <a:r>
              <a:rPr lang="en-US" dirty="0" err="1" smtClean="0"/>
              <a:t>p</a:t>
            </a:r>
            <a:r>
              <a:rPr lang="en-US" dirty="0" smtClean="0"/>
              <a:t>, </a:t>
            </a:r>
            <a:r>
              <a:rPr lang="en-US" dirty="0" err="1" smtClean="0"/>
              <a:t>b</a:t>
            </a:r>
            <a:r>
              <a:rPr lang="en-US" dirty="0" smtClean="0"/>
              <a:t>, </a:t>
            </a:r>
            <a:r>
              <a:rPr lang="en-US" dirty="0" err="1" smtClean="0"/>
              <a:t>m</a:t>
            </a:r>
            <a:r>
              <a:rPr lang="en-US" dirty="0" smtClean="0"/>
              <a:t>]</a:t>
            </a:r>
          </a:p>
          <a:p>
            <a:r>
              <a:rPr lang="en-US" dirty="0" smtClean="0"/>
              <a:t>2. moving lower lip: /</a:t>
            </a:r>
            <a:r>
              <a:rPr lang="en-US" dirty="0" err="1" smtClean="0"/>
              <a:t>f</a:t>
            </a:r>
            <a:r>
              <a:rPr lang="en-US" dirty="0" smtClean="0"/>
              <a:t>/   (lip – teeth position)</a:t>
            </a:r>
          </a:p>
          <a:p>
            <a:r>
              <a:rPr lang="en-US" dirty="0" smtClean="0"/>
              <a:t>3. rounded lips: /</a:t>
            </a:r>
            <a:r>
              <a:rPr lang="en-US" dirty="0" err="1" smtClean="0"/>
              <a:t>w</a:t>
            </a:r>
            <a:r>
              <a:rPr lang="en-US" dirty="0" smtClean="0"/>
              <a:t>/</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ltLang="zh-CN" sz="4000">
                <a:latin typeface="方正舒体" pitchFamily="2" charset="-122"/>
                <a:ea typeface="方正舒体" pitchFamily="2" charset="-122"/>
                <a:cs typeface="方正舒体" pitchFamily="2" charset="-122"/>
              </a:rPr>
              <a:t>The Vocal Organs or the Speech Organs</a:t>
            </a:r>
          </a:p>
        </p:txBody>
      </p:sp>
      <p:sp>
        <p:nvSpPr>
          <p:cNvPr id="14341" name="Rectangle 5"/>
          <p:cNvSpPr>
            <a:spLocks noGrp="1" noChangeArrowheads="1"/>
          </p:cNvSpPr>
          <p:nvPr>
            <p:ph type="body" sz="half" idx="2"/>
          </p:nvPr>
        </p:nvSpPr>
        <p:spPr>
          <a:xfrm>
            <a:off x="4645025" y="1600200"/>
            <a:ext cx="4041775" cy="4530725"/>
          </a:xfrm>
        </p:spPr>
        <p:txBody>
          <a:bodyPr>
            <a:normAutofit fontScale="85000" lnSpcReduction="20000"/>
          </a:bodyPr>
          <a:lstStyle/>
          <a:p>
            <a:pPr>
              <a:lnSpc>
                <a:spcPct val="80000"/>
              </a:lnSpc>
            </a:pPr>
            <a:r>
              <a:rPr lang="en-US" altLang="zh-CN" sz="2400">
                <a:effectLst/>
                <a:latin typeface="方正舒体" pitchFamily="2" charset="-122"/>
                <a:ea typeface="方正舒体" pitchFamily="2" charset="-122"/>
                <a:cs typeface="方正舒体" pitchFamily="2" charset="-122"/>
              </a:rPr>
              <a:t>Pharynx</a:t>
            </a:r>
          </a:p>
          <a:p>
            <a:pPr>
              <a:lnSpc>
                <a:spcPct val="80000"/>
              </a:lnSpc>
            </a:pPr>
            <a:r>
              <a:rPr lang="en-US" altLang="zh-CN" sz="2400">
                <a:effectLst/>
                <a:latin typeface="方正舒体" pitchFamily="2" charset="-122"/>
                <a:ea typeface="方正舒体" pitchFamily="2" charset="-122"/>
                <a:cs typeface="方正舒体" pitchFamily="2" charset="-122"/>
              </a:rPr>
              <a:t>Oral Cavity</a:t>
            </a:r>
          </a:p>
          <a:p>
            <a:pPr>
              <a:lnSpc>
                <a:spcPct val="80000"/>
              </a:lnSpc>
            </a:pPr>
            <a:r>
              <a:rPr lang="en-US" altLang="zh-CN" sz="2400">
                <a:effectLst/>
                <a:latin typeface="方正舒体" pitchFamily="2" charset="-122"/>
                <a:ea typeface="方正舒体" pitchFamily="2" charset="-122"/>
                <a:cs typeface="方正舒体" pitchFamily="2" charset="-122"/>
              </a:rPr>
              <a:t>Nasal Cavity</a:t>
            </a:r>
          </a:p>
          <a:p>
            <a:pPr>
              <a:lnSpc>
                <a:spcPct val="80000"/>
              </a:lnSpc>
            </a:pPr>
            <a:r>
              <a:rPr lang="en-US" altLang="zh-CN" sz="2400">
                <a:effectLst/>
                <a:latin typeface="方正舒体" pitchFamily="2" charset="-122"/>
                <a:ea typeface="方正舒体" pitchFamily="2" charset="-122"/>
                <a:cs typeface="方正舒体" pitchFamily="2" charset="-122"/>
              </a:rPr>
              <a:t>Uvula</a:t>
            </a:r>
          </a:p>
          <a:p>
            <a:pPr>
              <a:lnSpc>
                <a:spcPct val="80000"/>
              </a:lnSpc>
            </a:pPr>
            <a:r>
              <a:rPr lang="en-US" altLang="zh-CN" sz="2400">
                <a:effectLst/>
                <a:latin typeface="方正舒体" pitchFamily="2" charset="-122"/>
                <a:ea typeface="方正舒体" pitchFamily="2" charset="-122"/>
                <a:cs typeface="方正舒体" pitchFamily="2" charset="-122"/>
              </a:rPr>
              <a:t>Tongue (tip/blade/front/ middle/back/root)</a:t>
            </a:r>
          </a:p>
          <a:p>
            <a:pPr>
              <a:lnSpc>
                <a:spcPct val="80000"/>
              </a:lnSpc>
            </a:pPr>
            <a:r>
              <a:rPr lang="en-US" altLang="zh-CN" sz="2400">
                <a:effectLst/>
                <a:latin typeface="方正舒体" pitchFamily="2" charset="-122"/>
                <a:ea typeface="方正舒体" pitchFamily="2" charset="-122"/>
                <a:cs typeface="方正舒体" pitchFamily="2" charset="-122"/>
              </a:rPr>
              <a:t>Hard Palate</a:t>
            </a:r>
          </a:p>
          <a:p>
            <a:pPr>
              <a:lnSpc>
                <a:spcPct val="80000"/>
              </a:lnSpc>
            </a:pPr>
            <a:r>
              <a:rPr lang="en-US" altLang="zh-CN" sz="2400">
                <a:effectLst/>
                <a:latin typeface="方正舒体" pitchFamily="2" charset="-122"/>
                <a:ea typeface="方正舒体" pitchFamily="2" charset="-122"/>
                <a:cs typeface="方正舒体" pitchFamily="2" charset="-122"/>
              </a:rPr>
              <a:t>Soft Palate (Velum)</a:t>
            </a:r>
          </a:p>
          <a:p>
            <a:pPr>
              <a:lnSpc>
                <a:spcPct val="80000"/>
              </a:lnSpc>
            </a:pPr>
            <a:r>
              <a:rPr lang="en-US" altLang="zh-CN" sz="2400">
                <a:effectLst/>
                <a:latin typeface="方正舒体" pitchFamily="2" charset="-122"/>
                <a:ea typeface="方正舒体" pitchFamily="2" charset="-122"/>
                <a:cs typeface="方正舒体" pitchFamily="2" charset="-122"/>
              </a:rPr>
              <a:t>Alveolar Ridge (teeth-ridge)</a:t>
            </a:r>
          </a:p>
          <a:p>
            <a:pPr>
              <a:lnSpc>
                <a:spcPct val="80000"/>
              </a:lnSpc>
            </a:pPr>
            <a:r>
              <a:rPr lang="en-US" altLang="zh-CN" sz="2400">
                <a:effectLst/>
                <a:latin typeface="方正舒体" pitchFamily="2" charset="-122"/>
                <a:ea typeface="方正舒体" pitchFamily="2" charset="-122"/>
                <a:cs typeface="方正舒体" pitchFamily="2" charset="-122"/>
              </a:rPr>
              <a:t>Teeth (upper &amp;lower)</a:t>
            </a:r>
          </a:p>
          <a:p>
            <a:pPr>
              <a:lnSpc>
                <a:spcPct val="80000"/>
              </a:lnSpc>
            </a:pPr>
            <a:r>
              <a:rPr lang="en-US" altLang="zh-CN" sz="2400">
                <a:effectLst/>
                <a:latin typeface="方正舒体" pitchFamily="2" charset="-122"/>
                <a:ea typeface="方正舒体" pitchFamily="2" charset="-122"/>
                <a:cs typeface="方正舒体" pitchFamily="2" charset="-122"/>
              </a:rPr>
              <a:t>Lips (upper &amp;lower)</a:t>
            </a:r>
          </a:p>
          <a:p>
            <a:pPr>
              <a:lnSpc>
                <a:spcPct val="80000"/>
              </a:lnSpc>
            </a:pPr>
            <a:r>
              <a:rPr lang="en-US" altLang="zh-CN" sz="2400">
                <a:effectLst/>
                <a:latin typeface="方正舒体" pitchFamily="2" charset="-122"/>
                <a:ea typeface="方正舒体" pitchFamily="2" charset="-122"/>
                <a:cs typeface="方正舒体" pitchFamily="2" charset="-122"/>
              </a:rPr>
              <a:t>Epiglottis</a:t>
            </a:r>
          </a:p>
          <a:p>
            <a:pPr>
              <a:lnSpc>
                <a:spcPct val="80000"/>
              </a:lnSpc>
            </a:pPr>
            <a:endParaRPr lang="en-US" altLang="zh-CN" sz="2400">
              <a:effectLst/>
              <a:latin typeface="方正舒体" pitchFamily="2" charset="-122"/>
              <a:ea typeface="方正舒体" pitchFamily="2" charset="-122"/>
              <a:cs typeface="方正舒体" pitchFamily="2" charset="-122"/>
            </a:endParaRPr>
          </a:p>
        </p:txBody>
      </p:sp>
      <p:pic>
        <p:nvPicPr>
          <p:cNvPr id="14342" name="Picture 6" descr="head"/>
          <p:cNvPicPr>
            <a:picLocks noChangeAspect="1" noChangeArrowheads="1"/>
          </p:cNvPicPr>
          <p:nvPr>
            <p:ph type="body" sz="half" idx="1"/>
          </p:nvPr>
        </p:nvPicPr>
        <p:blipFill>
          <a:blip r:embed="rId2"/>
          <a:srcRect/>
          <a:stretch>
            <a:fillRect/>
          </a:stretch>
        </p:blipFill>
        <p:spPr>
          <a:xfrm>
            <a:off x="742950" y="1808163"/>
            <a:ext cx="3470275" cy="4114800"/>
          </a:xfrm>
          <a:noFill/>
          <a:ln/>
        </p:spPr>
      </p:pic>
    </p:spTree>
  </p:cSld>
  <p:clrMapOvr>
    <a:masterClrMapping/>
  </p:clrMapOvr>
  <p:transition>
    <p:cover dir="r"/>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English and lips</a:t>
            </a:r>
            <a:endParaRPr lang="en-US" dirty="0"/>
          </a:p>
        </p:txBody>
      </p:sp>
      <p:sp>
        <p:nvSpPr>
          <p:cNvPr id="3" name="Content Placeholder 2"/>
          <p:cNvSpPr>
            <a:spLocks noGrp="1"/>
          </p:cNvSpPr>
          <p:nvPr>
            <p:ph idx="1"/>
          </p:nvPr>
        </p:nvSpPr>
        <p:spPr/>
        <p:txBody>
          <a:bodyPr/>
          <a:lstStyle/>
          <a:p>
            <a:r>
              <a:rPr lang="en-US" dirty="0" smtClean="0"/>
              <a:t>Their lips are never very far apart.</a:t>
            </a:r>
          </a:p>
          <a:p>
            <a:r>
              <a:rPr lang="en-US" dirty="0" smtClean="0"/>
              <a:t>They do not take very rounded shapes.</a:t>
            </a:r>
          </a:p>
          <a:p>
            <a:r>
              <a:rPr lang="en-US" dirty="0" smtClean="0"/>
              <a:t>They are rarely spread very much.</a:t>
            </a:r>
          </a:p>
          <a:p>
            <a:r>
              <a:rPr lang="en-US" dirty="0" smtClean="0"/>
              <a:t>They are almost never pushed forward or protruded.</a:t>
            </a:r>
          </a:p>
          <a:p>
            <a:pPr algn="r"/>
            <a:endParaRPr lang="en-US" dirty="0" smtClean="0"/>
          </a:p>
          <a:p>
            <a:pPr algn="r"/>
            <a:r>
              <a:rPr lang="en-US" dirty="0" smtClean="0"/>
              <a:t>End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ltLang="zh-CN">
                <a:latin typeface="方正舒体" pitchFamily="2" charset="-122"/>
                <a:ea typeface="方正舒体" pitchFamily="2" charset="-122"/>
                <a:cs typeface="方正舒体" pitchFamily="2" charset="-122"/>
              </a:rPr>
              <a:t>Diagram of the speech organs</a:t>
            </a:r>
          </a:p>
        </p:txBody>
      </p:sp>
      <p:pic>
        <p:nvPicPr>
          <p:cNvPr id="17412" name="Picture 4" descr="organes"/>
          <p:cNvPicPr>
            <a:picLocks noChangeAspect="1" noChangeArrowheads="1"/>
          </p:cNvPicPr>
          <p:nvPr>
            <p:ph type="body" idx="1"/>
          </p:nvPr>
        </p:nvPicPr>
        <p:blipFill>
          <a:blip r:embed="rId2"/>
          <a:srcRect/>
          <a:stretch>
            <a:fillRect/>
          </a:stretch>
        </p:blipFill>
        <p:spPr>
          <a:xfrm>
            <a:off x="2195513" y="1268413"/>
            <a:ext cx="4703762" cy="5399087"/>
          </a:xfrm>
          <a:noFill/>
          <a:ln/>
        </p:spPr>
      </p:pic>
    </p:spTree>
  </p:cSld>
  <p:clrMapOvr>
    <a:masterClrMapping/>
  </p:clrMapOvr>
  <p:transition>
    <p:cover dir="ru"/>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Vocal cords</a:t>
            </a:r>
            <a:endParaRPr lang="en-US" dirty="0"/>
          </a:p>
        </p:txBody>
      </p:sp>
      <p:pic>
        <p:nvPicPr>
          <p:cNvPr id="5" name="Content Placeholder 4" descr="organs of speech.jpg"/>
          <p:cNvPicPr>
            <a:picLocks noGrp="1" noChangeAspect="1"/>
          </p:cNvPicPr>
          <p:nvPr>
            <p:ph sz="half" idx="1"/>
          </p:nvPr>
        </p:nvPicPr>
        <p:blipFill>
          <a:blip r:embed="rId2"/>
          <a:srcRect t="-6868" b="-6868"/>
          <a:stretch>
            <a:fillRect/>
          </a:stretch>
        </p:blipFill>
        <p:spPr/>
      </p:pic>
      <p:sp>
        <p:nvSpPr>
          <p:cNvPr id="4" name="Content Placeholder 3"/>
          <p:cNvSpPr>
            <a:spLocks noGrp="1"/>
          </p:cNvSpPr>
          <p:nvPr>
            <p:ph sz="half" idx="2"/>
          </p:nvPr>
        </p:nvSpPr>
        <p:spPr/>
        <p:txBody>
          <a:bodyPr/>
          <a:lstStyle/>
          <a:p>
            <a:pPr>
              <a:buNone/>
            </a:pPr>
            <a:r>
              <a:rPr lang="en-US" dirty="0" smtClean="0"/>
              <a:t>The larynx contains two small bands of elastic tissue, which can be thought of as flat strips of rubber, lying opposite of each other across the air passage.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Vocal cords</a:t>
            </a:r>
            <a:endParaRPr lang="en-US" dirty="0"/>
          </a:p>
        </p:txBody>
      </p:sp>
      <p:sp>
        <p:nvSpPr>
          <p:cNvPr id="4" name="Content Placeholder 3"/>
          <p:cNvSpPr>
            <a:spLocks noGrp="1"/>
          </p:cNvSpPr>
          <p:nvPr>
            <p:ph sz="half" idx="2"/>
          </p:nvPr>
        </p:nvSpPr>
        <p:spPr/>
        <p:txBody>
          <a:bodyPr/>
          <a:lstStyle/>
          <a:p>
            <a:r>
              <a:rPr lang="en-US" dirty="0" smtClean="0"/>
              <a:t>The inner edges of the vocal cords can be moved towards each other so that they meet  and completely cover the top of the wind – pipe, or they can be drawn apart so that there is a gap between them (known as the glottis)</a:t>
            </a:r>
            <a:endParaRPr lang="en-US" dirty="0"/>
          </a:p>
        </p:txBody>
      </p:sp>
      <p:pic>
        <p:nvPicPr>
          <p:cNvPr id="6" name="Picture 4" descr="voicing_sequence_1"/>
          <p:cNvPicPr>
            <a:picLocks noChangeAspect="1" noChangeArrowheads="1"/>
          </p:cNvPicPr>
          <p:nvPr/>
        </p:nvPicPr>
        <p:blipFill>
          <a:blip r:embed="rId2"/>
          <a:srcRect/>
          <a:stretch>
            <a:fillRect/>
          </a:stretch>
        </p:blipFill>
        <p:spPr bwMode="auto">
          <a:xfrm>
            <a:off x="369255" y="2186516"/>
            <a:ext cx="4486275" cy="2962275"/>
          </a:xfrm>
          <a:prstGeom prst="rect">
            <a:avLst/>
          </a:prstGeom>
          <a:noFill/>
        </p:spPr>
      </p:pic>
      <p:sp>
        <p:nvSpPr>
          <p:cNvPr id="7" name="Content Placeholder 6"/>
          <p:cNvSpPr>
            <a:spLocks noGrp="1"/>
          </p:cNvSpPr>
          <p:nvPr>
            <p:ph sz="half" idx="1"/>
          </p:nvPr>
        </p:nvSpPr>
        <p:spPr/>
        <p:txBody>
          <a:bodyPr/>
          <a:lstStyle/>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Vocal Cords</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Glottal Stop:</a:t>
            </a:r>
          </a:p>
          <a:p>
            <a:r>
              <a:rPr lang="en-US" dirty="0" smtClean="0"/>
              <a:t>The holding back of compressed air when the vocal cords are held tightly together filled by a sudden burst of air.</a:t>
            </a:r>
          </a:p>
          <a:p>
            <a:r>
              <a:rPr lang="en-US" dirty="0" err="1" smtClean="0"/>
              <a:t>E.g</a:t>
            </a:r>
            <a:r>
              <a:rPr lang="en-US" dirty="0" smtClean="0"/>
              <a:t>  Hawaii</a:t>
            </a:r>
          </a:p>
          <a:p>
            <a:r>
              <a:rPr lang="en-US" dirty="0" smtClean="0"/>
              <a:t>(/</a:t>
            </a:r>
            <a:r>
              <a:rPr lang="en-US" dirty="0" err="1" smtClean="0"/>
              <a:t>həwaɪʔi</a:t>
            </a:r>
            <a:r>
              <a:rPr lang="en-US" dirty="0" smtClean="0"/>
              <a:t>:/</a:t>
            </a:r>
            <a:r>
              <a:rPr lang="en-US" dirty="0" smtClean="0"/>
              <a:t>)</a:t>
            </a:r>
          </a:p>
          <a:p>
            <a:r>
              <a:rPr lang="en-US" dirty="0" smtClean="0"/>
              <a:t>The </a:t>
            </a:r>
            <a:r>
              <a:rPr lang="en-US" dirty="0" smtClean="0"/>
              <a:t>[</a:t>
            </a:r>
            <a:r>
              <a:rPr lang="en-US" dirty="0" err="1" smtClean="0"/>
              <a:t>t</a:t>
            </a:r>
            <a:r>
              <a:rPr lang="en-US" dirty="0" smtClean="0"/>
              <a:t>] in American English in words like ‘</a:t>
            </a:r>
            <a:r>
              <a:rPr lang="en-US" dirty="0" smtClean="0"/>
              <a:t>button’</a:t>
            </a:r>
          </a:p>
          <a:p>
            <a:r>
              <a:rPr lang="en-US" dirty="0" smtClean="0"/>
              <a:t>Arabic</a:t>
            </a:r>
            <a:endParaRPr lang="ar-sa" dirty="0" smtClean="0"/>
          </a:p>
          <a:p>
            <a:endParaRPr lang="en-US" dirty="0"/>
          </a:p>
        </p:txBody>
      </p:sp>
      <p:pic>
        <p:nvPicPr>
          <p:cNvPr id="7" name="Content Placeholder 6" descr="Slide7.jpg"/>
          <p:cNvPicPr>
            <a:picLocks noGrp="1" noChangeAspect="1"/>
          </p:cNvPicPr>
          <p:nvPr>
            <p:ph sz="half" idx="2"/>
          </p:nvPr>
        </p:nvPicPr>
        <p:blipFill>
          <a:blip r:embed="rId2"/>
          <a:srcRect t="-114724" b="-114724"/>
          <a:stretch>
            <a:fillRect/>
          </a:stretch>
        </p:blipFill>
        <p:spPr>
          <a:xfrm>
            <a:off x="4477870" y="711200"/>
            <a:ext cx="4666129" cy="6146800"/>
          </a:xfrm>
        </p:spPr>
      </p:pic>
      <p:pic>
        <p:nvPicPr>
          <p:cNvPr id="4" name="Picture 3" descr="glottalstop.gif"/>
          <p:cNvPicPr>
            <a:picLocks noChangeAspect="1"/>
          </p:cNvPicPr>
          <p:nvPr/>
        </p:nvPicPr>
        <p:blipFill>
          <a:blip r:embed="rId3"/>
          <a:stretch>
            <a:fillRect/>
          </a:stretch>
        </p:blipFill>
        <p:spPr>
          <a:xfrm>
            <a:off x="914400" y="228601"/>
            <a:ext cx="914400" cy="12700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Voiced &amp;Voiceless Sounds</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Voiceless: </a:t>
            </a:r>
          </a:p>
          <a:p>
            <a:r>
              <a:rPr lang="en-US" dirty="0" smtClean="0"/>
              <a:t>Vocal cords drawn apart so that the air can pass freely between them and there is no vibration</a:t>
            </a:r>
          </a:p>
          <a:p>
            <a:r>
              <a:rPr lang="en-US" b="1" dirty="0" smtClean="0"/>
              <a:t>Voiced:</a:t>
            </a:r>
          </a:p>
          <a:p>
            <a:r>
              <a:rPr lang="en-US" dirty="0" smtClean="0"/>
              <a:t>Rapid opening and closing of the vocal cords</a:t>
            </a:r>
            <a:r>
              <a:rPr lang="en-US" dirty="0" smtClean="0"/>
              <a:t>.</a:t>
            </a:r>
          </a:p>
          <a:p>
            <a:r>
              <a:rPr lang="en-US" dirty="0" smtClean="0"/>
              <a:t>If you put a finger in each ear and say “</a:t>
            </a:r>
            <a:r>
              <a:rPr lang="en-US" dirty="0" err="1" smtClean="0"/>
              <a:t>zzzzz</a:t>
            </a:r>
            <a:r>
              <a:rPr lang="en-US" dirty="0" smtClean="0"/>
              <a:t>” you can feel the vibrations</a:t>
            </a:r>
            <a:r>
              <a:rPr lang="en-US" dirty="0" smtClean="0"/>
              <a:t>.</a:t>
            </a:r>
          </a:p>
          <a:p>
            <a:r>
              <a:rPr lang="en-US" dirty="0" smtClean="0"/>
              <a:t>If </a:t>
            </a:r>
            <a:r>
              <a:rPr lang="en-US" dirty="0" smtClean="0"/>
              <a:t>you put a finger in each ear and say “</a:t>
            </a:r>
            <a:r>
              <a:rPr lang="en-US" dirty="0" err="1" smtClean="0"/>
              <a:t>sssss</a:t>
            </a:r>
            <a:r>
              <a:rPr lang="en-US" dirty="0" smtClean="0"/>
              <a:t>” you will not feel any vibration</a:t>
            </a:r>
            <a:r>
              <a:rPr lang="en-US" dirty="0" smtClean="0"/>
              <a:t>.</a:t>
            </a:r>
          </a:p>
          <a:p>
            <a:r>
              <a:rPr lang="en-US" dirty="0" smtClean="0"/>
              <a:t>When </a:t>
            </a:r>
            <a:r>
              <a:rPr lang="en-US" dirty="0" smtClean="0"/>
              <a:t>you whisper, you are actually making all the speech sounds voiceless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Vocal Cords</a:t>
            </a:r>
            <a:endParaRPr lang="en-US" dirty="0"/>
          </a:p>
        </p:txBody>
      </p:sp>
      <p:sp>
        <p:nvSpPr>
          <p:cNvPr id="6" name="Content Placeholder 5"/>
          <p:cNvSpPr>
            <a:spLocks noGrp="1"/>
          </p:cNvSpPr>
          <p:nvPr>
            <p:ph idx="1"/>
          </p:nvPr>
        </p:nvSpPr>
        <p:spPr/>
        <p:txBody>
          <a:bodyPr/>
          <a:lstStyle/>
          <a:p>
            <a:endParaRPr lang="en-US" dirty="0"/>
          </a:p>
        </p:txBody>
      </p:sp>
      <p:cxnSp>
        <p:nvCxnSpPr>
          <p:cNvPr id="8" name="Straight Connector 7"/>
          <p:cNvCxnSpPr/>
          <p:nvPr/>
        </p:nvCxnSpPr>
        <p:spPr>
          <a:xfrm rot="16200000" flipH="1">
            <a:off x="1085974" y="3275463"/>
            <a:ext cx="1453905" cy="16709"/>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16200000" flipH="1">
            <a:off x="2322440" y="3275462"/>
            <a:ext cx="1453905" cy="16709"/>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804572" y="3258751"/>
            <a:ext cx="1253175"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16200000" flipH="1">
            <a:off x="3258144" y="3275462"/>
            <a:ext cx="1453905" cy="16709"/>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5400000">
            <a:off x="4436128" y="3283816"/>
            <a:ext cx="1453907"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3976742" y="3039912"/>
            <a:ext cx="233131" cy="220427"/>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5400000">
            <a:off x="4100454" y="3149332"/>
            <a:ext cx="218838"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rot="5400000" flipH="1" flipV="1">
            <a:off x="5160302" y="3259942"/>
            <a:ext cx="238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rot="10800000">
            <a:off x="4895737" y="3039913"/>
            <a:ext cx="264962" cy="218838"/>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rot="5400000">
            <a:off x="4785524" y="3151714"/>
            <a:ext cx="220426"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rot="16200000" flipV="1">
            <a:off x="4675328" y="3043105"/>
            <a:ext cx="222808" cy="216423"/>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V="1">
            <a:off x="4210667" y="3042295"/>
            <a:ext cx="250636" cy="220426"/>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rot="5400000">
            <a:off x="5513463" y="3275860"/>
            <a:ext cx="1454699" cy="16709"/>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rot="5400000">
            <a:off x="6741573" y="3268298"/>
            <a:ext cx="1454701" cy="33418"/>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6232458" y="3258751"/>
            <a:ext cx="417724"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rot="10800000">
            <a:off x="7084616" y="3258751"/>
            <a:ext cx="367598"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rot="16200000" flipV="1">
            <a:off x="6249074" y="3392444"/>
            <a:ext cx="1219942" cy="16709"/>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
        <p:nvSpPr>
          <p:cNvPr id="51" name="TextBox 50"/>
          <p:cNvSpPr txBox="1"/>
          <p:nvPr/>
        </p:nvSpPr>
        <p:spPr>
          <a:xfrm>
            <a:off x="1804572" y="4712655"/>
            <a:ext cx="1236466" cy="646331"/>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dirty="0" smtClean="0"/>
              <a:t>Glottal Stop</a:t>
            </a:r>
            <a:endParaRPr lang="en-US" dirty="0"/>
          </a:p>
        </p:txBody>
      </p:sp>
      <p:sp>
        <p:nvSpPr>
          <p:cNvPr id="52" name="TextBox 51"/>
          <p:cNvSpPr txBox="1"/>
          <p:nvPr/>
        </p:nvSpPr>
        <p:spPr>
          <a:xfrm>
            <a:off x="3976742" y="4712655"/>
            <a:ext cx="1170424" cy="646331"/>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dirty="0" smtClean="0"/>
              <a:t>Vibrate (voiced)</a:t>
            </a:r>
            <a:endParaRPr lang="en-US" dirty="0"/>
          </a:p>
        </p:txBody>
      </p:sp>
      <p:sp>
        <p:nvSpPr>
          <p:cNvPr id="53" name="TextBox 52"/>
          <p:cNvSpPr txBox="1"/>
          <p:nvPr/>
        </p:nvSpPr>
        <p:spPr>
          <a:xfrm>
            <a:off x="6232458" y="4712655"/>
            <a:ext cx="1219756" cy="923330"/>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dirty="0" smtClean="0"/>
              <a:t>Not Vibrate (voiceless)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Palate</a:t>
            </a:r>
            <a:endParaRPr lang="en-US" dirty="0"/>
          </a:p>
        </p:txBody>
      </p:sp>
      <p:pic>
        <p:nvPicPr>
          <p:cNvPr id="4" name="Content Placeholder 3" descr="vocaltract.jpg"/>
          <p:cNvPicPr>
            <a:picLocks noGrp="1" noChangeAspect="1"/>
          </p:cNvPicPr>
          <p:nvPr>
            <p:ph idx="1"/>
          </p:nvPr>
        </p:nvPicPr>
        <p:blipFill>
          <a:blip r:embed="rId2"/>
          <a:srcRect l="-39914" r="-39914"/>
          <a:stretch>
            <a:fillRect/>
          </a:stretch>
        </p:blipFill>
        <p:spPr>
          <a:xfrm>
            <a:off x="-584814" y="1747838"/>
            <a:ext cx="10376288" cy="4303338"/>
          </a:xfrm>
        </p:spPr>
      </p:pic>
    </p:spTree>
  </p:cSld>
  <p:clrMapOvr>
    <a:masterClrMapping/>
  </p:clrMapOvr>
</p:sld>
</file>

<file path=ppt/theme/theme1.xml><?xml version="1.0" encoding="utf-8"?>
<a:theme xmlns:a="http://schemas.openxmlformats.org/drawingml/2006/main" name="Studio">
  <a:themeElements>
    <a:clrScheme name="Studio">
      <a:dk1>
        <a:sysClr val="windowText" lastClr="000000"/>
      </a:dk1>
      <a:lt1>
        <a:sysClr val="window" lastClr="FFFFFF"/>
      </a:lt1>
      <a:dk2>
        <a:srgbClr val="535252"/>
      </a:dk2>
      <a:lt2>
        <a:srgbClr val="AAB5C2"/>
      </a:lt2>
      <a:accent1>
        <a:srgbClr val="F7901E"/>
      </a:accent1>
      <a:accent2>
        <a:srgbClr val="FEC60B"/>
      </a:accent2>
      <a:accent3>
        <a:srgbClr val="9FE62F"/>
      </a:accent3>
      <a:accent4>
        <a:srgbClr val="4EA5D1"/>
      </a:accent4>
      <a:accent5>
        <a:srgbClr val="1C4596"/>
      </a:accent5>
      <a:accent6>
        <a:srgbClr val="542D90"/>
      </a:accent6>
      <a:hlink>
        <a:srgbClr val="ED2024"/>
      </a:hlink>
      <a:folHlink>
        <a:srgbClr val="BD912D"/>
      </a:folHlink>
    </a:clrScheme>
    <a:fontScheme name="Studio">
      <a:majorFont>
        <a:latin typeface="Corbel"/>
        <a:ea typeface=""/>
        <a:cs typeface=""/>
        <a:font script="Jpan" typeface="ＭＳ Ｐゴシック"/>
      </a:majorFont>
      <a:minorFont>
        <a:latin typeface="Corbel"/>
        <a:ea typeface=""/>
        <a:cs typeface=""/>
        <a:font script="Jpan" typeface="ＭＳ Ｐゴシック"/>
      </a:minorFont>
    </a:fontScheme>
    <a:fmtScheme name="Studio">
      <a:fillStyleLst>
        <a:solidFill>
          <a:schemeClr val="phClr"/>
        </a:solidFill>
        <a:gradFill rotWithShape="1">
          <a:gsLst>
            <a:gs pos="38000">
              <a:schemeClr val="phClr">
                <a:tint val="100000"/>
                <a:satMod val="100000"/>
              </a:schemeClr>
            </a:gs>
            <a:gs pos="100000">
              <a:schemeClr val="phClr">
                <a:tint val="100000"/>
                <a:shade val="50000"/>
                <a:hueMod val="100000"/>
                <a:satMod val="100000"/>
                <a:lumMod val="100000"/>
              </a:schemeClr>
            </a:gs>
          </a:gsLst>
          <a:lin ang="5400000" scaled="1"/>
        </a:gradFill>
        <a:gradFill rotWithShape="1">
          <a:gsLst>
            <a:gs pos="0">
              <a:schemeClr val="phClr">
                <a:tint val="100000"/>
                <a:shade val="100000"/>
                <a:satMod val="100000"/>
              </a:schemeClr>
            </a:gs>
            <a:gs pos="60000">
              <a:schemeClr val="phClr">
                <a:tint val="100000"/>
                <a:shade val="60000"/>
                <a:alpha val="100000"/>
                <a:satMod val="100000"/>
                <a:lumMod val="100000"/>
              </a:schemeClr>
            </a:gs>
            <a:gs pos="100000">
              <a:schemeClr val="phClr">
                <a:shade val="20000"/>
                <a:satMod val="100000"/>
                <a:lumMod val="100000"/>
              </a:schemeClr>
            </a:gs>
          </a:gsLst>
          <a:lin ang="5400000" scaled="0"/>
        </a:gradFill>
      </a:fillStyleLst>
      <a:lnStyleLst>
        <a:ln w="28575" cap="flat" cmpd="sng" algn="ctr">
          <a:solidFill>
            <a:schemeClr val="phClr">
              <a:shade val="95000"/>
              <a:satMod val="105000"/>
            </a:schemeClr>
          </a:solidFill>
          <a:prstDash val="solid"/>
        </a:ln>
        <a:ln w="47625" cap="flat" cmpd="sng" algn="ctr">
          <a:solidFill>
            <a:schemeClr val="phClr"/>
          </a:solidFill>
          <a:prstDash val="solid"/>
        </a:ln>
        <a:ln w="47625" cap="flat" cmpd="sng" algn="ctr">
          <a:solidFill>
            <a:schemeClr val="phClr"/>
          </a:solidFill>
          <a:prstDash val="solid"/>
        </a:ln>
      </a:lnStyleLst>
      <a:effectStyleLst>
        <a:effectStyle>
          <a:effectLst/>
        </a:effectStyle>
        <a:effectStyle>
          <a:effectLst>
            <a:reflection blurRad="101600" stA="26000" endPos="20000" dist="12700" dir="5400000" sy="-100000" rotWithShape="0"/>
          </a:effectLst>
        </a:effectStyle>
        <a:effectStyle>
          <a:effectLst>
            <a:outerShdw blurRad="444500" dist="317500" dir="5400000" sx="90000" sy="-25000" rotWithShape="0">
              <a:srgbClr val="000000">
                <a:alpha val="35000"/>
              </a:srgbClr>
            </a:outerShdw>
          </a:effectLst>
          <a:scene3d>
            <a:camera prst="orthographicFront">
              <a:rot lat="0" lon="0" rev="0"/>
            </a:camera>
            <a:lightRig rig="chilly" dir="t"/>
          </a:scene3d>
          <a:sp3d contourW="12700" prstMaterial="softEdge">
            <a:bevelT w="63500" h="2540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30000">
              <a:schemeClr val="phClr">
                <a:tint val="10000"/>
                <a:alpha val="80000"/>
                <a:satMod val="300000"/>
              </a:schemeClr>
            </a:gs>
            <a:gs pos="100000">
              <a:schemeClr val="phClr">
                <a:tint val="80000"/>
                <a:shade val="100000"/>
                <a:alpha val="100000"/>
                <a:satMod val="200000"/>
              </a:schemeClr>
            </a:gs>
          </a:gsLst>
          <a:lin ang="5400000" scaled="1"/>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Studio.thmx</Template>
  <TotalTime>155</TotalTime>
  <Words>770</Words>
  <Application>Microsoft Macintosh PowerPoint</Application>
  <PresentationFormat>On-screen Show (4:3)</PresentationFormat>
  <Paragraphs>81</Paragraphs>
  <Slides>20</Slides>
  <Notes>0</Notes>
  <HiddenSlides>0</HiddenSlides>
  <MMClips>0</MMClips>
  <ScaleCrop>false</ScaleCrop>
  <HeadingPairs>
    <vt:vector size="4" baseType="variant">
      <vt:variant>
        <vt:lpstr>Design Template</vt:lpstr>
      </vt:variant>
      <vt:variant>
        <vt:i4>1</vt:i4>
      </vt:variant>
      <vt:variant>
        <vt:lpstr>Slide Titles</vt:lpstr>
      </vt:variant>
      <vt:variant>
        <vt:i4>20</vt:i4>
      </vt:variant>
    </vt:vector>
  </HeadingPairs>
  <TitlesOfParts>
    <vt:vector size="21" baseType="lpstr">
      <vt:lpstr>Studio</vt:lpstr>
      <vt:lpstr>How the Speech Organs Work?</vt:lpstr>
      <vt:lpstr>The Vocal Organs or the Speech Organs</vt:lpstr>
      <vt:lpstr>Diagram of the speech organs</vt:lpstr>
      <vt:lpstr>Vocal cords</vt:lpstr>
      <vt:lpstr>Vocal cords</vt:lpstr>
      <vt:lpstr>Vocal Cords</vt:lpstr>
      <vt:lpstr>Voiced &amp;Voiceless Sounds</vt:lpstr>
      <vt:lpstr>The Vocal Cords</vt:lpstr>
      <vt:lpstr>The Palate</vt:lpstr>
      <vt:lpstr>The Palate</vt:lpstr>
      <vt:lpstr>The Palate</vt:lpstr>
      <vt:lpstr>The Palate</vt:lpstr>
      <vt:lpstr>The Palate</vt:lpstr>
      <vt:lpstr>The Teeth</vt:lpstr>
      <vt:lpstr>The Tongue</vt:lpstr>
      <vt:lpstr>The Tongue</vt:lpstr>
      <vt:lpstr>/s/ and /l/</vt:lpstr>
      <vt:lpstr>Examples</vt:lpstr>
      <vt:lpstr>The Lips</vt:lpstr>
      <vt:lpstr>The English and lips</vt:lpstr>
    </vt:vector>
  </TitlesOfParts>
  <Company>university college london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the Speech Organs Work?</dc:title>
  <dc:creator>maitha al-husseini</dc:creator>
  <cp:lastModifiedBy>maitha al-husseini</cp:lastModifiedBy>
  <cp:revision>4</cp:revision>
  <cp:lastPrinted>2011-10-01T17:03:03Z</cp:lastPrinted>
  <dcterms:created xsi:type="dcterms:W3CDTF">2012-02-18T18:44:17Z</dcterms:created>
  <dcterms:modified xsi:type="dcterms:W3CDTF">2012-02-18T19:34:34Z</dcterms:modified>
</cp:coreProperties>
</file>