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0" r:id="rId1"/>
  </p:sldMasterIdLst>
  <p:sldIdLst>
    <p:sldId id="256" r:id="rId2"/>
    <p:sldId id="290" r:id="rId3"/>
    <p:sldId id="291" r:id="rId4"/>
    <p:sldId id="292" r:id="rId5"/>
    <p:sldId id="293" r:id="rId6"/>
    <p:sldId id="294" r:id="rId7"/>
    <p:sldId id="274" r:id="rId8"/>
    <p:sldId id="295" r:id="rId9"/>
    <p:sldId id="289" r:id="rId10"/>
    <p:sldId id="264" r:id="rId11"/>
    <p:sldId id="286" r:id="rId12"/>
    <p:sldId id="258" r:id="rId13"/>
    <p:sldId id="276" r:id="rId14"/>
    <p:sldId id="277" r:id="rId15"/>
    <p:sldId id="270" r:id="rId16"/>
    <p:sldId id="273" r:id="rId17"/>
    <p:sldId id="282" r:id="rId18"/>
    <p:sldId id="283" r:id="rId19"/>
    <p:sldId id="299" r:id="rId20"/>
    <p:sldId id="271" r:id="rId21"/>
    <p:sldId id="278" r:id="rId22"/>
    <p:sldId id="279" r:id="rId23"/>
    <p:sldId id="296" r:id="rId24"/>
    <p:sldId id="272" r:id="rId25"/>
    <p:sldId id="280" r:id="rId26"/>
    <p:sldId id="281" r:id="rId27"/>
    <p:sldId id="297" r:id="rId28"/>
    <p:sldId id="275" r:id="rId29"/>
    <p:sldId id="269" r:id="rId30"/>
    <p:sldId id="285" r:id="rId31"/>
    <p:sldId id="298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72C89C68-D481-0342-9EF8-C58EDEC8E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61261F7A-43A1-5341-AD1C-049EF883E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D5509D-5F14-FB45-AAA3-872F7BE78E9C}" type="datetimeFigureOut">
              <a:rPr lang="en-US" smtClean="0"/>
              <a:pPr/>
              <a:t>2/25/12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A4C96A-D291-5340-879C-20235AAAC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n2pRcsupLuI&amp;feature=relat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C2dHZnNHTdQ&amp;feature=related" TargetMode="External"/><Relationship Id="rId3" Type="http://schemas.openxmlformats.org/officeDocument/2006/relationships/hyperlink" Target="http://www.youtube.com/watch?v=HK0N0UJg6Pk&amp;feature=related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8qtPHW84a6o" TargetMode="External"/><Relationship Id="rId3" Type="http://schemas.openxmlformats.org/officeDocument/2006/relationships/hyperlink" Target="http://www.youtube.com/watch?v=8MrswKHGzbg&amp;feature=related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hyperlink" Target="http://www.sil.org/Mexico/ling/Glosario/E005ci-PlacesArt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Fricatives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Consonants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Fricatives: </a:t>
            </a:r>
          </a:p>
          <a:p>
            <a:r>
              <a:rPr lang="en-US" dirty="0" smtClean="0"/>
              <a:t>They are sounds made by narrowing of the air passage until the air is interfered with and causes </a:t>
            </a:r>
            <a:r>
              <a:rPr lang="en-US" i="1" dirty="0" smtClean="0"/>
              <a:t>friction.</a:t>
            </a:r>
          </a:p>
          <a:p>
            <a:r>
              <a:rPr lang="en-US" i="1" dirty="0" smtClean="0"/>
              <a:t>* Friction is caused  when air is  pushed out the narrow opening.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6913" y="5949950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 descr="articulatorsf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836613"/>
            <a:ext cx="4702175" cy="5545137"/>
          </a:xfrm>
          <a:prstGeom prst="rect">
            <a:avLst/>
          </a:prstGeom>
          <a:noFill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835650" y="1557338"/>
            <a:ext cx="2611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>
                <a:latin typeface="Times New Roman" charset="0"/>
                <a:ea typeface="Times New Roman" charset="0"/>
                <a:cs typeface="Times New Roman" charset="0"/>
              </a:rPr>
              <a:t>labio-dental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95963" y="2276475"/>
            <a:ext cx="1425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>
                <a:latin typeface="Times New Roman" charset="0"/>
                <a:ea typeface="Times New Roman" charset="0"/>
                <a:cs typeface="Times New Roman" charset="0"/>
              </a:rPr>
              <a:t>dental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867400" y="3070225"/>
            <a:ext cx="1820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>
                <a:latin typeface="Times New Roman" charset="0"/>
                <a:ea typeface="Times New Roman" charset="0"/>
                <a:cs typeface="Times New Roman" charset="0"/>
              </a:rPr>
              <a:t>alveolar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849938" y="3789363"/>
            <a:ext cx="26685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>
                <a:latin typeface="Times New Roman" charset="0"/>
                <a:ea typeface="Times New Roman" charset="0"/>
                <a:cs typeface="Times New Roman" charset="0"/>
              </a:rPr>
              <a:t>postalveolar</a:t>
            </a:r>
          </a:p>
          <a:p>
            <a:r>
              <a:rPr lang="is-IS" sz="2400">
                <a:latin typeface="Times New Roman" charset="0"/>
                <a:ea typeface="Times New Roman" charset="0"/>
                <a:cs typeface="Times New Roman" charset="0"/>
              </a:rPr>
              <a:t>(palato-alveolar)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371475" y="406400"/>
            <a:ext cx="636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3600" b="1">
                <a:latin typeface="Times New Roman" charset="0"/>
                <a:ea typeface="Times New Roman" charset="0"/>
                <a:cs typeface="Times New Roman" charset="0"/>
              </a:rPr>
              <a:t>Places of articulation: fricatives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  <p:bldP spid="4104" grpId="0"/>
      <p:bldP spid="4105" grpId="0"/>
      <p:bldP spid="41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Fricatives in English	</a:t>
            </a:r>
          </a:p>
        </p:txBody>
      </p:sp>
      <p:graphicFrame>
        <p:nvGraphicFramePr>
          <p:cNvPr id="26681" name="Group 57"/>
          <p:cNvGraphicFramePr>
            <a:graphicFrameLocks noGrp="1"/>
          </p:cNvGraphicFramePr>
          <p:nvPr>
            <p:ph type="tbl" idx="1"/>
          </p:nvPr>
        </p:nvGraphicFramePr>
        <p:xfrm>
          <a:off x="457200" y="2971800"/>
          <a:ext cx="8229600" cy="1658112"/>
        </p:xfrm>
        <a:graphic>
          <a:graphicData uri="http://schemas.openxmlformats.org/drawingml/2006/table">
            <a:tbl>
              <a:tblPr/>
              <a:tblGrid>
                <a:gridCol w="1143000"/>
                <a:gridCol w="990600"/>
                <a:gridCol w="952500"/>
                <a:gridCol w="1028700"/>
                <a:gridCol w="1028700"/>
                <a:gridCol w="1028700"/>
                <a:gridCol w="1028700"/>
                <a:gridCol w="10287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Bilabial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Labio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dental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Dental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Alveolar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Palatal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Velar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Glottal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Fricative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/f/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/v/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/θ/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/ð/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/s/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/z/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/ʃ/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/ʒ/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/h/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82" name="Text Box 58"/>
          <p:cNvSpPr txBox="1">
            <a:spLocks noChangeArrowheads="1"/>
          </p:cNvSpPr>
          <p:nvPr/>
        </p:nvSpPr>
        <p:spPr bwMode="auto">
          <a:xfrm>
            <a:off x="533400" y="41910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3425" y="1400175"/>
            <a:ext cx="8763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95288" y="898525"/>
            <a:ext cx="23304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/>
              <a:t>unvoiced</a:t>
            </a:r>
          </a:p>
          <a:p>
            <a:r>
              <a:rPr lang="is-IS" sz="4000">
                <a:solidFill>
                  <a:srgbClr val="FF0000"/>
                </a:solidFill>
              </a:rPr>
              <a:t>dental</a:t>
            </a:r>
          </a:p>
          <a:p>
            <a:r>
              <a:rPr lang="is-IS" sz="4000">
                <a:solidFill>
                  <a:srgbClr val="FF0000"/>
                </a:solidFill>
              </a:rPr>
              <a:t>fricative</a:t>
            </a:r>
            <a:endParaRPr lang="en-GB" sz="4000">
              <a:solidFill>
                <a:srgbClr val="FF0000"/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1188" y="1408113"/>
            <a:ext cx="29622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1749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th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ink</a:t>
            </a:r>
            <a:endParaRPr lang="en-GB" sz="6000" u="sng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95288" y="898525"/>
            <a:ext cx="23304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>
                <a:solidFill>
                  <a:srgbClr val="FF0000"/>
                </a:solidFill>
              </a:rPr>
              <a:t>voiced</a:t>
            </a:r>
          </a:p>
          <a:p>
            <a:r>
              <a:rPr lang="is-IS" sz="4000"/>
              <a:t>dental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8488" y="1376363"/>
            <a:ext cx="29718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000875" y="1171575"/>
            <a:ext cx="749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ð</a:t>
            </a:r>
            <a:endParaRPr lang="en-GB" sz="8000">
              <a:solidFill>
                <a:srgbClr val="6600FF"/>
              </a:solidFill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1284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th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is</a:t>
            </a:r>
            <a:endParaRPr lang="en-GB" sz="6000" u="sng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274638"/>
          <a:ext cx="8229600" cy="6269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388"/>
                <a:gridCol w="3057747"/>
                <a:gridCol w="3423465"/>
              </a:tblGrid>
              <a:tr h="628738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θ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 smtClean="0"/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ð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/>
                    </a:p>
                  </a:txBody>
                  <a:tcPr/>
                </a:tc>
              </a:tr>
              <a:tr h="628738">
                <a:tc gridSpan="3">
                  <a:txBody>
                    <a:bodyPr/>
                    <a:lstStyle/>
                    <a:p>
                      <a:r>
                        <a:rPr lang="en-US" sz="3200" dirty="0" smtClean="0"/>
                        <a:t>Uses upper teeth and tongue tip/blade.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41256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Wingdings" charset="2"/>
                        </a:rPr>
                        <a:t>Month: /</a:t>
                      </a:r>
                      <a:r>
                        <a:rPr lang="en-US" dirty="0" err="1" smtClean="0">
                          <a:sym typeface="Wingdings" charset="2"/>
                        </a:rPr>
                        <a:t>mʌnθ</a:t>
                      </a:r>
                      <a:r>
                        <a:rPr lang="en-US" dirty="0" smtClean="0">
                          <a:sym typeface="Wingdings" charset="2"/>
                        </a:rPr>
                        <a:t>/ </a:t>
                      </a:r>
                    </a:p>
                    <a:p>
                      <a:pPr lvl="1"/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Wingdings" charset="2"/>
                        </a:rPr>
                        <a:t>Mouth: /</a:t>
                      </a:r>
                      <a:r>
                        <a:rPr lang="en-US" dirty="0" err="1" smtClean="0">
                          <a:sym typeface="Wingdings" charset="2"/>
                        </a:rPr>
                        <a:t>maʊð</a:t>
                      </a:r>
                      <a:r>
                        <a:rPr lang="en-US" dirty="0" smtClean="0">
                          <a:sym typeface="Wingdings" charset="2"/>
                        </a:rPr>
                        <a:t>/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1256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Place of articulation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dental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dental</a:t>
                      </a:r>
                      <a:endParaRPr lang="en-US" dirty="0"/>
                    </a:p>
                  </a:txBody>
                  <a:tcPr/>
                </a:tc>
              </a:tr>
              <a:tr h="82512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voiceless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voiced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Strong</a:t>
                      </a:r>
                    </a:p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/</a:t>
                      </a:r>
                      <a:r>
                        <a:rPr lang="en-US" dirty="0" err="1" smtClean="0">
                          <a:sym typeface="Wingdings" charset="2"/>
                        </a:rPr>
                        <a:t>tu:θ</a:t>
                      </a:r>
                      <a:r>
                        <a:rPr lang="en-US" dirty="0" smtClean="0">
                          <a:sym typeface="Wingdings" charset="2"/>
                        </a:rPr>
                        <a:t>/</a:t>
                      </a:r>
                    </a:p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The vowel is shorter because followed</a:t>
                      </a:r>
                      <a:r>
                        <a:rPr lang="en-US" baseline="0" dirty="0" smtClean="0">
                          <a:sym typeface="Wingdings" charset="2"/>
                        </a:rPr>
                        <a:t> by stronger consonant.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</a:t>
                      </a:r>
                    </a:p>
                    <a:p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smu:</a:t>
                      </a:r>
                      <a:r>
                        <a:rPr lang="en-US" dirty="0" err="1" smtClean="0">
                          <a:sym typeface="Wingdings" charset="2"/>
                        </a:rPr>
                        <a:t>ð</a:t>
                      </a:r>
                      <a:r>
                        <a:rPr lang="en-US" dirty="0" smtClean="0">
                          <a:sym typeface="Wingdings" charset="2"/>
                        </a:rPr>
                        <a:t>/</a:t>
                      </a:r>
                    </a:p>
                    <a:p>
                      <a:r>
                        <a:rPr lang="en-US" dirty="0" smtClean="0">
                          <a:sym typeface="Wingdings" charset="2"/>
                        </a:rPr>
                        <a:t>the</a:t>
                      </a:r>
                      <a:r>
                        <a:rPr lang="en-US" baseline="0" dirty="0" smtClean="0">
                          <a:sym typeface="Wingdings" charset="2"/>
                        </a:rPr>
                        <a:t> vowel is long because followed by a weaker consonant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</a:tr>
              <a:tr h="27504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friction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Shortens the preceding 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Lengthens the preceding vowel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3600"/>
              <a:t>Practicing</a:t>
            </a:r>
          </a:p>
          <a:p>
            <a:pPr>
              <a:lnSpc>
                <a:spcPct val="90000"/>
              </a:lnSpc>
            </a:pPr>
            <a:r>
              <a:rPr lang="en-US" sz="2600"/>
              <a:t>Ordinal numbers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Third, forth, fifth</a:t>
            </a:r>
          </a:p>
          <a:p>
            <a:pPr>
              <a:lnSpc>
                <a:spcPct val="90000"/>
              </a:lnSpc>
            </a:pPr>
            <a:endParaRPr lang="en-US" sz="2600"/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600"/>
              <a:t>A: When is your birthday?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600"/>
              <a:t>B: July fourteenth.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n-US" sz="2600"/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600"/>
              <a:t>A: What street are you on?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600"/>
              <a:t>B: Northwest fifth street</a:t>
            </a:r>
          </a:p>
          <a:p>
            <a:pPr lvl="1">
              <a:lnSpc>
                <a:spcPct val="90000"/>
              </a:lnSpc>
            </a:pPr>
            <a:endParaRPr lang="en-US" sz="2200"/>
          </a:p>
        </p:txBody>
      </p:sp>
      <p:pic>
        <p:nvPicPr>
          <p:cNvPr id="33797" name="Picture 5" descr="New%20Count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18097" r="-18097"/>
          <a:stretch>
            <a:fillRect/>
          </a:stretch>
        </p:blipFill>
        <p:spPr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95288" y="898525"/>
            <a:ext cx="2641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/>
              <a:t>unvoiced</a:t>
            </a:r>
          </a:p>
          <a:p>
            <a:r>
              <a:rPr lang="is-IS" sz="4000">
                <a:solidFill>
                  <a:srgbClr val="FF0000"/>
                </a:solidFill>
              </a:rPr>
              <a:t>labiodental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000875" y="1171575"/>
            <a:ext cx="466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f</a:t>
            </a:r>
            <a:endParaRPr lang="en-GB" sz="8000">
              <a:solidFill>
                <a:srgbClr val="6600FF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9600" y="1406525"/>
            <a:ext cx="29337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27638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f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ine, li</a:t>
            </a:r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f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95288" y="898525"/>
            <a:ext cx="2641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>
                <a:solidFill>
                  <a:srgbClr val="FF0000"/>
                </a:solidFill>
              </a:rPr>
              <a:t>voiced</a:t>
            </a:r>
          </a:p>
          <a:p>
            <a:r>
              <a:rPr lang="is-IS" sz="4000"/>
              <a:t>labiodental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000875" y="1171575"/>
            <a:ext cx="692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v</a:t>
            </a:r>
            <a:endParaRPr lang="en-GB" sz="8000">
              <a:solidFill>
                <a:srgbClr val="6600FF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397000"/>
            <a:ext cx="29622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35893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v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ery cle</a:t>
            </a:r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v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er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http://www.youtube.com/watch?v=n2pRcsupLuI&amp;feature=</a:t>
            </a:r>
            <a:r>
              <a:rPr lang="en-US" dirty="0" smtClean="0">
                <a:hlinkClick r:id="rId2"/>
              </a:rPr>
              <a:t>related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=GuR53xLtJDQ&amp;feature=related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Articulatory</a:t>
            </a:r>
            <a:r>
              <a:rPr lang="en-US" dirty="0" smtClean="0"/>
              <a:t>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r>
              <a:rPr lang="en-US" dirty="0" smtClean="0"/>
              <a:t>For consonants, three-part classification system: </a:t>
            </a:r>
          </a:p>
          <a:p>
            <a:pPr>
              <a:buFont typeface="Wingdings" charset="2"/>
              <a:buNone/>
            </a:pPr>
            <a:r>
              <a:rPr lang="en-US" dirty="0" smtClean="0"/>
              <a:t>1) Voicing</a:t>
            </a:r>
          </a:p>
          <a:p>
            <a:pPr>
              <a:buFont typeface="Wingdings" charset="2"/>
              <a:buNone/>
            </a:pPr>
            <a:r>
              <a:rPr lang="en-US" dirty="0" smtClean="0"/>
              <a:t>2) Place (of articulation)</a:t>
            </a:r>
          </a:p>
          <a:p>
            <a:pPr>
              <a:buFont typeface="Wingdings" charset="2"/>
              <a:buNone/>
            </a:pPr>
            <a:r>
              <a:rPr lang="en-US" dirty="0" smtClean="0"/>
              <a:t>3) Manner (of articulation)</a:t>
            </a:r>
          </a:p>
          <a:p>
            <a:pPr>
              <a:buFont typeface="Wingdings" charset="2"/>
              <a:buNone/>
            </a:pPr>
            <a:endParaRPr lang="en-US" dirty="0" smtClean="0"/>
          </a:p>
          <a:p>
            <a:pPr>
              <a:buFont typeface="Wingdings" charset="2"/>
              <a:buNone/>
            </a:pPr>
            <a:r>
              <a:rPr lang="en-US" dirty="0" smtClean="0"/>
              <a:t>	e.g.,  [</a:t>
            </a:r>
            <a:r>
              <a:rPr lang="en-US" dirty="0" err="1" smtClean="0"/>
              <a:t>v</a:t>
            </a:r>
            <a:r>
              <a:rPr lang="en-US" dirty="0" smtClean="0"/>
              <a:t>]: </a:t>
            </a:r>
            <a:r>
              <a:rPr lang="en-US" i="1" dirty="0" smtClean="0"/>
              <a:t>voiced </a:t>
            </a:r>
            <a:r>
              <a:rPr lang="en-US" i="1" dirty="0" err="1" smtClean="0"/>
              <a:t>labiodental</a:t>
            </a:r>
            <a:r>
              <a:rPr lang="en-US" i="1" dirty="0" smtClean="0"/>
              <a:t> fricative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type="tbl" idx="1"/>
          </p:nvPr>
        </p:nvGraphicFramePr>
        <p:xfrm>
          <a:off x="457200" y="534769"/>
          <a:ext cx="8229600" cy="5767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806"/>
                <a:gridCol w="3024329"/>
                <a:gridCol w="3423465"/>
              </a:tblGrid>
              <a:tr h="628738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f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 smtClean="0"/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v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/>
                    </a:p>
                  </a:txBody>
                  <a:tcPr/>
                </a:tc>
              </a:tr>
              <a:tr h="628738">
                <a:tc gridSpan="3">
                  <a:txBody>
                    <a:bodyPr/>
                    <a:lstStyle/>
                    <a:p>
                      <a:r>
                        <a:rPr lang="en-US" sz="3200" dirty="0" smtClean="0"/>
                        <a:t>Uses upper teeth and lower</a:t>
                      </a:r>
                      <a:r>
                        <a:rPr lang="en-US" sz="3200" baseline="0" dirty="0" smtClean="0"/>
                        <a:t> lip.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41256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256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Place of articulation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err="1" smtClean="0">
                          <a:sym typeface="Wingdings" charset="2"/>
                        </a:rPr>
                        <a:t>labiodental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labiodental</a:t>
                      </a:r>
                      <a:endParaRPr lang="en-US" dirty="0"/>
                    </a:p>
                  </a:txBody>
                  <a:tcPr/>
                </a:tc>
              </a:tr>
              <a:tr h="82512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voiceless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voiced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Strong</a:t>
                      </a:r>
                    </a:p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The vowel is shorter because followed</a:t>
                      </a:r>
                      <a:r>
                        <a:rPr lang="en-US" baseline="0" dirty="0" smtClean="0">
                          <a:sym typeface="Wingdings" charset="2"/>
                        </a:rPr>
                        <a:t> by stronger consonant.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</a:t>
                      </a:r>
                    </a:p>
                    <a:p>
                      <a:r>
                        <a:rPr lang="en-US" dirty="0" smtClean="0">
                          <a:sym typeface="Wingdings" charset="2"/>
                        </a:rPr>
                        <a:t>the</a:t>
                      </a:r>
                      <a:r>
                        <a:rPr lang="en-US" baseline="0" dirty="0" smtClean="0">
                          <a:sym typeface="Wingdings" charset="2"/>
                        </a:rPr>
                        <a:t> vowel is long because followed by a weaker consonant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</a:tr>
              <a:tr h="27504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friction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Shortens the preceding 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Lengthens the preceding vowel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95288" y="898525"/>
            <a:ext cx="23304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/>
              <a:t>unvoiced</a:t>
            </a:r>
          </a:p>
          <a:p>
            <a:r>
              <a:rPr lang="is-IS" sz="4000"/>
              <a:t>alveolar</a:t>
            </a:r>
          </a:p>
          <a:p>
            <a:r>
              <a:rPr lang="is-IS" sz="4000">
                <a:solidFill>
                  <a:srgbClr val="FF0000"/>
                </a:solidFill>
              </a:rPr>
              <a:t>fricative</a:t>
            </a:r>
            <a:endParaRPr lang="en-GB" sz="4000">
              <a:solidFill>
                <a:srgbClr val="FF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000875" y="1171575"/>
            <a:ext cx="692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s</a:t>
            </a:r>
            <a:endParaRPr lang="en-GB" sz="8000">
              <a:solidFill>
                <a:srgbClr val="6600FF"/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397000"/>
            <a:ext cx="29813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1157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s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ea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95288" y="898525"/>
            <a:ext cx="23304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>
                <a:solidFill>
                  <a:srgbClr val="FF0000"/>
                </a:solidFill>
              </a:rPr>
              <a:t>voiced</a:t>
            </a:r>
          </a:p>
          <a:p>
            <a:r>
              <a:rPr lang="is-IS" sz="4000"/>
              <a:t>alveolar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000875" y="1171575"/>
            <a:ext cx="692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z</a:t>
            </a:r>
            <a:endParaRPr lang="en-GB" sz="8000">
              <a:solidFill>
                <a:srgbClr val="6600FF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0075" y="1387475"/>
            <a:ext cx="29527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1495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z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ero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http://www.youtube.com/watch?v=C2dHZnNHTdQ&amp;feature=</a:t>
            </a:r>
            <a:r>
              <a:rPr lang="en-US" dirty="0" smtClean="0">
                <a:hlinkClick r:id="rId2"/>
              </a:rPr>
              <a:t>related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http://www.youtube.com/watch?v=HK0N0UJg6Pk&amp;feature=</a:t>
            </a:r>
            <a:r>
              <a:rPr lang="en-US" dirty="0" smtClean="0">
                <a:hlinkClick r:id="rId3"/>
              </a:rPr>
              <a:t>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274638"/>
          <a:ext cx="8229600" cy="6361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388"/>
                <a:gridCol w="3057747"/>
                <a:gridCol w="3423465"/>
              </a:tblGrid>
              <a:tr h="628738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s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 smtClean="0"/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r>
                        <a:rPr lang="en-US" sz="3200" dirty="0" err="1" smtClean="0">
                          <a:sym typeface="Wingdings" charset="2"/>
                        </a:rPr>
                        <a:t>z</a:t>
                      </a:r>
                      <a:r>
                        <a:rPr lang="en-US" sz="3200" dirty="0" smtClean="0">
                          <a:sym typeface="Wingdings" charset="2"/>
                        </a:rPr>
                        <a:t>/</a:t>
                      </a:r>
                      <a:endParaRPr lang="en-US" sz="3200" dirty="0"/>
                    </a:p>
                  </a:txBody>
                  <a:tcPr/>
                </a:tc>
              </a:tr>
              <a:tr h="628738">
                <a:tc gridSpan="3">
                  <a:txBody>
                    <a:bodyPr/>
                    <a:lstStyle/>
                    <a:p>
                      <a:r>
                        <a:rPr lang="en-US" sz="3200" dirty="0" smtClean="0"/>
                        <a:t>Uses alveolar ridge and tongue tip/blade.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20628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628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sibilant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Sibilant (sounds produced with a hissing sound)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sibilant</a:t>
                      </a:r>
                      <a:endParaRPr lang="en-US" dirty="0"/>
                    </a:p>
                  </a:txBody>
                  <a:tcPr/>
                </a:tc>
              </a:tr>
              <a:tr h="41256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Place of articulation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alveolar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alveolar</a:t>
                      </a:r>
                      <a:endParaRPr lang="en-US" dirty="0"/>
                    </a:p>
                  </a:txBody>
                  <a:tcPr/>
                </a:tc>
              </a:tr>
              <a:tr h="82512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voiceless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voiced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Strong</a:t>
                      </a:r>
                    </a:p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The vowel is shorter because followed</a:t>
                      </a:r>
                      <a:r>
                        <a:rPr lang="en-US" baseline="0" dirty="0" smtClean="0">
                          <a:sym typeface="Wingdings" charset="2"/>
                        </a:rPr>
                        <a:t> by stronger consonant.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</a:t>
                      </a:r>
                    </a:p>
                    <a:p>
                      <a:r>
                        <a:rPr lang="en-US" dirty="0" smtClean="0">
                          <a:sym typeface="Wingdings" charset="2"/>
                        </a:rPr>
                        <a:t>the</a:t>
                      </a:r>
                      <a:r>
                        <a:rPr lang="en-US" baseline="0" dirty="0" smtClean="0">
                          <a:sym typeface="Wingdings" charset="2"/>
                        </a:rPr>
                        <a:t> vowel is long because followed by a weaker consonant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</a:tr>
              <a:tr h="275041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friction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27504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Shortens the preceding 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Lengthens the preceding vowel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2300" y="1431925"/>
            <a:ext cx="5524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2613" y="1374775"/>
            <a:ext cx="29813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95288" y="898525"/>
            <a:ext cx="29241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/>
              <a:t>unvoiced</a:t>
            </a:r>
          </a:p>
          <a:p>
            <a:r>
              <a:rPr lang="is-IS" sz="4000">
                <a:solidFill>
                  <a:srgbClr val="FF0000"/>
                </a:solidFill>
              </a:rPr>
              <a:t>postalveolar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4121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sh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e, pre</a:t>
            </a:r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ss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ure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95288" y="898525"/>
            <a:ext cx="29241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>
                <a:solidFill>
                  <a:srgbClr val="FF0000"/>
                </a:solidFill>
              </a:rPr>
              <a:t>voiced</a:t>
            </a:r>
          </a:p>
          <a:p>
            <a:r>
              <a:rPr lang="is-IS" sz="4000"/>
              <a:t>postalveolar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0550" y="1349375"/>
            <a:ext cx="29718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600200"/>
            <a:ext cx="6762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27225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>
                <a:solidFill>
                  <a:srgbClr val="A50021"/>
                </a:solidFill>
                <a:latin typeface="Times New Roman" charset="0"/>
              </a:rPr>
              <a:t>mea</a:t>
            </a:r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s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ure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8qtPHW84a6o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http://www.youtube.com/watch?v=8MrswKHGzbg&amp;feature=</a:t>
            </a:r>
            <a:r>
              <a:rPr lang="en-US" dirty="0" smtClean="0">
                <a:hlinkClick r:id="rId3"/>
              </a:rPr>
              <a:t>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t"/>
            <a:endParaRPr lang="en-US" b="1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1" y="274637"/>
          <a:ext cx="8229600" cy="629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912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ʃ</a:t>
                      </a: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ʒ</a:t>
                      </a: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3200" dirty="0"/>
                    </a:p>
                  </a:txBody>
                  <a:tcPr/>
                </a:tc>
              </a:tr>
              <a:tr h="610529">
                <a:tc gridSpan="3">
                  <a:txBody>
                    <a:bodyPr/>
                    <a:lstStyle/>
                    <a:p>
                      <a:r>
                        <a:rPr lang="en-US" sz="3200" dirty="0" smtClean="0"/>
                        <a:t>Uses rear of alveolar ridge and tongue tip/blade.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9429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sibilant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Sibilant (sounds produced with a hissing sound)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sibilant</a:t>
                      </a:r>
                      <a:endParaRPr 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Place of articulation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Post-alveolar (</a:t>
                      </a:r>
                      <a:r>
                        <a:rPr lang="en-US" dirty="0" err="1" smtClean="0">
                          <a:sym typeface="Wingdings" charset="2"/>
                        </a:rPr>
                        <a:t>palato</a:t>
                      </a:r>
                      <a:r>
                        <a:rPr lang="en-US" dirty="0" smtClean="0">
                          <a:sym typeface="Wingdings" charset="2"/>
                        </a:rPr>
                        <a:t> - alveolar)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Post-alveolar (</a:t>
                      </a:r>
                      <a:r>
                        <a:rPr lang="en-US" dirty="0" err="1" smtClean="0"/>
                        <a:t>palato</a:t>
                      </a:r>
                      <a:r>
                        <a:rPr lang="en-US" dirty="0" smtClean="0"/>
                        <a:t> - alveolar)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voiceless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voiced</a:t>
                      </a:r>
                      <a:endParaRPr lang="en-US" dirty="0"/>
                    </a:p>
                  </a:txBody>
                  <a:tcPr/>
                </a:tc>
              </a:tr>
              <a:tr h="1737359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Strong</a:t>
                      </a:r>
                    </a:p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The vowel is shorter because followed</a:t>
                      </a:r>
                      <a:r>
                        <a:rPr lang="en-US" baseline="0" dirty="0" smtClean="0">
                          <a:sym typeface="Wingdings" charset="2"/>
                        </a:rPr>
                        <a:t> by stronger consonant.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Weak</a:t>
                      </a:r>
                    </a:p>
                    <a:p>
                      <a:r>
                        <a:rPr lang="en-US" dirty="0" smtClean="0">
                          <a:sym typeface="Wingdings" charset="2"/>
                        </a:rPr>
                        <a:t>the</a:t>
                      </a:r>
                      <a:r>
                        <a:rPr lang="en-US" baseline="0" dirty="0" smtClean="0">
                          <a:sym typeface="Wingdings" charset="2"/>
                        </a:rPr>
                        <a:t> vowel is long because followed by a weaker consonant</a:t>
                      </a:r>
                      <a:endParaRPr lang="en-US" dirty="0" smtClean="0">
                        <a:sym typeface="Wingdings" charset="2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friction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dirty="0" smtClean="0">
                          <a:sym typeface="Wingdings" charset="2"/>
                        </a:rPr>
                        <a:t>Shortens the preceding vowel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Lengthens the preceding vowel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1066800"/>
          </a:xfrm>
        </p:spPr>
        <p:txBody>
          <a:bodyPr/>
          <a:lstStyle/>
          <a:p>
            <a:r>
              <a:rPr lang="es-ES_tradnl"/>
              <a:t>ENGLISH FRICATIVES</a:t>
            </a:r>
            <a:endParaRPr lang="es-ES"/>
          </a:p>
        </p:txBody>
      </p:sp>
      <p:sp>
        <p:nvSpPr>
          <p:cNvPr id="5734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66800" y="1905000"/>
            <a:ext cx="7772400" cy="4311650"/>
          </a:xfrm>
        </p:spPr>
        <p:txBody>
          <a:bodyPr/>
          <a:lstStyle/>
          <a:p>
            <a:r>
              <a:rPr lang="es-ES_tradnl" sz="2400"/>
              <a:t>PLACE OF ARTICULATION</a:t>
            </a:r>
          </a:p>
          <a:p>
            <a:r>
              <a:rPr lang="es-ES_tradnl" sz="2400"/>
              <a:t>a) </a:t>
            </a:r>
            <a:r>
              <a:rPr lang="es-ES_tradnl" sz="2000"/>
              <a:t>dental                        b) labiodental</a:t>
            </a:r>
          </a:p>
          <a:p>
            <a:endParaRPr lang="es-ES_tradnl" sz="2000"/>
          </a:p>
          <a:p>
            <a:endParaRPr lang="es-ES_tradnl"/>
          </a:p>
          <a:p>
            <a:endParaRPr lang="es-ES_tradnl" sz="2400"/>
          </a:p>
          <a:p>
            <a:r>
              <a:rPr lang="es-ES_tradnl" sz="2400"/>
              <a:t>c) </a:t>
            </a:r>
            <a:r>
              <a:rPr lang="es-ES_tradnl" sz="2000"/>
              <a:t>alveolar                      d) palatoalveolar</a:t>
            </a:r>
            <a:r>
              <a:rPr lang="es-ES_tradnl"/>
              <a:t> </a:t>
            </a:r>
            <a:endParaRPr lang="es-ES"/>
          </a:p>
        </p:txBody>
      </p:sp>
      <p:pic>
        <p:nvPicPr>
          <p:cNvPr id="573444" name="Picture 4" descr="C:\Mis Webs\página web\images\phonemsdraw\zz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800600"/>
            <a:ext cx="1211263" cy="1390650"/>
          </a:xfrm>
          <a:prstGeom prst="rect">
            <a:avLst/>
          </a:prstGeom>
          <a:noFill/>
        </p:spPr>
      </p:pic>
      <p:pic>
        <p:nvPicPr>
          <p:cNvPr id="573445" name="Picture 5" descr="C:\Mis Webs\página web\images\phonemsdraw\ztelevi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800600"/>
            <a:ext cx="1084263" cy="1371600"/>
          </a:xfrm>
          <a:prstGeom prst="rect">
            <a:avLst/>
          </a:prstGeom>
          <a:noFill/>
        </p:spPr>
      </p:pic>
      <p:pic>
        <p:nvPicPr>
          <p:cNvPr id="573446" name="Picture 6" descr="C:\Mis Webs\página web\images\phonemsdraw\ssho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4800600"/>
            <a:ext cx="1157288" cy="1371600"/>
          </a:xfrm>
          <a:prstGeom prst="rect">
            <a:avLst/>
          </a:prstGeom>
          <a:noFill/>
        </p:spPr>
      </p:pic>
      <p:pic>
        <p:nvPicPr>
          <p:cNvPr id="573447" name="Picture 7" descr="C:\Mis Webs\página web\images\phonemsdraw\ffa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2819400"/>
            <a:ext cx="1193800" cy="1219200"/>
          </a:xfrm>
          <a:prstGeom prst="rect">
            <a:avLst/>
          </a:prstGeom>
          <a:noFill/>
        </p:spPr>
      </p:pic>
      <p:pic>
        <p:nvPicPr>
          <p:cNvPr id="573448" name="Picture 8" descr="C:\Mis Webs\página web\images\phonemsdraw\thefeath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2743200"/>
            <a:ext cx="1093788" cy="1295400"/>
          </a:xfrm>
          <a:prstGeom prst="rect">
            <a:avLst/>
          </a:prstGeom>
          <a:noFill/>
        </p:spPr>
      </p:pic>
      <p:pic>
        <p:nvPicPr>
          <p:cNvPr id="573449" name="Picture 9" descr="C:\Mis Webs\página web\images\phonemsdraw\thi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28800" y="2743200"/>
            <a:ext cx="1098550" cy="1295400"/>
          </a:xfrm>
          <a:prstGeom prst="rect">
            <a:avLst/>
          </a:prstGeom>
          <a:noFill/>
        </p:spPr>
      </p:pic>
      <p:pic>
        <p:nvPicPr>
          <p:cNvPr id="573450" name="Picture 10" descr="C:\Mis Webs\página web\images\phonemsdraw\ssu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52600" y="4800600"/>
            <a:ext cx="1265238" cy="1438275"/>
          </a:xfrm>
          <a:prstGeom prst="rect">
            <a:avLst/>
          </a:prstGeom>
          <a:noFill/>
        </p:spPr>
      </p:pic>
      <p:pic>
        <p:nvPicPr>
          <p:cNvPr id="573451" name="Picture 11" descr="C:\Mis Webs\página web\images\phonemsdraw\van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4200" y="2819400"/>
            <a:ext cx="1052513" cy="125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voicing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u="sng" dirty="0" smtClean="0"/>
              <a:t>Voicing</a:t>
            </a:r>
            <a:r>
              <a:rPr lang="en-US" dirty="0" smtClean="0"/>
              <a:t>: what is happening at the LARYNX?				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Font typeface="Wingdings" charset="2"/>
              <a:buNone/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Are the vocal folds spread apart (voiceless), or are they close together and vibrating (voiced)?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6898" y="1946609"/>
            <a:ext cx="236220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4075" y="6092825"/>
            <a:ext cx="3238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95288" y="898525"/>
            <a:ext cx="23304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4000"/>
              <a:t>Features:</a:t>
            </a:r>
          </a:p>
          <a:p>
            <a:r>
              <a:rPr lang="is-IS" sz="4000"/>
              <a:t>unvoiced</a:t>
            </a:r>
          </a:p>
          <a:p>
            <a:r>
              <a:rPr lang="is-IS" sz="4000">
                <a:solidFill>
                  <a:srgbClr val="FF0000"/>
                </a:solidFill>
              </a:rPr>
              <a:t>glottal</a:t>
            </a:r>
          </a:p>
          <a:p>
            <a:r>
              <a:rPr lang="is-IS" sz="4000"/>
              <a:t>fricative</a:t>
            </a:r>
            <a:endParaRPr lang="en-GB" sz="400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1663" y="1350963"/>
            <a:ext cx="29622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000875" y="1171575"/>
            <a:ext cx="749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8000">
                <a:solidFill>
                  <a:srgbClr val="6600FF"/>
                </a:solidFill>
              </a:rPr>
              <a:t>h</a:t>
            </a:r>
            <a:endParaRPr lang="en-GB" sz="8000">
              <a:solidFill>
                <a:srgbClr val="6600FF"/>
              </a:solidFill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900113" y="4868863"/>
            <a:ext cx="1876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s-IS" sz="6000" u="sng">
                <a:solidFill>
                  <a:srgbClr val="A50021"/>
                </a:solidFill>
                <a:latin typeface="Times New Roman" charset="0"/>
              </a:rPr>
              <a:t>h</a:t>
            </a:r>
            <a:r>
              <a:rPr lang="is-IS" sz="6000">
                <a:solidFill>
                  <a:srgbClr val="A50021"/>
                </a:solidFill>
                <a:latin typeface="Times New Roman" charset="0"/>
              </a:rPr>
              <a:t>ome</a:t>
            </a:r>
            <a:endParaRPr lang="en-GB" sz="6000">
              <a:solidFill>
                <a:srgbClr val="A50021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</a:t>
            </a:r>
            <a:r>
              <a:rPr lang="en-US" dirty="0" err="1" smtClean="0"/>
              <a:t>oUMVSsYPeUc&amp;feature</a:t>
            </a:r>
            <a:r>
              <a:rPr lang="en-US" dirty="0" smtClean="0"/>
              <a:t>=related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 smtClean="0"/>
              <a:t>h</a:t>
            </a:r>
            <a:r>
              <a:rPr lang="en-US" dirty="0"/>
              <a:t>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Voiceless</a:t>
            </a:r>
          </a:p>
          <a:p>
            <a:r>
              <a:rPr lang="en-US" dirty="0" smtClean="0"/>
              <a:t>Glottal (produced in the glottis)</a:t>
            </a:r>
          </a:p>
          <a:p>
            <a:r>
              <a:rPr lang="en-US" dirty="0" smtClean="0"/>
              <a:t>Fricative</a:t>
            </a:r>
          </a:p>
          <a:p>
            <a:r>
              <a:rPr lang="en-US" dirty="0" smtClean="0"/>
              <a:t>Always followed by a vowels.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h</a:t>
            </a:r>
            <a:r>
              <a:rPr lang="en-US" dirty="0" smtClean="0"/>
              <a:t>/ pronounced according to the vowel that follows</a:t>
            </a:r>
          </a:p>
          <a:p>
            <a:r>
              <a:rPr lang="en-US" dirty="0" smtClean="0"/>
              <a:t>Between vowels the  /</a:t>
            </a:r>
            <a:r>
              <a:rPr lang="en-US" dirty="0" err="1" smtClean="0"/>
              <a:t>h</a:t>
            </a:r>
            <a:r>
              <a:rPr lang="en-US" dirty="0" smtClean="0"/>
              <a:t>/ becomes voiced</a:t>
            </a:r>
          </a:p>
          <a:p>
            <a:r>
              <a:rPr lang="en-US" dirty="0" smtClean="0"/>
              <a:t>The /</a:t>
            </a:r>
            <a:r>
              <a:rPr lang="en-US" dirty="0" err="1" smtClean="0"/>
              <a:t>h</a:t>
            </a:r>
            <a:r>
              <a:rPr lang="en-US" dirty="0" smtClean="0"/>
              <a:t>/ never occurs at the end of </a:t>
            </a:r>
            <a:r>
              <a:rPr lang="en-US" dirty="0"/>
              <a:t>E</a:t>
            </a:r>
            <a:r>
              <a:rPr lang="en-US" dirty="0" smtClean="0"/>
              <a:t>nglish words.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Minimal word 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Same number of phonemes </a:t>
            </a:r>
          </a:p>
          <a:p>
            <a:r>
              <a:rPr lang="en-US" dirty="0"/>
              <a:t>D</a:t>
            </a:r>
            <a:r>
              <a:rPr lang="en-US" dirty="0" smtClean="0"/>
              <a:t>ifferent in one phoneme</a:t>
            </a:r>
          </a:p>
          <a:p>
            <a:r>
              <a:rPr lang="en-US" dirty="0" smtClean="0"/>
              <a:t>Same order of phonemes</a:t>
            </a:r>
          </a:p>
          <a:p>
            <a:r>
              <a:rPr lang="en-US" dirty="0" smtClean="0"/>
              <a:t>Different meanings</a:t>
            </a:r>
          </a:p>
          <a:p>
            <a:endParaRPr lang="en-US" dirty="0" smtClean="0"/>
          </a:p>
          <a:p>
            <a:pPr algn="r"/>
            <a:r>
              <a:rPr lang="en-US" dirty="0" smtClean="0"/>
              <a:t>end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Voiceless             Voiced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dirty="0" smtClean="0"/>
              <a:t>	</a:t>
            </a:r>
            <a:r>
              <a:rPr lang="en-US" sz="2400" dirty="0" smtClean="0">
                <a:latin typeface="Arial Black"/>
                <a:cs typeface="Arial Black"/>
              </a:rPr>
              <a:t>[</a:t>
            </a:r>
            <a:r>
              <a:rPr lang="en-US" sz="2400" dirty="0" err="1" smtClean="0">
                <a:latin typeface="Arial Black"/>
                <a:cs typeface="Arial Black"/>
              </a:rPr>
              <a:t>p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p</a:t>
            </a:r>
            <a:r>
              <a:rPr lang="en-US" sz="2400" dirty="0" smtClean="0">
                <a:latin typeface="Arial Black"/>
                <a:cs typeface="Arial Black"/>
              </a:rPr>
              <a:t>at		[</a:t>
            </a:r>
            <a:r>
              <a:rPr lang="en-US" sz="2400" dirty="0" err="1" smtClean="0">
                <a:latin typeface="Arial Black"/>
                <a:cs typeface="Arial Black"/>
              </a:rPr>
              <a:t>b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b</a:t>
            </a:r>
            <a:r>
              <a:rPr lang="en-US" sz="2400" dirty="0" smtClean="0">
                <a:latin typeface="Arial Black"/>
                <a:cs typeface="Arial Black"/>
              </a:rPr>
              <a:t>at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	[</a:t>
            </a:r>
            <a:r>
              <a:rPr lang="en-US" sz="2400" dirty="0" err="1" smtClean="0">
                <a:latin typeface="Arial Black"/>
                <a:cs typeface="Arial Black"/>
              </a:rPr>
              <a:t>t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t</a:t>
            </a:r>
            <a:r>
              <a:rPr lang="en-US" sz="2400" dirty="0" smtClean="0">
                <a:latin typeface="Arial Black"/>
                <a:cs typeface="Arial Black"/>
              </a:rPr>
              <a:t>ie			[</a:t>
            </a:r>
            <a:r>
              <a:rPr lang="en-US" sz="2400" dirty="0" err="1" smtClean="0">
                <a:latin typeface="Arial Black"/>
                <a:cs typeface="Arial Black"/>
              </a:rPr>
              <a:t>d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d</a:t>
            </a:r>
            <a:r>
              <a:rPr lang="en-US" sz="2400" dirty="0" smtClean="0">
                <a:latin typeface="Arial Black"/>
                <a:cs typeface="Arial Black"/>
              </a:rPr>
              <a:t>ie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[</a:t>
            </a:r>
            <a:r>
              <a:rPr lang="en-US" sz="2400" dirty="0" err="1" smtClean="0">
                <a:latin typeface="Arial Black"/>
                <a:cs typeface="Arial Black"/>
              </a:rPr>
              <a:t>k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k</a:t>
            </a:r>
            <a:r>
              <a:rPr lang="en-US" sz="2400" dirty="0" smtClean="0">
                <a:latin typeface="Arial Black"/>
                <a:cs typeface="Arial Black"/>
              </a:rPr>
              <a:t>ill		[</a:t>
            </a:r>
            <a:r>
              <a:rPr lang="en-US" sz="2400" dirty="0" err="1" smtClean="0">
                <a:latin typeface="Arial Black"/>
                <a:cs typeface="Arial Black"/>
              </a:rPr>
              <a:t>g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g</a:t>
            </a:r>
            <a:r>
              <a:rPr lang="en-US" sz="2400" dirty="0" smtClean="0">
                <a:latin typeface="Arial Black"/>
                <a:cs typeface="Arial Black"/>
              </a:rPr>
              <a:t>ill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	[</a:t>
            </a:r>
            <a:r>
              <a:rPr lang="en-US" sz="2400" dirty="0" err="1" smtClean="0">
                <a:latin typeface="Arial Black"/>
                <a:cs typeface="Arial Black"/>
              </a:rPr>
              <a:t>f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f</a:t>
            </a:r>
            <a:r>
              <a:rPr lang="en-US" sz="2400" dirty="0" smtClean="0">
                <a:latin typeface="Arial Black"/>
                <a:cs typeface="Arial Black"/>
              </a:rPr>
              <a:t>at			[</a:t>
            </a:r>
            <a:r>
              <a:rPr lang="en-US" sz="2400" dirty="0" err="1" smtClean="0">
                <a:latin typeface="Arial Black"/>
                <a:cs typeface="Arial Black"/>
              </a:rPr>
              <a:t>v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v</a:t>
            </a:r>
            <a:r>
              <a:rPr lang="en-US" sz="2400" dirty="0" smtClean="0">
                <a:latin typeface="Arial Black"/>
                <a:cs typeface="Arial Black"/>
              </a:rPr>
              <a:t>at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[</a:t>
            </a:r>
            <a:r>
              <a:rPr lang="en-US" sz="2400" dirty="0" err="1" smtClean="0">
                <a:latin typeface="Arial Black"/>
                <a:cs typeface="Arial Black"/>
              </a:rPr>
              <a:t>s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s</a:t>
            </a:r>
            <a:r>
              <a:rPr lang="en-US" sz="2400" dirty="0" smtClean="0">
                <a:latin typeface="Arial Black"/>
                <a:cs typeface="Arial Black"/>
              </a:rPr>
              <a:t>ip		[</a:t>
            </a:r>
            <a:r>
              <a:rPr lang="en-US" sz="2400" dirty="0" err="1" smtClean="0">
                <a:latin typeface="Arial Black"/>
                <a:cs typeface="Arial Black"/>
              </a:rPr>
              <a:t>z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z</a:t>
            </a:r>
            <a:r>
              <a:rPr lang="en-US" sz="2400" dirty="0" smtClean="0">
                <a:latin typeface="Arial Black"/>
                <a:cs typeface="Arial Black"/>
              </a:rPr>
              <a:t>ip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[</a:t>
            </a:r>
            <a:r>
              <a:rPr lang="en-US" sz="2400" dirty="0" smtClean="0">
                <a:solidFill>
                  <a:schemeClr val="tx2"/>
                </a:solidFill>
                <a:latin typeface="Arial Black"/>
                <a:cs typeface="Arial Black"/>
              </a:rPr>
              <a:t>T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th</a:t>
            </a:r>
            <a:r>
              <a:rPr lang="en-US" sz="2400" dirty="0" smtClean="0">
                <a:latin typeface="Arial Black"/>
                <a:cs typeface="Arial Black"/>
              </a:rPr>
              <a:t>igh		[</a:t>
            </a:r>
            <a:r>
              <a:rPr lang="en-US" sz="2400" dirty="0" smtClean="0">
                <a:solidFill>
                  <a:schemeClr val="tx2"/>
                </a:solidFill>
                <a:latin typeface="Arial Black"/>
                <a:cs typeface="Arial Black"/>
              </a:rPr>
              <a:t>D</a:t>
            </a:r>
            <a:r>
              <a:rPr lang="en-US" sz="2400" dirty="0" smtClean="0">
                <a:latin typeface="Arial Black"/>
                <a:cs typeface="Arial Black"/>
              </a:rPr>
              <a:t>] </a:t>
            </a:r>
            <a:r>
              <a:rPr lang="en-US" sz="2400" u="sng" dirty="0" smtClean="0">
                <a:latin typeface="Arial Black"/>
                <a:cs typeface="Arial Black"/>
              </a:rPr>
              <a:t>th</a:t>
            </a:r>
            <a:r>
              <a:rPr lang="en-US" sz="2400" dirty="0" smtClean="0">
                <a:latin typeface="Arial Black"/>
                <a:cs typeface="Arial Black"/>
              </a:rPr>
              <a:t>y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[</a:t>
            </a:r>
            <a:r>
              <a:rPr lang="en-US" sz="2400" dirty="0" smtClean="0">
                <a:solidFill>
                  <a:schemeClr val="tx2"/>
                </a:solidFill>
                <a:latin typeface="Arial Black"/>
                <a:cs typeface="Arial Black"/>
              </a:rPr>
              <a:t>S</a:t>
            </a:r>
            <a:r>
              <a:rPr lang="en-US" sz="2400" dirty="0" smtClean="0">
                <a:latin typeface="Arial Black"/>
                <a:cs typeface="Arial Black"/>
              </a:rPr>
              <a:t>] dilu</a:t>
            </a:r>
            <a:r>
              <a:rPr lang="en-US" sz="2400" u="sng" dirty="0" smtClean="0">
                <a:latin typeface="Arial Black"/>
                <a:cs typeface="Arial Black"/>
              </a:rPr>
              <a:t>ti</a:t>
            </a:r>
            <a:r>
              <a:rPr lang="en-US" sz="2400" dirty="0" smtClean="0">
                <a:latin typeface="Arial Black"/>
                <a:cs typeface="Arial Black"/>
              </a:rPr>
              <a:t>on	          [</a:t>
            </a:r>
            <a:r>
              <a:rPr lang="en-US" sz="2400" dirty="0" smtClean="0">
                <a:solidFill>
                  <a:schemeClr val="tx2"/>
                </a:solidFill>
                <a:latin typeface="Arial Black"/>
                <a:cs typeface="Arial Black"/>
              </a:rPr>
              <a:t>Z</a:t>
            </a:r>
            <a:r>
              <a:rPr lang="en-US" sz="2400" dirty="0" smtClean="0">
                <a:latin typeface="Arial Black"/>
                <a:cs typeface="Arial Black"/>
              </a:rPr>
              <a:t>] delu</a:t>
            </a:r>
            <a:r>
              <a:rPr lang="en-US" sz="2400" u="sng" dirty="0" smtClean="0">
                <a:latin typeface="Arial Black"/>
                <a:cs typeface="Arial Black"/>
              </a:rPr>
              <a:t>si</a:t>
            </a:r>
            <a:r>
              <a:rPr lang="en-US" sz="2400" dirty="0" smtClean="0">
                <a:latin typeface="Arial Black"/>
                <a:cs typeface="Arial Black"/>
              </a:rPr>
              <a:t>on</a:t>
            </a:r>
          </a:p>
          <a:p>
            <a:pPr marL="1824038" indent="-512763">
              <a:lnSpc>
                <a:spcPct val="90000"/>
              </a:lnSpc>
              <a:buFont typeface="Wingdings" charset="2"/>
              <a:buNone/>
            </a:pPr>
            <a:r>
              <a:rPr lang="en-US" sz="2400" dirty="0" smtClean="0">
                <a:latin typeface="Arial Black"/>
                <a:cs typeface="Arial Black"/>
              </a:rPr>
              <a:t>	[</a:t>
            </a:r>
            <a:r>
              <a:rPr lang="en-US" sz="2400" dirty="0" err="1" smtClean="0">
                <a:solidFill>
                  <a:schemeClr val="tx2"/>
                </a:solidFill>
                <a:latin typeface="Arial Black"/>
                <a:cs typeface="Arial Black"/>
              </a:rPr>
              <a:t>tS</a:t>
            </a:r>
            <a:r>
              <a:rPr lang="en-US" sz="2400" dirty="0" smtClean="0">
                <a:latin typeface="Arial Black"/>
                <a:cs typeface="Arial Black"/>
              </a:rPr>
              <a:t>] e</a:t>
            </a:r>
            <a:r>
              <a:rPr lang="en-US" sz="2400" u="sng" dirty="0" smtClean="0">
                <a:latin typeface="Arial Black"/>
                <a:cs typeface="Arial Black"/>
              </a:rPr>
              <a:t>tch</a:t>
            </a:r>
            <a:r>
              <a:rPr lang="en-US" sz="2400" dirty="0" smtClean="0">
                <a:latin typeface="Arial Black"/>
                <a:cs typeface="Arial Black"/>
              </a:rPr>
              <a:t>		[</a:t>
            </a:r>
            <a:r>
              <a:rPr lang="en-US" sz="2400" dirty="0" err="1" smtClean="0">
                <a:solidFill>
                  <a:schemeClr val="tx2"/>
                </a:solidFill>
                <a:latin typeface="Arial Black"/>
                <a:cs typeface="Arial Black"/>
              </a:rPr>
              <a:t>dZ</a:t>
            </a:r>
            <a:r>
              <a:rPr lang="en-US" sz="2400" dirty="0" smtClean="0">
                <a:latin typeface="Arial Black"/>
                <a:cs typeface="Arial Black"/>
              </a:rPr>
              <a:t>] e</a:t>
            </a:r>
            <a:r>
              <a:rPr lang="en-US" sz="2400" u="sng" dirty="0" smtClean="0">
                <a:latin typeface="Arial Black"/>
                <a:cs typeface="Arial Black"/>
              </a:rPr>
              <a:t>dg</a:t>
            </a:r>
            <a:r>
              <a:rPr lang="en-US" sz="2400" dirty="0" smtClean="0">
                <a:latin typeface="Arial Black"/>
                <a:cs typeface="Arial Black"/>
              </a:rPr>
              <a:t>e</a:t>
            </a:r>
          </a:p>
          <a:p>
            <a:endParaRPr lang="en-US" sz="2400" b="1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8839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Place</a:t>
            </a:r>
            <a:r>
              <a:rPr lang="en-US" dirty="0" smtClean="0"/>
              <a:t> (of articulation): WHERE in the vocal tract is the constriction being made?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of articulation</a:t>
            </a:r>
            <a:endParaRPr lang="en-US" dirty="0"/>
          </a:p>
        </p:txBody>
      </p:sp>
      <p:pic>
        <p:nvPicPr>
          <p:cNvPr id="4" name="Content Placeholder 3" descr="E005ci-PlacesArticulation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5693" r="-25693"/>
          <a:stretch>
            <a:fillRect/>
          </a:stretch>
        </p:blipFill>
        <p:spPr>
          <a:xfrm>
            <a:off x="914400" y="1447800"/>
            <a:ext cx="7772400" cy="4114800"/>
          </a:xfr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14400" y="5562600"/>
            <a:ext cx="751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folHlink"/>
                </a:solidFill>
                <a:hlinkClick r:id="rId3"/>
              </a:rPr>
              <a:t>http://www.sil.org/Mexico/ling/Glosario/E005ci-PlacesArt.htm</a:t>
            </a:r>
            <a:r>
              <a:rPr lang="en-US" dirty="0">
                <a:solidFill>
                  <a:schemeClr val="folHlink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Manner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Manner</a:t>
            </a:r>
            <a:r>
              <a:rPr lang="en-US" dirty="0" smtClean="0"/>
              <a:t> (of articulation): HOW is the air  being modified as it moves through the vocal tract?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(1-28-09) 2-2-09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LING3330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  <a:p>
            <a:fld id="{95E212BF-0074-9940-92E7-F6F3BB794590}" type="slidenum">
              <a:rPr lang="en-US"/>
              <a:pPr/>
              <a:t>9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Manner and Place of articulation</a:t>
            </a:r>
          </a:p>
        </p:txBody>
      </p:sp>
      <p:sp>
        <p:nvSpPr>
          <p:cNvPr id="23555" name="AutoShape 3"/>
          <p:cNvSpPr>
            <a:spLocks noGrp="1" noChangeAspec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Let’s take a look at the consonantal section of the IPA chart</a:t>
            </a:r>
          </a:p>
          <a:p>
            <a:r>
              <a:rPr lang="en-US"/>
              <a:t>Which is “manner”? which is “place”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14600"/>
            <a:ext cx="89154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7" name="Line 5"/>
          <p:cNvSpPr>
            <a:spLocks noChangeShapeType="1"/>
          </p:cNvSpPr>
          <p:nvPr/>
        </p:nvSpPr>
        <p:spPr bwMode="auto">
          <a:xfrm flipH="1">
            <a:off x="1143000" y="2514600"/>
            <a:ext cx="1524000" cy="15240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H="1">
            <a:off x="4724400" y="2438400"/>
            <a:ext cx="1676400" cy="8382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2551</TotalTime>
  <Words>945</Words>
  <Application>Microsoft Macintosh PowerPoint</Application>
  <PresentationFormat>On-screen Show (4:3)</PresentationFormat>
  <Paragraphs>258</Paragraphs>
  <Slides>33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Equity</vt:lpstr>
      <vt:lpstr>The Consonants</vt:lpstr>
      <vt:lpstr>Articulatory Description</vt:lpstr>
      <vt:lpstr>1) voicing</vt:lpstr>
      <vt:lpstr>        Voiceless             Voiced</vt:lpstr>
      <vt:lpstr>Slide 5</vt:lpstr>
      <vt:lpstr>2) Place</vt:lpstr>
      <vt:lpstr>Places of articulation</vt:lpstr>
      <vt:lpstr>3) Manner</vt:lpstr>
      <vt:lpstr>Manner and Place of articulation</vt:lpstr>
      <vt:lpstr>Fricatives</vt:lpstr>
      <vt:lpstr>Slide 11</vt:lpstr>
      <vt:lpstr>Fricatives in English </vt:lpstr>
      <vt:lpstr>Slide 13</vt:lpstr>
      <vt:lpstr>Slide 14</vt:lpstr>
      <vt:lpstr>Slide 15</vt:lpstr>
      <vt:lpstr>Tips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ENGLISH FRICATIVES</vt:lpstr>
      <vt:lpstr>Slide 30</vt:lpstr>
      <vt:lpstr>Slide 31</vt:lpstr>
      <vt:lpstr>[h]</vt:lpstr>
      <vt:lpstr>Minimal word pair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Consonants</dc:title>
  <dc:creator>maitha al-husseini</dc:creator>
  <cp:lastModifiedBy>maitha al-husseini</cp:lastModifiedBy>
  <cp:revision>9</cp:revision>
  <dcterms:created xsi:type="dcterms:W3CDTF">2012-02-25T20:49:51Z</dcterms:created>
  <dcterms:modified xsi:type="dcterms:W3CDTF">2012-02-25T21:02:35Z</dcterms:modified>
</cp:coreProperties>
</file>