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6"/>
  </p:handoutMasterIdLst>
  <p:sldIdLst>
    <p:sldId id="256" r:id="rId2"/>
    <p:sldId id="257" r:id="rId3"/>
    <p:sldId id="26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58" r:id="rId15"/>
  </p:sldIdLst>
  <p:sldSz cx="9144000" cy="6858000" type="screen4x3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6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29053636-5ADC-4763-A009-EE13B21337D2}" type="datetimeFigureOut">
              <a:rPr lang="en-US"/>
              <a:pPr>
                <a:defRPr/>
              </a:pPr>
              <a:t>5/17/2013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58252DD6-9BC3-477B-AAE0-CACC8B27E9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7" name="Rectangle 24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4CD5E-7C12-474E-BA73-D168749D75E9}" type="datetimeFigureOut">
              <a:rPr lang="en-US"/>
              <a:pPr>
                <a:defRPr/>
              </a:pPr>
              <a:t>5/17/2013</a:t>
            </a:fld>
            <a:endParaRPr lang="en-US" dirty="0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78471E9-1384-4439-836F-556AEEA225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1D46D-14D4-4C3D-ACFA-F6D61494FA7B}" type="datetimeFigureOut">
              <a:rPr lang="en-US"/>
              <a:pPr>
                <a:defRPr/>
              </a:pPr>
              <a:t>5/17/2013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0D457-1380-44CC-91CA-2EE085C5E8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7" name="Rectangle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A28C97-B41B-4AAA-9FE2-E4D9E8138E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F9F05-F84F-42A5-B1F8-97536FA5BDC8}" type="datetimeFigureOut">
              <a:rPr lang="en-US"/>
              <a:pPr>
                <a:defRPr/>
              </a:pPr>
              <a:t>5/17/2013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6853F-DB52-47CD-AAD1-2C3DD75474A4}" type="datetimeFigureOut">
              <a:rPr lang="en-US"/>
              <a:pPr>
                <a:defRPr/>
              </a:pPr>
              <a:t>5/17/2013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0D132-E3FF-4EE6-83E8-6652885E02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7" name="Rectangle 24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8" name="Rectangle 25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9" name="Rectangle 26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427D7-2DCE-4C81-B6CC-61586C68A01C}" type="datetimeFigureOut">
              <a:rPr lang="en-US"/>
              <a:pPr>
                <a:defRPr/>
              </a:pPr>
              <a:t>5/17/2013</a:t>
            </a:fld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2A5C7B4-99A4-4D45-AA59-5CAFC81FAF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19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2028C-740C-4E80-B28B-4FFDDF20059F}" type="datetimeFigureOut">
              <a:rPr lang="en-US"/>
              <a:pPr>
                <a:defRPr/>
              </a:pPr>
              <a:t>5/17/2013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6A559-4AA8-4DD4-B2B8-4929CDAB7E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1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8" name="Rectangle 20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9" name="Rectangle 2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10" name="Rectangle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11" name="Rectangle 2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12" name="Rectangle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FAD04-7589-49E3-94EB-A259EA94299C}" type="datetimeFigureOut">
              <a:rPr lang="en-US"/>
              <a:pPr>
                <a:defRPr/>
              </a:pPr>
              <a:t>5/17/2013</a:t>
            </a:fld>
            <a:endParaRPr lang="en-US" dirty="0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42CB290A-80E9-438E-AA20-DD0BDD23BD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6625B-56E6-48E7-84D1-DCB7A9446CB6}" type="datetimeFigureOut">
              <a:rPr lang="en-US"/>
              <a:pPr>
                <a:defRPr/>
              </a:pPr>
              <a:t>5/17/2013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5B503-CCFA-4037-ADD5-68E405D18B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3" name="Rectangle 20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4" name="Rectangle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97288-9603-4BAD-98F9-A8FDD574B951}" type="datetimeFigureOut">
              <a:rPr lang="en-US"/>
              <a:pPr>
                <a:defRPr/>
              </a:pPr>
              <a:t>5/17/2013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CB9D2E1-953A-465B-A89C-09356C8B22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C216B589-B07B-4381-804D-63AAFAF105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4CB07-6E00-4E71-AC6C-0FD516541021}" type="datetimeFigureOut">
              <a:rPr lang="en-US"/>
              <a:pPr>
                <a:defRPr/>
              </a:pPr>
              <a:t>5/17/2013</a:t>
            </a:fld>
            <a:endParaRPr lang="en-US" dirty="0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B95075-7C8D-4F2B-973B-D9990D6584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94141-63A0-47BC-A7B6-B96F7B37A0B2}" type="datetimeFigureOut">
              <a:rPr lang="en-US"/>
              <a:pPr>
                <a:defRPr/>
              </a:pPr>
              <a:t>5/17/2013</a:t>
            </a:fld>
            <a:endParaRPr lang="en-US" dirty="0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1027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102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102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6E0CD6E-B4DC-4F6F-9C7F-95500C7B1A00}" type="datetimeFigureOut">
              <a:rPr lang="en-US"/>
              <a:pPr>
                <a:defRPr/>
              </a:pPr>
              <a:t>5/17/2013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ABF085A-DC59-49ED-8A6D-9ED7F4B7C2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r" rtl="1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r" rtl="1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rfect-english-grammar.com/modal-verbs.html" TargetMode="External"/><Relationship Id="rId2" Type="http://schemas.openxmlformats.org/officeDocument/2006/relationships/hyperlink" Target="http://grammar.ccc.commnet.edu/grammar/auxiliary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smtClean="0"/>
              <a:t>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sem. 1433/1434 - Spring 2013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smtClean="0"/>
              <a:t>- Modals</a:t>
            </a:r>
            <a:endParaRPr lang="ar-SA" sz="2000" dirty="0"/>
          </a:p>
        </p:txBody>
      </p:sp>
      <p:sp>
        <p:nvSpPr>
          <p:cNvPr id="13315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Comparative Constructions</a:t>
            </a:r>
            <a:endParaRPr lang="ar-SA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Should</a:t>
            </a:r>
            <a:endParaRPr lang="ar-SA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dirty="0" smtClean="0"/>
              <a:t>Advice </a:t>
            </a:r>
            <a:r>
              <a:rPr lang="en-US" dirty="0" smtClean="0">
                <a:sym typeface="Wingdings" pitchFamily="2" charset="2"/>
              </a:rPr>
              <a:t>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dirty="0" smtClean="0">
                <a:sym typeface="Wingdings" pitchFamily="2" charset="2"/>
              </a:rPr>
              <a:t>You should see a doctor.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dirty="0" smtClean="0">
                <a:sym typeface="Wingdings" pitchFamily="2" charset="2"/>
              </a:rPr>
              <a:t>You should stop smoking.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endParaRPr lang="en-US" dirty="0">
              <a:sym typeface="Wingdings" pitchFamily="2" charset="2"/>
            </a:endParaRPr>
          </a:p>
          <a:p>
            <a:pPr algn="l" rtl="0" eaLnBrk="1" hangingPunct="1">
              <a:defRPr/>
            </a:pPr>
            <a:endParaRPr lang="en-US" dirty="0" smtClean="0">
              <a:sym typeface="Wingdings" pitchFamily="2" charset="2"/>
            </a:endParaRP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endParaRPr lang="en-US" dirty="0">
              <a:sym typeface="Wingdings" pitchFamily="2" charset="2"/>
            </a:endParaRP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Must</a:t>
            </a:r>
            <a:endParaRPr lang="ar-SA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dirty="0" smtClean="0"/>
              <a:t>Obligation </a:t>
            </a:r>
            <a:r>
              <a:rPr lang="en-US" dirty="0" smtClean="0">
                <a:sym typeface="Wingdings" pitchFamily="2" charset="2"/>
              </a:rPr>
              <a:t>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dirty="0" smtClean="0">
                <a:sym typeface="Wingdings" pitchFamily="2" charset="2"/>
              </a:rPr>
              <a:t>You must do your homework everyday.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dirty="0" smtClean="0">
                <a:sym typeface="Wingdings" pitchFamily="2" charset="2"/>
              </a:rPr>
              <a:t>They must come to class on time.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endParaRPr lang="en-US" dirty="0">
              <a:sym typeface="Wingdings" pitchFamily="2" charset="2"/>
            </a:endParaRPr>
          </a:p>
          <a:p>
            <a:pPr algn="l" rtl="0" eaLnBrk="1" hangingPunct="1">
              <a:defRPr/>
            </a:pPr>
            <a:r>
              <a:rPr lang="en-US" dirty="0" smtClean="0">
                <a:sym typeface="Wingdings" pitchFamily="2" charset="2"/>
              </a:rPr>
              <a:t>Necessity 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dirty="0" smtClean="0">
                <a:sym typeface="Wingdings" pitchFamily="2" charset="2"/>
              </a:rPr>
              <a:t>You must pay the fees before you are allowed to enter.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endParaRPr lang="en-US" dirty="0">
              <a:sym typeface="Wingdings" pitchFamily="2" charset="2"/>
            </a:endParaRPr>
          </a:p>
          <a:p>
            <a:pPr algn="l" rtl="0" eaLnBrk="1" hangingPunct="1">
              <a:defRPr/>
            </a:pPr>
            <a:r>
              <a:rPr lang="en-US" dirty="0" smtClean="0">
                <a:sym typeface="Wingdings" pitchFamily="2" charset="2"/>
              </a:rPr>
              <a:t>Conclusion 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dirty="0" smtClean="0">
                <a:sym typeface="Wingdings" pitchFamily="2" charset="2"/>
              </a:rPr>
              <a:t>You look exhausted. You must have been working all night.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Ought to</a:t>
            </a:r>
            <a:endParaRPr lang="ar-SA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dirty="0" smtClean="0"/>
              <a:t>Advice </a:t>
            </a:r>
            <a:r>
              <a:rPr lang="en-US" dirty="0" smtClean="0">
                <a:sym typeface="Wingdings" pitchFamily="2" charset="2"/>
              </a:rPr>
              <a:t>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dirty="0" smtClean="0">
                <a:sym typeface="Wingdings" pitchFamily="2" charset="2"/>
              </a:rPr>
              <a:t>You ought to take your medicine on time.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endParaRPr lang="en-US" dirty="0">
              <a:sym typeface="Wingdings" pitchFamily="2" charset="2"/>
            </a:endParaRPr>
          </a:p>
          <a:p>
            <a:pPr algn="l" rtl="0" eaLnBrk="1" hangingPunct="1">
              <a:defRPr/>
            </a:pPr>
            <a:r>
              <a:rPr lang="en-US" dirty="0" smtClean="0">
                <a:sym typeface="Wingdings" pitchFamily="2" charset="2"/>
              </a:rPr>
              <a:t>Expectation 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dirty="0" smtClean="0">
                <a:sym typeface="Wingdings" pitchFamily="2" charset="2"/>
              </a:rPr>
              <a:t>Their flight ought to arrive at 6:00.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English vs. Arabic</a:t>
            </a:r>
            <a:endParaRPr lang="ar-SA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l" rtl="0">
              <a:defRPr/>
            </a:pPr>
            <a:r>
              <a:rPr lang="en-US" dirty="0" smtClean="0"/>
              <a:t>In English, modals are a closed, well defined set.</a:t>
            </a:r>
          </a:p>
          <a:p>
            <a:pPr algn="l" rtl="0">
              <a:defRPr/>
            </a:pPr>
            <a:r>
              <a:rPr lang="en-US" dirty="0" smtClean="0"/>
              <a:t>In Arabic, modal meanings are expressed differently.</a:t>
            </a:r>
          </a:p>
          <a:p>
            <a:pPr algn="l" rtl="0">
              <a:defRPr/>
            </a:pPr>
            <a:r>
              <a:rPr lang="en-US" dirty="0" smtClean="0"/>
              <a:t>Some of the words/phrases used in Arabic to express modal meanings are:</a:t>
            </a:r>
          </a:p>
          <a:p>
            <a:pPr marL="0" indent="0" algn="ctr" rtl="0">
              <a:buFont typeface="Wingdings 2" pitchFamily="18" charset="2"/>
              <a:buNone/>
              <a:defRPr/>
            </a:pPr>
            <a:r>
              <a:rPr lang="ar-SA" dirty="0" smtClean="0"/>
              <a:t>قد - لابد - ينبغي - يلزم - ربما - على - يستطيع - يجب - يمكن - من الواجب - من الضروري - من المفترض/المفروض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References</a:t>
            </a:r>
            <a:endParaRPr lang="ar-SA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l" rtl="0" eaLnBrk="1" hangingPunct="1"/>
            <a:r>
              <a:rPr lang="en-US" smtClean="0">
                <a:hlinkClick r:id="rId2"/>
              </a:rPr>
              <a:t>http://grammar.ccc.commnet.edu/grammar/auxiliary.htm</a:t>
            </a:r>
            <a:endParaRPr lang="en-US" smtClean="0"/>
          </a:p>
          <a:p>
            <a:pPr algn="l" rtl="0" eaLnBrk="1" hangingPunct="1"/>
            <a:r>
              <a:rPr lang="en-US" smtClean="0">
                <a:hlinkClick r:id="rId3"/>
              </a:rPr>
              <a:t>http://www.perfect-english-grammar.com/modal-verbs.html</a:t>
            </a:r>
            <a:endParaRPr lang="en-US" smtClean="0"/>
          </a:p>
          <a:p>
            <a:pPr algn="l" rtl="0" eaLnBrk="1" hangingPunct="1"/>
            <a:r>
              <a:rPr lang="en-US" smtClean="0"/>
              <a:t>Khalil, A. (1999). </a:t>
            </a:r>
            <a:r>
              <a:rPr lang="en-US" i="1" smtClean="0"/>
              <a:t>A contrastive grammar of English and Arabic. </a:t>
            </a:r>
            <a:r>
              <a:rPr lang="en-US" smtClean="0"/>
              <a:t>Jordon: Jordon Book Centre.</a:t>
            </a:r>
          </a:p>
          <a:p>
            <a:pPr algn="l" rtl="0" eaLnBrk="1" hangingPunct="1"/>
            <a:r>
              <a:rPr lang="en-US" smtClean="0"/>
              <a:t>Vince, M. &amp; j, P. (2003). </a:t>
            </a:r>
            <a:r>
              <a:rPr lang="en-US" i="1" smtClean="0"/>
              <a:t>Intermediate language practice: English grammar and vocabulary</a:t>
            </a:r>
            <a:r>
              <a:rPr lang="en-US" smtClean="0"/>
              <a:t>. Oxford, UK: Macmillan.</a:t>
            </a:r>
          </a:p>
          <a:p>
            <a:pPr algn="l" rtl="0" eaLnBrk="1" hangingPunct="1"/>
            <a:endParaRPr lang="ar-S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ar-SA" smtClean="0">
              <a:solidFill>
                <a:srgbClr val="7B9899"/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dirty="0" smtClean="0"/>
              <a:t>Modals are helping or auxiliary verbs that occur with main verbs to show different shades of meaning</a:t>
            </a:r>
            <a:r>
              <a:rPr lang="en-US" dirty="0"/>
              <a:t> </a:t>
            </a:r>
            <a:r>
              <a:rPr lang="en-US" dirty="0" smtClean="0"/>
              <a:t>or attitude.</a:t>
            </a:r>
          </a:p>
          <a:p>
            <a:pPr algn="l" rtl="0" eaLnBrk="1" hangingPunct="1">
              <a:defRPr/>
            </a:pPr>
            <a:endParaRPr lang="en-US" dirty="0"/>
          </a:p>
          <a:p>
            <a:pPr algn="l" rtl="0" eaLnBrk="1" hangingPunct="1">
              <a:defRPr/>
            </a:pPr>
            <a:r>
              <a:rPr lang="en-US" dirty="0"/>
              <a:t>Can - could - may - might - will - would - used to - shall - should - must - ought to - - need</a:t>
            </a:r>
          </a:p>
          <a:p>
            <a:pPr algn="l" rtl="0" eaLnBrk="1" hangingPunct="1">
              <a:defRPr/>
            </a:pPr>
            <a:endParaRPr lang="en-US" dirty="0" smtClean="0"/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endParaRPr lang="en-US" dirty="0" smtClean="0"/>
          </a:p>
          <a:p>
            <a:pPr algn="l" rtl="0" eaLnBrk="1" hangingPunct="1">
              <a:defRPr/>
            </a:pPr>
            <a:r>
              <a:rPr lang="en-US" dirty="0" smtClean="0"/>
              <a:t>Their form does not change with different subjects (no third person singular -s, -ing, or -ed)</a:t>
            </a:r>
          </a:p>
          <a:p>
            <a:pPr algn="l" rtl="0" eaLnBrk="1" hangingPunct="1">
              <a:defRPr/>
            </a:pPr>
            <a:endParaRPr lang="en-US" dirty="0" smtClean="0"/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l" rtl="0">
              <a:defRPr/>
            </a:pPr>
            <a:r>
              <a:rPr lang="en-US" dirty="0" smtClean="0"/>
              <a:t>They are followed by the infinitive without </a:t>
            </a:r>
            <a:r>
              <a:rPr lang="en-US" i="1" dirty="0" smtClean="0"/>
              <a:t>to</a:t>
            </a:r>
            <a:endParaRPr lang="en-US" dirty="0" smtClean="0"/>
          </a:p>
          <a:p>
            <a:pPr marL="0" indent="0" algn="l" rtl="0">
              <a:buFont typeface="Wingdings 2" pitchFamily="18" charset="2"/>
              <a:buNone/>
              <a:defRPr/>
            </a:pPr>
            <a:endParaRPr lang="en-US" dirty="0" smtClean="0"/>
          </a:p>
          <a:p>
            <a:pPr algn="l" rtl="0">
              <a:defRPr/>
            </a:pPr>
            <a:r>
              <a:rPr lang="en-US" dirty="0" smtClean="0"/>
              <a:t>They use inversion in questions ( “she can go” becomes “can she go”? ) </a:t>
            </a:r>
            <a:endParaRPr lang="ar-SA" dirty="0" smtClean="0"/>
          </a:p>
          <a:p>
            <a:pPr marL="0" indent="0" algn="l" rtl="0">
              <a:buFont typeface="Wingdings 2" pitchFamily="18" charset="2"/>
              <a:buNone/>
              <a:defRPr/>
            </a:pPr>
            <a:endParaRPr lang="en-US" dirty="0" smtClean="0"/>
          </a:p>
          <a:p>
            <a:pPr algn="l" rtl="0"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Can</a:t>
            </a:r>
            <a:endParaRPr lang="ar-SA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dirty="0" smtClean="0"/>
              <a:t>Ability </a:t>
            </a:r>
            <a:r>
              <a:rPr lang="en-US" dirty="0" smtClean="0">
                <a:sym typeface="Wingdings" pitchFamily="2" charset="2"/>
              </a:rPr>
              <a:t> 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dirty="0" smtClean="0">
                <a:sym typeface="Wingdings" pitchFamily="2" charset="2"/>
              </a:rPr>
              <a:t>She can speak French, but she can’t write very well.</a:t>
            </a:r>
          </a:p>
          <a:p>
            <a:pPr algn="l" rtl="0" eaLnBrk="1" hangingPunct="1">
              <a:defRPr/>
            </a:pPr>
            <a:endParaRPr lang="en-US" dirty="0" smtClean="0"/>
          </a:p>
          <a:p>
            <a:pPr algn="l" rtl="0" eaLnBrk="1" hangingPunct="1">
              <a:defRPr/>
            </a:pPr>
            <a:r>
              <a:rPr lang="en-US" dirty="0" smtClean="0"/>
              <a:t>Permission (less formal) </a:t>
            </a:r>
            <a:r>
              <a:rPr lang="en-US" dirty="0" smtClean="0">
                <a:sym typeface="Wingdings" pitchFamily="2" charset="2"/>
              </a:rPr>
              <a:t> 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dirty="0" smtClean="0">
                <a:sym typeface="Wingdings" pitchFamily="2" charset="2"/>
              </a:rPr>
              <a:t>Can I speak to you about this?</a:t>
            </a:r>
          </a:p>
          <a:p>
            <a:pPr algn="l" rtl="0" eaLnBrk="1" hangingPunct="1">
              <a:defRPr/>
            </a:pPr>
            <a:endParaRPr lang="en-US" dirty="0" smtClean="0">
              <a:sym typeface="Wingdings" pitchFamily="2" charset="2"/>
            </a:endParaRPr>
          </a:p>
          <a:p>
            <a:pPr algn="l" rtl="0" eaLnBrk="1" hangingPunct="1">
              <a:defRPr/>
            </a:pPr>
            <a:r>
              <a:rPr lang="en-US" dirty="0" smtClean="0">
                <a:sym typeface="Wingdings" pitchFamily="2" charset="2"/>
              </a:rPr>
              <a:t>Possibility 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dirty="0" smtClean="0">
                <a:sym typeface="Wingdings" pitchFamily="2" charset="2"/>
              </a:rPr>
              <a:t>The company can produce more cars this year.</a:t>
            </a:r>
          </a:p>
          <a:p>
            <a:pPr algn="l" rtl="0" eaLnBrk="1" hangingPunct="1">
              <a:defRPr/>
            </a:pPr>
            <a:endParaRPr lang="en-US" dirty="0" smtClean="0"/>
          </a:p>
          <a:p>
            <a:pPr algn="l" rtl="0" eaLnBrk="1" hangingPunct="1"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Could</a:t>
            </a:r>
            <a:endParaRPr lang="ar-SA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sz="2400" dirty="0" smtClean="0"/>
              <a:t>Ability (past) </a:t>
            </a:r>
            <a:r>
              <a:rPr lang="en-US" sz="2400" dirty="0" smtClean="0">
                <a:sym typeface="Wingdings" pitchFamily="2" charset="2"/>
              </a:rPr>
              <a:t>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sz="2400" dirty="0" smtClean="0"/>
              <a:t>We could always stay up all night when we were younger.</a:t>
            </a:r>
          </a:p>
          <a:p>
            <a:pPr algn="l" rtl="0" eaLnBrk="1" hangingPunct="1">
              <a:defRPr/>
            </a:pPr>
            <a:endParaRPr lang="en-US" sz="2400" dirty="0" smtClean="0"/>
          </a:p>
          <a:p>
            <a:pPr algn="l" rtl="0" eaLnBrk="1" hangingPunct="1">
              <a:defRPr/>
            </a:pPr>
            <a:r>
              <a:rPr lang="en-US" sz="2400" dirty="0" smtClean="0"/>
              <a:t>Permission (past/future) </a:t>
            </a:r>
            <a:r>
              <a:rPr lang="en-US" sz="2400" dirty="0" smtClean="0">
                <a:sym typeface="Wingdings" pitchFamily="2" charset="2"/>
              </a:rPr>
              <a:t>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sz="2400" dirty="0" smtClean="0"/>
              <a:t>Could I stop by to pick up the papers tonight?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endParaRPr lang="en-US" sz="2400" dirty="0"/>
          </a:p>
          <a:p>
            <a:pPr algn="l" rtl="0" eaLnBrk="1" hangingPunct="1">
              <a:defRPr/>
            </a:pPr>
            <a:r>
              <a:rPr lang="en-US" sz="2400" dirty="0" smtClean="0"/>
              <a:t>Possibility (present) </a:t>
            </a:r>
            <a:r>
              <a:rPr lang="en-US" sz="2400" dirty="0" smtClean="0">
                <a:sym typeface="Wingdings" pitchFamily="2" charset="2"/>
              </a:rPr>
              <a:t>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sz="2400" dirty="0" smtClean="0">
                <a:sym typeface="Wingdings" pitchFamily="2" charset="2"/>
              </a:rPr>
              <a:t>Children could always spend their days playing in the backyard.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sz="2400" dirty="0" smtClean="0">
                <a:sym typeface="Wingdings" pitchFamily="2" charset="2"/>
              </a:rPr>
              <a:t>If they paid more attention, they could understand the course.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May/Might</a:t>
            </a:r>
            <a:endParaRPr lang="ar-SA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dirty="0" smtClean="0"/>
              <a:t>Permission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 smtClean="0"/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dirty="0" smtClean="0"/>
              <a:t>May I come in?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endParaRPr lang="en-US" dirty="0"/>
          </a:p>
          <a:p>
            <a:pPr algn="l" rtl="0" eaLnBrk="1" hangingPunct="1">
              <a:defRPr/>
            </a:pPr>
            <a:r>
              <a:rPr lang="en-US" dirty="0" smtClean="0"/>
              <a:t>Possibility </a:t>
            </a:r>
            <a:r>
              <a:rPr lang="en-US" dirty="0" smtClean="0">
                <a:sym typeface="Wingdings" pitchFamily="2" charset="2"/>
              </a:rPr>
              <a:t>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dirty="0" smtClean="0">
                <a:sym typeface="Wingdings" pitchFamily="2" charset="2"/>
              </a:rPr>
              <a:t>She might teach us this course next semester.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dirty="0" smtClean="0">
                <a:sym typeface="Wingdings" pitchFamily="2" charset="2"/>
              </a:rPr>
              <a:t>He may visit his brother in the US next year.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dirty="0" smtClean="0">
                <a:sym typeface="Wingdings" pitchFamily="2" charset="2"/>
              </a:rPr>
              <a:t>Sara might have advised me not to come to the party.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dirty="0" smtClean="0">
                <a:sym typeface="Wingdings" pitchFamily="2" charset="2"/>
              </a:rPr>
              <a:t>They may have decided to go to the appointment.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Will</a:t>
            </a:r>
            <a:endParaRPr lang="ar-SA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dirty="0" smtClean="0"/>
              <a:t>Willingness </a:t>
            </a:r>
            <a:r>
              <a:rPr lang="en-US" dirty="0" smtClean="0">
                <a:sym typeface="Wingdings" pitchFamily="2" charset="2"/>
              </a:rPr>
              <a:t>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dirty="0" smtClean="0">
                <a:sym typeface="Wingdings" pitchFamily="2" charset="2"/>
              </a:rPr>
              <a:t>I will clean the living room, if you help me.</a:t>
            </a:r>
          </a:p>
          <a:p>
            <a:pPr algn="l" rtl="0" eaLnBrk="1" hangingPunct="1">
              <a:defRPr/>
            </a:pPr>
            <a:endParaRPr lang="en-US" dirty="0" smtClean="0">
              <a:sym typeface="Wingdings" pitchFamily="2" charset="2"/>
            </a:endParaRPr>
          </a:p>
          <a:p>
            <a:pPr algn="l" rtl="0" eaLnBrk="1" hangingPunct="1">
              <a:defRPr/>
            </a:pPr>
            <a:r>
              <a:rPr lang="en-US" dirty="0" smtClean="0">
                <a:sym typeface="Wingdings" pitchFamily="2" charset="2"/>
              </a:rPr>
              <a:t>Intention 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dirty="0" smtClean="0"/>
              <a:t>I will go to the conference in July.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endParaRPr lang="en-US" dirty="0"/>
          </a:p>
          <a:p>
            <a:pPr algn="l" rtl="0" eaLnBrk="1" hangingPunct="1">
              <a:defRPr/>
            </a:pPr>
            <a:r>
              <a:rPr lang="en-US" dirty="0" smtClean="0"/>
              <a:t>Prediction </a:t>
            </a:r>
            <a:r>
              <a:rPr lang="en-US" dirty="0" smtClean="0">
                <a:sym typeface="Wingdings" pitchFamily="2" charset="2"/>
              </a:rPr>
              <a:t>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dirty="0" smtClean="0">
                <a:sym typeface="Wingdings" pitchFamily="2" charset="2"/>
              </a:rPr>
              <a:t>The driver will be here soon.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Would</a:t>
            </a:r>
            <a:endParaRPr lang="ar-SA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dirty="0" smtClean="0"/>
              <a:t>Willingness </a:t>
            </a:r>
            <a:r>
              <a:rPr lang="en-US" dirty="0" smtClean="0">
                <a:sym typeface="Wingdings" pitchFamily="2" charset="2"/>
              </a:rPr>
              <a:t>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dirty="0" smtClean="0">
                <a:sym typeface="Wingdings" pitchFamily="2" charset="2"/>
              </a:rPr>
              <a:t>Would you please take off your shoes before coming in?</a:t>
            </a:r>
          </a:p>
          <a:p>
            <a:pPr algn="l" rtl="0" eaLnBrk="1" hangingPunct="1">
              <a:defRPr/>
            </a:pPr>
            <a:endParaRPr lang="en-US" dirty="0">
              <a:sym typeface="Wingdings" pitchFamily="2" charset="2"/>
            </a:endParaRPr>
          </a:p>
          <a:p>
            <a:pPr algn="l" rtl="0" eaLnBrk="1" hangingPunct="1">
              <a:defRPr/>
            </a:pPr>
            <a:r>
              <a:rPr lang="en-US" dirty="0" smtClean="0">
                <a:sym typeface="Wingdings" pitchFamily="2" charset="2"/>
              </a:rPr>
              <a:t>Hypothetical meaning 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dirty="0" smtClean="0">
                <a:sym typeface="Wingdings" pitchFamily="2" charset="2"/>
              </a:rPr>
              <a:t>My brother would be in 8</a:t>
            </a:r>
            <a:r>
              <a:rPr lang="en-US" baseline="30000" dirty="0" smtClean="0">
                <a:sym typeface="Wingdings" pitchFamily="2" charset="2"/>
              </a:rPr>
              <a:t>th</a:t>
            </a:r>
            <a:r>
              <a:rPr lang="en-US" dirty="0" smtClean="0">
                <a:sym typeface="Wingdings" pitchFamily="2" charset="2"/>
              </a:rPr>
              <a:t> grade now if he passed his final exams.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Used to</a:t>
            </a:r>
            <a:endParaRPr lang="ar-SA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dirty="0" smtClean="0"/>
              <a:t>An action that took place in the past customarily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 smtClean="0"/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dirty="0" smtClean="0"/>
              <a:t>We used to go the seaside every summer when we were children.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endParaRPr lang="en-US" dirty="0"/>
          </a:p>
          <a:p>
            <a:pPr algn="l" rtl="0" eaLnBrk="1" hangingPunct="1">
              <a:defRPr/>
            </a:pPr>
            <a:r>
              <a:rPr lang="en-US" dirty="0" smtClean="0"/>
              <a:t>Being accustomed to or familiar with something </a:t>
            </a:r>
            <a:r>
              <a:rPr lang="en-US" dirty="0" smtClean="0">
                <a:sym typeface="Wingdings" pitchFamily="2" charset="2"/>
              </a:rPr>
              <a:t>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dirty="0" smtClean="0">
                <a:sym typeface="Wingdings" pitchFamily="2" charset="2"/>
              </a:rPr>
              <a:t>We are used to waking up at 6:00 every morning.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endParaRPr lang="en-US" dirty="0" smtClean="0"/>
          </a:p>
          <a:p>
            <a:pPr algn="l" rtl="0" eaLnBrk="1" hangingPunct="1">
              <a:defRPr/>
            </a:pPr>
            <a:r>
              <a:rPr lang="en-US" dirty="0" smtClean="0"/>
              <a:t>Note: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dirty="0" smtClean="0"/>
              <a:t>I didn’t use to be like this.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r>
              <a:rPr lang="en-US" dirty="0" smtClean="0"/>
              <a:t>Didn’t you use to go study in the library?</a:t>
            </a:r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endParaRPr lang="en-US" dirty="0" smtClean="0"/>
          </a:p>
          <a:p>
            <a:pPr algn="l" rtl="0" eaLnBrk="1" hangingPunct="1">
              <a:defRPr/>
            </a:pPr>
            <a:endParaRPr lang="en-US" dirty="0"/>
          </a:p>
          <a:p>
            <a:pPr marL="0" indent="0" algn="l" rtl="0" eaLnBrk="1" hangingPunct="1">
              <a:buFont typeface="Wingdings 2" pitchFamily="18" charset="2"/>
              <a:buNone/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199</TotalTime>
  <Words>592</Words>
  <Application>Microsoft Office PowerPoint</Application>
  <PresentationFormat>On-screen Show (4:3)</PresentationFormat>
  <Paragraphs>98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Calibri</vt:lpstr>
      <vt:lpstr>Arial</vt:lpstr>
      <vt:lpstr>Georgia</vt:lpstr>
      <vt:lpstr>Wingdings 2</vt:lpstr>
      <vt:lpstr>Wingdings</vt:lpstr>
      <vt:lpstr>Times New Roman</vt:lpstr>
      <vt:lpstr>Civic</vt:lpstr>
      <vt:lpstr>Comparative Constructions</vt:lpstr>
      <vt:lpstr>Slide 2</vt:lpstr>
      <vt:lpstr>Slide 3</vt:lpstr>
      <vt:lpstr>Can</vt:lpstr>
      <vt:lpstr>Could</vt:lpstr>
      <vt:lpstr>May/Might</vt:lpstr>
      <vt:lpstr>Will</vt:lpstr>
      <vt:lpstr>Would</vt:lpstr>
      <vt:lpstr>Used to</vt:lpstr>
      <vt:lpstr>Should</vt:lpstr>
      <vt:lpstr>Must</vt:lpstr>
      <vt:lpstr>Ought to</vt:lpstr>
      <vt:lpstr>English vs. Arabic</vt:lpstr>
      <vt:lpstr> 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Comparative Constructions II</dc:title>
  <dc:creator>Fawaz</dc:creator>
  <cp:lastModifiedBy>sony</cp:lastModifiedBy>
  <cp:revision>23</cp:revision>
  <cp:lastPrinted>2013-02-08T20:59:55Z</cp:lastPrinted>
  <dcterms:created xsi:type="dcterms:W3CDTF">2006-08-16T00:00:00Z</dcterms:created>
  <dcterms:modified xsi:type="dcterms:W3CDTF">2013-05-17T17:26:21Z</dcterms:modified>
</cp:coreProperties>
</file>