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64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8E36636D-D922-432D-A958-524484B5923D}" type="datetimeFigureOut">
              <a:rPr lang="ar-SA" smtClean="0"/>
              <a:pPr/>
              <a:t>6/20/2008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ar-SA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DF28FB93-0A08-4E7D-8E63-9EFA29F1E09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ar-SA" smtClean="0"/>
              <a:pPr/>
              <a:t>6/20/2008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ar-SA" smtClean="0"/>
              <a:pPr/>
              <a:t>6/20/2008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ar-SA" smtClean="0"/>
              <a:pPr/>
              <a:t>6/20/2008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ar-SA" smtClean="0"/>
              <a:pPr/>
              <a:t>6/20/2008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BAA94-C6A1-4A84-BE0B-B93B4D4695F1}" type="datetimeFigureOut">
              <a:rPr lang="ar-SA" smtClean="0"/>
              <a:pPr/>
              <a:t>6/20/2008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22045-F852-432A-8439-4C4D1E71E8F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E36636D-D922-432D-A958-524484B5923D}" type="datetimeFigureOut">
              <a:rPr lang="ar-SA" smtClean="0"/>
              <a:pPr/>
              <a:t>6/20/2008</a:t>
            </a:fld>
            <a:endParaRPr lang="ar-S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F28FB93-0A08-4E7D-8E63-9EFA29F1E09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8E36636D-D922-432D-A958-524484B5923D}" type="datetimeFigureOut">
              <a:rPr lang="ar-SA" smtClean="0"/>
              <a:pPr/>
              <a:t>6/20/2008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DF28FB93-0A08-4E7D-8E63-9EFA29F1E09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ar-SA" smtClean="0"/>
              <a:pPr/>
              <a:t>6/20/2008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ar-SA" smtClean="0"/>
              <a:pPr/>
              <a:t>6/20/2008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ar-SA" smtClean="0"/>
              <a:pPr/>
              <a:t>6/20/2008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8E36636D-D922-432D-A958-524484B5923D}" type="datetimeFigureOut">
              <a:rPr lang="ar-SA" smtClean="0"/>
              <a:pPr/>
              <a:t>6/20/2008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ar-SA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DF28FB93-0A08-4E7D-8E63-9EFA29F1E093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r" rtl="1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r" rtl="1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r" rtl="1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r" rtl="1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2924944"/>
            <a:ext cx="3970784" cy="936104"/>
          </a:xfrm>
        </p:spPr>
        <p:txBody>
          <a:bodyPr/>
          <a:lstStyle/>
          <a:p>
            <a:r>
              <a:rPr lang="en-US" sz="3600" b="1" dirty="0" smtClean="0"/>
              <a:t>PRACTICAL -</a:t>
            </a:r>
            <a:r>
              <a:rPr lang="en-US" sz="3600" b="1" dirty="0" smtClean="0"/>
              <a:t>5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3861048"/>
            <a:ext cx="5400600" cy="1368152"/>
          </a:xfrm>
        </p:spPr>
        <p:txBody>
          <a:bodyPr>
            <a:noAutofit/>
          </a:bodyPr>
          <a:lstStyle/>
          <a:p>
            <a:r>
              <a:rPr lang="en-US" sz="2800" b="1" u="sng" dirty="0" smtClean="0"/>
              <a:t>PROPER SECTION CUTTING</a:t>
            </a:r>
            <a:endParaRPr lang="ar-SA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5940152" y="5661248"/>
            <a:ext cx="2880320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dirty="0" smtClean="0"/>
              <a:t>By: </a:t>
            </a:r>
            <a:r>
              <a:rPr lang="en-US" sz="1600" dirty="0" err="1" smtClean="0"/>
              <a:t>Khadija</a:t>
            </a:r>
            <a:r>
              <a:rPr lang="en-US" sz="1600" dirty="0" smtClean="0"/>
              <a:t> </a:t>
            </a:r>
            <a:r>
              <a:rPr lang="en-US" sz="1400" dirty="0" err="1" smtClean="0"/>
              <a:t>AlZahrani</a:t>
            </a:r>
            <a:endParaRPr lang="ar-SA" sz="1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3654152"/>
          </a:xfrm>
        </p:spPr>
        <p:txBody>
          <a:bodyPr>
            <a:normAutofit/>
          </a:bodyPr>
          <a:lstStyle/>
          <a:p>
            <a:pPr lvl="0" rtl="0">
              <a:buFont typeface="Wingdings" pitchFamily="2" charset="2"/>
              <a:buChar char="v"/>
            </a:pPr>
            <a:r>
              <a:rPr lang="en-US" sz="2400" b="1" u="sng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PROPER SECTION </a:t>
            </a:r>
            <a:r>
              <a:rPr lang="en-US" sz="2400" b="1" u="sng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CUTTING</a:t>
            </a:r>
            <a:r>
              <a:rPr lang="en-US" sz="2400" b="1" u="sng" dirty="0" smtClean="0">
                <a:latin typeface="+mn-lt"/>
              </a:rPr>
              <a:t/>
            </a:r>
            <a:br>
              <a:rPr lang="en-US" sz="2400" b="1" u="sng" dirty="0" smtClean="0">
                <a:latin typeface="+mn-lt"/>
              </a:rPr>
            </a:br>
            <a:r>
              <a:rPr lang="en-US" sz="2400" dirty="0" smtClean="0">
                <a:latin typeface="+mn-lt"/>
              </a:rPr>
              <a:t/>
            </a:r>
            <a:br>
              <a:rPr lang="en-US" sz="2400" dirty="0" smtClean="0">
                <a:latin typeface="+mn-lt"/>
              </a:rPr>
            </a:br>
            <a:r>
              <a:rPr lang="en-US" sz="2400" dirty="0" smtClean="0">
                <a:solidFill>
                  <a:schemeClr val="tx1"/>
                </a:solidFill>
                <a:latin typeface="+mn-lt"/>
              </a:rPr>
              <a:t>Typically 5 </a:t>
            </a:r>
            <a:r>
              <a:rPr lang="en-US" sz="2400" dirty="0" err="1" smtClean="0">
                <a:solidFill>
                  <a:schemeClr val="tx1"/>
                </a:solidFill>
                <a:latin typeface="+mn-lt"/>
              </a:rPr>
              <a:t>μm</a:t>
            </a:r>
            <a:r>
              <a:rPr lang="en-US" sz="24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US" sz="2400" dirty="0" smtClean="0">
                <a:solidFill>
                  <a:schemeClr val="tx1"/>
                </a:solidFill>
                <a:latin typeface="+mn-lt"/>
              </a:rPr>
              <a:t>thick </a:t>
            </a:r>
            <a:r>
              <a:rPr lang="en-US" sz="2400" dirty="0" smtClean="0">
                <a:solidFill>
                  <a:schemeClr val="tx1"/>
                </a:solidFill>
                <a:latin typeface="+mn-lt"/>
              </a:rPr>
              <a:t>for light microscopy </a:t>
            </a:r>
            <a:br>
              <a:rPr lang="en-US" sz="2400" dirty="0" smtClean="0">
                <a:solidFill>
                  <a:schemeClr val="tx1"/>
                </a:solidFill>
                <a:latin typeface="+mn-lt"/>
              </a:rPr>
            </a:br>
            <a:r>
              <a:rPr lang="en-US" sz="2400" dirty="0" smtClean="0">
                <a:solidFill>
                  <a:schemeClr val="tx1"/>
                </a:solidFill>
                <a:latin typeface="+mn-lt"/>
              </a:rPr>
              <a:t>And 80-100 </a:t>
            </a:r>
            <a:r>
              <a:rPr lang="en-US" sz="2400" dirty="0" smtClean="0">
                <a:solidFill>
                  <a:schemeClr val="tx1"/>
                </a:solidFill>
                <a:latin typeface="+mn-lt"/>
              </a:rPr>
              <a:t>nm </a:t>
            </a:r>
            <a:r>
              <a:rPr lang="en-US" sz="2400" dirty="0" smtClean="0">
                <a:solidFill>
                  <a:schemeClr val="tx1"/>
                </a:solidFill>
                <a:latin typeface="+mn-lt"/>
              </a:rPr>
              <a:t>thick for electron microscopy.</a:t>
            </a:r>
            <a:r>
              <a:rPr lang="en-US" sz="2400" dirty="0" smtClean="0">
                <a:latin typeface="+mn-lt"/>
              </a:rPr>
              <a:t/>
            </a:r>
            <a:br>
              <a:rPr lang="en-US" sz="2400" dirty="0" smtClean="0">
                <a:latin typeface="+mn-lt"/>
              </a:rPr>
            </a:br>
            <a:endParaRPr lang="ar-SA" sz="2400" dirty="0">
              <a:latin typeface="+mn-l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764704"/>
            <a:ext cx="8435280" cy="5184576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  </a:t>
            </a: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TECHNIQUES </a:t>
            </a: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OF CUTTING PARAFFIN SECTIONS:</a:t>
            </a:r>
            <a:r>
              <a:rPr lang="en-US" sz="2400" dirty="0" smtClean="0">
                <a:latin typeface="+mn-lt"/>
              </a:rPr>
              <a:t/>
            </a:r>
            <a:br>
              <a:rPr lang="en-US" sz="2400" dirty="0" smtClean="0">
                <a:latin typeface="+mn-lt"/>
              </a:rPr>
            </a:br>
            <a:r>
              <a:rPr lang="en-US" sz="2400" dirty="0" smtClean="0">
                <a:solidFill>
                  <a:schemeClr val="tx1"/>
                </a:solidFill>
                <a:latin typeface="+mn-lt"/>
              </a:rPr>
              <a:t>1- Orientation </a:t>
            </a:r>
            <a:r>
              <a:rPr lang="en-US" sz="2400" dirty="0" smtClean="0">
                <a:solidFill>
                  <a:schemeClr val="tx1"/>
                </a:solidFill>
                <a:latin typeface="+mn-lt"/>
              </a:rPr>
              <a:t>of the block on the </a:t>
            </a:r>
            <a:r>
              <a:rPr lang="en-US" sz="2400" dirty="0" smtClean="0">
                <a:solidFill>
                  <a:schemeClr val="tx1"/>
                </a:solidFill>
                <a:latin typeface="+mn-lt"/>
              </a:rPr>
              <a:t>microtome</a:t>
            </a:r>
            <a:r>
              <a:rPr lang="en-US" sz="240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en-US" sz="2400" dirty="0" smtClean="0">
                <a:solidFill>
                  <a:schemeClr val="tx1"/>
                </a:solidFill>
                <a:latin typeface="+mn-lt"/>
              </a:rPr>
            </a:br>
            <a:r>
              <a:rPr lang="en-US" sz="2400" dirty="0" smtClean="0">
                <a:solidFill>
                  <a:schemeClr val="tx1"/>
                </a:solidFill>
                <a:latin typeface="+mn-lt"/>
              </a:rPr>
              <a:t>2- Setting </a:t>
            </a:r>
            <a:r>
              <a:rPr lang="en-US" sz="2400" dirty="0" smtClean="0">
                <a:solidFill>
                  <a:schemeClr val="tx1"/>
                </a:solidFill>
                <a:latin typeface="+mn-lt"/>
              </a:rPr>
              <a:t>the knife in the suitable </a:t>
            </a:r>
            <a:r>
              <a:rPr lang="en-US" sz="2400" dirty="0" smtClean="0">
                <a:solidFill>
                  <a:schemeClr val="tx1"/>
                </a:solidFill>
                <a:latin typeface="+mn-lt"/>
              </a:rPr>
              <a:t>angle</a:t>
            </a:r>
            <a:r>
              <a:rPr lang="en-US" sz="240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en-US" sz="2400" dirty="0" smtClean="0">
                <a:solidFill>
                  <a:schemeClr val="tx1"/>
                </a:solidFill>
                <a:latin typeface="+mn-lt"/>
              </a:rPr>
            </a:br>
            <a:r>
              <a:rPr lang="en-US" sz="2400" dirty="0" smtClean="0">
                <a:solidFill>
                  <a:schemeClr val="tx1"/>
                </a:solidFill>
                <a:latin typeface="+mn-lt"/>
              </a:rPr>
              <a:t>3- Trimming </a:t>
            </a:r>
            <a:r>
              <a:rPr lang="en-US" sz="2400" dirty="0" smtClean="0">
                <a:solidFill>
                  <a:schemeClr val="tx1"/>
                </a:solidFill>
                <a:latin typeface="+mn-lt"/>
              </a:rPr>
              <a:t>or shaving the block</a:t>
            </a:r>
            <a:br>
              <a:rPr lang="en-US" sz="2400" dirty="0" smtClean="0">
                <a:solidFill>
                  <a:schemeClr val="tx1"/>
                </a:solidFill>
                <a:latin typeface="+mn-lt"/>
              </a:rPr>
            </a:br>
            <a:r>
              <a:rPr lang="en-US" sz="2400" dirty="0" smtClean="0">
                <a:solidFill>
                  <a:schemeClr val="tx1"/>
                </a:solidFill>
                <a:latin typeface="+mn-lt"/>
              </a:rPr>
              <a:t>4- Cutting </a:t>
            </a:r>
            <a:r>
              <a:rPr lang="en-US" sz="2400" dirty="0" smtClean="0">
                <a:solidFill>
                  <a:schemeClr val="tx1"/>
                </a:solidFill>
                <a:latin typeface="+mn-lt"/>
              </a:rPr>
              <a:t>the section to the required </a:t>
            </a:r>
            <a:r>
              <a:rPr lang="en-US" sz="2400" dirty="0" smtClean="0">
                <a:solidFill>
                  <a:schemeClr val="tx1"/>
                </a:solidFill>
                <a:latin typeface="+mn-lt"/>
              </a:rPr>
              <a:t>thicken</a:t>
            </a:r>
            <a:r>
              <a:rPr lang="en-US" sz="2400" dirty="0" smtClean="0">
                <a:latin typeface="+mn-lt"/>
              </a:rPr>
              <a:t/>
            </a:r>
            <a:br>
              <a:rPr lang="en-US" sz="2400" dirty="0" smtClean="0">
                <a:latin typeface="+mn-lt"/>
              </a:rPr>
            </a:br>
            <a:r>
              <a:rPr lang="ar-SA" sz="2400" dirty="0" smtClean="0">
                <a:latin typeface="+mn-lt"/>
              </a:rPr>
              <a:t/>
            </a:r>
            <a:br>
              <a:rPr lang="ar-SA" sz="2400" dirty="0" smtClean="0">
                <a:latin typeface="+mn-lt"/>
              </a:rPr>
            </a:br>
            <a:r>
              <a:rPr lang="en-US" sz="2400" b="1" dirty="0" smtClean="0">
                <a:latin typeface="+mn-lt"/>
              </a:rPr>
              <a:t> </a:t>
            </a: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GENERAL FAULTS WHEN CUTTING PARAFFIN </a:t>
            </a: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    SECTIONS</a:t>
            </a: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:</a:t>
            </a:r>
            <a:r>
              <a:rPr lang="en-US" sz="2400" dirty="0" smtClean="0">
                <a:latin typeface="+mn-lt"/>
              </a:rPr>
              <a:t/>
            </a:r>
            <a:br>
              <a:rPr lang="en-US" sz="2400" dirty="0" smtClean="0">
                <a:latin typeface="+mn-lt"/>
              </a:rPr>
            </a:br>
            <a:r>
              <a:rPr lang="en-US" sz="2400" dirty="0" smtClean="0">
                <a:solidFill>
                  <a:schemeClr val="tx1"/>
                </a:solidFill>
                <a:latin typeface="+mn-lt"/>
              </a:rPr>
              <a:t>a- Blunt </a:t>
            </a:r>
            <a:r>
              <a:rPr lang="en-US" sz="2400" dirty="0" smtClean="0">
                <a:solidFill>
                  <a:schemeClr val="tx1"/>
                </a:solidFill>
                <a:latin typeface="+mn-lt"/>
              </a:rPr>
              <a:t>knife and a damage knife </a:t>
            </a:r>
            <a:r>
              <a:rPr lang="en-US" sz="2400" dirty="0" smtClean="0">
                <a:solidFill>
                  <a:schemeClr val="tx1"/>
                </a:solidFill>
                <a:latin typeface="+mn-lt"/>
              </a:rPr>
              <a:t>edge</a:t>
            </a:r>
            <a:r>
              <a:rPr lang="en-US" sz="240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en-US" sz="2400" dirty="0" smtClean="0">
                <a:solidFill>
                  <a:schemeClr val="tx1"/>
                </a:solidFill>
                <a:latin typeface="+mn-lt"/>
              </a:rPr>
            </a:br>
            <a:r>
              <a:rPr lang="en-US" sz="2400" dirty="0" smtClean="0">
                <a:solidFill>
                  <a:schemeClr val="tx1"/>
                </a:solidFill>
                <a:latin typeface="+mn-lt"/>
              </a:rPr>
              <a:t>b- Block </a:t>
            </a:r>
            <a:r>
              <a:rPr lang="en-US" sz="2400" dirty="0" smtClean="0">
                <a:solidFill>
                  <a:schemeClr val="tx1"/>
                </a:solidFill>
                <a:latin typeface="+mn-lt"/>
              </a:rPr>
              <a:t>or knife not well locked by screws or both</a:t>
            </a:r>
            <a:br>
              <a:rPr lang="en-US" sz="2400" dirty="0" smtClean="0">
                <a:solidFill>
                  <a:schemeClr val="tx1"/>
                </a:solidFill>
                <a:latin typeface="+mn-lt"/>
              </a:rPr>
            </a:br>
            <a:r>
              <a:rPr lang="en-US" sz="2400" dirty="0" smtClean="0">
                <a:solidFill>
                  <a:schemeClr val="tx1"/>
                </a:solidFill>
                <a:latin typeface="+mn-lt"/>
              </a:rPr>
              <a:t>c- Incorrect </a:t>
            </a:r>
            <a:r>
              <a:rPr lang="en-US" sz="2400" dirty="0" smtClean="0">
                <a:solidFill>
                  <a:schemeClr val="tx1"/>
                </a:solidFill>
                <a:latin typeface="+mn-lt"/>
              </a:rPr>
              <a:t>setting of the knife</a:t>
            </a:r>
            <a:br>
              <a:rPr lang="en-US" sz="2400" dirty="0" smtClean="0">
                <a:solidFill>
                  <a:schemeClr val="tx1"/>
                </a:solidFill>
                <a:latin typeface="+mn-lt"/>
              </a:rPr>
            </a:br>
            <a:endParaRPr lang="ar-SA" sz="2400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5472608"/>
          </a:xfrm>
        </p:spPr>
        <p:txBody>
          <a:bodyPr>
            <a:normAutofit fontScale="90000"/>
          </a:bodyPr>
          <a:lstStyle/>
          <a:p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For easy and good sectioning the following points are necessary: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>
                <a:solidFill>
                  <a:schemeClr val="tx1"/>
                </a:solidFill>
                <a:latin typeface="+mn-lt"/>
              </a:rPr>
              <a:t>1- Appropriate </a:t>
            </a:r>
            <a:r>
              <a:rPr lang="en-US" sz="2400" dirty="0" smtClean="0">
                <a:solidFill>
                  <a:schemeClr val="tx1"/>
                </a:solidFill>
                <a:latin typeface="+mn-lt"/>
              </a:rPr>
              <a:t>microtome and appropriate </a:t>
            </a:r>
            <a:r>
              <a:rPr lang="en-US" sz="2400" dirty="0" smtClean="0">
                <a:solidFill>
                  <a:schemeClr val="tx1"/>
                </a:solidFill>
                <a:latin typeface="+mn-lt"/>
              </a:rPr>
              <a:t>knife</a:t>
            </a:r>
            <a:br>
              <a:rPr lang="en-US" sz="2400" dirty="0" smtClean="0">
                <a:solidFill>
                  <a:schemeClr val="tx1"/>
                </a:solidFill>
                <a:latin typeface="+mn-lt"/>
              </a:rPr>
            </a:br>
            <a:r>
              <a:rPr lang="en-US" sz="2400" dirty="0" smtClean="0">
                <a:solidFill>
                  <a:schemeClr val="tx1"/>
                </a:solidFill>
                <a:latin typeface="+mn-lt"/>
              </a:rPr>
              <a:t>2- Well prepared knife</a:t>
            </a:r>
            <a:br>
              <a:rPr lang="en-US" sz="2400" dirty="0" smtClean="0">
                <a:solidFill>
                  <a:schemeClr val="tx1"/>
                </a:solidFill>
                <a:latin typeface="+mn-lt"/>
              </a:rPr>
            </a:br>
            <a:r>
              <a:rPr lang="en-US" sz="2400" dirty="0" smtClean="0">
                <a:solidFill>
                  <a:schemeClr val="tx1"/>
                </a:solidFill>
                <a:latin typeface="+mn-lt"/>
              </a:rPr>
              <a:t>3- Perfect setting includes:</a:t>
            </a:r>
            <a:br>
              <a:rPr lang="en-US" sz="2400" dirty="0" smtClean="0">
                <a:solidFill>
                  <a:schemeClr val="tx1"/>
                </a:solidFill>
                <a:latin typeface="+mn-lt"/>
              </a:rPr>
            </a:br>
            <a:r>
              <a:rPr lang="en-US" sz="2400" dirty="0" smtClean="0">
                <a:solidFill>
                  <a:schemeClr val="tx1"/>
                </a:solidFill>
                <a:latin typeface="+mn-lt"/>
              </a:rPr>
              <a:t>    a-Relation of the knife to the object</a:t>
            </a:r>
            <a:br>
              <a:rPr lang="en-US" sz="2400" dirty="0" smtClean="0">
                <a:solidFill>
                  <a:schemeClr val="tx1"/>
                </a:solidFill>
                <a:latin typeface="+mn-lt"/>
              </a:rPr>
            </a:br>
            <a:r>
              <a:rPr lang="en-US" sz="2400" dirty="0" smtClean="0">
                <a:solidFill>
                  <a:schemeClr val="tx1"/>
                </a:solidFill>
                <a:latin typeface="+mn-lt"/>
              </a:rPr>
              <a:t>    b-Tilt of inclination of the knife</a:t>
            </a:r>
            <a:br>
              <a:rPr lang="en-US" sz="2400" dirty="0" smtClean="0">
                <a:solidFill>
                  <a:schemeClr val="tx1"/>
                </a:solidFill>
                <a:latin typeface="+mn-lt"/>
              </a:rPr>
            </a:br>
            <a:r>
              <a:rPr lang="en-US" sz="2400" dirty="0" smtClean="0">
                <a:solidFill>
                  <a:schemeClr val="tx1"/>
                </a:solidFill>
                <a:latin typeface="+mn-lt"/>
              </a:rPr>
              <a:t>    c-Angel clearance which depends on the profile of the knife,        it govern the angel of slant.</a:t>
            </a:r>
            <a:br>
              <a:rPr lang="en-US" sz="2400" dirty="0" smtClean="0">
                <a:solidFill>
                  <a:schemeClr val="tx1"/>
                </a:solidFill>
                <a:latin typeface="+mn-lt"/>
              </a:rPr>
            </a:br>
            <a:r>
              <a:rPr lang="en-US" sz="2400" dirty="0" smtClean="0">
                <a:solidFill>
                  <a:schemeClr val="tx1"/>
                </a:solidFill>
                <a:latin typeface="+mn-lt"/>
              </a:rPr>
              <a:t>4- Proper processed tissue</a:t>
            </a:r>
            <a:br>
              <a:rPr lang="en-US" sz="2400" dirty="0" smtClean="0">
                <a:solidFill>
                  <a:schemeClr val="tx1"/>
                </a:solidFill>
                <a:latin typeface="+mn-lt"/>
              </a:rPr>
            </a:br>
            <a:r>
              <a:rPr lang="en-US" sz="2400" dirty="0" smtClean="0">
                <a:solidFill>
                  <a:schemeClr val="tx1"/>
                </a:solidFill>
                <a:latin typeface="+mn-lt"/>
              </a:rPr>
              <a:t>5- The skill of the technologist</a:t>
            </a:r>
            <a:br>
              <a:rPr lang="en-US" sz="2400" dirty="0" smtClean="0">
                <a:solidFill>
                  <a:schemeClr val="tx1"/>
                </a:solidFill>
                <a:latin typeface="+mn-lt"/>
              </a:rPr>
            </a:br>
            <a:r>
              <a:rPr lang="en-US" sz="2400" dirty="0" smtClean="0">
                <a:solidFill>
                  <a:schemeClr val="tx1"/>
                </a:solidFill>
                <a:latin typeface="+mn-lt"/>
              </a:rPr>
              <a:t>6- The rate of cutting</a:t>
            </a:r>
            <a:r>
              <a:rPr lang="en-US" sz="240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en-US" sz="2400" dirty="0" smtClean="0">
                <a:solidFill>
                  <a:schemeClr val="tx1"/>
                </a:solidFill>
                <a:latin typeface="+mn-lt"/>
              </a:rPr>
            </a:br>
            <a:r>
              <a:rPr lang="en-US" sz="2400" dirty="0" smtClean="0">
                <a:solidFill>
                  <a:schemeClr val="tx1"/>
                </a:solidFill>
                <a:latin typeface="+mn-lt"/>
              </a:rPr>
              <a:t>7- The </a:t>
            </a:r>
            <a:r>
              <a:rPr lang="en-US" sz="2400" dirty="0" smtClean="0">
                <a:solidFill>
                  <a:schemeClr val="tx1"/>
                </a:solidFill>
                <a:latin typeface="+mn-lt"/>
              </a:rPr>
              <a:t>temperature of the atmosphere and the moisture</a:t>
            </a:r>
            <a:br>
              <a:rPr lang="en-US" sz="2400" dirty="0" smtClean="0">
                <a:solidFill>
                  <a:schemeClr val="tx1"/>
                </a:solidFill>
                <a:latin typeface="+mn-lt"/>
              </a:rPr>
            </a:br>
            <a:r>
              <a:rPr lang="en-US" sz="2400" dirty="0" smtClean="0">
                <a:solidFill>
                  <a:schemeClr val="tx1"/>
                </a:solidFill>
                <a:latin typeface="+mn-lt"/>
              </a:rPr>
              <a:t>8- The </a:t>
            </a:r>
            <a:r>
              <a:rPr lang="en-US" sz="2400" dirty="0" smtClean="0">
                <a:solidFill>
                  <a:schemeClr val="tx1"/>
                </a:solidFill>
                <a:latin typeface="+mn-lt"/>
              </a:rPr>
              <a:t>orientation of the tissue block. </a:t>
            </a:r>
            <a:r>
              <a:rPr lang="en-US" sz="2400" dirty="0" smtClean="0">
                <a:latin typeface="+mn-lt"/>
              </a:rPr>
              <a:t/>
            </a:r>
            <a:br>
              <a:rPr lang="en-US" sz="2400" dirty="0" smtClean="0">
                <a:latin typeface="+mn-lt"/>
              </a:rPr>
            </a:br>
            <a:endParaRPr lang="ar-SA" sz="2400" dirty="0">
              <a:latin typeface="+mn-lt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19</TotalTime>
  <Words>31</Words>
  <Application>Microsoft Office PowerPoint</Application>
  <PresentationFormat>On-screen Show (4:3)</PresentationFormat>
  <Paragraphs>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Urban</vt:lpstr>
      <vt:lpstr>PRACTICAL -5</vt:lpstr>
      <vt:lpstr>PROPER SECTION CUTTING  Typically 5 μm thick for light microscopy  And 80-100 nm thick for electron microscopy. </vt:lpstr>
      <vt:lpstr>  TECHNIQUES OF CUTTING PARAFFIN SECTIONS: 1- Orientation of the block on the microtome 2- Setting the knife in the suitable angle 3- Trimming or shaving the block 4- Cutting the section to the required thicken   GENERAL FAULTS WHEN CUTTING PARAFFIN     SECTIONS: a- Blunt knife and a damage knife edge b- Block or knife not well locked by screws or both c- Incorrect setting of the knife </vt:lpstr>
      <vt:lpstr>For easy and good sectioning the following points are necessary: 1- Appropriate microtome and appropriate knife 2- Well prepared knife 3- Perfect setting includes:     a-Relation of the knife to the object     b-Tilt of inclination of the knife     c-Angel clearance which depends on the profile of the knife,        it govern the angel of slant. 4- Proper processed tissue 5- The skill of the technologist 6- The rate of cutting 7- The temperature of the atmosphere and the moisture 8- The orientation of the tissue block. 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PRACTICAL -5</dc:title>
  <dc:creator>ksu</dc:creator>
  <cp:lastModifiedBy>ksu</cp:lastModifiedBy>
  <cp:revision>2</cp:revision>
  <dcterms:created xsi:type="dcterms:W3CDTF">2012-03-05T05:10:04Z</dcterms:created>
  <dcterms:modified xsi:type="dcterms:W3CDTF">2012-03-05T05:29:05Z</dcterms:modified>
</cp:coreProperties>
</file>