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7" r:id="rId4"/>
    <p:sldId id="259" r:id="rId5"/>
    <p:sldId id="261" r:id="rId6"/>
    <p:sldId id="267" r:id="rId7"/>
    <p:sldId id="262" r:id="rId8"/>
    <p:sldId id="268" r:id="rId9"/>
    <p:sldId id="272" r:id="rId10"/>
    <p:sldId id="263" r:id="rId11"/>
    <p:sldId id="269" r:id="rId12"/>
    <p:sldId id="265" r:id="rId13"/>
    <p:sldId id="274" r:id="rId14"/>
    <p:sldId id="271" r:id="rId15"/>
    <p:sldId id="270" r:id="rId16"/>
    <p:sldId id="273" r:id="rId17"/>
    <p:sldId id="275" r:id="rId18"/>
    <p:sldId id="276" r:id="rId19"/>
    <p:sldId id="281" r:id="rId20"/>
    <p:sldId id="279" r:id="rId21"/>
    <p:sldId id="282" r:id="rId22"/>
    <p:sldId id="283" r:id="rId23"/>
    <p:sldId id="277" r:id="rId2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A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053" autoAdjust="0"/>
  </p:normalViewPr>
  <p:slideViewPr>
    <p:cSldViewPr>
      <p:cViewPr>
        <p:scale>
          <a:sx n="76" d="100"/>
          <a:sy n="76" d="100"/>
        </p:scale>
        <p:origin x="-120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460DC93-51F1-4786-8409-B13850C1085D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E28047-F677-4AB6-AD71-C4C5B551F81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0321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8047-F677-4AB6-AD71-C4C5B551F812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A9662FF-A076-4B71-8C15-DA3D8A875921}" type="datetimeFigureOut">
              <a:rPr lang="ar-SA" smtClean="0"/>
              <a:pPr/>
              <a:t>17/12/34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A83DCAF-154A-435C-A462-FB47F98CE2B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0/0b/TLC-Essential-Oils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henylpyruvat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n.wikipedia.org/wiki/Image:Cromatography_tank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043608" y="2204864"/>
            <a:ext cx="6768752" cy="60592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Paper and Thin Layer Chromatography (TLC)</a:t>
            </a:r>
            <a:endParaRPr lang="ar-SA" sz="2800" dirty="0">
              <a:latin typeface="Calibri" pitchFamily="34" charset="0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017565" y="476672"/>
            <a:ext cx="1175258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GB" sz="1400" b="1" dirty="0">
                <a:latin typeface="Calibri" pitchFamily="34" charset="0"/>
              </a:rPr>
              <a:t>Experiment 6</a:t>
            </a:r>
            <a:endParaRPr lang="ar-SA" sz="1400" dirty="0">
              <a:latin typeface="Calibri" pitchFamily="34" charset="0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3568" y="4653136"/>
            <a:ext cx="1687898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sz="2800" b="1" dirty="0" smtClean="0">
                <a:latin typeface="Calibri" pitchFamily="34" charset="0"/>
              </a:rPr>
              <a:t>BCH 333</a:t>
            </a:r>
          </a:p>
          <a:p>
            <a:pPr algn="ctr" rtl="0"/>
            <a:r>
              <a:rPr lang="en-US" sz="2800" b="1" dirty="0" smtClean="0">
                <a:latin typeface="Calibri" pitchFamily="34" charset="0"/>
              </a:rPr>
              <a:t>[practical]</a:t>
            </a:r>
            <a:endParaRPr lang="ar-SA" sz="28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52071" y="764704"/>
            <a:ext cx="8668402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 smtClean="0">
                <a:solidFill>
                  <a:srgbClr val="E1A01F"/>
                </a:solidFill>
                <a:latin typeface="Calibri" pitchFamily="34" charset="0"/>
              </a:rPr>
              <a:t>2-Thin </a:t>
            </a:r>
            <a:r>
              <a:rPr lang="en-GB" sz="2800" b="1" dirty="0">
                <a:solidFill>
                  <a:srgbClr val="E1A01F"/>
                </a:solidFill>
                <a:latin typeface="Calibri" pitchFamily="34" charset="0"/>
              </a:rPr>
              <a:t>Layer Chromatography (TLC</a:t>
            </a:r>
            <a:r>
              <a:rPr lang="en-GB" sz="2800" b="1" dirty="0" smtClean="0">
                <a:solidFill>
                  <a:srgbClr val="E1A01F"/>
                </a:solidFill>
                <a:latin typeface="Calibri" pitchFamily="34" charset="0"/>
              </a:rPr>
              <a:t>):</a:t>
            </a:r>
          </a:p>
          <a:p>
            <a:pPr algn="l" rtl="0"/>
            <a:endParaRPr lang="en-GB" b="1" dirty="0">
              <a:latin typeface="Calibri" pitchFamily="34" charset="0"/>
            </a:endParaRPr>
          </a:p>
          <a:p>
            <a:pPr algn="l" rtl="0"/>
            <a:r>
              <a:rPr lang="en-GB" b="1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The method is rapid and separations can be completed </a:t>
            </a:r>
            <a:r>
              <a:rPr lang="en-US" dirty="0">
                <a:latin typeface="Calibri" pitchFamily="34" charset="0"/>
              </a:rPr>
              <a:t>in less than one hour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  <a:cs typeface="Arial" charset="0"/>
              </a:rPr>
              <a:t>TLC is a widely used.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-The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stationary 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phase[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  <a:cs typeface="Arial" charset="0"/>
              </a:rPr>
              <a:t>Stationary phase: adsorbent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]: 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is a thin </a:t>
            </a:r>
            <a:r>
              <a:rPr lang="en-US" dirty="0">
                <a:latin typeface="Calibri" pitchFamily="34" charset="0"/>
              </a:rPr>
              <a:t>layer (0.25 – 0.5 mm) </a:t>
            </a:r>
            <a:r>
              <a:rPr lang="en-US" dirty="0" smtClean="0">
                <a:latin typeface="Calibri" pitchFamily="34" charset="0"/>
              </a:rPr>
              <a:t>of adsorbent like silica </a:t>
            </a:r>
            <a:r>
              <a:rPr lang="en-US" dirty="0">
                <a:latin typeface="Calibri" pitchFamily="34" charset="0"/>
              </a:rPr>
              <a:t>gel - a polar </a:t>
            </a:r>
            <a:r>
              <a:rPr lang="en-US" dirty="0" smtClean="0">
                <a:latin typeface="Calibri" pitchFamily="34" charset="0"/>
              </a:rPr>
              <a:t>substance- , </a:t>
            </a:r>
            <a:r>
              <a:rPr lang="en-US" dirty="0" smtClean="0">
                <a:latin typeface="Calibri" pitchFamily="34" charset="0"/>
              </a:rPr>
              <a:t>[</a:t>
            </a:r>
            <a:r>
              <a:rPr lang="en-GB" dirty="0" smtClean="0">
                <a:latin typeface="Calibri" pitchFamily="34" charset="0"/>
              </a:rPr>
              <a:t>aluminium oxide or magnesium silicate</a:t>
            </a:r>
            <a:r>
              <a:rPr lang="en-US" dirty="0" smtClean="0">
                <a:latin typeface="Calibri" pitchFamily="34" charset="0"/>
              </a:rPr>
              <a:t>] </a:t>
            </a:r>
            <a:r>
              <a:rPr lang="en-GB" dirty="0">
                <a:latin typeface="Calibri" pitchFamily="34" charset="0"/>
              </a:rPr>
              <a:t>spread uniformly over </a:t>
            </a:r>
            <a:r>
              <a:rPr lang="en-GB" dirty="0" smtClean="0">
                <a:latin typeface="Calibri" pitchFamily="34" charset="0"/>
              </a:rPr>
              <a:t>the surface </a:t>
            </a:r>
            <a:r>
              <a:rPr lang="en-GB" dirty="0">
                <a:latin typeface="Calibri" pitchFamily="34" charset="0"/>
              </a:rPr>
              <a:t>of </a:t>
            </a:r>
            <a:r>
              <a:rPr lang="en-US" dirty="0" smtClean="0">
                <a:latin typeface="Calibri" pitchFamily="34" charset="0"/>
              </a:rPr>
              <a:t>a flat, inert surface </a:t>
            </a:r>
            <a:r>
              <a:rPr lang="en-US" dirty="0">
                <a:latin typeface="Calibri" pitchFamily="34" charset="0"/>
              </a:rPr>
              <a:t>of the glass </a:t>
            </a:r>
            <a:r>
              <a:rPr lang="en-US" dirty="0" smtClean="0">
                <a:latin typeface="Calibri" pitchFamily="34" charset="0"/>
              </a:rPr>
              <a:t>plastic plate.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[The stationary phase+ support medium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</a:t>
            </a:r>
            <a:r>
              <a:rPr lang="en-US" dirty="0" smtClean="0">
                <a:latin typeface="Calibri" pitchFamily="34" charset="0"/>
              </a:rPr>
              <a:t>should be inert].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-Mobile phase: </a:t>
            </a:r>
            <a:r>
              <a:rPr lang="en-US" dirty="0" smtClean="0">
                <a:latin typeface="Calibri" pitchFamily="34" charset="0"/>
              </a:rPr>
              <a:t>solvent.</a:t>
            </a:r>
          </a:p>
          <a:p>
            <a:pPr algn="l" rtl="0"/>
            <a:r>
              <a:rPr lang="en-US" dirty="0"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endParaRPr lang="en-GB" b="1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611560" y="836712"/>
            <a:ext cx="792088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E1A01F"/>
                </a:solidFill>
                <a:latin typeface="Calibri" pitchFamily="34" charset="0"/>
              </a:rPr>
              <a:t>separation depend on: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-Partition of a solute between a moving solvent phase and a stationary aqueous phase. The solute therefore moves in the direction of a solvent flow at a rate determined by the solubility of the solute in the moving phase. Thus a compound with high mobility is more attracted to the moving solvent [mobile phase]than to the stationary phase.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</p:txBody>
      </p:sp>
      <p:pic>
        <p:nvPicPr>
          <p:cNvPr id="5" name="Picture 4" descr="800px-Tlc_seque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284984"/>
            <a:ext cx="88788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مستطيل 5"/>
          <p:cNvSpPr/>
          <p:nvPr/>
        </p:nvSpPr>
        <p:spPr>
          <a:xfrm>
            <a:off x="2051720" y="5445224"/>
            <a:ext cx="576064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lnSpc>
                <a:spcPct val="90000"/>
              </a:lnSpc>
              <a:defRPr/>
            </a:pPr>
            <a:r>
              <a:rPr lang="en-US" dirty="0">
                <a:latin typeface="Calibri" pitchFamily="34" charset="0"/>
                <a:cs typeface="Arial" charset="0"/>
              </a:rPr>
              <a:t>Traveling of solvent </a:t>
            </a:r>
            <a:r>
              <a:rPr lang="en-US" dirty="0" smtClean="0">
                <a:latin typeface="Calibri" pitchFamily="34" charset="0"/>
                <a:cs typeface="Arial" charset="0"/>
              </a:rPr>
              <a:t>via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  <a:cs typeface="Arial" charset="0"/>
              </a:rPr>
              <a:t>capillary action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0" y="764704"/>
            <a:ext cx="10036134" cy="54168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E1A01F"/>
                </a:solidFill>
                <a:latin typeface="Calibri" pitchFamily="34" charset="0"/>
              </a:rPr>
              <a:t>Factors effect the separation [resolution effects] :</a:t>
            </a:r>
          </a:p>
          <a:p>
            <a:pPr algn="l" rtl="0"/>
            <a:endParaRPr lang="en-US" sz="2000" b="1" dirty="0" smtClean="0">
              <a:latin typeface="Calibri" pitchFamily="34" charset="0"/>
            </a:endParaRPr>
          </a:p>
          <a:p>
            <a:pPr algn="l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1-Ion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exchange effect:</a:t>
            </a:r>
            <a:r>
              <a:rPr lang="en-US" dirty="0">
                <a:solidFill>
                  <a:srgbClr val="E1A01F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Any ionized impurities in the support medium will tend to bind or</a:t>
            </a:r>
          </a:p>
          <a:p>
            <a:pPr algn="l"/>
            <a:r>
              <a:rPr lang="en-US" dirty="0">
                <a:latin typeface="Calibri" pitchFamily="34" charset="0"/>
              </a:rPr>
              <a:t>attract oppositely charged ions and will therefore reduce the mobility of these solutes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/>
            <a:r>
              <a:rPr lang="en-US" dirty="0" smtClean="0">
                <a:latin typeface="Calibri" pitchFamily="34" charset="0"/>
              </a:rPr>
              <a:t>[resulting in bad resolution]</a:t>
            </a:r>
            <a:endParaRPr lang="en-US" dirty="0">
              <a:latin typeface="Calibri" pitchFamily="34" charset="0"/>
            </a:endParaRPr>
          </a:p>
          <a:p>
            <a:pPr algn="l"/>
            <a:endParaRPr lang="en-US" dirty="0" smtClean="0">
              <a:latin typeface="Calibri" pitchFamily="34" charset="0"/>
            </a:endParaRPr>
          </a:p>
          <a:p>
            <a:pPr algn="l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2- Temperature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: </a:t>
            </a:r>
            <a:r>
              <a:rPr lang="en-US" dirty="0">
                <a:latin typeface="Calibri" pitchFamily="34" charset="0"/>
              </a:rPr>
              <a:t>since temperature can affect the solubility of a solute in a given solvent</a:t>
            </a:r>
          </a:p>
          <a:p>
            <a:pPr algn="l"/>
            <a:r>
              <a:rPr lang="en-US" dirty="0">
                <a:latin typeface="Calibri" pitchFamily="34" charset="0"/>
              </a:rPr>
              <a:t>temperature is also an important factor and often a chromatography laboratory has a fixed</a:t>
            </a:r>
          </a:p>
          <a:p>
            <a:pPr algn="l" rtl="0"/>
            <a:r>
              <a:rPr lang="en-GB" dirty="0">
                <a:latin typeface="Calibri" pitchFamily="34" charset="0"/>
              </a:rPr>
              <a:t>temperature for optimum results</a:t>
            </a:r>
            <a:r>
              <a:rPr lang="en-GB" dirty="0" smtClean="0">
                <a:latin typeface="Calibri" pitchFamily="34" charset="0"/>
              </a:rPr>
              <a:t>.[increased temperature 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 increase solubility</a:t>
            </a:r>
            <a:r>
              <a:rPr lang="en-GB" dirty="0" smtClean="0">
                <a:latin typeface="Calibri" pitchFamily="34" charset="0"/>
              </a:rPr>
              <a:t>]</a:t>
            </a:r>
          </a:p>
          <a:p>
            <a:pPr algn="r" rtl="0"/>
            <a:endParaRPr lang="en-US" dirty="0" smtClean="0">
              <a:latin typeface="Calibri" pitchFamily="34" charset="0"/>
            </a:endParaRPr>
          </a:p>
          <a:p>
            <a:pPr algn="l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3- The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molecular weight </a:t>
            </a:r>
            <a:r>
              <a:rPr lang="en-US" dirty="0">
                <a:latin typeface="Calibri" pitchFamily="34" charset="0"/>
              </a:rPr>
              <a:t>of a solute also affects the solubility and hence chromatographic</a:t>
            </a:r>
          </a:p>
          <a:p>
            <a:pPr algn="l" rtl="0"/>
            <a:r>
              <a:rPr lang="en-GB" dirty="0">
                <a:latin typeface="Calibri" pitchFamily="34" charset="0"/>
              </a:rPr>
              <a:t>performance</a:t>
            </a:r>
            <a:r>
              <a:rPr lang="en-GB" dirty="0" smtClean="0">
                <a:latin typeface="Calibri" pitchFamily="34" charset="0"/>
              </a:rPr>
              <a:t>.[increased M wt </a:t>
            </a:r>
            <a:r>
              <a:rPr lang="en-GB" dirty="0" smtClean="0">
                <a:latin typeface="Calibri" pitchFamily="34" charset="0"/>
                <a:sym typeface="Wingdings" pitchFamily="2" charset="2"/>
              </a:rPr>
              <a:t>less solubility</a:t>
            </a:r>
            <a:r>
              <a:rPr lang="en-GB" dirty="0" smtClean="0">
                <a:latin typeface="Calibri" pitchFamily="34" charset="0"/>
              </a:rPr>
              <a:t>].</a:t>
            </a:r>
            <a:endParaRPr lang="en-GB" dirty="0">
              <a:latin typeface="Calibri" pitchFamily="34" charset="0"/>
            </a:endParaRPr>
          </a:p>
          <a:p>
            <a:pPr algn="l"/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l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4- Adsorption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of compound (solute) onto support medium: </a:t>
            </a:r>
            <a:r>
              <a:rPr lang="en-US" dirty="0">
                <a:latin typeface="Calibri" pitchFamily="34" charset="0"/>
              </a:rPr>
              <a:t>Although the support medium</a:t>
            </a:r>
          </a:p>
          <a:p>
            <a:pPr algn="l"/>
            <a:r>
              <a:rPr lang="en-US" dirty="0" smtClean="0">
                <a:latin typeface="Calibri" pitchFamily="34" charset="0"/>
              </a:rPr>
              <a:t>is </a:t>
            </a:r>
            <a:r>
              <a:rPr lang="en-US" u="sng" dirty="0">
                <a:latin typeface="Calibri" pitchFamily="34" charset="0"/>
              </a:rPr>
              <a:t>inert</a:t>
            </a:r>
            <a:r>
              <a:rPr lang="en-US" dirty="0">
                <a:latin typeface="Calibri" pitchFamily="34" charset="0"/>
              </a:rPr>
              <a:t>, this is not always the case. If a solute tends to bind to the support</a:t>
            </a:r>
          </a:p>
          <a:p>
            <a:pPr algn="l"/>
            <a:r>
              <a:rPr lang="en-US" dirty="0">
                <a:latin typeface="Calibri" pitchFamily="34" charset="0"/>
              </a:rPr>
              <a:t>medium this will slow down its mobility in the solvent system.</a:t>
            </a:r>
          </a:p>
          <a:p>
            <a:pPr algn="l"/>
            <a:endParaRPr lang="en-US" dirty="0" smtClean="0">
              <a:latin typeface="Calibri" pitchFamily="34" charset="0"/>
            </a:endParaRPr>
          </a:p>
          <a:p>
            <a:pPr algn="l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5- Composition </a:t>
            </a:r>
            <a:r>
              <a:rPr lang="en-US" b="1" dirty="0">
                <a:solidFill>
                  <a:srgbClr val="E1A01F"/>
                </a:solidFill>
                <a:latin typeface="Calibri" pitchFamily="34" charset="0"/>
              </a:rPr>
              <a:t>of the solvent: </a:t>
            </a:r>
            <a:r>
              <a:rPr lang="en-US" dirty="0">
                <a:latin typeface="Calibri" pitchFamily="34" charset="0"/>
              </a:rPr>
              <a:t>Since some compounds are more soluble in one solvent than in</a:t>
            </a:r>
          </a:p>
          <a:p>
            <a:pPr algn="l" rtl="0"/>
            <a:r>
              <a:rPr lang="en-US" dirty="0">
                <a:latin typeface="Calibri" pitchFamily="34" charset="0"/>
              </a:rPr>
              <a:t>the other the mixture of solvents used affect separation of the compounds</a:t>
            </a:r>
            <a:r>
              <a:rPr lang="en-US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://www.uwplatt.edu/chemep/chem/chemscape/labdocs/catofp/chromato/tlc/pic/rfcal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836713"/>
            <a:ext cx="3726414" cy="4968552"/>
          </a:xfrm>
          <a:prstGeom prst="rect">
            <a:avLst/>
          </a:prstGeom>
          <a:noFill/>
        </p:spPr>
      </p:pic>
      <p:sp>
        <p:nvSpPr>
          <p:cNvPr id="7" name="مربع نص 6"/>
          <p:cNvSpPr txBox="1"/>
          <p:nvPr/>
        </p:nvSpPr>
        <p:spPr>
          <a:xfrm>
            <a:off x="3535284" y="5733256"/>
            <a:ext cx="317317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Thin layer chromatography[TLC]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mage:TLC-Essential-Oils.jpg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55776" y="1268760"/>
            <a:ext cx="3983037" cy="4217988"/>
          </a:xfrm>
        </p:spPr>
      </p:pic>
      <p:sp>
        <p:nvSpPr>
          <p:cNvPr id="5" name="مربع نص 4"/>
          <p:cNvSpPr txBox="1"/>
          <p:nvPr/>
        </p:nvSpPr>
        <p:spPr>
          <a:xfrm>
            <a:off x="4264401" y="5661248"/>
            <a:ext cx="39946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</a:rPr>
              <a:t>??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Samples Analysis </a:t>
            </a:r>
            <a:endParaRPr lang="ar-SA" b="1" dirty="0">
              <a:solidFill>
                <a:srgbClr val="E1A01F"/>
              </a:solidFill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/>
          <a:lstStyle/>
          <a:p>
            <a:pPr algn="l" rtl="0">
              <a:buNone/>
            </a:pPr>
            <a:endParaRPr lang="en-US" b="1" dirty="0" smtClean="0">
              <a:solidFill>
                <a:srgbClr val="E1A01F"/>
              </a:solidFill>
              <a:latin typeface="Calibri" pitchFamily="34" charset="0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-Amino acids </a:t>
            </a:r>
            <a:r>
              <a:rPr lang="en-US" dirty="0" smtClean="0">
                <a:solidFill>
                  <a:srgbClr val="E1A01F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dirty="0" smtClean="0">
                <a:latin typeface="Calibri" pitchFamily="34" charset="0"/>
                <a:cs typeface="Arial" charset="0"/>
              </a:rPr>
              <a:t>Specific color reagents are sprayed onto the plate or the paper</a:t>
            </a:r>
            <a:r>
              <a:rPr lang="ar-SA" dirty="0" smtClean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  <a:cs typeface="Arial" charset="0"/>
              </a:rPr>
              <a:t>[</a:t>
            </a:r>
            <a:r>
              <a:rPr lang="en-US" dirty="0" err="1" smtClean="0">
                <a:latin typeface="Calibri" pitchFamily="34" charset="0"/>
                <a:cs typeface="Arial" charset="0"/>
              </a:rPr>
              <a:t>ninhydrin</a:t>
            </a:r>
            <a:r>
              <a:rPr lang="en-US" dirty="0" smtClean="0">
                <a:latin typeface="Calibri" pitchFamily="34" charset="0"/>
                <a:cs typeface="Arial" charset="0"/>
              </a:rPr>
              <a:t>].</a:t>
            </a:r>
          </a:p>
          <a:p>
            <a:pPr algn="l" rtl="0">
              <a:buNone/>
            </a:pPr>
            <a:endParaRPr lang="en-US" b="1" u="sng" dirty="0" smtClean="0">
              <a:solidFill>
                <a:schemeClr val="hlink"/>
              </a:solidFill>
              <a:latin typeface="Calibri" pitchFamily="34" charset="0"/>
              <a:cs typeface="Arial" charset="0"/>
            </a:endParaRPr>
          </a:p>
          <a:p>
            <a:pPr algn="l" rtl="0">
              <a:buNone/>
            </a:pPr>
            <a:r>
              <a:rPr lang="en-US" b="1" dirty="0" smtClean="0">
                <a:solidFill>
                  <a:srgbClr val="E1A01F"/>
                </a:solidFill>
                <a:latin typeface="Calibri" pitchFamily="34" charset="0"/>
                <a:cs typeface="Arial" charset="0"/>
              </a:rPr>
              <a:t>-sugars 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  <a:cs typeface="Arial" charset="0"/>
                <a:sym typeface="Wingdings" pitchFamily="2" charset="2"/>
              </a:rPr>
              <a:t> </a:t>
            </a:r>
            <a:r>
              <a:rPr lang="en-US" dirty="0" smtClean="0">
                <a:latin typeface="Calibri" pitchFamily="34" charset="0"/>
              </a:rPr>
              <a:t>spraying the plate or the paper with [aniline-diphenylamine].</a:t>
            </a:r>
          </a:p>
          <a:p>
            <a:pPr algn="l" rtl="0">
              <a:buNone/>
            </a:pPr>
            <a:endParaRPr lang="en-US" dirty="0" smtClean="0">
              <a:latin typeface="Calibri" pitchFamily="34" charset="0"/>
            </a:endParaRPr>
          </a:p>
          <a:p>
            <a:pPr algn="l" rtl="0">
              <a:buNone/>
            </a:pPr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The paper  or plate remaining after the experiment is known as the</a:t>
            </a:r>
            <a:r>
              <a:rPr lang="ar-SA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Chromatogram</a:t>
            </a:r>
            <a:r>
              <a:rPr lang="ar-SA" b="1" dirty="0" err="1" smtClean="0">
                <a:solidFill>
                  <a:srgbClr val="E1A01F"/>
                </a:solidFill>
                <a:latin typeface="Calibri" pitchFamily="34" charset="0"/>
              </a:rPr>
              <a:t>.</a:t>
            </a:r>
            <a:endParaRPr lang="en-US" b="1" dirty="0" smtClean="0">
              <a:solidFill>
                <a:srgbClr val="E1A01F"/>
              </a:solidFill>
              <a:latin typeface="Calibri" pitchFamily="34" charset="0"/>
              <a:cs typeface="Arial" pitchFamily="34" charset="0"/>
            </a:endParaRPr>
          </a:p>
          <a:p>
            <a:pPr algn="l" rtl="0">
              <a:buNone/>
            </a:pPr>
            <a:endParaRPr lang="en-US" dirty="0" smtClean="0">
              <a:latin typeface="Calibri" pitchFamily="34" charset="0"/>
            </a:endParaRPr>
          </a:p>
          <a:p>
            <a:pPr algn="l" rtl="0">
              <a:buNone/>
            </a:pPr>
            <a:endParaRPr lang="en-US" b="1" u="sng" dirty="0" smtClean="0">
              <a:solidFill>
                <a:schemeClr val="hlink"/>
              </a:solidFill>
              <a:latin typeface="Calibri" pitchFamily="34" charset="0"/>
              <a:cs typeface="Arial" charset="0"/>
            </a:endParaRPr>
          </a:p>
          <a:p>
            <a:pPr algn="l" rtl="0">
              <a:buNone/>
            </a:pPr>
            <a:endParaRPr lang="en-US" b="1" u="sng" dirty="0" smtClean="0">
              <a:solidFill>
                <a:schemeClr val="hlink"/>
              </a:solidFill>
              <a:latin typeface="Calibri" pitchFamily="34" charset="0"/>
              <a:cs typeface="Arial" charset="0"/>
            </a:endParaRPr>
          </a:p>
          <a:p>
            <a:pPr algn="l" rtl="0">
              <a:buNone/>
            </a:pP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07504" y="980728"/>
            <a:ext cx="8784976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Samples Analysis [</a:t>
            </a:r>
            <a:r>
              <a:rPr lang="en-GB" b="1" dirty="0">
                <a:solidFill>
                  <a:srgbClr val="E1A01F"/>
                </a:solidFill>
                <a:latin typeface="Calibri" pitchFamily="34" charset="0"/>
              </a:rPr>
              <a:t>Expression of the </a:t>
            </a:r>
            <a:r>
              <a:rPr lang="en-GB" b="1" dirty="0" smtClean="0">
                <a:solidFill>
                  <a:srgbClr val="E1A01F"/>
                </a:solidFill>
                <a:latin typeface="Calibri" pitchFamily="34" charset="0"/>
              </a:rPr>
              <a:t>results</a:t>
            </a:r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US" b="1" dirty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r>
              <a:rPr lang="en-US" sz="2400" b="1" dirty="0" smtClean="0">
                <a:solidFill>
                  <a:srgbClr val="E1A01F"/>
                </a:solidFill>
                <a:latin typeface="Calibri" pitchFamily="34" charset="0"/>
              </a:rPr>
              <a:t>-</a:t>
            </a:r>
            <a:r>
              <a:rPr lang="en-GB" sz="2400" b="1" dirty="0" smtClean="0">
                <a:solidFill>
                  <a:srgbClr val="E1A01F"/>
                </a:solidFill>
                <a:latin typeface="Calibri" pitchFamily="34" charset="0"/>
              </a:rPr>
              <a:t>Relative flow [</a:t>
            </a:r>
            <a:r>
              <a:rPr lang="en-GB" sz="2400" b="1" dirty="0" err="1" smtClean="0">
                <a:solidFill>
                  <a:srgbClr val="E1A01F"/>
                </a:solidFill>
                <a:latin typeface="Calibri" pitchFamily="34" charset="0"/>
              </a:rPr>
              <a:t>Rf</a:t>
            </a:r>
            <a:r>
              <a:rPr lang="en-GB" sz="2400" b="1" dirty="0" smtClean="0">
                <a:solidFill>
                  <a:srgbClr val="E1A01F"/>
                </a:solidFill>
                <a:latin typeface="Calibri" pitchFamily="34" charset="0"/>
              </a:rPr>
              <a:t>]: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-used </a:t>
            </a:r>
            <a:r>
              <a:rPr lang="en-US" dirty="0">
                <a:latin typeface="Calibri" pitchFamily="34" charset="0"/>
              </a:rPr>
              <a:t>to express the performance of a solute in a </a:t>
            </a:r>
            <a:r>
              <a:rPr lang="en-US" dirty="0" smtClean="0">
                <a:latin typeface="Calibri" pitchFamily="34" charset="0"/>
              </a:rPr>
              <a:t>given </a:t>
            </a:r>
            <a:r>
              <a:rPr lang="en-GB" dirty="0" smtClean="0">
                <a:latin typeface="Calibri" pitchFamily="34" charset="0"/>
              </a:rPr>
              <a:t>solvent system/stationary </a:t>
            </a:r>
            <a:r>
              <a:rPr lang="en-GB" dirty="0">
                <a:latin typeface="Calibri" pitchFamily="34" charset="0"/>
              </a:rPr>
              <a:t>medium</a:t>
            </a:r>
            <a:r>
              <a:rPr lang="en-GB" dirty="0" smtClean="0">
                <a:latin typeface="Calibri" pitchFamily="34" charset="0"/>
              </a:rPr>
              <a:t>.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value may be defined as the ratio of </a:t>
            </a:r>
            <a:r>
              <a:rPr lang="en-US" dirty="0" smtClean="0">
                <a:latin typeface="Calibri" pitchFamily="34" charset="0"/>
              </a:rPr>
              <a:t>the distance </a:t>
            </a:r>
            <a:r>
              <a:rPr lang="en-US" dirty="0">
                <a:latin typeface="Calibri" pitchFamily="34" charset="0"/>
              </a:rPr>
              <a:t>moved by a compound to that moved by the solvent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endParaRPr lang="en-US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value is constant for </a:t>
            </a:r>
            <a:r>
              <a:rPr lang="en-US" dirty="0" smtClean="0">
                <a:latin typeface="Calibri" pitchFamily="34" charset="0"/>
              </a:rPr>
              <a:t>a particular </a:t>
            </a:r>
            <a:r>
              <a:rPr lang="en-US" dirty="0">
                <a:latin typeface="Calibri" pitchFamily="34" charset="0"/>
              </a:rPr>
              <a:t>compound, solvent system and </a:t>
            </a:r>
            <a:r>
              <a:rPr lang="en-GB" dirty="0" smtClean="0">
                <a:latin typeface="Calibri" pitchFamily="34" charset="0"/>
              </a:rPr>
              <a:t>stationary  phase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endParaRPr lang="en-US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/>
              <a:t>Its value </a:t>
            </a:r>
            <a:r>
              <a:rPr lang="en-US" dirty="0" smtClean="0"/>
              <a:t>is always </a:t>
            </a:r>
            <a:r>
              <a:rPr lang="en-US" dirty="0"/>
              <a:t>between zero and one</a:t>
            </a:r>
            <a:endParaRPr lang="en-US" dirty="0" smtClean="0">
              <a:latin typeface="Calibri" pitchFamily="34" charset="0"/>
            </a:endParaRPr>
          </a:p>
          <a:p>
            <a:pPr algn="ctr" rtl="0">
              <a:buFontTx/>
              <a:buChar char="-"/>
            </a:pPr>
            <a:endParaRPr lang="en-US" dirty="0">
              <a:latin typeface="Calibri" pitchFamily="34" charset="0"/>
            </a:endParaRPr>
          </a:p>
          <a:p>
            <a:pPr algn="ctr" rtl="0"/>
            <a:endParaRPr lang="en-US" dirty="0" smtClean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- </a:t>
            </a:r>
            <a:r>
              <a:rPr lang="en-US" dirty="0" err="1">
                <a:latin typeface="Calibri" pitchFamily="34" charset="0"/>
              </a:rPr>
              <a:t>Rf</a:t>
            </a:r>
            <a:r>
              <a:rPr lang="en-US" dirty="0">
                <a:latin typeface="Calibri" pitchFamily="34" charset="0"/>
              </a:rPr>
              <a:t> = </a:t>
            </a:r>
            <a:r>
              <a:rPr lang="en-US" u="sng" dirty="0">
                <a:latin typeface="Calibri" pitchFamily="34" charset="0"/>
              </a:rPr>
              <a:t>Distance of migration of solute</a:t>
            </a:r>
          </a:p>
          <a:p>
            <a:pPr algn="ctr" rtl="0"/>
            <a:r>
              <a:rPr lang="en-GB" dirty="0" smtClean="0">
                <a:latin typeface="Calibri" pitchFamily="34" charset="0"/>
              </a:rPr>
              <a:t>     Distance </a:t>
            </a:r>
            <a:r>
              <a:rPr lang="en-GB" dirty="0">
                <a:latin typeface="Calibri" pitchFamily="34" charset="0"/>
              </a:rPr>
              <a:t>moved by solvent</a:t>
            </a:r>
            <a:endParaRPr lang="en-GB" dirty="0" smtClean="0">
              <a:latin typeface="Calibri" pitchFamily="34" charset="0"/>
            </a:endParaRP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endParaRPr lang="en-GB" b="1" dirty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GB" b="1" dirty="0" smtClean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US" b="1" dirty="0" smtClean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endParaRPr lang="en-US" b="1" dirty="0">
              <a:solidFill>
                <a:srgbClr val="E1A01F"/>
              </a:solidFill>
              <a:latin typeface="Calibri" pitchFamily="34" charset="0"/>
            </a:endParaRPr>
          </a:p>
          <a:p>
            <a:pPr algn="l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 </a:t>
            </a:r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539552" y="980728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[</a:t>
            </a:r>
            <a:r>
              <a:rPr lang="en-US" sz="2000" b="1" dirty="0" err="1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Rf</a:t>
            </a:r>
            <a:r>
              <a:rPr lang="en-US" sz="2000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] Value:</a:t>
            </a:r>
          </a:p>
          <a:p>
            <a:pPr algn="l" rtl="0"/>
            <a:endParaRPr lang="en-US" sz="2000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  <a:cs typeface="Arial" pitchFamily="34" charset="0"/>
              </a:rPr>
              <a:t>-If  </a:t>
            </a:r>
            <a:r>
              <a:rPr lang="en-US" sz="2000" dirty="0" err="1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Rƒ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 value of a solute is closer to  </a:t>
            </a:r>
            <a:r>
              <a:rPr lang="en-US" sz="20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zero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, the solute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has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more attraction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to stationary phase. </a:t>
            </a:r>
          </a:p>
          <a:p>
            <a:pPr algn="l" rtl="0"/>
            <a:endParaRPr lang="en-US" sz="2000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en-US" sz="2000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  <a:cs typeface="Arial" pitchFamily="34" charset="0"/>
              </a:rPr>
              <a:t>-If  </a:t>
            </a:r>
            <a:r>
              <a:rPr lang="en-US" sz="2000" dirty="0" err="1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Rƒ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Calibri" pitchFamily="34" charset="0"/>
                <a:cs typeface="Arial" pitchFamily="34" charset="0"/>
              </a:rPr>
              <a:t>value of a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solute is </a:t>
            </a:r>
            <a:r>
              <a:rPr lang="en-US" sz="2000" dirty="0">
                <a:latin typeface="Calibri" pitchFamily="34" charset="0"/>
                <a:cs typeface="Arial" pitchFamily="34" charset="0"/>
              </a:rPr>
              <a:t>closer to </a:t>
            </a:r>
            <a:r>
              <a:rPr lang="en-US" sz="20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1,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then the solute has more affinity for the mobile  phase and travels further.</a:t>
            </a:r>
          </a:p>
          <a:p>
            <a:pPr algn="l" rtl="0"/>
            <a:endParaRPr lang="en-US" sz="2000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en-US" sz="2000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en-US" sz="2000" dirty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  <a:cs typeface="Arial" pitchFamily="34" charset="0"/>
              </a:rPr>
              <a:t>-The final chromatogram can be compared with other </a:t>
            </a:r>
            <a:r>
              <a:rPr lang="en-US" sz="2000" b="1" dirty="0" smtClean="0">
                <a:latin typeface="Calibri" pitchFamily="34" charset="0"/>
                <a:cs typeface="Arial" pitchFamily="34" charset="0"/>
              </a:rPr>
              <a:t>known</a:t>
            </a:r>
            <a:r>
              <a:rPr lang="ar-SA" sz="2000" b="1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  <a:cs typeface="Arial" pitchFamily="34" charset="0"/>
              </a:rPr>
              <a:t>mixture</a:t>
            </a:r>
            <a:r>
              <a:rPr lang="ar-SA" sz="2000" b="1" dirty="0" smtClean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chromatograms to identify sample mixes, using </a:t>
            </a:r>
            <a:r>
              <a:rPr lang="en-US" sz="20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the </a:t>
            </a:r>
            <a:r>
              <a:rPr lang="en-US" sz="2000" dirty="0" err="1" smtClean="0">
                <a:solidFill>
                  <a:srgbClr val="E1A01F"/>
                </a:solidFill>
                <a:latin typeface="Calibri" pitchFamily="34" charset="0"/>
              </a:rPr>
              <a:t>Rf</a:t>
            </a:r>
            <a:r>
              <a:rPr lang="en-US" sz="2000" dirty="0" smtClean="0">
                <a:solidFill>
                  <a:srgbClr val="E1A01F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value 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in an experiment</a:t>
            </a:r>
            <a:r>
              <a:rPr lang="ar-SA" sz="2000" dirty="0" err="1" smtClean="0">
                <a:latin typeface="Calibri" pitchFamily="34" charset="0"/>
              </a:rPr>
              <a:t>.</a:t>
            </a:r>
            <a:r>
              <a:rPr lang="ar-SA" sz="2000" dirty="0" smtClean="0">
                <a:latin typeface="Calibri" pitchFamily="34" charset="0"/>
              </a:rPr>
              <a:t> </a:t>
            </a:r>
            <a:endParaRPr lang="en-US" sz="2000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ar-SA" sz="20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bs.csudh.edu/chemistry/faculty/nsturm/CHE301/TL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84553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547664" y="1124744"/>
          <a:ext cx="6120680" cy="5274135"/>
        </p:xfrm>
        <a:graphic>
          <a:graphicData uri="http://schemas.openxmlformats.org/drawingml/2006/table">
            <a:tbl>
              <a:tblPr rtl="1" firstRow="1" bandRow="1">
                <a:tableStyleId>{16D9F66E-5EB9-4882-86FB-DCBF35E3C3E4}</a:tableStyleId>
              </a:tblPr>
              <a:tblGrid>
                <a:gridCol w="3060340"/>
                <a:gridCol w="3060340"/>
              </a:tblGrid>
              <a:tr h="659854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paper chromatography.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 </a:t>
                      </a:r>
                      <a:endParaRPr lang="ar-SA" sz="2000" dirty="0">
                        <a:solidFill>
                          <a:schemeClr val="bg1"/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Calibri" pitchFamily="34" charset="0"/>
                        </a:rPr>
                        <a:t>(TLC)</a:t>
                      </a:r>
                    </a:p>
                    <a:p>
                      <a:pPr algn="ctr" rtl="0"/>
                      <a:endParaRPr lang="ar-SA" sz="20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566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-less required time. 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-less required time than 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paper chromatography.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  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66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-It is fast.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-It is faster runs than paper, 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660999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-separate the sample. 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alibri" pitchFamily="34" charset="0"/>
                        </a:rPr>
                        <a:t>-It has better separations</a:t>
                      </a:r>
                      <a:r>
                        <a:rPr lang="en-US" sz="1600" baseline="0" dirty="0" smtClean="0">
                          <a:latin typeface="Calibri" pitchFamily="34" charset="0"/>
                        </a:rPr>
                        <a:t> than paper chromatography.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 </a:t>
                      </a: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02135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cellulose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Wide choice between different adsorbents[stationary phase]. 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566754"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Low resolution but also allow for </a:t>
                      </a:r>
                      <a:r>
                        <a:rPr lang="en-US" sz="1600" dirty="0" err="1" smtClean="0">
                          <a:latin typeface="Calibri" pitchFamily="34" charset="0"/>
                        </a:rPr>
                        <a:t>quantitation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It has better resolution and to allow for </a:t>
                      </a:r>
                      <a:r>
                        <a:rPr lang="en-US" sz="1600" dirty="0" err="1" smtClean="0">
                          <a:latin typeface="Calibri" pitchFamily="34" charset="0"/>
                        </a:rPr>
                        <a:t>quantitation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05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Calibri" pitchFamily="34" charset="0"/>
                        </a:rPr>
                        <a:t>Expanded 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zonal spread[ not concentrated for </a:t>
                      </a:r>
                      <a:r>
                        <a:rPr lang="en-US" sz="1600" dirty="0" err="1" smtClean="0">
                          <a:latin typeface="Calibri" pitchFamily="34" charset="0"/>
                        </a:rPr>
                        <a:t>quantitation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 analysis in need ].</a:t>
                      </a:r>
                      <a:endParaRPr lang="ar-SA" sz="1600" dirty="0" smtClean="0">
                        <a:latin typeface="Calibri" pitchFamily="34" charset="0"/>
                      </a:endParaRPr>
                    </a:p>
                    <a:p>
                      <a:pPr algn="ctr" rtl="0"/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600" dirty="0" smtClean="0">
                          <a:latin typeface="Calibri" pitchFamily="34" charset="0"/>
                        </a:rPr>
                        <a:t>compact zonal spread[concentrated for </a:t>
                      </a:r>
                      <a:r>
                        <a:rPr lang="en-US" sz="1600" dirty="0" err="1" smtClean="0">
                          <a:latin typeface="Calibri" pitchFamily="34" charset="0"/>
                        </a:rPr>
                        <a:t>quantitation</a:t>
                      </a:r>
                      <a:r>
                        <a:rPr lang="en-US" sz="1600" dirty="0" smtClean="0">
                          <a:latin typeface="Calibri" pitchFamily="34" charset="0"/>
                        </a:rPr>
                        <a:t> analysis in need ].</a:t>
                      </a:r>
                      <a:endParaRPr lang="ar-SA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67544" y="1124744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solidFill>
                  <a:srgbClr val="E1A01F"/>
                </a:solidFill>
                <a:latin typeface="Calibri" pitchFamily="34" charset="0"/>
              </a:rPr>
              <a:t>Objectives: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Separation </a:t>
            </a:r>
            <a:r>
              <a:rPr lang="en-US" dirty="0">
                <a:latin typeface="Calibri" pitchFamily="34" charset="0"/>
              </a:rPr>
              <a:t>of amino acids using paper </a:t>
            </a:r>
            <a:r>
              <a:rPr lang="en-US" dirty="0" smtClean="0">
                <a:latin typeface="Calibri" pitchFamily="34" charset="0"/>
              </a:rPr>
              <a:t>chromatography and TLC.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52869" y="1412775"/>
            <a:ext cx="8122929" cy="4216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sz="2800" b="1" dirty="0" smtClean="0">
                <a:solidFill>
                  <a:srgbClr val="E1A01F"/>
                </a:solidFill>
                <a:latin typeface="Calibri" pitchFamily="34" charset="0"/>
              </a:rPr>
              <a:t>- Applications[TLC,PC]:</a:t>
            </a:r>
          </a:p>
          <a:p>
            <a:pPr marL="609600" indent="-609600" algn="l" rtl="0"/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rtl="0"/>
            <a:r>
              <a:rPr lang="en-US" sz="2400" dirty="0" smtClean="0">
                <a:latin typeface="Calibri" pitchFamily="34" charset="0"/>
                <a:cs typeface="Arial" pitchFamily="34" charset="0"/>
              </a:rPr>
              <a:t>-identifying unknown compounds present in a given substance. </a:t>
            </a:r>
          </a:p>
          <a:p>
            <a:pPr marL="609600" indent="-609600" algn="l" rtl="0"/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rtl="0"/>
            <a:r>
              <a:rPr lang="en-US" sz="2400" dirty="0" smtClean="0">
                <a:latin typeface="Calibri" pitchFamily="34" charset="0"/>
                <a:cs typeface="Arial" pitchFamily="34" charset="0"/>
              </a:rPr>
              <a:t>-qualitative and semi </a:t>
            </a:r>
            <a:r>
              <a:rPr lang="en-US" sz="2400" dirty="0" err="1" smtClean="0">
                <a:latin typeface="Calibri" pitchFamily="34" charset="0"/>
                <a:cs typeface="Arial" pitchFamily="34" charset="0"/>
              </a:rPr>
              <a:t>quantitation</a:t>
            </a:r>
            <a:r>
              <a:rPr lang="en-US" sz="2400" dirty="0" smtClean="0">
                <a:latin typeface="Calibri" pitchFamily="34" charset="0"/>
                <a:cs typeface="Arial" pitchFamily="34" charset="0"/>
              </a:rPr>
              <a:t> tests. </a:t>
            </a:r>
          </a:p>
          <a:p>
            <a:pPr marL="609600" indent="-609600" algn="l" rtl="0"/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rtl="0"/>
            <a:r>
              <a:rPr lang="en-US" sz="2400" dirty="0" smtClean="0">
                <a:latin typeface="Calibri" pitchFamily="34" charset="0"/>
                <a:cs typeface="Arial" pitchFamily="34" charset="0"/>
              </a:rPr>
              <a:t>-separation of compounds in a sample.</a:t>
            </a:r>
          </a:p>
          <a:p>
            <a:pPr marL="609600" indent="-609600" algn="l" rtl="0"/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 rtl="0"/>
            <a:r>
              <a:rPr lang="en-US" sz="2400" dirty="0" smtClean="0">
                <a:latin typeface="Calibri" pitchFamily="34" charset="0"/>
                <a:cs typeface="Arial" pitchFamily="34" charset="0"/>
              </a:rPr>
              <a:t>-identify the purity of the sample.</a:t>
            </a:r>
          </a:p>
          <a:p>
            <a:pPr marL="609600" indent="-609600" algn="l" rtl="0"/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r>
              <a:rPr lang="en-US" sz="2400" b="1" dirty="0" smtClean="0">
                <a:solidFill>
                  <a:srgbClr val="E1A01F"/>
                </a:solidFill>
                <a:latin typeface="Calibri" pitchFamily="34" charset="0"/>
              </a:rPr>
              <a:t> </a:t>
            </a:r>
            <a:endParaRPr lang="ar-SA" sz="2400" b="1" dirty="0">
              <a:solidFill>
                <a:srgbClr val="E1A01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385727" y="764704"/>
            <a:ext cx="850675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 err="1" smtClean="0">
                <a:solidFill>
                  <a:srgbClr val="E1A01F"/>
                </a:solidFill>
                <a:latin typeface="Calibri" pitchFamily="34" charset="0"/>
              </a:rPr>
              <a:t>Phenylketonuria</a:t>
            </a:r>
            <a:r>
              <a:rPr lang="en-GB" sz="2000" b="1" dirty="0" smtClean="0">
                <a:solidFill>
                  <a:srgbClr val="E1A01F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dirty="0" smtClean="0">
                <a:latin typeface="Calibri" pitchFamily="34" charset="0"/>
              </a:rPr>
              <a:t>Non-functional phenylalanine </a:t>
            </a:r>
            <a:r>
              <a:rPr lang="en-GB" dirty="0" err="1" smtClean="0">
                <a:latin typeface="Calibri" pitchFamily="34" charset="0"/>
              </a:rPr>
              <a:t>hydroxylase</a:t>
            </a:r>
            <a:r>
              <a:rPr lang="en-GB" dirty="0" smtClean="0">
                <a:latin typeface="Calibri" pitchFamily="34" charset="0"/>
              </a:rPr>
              <a:t> enzyme.</a:t>
            </a:r>
          </a:p>
          <a:p>
            <a:pPr algn="l" rtl="0">
              <a:buFontTx/>
              <a:buChar char="-"/>
            </a:pPr>
            <a:endParaRPr lang="en-GB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This enzyme is necessary to metabolize the amino acid phenylalanine (</a:t>
            </a:r>
            <a:r>
              <a:rPr lang="en-US" dirty="0" err="1" smtClean="0">
                <a:latin typeface="Calibri" pitchFamily="34" charset="0"/>
              </a:rPr>
              <a:t>Phe</a:t>
            </a:r>
            <a:r>
              <a:rPr lang="en-US" dirty="0" smtClean="0">
                <a:latin typeface="Calibri" pitchFamily="34" charset="0"/>
              </a:rPr>
              <a:t>) to the amino acid tyrosine.</a:t>
            </a: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phenylalanine accumulates and is converted into </a:t>
            </a:r>
            <a:r>
              <a:rPr lang="en-US" dirty="0" err="1" smtClean="0">
                <a:latin typeface="Calibri" pitchFamily="34" charset="0"/>
                <a:hlinkClick r:id="rId2" action="ppaction://hlinkfile" tooltip="Phenylpyruvate"/>
              </a:rPr>
              <a:t>phenylpyruvate</a:t>
            </a:r>
            <a:r>
              <a:rPr lang="en-US" dirty="0" smtClean="0">
                <a:latin typeface="Calibri" pitchFamily="34" charset="0"/>
              </a:rPr>
              <a:t> (also known as </a:t>
            </a:r>
            <a:r>
              <a:rPr lang="en-US" dirty="0" err="1" smtClean="0">
                <a:latin typeface="Calibri" pitchFamily="34" charset="0"/>
              </a:rPr>
              <a:t>phenylketone</a:t>
            </a:r>
            <a:r>
              <a:rPr lang="en-US" dirty="0" smtClean="0">
                <a:latin typeface="Calibri" pitchFamily="34" charset="0"/>
              </a:rPr>
              <a:t>), which is detected in the urine.</a:t>
            </a: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sz="2000" b="1" dirty="0" err="1" smtClean="0">
                <a:solidFill>
                  <a:srgbClr val="E1A01F"/>
                </a:solidFill>
                <a:latin typeface="Calibri" pitchFamily="34" charset="0"/>
              </a:rPr>
              <a:t>Cystinuria</a:t>
            </a:r>
            <a:r>
              <a:rPr lang="en-GB" sz="2000" b="1" dirty="0" smtClean="0">
                <a:solidFill>
                  <a:srgbClr val="E1A01F"/>
                </a:solidFill>
                <a:latin typeface="Calibri" pitchFamily="34" charset="0"/>
              </a:rPr>
              <a:t>:</a:t>
            </a:r>
          </a:p>
          <a:p>
            <a:pPr lvl="8" algn="l" rtl="0">
              <a:buFontTx/>
              <a:buChar char="-"/>
            </a:pPr>
            <a:endParaRPr lang="en-GB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err="1" smtClean="0">
                <a:latin typeface="Calibri" pitchFamily="34" charset="0"/>
              </a:rPr>
              <a:t>Cystinuria</a:t>
            </a:r>
            <a:r>
              <a:rPr lang="en-US" dirty="0" smtClean="0">
                <a:latin typeface="Calibri" pitchFamily="34" charset="0"/>
              </a:rPr>
              <a:t> is an inborn error of amino acid transport that results in the defective absorption by the kidneys of the amino acid called </a:t>
            </a:r>
            <a:r>
              <a:rPr lang="en-US" dirty="0" err="1" smtClean="0">
                <a:latin typeface="Calibri" pitchFamily="34" charset="0"/>
              </a:rPr>
              <a:t>cystine</a:t>
            </a:r>
            <a:r>
              <a:rPr lang="en-US" dirty="0" smtClean="0">
                <a:latin typeface="Calibri" pitchFamily="34" charset="0"/>
              </a:rPr>
              <a:t>. The name means "</a:t>
            </a:r>
            <a:r>
              <a:rPr lang="en-US" dirty="0" err="1" smtClean="0">
                <a:latin typeface="Calibri" pitchFamily="34" charset="0"/>
              </a:rPr>
              <a:t>cystine</a:t>
            </a:r>
            <a:r>
              <a:rPr lang="en-US" dirty="0" smtClean="0">
                <a:latin typeface="Calibri" pitchFamily="34" charset="0"/>
              </a:rPr>
              <a:t> in the urine.“</a:t>
            </a: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When the kidneys do not absorb </a:t>
            </a:r>
            <a:r>
              <a:rPr lang="en-US" dirty="0" err="1" smtClean="0">
                <a:latin typeface="Calibri" pitchFamily="34" charset="0"/>
              </a:rPr>
              <a:t>cystine</a:t>
            </a:r>
            <a:r>
              <a:rPr lang="en-US" dirty="0" smtClean="0">
                <a:latin typeface="Calibri" pitchFamily="34" charset="0"/>
              </a:rPr>
              <a:t>, this compound builds up in the urine.</a:t>
            </a:r>
            <a:endParaRPr lang="en-GB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GB" dirty="0" smtClean="0">
              <a:latin typeface="Calibri" pitchFamily="34" charset="0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79512" y="1052736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latin typeface="Calibri" pitchFamily="34" charset="0"/>
              </a:rPr>
              <a:t>Questions: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-Silica gel is one of the stationary phases used in TLC  which has an adsorbent property [    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for A = 0.6 and </a:t>
            </a: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for B=0.3. So, A has more affinity toward the stationary phase in compression with B [    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-it fine when we leave the lid of solvent chamber opened [    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-We should choose the solvent witch is suitable for solutes in that  gives us a batter separation result [    ]. 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-when the solute is more attracted toward stationary phase it will migrate further [    ]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-</a:t>
            </a:r>
            <a:r>
              <a:rPr lang="en-US" dirty="0" err="1" smtClean="0">
                <a:latin typeface="Calibri" pitchFamily="34" charset="0"/>
              </a:rPr>
              <a:t>Rf</a:t>
            </a:r>
            <a:r>
              <a:rPr lang="en-US" dirty="0" smtClean="0">
                <a:latin typeface="Calibri" pitchFamily="34" charset="0"/>
              </a:rPr>
              <a:t> is some time equal to 1 [    ].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Autofit/>
          </a:bodyPr>
          <a:lstStyle/>
          <a:p>
            <a:r>
              <a:rPr lang="en-US" sz="1600" dirty="0" smtClean="0">
                <a:latin typeface="Calibri" pitchFamily="34" charset="0"/>
              </a:rPr>
              <a:t/>
            </a:r>
            <a:br>
              <a:rPr lang="en-US" sz="1600" dirty="0" smtClean="0">
                <a:latin typeface="Calibri" pitchFamily="34" charset="0"/>
              </a:rPr>
            </a:br>
            <a:r>
              <a:rPr lang="en-US" sz="1600" dirty="0" smtClean="0">
                <a:latin typeface="Calibri" pitchFamily="34" charset="0"/>
              </a:rPr>
              <a:t> http://www.uwplatt.edu/chemep/chem/chemscape/labdocs/catofp/chromato/tlc/tlc.htm</a:t>
            </a:r>
            <a:endParaRPr lang="ar-SA" sz="1600" dirty="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0963" t="24820" r="61909" b="53770"/>
          <a:stretch>
            <a:fillRect/>
          </a:stretch>
        </p:blipFill>
        <p:spPr bwMode="auto">
          <a:xfrm>
            <a:off x="323528" y="1844824"/>
            <a:ext cx="108012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>
            <a:normAutofit/>
          </a:bodyPr>
          <a:lstStyle/>
          <a:p>
            <a:r>
              <a:rPr lang="ar-SA" sz="3200" b="1" dirty="0" err="1" smtClean="0">
                <a:solidFill>
                  <a:srgbClr val="E1A01F"/>
                </a:solidFill>
                <a:latin typeface="Calibri" pitchFamily="34" charset="0"/>
              </a:rPr>
              <a:t>:</a:t>
            </a:r>
            <a:r>
              <a:rPr lang="en-GB" sz="3200" b="1" dirty="0" smtClean="0">
                <a:solidFill>
                  <a:srgbClr val="E1A01F"/>
                </a:solidFill>
                <a:latin typeface="Calibri" pitchFamily="34" charset="0"/>
              </a:rPr>
              <a:t>Chromatography</a:t>
            </a:r>
            <a:endParaRPr lang="ar-SA" sz="3200" b="1" dirty="0">
              <a:solidFill>
                <a:srgbClr val="E1A01F"/>
              </a:solidFill>
              <a:latin typeface="Calibri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556792"/>
            <a:ext cx="8435280" cy="501774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Calibri" pitchFamily="34" charset="0"/>
              </a:rPr>
              <a:t>-is the collective term for a set of laboratory techniques </a:t>
            </a:r>
            <a:r>
              <a:rPr lang="en-GB" dirty="0" smtClean="0">
                <a:latin typeface="Calibri" pitchFamily="34" charset="0"/>
              </a:rPr>
              <a:t> for separate and identify the components of a mixture</a:t>
            </a:r>
            <a:r>
              <a:rPr lang="en-US" dirty="0" smtClean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332656"/>
            <a:ext cx="9144000" cy="601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 rtl="0">
              <a:lnSpc>
                <a:spcPct val="80000"/>
              </a:lnSpc>
            </a:pPr>
            <a:endParaRPr lang="en-US" sz="2800" b="1" dirty="0" smtClean="0">
              <a:latin typeface="Calibri" pitchFamily="34" charset="0"/>
              <a:cs typeface="Arial" pitchFamily="34" charset="0"/>
            </a:endParaRPr>
          </a:p>
          <a:p>
            <a:pPr algn="just" rtl="0">
              <a:buNone/>
            </a:pPr>
            <a:r>
              <a:rPr lang="en-US" sz="2800" b="1" dirty="0" smtClean="0">
                <a:solidFill>
                  <a:srgbClr val="E1A01F"/>
                </a:solidFill>
                <a:latin typeface="Calibri" pitchFamily="34" charset="0"/>
              </a:rPr>
              <a:t>General Principles:</a:t>
            </a:r>
          </a:p>
          <a:p>
            <a:pPr algn="just" rtl="0">
              <a:buNone/>
            </a:pPr>
            <a:endParaRPr lang="en-US" sz="2400" dirty="0" smtClean="0">
              <a:latin typeface="Calibri" pitchFamily="34" charset="0"/>
            </a:endParaRPr>
          </a:p>
          <a:p>
            <a:pPr algn="just" rtl="0">
              <a:lnSpc>
                <a:spcPct val="8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-</a:t>
            </a:r>
            <a:r>
              <a:rPr lang="en-US" sz="2400" dirty="0" smtClean="0">
                <a:latin typeface="Calibri" pitchFamily="34" charset="0"/>
                <a:cs typeface="Arial" pitchFamily="34" charset="0"/>
              </a:rPr>
              <a:t>Separation of molecules :by distribution between a stationary phase and a mobile phase. </a:t>
            </a:r>
          </a:p>
          <a:p>
            <a:pPr lvl="1" algn="just" rtl="0">
              <a:lnSpc>
                <a:spcPct val="80000"/>
              </a:lnSpc>
            </a:pPr>
            <a:endParaRPr lang="en-US" sz="2400" b="1" dirty="0"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r>
              <a:rPr lang="en-US" sz="2400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-A stationary phase</a:t>
            </a:r>
            <a:r>
              <a:rPr lang="en-US" sz="24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Calibri" pitchFamily="34" charset="0"/>
                <a:cs typeface="Arial" pitchFamily="34" charset="0"/>
              </a:rPr>
              <a:t>can be solid, gel, or liquid. Also called matrix, resin, or beads. </a:t>
            </a:r>
          </a:p>
          <a:p>
            <a:pPr lvl="1" algn="just" rtl="0">
              <a:lnSpc>
                <a:spcPct val="80000"/>
              </a:lnSpc>
            </a:pPr>
            <a:endParaRPr lang="en-US" sz="2400" b="1" dirty="0" smtClean="0"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r>
              <a:rPr lang="en-US" sz="2400" b="1" dirty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-</a:t>
            </a:r>
            <a:r>
              <a:rPr lang="en-US" sz="2400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The mobile phase</a:t>
            </a:r>
            <a:r>
              <a:rPr lang="en-US" sz="2400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Calibri" pitchFamily="34" charset="0"/>
                <a:cs typeface="Arial" pitchFamily="34" charset="0"/>
              </a:rPr>
              <a:t>is the solvent and it is usually a liquid, but may also be a gas. </a:t>
            </a:r>
          </a:p>
          <a:p>
            <a:pPr lvl="1" algn="just" rtl="0">
              <a:lnSpc>
                <a:spcPct val="80000"/>
              </a:lnSpc>
            </a:pPr>
            <a:endParaRPr lang="en-US" sz="2400" dirty="0"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endParaRPr lang="en-US" sz="2400" dirty="0" smtClean="0"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  <a:cs typeface="Arial" pitchFamily="34" charset="0"/>
              </a:rPr>
              <a:t>-The compounds to be separated are considered </a:t>
            </a:r>
            <a:r>
              <a:rPr lang="en-US" sz="2400" b="1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solutes.</a:t>
            </a:r>
          </a:p>
          <a:p>
            <a:pPr lvl="1" algn="just" rtl="0">
              <a:lnSpc>
                <a:spcPct val="80000"/>
              </a:lnSpc>
            </a:pPr>
            <a:endParaRPr lang="en-US" sz="2400" b="1" dirty="0">
              <a:solidFill>
                <a:srgbClr val="E1A01F"/>
              </a:solidFill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endParaRPr lang="en-US" sz="2400" b="1" dirty="0" smtClean="0">
              <a:solidFill>
                <a:srgbClr val="E1A01F"/>
              </a:solidFill>
              <a:latin typeface="Calibri" pitchFamily="34" charset="0"/>
              <a:cs typeface="Arial" pitchFamily="34" charset="0"/>
            </a:endParaRPr>
          </a:p>
          <a:p>
            <a:pPr lvl="1" algn="just" rtl="0">
              <a:lnSpc>
                <a:spcPct val="80000"/>
              </a:lnSpc>
            </a:pPr>
            <a:r>
              <a:rPr lang="en-US" sz="2400" dirty="0" smtClean="0">
                <a:latin typeface="Calibri" pitchFamily="34" charset="0"/>
              </a:rPr>
              <a:t>-The separation </a:t>
            </a:r>
            <a:r>
              <a:rPr lang="en-US" sz="2400" dirty="0" smtClean="0">
                <a:latin typeface="Calibri" pitchFamily="34" charset="0"/>
                <a:cs typeface="Tahoma" pitchFamily="34" charset="0"/>
              </a:rPr>
              <a:t>of materials</a:t>
            </a:r>
            <a:r>
              <a:rPr lang="en-US" sz="2400" dirty="0" smtClean="0">
                <a:latin typeface="Calibri" pitchFamily="34" charset="0"/>
              </a:rPr>
              <a:t> is based on differential partitioning [</a:t>
            </a:r>
            <a:r>
              <a:rPr lang="en-US" sz="2400" dirty="0" smtClean="0">
                <a:latin typeface="Calibri" pitchFamily="34" charset="0"/>
                <a:cs typeface="Tahoma" pitchFamily="34" charset="0"/>
              </a:rPr>
              <a:t>retardation</a:t>
            </a:r>
            <a:r>
              <a:rPr lang="en-US" sz="2400" dirty="0" smtClean="0">
                <a:latin typeface="Calibri" pitchFamily="34" charset="0"/>
              </a:rPr>
              <a:t>]between the mobile and stationary phases. </a:t>
            </a:r>
            <a:endParaRPr lang="en-US" sz="2400" b="1" dirty="0" smtClean="0">
              <a:latin typeface="Calibri" pitchFamily="34" charset="0"/>
              <a:cs typeface="Arial" pitchFamily="34" charset="0"/>
            </a:endParaRPr>
          </a:p>
          <a:p>
            <a:pPr lvl="2" algn="just" rtl="0">
              <a:lnSpc>
                <a:spcPct val="80000"/>
              </a:lnSpc>
            </a:pPr>
            <a:endParaRPr lang="en-US" sz="2800" b="1" dirty="0" smtClean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51520" y="764704"/>
            <a:ext cx="856895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800" b="1" dirty="0" smtClean="0">
                <a:solidFill>
                  <a:srgbClr val="E1A01F"/>
                </a:solidFill>
                <a:latin typeface="Calibri" pitchFamily="34" charset="0"/>
              </a:rPr>
              <a:t>1-Paper chromatography [</a:t>
            </a:r>
            <a:r>
              <a:rPr lang="en-US" sz="2800" b="1" dirty="0" smtClean="0">
                <a:solidFill>
                  <a:srgbClr val="E1A01F"/>
                </a:solidFill>
                <a:latin typeface="Calibri" pitchFamily="34" charset="0"/>
              </a:rPr>
              <a:t>PC]</a:t>
            </a:r>
            <a:r>
              <a:rPr lang="en-GB" sz="2800" b="1" dirty="0" smtClean="0">
                <a:solidFill>
                  <a:srgbClr val="E1A01F"/>
                </a:solidFill>
                <a:latin typeface="Calibri" pitchFamily="34" charset="0"/>
              </a:rPr>
              <a:t>:</a:t>
            </a:r>
          </a:p>
          <a:p>
            <a:pPr algn="l" rtl="0"/>
            <a:endParaRPr lang="en-GB" dirty="0">
              <a:latin typeface="Calibri" pitchFamily="34" charset="0"/>
            </a:endParaRPr>
          </a:p>
          <a:p>
            <a:pPr algn="l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>
                <a:latin typeface="Calibri" pitchFamily="34" charset="0"/>
              </a:rPr>
              <a:t> method for testing the purity of compounds and </a:t>
            </a:r>
            <a:r>
              <a:rPr lang="en-US" dirty="0" smtClean="0">
                <a:latin typeface="Calibri" pitchFamily="34" charset="0"/>
              </a:rPr>
              <a:t>identifying </a:t>
            </a:r>
            <a:r>
              <a:rPr lang="en-GB" dirty="0" smtClean="0">
                <a:latin typeface="Calibri" pitchFamily="34" charset="0"/>
              </a:rPr>
              <a:t>substances.</a:t>
            </a:r>
          </a:p>
          <a:p>
            <a:pPr algn="l" rtl="0"/>
            <a:endParaRPr lang="en-GB" dirty="0" smtClean="0">
              <a:latin typeface="Calibri" pitchFamily="34" charset="0"/>
            </a:endParaRPr>
          </a:p>
          <a:p>
            <a:pPr algn="l" rtl="0"/>
            <a:r>
              <a:rPr lang="en-GB" dirty="0" smtClean="0">
                <a:latin typeface="Calibri" pitchFamily="34" charset="0"/>
              </a:rPr>
              <a:t>-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useful technique because it is relatively quick </a:t>
            </a:r>
            <a:r>
              <a:rPr lang="en-US" dirty="0" smtClean="0">
                <a:latin typeface="Calibri" pitchFamily="34" charset="0"/>
              </a:rPr>
              <a:t>and requires </a:t>
            </a:r>
            <a:r>
              <a:rPr lang="en-US" dirty="0">
                <a:latin typeface="Calibri" pitchFamily="34" charset="0"/>
              </a:rPr>
              <a:t>small quantities of material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GB" dirty="0" smtClean="0">
                <a:latin typeface="Calibri" pitchFamily="34" charset="0"/>
              </a:rPr>
              <a:t>substances </a:t>
            </a:r>
            <a:r>
              <a:rPr lang="en-GB" dirty="0">
                <a:latin typeface="Calibri" pitchFamily="34" charset="0"/>
              </a:rPr>
              <a:t>are </a:t>
            </a:r>
            <a:r>
              <a:rPr lang="en-GB" dirty="0" smtClean="0">
                <a:latin typeface="Calibri" pitchFamily="34" charset="0"/>
              </a:rPr>
              <a:t>distributed </a:t>
            </a:r>
            <a:r>
              <a:rPr lang="en-US" dirty="0" smtClean="0">
                <a:latin typeface="Calibri" pitchFamily="34" charset="0"/>
              </a:rPr>
              <a:t>between </a:t>
            </a:r>
            <a:r>
              <a:rPr lang="en-US" dirty="0">
                <a:latin typeface="Calibri" pitchFamily="34" charset="0"/>
              </a:rPr>
              <a:t>a stationary phase and a mobile phase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r>
              <a:rPr lang="en-US" dirty="0" smtClean="0">
                <a:latin typeface="Calibri" pitchFamily="34" charset="0"/>
              </a:rPr>
              <a:t>[solutes are separated according to their solubility in mobile phase, or their attraction to the stationary phase].</a:t>
            </a:r>
          </a:p>
          <a:p>
            <a:pPr algn="l" rtl="0">
              <a:buFontTx/>
              <a:buChar char="-"/>
            </a:pPr>
            <a:endParaRPr lang="en-US" dirty="0" smtClean="0">
              <a:latin typeface="Calibri" pitchFamily="34" charset="0"/>
            </a:endParaRPr>
          </a:p>
          <a:p>
            <a:pPr algn="l" rtl="0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  <p:cxnSp>
        <p:nvCxnSpPr>
          <p:cNvPr id="6" name="رابط بشكل مرفق 5"/>
          <p:cNvCxnSpPr/>
          <p:nvPr/>
        </p:nvCxnSpPr>
        <p:spPr>
          <a:xfrm>
            <a:off x="4499992" y="3501008"/>
            <a:ext cx="2664296" cy="504056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بشكل مرفق 7"/>
          <p:cNvCxnSpPr/>
          <p:nvPr/>
        </p:nvCxnSpPr>
        <p:spPr>
          <a:xfrm rot="10800000" flipV="1">
            <a:off x="2051720" y="3501008"/>
            <a:ext cx="2448272" cy="504056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>
            <a:off x="7164288" y="4005064"/>
            <a:ext cx="0" cy="21602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>
            <a:off x="2051720" y="4005064"/>
            <a:ext cx="0" cy="21602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5364088" y="4509120"/>
            <a:ext cx="3209067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The stationary phase:</a:t>
            </a:r>
          </a:p>
          <a:p>
            <a:pPr algn="ctr" rtl="0"/>
            <a:r>
              <a:rPr lang="en-US" dirty="0" smtClean="0">
                <a:latin typeface="Calibri" pitchFamily="34" charset="0"/>
              </a:rPr>
              <a:t> is usually a piece of high quality filter paper.</a:t>
            </a: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[cellulose ]</a:t>
            </a:r>
          </a:p>
          <a:p>
            <a:pPr algn="ctr" rtl="0"/>
            <a:r>
              <a:rPr lang="en-US" b="1" dirty="0" smtClean="0">
                <a:latin typeface="Calibri" pitchFamily="34" charset="0"/>
                <a:cs typeface="Arial" pitchFamily="34" charset="0"/>
              </a:rPr>
              <a:t>polar substance</a:t>
            </a:r>
            <a:endParaRPr lang="ar-SA" dirty="0">
              <a:latin typeface="Calibri" pitchFamily="34" charset="0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467544" y="4437112"/>
            <a:ext cx="3108436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E1A01F"/>
                </a:solidFill>
                <a:latin typeface="Calibri" pitchFamily="34" charset="0"/>
              </a:rPr>
              <a:t>The mobile phase:</a:t>
            </a:r>
          </a:p>
          <a:p>
            <a:pPr algn="ctr" rtl="0"/>
            <a:r>
              <a:rPr lang="en-US" dirty="0" smtClean="0">
                <a:latin typeface="Calibri" pitchFamily="34" charset="0"/>
              </a:rPr>
              <a:t>is a developing solution that travels up the stationary</a:t>
            </a:r>
          </a:p>
          <a:p>
            <a:pPr algn="ctr" rtl="0"/>
            <a:r>
              <a:rPr lang="en-US" dirty="0" smtClean="0">
                <a:latin typeface="Calibri" pitchFamily="34" charset="0"/>
              </a:rPr>
              <a:t>phase, carrying the samples with it.</a:t>
            </a:r>
          </a:p>
          <a:p>
            <a:pPr algn="ctr" rtl="0"/>
            <a:r>
              <a:rPr lang="en-US" dirty="0" smtClean="0">
                <a:latin typeface="Calibri" pitchFamily="34" charset="0"/>
              </a:rPr>
              <a:t>[</a:t>
            </a:r>
            <a:r>
              <a:rPr lang="en-GB" dirty="0" smtClean="0">
                <a:latin typeface="Calibri" pitchFamily="34" charset="0"/>
              </a:rPr>
              <a:t>shallow layer of solvent</a:t>
            </a:r>
            <a:r>
              <a:rPr lang="en-US" dirty="0" smtClean="0">
                <a:latin typeface="Calibri" pitchFamily="34" charset="0"/>
              </a:rPr>
              <a:t>]</a:t>
            </a:r>
          </a:p>
          <a:p>
            <a:pPr algn="ctr" rtl="0"/>
            <a:endParaRPr lang="ar-SA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288px-Cromatography_tank">
            <a:hlinkClick r:id="rId2" tooltip="Cromatography tank.pn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052736"/>
            <a:ext cx="6335713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79512" y="54868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solidFill>
                  <a:srgbClr val="E1A01F"/>
                </a:solidFill>
                <a:latin typeface="Calibri" pitchFamily="34" charset="0"/>
              </a:rPr>
              <a:t>Separation is depend on: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Components </a:t>
            </a:r>
            <a:r>
              <a:rPr lang="en-US" dirty="0">
                <a:latin typeface="Calibri" pitchFamily="34" charset="0"/>
              </a:rPr>
              <a:t>of the sample will separate on the </a:t>
            </a:r>
            <a:r>
              <a:rPr lang="en-US" dirty="0" smtClean="0">
                <a:latin typeface="Calibri" pitchFamily="34" charset="0"/>
              </a:rPr>
              <a:t>stationary phase </a:t>
            </a:r>
            <a:r>
              <a:rPr lang="en-US" dirty="0">
                <a:latin typeface="Calibri" pitchFamily="34" charset="0"/>
              </a:rPr>
              <a:t>according to how strongly they adsorb to the stationary phase versus how much </a:t>
            </a:r>
            <a:r>
              <a:rPr lang="en-US" dirty="0" smtClean="0">
                <a:latin typeface="Calibri" pitchFamily="34" charset="0"/>
              </a:rPr>
              <a:t>they dissolve </a:t>
            </a:r>
            <a:r>
              <a:rPr lang="en-US" dirty="0">
                <a:latin typeface="Calibri" pitchFamily="34" charset="0"/>
              </a:rPr>
              <a:t>in the mobile phase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pPr algn="ctr" rtl="0"/>
            <a:endParaRPr lang="en-US" dirty="0" smtClean="0">
              <a:latin typeface="Calibri" pitchFamily="34" charset="0"/>
            </a:endParaRPr>
          </a:p>
          <a:p>
            <a:pPr algn="ctr" rtl="0"/>
            <a:endParaRPr lang="en-US" dirty="0">
              <a:latin typeface="Calibri" pitchFamily="34" charset="0"/>
            </a:endParaRPr>
          </a:p>
          <a:p>
            <a:pPr algn="ctr" rtl="0"/>
            <a:endParaRPr lang="en-US" dirty="0" smtClean="0">
              <a:latin typeface="Calibri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</a:rPr>
              <a:t>-This paper is made of cellulose [a polar substance] and the compounds within the mixture travel farther if they are non-polar. So, More polar substances bond with the cellulose paper more quickly, and therefore do not travel as far.</a:t>
            </a: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So:</a:t>
            </a:r>
          </a:p>
          <a:p>
            <a:pPr marL="609600" indent="-609600" algn="l"/>
            <a:endParaRPr lang="en-US" b="1" dirty="0" smtClean="0">
              <a:solidFill>
                <a:srgbClr val="FF9900"/>
              </a:solidFill>
              <a:latin typeface="Calibri" pitchFamily="34" charset="0"/>
              <a:cs typeface="Arial" pitchFamily="34" charset="0"/>
            </a:endParaRPr>
          </a:p>
          <a:p>
            <a:pPr marL="609600" indent="-609600" algn="l"/>
            <a:r>
              <a:rPr lang="en-US" b="1" dirty="0" smtClean="0">
                <a:solidFill>
                  <a:srgbClr val="FF9900"/>
                </a:solidFill>
                <a:latin typeface="Calibri" pitchFamily="34" charset="0"/>
                <a:cs typeface="Arial" pitchFamily="34" charset="0"/>
              </a:rPr>
              <a:t>Different compounds in the sample mixture travel at different rates due to </a:t>
            </a:r>
          </a:p>
          <a:p>
            <a:pPr marL="609600" indent="-609600" algn="l"/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/>
            <a:r>
              <a:rPr lang="en-US" dirty="0" smtClean="0">
                <a:latin typeface="Calibri" pitchFamily="34" charset="0"/>
                <a:cs typeface="Arial" pitchFamily="34" charset="0"/>
              </a:rPr>
              <a:t>-differences in solubility in the solvent.</a:t>
            </a:r>
          </a:p>
          <a:p>
            <a:pPr marL="609600" indent="-609600" algn="l"/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marL="609600" indent="-609600" algn="l"/>
            <a:r>
              <a:rPr lang="en-US" dirty="0" smtClean="0">
                <a:latin typeface="Calibri" pitchFamily="34" charset="0"/>
                <a:cs typeface="Arial" pitchFamily="34" charset="0"/>
              </a:rPr>
              <a:t>-differences in their attraction to the fibers in the paper.</a:t>
            </a:r>
          </a:p>
          <a:p>
            <a:pPr marL="609600" indent="-609600" algn="l"/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/>
            <a:endParaRPr lang="ar-SA" dirty="0" smtClean="0">
              <a:latin typeface="Calibri" pitchFamily="34" charset="0"/>
            </a:endParaRP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4427984" y="2348880"/>
            <a:ext cx="0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557808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sz="2800" b="1" dirty="0" smtClean="0">
                <a:solidFill>
                  <a:srgbClr val="E1A01F"/>
                </a:solidFill>
                <a:latin typeface="Calibri" pitchFamily="34" charset="0"/>
                <a:cs typeface="Arial" charset="0"/>
              </a:rPr>
              <a:t>Paper Chromatography </a:t>
            </a:r>
            <a:br>
              <a:rPr lang="en-US" sz="2800" b="1" dirty="0" smtClean="0">
                <a:solidFill>
                  <a:srgbClr val="E1A01F"/>
                </a:solidFill>
                <a:latin typeface="Calibri" pitchFamily="34" charset="0"/>
                <a:cs typeface="Arial" charset="0"/>
              </a:rPr>
            </a:br>
            <a:endParaRPr lang="ar-SA" sz="2800" b="1" dirty="0">
              <a:solidFill>
                <a:srgbClr val="E1A01F"/>
              </a:solidFill>
              <a:latin typeface="Calibri" pitchFamily="34" charset="0"/>
            </a:endParaRPr>
          </a:p>
        </p:txBody>
      </p:sp>
      <p:cxnSp>
        <p:nvCxnSpPr>
          <p:cNvPr id="5" name="رابط بشكل مرفق 4"/>
          <p:cNvCxnSpPr/>
          <p:nvPr/>
        </p:nvCxnSpPr>
        <p:spPr>
          <a:xfrm>
            <a:off x="4644008" y="1196752"/>
            <a:ext cx="3240360" cy="79208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بشكل مرفق 6"/>
          <p:cNvCxnSpPr/>
          <p:nvPr/>
        </p:nvCxnSpPr>
        <p:spPr>
          <a:xfrm rot="10800000" flipV="1">
            <a:off x="1691680" y="1196752"/>
            <a:ext cx="2952328" cy="79208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7884368" y="1988840"/>
            <a:ext cx="0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1691680" y="1988840"/>
            <a:ext cx="0" cy="28803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مربع نص 11"/>
          <p:cNvSpPr txBox="1"/>
          <p:nvPr/>
        </p:nvSpPr>
        <p:spPr>
          <a:xfrm>
            <a:off x="5724128" y="3212976"/>
            <a:ext cx="3419872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>
                <a:latin typeface="Calibri" pitchFamily="34" charset="0"/>
                <a:cs typeface="Arial" pitchFamily="34" charset="0"/>
              </a:rPr>
              <a:t>-In this method, the solvent moves upward against gravitational force. </a:t>
            </a:r>
          </a:p>
          <a:p>
            <a:pPr algn="ctr" rtl="0"/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ctr" rtl="0"/>
            <a:r>
              <a:rPr lang="en-US" dirty="0" smtClean="0">
                <a:latin typeface="Calibri" pitchFamily="34" charset="0"/>
                <a:cs typeface="Arial" pitchFamily="34" charset="0"/>
              </a:rPr>
              <a:t>-The only force that cause the motion[of solvent and the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compounds]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is </a:t>
            </a:r>
            <a:r>
              <a:rPr lang="en-US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capillary force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. So the speed of the process is slow</a:t>
            </a:r>
            <a:r>
              <a:rPr lang="ar-SA" dirty="0" err="1" smtClean="0"/>
              <a:t>.</a:t>
            </a:r>
            <a:endParaRPr lang="en-US" dirty="0" smtClean="0">
              <a:cs typeface="Arial" pitchFamily="34" charset="0"/>
            </a:endParaRPr>
          </a:p>
          <a:p>
            <a:pPr algn="l" rtl="0"/>
            <a:endParaRPr lang="en-US" dirty="0" smtClean="0">
              <a:solidFill>
                <a:srgbClr val="FF9900"/>
              </a:solidFill>
              <a:cs typeface="Arial" charset="0"/>
            </a:endParaRPr>
          </a:p>
          <a:p>
            <a:pPr algn="l" rtl="0"/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7355346" y="2420888"/>
            <a:ext cx="1226682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b="1" dirty="0" smtClean="0">
                <a:solidFill>
                  <a:srgbClr val="FF9900"/>
                </a:solidFill>
                <a:latin typeface="Calibri" pitchFamily="34" charset="0"/>
                <a:cs typeface="Arial" charset="0"/>
              </a:rPr>
              <a:t>Ascending:</a:t>
            </a:r>
          </a:p>
          <a:p>
            <a:endParaRPr lang="ar-SA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063646" y="2420888"/>
            <a:ext cx="1335622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/>
            <a:r>
              <a:rPr lang="en-US" b="1" dirty="0" smtClean="0">
                <a:solidFill>
                  <a:srgbClr val="FF9900"/>
                </a:solidFill>
                <a:latin typeface="Calibri" pitchFamily="34" charset="0"/>
                <a:cs typeface="Arial" charset="0"/>
              </a:rPr>
              <a:t>Descending: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251519" y="3212976"/>
            <a:ext cx="4176465" cy="26130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-In this method, the solvent is kept in a trough at the top of the chamber and is allowed to flow down the paper. </a:t>
            </a:r>
          </a:p>
          <a:p>
            <a:pPr algn="l" rtl="0">
              <a:lnSpc>
                <a:spcPct val="90000"/>
              </a:lnSpc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-The liquid moves down by </a:t>
            </a:r>
            <a:r>
              <a:rPr lang="en-US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capillary action </a:t>
            </a:r>
            <a:r>
              <a:rPr lang="en-US" dirty="0" smtClean="0">
                <a:latin typeface="Calibri" pitchFamily="34" charset="0"/>
                <a:cs typeface="Arial" pitchFamily="34" charset="0"/>
              </a:rPr>
              <a:t>as well as by the </a:t>
            </a:r>
            <a:r>
              <a:rPr lang="en-US" dirty="0" smtClean="0">
                <a:solidFill>
                  <a:srgbClr val="E1A01F"/>
                </a:solidFill>
                <a:latin typeface="Calibri" pitchFamily="34" charset="0"/>
                <a:cs typeface="Arial" pitchFamily="34" charset="0"/>
              </a:rPr>
              <a:t>gravitational force. </a:t>
            </a:r>
          </a:p>
          <a:p>
            <a:pPr algn="l" rtl="0">
              <a:lnSpc>
                <a:spcPct val="90000"/>
              </a:lnSpc>
            </a:pPr>
            <a:endParaRPr lang="en-US" dirty="0" smtClean="0">
              <a:latin typeface="Calibri" pitchFamily="34" charset="0"/>
              <a:cs typeface="Arial" pitchFamily="34" charset="0"/>
            </a:endParaRPr>
          </a:p>
          <a:p>
            <a:pPr algn="l" rtl="0">
              <a:lnSpc>
                <a:spcPct val="90000"/>
              </a:lnSpc>
            </a:pPr>
            <a:r>
              <a:rPr lang="en-US" dirty="0" smtClean="0">
                <a:latin typeface="Calibri" pitchFamily="34" charset="0"/>
                <a:cs typeface="Arial" pitchFamily="34" charset="0"/>
              </a:rPr>
              <a:t>-In this case, the flow is more rapid as compared to the ascending method. </a:t>
            </a:r>
          </a:p>
          <a:p>
            <a:pPr algn="l" rtl="0"/>
            <a:endParaRPr lang="ar-SA" dirty="0">
              <a:latin typeface="Calibri" pitchFamily="34" charset="0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251520" y="6273225"/>
            <a:ext cx="900357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1600" dirty="0" smtClean="0">
                <a:latin typeface="Calibri" pitchFamily="34" charset="0"/>
                <a:cs typeface="Arial" pitchFamily="34" charset="0"/>
              </a:rPr>
              <a:t>Substances that cannot be separated by ascending method, can be separated by the above descending method.</a:t>
            </a:r>
            <a:endParaRPr lang="ar-SA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czEOHFFd8f4/UCvagLbFBzI/AAAAAAAACx8/vKWNJYWiwJw/s1600/Paper+Chromatography+Descending+Meth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5476875" cy="3257551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2267744" y="4941168"/>
            <a:ext cx="44746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rgbClr val="FF9900"/>
                </a:solidFill>
                <a:latin typeface="Calibri" pitchFamily="34" charset="0"/>
                <a:cs typeface="Arial" charset="0"/>
              </a:rPr>
              <a:t>Descending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Paper Chromatography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حضري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938</TotalTime>
  <Words>1410</Words>
  <Application>Microsoft Office PowerPoint</Application>
  <PresentationFormat>عرض على الشاشة (3:4)‏</PresentationFormat>
  <Paragraphs>232</Paragraphs>
  <Slides>23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23</vt:i4>
      </vt:variant>
    </vt:vector>
  </HeadingPairs>
  <TitlesOfParts>
    <vt:vector size="24" baseType="lpstr">
      <vt:lpstr>حضري</vt:lpstr>
      <vt:lpstr>Paper and Thin Layer Chromatography (TLC)</vt:lpstr>
      <vt:lpstr>عرض تقديمي في PowerPoint</vt:lpstr>
      <vt:lpstr>:Chromatography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Paper Chromatography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Samples Analysis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  http://www.uwplatt.edu/chemep/chem/chemscape/labdocs/catofp/chromato/tlc/tlc.htm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and Thin Layer Chromatography (TLC)</dc:title>
  <dc:creator>KaDeY</dc:creator>
  <cp:lastModifiedBy>لينة</cp:lastModifiedBy>
  <cp:revision>82</cp:revision>
  <dcterms:created xsi:type="dcterms:W3CDTF">2012-10-28T14:13:00Z</dcterms:created>
  <dcterms:modified xsi:type="dcterms:W3CDTF">2013-10-21T18:51:55Z</dcterms:modified>
</cp:coreProperties>
</file>