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71" r:id="rId11"/>
    <p:sldId id="265" r:id="rId12"/>
    <p:sldId id="266" r:id="rId13"/>
    <p:sldId id="257" r:id="rId14"/>
    <p:sldId id="267" r:id="rId15"/>
    <p:sldId id="268" r:id="rId16"/>
    <p:sldId id="269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>
      <p:cViewPr varScale="1">
        <p:scale>
          <a:sx n="46" d="100"/>
          <a:sy n="46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4A3BD-DB8D-4543-B19F-513C66FD7F2E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6B9C-FE29-4584-A5EA-7B71B899C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6B9C-FE29-4584-A5EA-7B71B899C6B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6B9C-FE29-4584-A5EA-7B71B899C6B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6B9C-FE29-4584-A5EA-7B71B899C6B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6B9C-FE29-4584-A5EA-7B71B899C6B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6B9C-FE29-4584-A5EA-7B71B899C6B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A72F0E-82BC-4450-8BAA-DC8B6DC39755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C55D5-0EBB-4E54-9AAA-4A7F96DF4A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990600"/>
            <a:ext cx="4114800" cy="4648200"/>
          </a:xfrm>
        </p:spPr>
        <p:txBody>
          <a:bodyPr/>
          <a:lstStyle/>
          <a:p>
            <a:r>
              <a:rPr lang="en-US" dirty="0" err="1" smtClean="0"/>
              <a:t>Pathophsiology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 Metabolism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health3_obe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9651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Complication of obesity: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osteoarthritis 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smtClean="0"/>
              <a:t>Gallstones </a:t>
            </a:r>
            <a:r>
              <a:rPr lang="en-US" dirty="0"/>
              <a:t>and liver problems(fatty leaver)</a:t>
            </a:r>
          </a:p>
          <a:p>
            <a:pPr lvl="0"/>
            <a:r>
              <a:rPr lang="en-US" dirty="0"/>
              <a:t> Heart failure ,hypertension and stroke. </a:t>
            </a:r>
          </a:p>
          <a:p>
            <a:pPr lvl="0"/>
            <a:r>
              <a:rPr lang="en-US" dirty="0"/>
              <a:t>High blood sugar </a:t>
            </a:r>
            <a:r>
              <a:rPr lang="en-US" dirty="0" smtClean="0"/>
              <a:t>,and </a:t>
            </a:r>
            <a:r>
              <a:rPr lang="en-US" dirty="0"/>
              <a:t>diabetes type 2.</a:t>
            </a:r>
          </a:p>
          <a:p>
            <a:pPr lvl="0"/>
            <a:r>
              <a:rPr lang="en-US" dirty="0"/>
              <a:t> High blood cholesterol and triglycerides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esity12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6557"/>
          <a:stretch>
            <a:fillRect/>
          </a:stretch>
        </p:blipFill>
        <p:spPr>
          <a:xfrm>
            <a:off x="0" y="762000"/>
            <a:ext cx="4419600" cy="4372231"/>
          </a:xfrm>
        </p:spPr>
      </p:pic>
      <p:pic>
        <p:nvPicPr>
          <p:cNvPr id="5" name="Picture 4" descr="obesity-and-health2.jpg"/>
          <p:cNvPicPr>
            <a:picLocks noChangeAspect="1"/>
          </p:cNvPicPr>
          <p:nvPr/>
        </p:nvPicPr>
        <p:blipFill>
          <a:blip r:embed="rId3" cstate="print"/>
          <a:srcRect l="5500"/>
          <a:stretch>
            <a:fillRect/>
          </a:stretch>
        </p:blipFill>
        <p:spPr>
          <a:xfrm>
            <a:off x="4419600" y="533400"/>
            <a:ext cx="44958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4102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Obesity complications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Mark is a 38-year old production engineer. He comes to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diet center clinic for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a problem unrelated to obesity.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   However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, examination reveals the following: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  Weight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95kg</a:t>
            </a:r>
          </a:p>
          <a:p>
            <a:pPr>
              <a:buNone/>
            </a:pPr>
            <a:r>
              <a:rPr lang="en-US" dirty="0" smtClean="0"/>
              <a:t>     Height </a:t>
            </a:r>
            <a:r>
              <a:rPr lang="en-US" dirty="0"/>
              <a:t>1.76m</a:t>
            </a:r>
          </a:p>
          <a:p>
            <a:pPr>
              <a:buNone/>
            </a:pPr>
            <a:r>
              <a:rPr lang="en-US" dirty="0" smtClean="0"/>
              <a:t>     BP 160 /85 </a:t>
            </a:r>
            <a:r>
              <a:rPr lang="en-US" dirty="0"/>
              <a:t>mm Hg </a:t>
            </a:r>
          </a:p>
          <a:p>
            <a:pPr>
              <a:buNone/>
            </a:pPr>
            <a:r>
              <a:rPr lang="en-US" dirty="0" smtClean="0"/>
              <a:t>     Nothing </a:t>
            </a:r>
            <a:r>
              <a:rPr lang="en-US" dirty="0"/>
              <a:t>else significant.</a:t>
            </a:r>
          </a:p>
          <a:p>
            <a:pPr>
              <a:buNone/>
            </a:pPr>
            <a:r>
              <a:rPr lang="en-US" dirty="0" smtClean="0"/>
              <a:t>     No </a:t>
            </a:r>
            <a:r>
              <a:rPr lang="en-US" dirty="0"/>
              <a:t>significant past medical history.</a:t>
            </a:r>
          </a:p>
          <a:p>
            <a:pPr>
              <a:buNone/>
            </a:pPr>
            <a:r>
              <a:rPr lang="en-US" dirty="0" smtClean="0"/>
              <a:t>     No medication take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r>
              <a:rPr lang="en-US" b="1" dirty="0"/>
              <a:t>What is Mark's BMI?</a:t>
            </a:r>
            <a:endParaRPr lang="en-US" dirty="0"/>
          </a:p>
          <a:p>
            <a:pPr>
              <a:buNone/>
            </a:pPr>
            <a:r>
              <a:rPr lang="en-US" dirty="0"/>
              <a:t>Mark is 95kg and </a:t>
            </a:r>
            <a:r>
              <a:rPr lang="en-US" dirty="0" smtClean="0"/>
              <a:t>1.76m.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/>
              <a:t>his BMI is 95/(1.76x1.76) = </a:t>
            </a:r>
            <a:r>
              <a:rPr lang="en-US" dirty="0" smtClean="0"/>
              <a:t>30.7kg/m2</a:t>
            </a:r>
          </a:p>
          <a:p>
            <a:r>
              <a:rPr lang="en-US" b="1" dirty="0"/>
              <a:t>Is Mark obese according to this result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smtClean="0"/>
              <a:t>yes he has class I obesity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038599"/>
          <a:ext cx="8534400" cy="2590798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BMI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Classification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&lt; 18.5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underweight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18.5–24.9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normal weight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25.0–29.9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overweight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30.0–34.9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class I obesity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35.0–39.9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class II obesity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≥ 40.0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  class III obesity  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What </a:t>
            </a:r>
            <a:r>
              <a:rPr lang="en-US" b="1" dirty="0"/>
              <a:t>additional information </a:t>
            </a:r>
            <a:r>
              <a:rPr lang="en-US" b="1" dirty="0" smtClean="0"/>
              <a:t> and test would </a:t>
            </a:r>
            <a:r>
              <a:rPr lang="en-US" b="1" dirty="0"/>
              <a:t>you require?</a:t>
            </a:r>
            <a:endParaRPr lang="en-US" dirty="0"/>
          </a:p>
          <a:p>
            <a:r>
              <a:rPr lang="en-US" dirty="0"/>
              <a:t>Mark's waist circumference should </a:t>
            </a:r>
            <a:r>
              <a:rPr lang="en-US"/>
              <a:t>be </a:t>
            </a:r>
            <a:r>
              <a:rPr lang="en-US" smtClean="0"/>
              <a:t>measured.</a:t>
            </a:r>
            <a:endParaRPr lang="en-US" dirty="0"/>
          </a:p>
          <a:p>
            <a:r>
              <a:rPr lang="en-US" dirty="0"/>
              <a:t>Random blood glucose level </a:t>
            </a:r>
            <a:r>
              <a:rPr lang="en-US" dirty="0" smtClean="0"/>
              <a:t> (RBS)or </a:t>
            </a:r>
            <a:r>
              <a:rPr lang="en-US" dirty="0"/>
              <a:t>fasting </a:t>
            </a:r>
            <a:r>
              <a:rPr lang="en-US" dirty="0" smtClean="0"/>
              <a:t>blood glucose </a:t>
            </a:r>
            <a:r>
              <a:rPr lang="en-US" dirty="0"/>
              <a:t>(</a:t>
            </a:r>
            <a:r>
              <a:rPr lang="en-US" dirty="0" smtClean="0"/>
              <a:t>FBS) ,lipid levels.</a:t>
            </a:r>
          </a:p>
          <a:p>
            <a:r>
              <a:rPr lang="en-US" dirty="0"/>
              <a:t>Smoking status, family </a:t>
            </a:r>
            <a:r>
              <a:rPr lang="en-US" dirty="0" smtClean="0"/>
              <a:t>history, physical </a:t>
            </a:r>
            <a:r>
              <a:rPr lang="en-US" dirty="0"/>
              <a:t>activity and exercise  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Mark fasting blood glucose </a:t>
            </a:r>
            <a:r>
              <a:rPr lang="en-US" dirty="0"/>
              <a:t>test </a:t>
            </a:r>
            <a:r>
              <a:rPr lang="en-US" dirty="0" smtClean="0"/>
              <a:t> is 7.5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He is a non </a:t>
            </a:r>
            <a:r>
              <a:rPr lang="en-US" dirty="0" smtClean="0"/>
              <a:t>smoker</a:t>
            </a:r>
          </a:p>
          <a:p>
            <a:r>
              <a:rPr lang="en-US" dirty="0" smtClean="0"/>
              <a:t>but </a:t>
            </a:r>
            <a:r>
              <a:rPr lang="en-US" dirty="0"/>
              <a:t>his father had a heart attack at age 55 years. </a:t>
            </a:r>
            <a:endParaRPr lang="en-US" dirty="0" smtClean="0"/>
          </a:p>
          <a:p>
            <a:r>
              <a:rPr lang="en-US" dirty="0" smtClean="0"/>
              <a:t>His blood </a:t>
            </a:r>
            <a:r>
              <a:rPr lang="en-US" dirty="0"/>
              <a:t>pressure and lipid levels that are within the normal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876800"/>
          </a:xfrm>
        </p:spPr>
        <p:txBody>
          <a:bodyPr/>
          <a:lstStyle/>
          <a:p>
            <a:r>
              <a:rPr lang="en-US" b="1" dirty="0" smtClean="0"/>
              <a:t> Is Mark at high risk to develop diabetes and cardiac disease ?</a:t>
            </a:r>
          </a:p>
          <a:p>
            <a:r>
              <a:rPr lang="en-US" dirty="0"/>
              <a:t>Mark has impaired glucose </a:t>
            </a:r>
            <a:r>
              <a:rPr lang="en-US" dirty="0" smtClean="0"/>
              <a:t>tolerance</a:t>
            </a:r>
          </a:p>
          <a:p>
            <a:pPr>
              <a:buNone/>
            </a:pPr>
            <a:r>
              <a:rPr lang="en-US" dirty="0" smtClean="0"/>
              <a:t>    Whilst </a:t>
            </a:r>
            <a:r>
              <a:rPr lang="en-US" dirty="0"/>
              <a:t>he does not have diabetes, he is at increased risk of developing it.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his family history of cardiovascular disease, it is important that his obesity is managed proactively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What advice would you offer Mark based on this result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 he should losing his </a:t>
            </a:r>
            <a:r>
              <a:rPr lang="en-US" dirty="0" smtClean="0"/>
              <a:t>Weight </a:t>
            </a:r>
            <a:r>
              <a:rPr lang="en-US" dirty="0" smtClean="0"/>
              <a:t>by fallowing </a:t>
            </a:r>
            <a:r>
              <a:rPr lang="en-US" dirty="0" smtClean="0"/>
              <a:t> healthy eating diet ,along with regular exercise is the best way to lose weight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Obesity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What Is Obesity?</a:t>
            </a:r>
            <a:endParaRPr lang="en-US" dirty="0"/>
          </a:p>
          <a:p>
            <a:r>
              <a:rPr lang="en-US" dirty="0"/>
              <a:t>Obesity means having too much body fat 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Causes Obesity?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a) Environmental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factors and life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style</a:t>
            </a:r>
          </a:p>
          <a:p>
            <a:pPr>
              <a:buNone/>
            </a:pPr>
            <a:r>
              <a:rPr lang="en-US" dirty="0" smtClean="0"/>
              <a:t>   Taking </a:t>
            </a:r>
            <a:r>
              <a:rPr lang="en-US" dirty="0"/>
              <a:t>in more calories than you burn can lead </a:t>
            </a:r>
            <a:r>
              <a:rPr lang="en-US" dirty="0" smtClean="0"/>
              <a:t>to obesity </a:t>
            </a:r>
            <a:r>
              <a:rPr lang="en-US" dirty="0"/>
              <a:t>because the body stores unused calories as fat </a:t>
            </a:r>
          </a:p>
          <a:p>
            <a:r>
              <a:rPr lang="en-US" b="1" dirty="0"/>
              <a:t>Increase the energy input :</a:t>
            </a:r>
            <a:endParaRPr lang="en-US" dirty="0"/>
          </a:p>
          <a:p>
            <a:pPr lvl="0"/>
            <a:r>
              <a:rPr lang="en-US" b="1" dirty="0"/>
              <a:t> </a:t>
            </a:r>
            <a:r>
              <a:rPr lang="en-US" dirty="0" smtClean="0"/>
              <a:t>Eating </a:t>
            </a:r>
            <a:r>
              <a:rPr lang="en-US" dirty="0"/>
              <a:t>more food than your body can use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eating </a:t>
            </a:r>
            <a:r>
              <a:rPr lang="en-US" dirty="0" smtClean="0"/>
              <a:t>habit</a:t>
            </a:r>
            <a:endParaRPr lang="en-US" dirty="0"/>
          </a:p>
          <a:p>
            <a:r>
              <a:rPr lang="en-US" b="1" dirty="0"/>
              <a:t>Decrease the output energy and physical activity</a:t>
            </a:r>
            <a:r>
              <a:rPr lang="en-US" dirty="0"/>
              <a:t>: Not getting enough exercise.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Causes Obesity?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b) Medical problems or treatments cause weight gain, including: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n-US" b="1" dirty="0" smtClean="0"/>
              <a:t>Endocrine disorders :</a:t>
            </a:r>
            <a:r>
              <a:rPr lang="en-US" dirty="0" smtClean="0"/>
              <a:t>hypothyroidisms, and type 2 diabetes. </a:t>
            </a:r>
          </a:p>
          <a:p>
            <a:pPr lvl="0"/>
            <a:r>
              <a:rPr lang="en-US" b="1" dirty="0" smtClean="0"/>
              <a:t>Medicines such as</a:t>
            </a:r>
            <a:r>
              <a:rPr lang="en-US" dirty="0" smtClean="0"/>
              <a:t> :birth control pills, steroids, and antidepressants.</a:t>
            </a:r>
          </a:p>
          <a:p>
            <a:pPr lvl="0"/>
            <a:r>
              <a:rPr lang="en-US" b="1" dirty="0" smtClean="0"/>
              <a:t>Psychological factors: </a:t>
            </a:r>
            <a:r>
              <a:rPr lang="en-US" dirty="0" smtClean="0"/>
              <a:t>Stress, anxiety, feeling sad, or not sleeping well</a:t>
            </a:r>
          </a:p>
          <a:p>
            <a:pPr lvl="0"/>
            <a:r>
              <a:rPr lang="en-US" b="1" dirty="0" smtClean="0"/>
              <a:t>Genetic  factors and family history.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Obesity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Body mass index (BMI).BMI=  kg/m</a:t>
            </a:r>
            <a:r>
              <a:rPr lang="en-US" b="1" baseline="30000" dirty="0"/>
              <a:t>2</a:t>
            </a:r>
            <a:endParaRPr lang="en-US" b="1" dirty="0"/>
          </a:p>
          <a:p>
            <a:pPr>
              <a:buNone/>
            </a:pPr>
            <a:r>
              <a:rPr lang="en-US" dirty="0" smtClean="0"/>
              <a:t>  obese </a:t>
            </a:r>
            <a:r>
              <a:rPr lang="en-US" dirty="0"/>
              <a:t>when it is greater than </a:t>
            </a:r>
            <a:r>
              <a:rPr lang="en-US" dirty="0" smtClean="0"/>
              <a:t>30</a:t>
            </a:r>
            <a:r>
              <a:rPr lang="en-US" dirty="0"/>
              <a:t> kg/m</a:t>
            </a:r>
            <a:r>
              <a:rPr lang="en-US" baseline="30000" dirty="0"/>
              <a:t>2</a:t>
            </a:r>
            <a:endParaRPr lang="en-US" dirty="0"/>
          </a:p>
          <a:p>
            <a:pPr lvl="0"/>
            <a:r>
              <a:rPr lang="en-US" b="1" dirty="0"/>
              <a:t>Waist </a:t>
            </a:r>
            <a:r>
              <a:rPr lang="en-US" b="1" dirty="0" smtClean="0"/>
              <a:t>circumference: </a:t>
            </a:r>
            <a:r>
              <a:rPr lang="en-US" dirty="0" smtClean="0"/>
              <a:t>( </a:t>
            </a:r>
            <a:r>
              <a:rPr lang="en-US" dirty="0"/>
              <a:t>waist measurement in inches</a:t>
            </a:r>
            <a:r>
              <a:rPr lang="en-US" dirty="0" smtClean="0"/>
              <a:t>) </a:t>
            </a:r>
            <a:r>
              <a:rPr lang="en-US" dirty="0"/>
              <a:t>Extra weight around </a:t>
            </a:r>
            <a:r>
              <a:rPr lang="en-US" dirty="0" smtClean="0"/>
              <a:t>the middle </a:t>
            </a:r>
            <a:r>
              <a:rPr lang="en-US" dirty="0"/>
              <a:t>or stomach area increases </a:t>
            </a:r>
            <a:r>
              <a:rPr lang="en-US" dirty="0" smtClean="0"/>
              <a:t>the risk </a:t>
            </a:r>
            <a:r>
              <a:rPr lang="en-US" dirty="0"/>
              <a:t>for type 2 </a:t>
            </a:r>
            <a:r>
              <a:rPr lang="en-US" dirty="0" smtClean="0"/>
              <a:t>diabetes.</a:t>
            </a:r>
          </a:p>
          <a:p>
            <a:pPr lvl="0"/>
            <a:r>
              <a:rPr lang="en-US" b="1" dirty="0" err="1" smtClean="0"/>
              <a:t>Broca’s</a:t>
            </a:r>
            <a:r>
              <a:rPr lang="en-US" b="1" dirty="0" smtClean="0"/>
              <a:t> index</a:t>
            </a:r>
            <a:r>
              <a:rPr lang="en-US" dirty="0" smtClean="0"/>
              <a:t>=body height(cm)-100</a:t>
            </a:r>
          </a:p>
          <a:p>
            <a:pPr lvl="0">
              <a:buNone/>
            </a:pPr>
            <a:r>
              <a:rPr lang="en-US" dirty="0" smtClean="0"/>
              <a:t>    </a:t>
            </a:r>
            <a:r>
              <a:rPr lang="en-US" dirty="0" smtClean="0"/>
              <a:t>considered obese when his or her weight is 20% or more above normal weight.</a:t>
            </a:r>
            <a:endParaRPr lang="en-US" dirty="0"/>
          </a:p>
          <a:p>
            <a:pPr lvl="0"/>
            <a:r>
              <a:rPr lang="en-US" b="1" dirty="0"/>
              <a:t>Skin fold measurements </a:t>
            </a:r>
            <a:r>
              <a:rPr lang="en-US" b="1" dirty="0" smtClean="0"/>
              <a:t>: </a:t>
            </a:r>
            <a:r>
              <a:rPr lang="en-US" dirty="0" smtClean="0"/>
              <a:t>taken </a:t>
            </a:r>
            <a:r>
              <a:rPr lang="en-US" dirty="0"/>
              <a:t>to check your body fat </a:t>
            </a:r>
            <a:r>
              <a:rPr lang="en-US" dirty="0" smtClean="0"/>
              <a:t>percentage.</a:t>
            </a:r>
            <a:endParaRPr lang="en-US" dirty="0"/>
          </a:p>
          <a:p>
            <a:pPr lvl="0"/>
            <a:r>
              <a:rPr lang="en-US" b="1" dirty="0"/>
              <a:t>Blood tests </a:t>
            </a:r>
            <a:r>
              <a:rPr lang="en-US" b="1" dirty="0" smtClean="0"/>
              <a:t>:</a:t>
            </a:r>
            <a:r>
              <a:rPr lang="en-US" dirty="0" smtClean="0"/>
              <a:t>thyroid  hormones level, and glucose blood level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morbid-obesity-bm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A-Obesity-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476436" cy="5219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800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waist </a:t>
            </a:r>
            <a:r>
              <a:rPr lang="en-US" sz="2000" b="1" dirty="0"/>
              <a:t>circumference </a:t>
            </a:r>
            <a:r>
              <a:rPr lang="en-US" sz="2000" b="1" dirty="0" smtClean="0"/>
              <a:t> measurement </a:t>
            </a:r>
          </a:p>
          <a:p>
            <a:pPr algn="ctr"/>
            <a:r>
              <a:rPr lang="en-US" sz="2000" dirty="0" smtClean="0"/>
              <a:t>From </a:t>
            </a:r>
            <a:r>
              <a:rPr lang="en-US" sz="2000" dirty="0"/>
              <a:t>left to right</a:t>
            </a:r>
            <a:r>
              <a:rPr lang="en-US" sz="2000" dirty="0" smtClean="0"/>
              <a:t>, </a:t>
            </a:r>
            <a:r>
              <a:rPr lang="en-US" sz="2000" dirty="0"/>
              <a:t>the "healthy" man has a 33 inch (84 cm) </a:t>
            </a:r>
            <a:r>
              <a:rPr lang="en-US" sz="2000" dirty="0" smtClean="0"/>
              <a:t>waist,</a:t>
            </a:r>
          </a:p>
          <a:p>
            <a:pPr algn="ctr"/>
            <a:r>
              <a:rPr lang="en-US" sz="2000" dirty="0" smtClean="0"/>
              <a:t> </a:t>
            </a:r>
            <a:r>
              <a:rPr lang="en-US" sz="2000" dirty="0"/>
              <a:t>the "overweight" man a 45 inch (114 cm) waist, </a:t>
            </a:r>
            <a:endParaRPr lang="en-US" sz="2000" dirty="0" smtClean="0"/>
          </a:p>
          <a:p>
            <a:pPr algn="ctr"/>
            <a:r>
              <a:rPr lang="en-US" sz="2000" dirty="0" smtClean="0"/>
              <a:t>and </a:t>
            </a:r>
            <a:r>
              <a:rPr lang="en-US" sz="2000" dirty="0"/>
              <a:t>the "obese" man a </a:t>
            </a:r>
            <a:r>
              <a:rPr lang="en-US" sz="2000" dirty="0" smtClean="0"/>
              <a:t>60 inch waist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-most-important-medical-treatment-against-Obesit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762000"/>
            <a:ext cx="6620301" cy="4427680"/>
          </a:xfrm>
        </p:spPr>
      </p:pic>
      <p:sp>
        <p:nvSpPr>
          <p:cNvPr id="6" name="TextBox 5"/>
          <p:cNvSpPr txBox="1"/>
          <p:nvPr/>
        </p:nvSpPr>
        <p:spPr>
          <a:xfrm>
            <a:off x="2743200" y="533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Skin fold measurements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are the Treatments of obesity 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An </a:t>
            </a:r>
            <a:r>
              <a:rPr lang="en-US" dirty="0"/>
              <a:t>active lifestyle and regular exercise, along with healthy </a:t>
            </a:r>
            <a:r>
              <a:rPr lang="en-US" dirty="0" smtClean="0"/>
              <a:t>eating diet , </a:t>
            </a:r>
            <a:r>
              <a:rPr lang="en-US" dirty="0"/>
              <a:t>is the best way to lose weight 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Weight loss drugs</a:t>
            </a:r>
          </a:p>
          <a:p>
            <a:pPr lvl="0"/>
            <a:r>
              <a:rPr lang="en-US" dirty="0" smtClean="0"/>
              <a:t>Surgery</a:t>
            </a:r>
            <a:r>
              <a:rPr lang="en-US" dirty="0"/>
              <a:t>: The two most common weight-loss surgeries are</a:t>
            </a:r>
            <a:r>
              <a:rPr lang="en-US" dirty="0" smtClean="0"/>
              <a:t>: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err="1"/>
              <a:t>laposcopic</a:t>
            </a:r>
            <a:r>
              <a:rPr lang="en-US" dirty="0"/>
              <a:t> </a:t>
            </a:r>
            <a:r>
              <a:rPr lang="en-US" dirty="0" err="1"/>
              <a:t>gastricbanding</a:t>
            </a:r>
            <a:r>
              <a:rPr lang="en-US" dirty="0"/>
              <a:t> and gastric bypass surgery.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545</Words>
  <Application>Microsoft Office PowerPoint</Application>
  <PresentationFormat>On-screen Show (4:3)</PresentationFormat>
  <Paragraphs>98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Pathophsiology of  Metabolism  </vt:lpstr>
      <vt:lpstr>Obesity </vt:lpstr>
      <vt:lpstr>   What Causes Obesity? </vt:lpstr>
      <vt:lpstr>What Causes Obesity?</vt:lpstr>
      <vt:lpstr>Obesity diagnosis </vt:lpstr>
      <vt:lpstr>Slide 6</vt:lpstr>
      <vt:lpstr>Slide 7</vt:lpstr>
      <vt:lpstr>Slide 8</vt:lpstr>
      <vt:lpstr> What are the Treatments of obesity ? </vt:lpstr>
      <vt:lpstr>Slide 10</vt:lpstr>
      <vt:lpstr> Complication of obesity: </vt:lpstr>
      <vt:lpstr>Slide 12</vt:lpstr>
      <vt:lpstr>Case study presentation </vt:lpstr>
      <vt:lpstr>Case study </vt:lpstr>
      <vt:lpstr>Case study </vt:lpstr>
      <vt:lpstr>Case study </vt:lpstr>
      <vt:lpstr>Case study </vt:lpstr>
      <vt:lpstr>Case study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Pathophsiology of Metabolism</dc:title>
  <dc:creator>user</dc:creator>
  <cp:lastModifiedBy>user</cp:lastModifiedBy>
  <cp:revision>18</cp:revision>
  <dcterms:created xsi:type="dcterms:W3CDTF">2012-04-24T13:34:23Z</dcterms:created>
  <dcterms:modified xsi:type="dcterms:W3CDTF">2012-04-24T16:40:27Z</dcterms:modified>
</cp:coreProperties>
</file>