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2" r:id="rId13"/>
    <p:sldId id="267" r:id="rId14"/>
    <p:sldId id="268" r:id="rId15"/>
    <p:sldId id="269" r:id="rId16"/>
    <p:sldId id="271" r:id="rId17"/>
    <p:sldId id="274" r:id="rId18"/>
    <p:sldId id="275" r:id="rId19"/>
    <p:sldId id="273" r:id="rId20"/>
    <p:sldId id="276" r:id="rId21"/>
    <p:sldId id="277" r:id="rId22"/>
    <p:sldId id="278" r:id="rId23"/>
    <p:sldId id="279" r:id="rId24"/>
    <p:sldId id="280" r:id="rId25"/>
    <p:sldId id="281" r:id="rId26"/>
    <p:sldId id="283" r:id="rId27"/>
    <p:sldId id="284" r:id="rId28"/>
    <p:sldId id="285" r:id="rId29"/>
    <p:sldId id="28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56" autoAdjust="0"/>
    <p:restoredTop sz="94660"/>
  </p:normalViewPr>
  <p:slideViewPr>
    <p:cSldViewPr>
      <p:cViewPr varScale="1">
        <p:scale>
          <a:sx n="50" d="100"/>
          <a:sy n="50" d="100"/>
        </p:scale>
        <p:origin x="-1090" y="-67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E345BA-3300-4FAC-A876-1D8D05624118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CB3FF2-31FF-4DC6-B889-C810C4338B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B3FF2-31FF-4DC6-B889-C810C4338BC6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F6D959A-533E-4DED-A90A-B7BD5CFAF235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E48FD60-A606-4B76-8D0C-3297B1EA05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6D959A-533E-4DED-A90A-B7BD5CFAF235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48FD60-A606-4B76-8D0C-3297B1EA05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6D959A-533E-4DED-A90A-B7BD5CFAF235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48FD60-A606-4B76-8D0C-3297B1EA05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6D959A-533E-4DED-A90A-B7BD5CFAF235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48FD60-A606-4B76-8D0C-3297B1EA05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2F6D959A-533E-4DED-A90A-B7BD5CFAF235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E48FD60-A606-4B76-8D0C-3297B1EA05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6D959A-533E-4DED-A90A-B7BD5CFAF235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E48FD60-A606-4B76-8D0C-3297B1EA05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6D959A-533E-4DED-A90A-B7BD5CFAF235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E48FD60-A606-4B76-8D0C-3297B1EA05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6D959A-533E-4DED-A90A-B7BD5CFAF235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48FD60-A606-4B76-8D0C-3297B1EA05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6D959A-533E-4DED-A90A-B7BD5CFAF235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48FD60-A606-4B76-8D0C-3297B1EA05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2F6D959A-533E-4DED-A90A-B7BD5CFAF235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E48FD60-A606-4B76-8D0C-3297B1EA05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F6D959A-533E-4DED-A90A-B7BD5CFAF235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E48FD60-A606-4B76-8D0C-3297B1EA05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2F6D959A-533E-4DED-A90A-B7BD5CFAF235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E48FD60-A606-4B76-8D0C-3297B1EA05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Perioperative</a:t>
            </a:r>
            <a:r>
              <a:rPr lang="en-US" dirty="0" smtClean="0"/>
              <a:t> Nursing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Omaimah </a:t>
            </a:r>
            <a:r>
              <a:rPr lang="en-US" dirty="0" err="1" smtClean="0"/>
              <a:t>Qadhi</a:t>
            </a:r>
            <a:endParaRPr lang="en-US" dirty="0"/>
          </a:p>
        </p:txBody>
      </p:sp>
      <p:pic>
        <p:nvPicPr>
          <p:cNvPr id="6146" name="Picture 2" descr="C:\Users\Public\Pictures\OR nur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91788" y="1387475"/>
            <a:ext cx="1876425" cy="2438400"/>
          </a:xfrm>
          <a:prstGeom prst="rect">
            <a:avLst/>
          </a:prstGeom>
          <a:noFill/>
        </p:spPr>
      </p:pic>
      <p:pic>
        <p:nvPicPr>
          <p:cNvPr id="6147" name="Picture 3" descr="C:\Users\Public\Pictures\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63175" y="5260975"/>
            <a:ext cx="1771650" cy="133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Mainly relief of </a:t>
            </a:r>
            <a:r>
              <a:rPr lang="en-US" dirty="0" err="1" smtClean="0"/>
              <a:t>preoprative</a:t>
            </a:r>
            <a:r>
              <a:rPr lang="en-US" dirty="0" smtClean="0"/>
              <a:t> anxiety, less pain, decrease fear, increased knowledge about the </a:t>
            </a:r>
            <a:r>
              <a:rPr lang="en-US" dirty="0" err="1" smtClean="0"/>
              <a:t>postoprative</a:t>
            </a:r>
            <a:r>
              <a:rPr lang="en-US" dirty="0" smtClean="0"/>
              <a:t> experience, no complications.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 Intervention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en-US" b="1" u="sng" dirty="0" smtClean="0"/>
              <a:t>Psychological aspect: </a:t>
            </a:r>
            <a:r>
              <a:rPr lang="en-US" dirty="0" smtClean="0"/>
              <a:t>explain procedure (pre, intra, and </a:t>
            </a:r>
            <a:r>
              <a:rPr lang="en-US" dirty="0" err="1" smtClean="0"/>
              <a:t>postoprative</a:t>
            </a:r>
            <a:r>
              <a:rPr lang="en-US" dirty="0" smtClean="0"/>
              <a:t>, orientation about the health care setting (hospital, clinic)</a:t>
            </a:r>
          </a:p>
          <a:p>
            <a:r>
              <a:rPr lang="en-US" dirty="0" smtClean="0"/>
              <a:t>Providing </a:t>
            </a:r>
            <a:r>
              <a:rPr lang="en-US" b="1" u="sng" dirty="0" smtClean="0"/>
              <a:t>informed consent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Physiologic  aspects before the surgery day </a:t>
            </a:r>
            <a:r>
              <a:rPr lang="en-US" dirty="0" smtClean="0"/>
              <a:t>(correct diet, ↓ weight, solve any fluid imbalance, if anemia give blood, any chronic disease, treat infection).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Preoperative teaching: </a:t>
            </a:r>
          </a:p>
          <a:p>
            <a:pPr>
              <a:buNone/>
            </a:pPr>
            <a:r>
              <a:rPr lang="en-US" dirty="0" smtClean="0"/>
              <a:t>1) deep breathing and coughing (IS)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C:\Users\Public\Pictures\IS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667000"/>
            <a:ext cx="2209800" cy="1600200"/>
          </a:xfrm>
          <a:prstGeom prst="rect">
            <a:avLst/>
          </a:prstGeom>
          <a:noFill/>
        </p:spPr>
      </p:pic>
      <p:pic>
        <p:nvPicPr>
          <p:cNvPr id="1028" name="Picture 4" descr="C:\Users\Public\Pictures\icentive spirome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37492">
            <a:off x="759662" y="3710966"/>
            <a:ext cx="1958818" cy="2577839"/>
          </a:xfrm>
          <a:prstGeom prst="rect">
            <a:avLst/>
          </a:prstGeom>
          <a:noFill/>
        </p:spPr>
      </p:pic>
      <p:pic>
        <p:nvPicPr>
          <p:cNvPr id="1029" name="Picture 5" descr="C:\Users\Public\Pictures\IS 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4419600"/>
            <a:ext cx="2743200" cy="2133600"/>
          </a:xfrm>
          <a:prstGeom prst="rect">
            <a:avLst/>
          </a:prstGeom>
          <a:noFill/>
        </p:spPr>
      </p:pic>
      <p:pic>
        <p:nvPicPr>
          <p:cNvPr id="8" name="Picture 7" descr="C:\Users\Public\Pictures\I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2971800"/>
            <a:ext cx="22098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,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</p:spPr>
        <p:txBody>
          <a:bodyPr/>
          <a:lstStyle/>
          <a:p>
            <a:pPr marL="514350" indent="-514350">
              <a:buAutoNum type="arabicParenR" startAt="2"/>
            </a:pPr>
            <a:r>
              <a:rPr lang="en-US" dirty="0" smtClean="0"/>
              <a:t>Turning and moving, leg exercise. </a:t>
            </a:r>
          </a:p>
          <a:p>
            <a:pPr marL="514350" indent="-514350">
              <a:buAutoNum type="arabicParenR" startAt="2"/>
            </a:pPr>
            <a:r>
              <a:rPr lang="en-US" dirty="0" smtClean="0"/>
              <a:t>Transferring from bed.</a:t>
            </a:r>
          </a:p>
          <a:p>
            <a:pPr marL="514350" indent="-514350">
              <a:buAutoNum type="arabicParenR" startAt="2"/>
            </a:pPr>
            <a:r>
              <a:rPr lang="en-US" dirty="0" smtClean="0"/>
              <a:t>Pain management.</a:t>
            </a:r>
          </a:p>
          <a:p>
            <a:pPr marL="514350" indent="-514350">
              <a:buNone/>
            </a:pPr>
            <a:r>
              <a:rPr lang="en-US" b="1" u="sng" dirty="0" smtClean="0"/>
              <a:t>Preparing the patient the </a:t>
            </a:r>
          </a:p>
          <a:p>
            <a:pPr marL="514350" indent="-514350">
              <a:buNone/>
            </a:pPr>
            <a:r>
              <a:rPr lang="en-US" b="1" u="sng" dirty="0" smtClean="0"/>
              <a:t>e</a:t>
            </a:r>
            <a:r>
              <a:rPr lang="en-US" b="1" u="sng" dirty="0" smtClean="0"/>
              <a:t>vening  before the surgery.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en-US" dirty="0" smtClean="0"/>
              <a:t>Hygiene Includes: bath or scrubbing, 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514350" indent="-51435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Shaving ??, </a:t>
            </a:r>
            <a:r>
              <a:rPr lang="en-US" dirty="0" smtClean="0"/>
              <a:t>observe and </a:t>
            </a:r>
          </a:p>
          <a:p>
            <a:pPr marL="514350" indent="-514350">
              <a:buNone/>
            </a:pPr>
            <a:r>
              <a:rPr lang="en-US" dirty="0" smtClean="0"/>
              <a:t>d</a:t>
            </a:r>
            <a:r>
              <a:rPr lang="en-US" dirty="0" smtClean="0"/>
              <a:t>ocument the surgical site, NPO, IVFs. </a:t>
            </a:r>
          </a:p>
        </p:txBody>
      </p:sp>
      <p:pic>
        <p:nvPicPr>
          <p:cNvPr id="5" name="Picture 2" descr="C:\Users\Public\Pictures\ena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6363" y="2286000"/>
            <a:ext cx="1935637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enema for GI surgeries, </a:t>
            </a:r>
            <a:r>
              <a:rPr lang="en-US" dirty="0" smtClean="0"/>
              <a:t>NGT may be needed.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Patient will be seen by the anesthetist for Res, cardio, </a:t>
            </a:r>
            <a:r>
              <a:rPr lang="en-US" dirty="0" err="1" smtClean="0"/>
              <a:t>neuro</a:t>
            </a:r>
            <a:r>
              <a:rPr lang="en-US" dirty="0" smtClean="0"/>
              <a:t> examination.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Relaxing measurements (quite environment, clean bed </a:t>
            </a:r>
          </a:p>
          <a:p>
            <a:pPr>
              <a:buNone/>
            </a:pPr>
            <a:r>
              <a:rPr lang="en-US" dirty="0" smtClean="0"/>
              <a:t>Provide sleeping measures, may be sleeping meds.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Preoprative </a:t>
            </a:r>
            <a:r>
              <a:rPr lang="en-US" dirty="0" err="1" smtClean="0"/>
              <a:t>chicklist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V/S </a:t>
            </a:r>
          </a:p>
          <a:p>
            <a:r>
              <a:rPr lang="en-US" dirty="0" smtClean="0"/>
              <a:t>ID band.</a:t>
            </a:r>
          </a:p>
          <a:p>
            <a:r>
              <a:rPr lang="en-US" dirty="0" smtClean="0"/>
              <a:t>Skin preparation. </a:t>
            </a:r>
          </a:p>
          <a:p>
            <a:r>
              <a:rPr lang="en-US" dirty="0" smtClean="0"/>
              <a:t>Special stat orders.</a:t>
            </a:r>
          </a:p>
          <a:p>
            <a:r>
              <a:rPr lang="en-US" dirty="0" smtClean="0"/>
              <a:t>Confirm NPO status.</a:t>
            </a:r>
          </a:p>
          <a:p>
            <a:r>
              <a:rPr lang="en-US" dirty="0" smtClean="0"/>
              <a:t>Empty bladder (amount if indicated).</a:t>
            </a:r>
          </a:p>
          <a:p>
            <a:r>
              <a:rPr lang="en-US" dirty="0" smtClean="0"/>
              <a:t>No rings, earrings, bracelet, NO NEWLLERY.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NO nail polish (WHY.??) .</a:t>
            </a:r>
          </a:p>
          <a:p>
            <a:r>
              <a:rPr lang="en-US" dirty="0" smtClean="0"/>
              <a:t>Donning hospital gown.</a:t>
            </a:r>
          </a:p>
          <a:p>
            <a:r>
              <a:rPr lang="en-US" dirty="0" smtClean="0"/>
              <a:t>LAB  results (WHY) ECG for old and cardiac pts (why??).</a:t>
            </a:r>
          </a:p>
          <a:p>
            <a:r>
              <a:rPr lang="en-US" dirty="0" smtClean="0"/>
              <a:t>Available packed red blood cells (PRBCs).</a:t>
            </a:r>
          </a:p>
          <a:p>
            <a:r>
              <a:rPr lang="en-US" dirty="0" smtClean="0"/>
              <a:t>Pre-anesthesia medication. </a:t>
            </a:r>
          </a:p>
          <a:p>
            <a:r>
              <a:rPr lang="en-US" dirty="0" smtClean="0"/>
              <a:t>Checklist (why).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Public\Pictures\patient question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85800"/>
            <a:ext cx="78486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ublic\Pictures\sample cons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4191000" cy="5943600"/>
          </a:xfrm>
          <a:prstGeom prst="rect">
            <a:avLst/>
          </a:prstGeom>
          <a:noFill/>
        </p:spPr>
      </p:pic>
      <p:pic>
        <p:nvPicPr>
          <p:cNvPr id="4099" name="Picture 3" descr="C:\Users\Public\Pictures\education patie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838200"/>
            <a:ext cx="2819400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Intraoprative</a:t>
            </a:r>
            <a:r>
              <a:rPr lang="en-US" dirty="0" smtClean="0"/>
              <a:t> nursing </a:t>
            </a:r>
            <a:r>
              <a:rPr lang="en-US" dirty="0" err="1" smtClean="0"/>
              <a:t>manegement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u="sng" dirty="0" smtClean="0"/>
              <a:t>Circulating nurse:</a:t>
            </a:r>
          </a:p>
          <a:p>
            <a:pPr marL="514350" indent="-514350">
              <a:buNone/>
            </a:pPr>
            <a:r>
              <a:rPr lang="en-US" dirty="0" smtClean="0"/>
              <a:t>Prepares the OR, equipments, supplies and ascertain its working.</a:t>
            </a:r>
          </a:p>
          <a:p>
            <a:pPr marL="514350" indent="-514350">
              <a:buNone/>
            </a:pPr>
            <a:r>
              <a:rPr lang="en-US" dirty="0" smtClean="0"/>
              <a:t>Call for patient on time. </a:t>
            </a:r>
          </a:p>
          <a:p>
            <a:pPr marL="514350" indent="-514350">
              <a:buNone/>
            </a:pPr>
            <a:r>
              <a:rPr lang="en-US" dirty="0" smtClean="0"/>
              <a:t>Verifies  the pt, explains and reassures the pt. </a:t>
            </a:r>
          </a:p>
          <a:p>
            <a:pPr marL="514350" indent="-514350">
              <a:buNone/>
            </a:pPr>
            <a:r>
              <a:rPr lang="en-US" dirty="0" smtClean="0"/>
              <a:t>Allergies ??</a:t>
            </a:r>
          </a:p>
          <a:p>
            <a:pPr marL="514350" indent="-514350">
              <a:buNone/>
            </a:pPr>
            <a:r>
              <a:rPr lang="en-US" dirty="0" smtClean="0"/>
              <a:t>Complete MR.</a:t>
            </a:r>
            <a:endParaRPr lang="en-US" dirty="0"/>
          </a:p>
        </p:txBody>
      </p:sp>
      <p:pic>
        <p:nvPicPr>
          <p:cNvPr id="7170" name="Picture 2" descr="C:\Users\Public\Pictures\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4191000"/>
            <a:ext cx="2667000" cy="2057400"/>
          </a:xfrm>
          <a:prstGeom prst="rect">
            <a:avLst/>
          </a:prstGeom>
          <a:noFill/>
        </p:spPr>
      </p:pic>
      <p:pic>
        <p:nvPicPr>
          <p:cNvPr id="7171" name="Picture 3" descr="C:\Users\Public\Pictures\OR nur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1" y="4114800"/>
            <a:ext cx="2057400" cy="2299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Perioprative</a:t>
            </a:r>
            <a:r>
              <a:rPr lang="en-US" dirty="0" smtClean="0"/>
              <a:t> nursing: </a:t>
            </a:r>
            <a:r>
              <a:rPr lang="en-US" u="sng" dirty="0" smtClean="0"/>
              <a:t>ALL </a:t>
            </a:r>
            <a:r>
              <a:rPr lang="en-US" dirty="0" smtClean="0"/>
              <a:t> nursing functions associated with the patient`s surgical experience. </a:t>
            </a:r>
          </a:p>
          <a:p>
            <a:pPr>
              <a:buNone/>
            </a:pPr>
            <a:r>
              <a:rPr lang="en-US" dirty="0" err="1" smtClean="0"/>
              <a:t>Incorprate</a:t>
            </a:r>
            <a:r>
              <a:rPr lang="en-US" dirty="0" smtClean="0"/>
              <a:t> all the three phases: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Preoprative</a:t>
            </a:r>
            <a:r>
              <a:rPr lang="en-US" dirty="0"/>
              <a:t>.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Intraoprative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postoprative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Assist transferring pt to OR table.</a:t>
            </a:r>
          </a:p>
          <a:p>
            <a:r>
              <a:rPr lang="en-US" dirty="0" smtClean="0"/>
              <a:t>Positions patient properly.</a:t>
            </a:r>
          </a:p>
          <a:p>
            <a:r>
              <a:rPr lang="en-US" dirty="0" smtClean="0"/>
              <a:t>Counts sponges, gauzes, needles before  using and when wound is getting closed.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123" name="Picture 3" descr="C:\Users\Public\Pictures\forgotten nurse in a pati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657600"/>
            <a:ext cx="75438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dirty="0" smtClean="0"/>
              <a:t>Assist </a:t>
            </a:r>
            <a:r>
              <a:rPr lang="en-US" dirty="0" smtClean="0"/>
              <a:t>the scrub nurse and the </a:t>
            </a:r>
            <a:r>
              <a:rPr lang="en-US" dirty="0" smtClean="0"/>
              <a:t>surgeon by tying gowns.</a:t>
            </a:r>
            <a:endParaRPr lang="en-US" dirty="0" smtClean="0"/>
          </a:p>
          <a:p>
            <a:r>
              <a:rPr lang="en-US" dirty="0" smtClean="0"/>
              <a:t>  assist the scrub nurse in maintaining sterile field, in arranging the table.</a:t>
            </a:r>
          </a:p>
          <a:p>
            <a:r>
              <a:rPr lang="en-US" dirty="0" smtClean="0"/>
              <a:t>OBSERVE the sterile field cautiously and REPORT any </a:t>
            </a:r>
            <a:r>
              <a:rPr lang="en-US" dirty="0" smtClean="0"/>
              <a:t>breaking.</a:t>
            </a:r>
            <a:endParaRPr lang="en-US" dirty="0" smtClean="0"/>
          </a:p>
          <a:p>
            <a:r>
              <a:rPr lang="en-US" dirty="0" smtClean="0"/>
              <a:t>Cares for any surgical specimen.</a:t>
            </a:r>
          </a:p>
          <a:p>
            <a:r>
              <a:rPr lang="en-US" dirty="0" smtClean="0"/>
              <a:t>Document operative record.</a:t>
            </a:r>
          </a:p>
          <a:p>
            <a:r>
              <a:rPr lang="en-US" dirty="0" smtClean="0"/>
              <a:t>Prepares the skin on the operating sign.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Public\Pictures\funny 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85800"/>
            <a:ext cx="79248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Contd,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Scrub nurse:</a:t>
            </a:r>
          </a:p>
          <a:p>
            <a:r>
              <a:rPr lang="en-US" smtClean="0"/>
              <a:t>Performs surgical hand scrub.</a:t>
            </a:r>
          </a:p>
          <a:p>
            <a:r>
              <a:rPr lang="en-US" smtClean="0"/>
              <a:t>Dons sterile gown and gloves aseptically.</a:t>
            </a:r>
          </a:p>
          <a:p>
            <a:r>
              <a:rPr lang="en-US" smtClean="0"/>
              <a:t>Arrange sterile supplies  and instruments, check for functionality.</a:t>
            </a:r>
          </a:p>
          <a:p>
            <a:r>
              <a:rPr lang="en-US" smtClean="0"/>
              <a:t>Counts sponges, needles with the circulating nurse.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dirty="0" smtClean="0"/>
              <a:t>Gowns  gloves the surgeon when entering the room.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Assist with surgical draping of the patient.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Maintain sterile field.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Observe and correct for any breakage in the aseptic technique.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Handles instruments to the surgeon correctly.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anesthesia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General anesthesia.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Regional or spinal.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Local anesthesia.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 operative nursing </a:t>
            </a:r>
            <a:r>
              <a:rPr lang="en-US" dirty="0" smtClean="0"/>
              <a:t>management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Assessment:</a:t>
            </a:r>
            <a:r>
              <a:rPr lang="en-US" b="1" u="sng" dirty="0" smtClean="0"/>
              <a:t> </a:t>
            </a:r>
            <a:endParaRPr lang="en-US" b="1" u="sng" dirty="0" smtClean="0"/>
          </a:p>
          <a:p>
            <a:pPr>
              <a:buNone/>
            </a:pPr>
            <a:r>
              <a:rPr lang="en-US" dirty="0" smtClean="0"/>
              <a:t>Respiratory.</a:t>
            </a:r>
          </a:p>
          <a:p>
            <a:pPr>
              <a:buNone/>
            </a:pPr>
            <a:r>
              <a:rPr lang="en-US" dirty="0" smtClean="0"/>
              <a:t>Circulatory.</a:t>
            </a:r>
          </a:p>
          <a:p>
            <a:pPr>
              <a:buNone/>
            </a:pPr>
            <a:r>
              <a:rPr lang="en-US" dirty="0" smtClean="0"/>
              <a:t>Neurologic.</a:t>
            </a:r>
          </a:p>
          <a:p>
            <a:pPr>
              <a:buNone/>
            </a:pPr>
            <a:r>
              <a:rPr lang="en-US" dirty="0" smtClean="0"/>
              <a:t>Urinary status.</a:t>
            </a:r>
          </a:p>
          <a:p>
            <a:pPr>
              <a:buNone/>
            </a:pPr>
            <a:r>
              <a:rPr lang="en-US" dirty="0" smtClean="0"/>
              <a:t>Comfort.</a:t>
            </a:r>
          </a:p>
          <a:p>
            <a:pPr>
              <a:buNone/>
            </a:pPr>
            <a:r>
              <a:rPr lang="en-US" dirty="0" smtClean="0"/>
              <a:t>Drainage (surgical site, tubes, drains).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Safety (side rails, securing drains, tubes, IVs).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Mobility (leg, body).</a:t>
            </a:r>
          </a:p>
          <a:p>
            <a:pPr>
              <a:buNone/>
            </a:pPr>
            <a:r>
              <a:rPr lang="en-US" dirty="0" smtClean="0"/>
              <a:t>IVFs (site, rate, type).</a:t>
            </a:r>
          </a:p>
          <a:p>
            <a:pPr>
              <a:buNone/>
            </a:pPr>
            <a:r>
              <a:rPr lang="en-US" dirty="0" smtClean="0"/>
              <a:t>psychological.</a:t>
            </a:r>
          </a:p>
          <a:p>
            <a:pPr>
              <a:buNone/>
            </a:pPr>
            <a:r>
              <a:rPr lang="en-US" dirty="0" smtClean="0"/>
              <a:t>Equipments (function </a:t>
            </a:r>
            <a:r>
              <a:rPr lang="en-US" dirty="0" err="1" smtClean="0"/>
              <a:t>e.g</a:t>
            </a:r>
            <a:r>
              <a:rPr lang="en-US" dirty="0" smtClean="0"/>
              <a:t> chest tube, </a:t>
            </a:r>
            <a:r>
              <a:rPr lang="en-US" dirty="0" err="1" smtClean="0"/>
              <a:t>foly`s</a:t>
            </a:r>
            <a:r>
              <a:rPr lang="en-US" dirty="0" smtClean="0"/>
              <a:t> catheter).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u="sng" dirty="0" smtClean="0"/>
              <a:t>Nursing </a:t>
            </a:r>
            <a:r>
              <a:rPr lang="en-US" b="1" u="sng" dirty="0" smtClean="0"/>
              <a:t>diagnosis: </a:t>
            </a:r>
          </a:p>
          <a:p>
            <a:r>
              <a:rPr lang="en-US" dirty="0" smtClean="0"/>
              <a:t>Ineffective airway clearance related to depressing medications and anesthesia. </a:t>
            </a:r>
            <a:endParaRPr lang="en-US" dirty="0" smtClean="0"/>
          </a:p>
          <a:p>
            <a:r>
              <a:rPr lang="en-US" dirty="0" smtClean="0"/>
              <a:t>Acute pain related to surgical incision.</a:t>
            </a:r>
          </a:p>
          <a:p>
            <a:r>
              <a:rPr lang="en-US" dirty="0" smtClean="0"/>
              <a:t>What else???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Planning: expected outcomes.</a:t>
            </a:r>
          </a:p>
          <a:p>
            <a:pPr>
              <a:buNone/>
            </a:pPr>
            <a:r>
              <a:rPr lang="en-US" dirty="0" smtClean="0"/>
              <a:t>Immediate and long term outcomes.</a:t>
            </a:r>
          </a:p>
          <a:p>
            <a:r>
              <a:rPr lang="en-US" dirty="0" smtClean="0"/>
              <a:t>No complications.</a:t>
            </a:r>
          </a:p>
          <a:p>
            <a:r>
              <a:rPr lang="en-US" dirty="0" smtClean="0"/>
              <a:t>Healthy incision site no infection and normal healing.</a:t>
            </a:r>
          </a:p>
          <a:p>
            <a:r>
              <a:rPr lang="en-US" dirty="0" smtClean="0"/>
              <a:t>No sever weight loss.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constipation ( regular bowl motion).</a:t>
            </a:r>
          </a:p>
          <a:p>
            <a:r>
              <a:rPr lang="en-US" dirty="0" smtClean="0"/>
              <a:t>Less pain.</a:t>
            </a:r>
          </a:p>
          <a:p>
            <a:r>
              <a:rPr lang="en-US" dirty="0" smtClean="0"/>
              <a:t>At discharge patient education (home health care, community resources, prescribed activities, follow-up information)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Preoprative phase: decision for surgical intervention is made till the patient transferred to the OR (operating room).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Intraoprative</a:t>
            </a:r>
            <a:r>
              <a:rPr lang="en-US" dirty="0" smtClean="0"/>
              <a:t> phase: begins from patient taken to OR and ends when the patient is transferred to the recovery room.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Postoprative</a:t>
            </a:r>
            <a:r>
              <a:rPr lang="en-US" dirty="0" smtClean="0"/>
              <a:t> phase: begins from recovery room and ends with the follow up evaluation in the clinical sitting (e.g. clinic).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Purposes or reasons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Of surgery?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May be for diagnosis ( e.g. biopsy).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May be exploratory (e.g. </a:t>
            </a:r>
            <a:r>
              <a:rPr lang="en-US" dirty="0" err="1" smtClean="0"/>
              <a:t>laparotomy</a:t>
            </a:r>
            <a:r>
              <a:rPr lang="en-US" dirty="0" smtClean="0"/>
              <a:t>).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May be for reconstruction (e.g. </a:t>
            </a:r>
            <a:r>
              <a:rPr lang="en-US" dirty="0" err="1" smtClean="0"/>
              <a:t>mammoplasty</a:t>
            </a:r>
            <a:r>
              <a:rPr lang="en-US" dirty="0" smtClean="0"/>
              <a:t>).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May be palliative to relieve pain </a:t>
            </a:r>
            <a:r>
              <a:rPr lang="en-US" b="1" i="1" u="sng" dirty="0" smtClean="0">
                <a:solidFill>
                  <a:srgbClr val="FF0000"/>
                </a:solidFill>
              </a:rPr>
              <a:t>(give example)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Categories or kinds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Emergency: NO DELAY e.g. to maintain life, maintain function or to stop hemorrhage from gunshot, intestinal obstruction, or stab wound (bleeding).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Urgent: within 24- 48 hours (bleeding from </a:t>
            </a:r>
            <a:r>
              <a:rPr lang="en-US" dirty="0" err="1" smtClean="0"/>
              <a:t>doudnal</a:t>
            </a:r>
            <a:r>
              <a:rPr lang="en-US" dirty="0" smtClean="0"/>
              <a:t> ulcer).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Planned: scheduled weeks or months.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Elective: not necessary (hernia).</a:t>
            </a:r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5"/>
            </a:pPr>
            <a:r>
              <a:rPr lang="en-US" dirty="0" smtClean="0"/>
              <a:t>optional: requested by the patient e.g. plastic surgery. </a:t>
            </a:r>
          </a:p>
          <a:p>
            <a:pPr marL="514350" indent="-514350">
              <a:buNone/>
            </a:pPr>
            <a:r>
              <a:rPr lang="en-US" dirty="0" smtClean="0"/>
              <a:t>What are RISK factors:</a:t>
            </a:r>
          </a:p>
          <a:p>
            <a:pPr marL="514350" indent="-514350"/>
            <a:r>
              <a:rPr lang="en-US" dirty="0" smtClean="0"/>
              <a:t>Patient`s: age, obesity, malnutrition, immobility, </a:t>
            </a:r>
            <a:r>
              <a:rPr lang="en-US" dirty="0" err="1" smtClean="0"/>
              <a:t>hypovolemia</a:t>
            </a:r>
            <a:r>
              <a:rPr lang="en-US" dirty="0" smtClean="0"/>
              <a:t>, …….</a:t>
            </a:r>
          </a:p>
          <a:p>
            <a:pPr marL="514350" indent="-514350"/>
            <a:r>
              <a:rPr lang="en-US" dirty="0" smtClean="0"/>
              <a:t>Nature of the patient`s condition e.g. malignancy. </a:t>
            </a:r>
          </a:p>
          <a:p>
            <a:pPr marL="514350" indent="-514350"/>
            <a:r>
              <a:rPr lang="en-US" dirty="0" smtClean="0"/>
              <a:t>Location of the condition e.g. heart.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Preoprative</a:t>
            </a:r>
            <a:r>
              <a:rPr lang="en-US" dirty="0"/>
              <a:t> </a:t>
            </a:r>
            <a:r>
              <a:rPr lang="en-US" dirty="0" smtClean="0"/>
              <a:t>nursing </a:t>
            </a:r>
            <a:r>
              <a:rPr lang="en-US" dirty="0" err="1" smtClean="0"/>
              <a:t>manegment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</a:p>
          <a:p>
            <a:r>
              <a:rPr lang="en-US" dirty="0" smtClean="0"/>
              <a:t>Diagnosis.</a:t>
            </a:r>
          </a:p>
          <a:p>
            <a:r>
              <a:rPr lang="en-US" dirty="0" smtClean="0"/>
              <a:t>Planning and goals.</a:t>
            </a:r>
          </a:p>
          <a:p>
            <a:r>
              <a:rPr lang="en-US" dirty="0" smtClean="0"/>
              <a:t>Intervention.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(physiological and psychological).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Psychological nursing assessment: stress response, pain, disturbance of body image, anxiety of unknown, ……., dependency).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Physiological nursing assessment: demographic data, pain, infection, ………, lab results.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dirty="0" smtClean="0"/>
              <a:t>2. 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e.g. knowledge deficit regarding preoperative procedures, postoperative procedure, or complications.</a:t>
            </a:r>
          </a:p>
          <a:p>
            <a:pPr>
              <a:buNone/>
            </a:pPr>
            <a:r>
              <a:rPr lang="en-US" dirty="0" smtClean="0"/>
              <a:t>Give other examples !!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555</TotalTime>
  <Words>949</Words>
  <Application>Microsoft Office PowerPoint</Application>
  <PresentationFormat>On-screen Show (4:3)</PresentationFormat>
  <Paragraphs>174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Foundry</vt:lpstr>
      <vt:lpstr>Perioperative Nursing </vt:lpstr>
      <vt:lpstr>Definitions </vt:lpstr>
      <vt:lpstr>Phases</vt:lpstr>
      <vt:lpstr>Purposes or reasons </vt:lpstr>
      <vt:lpstr>Categories or kinds</vt:lpstr>
      <vt:lpstr>Contd, </vt:lpstr>
      <vt:lpstr>Preoprative nursing manegment </vt:lpstr>
      <vt:lpstr>Assessment</vt:lpstr>
      <vt:lpstr>2. Diagnosis</vt:lpstr>
      <vt:lpstr>3. Planning</vt:lpstr>
      <vt:lpstr>4.  Intervention</vt:lpstr>
      <vt:lpstr>Contd, </vt:lpstr>
      <vt:lpstr>Contd, </vt:lpstr>
      <vt:lpstr>Contd,</vt:lpstr>
      <vt:lpstr>Contd, </vt:lpstr>
      <vt:lpstr>Preoprative chicklist</vt:lpstr>
      <vt:lpstr>Slide 17</vt:lpstr>
      <vt:lpstr>Slide 18</vt:lpstr>
      <vt:lpstr>Intraoprative nursing manegement</vt:lpstr>
      <vt:lpstr>Contd, </vt:lpstr>
      <vt:lpstr>Contd, </vt:lpstr>
      <vt:lpstr>Slide 22</vt:lpstr>
      <vt:lpstr>Contd, </vt:lpstr>
      <vt:lpstr>Contd, </vt:lpstr>
      <vt:lpstr>Types of anesthesia </vt:lpstr>
      <vt:lpstr>Post operative nursing management </vt:lpstr>
      <vt:lpstr>Contd, </vt:lpstr>
      <vt:lpstr>Contd, </vt:lpstr>
      <vt:lpstr>Contd,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Perioperative Nursing</dc:title>
  <dc:creator>om37</dc:creator>
  <cp:lastModifiedBy>om37</cp:lastModifiedBy>
  <cp:revision>45</cp:revision>
  <dcterms:created xsi:type="dcterms:W3CDTF">2011-02-28T11:13:30Z</dcterms:created>
  <dcterms:modified xsi:type="dcterms:W3CDTF">2011-02-28T20:48:32Z</dcterms:modified>
</cp:coreProperties>
</file>