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91" r:id="rId3"/>
    <p:sldId id="257" r:id="rId4"/>
    <p:sldId id="258" r:id="rId5"/>
    <p:sldId id="259" r:id="rId6"/>
    <p:sldId id="260" r:id="rId7"/>
    <p:sldId id="261" r:id="rId8"/>
    <p:sldId id="262" r:id="rId9"/>
    <p:sldId id="263" r:id="rId10"/>
    <p:sldId id="264" r:id="rId11"/>
    <p:sldId id="267" r:id="rId12"/>
    <p:sldId id="265" r:id="rId13"/>
    <p:sldId id="266" r:id="rId14"/>
    <p:sldId id="268" r:id="rId15"/>
    <p:sldId id="269" r:id="rId16"/>
    <p:sldId id="270" r:id="rId17"/>
    <p:sldId id="294" r:id="rId18"/>
    <p:sldId id="271" r:id="rId19"/>
    <p:sldId id="272" r:id="rId20"/>
    <p:sldId id="274" r:id="rId21"/>
    <p:sldId id="293" r:id="rId22"/>
    <p:sldId id="275" r:id="rId23"/>
    <p:sldId id="276" r:id="rId24"/>
    <p:sldId id="277" r:id="rId25"/>
    <p:sldId id="278" r:id="rId26"/>
    <p:sldId id="279" r:id="rId27"/>
    <p:sldId id="280" r:id="rId28"/>
    <p:sldId id="295" r:id="rId29"/>
    <p:sldId id="282" r:id="rId30"/>
    <p:sldId id="283" r:id="rId31"/>
    <p:sldId id="285" r:id="rId32"/>
    <p:sldId id="286" r:id="rId33"/>
    <p:sldId id="287" r:id="rId34"/>
    <p:sldId id="288" r:id="rId35"/>
    <p:sldId id="289" r:id="rId36"/>
    <p:sldId id="296" r:id="rId37"/>
    <p:sldId id="29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89" autoAdjust="0"/>
    <p:restoredTop sz="86377" autoAdjust="0"/>
  </p:normalViewPr>
  <p:slideViewPr>
    <p:cSldViewPr>
      <p:cViewPr varScale="1">
        <p:scale>
          <a:sx n="104" d="100"/>
          <a:sy n="104" d="100"/>
        </p:scale>
        <p:origin x="-1254" y="-84"/>
      </p:cViewPr>
      <p:guideLst>
        <p:guide orient="horz" pos="2160"/>
        <p:guide pos="2880"/>
      </p:guideLst>
    </p:cSldViewPr>
  </p:slideViewPr>
  <p:outlineViewPr>
    <p:cViewPr>
      <p:scale>
        <a:sx n="33" d="100"/>
        <a:sy n="33" d="100"/>
      </p:scale>
      <p:origin x="258" y="39780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C162FED-82E4-4763-9332-B96314A77DB1}" type="datetimeFigureOut">
              <a:rPr lang="en-US" smtClean="0"/>
              <a:pPr/>
              <a:t>11/9/2013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FA0E73E-A7B3-49E7-977F-09BE7A53E5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162FED-82E4-4763-9332-B96314A77DB1}" type="datetimeFigureOut">
              <a:rPr lang="en-US" smtClean="0"/>
              <a:pPr/>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162FED-82E4-4763-9332-B96314A77DB1}" type="datetimeFigureOut">
              <a:rPr lang="en-US" smtClean="0"/>
              <a:pPr/>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162FED-82E4-4763-9332-B96314A77DB1}" type="datetimeFigureOut">
              <a:rPr lang="en-US" smtClean="0"/>
              <a:pPr/>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162FED-82E4-4763-9332-B96314A77DB1}" type="datetimeFigureOut">
              <a:rPr lang="en-US" smtClean="0"/>
              <a:pPr/>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0E73E-A7B3-49E7-977F-09BE7A53E5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162FED-82E4-4763-9332-B96314A77DB1}" type="datetimeFigureOut">
              <a:rPr lang="en-US" smtClean="0"/>
              <a:pPr/>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C162FED-82E4-4763-9332-B96314A77DB1}" type="datetimeFigureOut">
              <a:rPr lang="en-US" smtClean="0"/>
              <a:pPr/>
              <a:t>11/9/2013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162FED-82E4-4763-9332-B96314A77DB1}" type="datetimeFigureOut">
              <a:rPr lang="en-US" smtClean="0"/>
              <a:pPr/>
              <a:t>11/9/2013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62FED-82E4-4763-9332-B96314A77DB1}" type="datetimeFigureOut">
              <a:rPr lang="en-US" smtClean="0"/>
              <a:pPr/>
              <a:t>11/9/2013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162FED-82E4-4763-9332-B96314A77DB1}" type="datetimeFigureOut">
              <a:rPr lang="en-US" smtClean="0"/>
              <a:pPr/>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0E73E-A7B3-49E7-977F-09BE7A53E5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162FED-82E4-4763-9332-B96314A77DB1}" type="datetimeFigureOut">
              <a:rPr lang="en-US" smtClean="0"/>
              <a:pPr/>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FA0E73E-A7B3-49E7-977F-09BE7A53E59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C162FED-82E4-4763-9332-B96314A77DB1}" type="datetimeFigureOut">
              <a:rPr lang="en-US" smtClean="0"/>
              <a:pPr/>
              <a:t>11/9/2013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FA0E73E-A7B3-49E7-977F-09BE7A53E59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810512"/>
          </a:xfrm>
        </p:spPr>
        <p:txBody>
          <a:bodyPr>
            <a:noAutofit/>
          </a:bodyPr>
          <a:lstStyle/>
          <a:p>
            <a:pPr algn="ctr"/>
            <a:r>
              <a:rPr lang="en-US" sz="4000" b="1" dirty="0" smtClean="0">
                <a:latin typeface="Arial" pitchFamily="34" charset="0"/>
                <a:cs typeface="Arial" pitchFamily="34" charset="0"/>
              </a:rPr>
              <a:t>Phenomenology &amp; Diagnostic Classification of ADHD Across Life Span</a:t>
            </a:r>
            <a:endParaRPr lang="en-US" sz="4000" b="1" dirty="0">
              <a:latin typeface="Arial" pitchFamily="34" charset="0"/>
              <a:cs typeface="Arial" pitchFamily="34" charset="0"/>
            </a:endParaRPr>
          </a:p>
        </p:txBody>
      </p:sp>
      <p:sp>
        <p:nvSpPr>
          <p:cNvPr id="3" name="Subtitle 2"/>
          <p:cNvSpPr>
            <a:spLocks noGrp="1"/>
          </p:cNvSpPr>
          <p:nvPr>
            <p:ph idx="1"/>
          </p:nvPr>
        </p:nvSpPr>
        <p:spPr>
          <a:xfrm>
            <a:off x="457200" y="2667000"/>
            <a:ext cx="8686800" cy="4191000"/>
          </a:xfrm>
        </p:spPr>
        <p:txBody>
          <a:bodyPr>
            <a:normAutofit/>
          </a:bodyPr>
          <a:lstStyle/>
          <a:p>
            <a:pPr algn="ctr">
              <a:buNone/>
            </a:pPr>
            <a:endParaRPr lang="en-US" sz="2000" dirty="0" smtClean="0"/>
          </a:p>
          <a:p>
            <a:pPr>
              <a:buNone/>
            </a:pPr>
            <a:endParaRPr lang="en-US" sz="2000" b="1" dirty="0" smtClean="0">
              <a:solidFill>
                <a:schemeClr val="tx2"/>
              </a:solidFill>
            </a:endParaRPr>
          </a:p>
          <a:p>
            <a:pPr>
              <a:buNone/>
            </a:pPr>
            <a:r>
              <a:rPr lang="en-US" sz="2000" b="1" dirty="0" smtClean="0">
                <a:solidFill>
                  <a:schemeClr val="tx2"/>
                </a:solidFill>
              </a:rPr>
              <a:t>              </a:t>
            </a:r>
            <a:r>
              <a:rPr lang="en-US" sz="2200" b="1" dirty="0" smtClean="0">
                <a:solidFill>
                  <a:schemeClr val="tx2"/>
                </a:solidFill>
                <a:latin typeface="Arial" pitchFamily="34" charset="0"/>
                <a:cs typeface="Arial" pitchFamily="34" charset="0"/>
              </a:rPr>
              <a:t>Prof. Fatima </a:t>
            </a:r>
            <a:r>
              <a:rPr lang="en-US" sz="2200" b="1" dirty="0" err="1" smtClean="0">
                <a:solidFill>
                  <a:schemeClr val="tx2"/>
                </a:solidFill>
                <a:latin typeface="Arial" pitchFamily="34" charset="0"/>
                <a:cs typeface="Arial" pitchFamily="34" charset="0"/>
              </a:rPr>
              <a:t>AlHaidar</a:t>
            </a:r>
            <a:endParaRPr lang="en-US" sz="2200" b="1" dirty="0" smtClean="0">
              <a:solidFill>
                <a:schemeClr val="tx2"/>
              </a:solidFill>
              <a:latin typeface="Arial" pitchFamily="34" charset="0"/>
              <a:cs typeface="Arial" pitchFamily="34" charset="0"/>
            </a:endParaRPr>
          </a:p>
          <a:p>
            <a:pPr>
              <a:buNone/>
            </a:pPr>
            <a:endParaRPr lang="en-US" sz="2000" b="1" dirty="0" smtClean="0">
              <a:solidFill>
                <a:schemeClr val="tx2"/>
              </a:solidFill>
              <a:latin typeface="Arial" pitchFamily="34" charset="0"/>
              <a:cs typeface="Arial" pitchFamily="34" charset="0"/>
            </a:endParaRPr>
          </a:p>
          <a:p>
            <a:pPr>
              <a:buNone/>
            </a:pPr>
            <a:r>
              <a:rPr lang="en-US" sz="2000" b="1" dirty="0" smtClean="0">
                <a:solidFill>
                  <a:schemeClr val="tx2"/>
                </a:solidFill>
                <a:latin typeface="Arial" pitchFamily="34" charset="0"/>
                <a:cs typeface="Arial" pitchFamily="34" charset="0"/>
              </a:rPr>
              <a:t>         Professor &amp; </a:t>
            </a:r>
            <a:r>
              <a:rPr lang="en-US" sz="2000" b="1" dirty="0" smtClean="0">
                <a:solidFill>
                  <a:schemeClr val="tx2"/>
                </a:solidFill>
                <a:latin typeface="Arial" pitchFamily="34" charset="0"/>
                <a:cs typeface="Arial" pitchFamily="34" charset="0"/>
              </a:rPr>
              <a:t>Consultant </a:t>
            </a:r>
            <a:r>
              <a:rPr lang="en-US" sz="2000" b="1" dirty="0" smtClean="0">
                <a:solidFill>
                  <a:schemeClr val="tx2"/>
                </a:solidFill>
                <a:latin typeface="Arial" pitchFamily="34" charset="0"/>
                <a:cs typeface="Arial" pitchFamily="34" charset="0"/>
              </a:rPr>
              <a:t>Child</a:t>
            </a:r>
          </a:p>
          <a:p>
            <a:pPr>
              <a:buNone/>
            </a:pPr>
            <a:r>
              <a:rPr lang="en-US" sz="2000" b="1" dirty="0" smtClean="0">
                <a:solidFill>
                  <a:schemeClr val="tx2"/>
                </a:solidFill>
                <a:latin typeface="Arial" pitchFamily="34" charset="0"/>
                <a:cs typeface="Arial" pitchFamily="34" charset="0"/>
              </a:rPr>
              <a:t>           &amp; Adolescent Psychiatrist</a:t>
            </a:r>
          </a:p>
          <a:p>
            <a:pPr>
              <a:buNone/>
            </a:pPr>
            <a:r>
              <a:rPr lang="en-US" sz="2000" b="1" dirty="0" smtClean="0">
                <a:solidFill>
                  <a:schemeClr val="tx2"/>
                </a:solidFill>
                <a:latin typeface="Arial" pitchFamily="34" charset="0"/>
                <a:cs typeface="Arial" pitchFamily="34" charset="0"/>
              </a:rPr>
              <a:t>           College of Medicine\ KSU</a:t>
            </a:r>
          </a:p>
          <a:p>
            <a:endParaRPr lang="en-US" sz="2400" dirty="0" smtClean="0"/>
          </a:p>
          <a:p>
            <a:pPr>
              <a:buNone/>
            </a:pPr>
            <a:endParaRPr lang="en-US" sz="2400" dirty="0" smtClean="0"/>
          </a:p>
          <a:p>
            <a:pPr>
              <a:buNone/>
            </a:pPr>
            <a:r>
              <a:rPr lang="en-US" sz="2400" dirty="0" smtClean="0"/>
              <a:t>                                                 </a:t>
            </a:r>
          </a:p>
          <a:p>
            <a:endParaRPr lang="en-US" dirty="0"/>
          </a:p>
        </p:txBody>
      </p:sp>
      <p:pic>
        <p:nvPicPr>
          <p:cNvPr id="4" name="Picture 2" descr="C:\Users\Mac\Pictures\اطفال 3.jpg"/>
          <p:cNvPicPr>
            <a:picLocks noChangeAspect="1" noChangeArrowheads="1"/>
          </p:cNvPicPr>
          <p:nvPr/>
        </p:nvPicPr>
        <p:blipFill>
          <a:blip r:embed="rId2"/>
          <a:srcRect/>
          <a:stretch>
            <a:fillRect/>
          </a:stretch>
        </p:blipFill>
        <p:spPr bwMode="auto">
          <a:xfrm>
            <a:off x="4961021" y="2895600"/>
            <a:ext cx="4182979" cy="3200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l"/>
            <a:r>
              <a:rPr lang="en-US" sz="2400" b="1" dirty="0" smtClean="0">
                <a:latin typeface="Arial" pitchFamily="34" charset="0"/>
                <a:cs typeface="Arial" pitchFamily="34" charset="0"/>
              </a:rPr>
              <a:t>Other Aspects:</a:t>
            </a:r>
            <a:endParaRPr lang="en-US" sz="2400" b="1" dirty="0">
              <a:latin typeface="Arial" pitchFamily="34" charset="0"/>
              <a:cs typeface="Arial" pitchFamily="34" charset="0"/>
            </a:endParaRPr>
          </a:p>
        </p:txBody>
      </p:sp>
      <p:sp>
        <p:nvSpPr>
          <p:cNvPr id="3" name="Content Placeholder 2"/>
          <p:cNvSpPr>
            <a:spLocks noGrp="1"/>
          </p:cNvSpPr>
          <p:nvPr>
            <p:ph idx="1"/>
          </p:nvPr>
        </p:nvSpPr>
        <p:spPr>
          <a:xfrm>
            <a:off x="457200" y="1447800"/>
            <a:ext cx="8229600" cy="4876800"/>
          </a:xfrm>
        </p:spPr>
        <p:txBody>
          <a:bodyPr>
            <a:noAutofit/>
          </a:bodyPr>
          <a:lstStyle/>
          <a:p>
            <a:r>
              <a:rPr lang="en-US" sz="1600" dirty="0">
                <a:latin typeface="Arial" pitchFamily="34" charset="0"/>
                <a:cs typeface="Arial" pitchFamily="34" charset="0"/>
              </a:rPr>
              <a:t>Children with hyperactive-impulsive type demonstrate more behavioral   problems, conduct difficulty and mild depression.</a:t>
            </a:r>
          </a:p>
          <a:p>
            <a:r>
              <a:rPr lang="en-US" sz="1600" dirty="0">
                <a:latin typeface="Arial" pitchFamily="34" charset="0"/>
                <a:cs typeface="Arial" pitchFamily="34" charset="0"/>
              </a:rPr>
              <a:t>Most children with hyperactive-impulsive type are younger than those with inattentive type</a:t>
            </a:r>
            <a:r>
              <a:rPr lang="en-US" sz="1600" dirty="0" smtClean="0">
                <a:latin typeface="Arial" pitchFamily="34" charset="0"/>
                <a:cs typeface="Arial" pitchFamily="34" charset="0"/>
              </a:rPr>
              <a:t>.</a:t>
            </a:r>
          </a:p>
          <a:p>
            <a:endParaRPr lang="en-US" sz="1600" dirty="0">
              <a:latin typeface="Arial" pitchFamily="34" charset="0"/>
              <a:cs typeface="Arial" pitchFamily="34" charset="0"/>
            </a:endParaRPr>
          </a:p>
          <a:p>
            <a:r>
              <a:rPr lang="en-US" sz="1600" dirty="0">
                <a:latin typeface="Arial" pitchFamily="34" charset="0"/>
                <a:cs typeface="Arial" pitchFamily="34" charset="0"/>
              </a:rPr>
              <a:t>Those with inattentive type are described to be shy, withdrawn, with more academic and learning problems, low academic motivation, weak self concept, greater problem with depression.</a:t>
            </a:r>
          </a:p>
          <a:p>
            <a:r>
              <a:rPr lang="en-US" sz="1600" dirty="0">
                <a:latin typeface="Arial" pitchFamily="34" charset="0"/>
                <a:cs typeface="Arial" pitchFamily="34" charset="0"/>
              </a:rPr>
              <a:t>They used to be referred later because of school performance, shyness and social difficulty.  </a:t>
            </a:r>
            <a:endParaRPr lang="en-US" sz="1600" dirty="0" smtClean="0">
              <a:latin typeface="Arial" pitchFamily="34" charset="0"/>
              <a:cs typeface="Arial" pitchFamily="34" charset="0"/>
            </a:endParaRPr>
          </a:p>
          <a:p>
            <a:r>
              <a:rPr lang="en-US" sz="1600" dirty="0" smtClean="0">
                <a:latin typeface="Arial" pitchFamily="34" charset="0"/>
                <a:cs typeface="Arial" pitchFamily="34" charset="0"/>
              </a:rPr>
              <a:t> </a:t>
            </a:r>
            <a:endParaRPr lang="en-US" sz="1600" dirty="0">
              <a:latin typeface="Arial" pitchFamily="34" charset="0"/>
              <a:cs typeface="Arial" pitchFamily="34" charset="0"/>
            </a:endParaRPr>
          </a:p>
          <a:p>
            <a:r>
              <a:rPr lang="en-US" sz="1600" dirty="0">
                <a:latin typeface="Arial" pitchFamily="34" charset="0"/>
                <a:cs typeface="Arial" pitchFamily="34" charset="0"/>
              </a:rPr>
              <a:t>⅔</a:t>
            </a:r>
            <a:r>
              <a:rPr lang="en-US" sz="1600" b="1" dirty="0">
                <a:latin typeface="Arial" pitchFamily="34" charset="0"/>
                <a:cs typeface="Arial" pitchFamily="34" charset="0"/>
              </a:rPr>
              <a:t> </a:t>
            </a:r>
            <a:r>
              <a:rPr lang="en-US" sz="1600" dirty="0">
                <a:latin typeface="Arial" pitchFamily="34" charset="0"/>
                <a:cs typeface="Arial" pitchFamily="34" charset="0"/>
              </a:rPr>
              <a:t>of urban children with ADHD are reported to display symptoms of inattention.</a:t>
            </a:r>
          </a:p>
          <a:p>
            <a:r>
              <a:rPr lang="en-US" sz="1600" dirty="0">
                <a:latin typeface="Arial" pitchFamily="34" charset="0"/>
                <a:cs typeface="Arial" pitchFamily="34" charset="0"/>
              </a:rPr>
              <a:t>⅔</a:t>
            </a:r>
            <a:r>
              <a:rPr lang="en-US" sz="1600" b="1" dirty="0">
                <a:latin typeface="Arial" pitchFamily="34" charset="0"/>
                <a:cs typeface="Arial" pitchFamily="34" charset="0"/>
              </a:rPr>
              <a:t> </a:t>
            </a:r>
            <a:r>
              <a:rPr lang="en-US" sz="1600" dirty="0">
                <a:latin typeface="Arial" pitchFamily="34" charset="0"/>
                <a:cs typeface="Arial" pitchFamily="34" charset="0"/>
              </a:rPr>
              <a:t>of rural children with ADHD are reported to display symptoms of behavioral and oppositional disturbance</a:t>
            </a:r>
            <a:r>
              <a:rPr lang="en-US" sz="1600" dirty="0" smtClean="0">
                <a:latin typeface="Arial" pitchFamily="34" charset="0"/>
                <a:cs typeface="Arial" pitchFamily="34" charset="0"/>
              </a:rPr>
              <a:t>.</a:t>
            </a:r>
          </a:p>
          <a:p>
            <a:endParaRPr lang="en-US" sz="1600" dirty="0">
              <a:latin typeface="Arial" pitchFamily="34" charset="0"/>
              <a:cs typeface="Arial" pitchFamily="34" charset="0"/>
            </a:endParaRPr>
          </a:p>
          <a:p>
            <a:r>
              <a:rPr lang="en-US" sz="1600" dirty="0">
                <a:latin typeface="Arial" pitchFamily="34" charset="0"/>
                <a:cs typeface="Arial" pitchFamily="34" charset="0"/>
              </a:rPr>
              <a:t>Some of children with initial diagnosis of hyperactive-impulsive type ended later to have combined type.</a:t>
            </a:r>
          </a:p>
          <a:p>
            <a:pPr>
              <a:buNone/>
            </a:pP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Arial" pitchFamily="34" charset="0"/>
                <a:cs typeface="Arial" pitchFamily="34" charset="0"/>
              </a:rPr>
              <a:t>What is so difficult in making the diagnosis of ADHD?</a:t>
            </a:r>
            <a:endParaRPr lang="en-US" sz="3200" b="1" dirty="0">
              <a:latin typeface="Arial" pitchFamily="34" charset="0"/>
              <a:cs typeface="Arial" pitchFamily="34" charset="0"/>
            </a:endParaRPr>
          </a:p>
        </p:txBody>
      </p:sp>
      <p:sp>
        <p:nvSpPr>
          <p:cNvPr id="6" name="Content Placeholder 5"/>
          <p:cNvSpPr>
            <a:spLocks noGrp="1"/>
          </p:cNvSpPr>
          <p:nvPr>
            <p:ph idx="1"/>
          </p:nvPr>
        </p:nvSpPr>
        <p:spPr/>
        <p:txBody>
          <a:bodyPr/>
          <a:lstStyle/>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latin typeface="Arial" pitchFamily="34" charset="0"/>
                <a:cs typeface="Arial" pitchFamily="34" charset="0"/>
              </a:rPr>
              <a:t>Inattention.</a:t>
            </a:r>
            <a:endParaRPr lang="en-US" sz="2800" dirty="0">
              <a:latin typeface="Arial" pitchFamily="34" charset="0"/>
              <a:cs typeface="Arial" pitchFamily="34" charset="0"/>
            </a:endParaRPr>
          </a:p>
        </p:txBody>
      </p:sp>
      <p:sp>
        <p:nvSpPr>
          <p:cNvPr id="3" name="Content Placeholder 2"/>
          <p:cNvSpPr>
            <a:spLocks noGrp="1"/>
          </p:cNvSpPr>
          <p:nvPr>
            <p:ph idx="1"/>
          </p:nvPr>
        </p:nvSpPr>
        <p:spPr>
          <a:xfrm>
            <a:off x="457200" y="2438400"/>
            <a:ext cx="8229600" cy="3886200"/>
          </a:xfrm>
        </p:spPr>
        <p:txBody>
          <a:bodyPr>
            <a:normAutofit/>
          </a:bodyPr>
          <a:lstStyle/>
          <a:p>
            <a:pPr>
              <a:buNone/>
            </a:pPr>
            <a:r>
              <a:rPr lang="en-US" sz="2000" dirty="0" smtClean="0">
                <a:latin typeface="Arial" pitchFamily="34" charset="0"/>
                <a:cs typeface="Arial" pitchFamily="34" charset="0"/>
              </a:rPr>
              <a:t>Children</a:t>
            </a:r>
            <a:r>
              <a:rPr lang="en-US" sz="2000" dirty="0">
                <a:latin typeface="Arial" pitchFamily="34" charset="0"/>
                <a:cs typeface="Arial" pitchFamily="34" charset="0"/>
              </a:rPr>
              <a:t>, adolescents or adults might have difficulty maintaining attention for many reasons. ADHD is but one cause</a:t>
            </a:r>
            <a:r>
              <a:rPr lang="en-US" sz="2000" dirty="0" smtClean="0">
                <a:latin typeface="Arial" pitchFamily="34" charset="0"/>
                <a:cs typeface="Arial" pitchFamily="34" charset="0"/>
              </a:rPr>
              <a:t>.</a:t>
            </a:r>
          </a:p>
          <a:p>
            <a:pPr>
              <a:buNone/>
            </a:pPr>
            <a:endParaRPr lang="en-US" sz="2000" dirty="0">
              <a:latin typeface="Arial" pitchFamily="34" charset="0"/>
              <a:cs typeface="Arial" pitchFamily="34" charset="0"/>
            </a:endParaRPr>
          </a:p>
          <a:p>
            <a:pPr>
              <a:buNone/>
            </a:pPr>
            <a:r>
              <a:rPr lang="en-US" sz="2000" b="1" dirty="0">
                <a:latin typeface="Arial" pitchFamily="34" charset="0"/>
                <a:cs typeface="Arial" pitchFamily="34" charset="0"/>
              </a:rPr>
              <a:t>3 broad tasks are involved with attention:</a:t>
            </a:r>
            <a:endParaRPr lang="en-US" sz="2000" dirty="0">
              <a:latin typeface="Arial" pitchFamily="34" charset="0"/>
              <a:cs typeface="Arial" pitchFamily="34" charset="0"/>
            </a:endParaRPr>
          </a:p>
          <a:p>
            <a:pPr>
              <a:buNone/>
            </a:pPr>
            <a:r>
              <a:rPr lang="en-US" sz="2000" dirty="0">
                <a:latin typeface="Arial" pitchFamily="34" charset="0"/>
                <a:cs typeface="Arial" pitchFamily="34" charset="0"/>
              </a:rPr>
              <a:t>    1- The ability to seek out what one wants to attend and focus on it.</a:t>
            </a:r>
          </a:p>
          <a:p>
            <a:pPr>
              <a:buNone/>
            </a:pPr>
            <a:r>
              <a:rPr lang="en-US" sz="2000" dirty="0" smtClean="0">
                <a:latin typeface="Arial" pitchFamily="34" charset="0"/>
                <a:cs typeface="Arial" pitchFamily="34" charset="0"/>
              </a:rPr>
              <a:t>    2- </a:t>
            </a:r>
            <a:r>
              <a:rPr lang="en-US" sz="2000" dirty="0">
                <a:latin typeface="Arial" pitchFamily="34" charset="0"/>
                <a:cs typeface="Arial" pitchFamily="34" charset="0"/>
              </a:rPr>
              <a:t>The ability to maintain one’s focus.</a:t>
            </a:r>
          </a:p>
          <a:p>
            <a:pPr>
              <a:buNone/>
            </a:pPr>
            <a:r>
              <a:rPr lang="en-US" sz="2000" dirty="0" smtClean="0">
                <a:latin typeface="Arial" pitchFamily="34" charset="0"/>
                <a:cs typeface="Arial" pitchFamily="34" charset="0"/>
              </a:rPr>
              <a:t>    3- </a:t>
            </a:r>
            <a:r>
              <a:rPr lang="en-US" sz="2000" dirty="0">
                <a:latin typeface="Arial" pitchFamily="34" charset="0"/>
                <a:cs typeface="Arial" pitchFamily="34" charset="0"/>
              </a:rPr>
              <a:t>Once the task is done, the ability to stop attending and to move on to something else.</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endParaRPr lang="en-US" sz="2800" dirty="0"/>
          </a:p>
        </p:txBody>
      </p:sp>
      <p:sp>
        <p:nvSpPr>
          <p:cNvPr id="3" name="Content Placeholder 2"/>
          <p:cNvSpPr>
            <a:spLocks noGrp="1"/>
          </p:cNvSpPr>
          <p:nvPr>
            <p:ph idx="1"/>
          </p:nvPr>
        </p:nvSpPr>
        <p:spPr/>
        <p:txBody>
          <a:bodyPr/>
          <a:lstStyle/>
          <a:p>
            <a:r>
              <a:rPr lang="en-US" b="1" dirty="0" smtClean="0"/>
              <a:t>     </a:t>
            </a:r>
            <a:r>
              <a:rPr lang="en-US" sz="2000" dirty="0" smtClean="0">
                <a:latin typeface="Arial" pitchFamily="34" charset="0"/>
                <a:cs typeface="Arial" pitchFamily="34" charset="0"/>
              </a:rPr>
              <a:t>The </a:t>
            </a:r>
            <a:r>
              <a:rPr lang="en-US" sz="2000" dirty="0">
                <a:latin typeface="Arial" pitchFamily="34" charset="0"/>
                <a:cs typeface="Arial" pitchFamily="34" charset="0"/>
              </a:rPr>
              <a:t>difficulty with (1) is </a:t>
            </a:r>
            <a:r>
              <a:rPr lang="en-US" sz="2000" dirty="0" smtClean="0">
                <a:latin typeface="Arial" pitchFamily="34" charset="0"/>
                <a:cs typeface="Arial" pitchFamily="34" charset="0"/>
              </a:rPr>
              <a:t>avoidance</a:t>
            </a:r>
          </a:p>
          <a:p>
            <a:endParaRPr lang="en-US" sz="2000" dirty="0">
              <a:latin typeface="Arial" pitchFamily="34" charset="0"/>
              <a:cs typeface="Arial" pitchFamily="34" charset="0"/>
            </a:endParaRPr>
          </a:p>
          <a:p>
            <a:r>
              <a:rPr lang="en-US" sz="2000" dirty="0" smtClean="0">
                <a:latin typeface="Arial" pitchFamily="34" charset="0"/>
                <a:cs typeface="Arial" pitchFamily="34" charset="0"/>
              </a:rPr>
              <a:t>      The difficulty with (2) is related to several themes.</a:t>
            </a:r>
          </a:p>
          <a:p>
            <a:endParaRPr lang="en-US" sz="2000" dirty="0">
              <a:latin typeface="Arial" pitchFamily="34" charset="0"/>
              <a:cs typeface="Arial" pitchFamily="34" charset="0"/>
            </a:endParaRPr>
          </a:p>
          <a:p>
            <a:r>
              <a:rPr lang="en-US" sz="2000" dirty="0" smtClean="0">
                <a:latin typeface="Arial" pitchFamily="34" charset="0"/>
                <a:cs typeface="Arial" pitchFamily="34" charset="0"/>
              </a:rPr>
              <a:t>      The difficulty with (3) is related to many factors</a:t>
            </a:r>
          </a:p>
          <a:p>
            <a:pPr>
              <a:buNone/>
            </a:pPr>
            <a:endParaRPr lang="en-US" sz="2000" dirty="0">
              <a:latin typeface="Arial" pitchFamily="34" charset="0"/>
              <a:cs typeface="Arial" pitchFamily="34" charset="0"/>
            </a:endParaRPr>
          </a:p>
          <a:p>
            <a:pPr>
              <a:buNone/>
            </a:pPr>
            <a:r>
              <a:rPr lang="en-US" sz="2400" b="1" dirty="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 </a:t>
            </a:r>
            <a:r>
              <a:rPr lang="en-US" sz="2400" b="1" dirty="0" smtClean="0">
                <a:solidFill>
                  <a:schemeClr val="tx2"/>
                </a:solidFill>
                <a:latin typeface="Arial" pitchFamily="34" charset="0"/>
                <a:cs typeface="Arial" pitchFamily="34" charset="0"/>
              </a:rPr>
              <a:t>Not </a:t>
            </a:r>
            <a:r>
              <a:rPr lang="en-US" sz="2400" b="1" dirty="0">
                <a:solidFill>
                  <a:schemeClr val="tx2"/>
                </a:solidFill>
                <a:latin typeface="Arial" pitchFamily="34" charset="0"/>
                <a:cs typeface="Arial" pitchFamily="34" charset="0"/>
              </a:rPr>
              <a:t>all individuals who are inattentive have ADHD.</a:t>
            </a:r>
            <a:endParaRPr lang="en-US" sz="2400" dirty="0">
              <a:solidFill>
                <a:schemeClr val="tx2"/>
              </a:solidFill>
              <a:latin typeface="Arial" pitchFamily="34" charset="0"/>
              <a:cs typeface="Arial" pitchFamily="34" charset="0"/>
            </a:endParaRPr>
          </a:p>
          <a:p>
            <a:pPr>
              <a:buNone/>
            </a:pP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a:latin typeface="Arial" pitchFamily="34" charset="0"/>
                <a:cs typeface="Arial" pitchFamily="34" charset="0"/>
              </a:rPr>
              <a:t>Hyperactivity-Impulsivity.</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000" dirty="0" smtClean="0">
                <a:latin typeface="Arial" pitchFamily="34" charset="0"/>
                <a:cs typeface="Arial" pitchFamily="34" charset="0"/>
              </a:rPr>
              <a:t>Anxiety </a:t>
            </a:r>
            <a:r>
              <a:rPr lang="en-US" sz="2000" dirty="0">
                <a:latin typeface="Arial" pitchFamily="34" charset="0"/>
                <a:cs typeface="Arial" pitchFamily="34" charset="0"/>
              </a:rPr>
              <a:t>( can’t sit still, pay attention, irritability … </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r>
              <a:rPr lang="en-US" sz="2000" dirty="0">
                <a:latin typeface="Arial" pitchFamily="34" charset="0"/>
                <a:cs typeface="Arial" pitchFamily="34" charset="0"/>
              </a:rPr>
              <a:t>Depression ( restlessness, unable to stay focus … </a:t>
            </a:r>
            <a:r>
              <a:rPr lang="en-US" sz="2000" dirty="0" smtClean="0">
                <a:latin typeface="Arial" pitchFamily="34" charset="0"/>
                <a:cs typeface="Arial" pitchFamily="34" charset="0"/>
              </a:rPr>
              <a:t>)</a:t>
            </a:r>
          </a:p>
          <a:p>
            <a:pPr>
              <a:buNone/>
            </a:pPr>
            <a:endParaRPr lang="en-US" sz="2000" dirty="0">
              <a:latin typeface="Arial" pitchFamily="34" charset="0"/>
              <a:cs typeface="Arial" pitchFamily="34" charset="0"/>
            </a:endParaRPr>
          </a:p>
          <a:p>
            <a:r>
              <a:rPr lang="en-US" sz="2000" dirty="0">
                <a:latin typeface="Arial" pitchFamily="34" charset="0"/>
                <a:cs typeface="Arial" pitchFamily="34" charset="0"/>
              </a:rPr>
              <a:t>Learning Disability ( can’t finish class work, difficulty doing homework, appear not listening … </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r>
              <a:rPr lang="en-US" sz="2000" dirty="0" smtClean="0">
                <a:latin typeface="Arial" pitchFamily="34" charset="0"/>
                <a:cs typeface="Arial" pitchFamily="34" charset="0"/>
              </a:rPr>
              <a:t>ADHD</a:t>
            </a:r>
          </a:p>
          <a:p>
            <a:endParaRPr lang="en-US" sz="2400" b="1" dirty="0"/>
          </a:p>
          <a:p>
            <a:r>
              <a:rPr lang="en-US" sz="2400" b="1" dirty="0" smtClean="0">
                <a:solidFill>
                  <a:schemeClr val="tx2"/>
                </a:solidFill>
                <a:latin typeface="Arial" pitchFamily="34" charset="0"/>
                <a:cs typeface="Arial" pitchFamily="34" charset="0"/>
              </a:rPr>
              <a:t>.·. </a:t>
            </a:r>
            <a:r>
              <a:rPr lang="en-US" sz="2400" dirty="0" smtClean="0">
                <a:solidFill>
                  <a:schemeClr val="tx2"/>
                </a:solidFill>
                <a:latin typeface="Arial" pitchFamily="34" charset="0"/>
                <a:cs typeface="Arial" pitchFamily="34" charset="0"/>
              </a:rPr>
              <a:t> </a:t>
            </a:r>
            <a:r>
              <a:rPr lang="en-US" sz="2400" b="1" dirty="0" smtClean="0">
                <a:solidFill>
                  <a:schemeClr val="tx2"/>
                </a:solidFill>
                <a:latin typeface="Arial" pitchFamily="34" charset="0"/>
                <a:cs typeface="Arial" pitchFamily="34" charset="0"/>
              </a:rPr>
              <a:t>Not </a:t>
            </a:r>
            <a:r>
              <a:rPr lang="en-US" sz="2400" b="1" dirty="0">
                <a:solidFill>
                  <a:schemeClr val="tx2"/>
                </a:solidFill>
                <a:latin typeface="Arial" pitchFamily="34" charset="0"/>
                <a:cs typeface="Arial" pitchFamily="34" charset="0"/>
              </a:rPr>
              <a:t>all individuals who are hyperactive or impulsive have ADHD.</a:t>
            </a:r>
            <a:endParaRPr lang="en-US" sz="2400" dirty="0">
              <a:solidFill>
                <a:schemeClr val="tx2"/>
              </a:solidFill>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Arial" pitchFamily="34" charset="0"/>
                <a:cs typeface="Arial" pitchFamily="34" charset="0"/>
              </a:rPr>
              <a:t>The Official Diagnostic Criteria of </a:t>
            </a:r>
            <a:r>
              <a:rPr lang="en-US" sz="3200" b="1" dirty="0" smtClean="0">
                <a:latin typeface="Arial" pitchFamily="34" charset="0"/>
                <a:cs typeface="Arial" pitchFamily="34" charset="0"/>
              </a:rPr>
              <a:t>ADHD</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000" dirty="0">
                <a:latin typeface="Arial" pitchFamily="34" charset="0"/>
                <a:cs typeface="Arial" pitchFamily="34" charset="0"/>
              </a:rPr>
              <a:t>The clinical history is the only current means to finalize the proper diagnosis.</a:t>
            </a:r>
          </a:p>
          <a:p>
            <a:r>
              <a:rPr lang="en-US" sz="2000" dirty="0">
                <a:latin typeface="Arial" pitchFamily="34" charset="0"/>
                <a:cs typeface="Arial" pitchFamily="34" charset="0"/>
              </a:rPr>
              <a:t>Information obtained from the individual, parents, teachers, others, &amp; previous medical and school records leads to the diagnosis.</a:t>
            </a:r>
          </a:p>
          <a:p>
            <a:r>
              <a:rPr lang="en-US" sz="2000" dirty="0">
                <a:latin typeface="Arial" pitchFamily="34" charset="0"/>
                <a:cs typeface="Arial" pitchFamily="34" charset="0"/>
              </a:rPr>
              <a:t>The official guidelines used by health and mental professionals to diagnose ADHD are found in </a:t>
            </a:r>
            <a:r>
              <a:rPr lang="en-US" sz="2000" dirty="0" smtClean="0">
                <a:latin typeface="Arial" pitchFamily="34" charset="0"/>
                <a:cs typeface="Arial" pitchFamily="34" charset="0"/>
              </a:rPr>
              <a:t>DSM-IV-TR.</a:t>
            </a:r>
            <a:endParaRPr lang="en-US" sz="2000" dirty="0">
              <a:latin typeface="Arial" pitchFamily="34" charset="0"/>
              <a:cs typeface="Arial" pitchFamily="34" charset="0"/>
            </a:endParaRPr>
          </a:p>
          <a:p>
            <a:r>
              <a:rPr lang="en-US" sz="2000" dirty="0">
                <a:latin typeface="Arial" pitchFamily="34" charset="0"/>
                <a:cs typeface="Arial" pitchFamily="34" charset="0"/>
              </a:rPr>
              <a:t>These guidelines reflect </a:t>
            </a:r>
            <a:r>
              <a:rPr lang="en-US" sz="2000" dirty="0" smtClean="0">
                <a:latin typeface="Arial" pitchFamily="34" charset="0"/>
                <a:cs typeface="Arial" pitchFamily="34" charset="0"/>
              </a:rPr>
              <a:t>ICD-10-CM. </a:t>
            </a:r>
            <a:endParaRPr lang="en-US" sz="2000" dirty="0">
              <a:latin typeface="Arial" pitchFamily="34" charset="0"/>
              <a:cs typeface="Arial" pitchFamily="34" charset="0"/>
            </a:endParaRPr>
          </a:p>
          <a:p>
            <a:r>
              <a:rPr lang="en-US" sz="2000" dirty="0">
                <a:latin typeface="Arial" pitchFamily="34" charset="0"/>
                <a:cs typeface="Arial" pitchFamily="34" charset="0"/>
              </a:rPr>
              <a:t>No formal tests are available to establish the diagnosis of ADHD, no physical, laboratory, or neurological findings are associated with the disorder.</a:t>
            </a:r>
          </a:p>
          <a:p>
            <a:r>
              <a:rPr lang="en-US" sz="2000" dirty="0">
                <a:latin typeface="Arial" pitchFamily="34" charset="0"/>
                <a:cs typeface="Arial" pitchFamily="34" charset="0"/>
              </a:rPr>
              <a:t>However, doing these examination and tests are  important to exclude other disorders.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rmAutofit/>
          </a:bodyPr>
          <a:lstStyle/>
          <a:p>
            <a:pPr algn="ctr"/>
            <a:r>
              <a:rPr lang="en-US" sz="2800" b="1" dirty="0">
                <a:latin typeface="Arial" pitchFamily="34" charset="0"/>
                <a:cs typeface="Arial" pitchFamily="34" charset="0"/>
              </a:rPr>
              <a:t>Formal instruments used in the diagnostic </a:t>
            </a:r>
            <a:r>
              <a:rPr lang="en-US" sz="2800" b="1" dirty="0" smtClean="0">
                <a:latin typeface="Arial" pitchFamily="34" charset="0"/>
                <a:cs typeface="Arial" pitchFamily="34" charset="0"/>
              </a:rPr>
              <a:t>process</a:t>
            </a: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fontScale="47500" lnSpcReduction="20000"/>
          </a:bodyPr>
          <a:lstStyle/>
          <a:p>
            <a:pPr>
              <a:buNone/>
            </a:pPr>
            <a:r>
              <a:rPr lang="en-US" sz="2600" b="1" dirty="0" smtClean="0">
                <a:latin typeface="Arial" pitchFamily="34" charset="0"/>
                <a:cs typeface="Arial" pitchFamily="34" charset="0"/>
              </a:rPr>
              <a:t>  </a:t>
            </a:r>
            <a:r>
              <a:rPr lang="en-US" sz="2900" b="1" dirty="0" smtClean="0">
                <a:latin typeface="Arial" pitchFamily="34" charset="0"/>
                <a:cs typeface="Arial" pitchFamily="34" charset="0"/>
              </a:rPr>
              <a:t>1- </a:t>
            </a:r>
            <a:r>
              <a:rPr lang="en-US" sz="2900" b="1" dirty="0">
                <a:latin typeface="Arial" pitchFamily="34" charset="0"/>
                <a:cs typeface="Arial" pitchFamily="34" charset="0"/>
              </a:rPr>
              <a:t>Rating scales</a:t>
            </a:r>
            <a:r>
              <a:rPr lang="en-US" sz="2900" b="1" dirty="0" smtClean="0">
                <a:latin typeface="Arial" pitchFamily="34" charset="0"/>
                <a:cs typeface="Arial" pitchFamily="34" charset="0"/>
              </a:rPr>
              <a:t>.</a:t>
            </a:r>
          </a:p>
          <a:p>
            <a:pPr>
              <a:buNone/>
            </a:pPr>
            <a:endParaRPr lang="en-US" sz="2900" dirty="0">
              <a:latin typeface="Arial" pitchFamily="34" charset="0"/>
              <a:cs typeface="Arial" pitchFamily="34" charset="0"/>
            </a:endParaRPr>
          </a:p>
          <a:p>
            <a:r>
              <a:rPr lang="en-US" sz="2900" dirty="0">
                <a:latin typeface="Arial" pitchFamily="34" charset="0"/>
                <a:cs typeface="Arial" pitchFamily="34" charset="0"/>
              </a:rPr>
              <a:t>These scales </a:t>
            </a:r>
            <a:r>
              <a:rPr lang="en-US" sz="2900" dirty="0" err="1">
                <a:latin typeface="Arial" pitchFamily="34" charset="0"/>
                <a:cs typeface="Arial" pitchFamily="34" charset="0"/>
              </a:rPr>
              <a:t>operationalize</a:t>
            </a:r>
            <a:r>
              <a:rPr lang="en-US" sz="2900" dirty="0">
                <a:latin typeface="Arial" pitchFamily="34" charset="0"/>
                <a:cs typeface="Arial" pitchFamily="34" charset="0"/>
              </a:rPr>
              <a:t> the DSM criteria.</a:t>
            </a:r>
          </a:p>
          <a:p>
            <a:r>
              <a:rPr lang="en-US" sz="2900" dirty="0">
                <a:latin typeface="Arial" pitchFamily="34" charset="0"/>
                <a:cs typeface="Arial" pitchFamily="34" charset="0"/>
              </a:rPr>
              <a:t>The Conner’s series for parents and teachers rating scales are the most popular ones.</a:t>
            </a:r>
          </a:p>
          <a:p>
            <a:r>
              <a:rPr lang="en-US" sz="2900" dirty="0">
                <a:latin typeface="Arial" pitchFamily="34" charset="0"/>
                <a:cs typeface="Arial" pitchFamily="34" charset="0"/>
              </a:rPr>
              <a:t>New rating sheets are being created all the time</a:t>
            </a:r>
          </a:p>
          <a:p>
            <a:r>
              <a:rPr lang="en-US" sz="2900" dirty="0">
                <a:latin typeface="Arial" pitchFamily="34" charset="0"/>
                <a:cs typeface="Arial" pitchFamily="34" charset="0"/>
              </a:rPr>
              <a:t>Some professionals have their own sheets</a:t>
            </a:r>
            <a:r>
              <a:rPr lang="en-US" sz="2900" dirty="0" smtClean="0">
                <a:latin typeface="Arial" pitchFamily="34" charset="0"/>
                <a:cs typeface="Arial" pitchFamily="34" charset="0"/>
              </a:rPr>
              <a:t>.</a:t>
            </a:r>
          </a:p>
          <a:p>
            <a:pPr>
              <a:buNone/>
            </a:pPr>
            <a:endParaRPr lang="en-US" sz="2900" dirty="0">
              <a:latin typeface="Arial" pitchFamily="34" charset="0"/>
              <a:cs typeface="Arial" pitchFamily="34" charset="0"/>
            </a:endParaRPr>
          </a:p>
          <a:p>
            <a:pPr>
              <a:buNone/>
            </a:pPr>
            <a:r>
              <a:rPr lang="en-US" sz="2900" b="1" dirty="0" smtClean="0">
                <a:latin typeface="Arial" pitchFamily="34" charset="0"/>
                <a:cs typeface="Arial" pitchFamily="34" charset="0"/>
              </a:rPr>
              <a:t>  2- </a:t>
            </a:r>
            <a:r>
              <a:rPr lang="en-US" sz="2900" b="1" dirty="0">
                <a:latin typeface="Arial" pitchFamily="34" charset="0"/>
                <a:cs typeface="Arial" pitchFamily="34" charset="0"/>
              </a:rPr>
              <a:t>Computer-Based Tests CBT</a:t>
            </a:r>
            <a:r>
              <a:rPr lang="en-US" sz="2900" b="1" dirty="0" smtClean="0">
                <a:latin typeface="Arial" pitchFamily="34" charset="0"/>
                <a:cs typeface="Arial" pitchFamily="34" charset="0"/>
              </a:rPr>
              <a:t>.</a:t>
            </a:r>
          </a:p>
          <a:p>
            <a:pPr>
              <a:buNone/>
            </a:pPr>
            <a:endParaRPr lang="en-US" sz="2900" dirty="0">
              <a:latin typeface="Arial" pitchFamily="34" charset="0"/>
              <a:cs typeface="Arial" pitchFamily="34" charset="0"/>
            </a:endParaRPr>
          </a:p>
          <a:p>
            <a:r>
              <a:rPr lang="en-US" sz="2900" dirty="0">
                <a:latin typeface="Arial" pitchFamily="34" charset="0"/>
                <a:cs typeface="Arial" pitchFamily="34" charset="0"/>
              </a:rPr>
              <a:t>Several tests have been developed that use computer to assess the individual’s ability to pay sustained attention and whether there is evidence of </a:t>
            </a:r>
            <a:r>
              <a:rPr lang="en-US" sz="2900" dirty="0" smtClean="0">
                <a:latin typeface="Arial" pitchFamily="34" charset="0"/>
                <a:cs typeface="Arial" pitchFamily="34" charset="0"/>
              </a:rPr>
              <a:t>impulsivity</a:t>
            </a:r>
          </a:p>
          <a:p>
            <a:pPr>
              <a:buNone/>
            </a:pPr>
            <a:endParaRPr lang="en-US" sz="2900" dirty="0" smtClean="0">
              <a:latin typeface="Arial" pitchFamily="34" charset="0"/>
              <a:cs typeface="Arial" pitchFamily="34" charset="0"/>
            </a:endParaRPr>
          </a:p>
          <a:p>
            <a:pPr>
              <a:buNone/>
            </a:pPr>
            <a:r>
              <a:rPr lang="en-US" sz="2900" b="1" dirty="0" smtClean="0">
                <a:latin typeface="Arial" pitchFamily="34" charset="0"/>
                <a:cs typeface="Arial" pitchFamily="34" charset="0"/>
              </a:rPr>
              <a:t>  3- Internet  Self-rating  Scales</a:t>
            </a:r>
          </a:p>
          <a:p>
            <a:pPr>
              <a:buNone/>
            </a:pPr>
            <a:endParaRPr lang="en-US" sz="2900" dirty="0" smtClean="0">
              <a:latin typeface="Arial" pitchFamily="34" charset="0"/>
              <a:cs typeface="Arial" pitchFamily="34" charset="0"/>
            </a:endParaRPr>
          </a:p>
          <a:p>
            <a:r>
              <a:rPr lang="en-US" sz="2900" dirty="0" smtClean="0">
                <a:latin typeface="Arial" pitchFamily="34" charset="0"/>
                <a:cs typeface="Arial" pitchFamily="34" charset="0"/>
              </a:rPr>
              <a:t>There are many Internet sites about AD/HD that offer various types of questionnaires and lists of</a:t>
            </a:r>
          </a:p>
          <a:p>
            <a:pPr>
              <a:buNone/>
            </a:pPr>
            <a:r>
              <a:rPr lang="en-US" sz="2900" dirty="0" smtClean="0">
                <a:latin typeface="Arial" pitchFamily="34" charset="0"/>
                <a:cs typeface="Arial" pitchFamily="34" charset="0"/>
              </a:rPr>
              <a:t>         symptoms. </a:t>
            </a:r>
          </a:p>
          <a:p>
            <a:endParaRPr lang="en-US" sz="2900" dirty="0" smtClean="0">
              <a:latin typeface="Arial" pitchFamily="34" charset="0"/>
              <a:cs typeface="Arial" pitchFamily="34" charset="0"/>
            </a:endParaRPr>
          </a:p>
          <a:p>
            <a:r>
              <a:rPr lang="en-US" sz="2900" dirty="0" smtClean="0">
                <a:latin typeface="Arial" pitchFamily="34" charset="0"/>
                <a:cs typeface="Arial" pitchFamily="34" charset="0"/>
              </a:rPr>
              <a:t>These questionnaires are not standardized</a:t>
            </a:r>
          </a:p>
          <a:p>
            <a:pPr>
              <a:buNone/>
            </a:pPr>
            <a:r>
              <a:rPr lang="en-US" sz="2900" dirty="0" smtClean="0">
                <a:latin typeface="Arial" pitchFamily="34" charset="0"/>
                <a:cs typeface="Arial" pitchFamily="34" charset="0"/>
              </a:rPr>
              <a:t>         or scientifically validated </a:t>
            </a:r>
            <a:endParaRPr lang="en-US" sz="2900" dirty="0">
              <a:latin typeface="Arial" pitchFamily="34" charset="0"/>
              <a:cs typeface="Arial" pitchFamily="34" charset="0"/>
            </a:endParaRPr>
          </a:p>
          <a:p>
            <a:endParaRPr lang="en-US" sz="2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c\Pictures\اطفال7.jpg"/>
          <p:cNvPicPr>
            <a:picLocks noChangeAspect="1" noChangeArrowheads="1"/>
          </p:cNvPicPr>
          <p:nvPr/>
        </p:nvPicPr>
        <p:blipFill>
          <a:blip r:embed="rId2"/>
          <a:srcRect/>
          <a:stretch>
            <a:fillRect/>
          </a:stretch>
        </p:blipFill>
        <p:spPr bwMode="auto">
          <a:xfrm>
            <a:off x="2438400" y="2514600"/>
            <a:ext cx="4572000" cy="3616348"/>
          </a:xfrm>
          <a:prstGeom prst="rect">
            <a:avLst/>
          </a:prstGeom>
          <a:noFill/>
        </p:spPr>
      </p:pic>
      <p:sp>
        <p:nvSpPr>
          <p:cNvPr id="3" name="Title 2"/>
          <p:cNvSpPr>
            <a:spLocks noGrp="1"/>
          </p:cNvSpPr>
          <p:nvPr>
            <p:ph type="title"/>
          </p:nvPr>
        </p:nvSpPr>
        <p:spPr/>
        <p:txBody>
          <a:bodyPr>
            <a:normAutofit/>
          </a:bodyPr>
          <a:lstStyle/>
          <a:p>
            <a:pPr algn="ctr"/>
            <a:r>
              <a:rPr lang="en-US" sz="3200" b="1" dirty="0" smtClean="0">
                <a:latin typeface="Arial" pitchFamily="34" charset="0"/>
                <a:cs typeface="Arial" pitchFamily="34" charset="0"/>
              </a:rPr>
              <a:t>Developmental Course</a:t>
            </a:r>
            <a:endParaRPr lang="en-US" sz="3200" dirty="0">
              <a:latin typeface="Arial" pitchFamily="34" charset="0"/>
              <a:cs typeface="Arial" pitchFamily="34" charset="0"/>
            </a:endParaRPr>
          </a:p>
        </p:txBody>
      </p:sp>
      <p:sp>
        <p:nvSpPr>
          <p:cNvPr id="4" name="Content Placeholder 3"/>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Autofit/>
          </a:bodyPr>
          <a:lstStyle/>
          <a:p>
            <a:pPr algn="ctr"/>
            <a:r>
              <a:rPr lang="en-US" sz="3200" b="1" dirty="0">
                <a:latin typeface="Arial" pitchFamily="34" charset="0"/>
                <a:cs typeface="Arial" pitchFamily="34" charset="0"/>
              </a:rPr>
              <a:t>Developmental </a:t>
            </a:r>
            <a:r>
              <a:rPr lang="en-US" sz="3200" b="1" dirty="0" smtClean="0">
                <a:latin typeface="Arial" pitchFamily="34" charset="0"/>
                <a:cs typeface="Arial" pitchFamily="34" charset="0"/>
              </a:rPr>
              <a:t>course</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20000"/>
          </a:bodyPr>
          <a:lstStyle/>
          <a:p>
            <a:r>
              <a:rPr lang="en-US" sz="2200" dirty="0" smtClean="0">
                <a:latin typeface="Arial" pitchFamily="34" charset="0"/>
                <a:cs typeface="Arial" pitchFamily="34" charset="0"/>
              </a:rPr>
              <a:t>10% of infants &amp; toddlers have history of difficult childhood temperament.</a:t>
            </a:r>
          </a:p>
          <a:p>
            <a:pPr>
              <a:buNone/>
            </a:pPr>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 Preschoolers with ADHD might present initially with speech &amp; linguistic problems.75% of them meet full criteria for ADHD on follow up.</a:t>
            </a:r>
          </a:p>
          <a:p>
            <a:pPr>
              <a:buNone/>
            </a:pPr>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Majority of children with ADHD achieve as well as the normal population in elementary school.</a:t>
            </a:r>
          </a:p>
          <a:p>
            <a:pPr>
              <a:buNone/>
            </a:pPr>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However, by later school years, the commutative effect of ADHD on student’s ability to complete tasks hurts academic achievement.</a:t>
            </a:r>
          </a:p>
          <a:p>
            <a:pPr>
              <a:buNone/>
            </a:pPr>
            <a:r>
              <a:rPr lang="en-US" sz="2200" dirty="0" smtClean="0">
                <a:latin typeface="Arial" pitchFamily="34" charset="0"/>
                <a:cs typeface="Arial" pitchFamily="34" charset="0"/>
              </a:rPr>
              <a:t> </a:t>
            </a:r>
          </a:p>
          <a:p>
            <a:r>
              <a:rPr lang="en-US" sz="2200" dirty="0" smtClean="0">
                <a:latin typeface="Arial" pitchFamily="34" charset="0"/>
                <a:cs typeface="Arial" pitchFamily="34" charset="0"/>
              </a:rPr>
              <a:t>During primary and secondary schools, children with ADHD are described as daydreaming and disinterested in tasks leading to more nonproductive activities which continue as adult poor performance at workplace.</a:t>
            </a:r>
          </a:p>
          <a:p>
            <a:pPr>
              <a:buNone/>
            </a:pP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a:r>
              <a:rPr lang="en-US" sz="3200" b="1" dirty="0" smtClean="0">
                <a:latin typeface="Arial" pitchFamily="34" charset="0"/>
                <a:cs typeface="Arial" pitchFamily="34" charset="0"/>
              </a:rPr>
              <a:t>Developmental Course </a:t>
            </a:r>
            <a:r>
              <a:rPr lang="en-US" sz="1800" dirty="0" smtClean="0">
                <a:latin typeface="Arial" pitchFamily="34" charset="0"/>
                <a:cs typeface="Arial" pitchFamily="34" charset="0"/>
              </a:rPr>
              <a:t>cont.</a:t>
            </a:r>
            <a:endParaRPr lang="en-US" sz="1800"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pPr>
              <a:buNone/>
            </a:pPr>
            <a:endParaRPr lang="en-US" sz="2000" dirty="0" smtClean="0">
              <a:latin typeface="Arial" pitchFamily="34" charset="0"/>
              <a:cs typeface="Arial" pitchFamily="34" charset="0"/>
            </a:endParaRPr>
          </a:p>
          <a:p>
            <a:pPr>
              <a:buFont typeface="Arial" pitchFamily="34" charset="0"/>
              <a:buChar char="•"/>
            </a:pPr>
            <a:r>
              <a:rPr lang="en-US" sz="3000" dirty="0" smtClean="0">
                <a:latin typeface="Arial" pitchFamily="34" charset="0"/>
                <a:cs typeface="Arial" pitchFamily="34" charset="0"/>
              </a:rPr>
              <a:t>  </a:t>
            </a:r>
            <a:r>
              <a:rPr lang="en-US" sz="2100" dirty="0" smtClean="0">
                <a:latin typeface="Arial" pitchFamily="34" charset="0"/>
                <a:cs typeface="Arial" pitchFamily="34" charset="0"/>
              </a:rPr>
              <a:t>As children with ADHD become adolescents they fall behind one or more years academically. they have impairment in social competence and have more behavioral and emotional adjustment difficulty.                    </a:t>
            </a:r>
          </a:p>
          <a:p>
            <a:pPr>
              <a:buNone/>
            </a:pPr>
            <a:endParaRPr lang="en-US" sz="2100" dirty="0" smtClean="0">
              <a:latin typeface="Arial" pitchFamily="34" charset="0"/>
              <a:cs typeface="Arial" pitchFamily="34" charset="0"/>
            </a:endParaRPr>
          </a:p>
          <a:p>
            <a:r>
              <a:rPr lang="en-US" sz="2100" dirty="0" smtClean="0">
                <a:latin typeface="Arial" pitchFamily="34" charset="0"/>
                <a:cs typeface="Arial" pitchFamily="34" charset="0"/>
              </a:rPr>
              <a:t>It has been suggested that many of primary symptoms of ADHD diminished by adolescence.</a:t>
            </a:r>
          </a:p>
          <a:p>
            <a:pPr>
              <a:buNone/>
            </a:pPr>
            <a:endParaRPr lang="en-US" sz="2100" dirty="0" smtClean="0">
              <a:latin typeface="Arial" pitchFamily="34" charset="0"/>
              <a:cs typeface="Arial" pitchFamily="34" charset="0"/>
            </a:endParaRPr>
          </a:p>
          <a:p>
            <a:r>
              <a:rPr lang="en-US" sz="2100" dirty="0" smtClean="0">
                <a:latin typeface="Arial" pitchFamily="34" charset="0"/>
                <a:cs typeface="Arial" pitchFamily="34" charset="0"/>
              </a:rPr>
              <a:t>Now, it is clear that the majority of children with ADHD continue to adulthood experience some if not all symptoms consistent with ADHD.</a:t>
            </a:r>
          </a:p>
          <a:p>
            <a:pPr>
              <a:buNone/>
            </a:pPr>
            <a:endParaRPr lang="en-US" sz="2100" dirty="0" smtClean="0">
              <a:latin typeface="Arial" pitchFamily="34" charset="0"/>
              <a:cs typeface="Arial" pitchFamily="34" charset="0"/>
            </a:endParaRPr>
          </a:p>
          <a:p>
            <a:r>
              <a:rPr lang="en-US" sz="2100" dirty="0" smtClean="0">
                <a:latin typeface="Arial" pitchFamily="34" charset="0"/>
                <a:cs typeface="Arial" pitchFamily="34" charset="0"/>
              </a:rPr>
              <a:t>Children with high impulsive behavior progress to more serious adulthood behavior.</a:t>
            </a:r>
          </a:p>
          <a:p>
            <a:pPr>
              <a:buNone/>
            </a:pPr>
            <a:r>
              <a:rPr lang="en-US" sz="2100" dirty="0" smtClean="0">
                <a:latin typeface="Arial" pitchFamily="34" charset="0"/>
                <a:cs typeface="Arial" pitchFamily="34" charset="0"/>
              </a:rPr>
              <a:t>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dirty="0" smtClean="0"/>
          </a:p>
          <a:p>
            <a:pPr algn="ctr">
              <a:buNone/>
            </a:pPr>
            <a:r>
              <a:rPr lang="en-US" b="1" dirty="0" smtClean="0">
                <a:solidFill>
                  <a:schemeClr val="tx2"/>
                </a:solidFill>
                <a:latin typeface="Arial" pitchFamily="34" charset="0"/>
                <a:cs typeface="Arial" pitchFamily="34" charset="0"/>
              </a:rPr>
              <a:t>“ADHD is a lifespan condition that</a:t>
            </a:r>
          </a:p>
          <a:p>
            <a:pPr algn="ctr">
              <a:buNone/>
            </a:pPr>
            <a:r>
              <a:rPr lang="en-US" b="1" dirty="0" smtClean="0">
                <a:solidFill>
                  <a:schemeClr val="tx2"/>
                </a:solidFill>
                <a:latin typeface="Arial" pitchFamily="34" charset="0"/>
                <a:cs typeface="Arial" pitchFamily="34" charset="0"/>
              </a:rPr>
              <a:t>affects children, adolescents, and</a:t>
            </a:r>
          </a:p>
          <a:p>
            <a:pPr algn="ctr">
              <a:buNone/>
            </a:pPr>
            <a:r>
              <a:rPr lang="en-US" b="1" dirty="0" smtClean="0">
                <a:solidFill>
                  <a:schemeClr val="tx2"/>
                </a:solidFill>
                <a:latin typeface="Arial" pitchFamily="34" charset="0"/>
                <a:cs typeface="Arial" pitchFamily="34" charset="0"/>
              </a:rPr>
              <a:t>adults of all ages.”</a:t>
            </a:r>
            <a:endParaRPr lang="en-US" b="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pPr algn="ctr"/>
            <a:r>
              <a:rPr lang="en-US" sz="3200" b="1" dirty="0" smtClean="0">
                <a:latin typeface="Arial" pitchFamily="34" charset="0"/>
                <a:cs typeface="Arial" pitchFamily="34" charset="0"/>
              </a:rPr>
              <a:t>Developmental Course </a:t>
            </a:r>
            <a:r>
              <a:rPr lang="en-US" sz="1800" dirty="0" smtClean="0">
                <a:latin typeface="Arial" pitchFamily="34" charset="0"/>
                <a:cs typeface="Arial" pitchFamily="34" charset="0"/>
              </a:rPr>
              <a:t>cont</a:t>
            </a:r>
            <a:r>
              <a:rPr lang="en-US" sz="1800" dirty="0" smtClean="0"/>
              <a:t>.</a:t>
            </a:r>
            <a:endParaRPr lang="en-US" sz="1800" dirty="0"/>
          </a:p>
        </p:txBody>
      </p:sp>
      <p:sp>
        <p:nvSpPr>
          <p:cNvPr id="3" name="Content Placeholder 2"/>
          <p:cNvSpPr>
            <a:spLocks noGrp="1"/>
          </p:cNvSpPr>
          <p:nvPr>
            <p:ph idx="1"/>
          </p:nvPr>
        </p:nvSpPr>
        <p:spPr/>
        <p:txBody>
          <a:bodyPr>
            <a:normAutofit/>
          </a:bodyPr>
          <a:lstStyle/>
          <a:p>
            <a:r>
              <a:rPr lang="en-US" sz="2000" dirty="0" smtClean="0">
                <a:latin typeface="Arial" pitchFamily="34" charset="0"/>
                <a:cs typeface="Arial" pitchFamily="34" charset="0"/>
              </a:rPr>
              <a:t>Concurrence of ADHD &amp; other family adversity ( depressed mother, alcoholic father ) increase the risk of conduct disorder during childhood and adolescence and later on antisocial behavior during adulthood. </a:t>
            </a:r>
          </a:p>
          <a:p>
            <a:pPr>
              <a:buNone/>
            </a:pP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Deficient social skills appear to be the most lasting &amp; disabling co-morbid aspects of adult ADHD.</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Presence of combined type of ADHD &amp; aggression  in preadolescents, predict later risk for substance abuse.</a:t>
            </a:r>
          </a:p>
          <a:p>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c\Pictures\اطفال 6.bmp"/>
          <p:cNvPicPr>
            <a:picLocks noChangeAspect="1" noChangeArrowheads="1"/>
          </p:cNvPicPr>
          <p:nvPr/>
        </p:nvPicPr>
        <p:blipFill>
          <a:blip r:embed="rId2"/>
          <a:srcRect/>
          <a:stretch>
            <a:fillRect/>
          </a:stretch>
        </p:blipFill>
        <p:spPr bwMode="auto">
          <a:xfrm>
            <a:off x="2057400" y="2209800"/>
            <a:ext cx="4983804" cy="3886200"/>
          </a:xfrm>
          <a:prstGeom prst="rect">
            <a:avLst/>
          </a:prstGeom>
          <a:noFill/>
        </p:spPr>
      </p:pic>
      <p:sp>
        <p:nvSpPr>
          <p:cNvPr id="5" name="Title 4"/>
          <p:cNvSpPr>
            <a:spLocks noGrp="1"/>
          </p:cNvSpPr>
          <p:nvPr>
            <p:ph type="title"/>
          </p:nvPr>
        </p:nvSpPr>
        <p:spPr>
          <a:xfrm>
            <a:off x="457200" y="533400"/>
            <a:ext cx="8229600" cy="1600200"/>
          </a:xfrm>
        </p:spPr>
        <p:txBody>
          <a:bodyPr>
            <a:normAutofit fontScale="90000"/>
          </a:bodyPr>
          <a:lstStyle/>
          <a:p>
            <a:pPr algn="ct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en-US" sz="3100" b="1" dirty="0" smtClean="0">
                <a:latin typeface="Arial" pitchFamily="34" charset="0"/>
                <a:cs typeface="Arial" pitchFamily="34" charset="0"/>
              </a:rPr>
              <a:t>Clinical Findings Suggestive of ADHD in Adolescents</a:t>
            </a:r>
            <a:r>
              <a:rPr lang="en-US" sz="5400" b="1" dirty="0" smtClean="0">
                <a:latin typeface="Arial" pitchFamily="34" charset="0"/>
                <a:cs typeface="Arial" pitchFamily="34" charset="0"/>
              </a:rPr>
              <a:t/>
            </a:r>
            <a:br>
              <a:rPr lang="en-US" sz="5400" b="1" dirty="0" smtClean="0">
                <a:latin typeface="Arial" pitchFamily="34" charset="0"/>
                <a:cs typeface="Arial" pitchFamily="34" charset="0"/>
              </a:rPr>
            </a:br>
            <a:endParaRPr lang="en-US" b="1" dirty="0">
              <a:latin typeface="Arial" pitchFamily="34" charset="0"/>
              <a:cs typeface="Arial" pitchFamily="34" charset="0"/>
            </a:endParaRPr>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endParaRPr lang="en-US" sz="3200" dirty="0"/>
          </a:p>
        </p:txBody>
      </p:sp>
      <p:sp>
        <p:nvSpPr>
          <p:cNvPr id="3" name="Content Placeholder 2"/>
          <p:cNvSpPr>
            <a:spLocks noGrp="1"/>
          </p:cNvSpPr>
          <p:nvPr>
            <p:ph idx="1"/>
          </p:nvPr>
        </p:nvSpPr>
        <p:spPr/>
        <p:txBody>
          <a:bodyPr>
            <a:normAutofit fontScale="85000" lnSpcReduction="10000"/>
          </a:bodyPr>
          <a:lstStyle/>
          <a:p>
            <a:r>
              <a:rPr lang="en-US" sz="2400" dirty="0" smtClean="0">
                <a:latin typeface="Arial" pitchFamily="34" charset="0"/>
                <a:cs typeface="Arial" pitchFamily="34" charset="0"/>
              </a:rPr>
              <a:t>80% of children with ADHD continue to report symptoms of ADHD during adolescence.</a:t>
            </a: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They might present with self reporting attention difficulty without overt behavioral problem.</a:t>
            </a: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They were described as day dreaming or not there.</a:t>
            </a:r>
          </a:p>
          <a:p>
            <a:pPr>
              <a:buNone/>
            </a:pP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They might present with poor self esteem or academic difficulty.</a:t>
            </a:r>
          </a:p>
          <a:p>
            <a:pPr>
              <a:buNone/>
            </a:pP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internal distractibility rather than external distractibility.</a:t>
            </a: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impulsivity ( speech or acts )</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endParaRPr lang="en-US" dirty="0" smtClean="0"/>
          </a:p>
          <a:p>
            <a:r>
              <a:rPr lang="en-US" dirty="0" smtClean="0">
                <a:latin typeface="Arial" pitchFamily="34" charset="0"/>
                <a:cs typeface="Arial" pitchFamily="34" charset="0"/>
              </a:rPr>
              <a:t>Irresponsible behavior, annoying acts or overt aggression.</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They receive more traffic citations.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Delinquent behavior.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20%</a:t>
            </a:r>
            <a:r>
              <a:rPr lang="en-US" sz="4000" dirty="0" smtClean="0">
                <a:latin typeface="Arial" pitchFamily="34" charset="0"/>
                <a:cs typeface="Arial" pitchFamily="34" charset="0"/>
              </a:rPr>
              <a:t> </a:t>
            </a:r>
            <a:r>
              <a:rPr lang="en-US" dirty="0" smtClean="0">
                <a:latin typeface="Arial" pitchFamily="34" charset="0"/>
                <a:cs typeface="Arial" pitchFamily="34" charset="0"/>
              </a:rPr>
              <a:t>of adolescents with ADHD has antisocial behavior. </a:t>
            </a:r>
          </a:p>
          <a:p>
            <a:pPr>
              <a:buNone/>
            </a:pPr>
            <a:r>
              <a:rPr lang="en-US" dirty="0" smtClean="0">
                <a:latin typeface="Arial" pitchFamily="34" charset="0"/>
                <a:cs typeface="Arial" pitchFamily="34" charset="0"/>
              </a:rPr>
              <a:t>     Those usually continue to have ADHD as adults.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substance abuse.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50%</a:t>
            </a:r>
            <a:r>
              <a:rPr lang="en-US" sz="4000" dirty="0" smtClean="0">
                <a:latin typeface="Arial" pitchFamily="34" charset="0"/>
                <a:cs typeface="Arial" pitchFamily="34" charset="0"/>
              </a:rPr>
              <a:t> </a:t>
            </a:r>
            <a:r>
              <a:rPr lang="en-US" dirty="0" smtClean="0">
                <a:latin typeface="Arial" pitchFamily="34" charset="0"/>
                <a:cs typeface="Arial" pitchFamily="34" charset="0"/>
              </a:rPr>
              <a:t>of adolescents with ADHD continue to have ADHD as adults.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fontScale="90000"/>
          </a:bodyPr>
          <a:lstStyle/>
          <a:p>
            <a:pPr algn="ctr"/>
            <a:r>
              <a:rPr lang="en-US" sz="3200" b="1" dirty="0" smtClean="0">
                <a:latin typeface="Arial" pitchFamily="34" charset="0"/>
                <a:cs typeface="Arial" pitchFamily="34" charset="0"/>
              </a:rPr>
              <a:t>Clinical Findings Suggestive of ADHD in Adults</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000" dirty="0" smtClean="0"/>
              <a:t>Mental health professionals who work only with adults might not know to consider this possibility. Therefore adults with ADHD might have difficulty to find a professional to evaluate them.</a:t>
            </a:r>
          </a:p>
          <a:p>
            <a:endParaRPr lang="en-US" sz="2000" dirty="0" smtClean="0"/>
          </a:p>
          <a:p>
            <a:r>
              <a:rPr lang="en-US" sz="2000" dirty="0" smtClean="0"/>
              <a:t>Some adults realize the possibility of having ADHD when their child is diagnosed with ADHD; That’s me !</a:t>
            </a:r>
          </a:p>
          <a:p>
            <a:endParaRPr lang="en-US" sz="2000" dirty="0" smtClean="0"/>
          </a:p>
          <a:p>
            <a:r>
              <a:rPr lang="en-US" sz="2000" dirty="0" smtClean="0"/>
              <a:t>For others, a newspaper or magazine article, a book, or TV program might make them aware that there is a reason for the problems they have had most of their lives.</a:t>
            </a:r>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latin typeface="Arial" pitchFamily="34" charset="0"/>
                <a:cs typeface="Arial" pitchFamily="34" charset="0"/>
              </a:rPr>
              <a:t>Prevalence.</a:t>
            </a:r>
            <a:endParaRPr lang="en-US" sz="2800" b="1" dirty="0">
              <a:latin typeface="Arial" pitchFamily="34" charset="0"/>
              <a:cs typeface="Arial" pitchFamily="34" charset="0"/>
            </a:endParaRPr>
          </a:p>
        </p:txBody>
      </p:sp>
      <p:sp>
        <p:nvSpPr>
          <p:cNvPr id="3" name="Content Placeholder 2"/>
          <p:cNvSpPr>
            <a:spLocks noGrp="1"/>
          </p:cNvSpPr>
          <p:nvPr>
            <p:ph idx="1"/>
          </p:nvPr>
        </p:nvSpPr>
        <p:spPr/>
        <p:txBody>
          <a:bodyPr/>
          <a:lstStyle/>
          <a:p>
            <a:endParaRPr lang="en-US" sz="2400" dirty="0" smtClean="0"/>
          </a:p>
          <a:p>
            <a:endParaRPr lang="en-US" sz="2400" dirty="0" smtClean="0"/>
          </a:p>
          <a:p>
            <a:r>
              <a:rPr lang="en-US" sz="2000" dirty="0" smtClean="0">
                <a:latin typeface="Arial" pitchFamily="34" charset="0"/>
                <a:cs typeface="Arial" pitchFamily="34" charset="0"/>
              </a:rPr>
              <a:t>It is estimated that about 50% of adolescents with ADHD will continue to have this possibility as adults.</a:t>
            </a:r>
          </a:p>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Current estimate that 3%-6% of youth have ADHD. Therefore, 1.5%-3% of adults might have ADHD.</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latin typeface="Arial" pitchFamily="34" charset="0"/>
                <a:cs typeface="Arial" pitchFamily="34" charset="0"/>
              </a:rPr>
              <a:t>Diagnosis.</a:t>
            </a:r>
            <a:endParaRPr lang="en-US" sz="28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62500" lnSpcReduction="20000"/>
          </a:bodyPr>
          <a:lstStyle/>
          <a:p>
            <a:pPr>
              <a:buNone/>
            </a:pPr>
            <a:endParaRPr lang="en-US" dirty="0" smtClean="0"/>
          </a:p>
          <a:p>
            <a:r>
              <a:rPr lang="en-US" sz="2900" b="1" dirty="0" smtClean="0">
                <a:solidFill>
                  <a:schemeClr val="tx2"/>
                </a:solidFill>
                <a:latin typeface="Arial" pitchFamily="34" charset="0"/>
                <a:cs typeface="Arial" pitchFamily="34" charset="0"/>
              </a:rPr>
              <a:t>Diagnosis of ADHD  in adulthood should include:</a:t>
            </a:r>
          </a:p>
          <a:p>
            <a:pPr>
              <a:buNone/>
            </a:pPr>
            <a:endParaRPr lang="en-US" u="sng" dirty="0" smtClean="0"/>
          </a:p>
          <a:p>
            <a:r>
              <a:rPr lang="en-US" dirty="0" smtClean="0">
                <a:latin typeface="Arial" pitchFamily="34" charset="0"/>
                <a:cs typeface="Arial" pitchFamily="34" charset="0"/>
              </a:rPr>
              <a:t>1. A childhood history with evidence that the child met criteria for DSM-IV-TR or ICD-10.</a:t>
            </a:r>
          </a:p>
          <a:p>
            <a:endParaRPr lang="en-US" dirty="0" smtClean="0">
              <a:latin typeface="Arial" pitchFamily="34" charset="0"/>
              <a:cs typeface="Arial" pitchFamily="34" charset="0"/>
            </a:endParaRPr>
          </a:p>
          <a:p>
            <a:r>
              <a:rPr lang="en-US" dirty="0" smtClean="0">
                <a:latin typeface="Arial" pitchFamily="34" charset="0"/>
                <a:cs typeface="Arial" pitchFamily="34" charset="0"/>
              </a:rPr>
              <a:t>2. Current ADHD symptoms with cutoff scores of 4\ 9 of inattention &amp; 5\9 of hyperactivity- impulsivity or ( at least total of 6 DSM-IV-TR symptoms ) for adults below 50 years of age. For those older than 50 years old the sample is too small to conclude.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3. Symptoms producing impairment in many area; job, school, social acceptance, daily responsibilities, relationships, marriage and emotional adjustment.</a:t>
            </a:r>
          </a:p>
          <a:p>
            <a:pPr>
              <a:buNone/>
            </a:pPr>
            <a:r>
              <a:rPr lang="en-US" dirty="0" smtClean="0">
                <a:latin typeface="Arial" pitchFamily="34" charset="0"/>
                <a:cs typeface="Arial" pitchFamily="34" charset="0"/>
              </a:rPr>
              <a:t> </a:t>
            </a:r>
          </a:p>
          <a:p>
            <a:r>
              <a:rPr lang="en-US" dirty="0" smtClean="0">
                <a:latin typeface="Arial" pitchFamily="34" charset="0"/>
                <a:cs typeface="Arial" pitchFamily="34" charset="0"/>
              </a:rPr>
              <a:t>4. Other co-morbid problems are understood and delineated.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5. Assessment conducted by a well-trained person in the field</a:t>
            </a:r>
          </a:p>
          <a:p>
            <a:endParaRPr lang="en-US" dirty="0" smtClean="0">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t>Diagnosis</a:t>
            </a:r>
            <a:r>
              <a:rPr lang="en-US" sz="2800" dirty="0" smtClean="0"/>
              <a:t> </a:t>
            </a:r>
            <a:r>
              <a:rPr lang="en-US" sz="1800" dirty="0" smtClean="0"/>
              <a:t>cont</a:t>
            </a:r>
            <a:r>
              <a:rPr lang="en-US" sz="2800" dirty="0" smtClean="0"/>
              <a:t>.</a:t>
            </a:r>
            <a:endParaRPr lang="en-US" sz="2800" dirty="0"/>
          </a:p>
        </p:txBody>
      </p:sp>
      <p:sp>
        <p:nvSpPr>
          <p:cNvPr id="3" name="Content Placeholder 2"/>
          <p:cNvSpPr>
            <a:spLocks noGrp="1"/>
          </p:cNvSpPr>
          <p:nvPr>
            <p:ph idx="1"/>
          </p:nvPr>
        </p:nvSpPr>
        <p:spPr/>
        <p:txBody>
          <a:bodyPr>
            <a:normAutofit/>
          </a:bodyPr>
          <a:lstStyle/>
          <a:p>
            <a:r>
              <a:rPr lang="en-US" sz="2000" dirty="0" smtClean="0">
                <a:latin typeface="Arial" pitchFamily="34" charset="0"/>
                <a:cs typeface="Arial" pitchFamily="34" charset="0"/>
              </a:rPr>
              <a:t>Many scales &amp; questionnaires have been developed to aid the diagnosis:</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  BAAD= Brown Attention Activation Disorder  scale</a:t>
            </a:r>
          </a:p>
          <a:p>
            <a:endParaRPr lang="en-US" sz="2000" dirty="0" smtClean="0">
              <a:latin typeface="Arial" pitchFamily="34" charset="0"/>
              <a:cs typeface="Arial" pitchFamily="34" charset="0"/>
            </a:endParaRPr>
          </a:p>
          <a:p>
            <a:r>
              <a:rPr lang="en-US" sz="2000" dirty="0" err="1" smtClean="0">
                <a:latin typeface="Arial" pitchFamily="34" charset="0"/>
                <a:cs typeface="Arial" pitchFamily="34" charset="0"/>
              </a:rPr>
              <a:t>Wender</a:t>
            </a:r>
            <a:r>
              <a:rPr lang="en-US" sz="2000" dirty="0" smtClean="0">
                <a:latin typeface="Arial" pitchFamily="34" charset="0"/>
                <a:cs typeface="Arial" pitchFamily="34" charset="0"/>
              </a:rPr>
              <a:t>  Adult Questionnaire</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Conner’s Adult Questionnaire.</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Arial" pitchFamily="34" charset="0"/>
                <a:cs typeface="Arial" pitchFamily="34" charset="0"/>
              </a:rPr>
              <a:t>Relationship Between Childhood ADHD and Adulthood ADHD</a:t>
            </a: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Arial" pitchFamily="34" charset="0"/>
                <a:cs typeface="Arial" pitchFamily="34" charset="0"/>
              </a:rPr>
              <a:t>About 1/2 of adults with ADHD had ADHD as children.</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Those who have ADHD as children have worse adult picture of ADHD.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Adults with ADHD who are not identified in childhood as ADHD have milder problems and less areas of dysfunction.</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Some  people usually come asking for help for mood, anxiety or problems at work, marital or interpersonal problems and sometimes, they come at the request of spouse. At that time the diagnosis of ADHD is established.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first degree relatives of children with ADHD have high rates of  ADHD and antisocial problems.</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Autofit/>
          </a:bodyPr>
          <a:lstStyle/>
          <a:p>
            <a:pPr algn="ctr"/>
            <a:r>
              <a:rPr lang="en-US" sz="2800" b="1" dirty="0" smtClean="0">
                <a:latin typeface="Arial" pitchFamily="34" charset="0"/>
                <a:cs typeface="Arial" pitchFamily="34" charset="0"/>
              </a:rPr>
              <a:t>Major Complaints of Adults Seeking Assessment for ADHD</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en-US" sz="2200" dirty="0" smtClean="0">
                <a:latin typeface="Arial" pitchFamily="34" charset="0"/>
                <a:cs typeface="Arial" pitchFamily="34" charset="0"/>
              </a:rPr>
              <a:t>1</a:t>
            </a:r>
            <a:r>
              <a:rPr lang="en-US" sz="2000" dirty="0" smtClean="0">
                <a:latin typeface="Arial" pitchFamily="34" charset="0"/>
                <a:cs typeface="Arial" pitchFamily="34" charset="0"/>
              </a:rPr>
              <a:t>. Difficulty sustaining attention.</a:t>
            </a:r>
          </a:p>
          <a:p>
            <a:pPr>
              <a:buNone/>
            </a:pPr>
            <a:r>
              <a:rPr lang="en-US" sz="2000" dirty="0" smtClean="0">
                <a:latin typeface="Arial" pitchFamily="34" charset="0"/>
                <a:cs typeface="Arial" pitchFamily="34" charset="0"/>
              </a:rPr>
              <a:t>2. Difficulty concentrating.</a:t>
            </a:r>
          </a:p>
          <a:p>
            <a:pPr>
              <a:buNone/>
            </a:pPr>
            <a:r>
              <a:rPr lang="en-US" sz="2000" dirty="0" smtClean="0">
                <a:solidFill>
                  <a:srgbClr val="FF0000"/>
                </a:solidFill>
                <a:latin typeface="Arial" pitchFamily="34" charset="0"/>
                <a:cs typeface="Arial" pitchFamily="34" charset="0"/>
              </a:rPr>
              <a:t>3.</a:t>
            </a:r>
            <a:r>
              <a:rPr lang="en-US" sz="2000" dirty="0" smtClean="0">
                <a:latin typeface="Arial" pitchFamily="34" charset="0"/>
                <a:cs typeface="Arial" pitchFamily="34" charset="0"/>
              </a:rPr>
              <a:t>Forgetfulness.</a:t>
            </a:r>
          </a:p>
          <a:p>
            <a:pPr>
              <a:buNone/>
            </a:pPr>
            <a:r>
              <a:rPr lang="en-US" sz="2000" dirty="0" smtClean="0">
                <a:latin typeface="Arial" pitchFamily="34" charset="0"/>
                <a:cs typeface="Arial" pitchFamily="34" charset="0"/>
              </a:rPr>
              <a:t>4. Feelings of poor memory.</a:t>
            </a:r>
          </a:p>
          <a:p>
            <a:pPr>
              <a:buNone/>
            </a:pPr>
            <a:r>
              <a:rPr lang="en-US" sz="2000" dirty="0" smtClean="0">
                <a:solidFill>
                  <a:srgbClr val="FF0000"/>
                </a:solidFill>
                <a:latin typeface="Arial" pitchFamily="34" charset="0"/>
                <a:cs typeface="Arial" pitchFamily="34" charset="0"/>
              </a:rPr>
              <a:t>5.</a:t>
            </a:r>
            <a:r>
              <a:rPr lang="en-US" sz="2000" dirty="0" smtClean="0">
                <a:latin typeface="Arial" pitchFamily="34" charset="0"/>
                <a:cs typeface="Arial" pitchFamily="34" charset="0"/>
              </a:rPr>
              <a:t> Reporting of difficulty thinking clearly.</a:t>
            </a:r>
          </a:p>
          <a:p>
            <a:pPr>
              <a:buNone/>
            </a:pPr>
            <a:r>
              <a:rPr lang="en-US" sz="2000" dirty="0" smtClean="0">
                <a:solidFill>
                  <a:srgbClr val="FF0000"/>
                </a:solidFill>
                <a:latin typeface="Arial" pitchFamily="34" charset="0"/>
                <a:cs typeface="Arial" pitchFamily="34" charset="0"/>
              </a:rPr>
              <a:t>6.</a:t>
            </a:r>
            <a:r>
              <a:rPr lang="en-US" sz="2000" dirty="0" smtClean="0">
                <a:latin typeface="Arial" pitchFamily="34" charset="0"/>
                <a:cs typeface="Arial" pitchFamily="34" charset="0"/>
              </a:rPr>
              <a:t> Low frustration threshold</a:t>
            </a:r>
          </a:p>
          <a:p>
            <a:pPr>
              <a:buNone/>
            </a:pPr>
            <a:r>
              <a:rPr lang="en-US" sz="2000" dirty="0" smtClean="0">
                <a:solidFill>
                  <a:srgbClr val="FF0000"/>
                </a:solidFill>
                <a:latin typeface="Arial" pitchFamily="34" charset="0"/>
                <a:cs typeface="Arial" pitchFamily="34" charset="0"/>
              </a:rPr>
              <a:t>7.</a:t>
            </a:r>
            <a:r>
              <a:rPr lang="en-US" sz="2000" dirty="0" smtClean="0">
                <a:latin typeface="Arial" pitchFamily="34" charset="0"/>
                <a:cs typeface="Arial" pitchFamily="34" charset="0"/>
              </a:rPr>
              <a:t> Impulsiveness.</a:t>
            </a:r>
          </a:p>
          <a:p>
            <a:pPr>
              <a:buNone/>
            </a:pPr>
            <a:r>
              <a:rPr lang="en-US" sz="2000" dirty="0" smtClean="0">
                <a:latin typeface="Arial" pitchFamily="34" charset="0"/>
                <a:cs typeface="Arial" pitchFamily="34" charset="0"/>
              </a:rPr>
              <a:t>8. Restlessness.</a:t>
            </a:r>
          </a:p>
          <a:p>
            <a:pPr>
              <a:buNone/>
            </a:pPr>
            <a:r>
              <a:rPr lang="en-US" sz="2000" dirty="0" smtClean="0">
                <a:latin typeface="Arial" pitchFamily="34" charset="0"/>
                <a:cs typeface="Arial" pitchFamily="34" charset="0"/>
              </a:rPr>
              <a:t>9. Intolerance of boredom.</a:t>
            </a:r>
          </a:p>
          <a:p>
            <a:pPr>
              <a:buNone/>
            </a:pPr>
            <a:r>
              <a:rPr lang="en-US" sz="2000" dirty="0" smtClean="0">
                <a:solidFill>
                  <a:srgbClr val="FF0000"/>
                </a:solidFill>
                <a:latin typeface="Arial" pitchFamily="34" charset="0"/>
                <a:cs typeface="Arial" pitchFamily="34" charset="0"/>
              </a:rPr>
              <a:t>10.</a:t>
            </a:r>
            <a:r>
              <a:rPr lang="en-US" sz="2000" dirty="0" smtClean="0">
                <a:latin typeface="Arial" pitchFamily="34" charset="0"/>
                <a:cs typeface="Arial" pitchFamily="34" charset="0"/>
              </a:rPr>
              <a:t> Worry excessively.</a:t>
            </a:r>
          </a:p>
          <a:p>
            <a:pPr>
              <a:buNone/>
            </a:pPr>
            <a:r>
              <a:rPr lang="en-US" sz="2000" dirty="0" smtClean="0">
                <a:latin typeface="Arial" pitchFamily="34" charset="0"/>
                <a:cs typeface="Arial" pitchFamily="34" charset="0"/>
              </a:rPr>
              <a:t>11. Feeling of depression.</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latin typeface="Arial" pitchFamily="34" charset="0"/>
                <a:cs typeface="Arial" pitchFamily="34" charset="0"/>
              </a:rPr>
              <a:t>Definition:</a:t>
            </a:r>
            <a:endParaRPr lang="en-US" sz="3200" dirty="0">
              <a:latin typeface="Arial" pitchFamily="34" charset="0"/>
              <a:cs typeface="Arial" pitchFamily="34" charset="0"/>
            </a:endParaRPr>
          </a:p>
        </p:txBody>
      </p:sp>
      <p:sp>
        <p:nvSpPr>
          <p:cNvPr id="4" name="Content Placeholder 3"/>
          <p:cNvSpPr>
            <a:spLocks noGrp="1"/>
          </p:cNvSpPr>
          <p:nvPr>
            <p:ph idx="1"/>
          </p:nvPr>
        </p:nvSpPr>
        <p:spPr/>
        <p:txBody>
          <a:bodyPr/>
          <a:lstStyle/>
          <a:p>
            <a:pPr>
              <a:buNone/>
            </a:pP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rPr>
              <a:t>The </a:t>
            </a:r>
            <a:r>
              <a:rPr lang="en-US" sz="2000" dirty="0">
                <a:latin typeface="Arial" pitchFamily="34" charset="0"/>
                <a:cs typeface="Arial" pitchFamily="34" charset="0"/>
              </a:rPr>
              <a:t>official definition of ADHD describes the essential features of the disorder as persistent pattern of inattention, &amp; /or hyperactivity – impulsivity that is more frequent &amp; severe than typically observed in individuals at a comparable level of development. These problems have to be chronic, they must have existed before age of 7 years &amp; they must be pervasive; occurring in two or more settings.</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066800"/>
          </a:xfrm>
        </p:spPr>
        <p:txBody>
          <a:bodyPr>
            <a:noAutofit/>
          </a:bodyPr>
          <a:lstStyle/>
          <a:p>
            <a:pPr algn="ctr"/>
            <a:r>
              <a:rPr lang="en-US" sz="2400" b="1" dirty="0" smtClean="0">
                <a:latin typeface="Arial" pitchFamily="34" charset="0"/>
                <a:cs typeface="Arial" pitchFamily="34" charset="0"/>
              </a:rPr>
              <a:t>Major Complaints of Adults Seeking Assessment for ADHD</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sz="2400"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pPr>
              <a:buNone/>
            </a:pPr>
            <a:r>
              <a:rPr lang="en-US" sz="2200" dirty="0" smtClean="0">
                <a:latin typeface="Arial" pitchFamily="34" charset="0"/>
                <a:cs typeface="Arial" pitchFamily="34" charset="0"/>
              </a:rPr>
              <a:t>12. poor self esteem.</a:t>
            </a:r>
          </a:p>
          <a:p>
            <a:pPr>
              <a:buNone/>
            </a:pPr>
            <a:r>
              <a:rPr lang="en-US" sz="2200" dirty="0" smtClean="0">
                <a:solidFill>
                  <a:srgbClr val="FF0000"/>
                </a:solidFill>
                <a:latin typeface="Arial" pitchFamily="34" charset="0"/>
                <a:cs typeface="Arial" pitchFamily="34" charset="0"/>
              </a:rPr>
              <a:t>13.</a:t>
            </a:r>
            <a:r>
              <a:rPr lang="en-US" sz="2200" dirty="0" smtClean="0">
                <a:latin typeface="Arial" pitchFamily="34" charset="0"/>
                <a:cs typeface="Arial" pitchFamily="34" charset="0"/>
              </a:rPr>
              <a:t> Poor self disciplines.</a:t>
            </a:r>
          </a:p>
          <a:p>
            <a:pPr>
              <a:buNone/>
            </a:pPr>
            <a:r>
              <a:rPr lang="en-US" sz="2200" dirty="0" smtClean="0">
                <a:solidFill>
                  <a:srgbClr val="FF0000"/>
                </a:solidFill>
                <a:latin typeface="Arial" pitchFamily="34" charset="0"/>
                <a:cs typeface="Arial" pitchFamily="34" charset="0"/>
              </a:rPr>
              <a:t>14.</a:t>
            </a:r>
            <a:r>
              <a:rPr lang="en-US" sz="2200" dirty="0" smtClean="0">
                <a:latin typeface="Arial" pitchFamily="34" charset="0"/>
                <a:cs typeface="Arial" pitchFamily="34" charset="0"/>
              </a:rPr>
              <a:t> Lack of organization.</a:t>
            </a:r>
          </a:p>
          <a:p>
            <a:pPr>
              <a:buNone/>
            </a:pPr>
            <a:r>
              <a:rPr lang="en-US" sz="2200" dirty="0" smtClean="0">
                <a:latin typeface="Arial" pitchFamily="34" charset="0"/>
                <a:cs typeface="Arial" pitchFamily="34" charset="0"/>
              </a:rPr>
              <a:t>15. Difficulty establishing &amp; maintaining rules.</a:t>
            </a:r>
          </a:p>
          <a:p>
            <a:pPr>
              <a:buNone/>
            </a:pPr>
            <a:r>
              <a:rPr lang="en-US" sz="2200" dirty="0" smtClean="0">
                <a:latin typeface="Arial" pitchFamily="34" charset="0"/>
                <a:cs typeface="Arial" pitchFamily="34" charset="0"/>
              </a:rPr>
              <a:t>16. Strong feeling of underachievement.</a:t>
            </a:r>
          </a:p>
          <a:p>
            <a:pPr>
              <a:buNone/>
            </a:pPr>
            <a:r>
              <a:rPr lang="en-US" sz="2200" dirty="0" smtClean="0">
                <a:latin typeface="Arial" pitchFamily="34" charset="0"/>
                <a:cs typeface="Arial" pitchFamily="34" charset="0"/>
              </a:rPr>
              <a:t>17. Crave stimulation.</a:t>
            </a:r>
          </a:p>
          <a:p>
            <a:pPr>
              <a:buNone/>
            </a:pPr>
            <a:r>
              <a:rPr lang="en-US" sz="2200" dirty="0" smtClean="0">
                <a:latin typeface="Arial" pitchFamily="34" charset="0"/>
                <a:cs typeface="Arial" pitchFamily="34" charset="0"/>
              </a:rPr>
              <a:t>18. Impairment of social &amp; occupational functioning.</a:t>
            </a:r>
          </a:p>
          <a:p>
            <a:pPr>
              <a:buNone/>
            </a:pPr>
            <a:r>
              <a:rPr lang="en-US" sz="2200" dirty="0" smtClean="0">
                <a:solidFill>
                  <a:srgbClr val="FF0000"/>
                </a:solidFill>
                <a:latin typeface="Arial" pitchFamily="34" charset="0"/>
                <a:cs typeface="Arial" pitchFamily="34" charset="0"/>
              </a:rPr>
              <a:t>19.</a:t>
            </a:r>
            <a:r>
              <a:rPr lang="en-US" sz="2200" dirty="0" smtClean="0">
                <a:latin typeface="Arial" pitchFamily="34" charset="0"/>
                <a:cs typeface="Arial" pitchFamily="34" charset="0"/>
              </a:rPr>
              <a:t>Difficulty locating &amp; maintaining vocation.</a:t>
            </a:r>
          </a:p>
          <a:p>
            <a:pPr>
              <a:buNone/>
            </a:pPr>
            <a:r>
              <a:rPr lang="en-US" sz="2200" dirty="0" smtClean="0">
                <a:solidFill>
                  <a:srgbClr val="FF0000"/>
                </a:solidFill>
                <a:latin typeface="Arial" pitchFamily="34" charset="0"/>
                <a:cs typeface="Arial" pitchFamily="34" charset="0"/>
              </a:rPr>
              <a:t>20.</a:t>
            </a:r>
            <a:r>
              <a:rPr lang="en-US" sz="2200" dirty="0" smtClean="0">
                <a:latin typeface="Arial" pitchFamily="34" charset="0"/>
                <a:cs typeface="Arial" pitchFamily="34" charset="0"/>
              </a:rPr>
              <a:t> Performing below level of competence vocationally.</a:t>
            </a:r>
          </a:p>
          <a:p>
            <a:pPr>
              <a:buNone/>
            </a:pPr>
            <a:r>
              <a:rPr lang="en-US" sz="2200" dirty="0" smtClean="0">
                <a:solidFill>
                  <a:srgbClr val="FF0000"/>
                </a:solidFill>
                <a:latin typeface="Arial" pitchFamily="34" charset="0"/>
                <a:cs typeface="Arial" pitchFamily="34" charset="0"/>
              </a:rPr>
              <a:t>21.</a:t>
            </a:r>
            <a:r>
              <a:rPr lang="en-US" sz="2200" dirty="0" smtClean="0">
                <a:latin typeface="Arial" pitchFamily="34" charset="0"/>
                <a:cs typeface="Arial" pitchFamily="34" charset="0"/>
              </a:rPr>
              <a:t> Significantly more accidents.</a:t>
            </a:r>
          </a:p>
          <a:p>
            <a:pPr>
              <a:buNone/>
            </a:pPr>
            <a:r>
              <a:rPr lang="en-US" sz="2200" dirty="0" smtClean="0">
                <a:solidFill>
                  <a:srgbClr val="FF0000"/>
                </a:solidFill>
                <a:latin typeface="Arial" pitchFamily="34" charset="0"/>
                <a:cs typeface="Arial" pitchFamily="34" charset="0"/>
              </a:rPr>
              <a:t>22.</a:t>
            </a:r>
            <a:r>
              <a:rPr lang="en-US" sz="2200" dirty="0" smtClean="0">
                <a:latin typeface="Arial" pitchFamily="34" charset="0"/>
                <a:cs typeface="Arial" pitchFamily="34" charset="0"/>
              </a:rPr>
              <a:t> Significantly more geographical move.</a:t>
            </a:r>
          </a:p>
          <a:p>
            <a:pPr>
              <a:buNone/>
            </a:pPr>
            <a:r>
              <a:rPr lang="en-US" sz="2200" dirty="0" smtClean="0">
                <a:solidFill>
                  <a:srgbClr val="FF0000"/>
                </a:solidFill>
                <a:latin typeface="Arial" pitchFamily="34" charset="0"/>
                <a:cs typeface="Arial" pitchFamily="34" charset="0"/>
              </a:rPr>
              <a:t>23.</a:t>
            </a:r>
            <a:r>
              <a:rPr lang="en-US" sz="2200" dirty="0" smtClean="0">
                <a:latin typeface="Arial" pitchFamily="34" charset="0"/>
                <a:cs typeface="Arial" pitchFamily="34" charset="0"/>
              </a:rPr>
              <a:t> More court referrals.</a:t>
            </a:r>
          </a:p>
          <a:p>
            <a:endParaRPr lang="en-US" sz="2400" dirty="0" smtClean="0">
              <a:latin typeface="Arial" pitchFamily="34" charset="0"/>
              <a:cs typeface="Arial" pitchFamily="34" charset="0"/>
            </a:endParaRP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l"/>
            <a:r>
              <a:rPr lang="en-US" sz="2400" b="1" dirty="0" smtClean="0">
                <a:latin typeface="Arial" pitchFamily="34" charset="0"/>
                <a:cs typeface="Arial" pitchFamily="34" charset="0"/>
              </a:rPr>
              <a:t>ADHD Behaviors in Adults.</a:t>
            </a:r>
            <a:endParaRPr lang="en-US" sz="24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400" b="1" dirty="0" smtClean="0">
                <a:solidFill>
                  <a:schemeClr val="tx2"/>
                </a:solidFill>
                <a:latin typeface="Arial" pitchFamily="34" charset="0"/>
                <a:cs typeface="Arial" pitchFamily="34" charset="0"/>
              </a:rPr>
              <a:t>Hyperactivity:</a:t>
            </a:r>
          </a:p>
          <a:p>
            <a:endParaRPr lang="en-US" sz="2400" b="1" u="sng" dirty="0" smtClean="0"/>
          </a:p>
          <a:p>
            <a:r>
              <a:rPr lang="en-US" sz="2000" dirty="0" smtClean="0">
                <a:latin typeface="Arial" pitchFamily="34" charset="0"/>
                <a:cs typeface="Arial" pitchFamily="34" charset="0"/>
              </a:rPr>
              <a:t>Seeking certain types of job.</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Difficulty to sit for long time to finish tasks.</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Start with marriage/ having children.</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Noticed with work promotion.</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Arial" pitchFamily="34" charset="0"/>
                <a:cs typeface="Arial" pitchFamily="34" charset="0"/>
              </a:rPr>
              <a:t>Inattention:</a:t>
            </a:r>
            <a:br>
              <a:rPr lang="en-US" sz="2800" b="1"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000" dirty="0" smtClean="0">
                <a:latin typeface="Arial" pitchFamily="34" charset="0"/>
                <a:cs typeface="Arial" pitchFamily="34" charset="0"/>
              </a:rPr>
              <a:t>The main problem is with internal distractibility.</a:t>
            </a:r>
          </a:p>
          <a:p>
            <a:r>
              <a:rPr lang="en-US" sz="2000" dirty="0" smtClean="0">
                <a:latin typeface="Arial" pitchFamily="34" charset="0"/>
                <a:cs typeface="Arial" pitchFamily="34" charset="0"/>
              </a:rPr>
              <a:t>Career demands, marriage and children demands increase this problem.</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latin typeface="Arial" pitchFamily="34" charset="0"/>
                <a:cs typeface="Arial" pitchFamily="34" charset="0"/>
              </a:rPr>
              <a:t>Impulsivity:</a:t>
            </a:r>
            <a:br>
              <a:rPr lang="en-US" sz="2400" b="1" dirty="0" smtClean="0">
                <a:latin typeface="Arial" pitchFamily="34" charset="0"/>
                <a:cs typeface="Arial" pitchFamily="34" charset="0"/>
              </a:rPr>
            </a:br>
            <a:endParaRPr lang="en-US" sz="24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000" dirty="0" smtClean="0">
                <a:latin typeface="Arial" pitchFamily="34" charset="0"/>
                <a:cs typeface="Arial" pitchFamily="34" charset="0"/>
              </a:rPr>
              <a:t>Like children &amp; adolescents, Adults might speak or act before thinking. The difference is that adults are aware of the problem &amp; concentrate on controlling.</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Stealing, gambling, laying and poor driving are reported more with them.</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They have more traffic accidents and more traffic tickets.</a:t>
            </a:r>
          </a:p>
          <a:p>
            <a:endParaRPr lang="en-US" sz="2000" b="1" u="sng"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itchFamily="34" charset="0"/>
                <a:cs typeface="Arial" pitchFamily="34" charset="0"/>
              </a:rPr>
              <a:t>Organizational Problems:</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sz="2400" dirty="0">
              <a:latin typeface="Arial" pitchFamily="34" charset="0"/>
              <a:cs typeface="Arial" pitchFamily="34" charset="0"/>
            </a:endParaRPr>
          </a:p>
        </p:txBody>
      </p:sp>
      <p:sp>
        <p:nvSpPr>
          <p:cNvPr id="3" name="Content Placeholder 2"/>
          <p:cNvSpPr>
            <a:spLocks noGrp="1"/>
          </p:cNvSpPr>
          <p:nvPr>
            <p:ph idx="1"/>
          </p:nvPr>
        </p:nvSpPr>
        <p:spPr/>
        <p:txBody>
          <a:bodyPr>
            <a:normAutofit fontScale="62500" lnSpcReduction="20000"/>
          </a:bodyPr>
          <a:lstStyle/>
          <a:p>
            <a:r>
              <a:rPr lang="en-US" sz="2900" dirty="0" smtClean="0">
                <a:latin typeface="Arial" pitchFamily="34" charset="0"/>
                <a:cs typeface="Arial" pitchFamily="34" charset="0"/>
              </a:rPr>
              <a:t>Organization means the ability to organize pieces of information together into concept, or the ability to break concept into its parts.</a:t>
            </a:r>
          </a:p>
          <a:p>
            <a:endParaRPr lang="en-US" sz="2900" dirty="0" smtClean="0">
              <a:latin typeface="Arial" pitchFamily="34" charset="0"/>
              <a:cs typeface="Arial" pitchFamily="34" charset="0"/>
            </a:endParaRPr>
          </a:p>
          <a:p>
            <a:r>
              <a:rPr lang="en-US" sz="2900" dirty="0" smtClean="0">
                <a:latin typeface="Arial" pitchFamily="34" charset="0"/>
                <a:cs typeface="Arial" pitchFamily="34" charset="0"/>
              </a:rPr>
              <a:t>The ability to organize one’s thoughts, materials &amp; time is included as well.</a:t>
            </a:r>
          </a:p>
          <a:p>
            <a:endParaRPr lang="en-US" sz="2900" dirty="0" smtClean="0">
              <a:latin typeface="Arial" pitchFamily="34" charset="0"/>
              <a:cs typeface="Arial" pitchFamily="34" charset="0"/>
            </a:endParaRPr>
          </a:p>
          <a:p>
            <a:r>
              <a:rPr lang="en-US" sz="2900" dirty="0" smtClean="0">
                <a:latin typeface="Arial" pitchFamily="34" charset="0"/>
                <a:cs typeface="Arial" pitchFamily="34" charset="0"/>
              </a:rPr>
              <a:t>Therefore, these problems might relate to organization of time, schedules, material at home or work. Their life is one big organizational problem.</a:t>
            </a:r>
          </a:p>
          <a:p>
            <a:endParaRPr lang="en-US" sz="2900" dirty="0" smtClean="0">
              <a:latin typeface="Arial" pitchFamily="34" charset="0"/>
              <a:cs typeface="Arial" pitchFamily="34" charset="0"/>
            </a:endParaRPr>
          </a:p>
          <a:p>
            <a:r>
              <a:rPr lang="en-US" sz="2900" dirty="0" smtClean="0">
                <a:latin typeface="Arial" pitchFamily="34" charset="0"/>
                <a:cs typeface="Arial" pitchFamily="34" charset="0"/>
              </a:rPr>
              <a:t>Possible reasons for that might include:</a:t>
            </a:r>
          </a:p>
          <a:p>
            <a:pPr>
              <a:buNone/>
            </a:pPr>
            <a:r>
              <a:rPr lang="en-US" sz="2900" dirty="0" smtClean="0">
                <a:latin typeface="Arial" pitchFamily="34" charset="0"/>
                <a:cs typeface="Arial" pitchFamily="34" charset="0"/>
              </a:rPr>
              <a:t>                        1. Result of inattention &amp; distractibility.</a:t>
            </a:r>
          </a:p>
          <a:p>
            <a:pPr>
              <a:buNone/>
            </a:pPr>
            <a:r>
              <a:rPr lang="en-US" sz="2900" dirty="0" smtClean="0">
                <a:latin typeface="Arial" pitchFamily="34" charset="0"/>
                <a:cs typeface="Arial" pitchFamily="34" charset="0"/>
              </a:rPr>
              <a:t>                        2. Result  of learning disability &amp; executive function.</a:t>
            </a:r>
          </a:p>
          <a:p>
            <a:endParaRPr lang="en-US" sz="2900" dirty="0" smtClean="0">
              <a:latin typeface="Arial" pitchFamily="34" charset="0"/>
              <a:cs typeface="Arial" pitchFamily="34" charset="0"/>
            </a:endParaRPr>
          </a:p>
          <a:p>
            <a:pPr>
              <a:buNone/>
            </a:pPr>
            <a:r>
              <a:rPr lang="en-US" sz="2900" b="1" dirty="0" smtClean="0">
                <a:latin typeface="Arial" pitchFamily="34" charset="0"/>
                <a:cs typeface="Arial" pitchFamily="34" charset="0"/>
              </a:rPr>
              <a:t>     .·.</a:t>
            </a:r>
            <a:r>
              <a:rPr lang="en-US" sz="2900" dirty="0" smtClean="0">
                <a:latin typeface="Arial" pitchFamily="34" charset="0"/>
                <a:cs typeface="Arial" pitchFamily="34" charset="0"/>
              </a:rPr>
              <a:t> </a:t>
            </a:r>
            <a:r>
              <a:rPr lang="en-US" sz="2900" b="1" dirty="0" smtClean="0">
                <a:latin typeface="Arial" pitchFamily="34" charset="0"/>
                <a:cs typeface="Arial" pitchFamily="34" charset="0"/>
              </a:rPr>
              <a:t>intervention should be related to reason.</a:t>
            </a:r>
          </a:p>
          <a:p>
            <a:pPr>
              <a:buNone/>
            </a:pPr>
            <a:r>
              <a:rPr lang="en-US" sz="2900" dirty="0" smtClean="0">
                <a:latin typeface="Arial" pitchFamily="34" charset="0"/>
                <a:cs typeface="Arial" pitchFamily="34" charset="0"/>
              </a:rPr>
              <a:t> </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Arial" pitchFamily="34" charset="0"/>
                <a:cs typeface="Arial" pitchFamily="34" charset="0"/>
              </a:rPr>
              <a:t>Problems Related to ADHD in Adults</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normAutofit fontScale="32500" lnSpcReduction="20000"/>
          </a:bodyPr>
          <a:lstStyle/>
          <a:p>
            <a:r>
              <a:rPr lang="en-US" sz="4900" dirty="0" smtClean="0"/>
              <a:t>1. </a:t>
            </a:r>
            <a:r>
              <a:rPr lang="en-US" sz="4900" dirty="0" smtClean="0">
                <a:latin typeface="Arial" pitchFamily="34" charset="0"/>
                <a:cs typeface="Arial" pitchFamily="34" charset="0"/>
              </a:rPr>
              <a:t>Less formal schooling.</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2. 90% employed but their jobs were of lower occupational ranking.</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3. 20%- 30% of adults with ADHD have of co-morbid substance abuse; particularly alcohol and cocaine. </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4. High rates of personality disorders &amp; mood disorders.</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5. Higher rates of stuttering, enuresis, speech &amp; language disorder.</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6. Only 28%  have no other psychiatric disorders.</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7. More traffic accidents.</a:t>
            </a:r>
          </a:p>
          <a:p>
            <a:endParaRPr lang="en-US" sz="4900" dirty="0" smtClean="0">
              <a:latin typeface="Arial" pitchFamily="34" charset="0"/>
              <a:cs typeface="Arial" pitchFamily="34" charset="0"/>
            </a:endParaRPr>
          </a:p>
          <a:p>
            <a:r>
              <a:rPr lang="en-US" sz="4900" dirty="0" smtClean="0">
                <a:latin typeface="Arial" pitchFamily="34" charset="0"/>
                <a:cs typeface="Arial" pitchFamily="34" charset="0"/>
              </a:rPr>
              <a:t>8. More marital, family and interpersonal problems.</a:t>
            </a:r>
          </a:p>
          <a:p>
            <a:pPr>
              <a:buNone/>
            </a:pPr>
            <a:r>
              <a:rPr lang="en-US" sz="4900" dirty="0" smtClean="0">
                <a:latin typeface="Arial" pitchFamily="34" charset="0"/>
                <a:cs typeface="Arial" pitchFamily="34" charset="0"/>
              </a:rPr>
              <a:t> </a:t>
            </a:r>
          </a:p>
          <a:p>
            <a:pPr>
              <a:buNone/>
            </a:pP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b="1" dirty="0" smtClean="0">
              <a:solidFill>
                <a:schemeClr val="tx2"/>
              </a:solidFill>
              <a:latin typeface="Arial" pitchFamily="34" charset="0"/>
              <a:cs typeface="Arial" pitchFamily="34" charset="0"/>
            </a:endParaRPr>
          </a:p>
          <a:p>
            <a:pPr algn="ctr">
              <a:buNone/>
            </a:pPr>
            <a:r>
              <a:rPr lang="en-US" b="1" dirty="0" smtClean="0">
                <a:solidFill>
                  <a:schemeClr val="tx2"/>
                </a:solidFill>
                <a:latin typeface="Arial" pitchFamily="34" charset="0"/>
                <a:cs typeface="Arial" pitchFamily="34" charset="0"/>
              </a:rPr>
              <a:t>“ADHD is a lifespan condition that</a:t>
            </a:r>
          </a:p>
          <a:p>
            <a:pPr algn="ctr">
              <a:buNone/>
            </a:pPr>
            <a:r>
              <a:rPr lang="en-US" b="1" dirty="0" smtClean="0">
                <a:solidFill>
                  <a:schemeClr val="tx2"/>
                </a:solidFill>
                <a:latin typeface="Arial" pitchFamily="34" charset="0"/>
                <a:cs typeface="Arial" pitchFamily="34" charset="0"/>
              </a:rPr>
              <a:t>affects children, adolescents, and</a:t>
            </a:r>
          </a:p>
          <a:p>
            <a:pPr algn="ctr">
              <a:buNone/>
            </a:pPr>
            <a:r>
              <a:rPr lang="en-US" b="1" dirty="0" smtClean="0">
                <a:solidFill>
                  <a:schemeClr val="tx2"/>
                </a:solidFill>
                <a:latin typeface="Arial" pitchFamily="34" charset="0"/>
                <a:cs typeface="Arial" pitchFamily="34" charset="0"/>
              </a:rPr>
              <a:t>adults of all ages.”</a:t>
            </a:r>
          </a:p>
          <a:p>
            <a:pPr algn="ctr">
              <a:buNone/>
            </a:pPr>
            <a:endParaRPr lang="en-US" b="1" dirty="0" smtClean="0">
              <a:solidFill>
                <a:schemeClr val="tx2"/>
              </a:solidFill>
              <a:latin typeface="Arial" pitchFamily="34" charset="0"/>
              <a:cs typeface="Arial" pitchFamily="34" charset="0"/>
            </a:endParaRPr>
          </a:p>
          <a:p>
            <a:pPr algn="ctr">
              <a:buNone/>
            </a:pPr>
            <a:r>
              <a:rPr lang="en-US" sz="4000" b="1" dirty="0" smtClean="0">
                <a:solidFill>
                  <a:srgbClr val="FF0000"/>
                </a:solidFill>
                <a:latin typeface="Arial" pitchFamily="34" charset="0"/>
                <a:cs typeface="Arial" pitchFamily="34" charset="0"/>
              </a:rPr>
              <a:t>?</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c\Pictures\اطفال 8.jpg"/>
          <p:cNvPicPr>
            <a:picLocks noChangeAspect="1" noChangeArrowheads="1"/>
          </p:cNvPicPr>
          <p:nvPr/>
        </p:nvPicPr>
        <p:blipFill>
          <a:blip r:embed="rId2"/>
          <a:srcRect/>
          <a:stretch>
            <a:fillRect/>
          </a:stretch>
        </p:blipFill>
        <p:spPr bwMode="auto">
          <a:xfrm>
            <a:off x="0" y="0"/>
            <a:ext cx="9143999" cy="68915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Arial" pitchFamily="34" charset="0"/>
                <a:cs typeface="Arial" pitchFamily="34" charset="0"/>
              </a:rPr>
              <a:t>The </a:t>
            </a:r>
            <a:r>
              <a:rPr lang="en-US" sz="3200" b="1" dirty="0" smtClean="0">
                <a:latin typeface="Arial" pitchFamily="34" charset="0"/>
                <a:cs typeface="Arial" pitchFamily="34" charset="0"/>
              </a:rPr>
              <a:t>Evolving Concepts </a:t>
            </a:r>
            <a:r>
              <a:rPr lang="en-US" sz="3200" b="1" dirty="0">
                <a:latin typeface="Arial" pitchFamily="34" charset="0"/>
                <a:cs typeface="Arial" pitchFamily="34" charset="0"/>
              </a:rPr>
              <a:t>of </a:t>
            </a:r>
            <a:r>
              <a:rPr lang="en-US" sz="3200" b="1" dirty="0" smtClean="0">
                <a:latin typeface="Arial" pitchFamily="34" charset="0"/>
                <a:cs typeface="Arial" pitchFamily="34" charset="0"/>
              </a:rPr>
              <a:t>ADHD </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20000"/>
          </a:bodyPr>
          <a:lstStyle/>
          <a:p>
            <a:r>
              <a:rPr lang="en-US" sz="2200" dirty="0" smtClean="0">
                <a:latin typeface="Arial" pitchFamily="34" charset="0"/>
                <a:cs typeface="Arial" pitchFamily="34" charset="0"/>
              </a:rPr>
              <a:t>≥ 100 </a:t>
            </a:r>
            <a:r>
              <a:rPr lang="en-US" sz="2200" dirty="0">
                <a:latin typeface="Arial" pitchFamily="34" charset="0"/>
                <a:cs typeface="Arial" pitchFamily="34" charset="0"/>
              </a:rPr>
              <a:t>years ago, the concept started as a description of behavior.</a:t>
            </a:r>
          </a:p>
          <a:p>
            <a:pPr>
              <a:buNone/>
            </a:pPr>
            <a:r>
              <a:rPr lang="en-US" sz="2200" dirty="0">
                <a:latin typeface="Arial" pitchFamily="34" charset="0"/>
                <a:cs typeface="Arial" pitchFamily="34" charset="0"/>
              </a:rPr>
              <a:t> </a:t>
            </a:r>
          </a:p>
          <a:p>
            <a:r>
              <a:rPr lang="en-US" sz="2200" dirty="0">
                <a:latin typeface="Arial" pitchFamily="34" charset="0"/>
                <a:cs typeface="Arial" pitchFamily="34" charset="0"/>
              </a:rPr>
              <a:t>Before 1940s, children who had difficulty in learning were described as: Mentally retarded, emotionally disturbed, and socially &amp; culturally disadvantaged.</a:t>
            </a:r>
          </a:p>
          <a:p>
            <a:pPr>
              <a:buNone/>
            </a:pPr>
            <a:r>
              <a:rPr lang="en-US" sz="2200" dirty="0">
                <a:latin typeface="Arial" pitchFamily="34" charset="0"/>
                <a:cs typeface="Arial" pitchFamily="34" charset="0"/>
              </a:rPr>
              <a:t> </a:t>
            </a:r>
          </a:p>
          <a:p>
            <a:r>
              <a:rPr lang="en-US" sz="2200" dirty="0">
                <a:latin typeface="Arial" pitchFamily="34" charset="0"/>
                <a:cs typeface="Arial" pitchFamily="34" charset="0"/>
              </a:rPr>
              <a:t>In early </a:t>
            </a:r>
            <a:r>
              <a:rPr lang="en-US" sz="2200" dirty="0" smtClean="0">
                <a:latin typeface="Arial" pitchFamily="34" charset="0"/>
                <a:cs typeface="Arial" pitchFamily="34" charset="0"/>
              </a:rPr>
              <a:t>1940s   →→    </a:t>
            </a:r>
            <a:r>
              <a:rPr lang="en-US" sz="2200" dirty="0">
                <a:latin typeface="Arial" pitchFamily="34" charset="0"/>
                <a:cs typeface="Arial" pitchFamily="34" charset="0"/>
              </a:rPr>
              <a:t>minimal brain damage.</a:t>
            </a:r>
          </a:p>
          <a:p>
            <a:pPr>
              <a:buNone/>
            </a:pPr>
            <a:r>
              <a:rPr lang="en-US" sz="2200" dirty="0">
                <a:latin typeface="Arial" pitchFamily="34" charset="0"/>
                <a:cs typeface="Arial" pitchFamily="34" charset="0"/>
              </a:rPr>
              <a:t> </a:t>
            </a:r>
          </a:p>
          <a:p>
            <a:r>
              <a:rPr lang="en-US" sz="2200" dirty="0">
                <a:latin typeface="Arial" pitchFamily="34" charset="0"/>
                <a:cs typeface="Arial" pitchFamily="34" charset="0"/>
              </a:rPr>
              <a:t>In </a:t>
            </a:r>
            <a:r>
              <a:rPr lang="en-US" sz="2200" dirty="0" smtClean="0">
                <a:latin typeface="Arial" pitchFamily="34" charset="0"/>
                <a:cs typeface="Arial" pitchFamily="34" charset="0"/>
              </a:rPr>
              <a:t>1950s    →→      MBD had </a:t>
            </a:r>
            <a:r>
              <a:rPr lang="en-US" sz="2200" dirty="0">
                <a:latin typeface="Arial" pitchFamily="34" charset="0"/>
                <a:cs typeface="Arial" pitchFamily="34" charset="0"/>
              </a:rPr>
              <a:t>evolved:</a:t>
            </a:r>
          </a:p>
          <a:p>
            <a:pPr>
              <a:buNone/>
            </a:pPr>
            <a:r>
              <a:rPr lang="en-US" sz="2200" dirty="0" smtClean="0">
                <a:latin typeface="Arial" pitchFamily="34" charset="0"/>
                <a:cs typeface="Arial" pitchFamily="34" charset="0"/>
              </a:rPr>
              <a:t>              1- </a:t>
            </a:r>
            <a:r>
              <a:rPr lang="en-US" sz="2200" dirty="0">
                <a:latin typeface="Arial" pitchFamily="34" charset="0"/>
                <a:cs typeface="Arial" pitchFamily="34" charset="0"/>
              </a:rPr>
              <a:t>learning difficulty due to dysfunction in CNS.</a:t>
            </a:r>
          </a:p>
          <a:p>
            <a:pPr>
              <a:buNone/>
            </a:pPr>
            <a:r>
              <a:rPr lang="en-US" sz="2200" dirty="0" smtClean="0">
                <a:latin typeface="Arial" pitchFamily="34" charset="0"/>
                <a:cs typeface="Arial" pitchFamily="34" charset="0"/>
              </a:rPr>
              <a:t>              2- </a:t>
            </a:r>
            <a:r>
              <a:rPr lang="en-US" sz="2200" dirty="0">
                <a:latin typeface="Arial" pitchFamily="34" charset="0"/>
                <a:cs typeface="Arial" pitchFamily="34" charset="0"/>
              </a:rPr>
              <a:t>Problems with hyperactivity &amp; distractibility</a:t>
            </a:r>
          </a:p>
          <a:p>
            <a:pPr>
              <a:buNone/>
            </a:pPr>
            <a:r>
              <a:rPr lang="en-US" sz="2200" dirty="0" smtClean="0">
                <a:latin typeface="Arial" pitchFamily="34" charset="0"/>
                <a:cs typeface="Arial" pitchFamily="34" charset="0"/>
              </a:rPr>
              <a:t>              3- </a:t>
            </a:r>
            <a:r>
              <a:rPr lang="en-US" sz="2200" dirty="0">
                <a:latin typeface="Arial" pitchFamily="34" charset="0"/>
                <a:cs typeface="Arial" pitchFamily="34" charset="0"/>
              </a:rPr>
              <a:t>Emotional &amp; family problems due to 1 or 2</a:t>
            </a:r>
            <a:r>
              <a:rPr lang="en-US" sz="2200" dirty="0" smtClean="0">
                <a:latin typeface="Arial" pitchFamily="34" charset="0"/>
                <a:cs typeface="Arial" pitchFamily="34" charset="0"/>
              </a:rPr>
              <a:t>.</a:t>
            </a:r>
          </a:p>
          <a:p>
            <a:pPr>
              <a:buNone/>
            </a:pPr>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In 1968;    hyperkinetic reaction of childhood :  </a:t>
            </a:r>
            <a:r>
              <a:rPr lang="en-US" sz="2200" dirty="0" err="1" smtClean="0">
                <a:latin typeface="Arial" pitchFamily="34" charset="0"/>
                <a:cs typeface="Arial" pitchFamily="34" charset="0"/>
              </a:rPr>
              <a:t>overactivity</a:t>
            </a:r>
            <a:r>
              <a:rPr lang="en-US" sz="2200" dirty="0" smtClean="0">
                <a:latin typeface="Arial" pitchFamily="34" charset="0"/>
                <a:cs typeface="Arial" pitchFamily="34" charset="0"/>
              </a:rPr>
              <a:t>, restlessness, distractibility &amp; short attention span    ( DSM II )</a:t>
            </a:r>
          </a:p>
          <a:p>
            <a:pPr>
              <a:buNone/>
            </a:pPr>
            <a:endParaRPr lang="en-US" sz="2400" dirty="0">
              <a:latin typeface="Arial" pitchFamily="34" charset="0"/>
              <a:cs typeface="Arial" pitchFamily="34" charset="0"/>
            </a:endParaRPr>
          </a:p>
          <a:p>
            <a:pPr>
              <a:buNone/>
            </a:pP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Arial" pitchFamily="34" charset="0"/>
                <a:cs typeface="Arial" pitchFamily="34" charset="0"/>
              </a:rPr>
              <a:t>The Evolving Concepts of ADHD </a:t>
            </a:r>
            <a:r>
              <a:rPr lang="en-US" sz="1600" b="1" dirty="0" smtClean="0">
                <a:latin typeface="Arial" pitchFamily="34" charset="0"/>
                <a:cs typeface="Arial" pitchFamily="34" charset="0"/>
              </a:rPr>
              <a:t>cont.</a:t>
            </a:r>
            <a:r>
              <a:rPr lang="en-US" sz="3200" b="1" dirty="0" smtClean="0">
                <a:latin typeface="Arial" pitchFamily="34" charset="0"/>
                <a:cs typeface="Arial" pitchFamily="34" charset="0"/>
              </a:rPr>
              <a:t> </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fontScale="25000" lnSpcReduction="20000"/>
          </a:bodyPr>
          <a:lstStyle/>
          <a:p>
            <a:pPr>
              <a:buNone/>
            </a:pPr>
            <a:endParaRPr lang="en-US" sz="3800" dirty="0"/>
          </a:p>
          <a:p>
            <a:r>
              <a:rPr lang="en-US" sz="6400" dirty="0">
                <a:latin typeface="Arial" pitchFamily="34" charset="0"/>
                <a:cs typeface="Arial" pitchFamily="34" charset="0"/>
              </a:rPr>
              <a:t>In </a:t>
            </a:r>
            <a:r>
              <a:rPr lang="en-US" sz="6400" dirty="0" smtClean="0">
                <a:latin typeface="Arial" pitchFamily="34" charset="0"/>
                <a:cs typeface="Arial" pitchFamily="34" charset="0"/>
              </a:rPr>
              <a:t>1980s;  attention </a:t>
            </a:r>
            <a:r>
              <a:rPr lang="en-US" sz="6400" dirty="0">
                <a:latin typeface="Arial" pitchFamily="34" charset="0"/>
                <a:cs typeface="Arial" pitchFamily="34" charset="0"/>
              </a:rPr>
              <a:t>deficit disorder </a:t>
            </a:r>
            <a:r>
              <a:rPr lang="en-US" sz="6400" b="1" dirty="0" smtClean="0">
                <a:latin typeface="Arial" pitchFamily="34" charset="0"/>
                <a:cs typeface="Arial" pitchFamily="34" charset="0"/>
              </a:rPr>
              <a:t>ADD  </a:t>
            </a:r>
            <a:r>
              <a:rPr lang="en-US" sz="6400" dirty="0" smtClean="0">
                <a:latin typeface="Arial" pitchFamily="34" charset="0"/>
                <a:cs typeface="Arial" pitchFamily="34" charset="0"/>
              </a:rPr>
              <a:t>; </a:t>
            </a:r>
            <a:r>
              <a:rPr lang="en-US" sz="6400" dirty="0">
                <a:latin typeface="Arial" pitchFamily="34" charset="0"/>
                <a:cs typeface="Arial" pitchFamily="34" charset="0"/>
              </a:rPr>
              <a:t>ADD- H &amp; ADD- WH </a:t>
            </a:r>
            <a:r>
              <a:rPr lang="en-US" sz="6400" dirty="0" smtClean="0">
                <a:latin typeface="Arial" pitchFamily="34" charset="0"/>
                <a:cs typeface="Arial" pitchFamily="34" charset="0"/>
              </a:rPr>
              <a:t>   ( </a:t>
            </a:r>
            <a:r>
              <a:rPr lang="en-US" sz="6400" dirty="0">
                <a:latin typeface="Arial" pitchFamily="34" charset="0"/>
                <a:cs typeface="Arial" pitchFamily="34" charset="0"/>
              </a:rPr>
              <a:t>DSM-III ).</a:t>
            </a:r>
          </a:p>
          <a:p>
            <a:pPr>
              <a:buNone/>
            </a:pPr>
            <a:r>
              <a:rPr lang="en-US" sz="6400" dirty="0" smtClean="0">
                <a:latin typeface="Arial" pitchFamily="34" charset="0"/>
                <a:cs typeface="Arial" pitchFamily="34" charset="0"/>
              </a:rPr>
              <a:t>         A</a:t>
            </a:r>
            <a:r>
              <a:rPr lang="en-US" sz="6400" b="1" dirty="0" smtClean="0">
                <a:latin typeface="Arial" pitchFamily="34" charset="0"/>
                <a:cs typeface="Arial" pitchFamily="34" charset="0"/>
              </a:rPr>
              <a:t> </a:t>
            </a:r>
            <a:r>
              <a:rPr lang="en-US" sz="6400" dirty="0">
                <a:latin typeface="Arial" pitchFamily="34" charset="0"/>
                <a:cs typeface="Arial" pitchFamily="34" charset="0"/>
              </a:rPr>
              <a:t>residual category for adult has been described;</a:t>
            </a:r>
            <a:r>
              <a:rPr lang="en-US" sz="6400" b="1" dirty="0">
                <a:latin typeface="Arial" pitchFamily="34" charset="0"/>
                <a:cs typeface="Arial" pitchFamily="34" charset="0"/>
              </a:rPr>
              <a:t> ADD-residual type</a:t>
            </a:r>
            <a:r>
              <a:rPr lang="en-US" sz="6400" b="1" dirty="0" smtClean="0">
                <a:latin typeface="Arial" pitchFamily="34" charset="0"/>
                <a:cs typeface="Arial" pitchFamily="34" charset="0"/>
              </a:rPr>
              <a:t>.</a:t>
            </a:r>
          </a:p>
          <a:p>
            <a:pPr>
              <a:buNone/>
            </a:pPr>
            <a:endParaRPr lang="en-US" sz="6400" dirty="0">
              <a:latin typeface="Arial" pitchFamily="34" charset="0"/>
              <a:cs typeface="Arial" pitchFamily="34" charset="0"/>
            </a:endParaRPr>
          </a:p>
          <a:p>
            <a:pPr>
              <a:buNone/>
            </a:pPr>
            <a:r>
              <a:rPr lang="en-US" sz="6400" dirty="0">
                <a:latin typeface="Arial" pitchFamily="34" charset="0"/>
                <a:cs typeface="Arial" pitchFamily="34" charset="0"/>
              </a:rPr>
              <a:t> </a:t>
            </a:r>
          </a:p>
          <a:p>
            <a:r>
              <a:rPr lang="en-US" sz="6400" dirty="0">
                <a:latin typeface="Arial" pitchFamily="34" charset="0"/>
                <a:cs typeface="Arial" pitchFamily="34" charset="0"/>
              </a:rPr>
              <a:t>In </a:t>
            </a:r>
            <a:r>
              <a:rPr lang="en-US" sz="6400" dirty="0" smtClean="0">
                <a:latin typeface="Arial" pitchFamily="34" charset="0"/>
                <a:cs typeface="Arial" pitchFamily="34" charset="0"/>
              </a:rPr>
              <a:t>1987;   </a:t>
            </a:r>
            <a:r>
              <a:rPr lang="en-US" sz="6400" b="1" dirty="0" smtClean="0">
                <a:latin typeface="Arial" pitchFamily="34" charset="0"/>
                <a:cs typeface="Arial" pitchFamily="34" charset="0"/>
              </a:rPr>
              <a:t>ADHD</a:t>
            </a:r>
            <a:r>
              <a:rPr lang="en-US" sz="6400" dirty="0" smtClean="0">
                <a:latin typeface="Arial" pitchFamily="34" charset="0"/>
                <a:cs typeface="Arial" pitchFamily="34" charset="0"/>
              </a:rPr>
              <a:t>   ( </a:t>
            </a:r>
            <a:r>
              <a:rPr lang="en-US" sz="6400" dirty="0">
                <a:latin typeface="Arial" pitchFamily="34" charset="0"/>
                <a:cs typeface="Arial" pitchFamily="34" charset="0"/>
              </a:rPr>
              <a:t>DSM-III-R </a:t>
            </a:r>
            <a:r>
              <a:rPr lang="en-US" sz="6400" dirty="0" smtClean="0">
                <a:latin typeface="Arial" pitchFamily="34" charset="0"/>
                <a:cs typeface="Arial" pitchFamily="34" charset="0"/>
              </a:rPr>
              <a:t>).</a:t>
            </a:r>
          </a:p>
          <a:p>
            <a:endParaRPr lang="en-US" sz="6400" dirty="0">
              <a:latin typeface="Arial" pitchFamily="34" charset="0"/>
              <a:cs typeface="Arial" pitchFamily="34" charset="0"/>
            </a:endParaRPr>
          </a:p>
          <a:p>
            <a:pPr>
              <a:buNone/>
            </a:pPr>
            <a:r>
              <a:rPr lang="en-US" sz="6400" dirty="0">
                <a:latin typeface="Arial" pitchFamily="34" charset="0"/>
                <a:cs typeface="Arial" pitchFamily="34" charset="0"/>
              </a:rPr>
              <a:t> </a:t>
            </a:r>
          </a:p>
          <a:p>
            <a:r>
              <a:rPr lang="en-US" sz="6400" dirty="0">
                <a:latin typeface="Arial" pitchFamily="34" charset="0"/>
                <a:cs typeface="Arial" pitchFamily="34" charset="0"/>
              </a:rPr>
              <a:t>In 1994, ADHD continues as a term but distractibility had changed to inattention </a:t>
            </a:r>
          </a:p>
          <a:p>
            <a:pPr>
              <a:buNone/>
            </a:pPr>
            <a:r>
              <a:rPr lang="en-US" sz="6400" dirty="0" smtClean="0">
                <a:latin typeface="Arial" pitchFamily="34" charset="0"/>
                <a:cs typeface="Arial" pitchFamily="34" charset="0"/>
              </a:rPr>
              <a:t>         ( </a:t>
            </a:r>
            <a:r>
              <a:rPr lang="en-US" sz="6400" dirty="0">
                <a:latin typeface="Arial" pitchFamily="34" charset="0"/>
                <a:cs typeface="Arial" pitchFamily="34" charset="0"/>
              </a:rPr>
              <a:t>DSM-IV ).</a:t>
            </a:r>
          </a:p>
          <a:p>
            <a:r>
              <a:rPr lang="en-US" sz="6400" dirty="0">
                <a:latin typeface="Arial" pitchFamily="34" charset="0"/>
                <a:cs typeface="Arial" pitchFamily="34" charset="0"/>
              </a:rPr>
              <a:t>3 subtypes were described:</a:t>
            </a:r>
          </a:p>
          <a:p>
            <a:pPr>
              <a:buNone/>
            </a:pPr>
            <a:r>
              <a:rPr lang="en-US" sz="6400" dirty="0" smtClean="0">
                <a:latin typeface="Arial" pitchFamily="34" charset="0"/>
                <a:cs typeface="Arial" pitchFamily="34" charset="0"/>
              </a:rPr>
              <a:t>                  1- </a:t>
            </a:r>
            <a:r>
              <a:rPr lang="en-US" sz="6400" dirty="0">
                <a:latin typeface="Arial" pitchFamily="34" charset="0"/>
                <a:cs typeface="Arial" pitchFamily="34" charset="0"/>
              </a:rPr>
              <a:t>Mixed </a:t>
            </a:r>
            <a:r>
              <a:rPr lang="en-US" sz="6400" dirty="0" smtClean="0">
                <a:latin typeface="Arial" pitchFamily="34" charset="0"/>
                <a:cs typeface="Arial" pitchFamily="34" charset="0"/>
              </a:rPr>
              <a:t>type.</a:t>
            </a:r>
            <a:endParaRPr lang="en-US" sz="6400" dirty="0">
              <a:latin typeface="Arial" pitchFamily="34" charset="0"/>
              <a:cs typeface="Arial" pitchFamily="34" charset="0"/>
            </a:endParaRPr>
          </a:p>
          <a:p>
            <a:pPr>
              <a:buNone/>
            </a:pPr>
            <a:r>
              <a:rPr lang="en-US" sz="6400" dirty="0" smtClean="0">
                <a:latin typeface="Arial" pitchFamily="34" charset="0"/>
                <a:cs typeface="Arial" pitchFamily="34" charset="0"/>
              </a:rPr>
              <a:t>                  2- </a:t>
            </a:r>
            <a:r>
              <a:rPr lang="en-US" sz="6400" dirty="0">
                <a:latin typeface="Arial" pitchFamily="34" charset="0"/>
                <a:cs typeface="Arial" pitchFamily="34" charset="0"/>
              </a:rPr>
              <a:t>Inattentive </a:t>
            </a:r>
            <a:r>
              <a:rPr lang="en-US" sz="6400" dirty="0" smtClean="0">
                <a:latin typeface="Arial" pitchFamily="34" charset="0"/>
                <a:cs typeface="Arial" pitchFamily="34" charset="0"/>
              </a:rPr>
              <a:t>type.</a:t>
            </a:r>
            <a:endParaRPr lang="en-US" sz="6400" dirty="0">
              <a:latin typeface="Arial" pitchFamily="34" charset="0"/>
              <a:cs typeface="Arial" pitchFamily="34" charset="0"/>
            </a:endParaRPr>
          </a:p>
          <a:p>
            <a:pPr>
              <a:buNone/>
            </a:pPr>
            <a:r>
              <a:rPr lang="en-US" sz="6400" dirty="0" smtClean="0">
                <a:latin typeface="Arial" pitchFamily="34" charset="0"/>
                <a:cs typeface="Arial" pitchFamily="34" charset="0"/>
              </a:rPr>
              <a:t>                  3- </a:t>
            </a:r>
            <a:r>
              <a:rPr lang="en-US" sz="6400" dirty="0">
                <a:latin typeface="Arial" pitchFamily="34" charset="0"/>
                <a:cs typeface="Arial" pitchFamily="34" charset="0"/>
              </a:rPr>
              <a:t>Hyperactive- impulsive type </a:t>
            </a:r>
            <a:r>
              <a:rPr lang="en-US" sz="6400" dirty="0" smtClean="0">
                <a:latin typeface="Arial" pitchFamily="34" charset="0"/>
                <a:cs typeface="Arial" pitchFamily="34" charset="0"/>
              </a:rPr>
              <a:t>.</a:t>
            </a:r>
            <a:endParaRPr lang="en-US" sz="6400" dirty="0">
              <a:latin typeface="Arial" pitchFamily="34" charset="0"/>
              <a:cs typeface="Arial" pitchFamily="34" charset="0"/>
            </a:endParaRPr>
          </a:p>
          <a:p>
            <a:pPr>
              <a:buNone/>
            </a:pPr>
            <a:r>
              <a:rPr lang="en-US" sz="6400" dirty="0">
                <a:latin typeface="Arial" pitchFamily="34" charset="0"/>
                <a:cs typeface="Arial" pitchFamily="34" charset="0"/>
              </a:rPr>
              <a:t> </a:t>
            </a:r>
          </a:p>
          <a:p>
            <a:r>
              <a:rPr lang="en-US" sz="6400" dirty="0">
                <a:latin typeface="Arial" pitchFamily="34" charset="0"/>
                <a:cs typeface="Arial" pitchFamily="34" charset="0"/>
              </a:rPr>
              <a:t>In 2000, ADHD continues as a term with the 3 subtypes.</a:t>
            </a:r>
          </a:p>
          <a:p>
            <a:pPr>
              <a:buNone/>
            </a:pPr>
            <a:r>
              <a:rPr lang="en-US" sz="6400" dirty="0" smtClean="0">
                <a:latin typeface="Arial" pitchFamily="34" charset="0"/>
                <a:cs typeface="Arial" pitchFamily="34" charset="0"/>
              </a:rPr>
              <a:t>         Coding </a:t>
            </a:r>
            <a:r>
              <a:rPr lang="en-US" sz="6400" dirty="0">
                <a:latin typeface="Arial" pitchFamily="34" charset="0"/>
                <a:cs typeface="Arial" pitchFamily="34" charset="0"/>
              </a:rPr>
              <a:t>note: ADHD in partial remission; for adolescent &amp; adults who currently have symptoms that no longer meet full criteria ( DSM-IV-TR ).</a:t>
            </a:r>
          </a:p>
          <a:p>
            <a:pPr>
              <a:buNone/>
            </a:pPr>
            <a:r>
              <a:rPr lang="en-US" sz="6400" dirty="0">
                <a:latin typeface="Arial" pitchFamily="34" charset="0"/>
                <a:cs typeface="Arial" pitchFamily="34" charset="0"/>
              </a:rPr>
              <a:t> </a:t>
            </a:r>
          </a:p>
          <a:p>
            <a:pPr>
              <a:buNone/>
            </a:pPr>
            <a:endParaRPr lang="en-US" sz="6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rmAutofit fontScale="90000"/>
          </a:bodyPr>
          <a:lstStyle/>
          <a:p>
            <a:pPr algn="ctr"/>
            <a:r>
              <a:rPr lang="en-US" sz="3200" b="1" dirty="0" smtClean="0"/>
              <a:t/>
            </a:r>
            <a:br>
              <a:rPr lang="en-US" sz="3200" b="1" dirty="0" smtClean="0"/>
            </a:br>
            <a:r>
              <a:rPr lang="en-US" sz="3200" b="1" dirty="0" smtClean="0"/>
              <a:t>   </a:t>
            </a:r>
            <a:r>
              <a:rPr lang="en-US" sz="3200" b="1" dirty="0" smtClean="0">
                <a:latin typeface="Arial" pitchFamily="34" charset="0"/>
                <a:cs typeface="Arial" pitchFamily="34" charset="0"/>
              </a:rPr>
              <a:t>Clinical Findings  Suggestive </a:t>
            </a:r>
            <a:r>
              <a:rPr lang="en-US" sz="3200" b="1" dirty="0">
                <a:latin typeface="Arial" pitchFamily="34" charset="0"/>
                <a:cs typeface="Arial" pitchFamily="34" charset="0"/>
              </a:rPr>
              <a:t>of ADHD in </a:t>
            </a:r>
            <a:r>
              <a:rPr lang="en-US" sz="3200" b="1" dirty="0" smtClean="0">
                <a:latin typeface="Arial" pitchFamily="34" charset="0"/>
                <a:cs typeface="Arial" pitchFamily="34" charset="0"/>
              </a:rPr>
              <a:t>Children</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en-US" sz="2200" b="1" dirty="0" smtClean="0">
                <a:solidFill>
                  <a:schemeClr val="tx2"/>
                </a:solidFill>
                <a:latin typeface="Arial" pitchFamily="34" charset="0"/>
                <a:cs typeface="Arial" pitchFamily="34" charset="0"/>
              </a:rPr>
              <a:t>Hyperactivity:</a:t>
            </a:r>
          </a:p>
          <a:p>
            <a:pPr>
              <a:buNone/>
            </a:pPr>
            <a:endParaRPr lang="en-US" sz="2400" b="1" u="sng" dirty="0">
              <a:latin typeface="Arial" pitchFamily="34" charset="0"/>
              <a:cs typeface="Arial" pitchFamily="34" charset="0"/>
            </a:endParaRPr>
          </a:p>
          <a:p>
            <a:r>
              <a:rPr lang="en-US" sz="2400" dirty="0" smtClean="0">
                <a:latin typeface="Arial" pitchFamily="34" charset="0"/>
                <a:cs typeface="Arial" pitchFamily="34" charset="0"/>
              </a:rPr>
              <a:t> Clear Hyperactivity</a:t>
            </a:r>
          </a:p>
          <a:p>
            <a:endParaRPr lang="en-US" sz="2400" dirty="0" smtClean="0">
              <a:latin typeface="Arial" pitchFamily="34" charset="0"/>
              <a:cs typeface="Arial" pitchFamily="34" charset="0"/>
            </a:endParaRPr>
          </a:p>
          <a:p>
            <a:r>
              <a:rPr lang="en-US" sz="2400" dirty="0">
                <a:latin typeface="Arial" pitchFamily="34" charset="0"/>
                <a:cs typeface="Arial" pitchFamily="34" charset="0"/>
              </a:rPr>
              <a:t>fidgety or squirmy behavior or something always in motion</a:t>
            </a:r>
            <a:r>
              <a:rPr lang="en-US" sz="2400" dirty="0" smtClean="0">
                <a:latin typeface="Arial" pitchFamily="34" charset="0"/>
                <a:cs typeface="Arial" pitchFamily="34" charset="0"/>
              </a:rPr>
              <a:t>.</a:t>
            </a:r>
          </a:p>
          <a:p>
            <a:endParaRPr lang="en-US" sz="2400" dirty="0">
              <a:latin typeface="Arial" pitchFamily="34" charset="0"/>
              <a:cs typeface="Arial" pitchFamily="34" charset="0"/>
            </a:endParaRPr>
          </a:p>
          <a:p>
            <a:r>
              <a:rPr lang="en-US" sz="2400" dirty="0">
                <a:latin typeface="Arial" pitchFamily="34" charset="0"/>
                <a:cs typeface="Arial" pitchFamily="34" charset="0"/>
              </a:rPr>
              <a:t>Hyperactivity appears to diminish in overt severity as individual mature to adolescence and later adulthood.</a:t>
            </a:r>
          </a:p>
          <a:p>
            <a:pPr>
              <a:buNone/>
            </a:pP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400" b="1" dirty="0" smtClean="0">
                <a:solidFill>
                  <a:schemeClr val="tx2"/>
                </a:solidFill>
                <a:latin typeface="Arial" pitchFamily="34" charset="0"/>
                <a:cs typeface="Arial" pitchFamily="34" charset="0"/>
              </a:rPr>
              <a:t>Impulsivity:</a:t>
            </a:r>
          </a:p>
          <a:p>
            <a:pPr>
              <a:buNone/>
            </a:pPr>
            <a:endParaRPr lang="en-US" sz="2400" dirty="0">
              <a:latin typeface="Arial" pitchFamily="34" charset="0"/>
              <a:cs typeface="Arial" pitchFamily="34" charset="0"/>
            </a:endParaRPr>
          </a:p>
          <a:p>
            <a:r>
              <a:rPr lang="en-US" sz="2400" dirty="0">
                <a:latin typeface="Arial" pitchFamily="34" charset="0"/>
                <a:cs typeface="Arial" pitchFamily="34" charset="0"/>
              </a:rPr>
              <a:t>Being unable / difficulty stopping before speaking or acting. </a:t>
            </a:r>
          </a:p>
          <a:p>
            <a:endParaRPr lang="en-US" sz="2400" dirty="0" smtClean="0">
              <a:latin typeface="Arial" pitchFamily="34" charset="0"/>
              <a:cs typeface="Arial" pitchFamily="34" charset="0"/>
            </a:endParaRPr>
          </a:p>
          <a:p>
            <a:r>
              <a:rPr lang="en-US" sz="2400" dirty="0">
                <a:latin typeface="Arial" pitchFamily="34" charset="0"/>
                <a:cs typeface="Arial" pitchFamily="34" charset="0"/>
              </a:rPr>
              <a:t>They know what to do, but they do not stop long enough for that knowledge to influence their behavior</a:t>
            </a:r>
            <a:r>
              <a:rPr lang="en-US" sz="2400" dirty="0" smtClean="0">
                <a:latin typeface="Arial" pitchFamily="34" charset="0"/>
                <a:cs typeface="Arial" pitchFamily="34" charset="0"/>
              </a:rPr>
              <a:t>.</a:t>
            </a:r>
          </a:p>
          <a:p>
            <a:pPr>
              <a:buNone/>
            </a:pPr>
            <a:endParaRPr lang="en-US" sz="2400" dirty="0">
              <a:latin typeface="Arial" pitchFamily="34" charset="0"/>
              <a:cs typeface="Arial" pitchFamily="34" charset="0"/>
            </a:endParaRPr>
          </a:p>
          <a:p>
            <a:r>
              <a:rPr lang="en-US" sz="2400" dirty="0">
                <a:latin typeface="Arial" pitchFamily="34" charset="0"/>
                <a:cs typeface="Arial" pitchFamily="34" charset="0"/>
              </a:rPr>
              <a:t>People evaluate their action as purposeful, </a:t>
            </a:r>
            <a:r>
              <a:rPr lang="en-US" sz="2400" dirty="0" smtClean="0">
                <a:latin typeface="Arial" pitchFamily="34" charset="0"/>
                <a:cs typeface="Arial" pitchFamily="34" charset="0"/>
              </a:rPr>
              <a:t>non-caring </a:t>
            </a:r>
            <a:r>
              <a:rPr lang="en-US" sz="2400" dirty="0">
                <a:latin typeface="Arial" pitchFamily="34" charset="0"/>
                <a:cs typeface="Arial" pitchFamily="34" charset="0"/>
              </a:rPr>
              <a:t>or oppositional when in reality it reflects their immediate need for gratification &amp; inability to stop and think</a:t>
            </a:r>
            <a:r>
              <a:rPr lang="en-US" sz="2400" dirty="0" smtClean="0">
                <a:latin typeface="Arial" pitchFamily="34" charset="0"/>
                <a:cs typeface="Arial" pitchFamily="34" charset="0"/>
              </a:rPr>
              <a:t>.</a:t>
            </a:r>
          </a:p>
          <a:p>
            <a:endParaRPr lang="en-US" sz="2400" dirty="0">
              <a:latin typeface="Arial" pitchFamily="34" charset="0"/>
              <a:cs typeface="Arial" pitchFamily="34" charset="0"/>
            </a:endParaRPr>
          </a:p>
          <a:p>
            <a:r>
              <a:rPr lang="en-US" sz="2400" dirty="0">
                <a:latin typeface="Arial" pitchFamily="34" charset="0"/>
                <a:cs typeface="Arial" pitchFamily="34" charset="0"/>
              </a:rPr>
              <a:t>Adolescents &amp; adults realize the problem but children do not.</a:t>
            </a:r>
          </a:p>
          <a:p>
            <a:pPr>
              <a:buNone/>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2200" b="1" dirty="0">
                <a:solidFill>
                  <a:schemeClr val="tx2"/>
                </a:solidFill>
                <a:latin typeface="Arial" pitchFamily="34" charset="0"/>
                <a:cs typeface="Arial" pitchFamily="34" charset="0"/>
              </a:rPr>
              <a:t>Inattention:</a:t>
            </a:r>
          </a:p>
          <a:p>
            <a:pPr>
              <a:buNone/>
            </a:pP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This </a:t>
            </a:r>
            <a:r>
              <a:rPr lang="en-US" sz="2400" dirty="0">
                <a:latin typeface="Arial" pitchFamily="34" charset="0"/>
                <a:cs typeface="Arial" pitchFamily="34" charset="0"/>
              </a:rPr>
              <a:t>term is used interchangeably with distractibility</a:t>
            </a:r>
            <a:r>
              <a:rPr lang="en-US" sz="2400" dirty="0" smtClean="0">
                <a:latin typeface="Arial" pitchFamily="34" charset="0"/>
                <a:cs typeface="Arial" pitchFamily="34" charset="0"/>
              </a:rPr>
              <a:t>.</a:t>
            </a:r>
          </a:p>
          <a:p>
            <a:endParaRPr lang="en-US" sz="2400" dirty="0">
              <a:latin typeface="Arial" pitchFamily="34" charset="0"/>
              <a:cs typeface="Arial" pitchFamily="34" charset="0"/>
            </a:endParaRPr>
          </a:p>
          <a:p>
            <a:r>
              <a:rPr lang="en-US" sz="2400" dirty="0">
                <a:latin typeface="Arial" pitchFamily="34" charset="0"/>
                <a:cs typeface="Arial" pitchFamily="34" charset="0"/>
              </a:rPr>
              <a:t>External </a:t>
            </a:r>
            <a:r>
              <a:rPr lang="en-US" sz="2400" dirty="0" smtClean="0">
                <a:latin typeface="Arial" pitchFamily="34" charset="0"/>
                <a:cs typeface="Arial" pitchFamily="34" charset="0"/>
              </a:rPr>
              <a:t>distractibility: </a:t>
            </a:r>
          </a:p>
          <a:p>
            <a:pPr>
              <a:buNone/>
            </a:pPr>
            <a:r>
              <a:rPr lang="en-US" sz="2400" dirty="0">
                <a:latin typeface="Arial" pitchFamily="34" charset="0"/>
                <a:cs typeface="Arial" pitchFamily="34" charset="0"/>
              </a:rPr>
              <a:t> </a:t>
            </a:r>
            <a:r>
              <a:rPr lang="en-US" sz="2400" dirty="0" smtClean="0">
                <a:latin typeface="Arial" pitchFamily="34" charset="0"/>
                <a:cs typeface="Arial" pitchFamily="34" charset="0"/>
              </a:rPr>
              <a:t>                                             </a:t>
            </a:r>
            <a:r>
              <a:rPr lang="en-US" sz="2400" dirty="0" smtClean="0">
                <a:solidFill>
                  <a:srgbClr val="00B0F0"/>
                </a:solidFill>
                <a:latin typeface="Arial" pitchFamily="34" charset="0"/>
                <a:cs typeface="Arial" pitchFamily="34" charset="0"/>
              </a:rPr>
              <a:t>- </a:t>
            </a:r>
            <a:r>
              <a:rPr lang="en-US" sz="2400" dirty="0" smtClean="0">
                <a:latin typeface="Arial" pitchFamily="34" charset="0"/>
                <a:cs typeface="Arial" pitchFamily="34" charset="0"/>
              </a:rPr>
              <a:t>Auditory</a:t>
            </a:r>
          </a:p>
          <a:p>
            <a:pPr>
              <a:buNone/>
            </a:pPr>
            <a:r>
              <a:rPr lang="en-US" sz="2400" dirty="0">
                <a:latin typeface="Arial" pitchFamily="34" charset="0"/>
                <a:cs typeface="Arial" pitchFamily="34" charset="0"/>
              </a:rPr>
              <a:t> </a:t>
            </a:r>
            <a:r>
              <a:rPr lang="en-US" sz="2400" dirty="0" smtClean="0">
                <a:latin typeface="Arial" pitchFamily="34" charset="0"/>
                <a:cs typeface="Arial" pitchFamily="34" charset="0"/>
              </a:rPr>
              <a:t>                                             </a:t>
            </a:r>
            <a:r>
              <a:rPr lang="en-US" sz="2400" dirty="0" smtClean="0">
                <a:solidFill>
                  <a:srgbClr val="00B0F0"/>
                </a:solidFill>
                <a:latin typeface="Arial" pitchFamily="34" charset="0"/>
                <a:cs typeface="Arial" pitchFamily="34" charset="0"/>
              </a:rPr>
              <a:t>- </a:t>
            </a:r>
            <a:r>
              <a:rPr lang="en-US" sz="2400" dirty="0" smtClean="0">
                <a:latin typeface="Arial" pitchFamily="34" charset="0"/>
                <a:cs typeface="Arial" pitchFamily="34" charset="0"/>
              </a:rPr>
              <a:t>Visual</a:t>
            </a:r>
          </a:p>
          <a:p>
            <a:r>
              <a:rPr lang="en-US" sz="2400" dirty="0">
                <a:latin typeface="Arial" pitchFamily="34" charset="0"/>
                <a:cs typeface="Arial" pitchFamily="34" charset="0"/>
              </a:rPr>
              <a:t>Internal distractibility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a:t> </a:t>
            </a:r>
            <a:r>
              <a:rPr lang="en-US" b="1" dirty="0" smtClean="0"/>
              <a:t> </a:t>
            </a:r>
            <a:r>
              <a:rPr lang="en-US" sz="2400" b="1" dirty="0" smtClean="0">
                <a:solidFill>
                  <a:schemeClr val="tx2"/>
                </a:solidFill>
                <a:latin typeface="Arial" pitchFamily="34" charset="0"/>
                <a:cs typeface="Arial" pitchFamily="34" charset="0"/>
              </a:rPr>
              <a:t>Difficulty </a:t>
            </a:r>
            <a:r>
              <a:rPr lang="en-US" sz="2400" b="1" dirty="0">
                <a:solidFill>
                  <a:schemeClr val="tx2"/>
                </a:solidFill>
                <a:latin typeface="Arial" pitchFamily="34" charset="0"/>
                <a:cs typeface="Arial" pitchFamily="34" charset="0"/>
              </a:rPr>
              <a:t>with gratification</a:t>
            </a:r>
            <a:r>
              <a:rPr lang="en-US" sz="2400" b="1" dirty="0" smtClean="0">
                <a:solidFill>
                  <a:schemeClr val="tx2"/>
                </a:solidFill>
                <a:latin typeface="Arial" pitchFamily="34" charset="0"/>
                <a:cs typeface="Arial" pitchFamily="34" charset="0"/>
              </a:rPr>
              <a:t>:</a:t>
            </a:r>
          </a:p>
          <a:p>
            <a:pPr>
              <a:buNone/>
            </a:pPr>
            <a:endParaRPr lang="en-US" sz="3100" u="sng" dirty="0">
              <a:latin typeface="Arial" pitchFamily="34" charset="0"/>
              <a:cs typeface="Arial" pitchFamily="34" charset="0"/>
            </a:endParaRPr>
          </a:p>
          <a:p>
            <a:r>
              <a:rPr lang="en-US" sz="2200" dirty="0" smtClean="0">
                <a:latin typeface="Arial" pitchFamily="34" charset="0"/>
                <a:cs typeface="Arial" pitchFamily="34" charset="0"/>
              </a:rPr>
              <a:t>Not working </a:t>
            </a:r>
            <a:r>
              <a:rPr lang="en-US" sz="2200" dirty="0">
                <a:latin typeface="Arial" pitchFamily="34" charset="0"/>
                <a:cs typeface="Arial" pitchFamily="34" charset="0"/>
              </a:rPr>
              <a:t>well for long- term rewards. </a:t>
            </a:r>
            <a:endParaRPr lang="en-US" sz="2200" dirty="0" smtClean="0">
              <a:latin typeface="Arial" pitchFamily="34" charset="0"/>
              <a:cs typeface="Arial" pitchFamily="34" charset="0"/>
            </a:endParaRPr>
          </a:p>
          <a:p>
            <a:endParaRPr lang="en-US" sz="2200" dirty="0">
              <a:latin typeface="Arial" pitchFamily="34" charset="0"/>
              <a:cs typeface="Arial" pitchFamily="34" charset="0"/>
            </a:endParaRPr>
          </a:p>
          <a:p>
            <a:r>
              <a:rPr lang="en-US" sz="2200" dirty="0" err="1" smtClean="0">
                <a:latin typeface="Arial" pitchFamily="34" charset="0"/>
                <a:cs typeface="Arial" pitchFamily="34" charset="0"/>
              </a:rPr>
              <a:t>Reinforcers</a:t>
            </a:r>
            <a:r>
              <a:rPr lang="en-US" sz="2200" dirty="0" smtClean="0">
                <a:latin typeface="Arial" pitchFamily="34" charset="0"/>
                <a:cs typeface="Arial" pitchFamily="34" charset="0"/>
              </a:rPr>
              <a:t> </a:t>
            </a:r>
            <a:r>
              <a:rPr lang="en-US" sz="2200" dirty="0">
                <a:latin typeface="Arial" pitchFamily="34" charset="0"/>
                <a:cs typeface="Arial" pitchFamily="34" charset="0"/>
              </a:rPr>
              <a:t>do not change behavior in the long term. </a:t>
            </a:r>
            <a:endParaRPr lang="en-US" sz="2200" dirty="0" smtClean="0">
              <a:latin typeface="Arial" pitchFamily="34" charset="0"/>
              <a:cs typeface="Arial" pitchFamily="34" charset="0"/>
            </a:endParaRPr>
          </a:p>
          <a:p>
            <a:pPr>
              <a:buNone/>
            </a:pPr>
            <a:endParaRPr lang="en-US" sz="2200" dirty="0">
              <a:latin typeface="Arial" pitchFamily="34" charset="0"/>
              <a:cs typeface="Arial" pitchFamily="34" charset="0"/>
            </a:endParaRPr>
          </a:p>
          <a:p>
            <a:r>
              <a:rPr lang="en-US" sz="2200" dirty="0">
                <a:latin typeface="Arial" pitchFamily="34" charset="0"/>
                <a:cs typeface="Arial" pitchFamily="34" charset="0"/>
              </a:rPr>
              <a:t>Children with ADHD receive high rates of repeated negative reinforcement. </a:t>
            </a:r>
            <a:endParaRPr lang="en-US" sz="2200" dirty="0" smtClean="0">
              <a:latin typeface="Arial" pitchFamily="34" charset="0"/>
              <a:cs typeface="Arial" pitchFamily="34" charset="0"/>
            </a:endParaRPr>
          </a:p>
          <a:p>
            <a:pPr>
              <a:buNone/>
            </a:pPr>
            <a:endParaRPr lang="en-US" sz="2200" dirty="0">
              <a:latin typeface="Arial" pitchFamily="34" charset="0"/>
              <a:cs typeface="Arial" pitchFamily="34" charset="0"/>
            </a:endParaRPr>
          </a:p>
          <a:p>
            <a:r>
              <a:rPr lang="en-US" sz="2200" dirty="0" smtClean="0">
                <a:latin typeface="Arial" pitchFamily="34" charset="0"/>
                <a:cs typeface="Arial" pitchFamily="34" charset="0"/>
              </a:rPr>
              <a:t>Behavioral </a:t>
            </a:r>
            <a:r>
              <a:rPr lang="en-US" sz="2200" dirty="0">
                <a:latin typeface="Arial" pitchFamily="34" charset="0"/>
                <a:cs typeface="Arial" pitchFamily="34" charset="0"/>
              </a:rPr>
              <a:t>intervention may manage immediate behavior but do not produce long-term modification, sense of responsibility or build independence.</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2129</Words>
  <Application>Microsoft Office PowerPoint</Application>
  <PresentationFormat>On-screen Show (4:3)</PresentationFormat>
  <Paragraphs>326</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Flow</vt:lpstr>
      <vt:lpstr>Phenomenology &amp; Diagnostic Classification of ADHD Across Life Span</vt:lpstr>
      <vt:lpstr>Slide 2</vt:lpstr>
      <vt:lpstr>Definition:</vt:lpstr>
      <vt:lpstr>The Evolving Concepts of ADHD  </vt:lpstr>
      <vt:lpstr>The Evolving Concepts of ADHD cont.  </vt:lpstr>
      <vt:lpstr>    Clinical Findings  Suggestive of ADHD in Children </vt:lpstr>
      <vt:lpstr>Slide 7</vt:lpstr>
      <vt:lpstr>Slide 8</vt:lpstr>
      <vt:lpstr>Slide 9</vt:lpstr>
      <vt:lpstr>Other Aspects:</vt:lpstr>
      <vt:lpstr>What is so difficult in making the diagnosis of ADHD?</vt:lpstr>
      <vt:lpstr>Inattention.</vt:lpstr>
      <vt:lpstr>Slide 13</vt:lpstr>
      <vt:lpstr>Hyperactivity-Impulsivity. </vt:lpstr>
      <vt:lpstr>The Official Diagnostic Criteria of ADHD </vt:lpstr>
      <vt:lpstr>Formal instruments used in the diagnostic process</vt:lpstr>
      <vt:lpstr>Developmental Course</vt:lpstr>
      <vt:lpstr>Developmental course</vt:lpstr>
      <vt:lpstr>Developmental Course cont.</vt:lpstr>
      <vt:lpstr>Developmental Course cont.</vt:lpstr>
      <vt:lpstr>             Clinical Findings Suggestive of ADHD in Adolescents </vt:lpstr>
      <vt:lpstr>Slide 22</vt:lpstr>
      <vt:lpstr>Slide 23</vt:lpstr>
      <vt:lpstr>Clinical Findings Suggestive of ADHD in Adults</vt:lpstr>
      <vt:lpstr>Prevalence.</vt:lpstr>
      <vt:lpstr>Diagnosis.</vt:lpstr>
      <vt:lpstr>Diagnosis cont.</vt:lpstr>
      <vt:lpstr>Relationship Between Childhood ADHD and Adulthood ADHD</vt:lpstr>
      <vt:lpstr>Major Complaints of Adults Seeking Assessment for ADHD </vt:lpstr>
      <vt:lpstr>Major Complaints of Adults Seeking Assessment for ADHD </vt:lpstr>
      <vt:lpstr>ADHD Behaviors in Adults.</vt:lpstr>
      <vt:lpstr>Inattention: </vt:lpstr>
      <vt:lpstr>Impulsivity: </vt:lpstr>
      <vt:lpstr>Organizational Problems: </vt:lpstr>
      <vt:lpstr>Problems Related to ADHD in Adults </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Phenomenology &amp; Diagnostic Classification of ADHD Across Life Span</dc:title>
  <dc:creator>Mac</dc:creator>
  <cp:lastModifiedBy>Mac</cp:lastModifiedBy>
  <cp:revision>48</cp:revision>
  <dcterms:created xsi:type="dcterms:W3CDTF">2010-09-21T20:53:16Z</dcterms:created>
  <dcterms:modified xsi:type="dcterms:W3CDTF">2013-11-09T10:07:30Z</dcterms:modified>
</cp:coreProperties>
</file>