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9206F64-BEC9-4603-A0F2-C9981606ACC7}" type="datetimeFigureOut">
              <a:rPr lang="en-US" smtClean="0"/>
              <a:pPr/>
              <a:t>10/2/2012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6FDCC49-B4A6-4BCD-B6E5-F7B73668A1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FDCC49-B4A6-4BCD-B6E5-F7B73668A1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FDCC49-B4A6-4BCD-B6E5-F7B73668A1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FDCC49-B4A6-4BCD-B6E5-F7B73668A19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FDCC49-B4A6-4BCD-B6E5-F7B73668A19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FDCC49-B4A6-4BCD-B6E5-F7B73668A19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6FDCC49-B4A6-4BCD-B6E5-F7B73668A1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6FDCC49-B4A6-4BCD-B6E5-F7B73668A19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9206F64-BEC9-4603-A0F2-C9981606ACC7}" type="datetimeFigureOut">
              <a:rPr lang="en-US" smtClean="0"/>
              <a:pPr/>
              <a:t>10/2/2012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6FDCC49-B4A6-4BCD-B6E5-F7B73668A1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9206F64-BEC9-4603-A0F2-C9981606ACC7}" type="datetimeFigureOut">
              <a:rPr lang="en-US" smtClean="0"/>
              <a:pPr/>
              <a:t>10/2/2012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FDCC49-B4A6-4BCD-B6E5-F7B73668A1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9206F64-BEC9-4603-A0F2-C9981606ACC7}" type="datetimeFigureOut">
              <a:rPr lang="en-US" smtClean="0"/>
              <a:pPr/>
              <a:t>10/2/2012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6FDCC49-B4A6-4BCD-B6E5-F7B73668A19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9206F64-BEC9-4603-A0F2-C9981606ACC7}" type="datetimeFigureOut">
              <a:rPr lang="en-US" smtClean="0"/>
              <a:pPr/>
              <a:t>10/2/2012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6FDCC49-B4A6-4BCD-B6E5-F7B73668A1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Phonetics: The Sounds of Language</a:t>
            </a:r>
            <a:endParaRPr lang="en-US" dirty="0"/>
          </a:p>
        </p:txBody>
      </p:sp>
      <p:sp>
        <p:nvSpPr>
          <p:cNvPr id="3" name="Subtitle 2"/>
          <p:cNvSpPr>
            <a:spLocks noGrp="1"/>
          </p:cNvSpPr>
          <p:nvPr>
            <p:ph type="subTitle" idx="1"/>
          </p:nvPr>
        </p:nvSpPr>
        <p:spPr/>
        <p:txBody>
          <a:bodyPr>
            <a:normAutofit fontScale="47500" lnSpcReduction="20000"/>
          </a:bodyPr>
          <a:lstStyle/>
          <a:p>
            <a:r>
              <a:rPr lang="en-US" dirty="0" smtClean="0"/>
              <a:t>Phonetics is concerned with describing the speech sounds that occur in the languages of the world. We want to know what these sounds are, how they fall into patterns, and how they change in different circumstances… The first job of the phoneticians is … to try to find out what people are doing when they are talking and when they are listening to speech</a:t>
            </a:r>
          </a:p>
          <a:p>
            <a:r>
              <a:rPr lang="en-US" dirty="0" smtClean="0"/>
              <a:t>Peter </a:t>
            </a:r>
            <a:r>
              <a:rPr lang="en-US" dirty="0" err="1" smtClean="0"/>
              <a:t>Ladefoged</a:t>
            </a:r>
            <a:r>
              <a:rPr lang="en-US" dirty="0" smtClean="0"/>
              <a:t>, A Course in Phonetics, 1982, 2</a:t>
            </a:r>
            <a:r>
              <a:rPr lang="en-US" baseline="30000" dirty="0" smtClean="0"/>
              <a:t>nd</a:t>
            </a:r>
            <a:r>
              <a:rPr lang="en-US" dirty="0" smtClean="0"/>
              <a:t> Edition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Spelling of fish (</a:t>
            </a:r>
            <a:r>
              <a:rPr lang="en-US" dirty="0" err="1" smtClean="0"/>
              <a:t>ghoti</a:t>
            </a:r>
            <a:r>
              <a:rPr lang="en-US" dirty="0" smtClean="0"/>
              <a:t>). </a:t>
            </a:r>
            <a:r>
              <a:rPr lang="en-US" dirty="0" err="1" smtClean="0"/>
              <a:t>Gh</a:t>
            </a:r>
            <a:r>
              <a:rPr lang="en-US" dirty="0" smtClean="0"/>
              <a:t> (enough); O as in women and the </a:t>
            </a:r>
            <a:r>
              <a:rPr lang="en-US" dirty="0" err="1" smtClean="0"/>
              <a:t>ti</a:t>
            </a:r>
            <a:r>
              <a:rPr lang="en-US" dirty="0" smtClean="0"/>
              <a:t> like the sound in nation. (George Bernard Shaw)</a:t>
            </a:r>
          </a:p>
          <a:p>
            <a:r>
              <a:rPr lang="en-US" dirty="0" smtClean="0"/>
              <a:t>Several letters may represent a single sound: ---To, too, two, through, threw, clue, shoe</a:t>
            </a:r>
          </a:p>
          <a:p>
            <a:r>
              <a:rPr lang="en-US" dirty="0" smtClean="0"/>
              <a:t>A single letter may represent different sounds:</a:t>
            </a:r>
          </a:p>
          <a:p>
            <a:pPr>
              <a:buNone/>
            </a:pPr>
            <a:r>
              <a:rPr lang="en-US" dirty="0" smtClean="0"/>
              <a:t>--dame, dad, father, call, village, many</a:t>
            </a:r>
          </a:p>
          <a:p>
            <a:pPr>
              <a:buNone/>
            </a:pPr>
            <a:endParaRPr lang="en-US" dirty="0" smtClean="0"/>
          </a:p>
          <a:p>
            <a:endParaRPr lang="en-US" dirty="0" smtClean="0"/>
          </a:p>
          <a:p>
            <a:endParaRPr lang="en-US" dirty="0"/>
          </a:p>
          <a:p>
            <a:endParaRPr lang="en-US" dirty="0"/>
          </a:p>
        </p:txBody>
      </p:sp>
      <p:sp>
        <p:nvSpPr>
          <p:cNvPr id="2" name="Title 1"/>
          <p:cNvSpPr>
            <a:spLocks noGrp="1"/>
          </p:cNvSpPr>
          <p:nvPr>
            <p:ph type="title"/>
          </p:nvPr>
        </p:nvSpPr>
        <p:spPr/>
        <p:txBody>
          <a:bodyPr/>
          <a:lstStyle/>
          <a:p>
            <a:r>
              <a:rPr lang="en-US" dirty="0" smtClean="0"/>
              <a:t>The Phonetic Alphabet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combination of letters may represent a single sound:</a:t>
            </a:r>
          </a:p>
          <a:p>
            <a:pPr>
              <a:buNone/>
            </a:pPr>
            <a:r>
              <a:rPr lang="en-US" dirty="0" smtClean="0"/>
              <a:t>-- shoot  character  Thomas physics</a:t>
            </a:r>
          </a:p>
          <a:p>
            <a:pPr>
              <a:buNone/>
            </a:pPr>
            <a:r>
              <a:rPr lang="en-US" dirty="0" smtClean="0"/>
              <a:t>Some letters have no sound at all in certain words:</a:t>
            </a:r>
          </a:p>
          <a:p>
            <a:pPr>
              <a:buNone/>
            </a:pPr>
            <a:r>
              <a:rPr lang="en-US" dirty="0" smtClean="0"/>
              <a:t>--mnemonic, autumn, resign, ghost</a:t>
            </a:r>
          </a:p>
          <a:p>
            <a:pPr>
              <a:buNone/>
            </a:pPr>
            <a:endParaRPr lang="en-US" dirty="0"/>
          </a:p>
        </p:txBody>
      </p:sp>
      <p:sp>
        <p:nvSpPr>
          <p:cNvPr id="2" name="Title 1"/>
          <p:cNvSpPr>
            <a:spLocks noGrp="1"/>
          </p:cNvSpPr>
          <p:nvPr>
            <p:ph type="title"/>
          </p:nvPr>
        </p:nvSpPr>
        <p:spPr/>
        <p:txBody>
          <a:bodyPr/>
          <a:lstStyle/>
          <a:p>
            <a:r>
              <a:rPr lang="en-US" dirty="0" smtClean="0"/>
              <a:t>The Phonetic Alphabet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Vocal track consists of:</a:t>
            </a:r>
          </a:p>
          <a:p>
            <a:pPr>
              <a:buNone/>
            </a:pPr>
            <a:r>
              <a:rPr lang="en-US" dirty="0" smtClean="0"/>
              <a:t> </a:t>
            </a:r>
            <a:r>
              <a:rPr lang="en-US" dirty="0" smtClean="0"/>
              <a:t>  a. glottis—the opening between the vocal cords and is located in the </a:t>
            </a:r>
          </a:p>
          <a:p>
            <a:pPr>
              <a:buNone/>
            </a:pPr>
            <a:r>
              <a:rPr lang="en-US" dirty="0" smtClean="0"/>
              <a:t> </a:t>
            </a:r>
            <a:r>
              <a:rPr lang="en-US" dirty="0" smtClean="0"/>
              <a:t>  b. larynx—also called voice box</a:t>
            </a:r>
          </a:p>
          <a:p>
            <a:pPr>
              <a:buNone/>
            </a:pPr>
            <a:r>
              <a:rPr lang="en-US" dirty="0" smtClean="0"/>
              <a:t> </a:t>
            </a:r>
            <a:r>
              <a:rPr lang="en-US" dirty="0" smtClean="0"/>
              <a:t>  c. pharynx—the tubular part of the throat above the larynx</a:t>
            </a:r>
          </a:p>
          <a:p>
            <a:pPr>
              <a:buNone/>
            </a:pPr>
            <a:r>
              <a:rPr lang="en-US" dirty="0" smtClean="0"/>
              <a:t> </a:t>
            </a:r>
            <a:r>
              <a:rPr lang="en-US" dirty="0" smtClean="0"/>
              <a:t>   d. mouth—also called the oral cavity</a:t>
            </a:r>
          </a:p>
          <a:p>
            <a:pPr>
              <a:buNone/>
            </a:pPr>
            <a:r>
              <a:rPr lang="en-US" dirty="0" smtClean="0"/>
              <a:t> </a:t>
            </a:r>
            <a:r>
              <a:rPr lang="en-US" dirty="0" smtClean="0"/>
              <a:t>    e. nasal cavity—nose and the plumbing that connects to the throat.</a:t>
            </a:r>
            <a:endParaRPr lang="en-US" dirty="0"/>
          </a:p>
        </p:txBody>
      </p:sp>
      <p:sp>
        <p:nvSpPr>
          <p:cNvPr id="3" name="Title 2"/>
          <p:cNvSpPr>
            <a:spLocks noGrp="1"/>
          </p:cNvSpPr>
          <p:nvPr>
            <p:ph type="title"/>
          </p:nvPr>
        </p:nvSpPr>
        <p:spPr/>
        <p:txBody>
          <a:bodyPr/>
          <a:lstStyle/>
          <a:p>
            <a:r>
              <a:rPr lang="en-US" dirty="0" err="1" smtClean="0"/>
              <a:t>Articulatory</a:t>
            </a:r>
            <a:r>
              <a:rPr lang="en-US" dirty="0" smtClean="0"/>
              <a:t> Phonetics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Analogy of vocal tract as the drum (vessel of air), changes shape different sounds are produced.</a:t>
            </a:r>
          </a:p>
          <a:p>
            <a:r>
              <a:rPr lang="en-US" dirty="0" smtClean="0"/>
              <a:t>There are four air stream </a:t>
            </a:r>
            <a:r>
              <a:rPr lang="en-US" dirty="0" err="1" smtClean="0"/>
              <a:t>mechanism;pulmonic</a:t>
            </a:r>
            <a:r>
              <a:rPr lang="en-US" dirty="0" smtClean="0"/>
              <a:t> </a:t>
            </a:r>
            <a:r>
              <a:rPr lang="en-US" dirty="0" err="1" smtClean="0"/>
              <a:t>egressive</a:t>
            </a:r>
            <a:r>
              <a:rPr lang="en-US" dirty="0" smtClean="0"/>
              <a:t> (most common),ejective, ingressive and implosives.</a:t>
            </a:r>
          </a:p>
          <a:p>
            <a:r>
              <a:rPr lang="en-US" dirty="0" err="1" smtClean="0"/>
              <a:t>Pulmonic</a:t>
            </a:r>
            <a:r>
              <a:rPr lang="en-US" dirty="0" smtClean="0"/>
              <a:t>—air that comes from the lungs</a:t>
            </a:r>
          </a:p>
          <a:p>
            <a:r>
              <a:rPr lang="en-US" dirty="0" err="1" smtClean="0"/>
              <a:t>Egressive</a:t>
            </a:r>
            <a:r>
              <a:rPr lang="en-US" dirty="0" smtClean="0"/>
              <a:t>—pushed out air</a:t>
            </a:r>
          </a:p>
          <a:p>
            <a:r>
              <a:rPr lang="en-US" dirty="0" smtClean="0"/>
              <a:t>Ejective-- Rare air stream mechanism, e.g.</a:t>
            </a:r>
          </a:p>
          <a:p>
            <a:pPr>
              <a:buNone/>
            </a:pPr>
            <a:r>
              <a:rPr lang="en-US" dirty="0" smtClean="0"/>
              <a:t> </a:t>
            </a:r>
            <a:r>
              <a:rPr lang="en-US" dirty="0" smtClean="0"/>
              <a:t>  “p” sound makes a distinctive pop.</a:t>
            </a:r>
          </a:p>
          <a:p>
            <a:pPr>
              <a:buFont typeface="Wingdings" pitchFamily="2" charset="2"/>
              <a:buChar char="Ø"/>
            </a:pPr>
            <a:r>
              <a:rPr lang="en-US" dirty="0" smtClean="0"/>
              <a:t> Ingressive—sound made by sucking air into the mouth to make clicks (</a:t>
            </a:r>
            <a:r>
              <a:rPr lang="en-US" dirty="0" err="1" smtClean="0"/>
              <a:t>tsk,tsk</a:t>
            </a:r>
            <a:r>
              <a:rPr lang="en-US" dirty="0" smtClean="0"/>
              <a:t>)</a:t>
            </a:r>
          </a:p>
          <a:p>
            <a:pPr>
              <a:buFont typeface="Wingdings" pitchFamily="2" charset="2"/>
              <a:buChar char="Ø"/>
            </a:pPr>
            <a:r>
              <a:rPr lang="en-US" dirty="0" smtClean="0"/>
              <a:t>Implosives—air drawn from the mouth into the throat. (American Indians, Africa, India and Pakistan)</a:t>
            </a:r>
          </a:p>
          <a:p>
            <a:pPr>
              <a:buNone/>
            </a:pPr>
            <a:endParaRPr lang="en-US" dirty="0" smtClean="0"/>
          </a:p>
          <a:p>
            <a:pPr>
              <a:buNone/>
            </a:pPr>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err="1" smtClean="0"/>
              <a:t>Articulatory</a:t>
            </a:r>
            <a:r>
              <a:rPr lang="en-US" dirty="0" smtClean="0"/>
              <a:t> Phonetics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 sounds of all languages fall into 2 classes: consonants and vowels</a:t>
            </a:r>
          </a:p>
          <a:p>
            <a:r>
              <a:rPr lang="en-US" dirty="0" smtClean="0"/>
              <a:t>In phonetics, consonants and vowels are sounds not the letters that refer to them.</a:t>
            </a:r>
          </a:p>
          <a:p>
            <a:r>
              <a:rPr lang="en-US" dirty="0" smtClean="0"/>
              <a:t>Places of articulation</a:t>
            </a:r>
          </a:p>
          <a:p>
            <a:pPr>
              <a:buNone/>
            </a:pPr>
            <a:r>
              <a:rPr lang="en-US" dirty="0" smtClean="0"/>
              <a:t> </a:t>
            </a:r>
            <a:r>
              <a:rPr lang="en-US" dirty="0" smtClean="0"/>
              <a:t>  Different consonant sounds result according to the place of articulation, where in the vocal tract the airflow restriction occurs.</a:t>
            </a:r>
          </a:p>
          <a:p>
            <a:pPr>
              <a:buNone/>
            </a:pPr>
            <a:r>
              <a:rPr lang="en-US" dirty="0" smtClean="0"/>
              <a:t> </a:t>
            </a:r>
            <a:r>
              <a:rPr lang="en-US" dirty="0" smtClean="0"/>
              <a:t>  Movement of the tongue and lips—articulators—cause the restriction, reshaping of the oral cavity in various ways that result in consonant production</a:t>
            </a:r>
          </a:p>
          <a:p>
            <a:endParaRPr lang="en-US" dirty="0"/>
          </a:p>
        </p:txBody>
      </p:sp>
      <p:sp>
        <p:nvSpPr>
          <p:cNvPr id="3" name="Title 2"/>
          <p:cNvSpPr>
            <a:spLocks noGrp="1"/>
          </p:cNvSpPr>
          <p:nvPr>
            <p:ph type="title"/>
          </p:nvPr>
        </p:nvSpPr>
        <p:spPr/>
        <p:txBody>
          <a:bodyPr/>
          <a:lstStyle/>
          <a:p>
            <a:r>
              <a:rPr lang="en-US" dirty="0" smtClean="0"/>
              <a:t>Consonants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Bilabials [p] [b] [m]—both lips are together.</a:t>
            </a:r>
          </a:p>
          <a:p>
            <a:r>
              <a:rPr lang="en-US" dirty="0" smtClean="0"/>
              <a:t>Labiodentals [f][v]-touching the bottom lip to the upper teeth.</a:t>
            </a:r>
          </a:p>
          <a:p>
            <a:r>
              <a:rPr lang="en-US" dirty="0" err="1" smtClean="0"/>
              <a:t>Interdentals</a:t>
            </a:r>
            <a:r>
              <a:rPr lang="en-US" dirty="0" smtClean="0"/>
              <a:t> [ ] [ ] –</a:t>
            </a:r>
            <a:r>
              <a:rPr lang="en-US" dirty="0" err="1" smtClean="0"/>
              <a:t>th</a:t>
            </a:r>
            <a:r>
              <a:rPr lang="en-US" dirty="0" smtClean="0"/>
              <a:t> –inserts the tip of the tongue between the upper and the lower teeth.</a:t>
            </a:r>
          </a:p>
          <a:p>
            <a:r>
              <a:rPr lang="en-US" dirty="0" err="1" smtClean="0"/>
              <a:t>Alveolars</a:t>
            </a:r>
            <a:r>
              <a:rPr lang="en-US" dirty="0" smtClean="0"/>
              <a:t> [t] [d] [n][s] [z][l] [r]—raising the front part of the tongue to the alveolar ridge</a:t>
            </a:r>
          </a:p>
          <a:p>
            <a:pPr>
              <a:buNone/>
            </a:pPr>
            <a:r>
              <a:rPr lang="en-US" dirty="0" smtClean="0"/>
              <a:t> </a:t>
            </a:r>
            <a:r>
              <a:rPr lang="en-US" dirty="0" smtClean="0"/>
              <a:t>  do, two, new, sue, zoo</a:t>
            </a:r>
          </a:p>
          <a:p>
            <a:pPr>
              <a:buNone/>
            </a:pPr>
            <a:r>
              <a:rPr lang="en-US" dirty="0" smtClean="0"/>
              <a:t> </a:t>
            </a:r>
            <a:r>
              <a:rPr lang="en-US" dirty="0" smtClean="0"/>
              <a:t>  lateral [l]-tip of tongue rises to the alveolar ridge, leaving the rest of the tongue down, permitting the air to escape laterally over its sides. “la”, “</a:t>
            </a:r>
            <a:r>
              <a:rPr lang="en-US" dirty="0" err="1" smtClean="0"/>
              <a:t>ta</a:t>
            </a:r>
            <a:r>
              <a:rPr lang="en-US" dirty="0" smtClean="0"/>
              <a:t> la </a:t>
            </a:r>
            <a:r>
              <a:rPr lang="en-US" dirty="0" err="1" smtClean="0"/>
              <a:t>la</a:t>
            </a:r>
            <a:r>
              <a:rPr lang="en-US" dirty="0" smtClean="0"/>
              <a:t>”</a:t>
            </a:r>
            <a:endParaRPr lang="en-US" dirty="0"/>
          </a:p>
        </p:txBody>
      </p:sp>
      <p:sp>
        <p:nvSpPr>
          <p:cNvPr id="3" name="Title 2"/>
          <p:cNvSpPr>
            <a:spLocks noGrp="1"/>
          </p:cNvSpPr>
          <p:nvPr>
            <p:ph type="title"/>
          </p:nvPr>
        </p:nvSpPr>
        <p:spPr/>
        <p:txBody>
          <a:bodyPr/>
          <a:lstStyle/>
          <a:p>
            <a:r>
              <a:rPr lang="en-US" dirty="0" smtClean="0"/>
              <a:t>Places of Articulation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[r]-curling the tip of the tongue back behind the alveolar ridge; retroflex sound. May also be an alveolar trill—produced by the tongue vibrating against the roof of </a:t>
            </a:r>
            <a:r>
              <a:rPr lang="en-US" smtClean="0"/>
              <a:t>the mouth.</a:t>
            </a:r>
            <a:endParaRPr lang="en-US"/>
          </a:p>
        </p:txBody>
      </p:sp>
      <p:sp>
        <p:nvSpPr>
          <p:cNvPr id="3" name="Title 2"/>
          <p:cNvSpPr>
            <a:spLocks noGrp="1"/>
          </p:cNvSpPr>
          <p:nvPr>
            <p:ph type="title"/>
          </p:nvPr>
        </p:nvSpPr>
        <p:spPr/>
        <p:txBody>
          <a:bodyPr/>
          <a:lstStyle/>
          <a:p>
            <a:r>
              <a:rPr lang="en-US" dirty="0" smtClean="0"/>
              <a:t>Place of articulation (cont.)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 sounds are strung together</a:t>
            </a:r>
          </a:p>
          <a:p>
            <a:r>
              <a:rPr lang="en-US" dirty="0" smtClean="0"/>
              <a:t>Sounds of all languages of the world together constitute a limited set of sounds that the human vocal tract can produce.</a:t>
            </a:r>
          </a:p>
          <a:p>
            <a:r>
              <a:rPr lang="en-US" dirty="0" smtClean="0"/>
              <a:t>We will study speech sounds, how they are produced, and how they may be characterized.</a:t>
            </a:r>
            <a:endParaRPr lang="en-US" dirty="0"/>
          </a:p>
        </p:txBody>
      </p:sp>
      <p:sp>
        <p:nvSpPr>
          <p:cNvPr id="2" name="Title 1"/>
          <p:cNvSpPr>
            <a:spLocks noGrp="1"/>
          </p:cNvSpPr>
          <p:nvPr>
            <p:ph type="title"/>
          </p:nvPr>
        </p:nvSpPr>
        <p:spPr/>
        <p:txBody>
          <a:bodyPr/>
          <a:lstStyle/>
          <a:p>
            <a:r>
              <a:rPr lang="en-US" dirty="0" smtClean="0"/>
              <a:t>Phonetics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Phonetics– the study of speech sounds</a:t>
            </a:r>
          </a:p>
          <a:p>
            <a:r>
              <a:rPr lang="en-US" dirty="0" smtClean="0"/>
              <a:t>Know what an individual sound is, how each sound differs from all others. E.g. KEY POUT</a:t>
            </a:r>
          </a:p>
          <a:p>
            <a:r>
              <a:rPr lang="en-US" dirty="0" smtClean="0"/>
              <a:t>E.g. How many sounds are there in the word cat? /c/,/a/,/t/. Yet it is heard as one continuous sound.</a:t>
            </a:r>
          </a:p>
          <a:p>
            <a:r>
              <a:rPr lang="en-US" dirty="0" smtClean="0"/>
              <a:t>Spelling and sounds are not synonymous E.g.</a:t>
            </a:r>
          </a:p>
          <a:p>
            <a:pPr>
              <a:buNone/>
            </a:pPr>
            <a:r>
              <a:rPr lang="en-US" dirty="0"/>
              <a:t> </a:t>
            </a:r>
            <a:r>
              <a:rPr lang="en-US" dirty="0" smtClean="0"/>
              <a:t>   Not and Knot, how many sounds in both   </a:t>
            </a:r>
          </a:p>
          <a:p>
            <a:pPr>
              <a:buNone/>
            </a:pPr>
            <a:r>
              <a:rPr lang="en-US" dirty="0" smtClean="0"/>
              <a:t>    words?</a:t>
            </a:r>
          </a:p>
          <a:p>
            <a:pPr>
              <a:buNone/>
            </a:pPr>
            <a:r>
              <a:rPr lang="en-US" dirty="0"/>
              <a:t> </a:t>
            </a:r>
            <a:r>
              <a:rPr lang="en-US" dirty="0" smtClean="0"/>
              <a:t>   How about the word psycho? </a:t>
            </a:r>
            <a:endParaRPr lang="en-US" dirty="0"/>
          </a:p>
        </p:txBody>
      </p:sp>
      <p:sp>
        <p:nvSpPr>
          <p:cNvPr id="2" name="Title 1"/>
          <p:cNvSpPr>
            <a:spLocks noGrp="1"/>
          </p:cNvSpPr>
          <p:nvPr>
            <p:ph type="title"/>
          </p:nvPr>
        </p:nvSpPr>
        <p:spPr/>
        <p:txBody>
          <a:bodyPr/>
          <a:lstStyle/>
          <a:p>
            <a:r>
              <a:rPr lang="en-US" dirty="0" smtClean="0"/>
              <a:t>Sound Segments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Although the sounds we produce and hear are continuous, speech is divisible into units.</a:t>
            </a:r>
          </a:p>
          <a:p>
            <a:r>
              <a:rPr lang="en-US" dirty="0" smtClean="0"/>
              <a:t>I scream, you scream, we all scream for ice cream.</a:t>
            </a:r>
          </a:p>
          <a:p>
            <a:r>
              <a:rPr lang="en-US" dirty="0" smtClean="0"/>
              <a:t>Grade A    gray day; It’s hard to recognize speech  It’s hard to wreck a nice beach; the sun’s rays meet  The sons raise meet.</a:t>
            </a:r>
          </a:p>
          <a:p>
            <a:r>
              <a:rPr lang="en-US" dirty="0" smtClean="0"/>
              <a:t>Not segmenting our words into individual sounds gives the illusion that foreign language speakers run their words together.</a:t>
            </a:r>
          </a:p>
          <a:p>
            <a:pPr>
              <a:buNone/>
            </a:pPr>
            <a:endParaRPr lang="en-US" dirty="0"/>
          </a:p>
        </p:txBody>
      </p:sp>
      <p:sp>
        <p:nvSpPr>
          <p:cNvPr id="2" name="Title 1"/>
          <p:cNvSpPr>
            <a:spLocks noGrp="1"/>
          </p:cNvSpPr>
          <p:nvPr>
            <p:ph type="title"/>
          </p:nvPr>
        </p:nvSpPr>
        <p:spPr/>
        <p:txBody>
          <a:bodyPr/>
          <a:lstStyle/>
          <a:p>
            <a:r>
              <a:rPr lang="en-US" dirty="0" smtClean="0"/>
              <a:t>Sound Segments (cont.)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Our knowledge of a language determines when we judge physically different sounds to be the same; we know which aspects or properties of the signal are linguistically important and which are not. E.g. How (cough) are you? Listener will ignore the cough.</a:t>
            </a:r>
          </a:p>
          <a:p>
            <a:r>
              <a:rPr lang="en-US" dirty="0" smtClean="0"/>
              <a:t>Not linguistically significant– speaking slowly, quickly, “nasal twang”, personal styles of speaking, pitch or tempo differences.</a:t>
            </a:r>
            <a:endParaRPr lang="en-US" dirty="0"/>
          </a:p>
        </p:txBody>
      </p:sp>
      <p:sp>
        <p:nvSpPr>
          <p:cNvPr id="2" name="Title 1"/>
          <p:cNvSpPr>
            <a:spLocks noGrp="1"/>
          </p:cNvSpPr>
          <p:nvPr>
            <p:ph type="title"/>
          </p:nvPr>
        </p:nvSpPr>
        <p:spPr/>
        <p:txBody>
          <a:bodyPr/>
          <a:lstStyle/>
          <a:p>
            <a:r>
              <a:rPr lang="en-US" dirty="0" smtClean="0"/>
              <a:t>Identity of Speech Sounds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Making sounds that are not speech sounds in our language. E.g. English speakers can make clicking sounds </a:t>
            </a:r>
            <a:r>
              <a:rPr lang="en-US" dirty="0" err="1" smtClean="0"/>
              <a:t>tsk,tsk,tsk</a:t>
            </a:r>
            <a:r>
              <a:rPr lang="en-US" dirty="0" smtClean="0"/>
              <a:t>, although it is not part of the English sound system.</a:t>
            </a:r>
          </a:p>
          <a:p>
            <a:r>
              <a:rPr lang="en-US" dirty="0" smtClean="0"/>
              <a:t>Yet click are speech sounds in Xhosa, Zulu, </a:t>
            </a:r>
            <a:r>
              <a:rPr lang="en-US" dirty="0" err="1" smtClean="0"/>
              <a:t>Sosotho</a:t>
            </a:r>
            <a:r>
              <a:rPr lang="en-US" dirty="0" smtClean="0"/>
              <a:t>, and </a:t>
            </a:r>
            <a:r>
              <a:rPr lang="en-US" dirty="0" err="1" smtClean="0"/>
              <a:t>Khoikhoi</a:t>
            </a:r>
            <a:r>
              <a:rPr lang="en-US" dirty="0" smtClean="0"/>
              <a:t>—languages spoken in South Africa.</a:t>
            </a:r>
          </a:p>
          <a:p>
            <a:r>
              <a:rPr lang="en-US" dirty="0" smtClean="0"/>
              <a:t>/</a:t>
            </a:r>
            <a:r>
              <a:rPr lang="en-US" dirty="0" err="1" smtClean="0"/>
              <a:t>th</a:t>
            </a:r>
            <a:r>
              <a:rPr lang="en-US" dirty="0" smtClean="0"/>
              <a:t>/ is a speech sound in English but not in French.</a:t>
            </a:r>
          </a:p>
          <a:p>
            <a:endParaRPr lang="en-US" dirty="0"/>
          </a:p>
        </p:txBody>
      </p:sp>
      <p:sp>
        <p:nvSpPr>
          <p:cNvPr id="2" name="Title 1"/>
          <p:cNvSpPr>
            <a:spLocks noGrp="1"/>
          </p:cNvSpPr>
          <p:nvPr>
            <p:ph type="title"/>
          </p:nvPr>
        </p:nvSpPr>
        <p:spPr/>
        <p:txBody>
          <a:bodyPr>
            <a:normAutofit fontScale="90000"/>
          </a:bodyPr>
          <a:lstStyle/>
          <a:p>
            <a:r>
              <a:rPr lang="en-US" dirty="0" smtClean="0"/>
              <a:t>Identity of Speech Sounds  (cont,)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The way we use our linguistic knowledge to produce a meaningful utterance is complicated.</a:t>
            </a:r>
          </a:p>
          <a:p>
            <a:endParaRPr lang="en-US" dirty="0" smtClean="0"/>
          </a:p>
          <a:p>
            <a:r>
              <a:rPr lang="en-US" dirty="0" smtClean="0"/>
              <a:t>It is a chain of events that starts with an idea or message in the speaker’s brain or mind and ends with a similar message in the hearer’s brain.</a:t>
            </a:r>
          </a:p>
          <a:p>
            <a:endParaRPr lang="en-US" dirty="0" smtClean="0"/>
          </a:p>
          <a:p>
            <a:r>
              <a:rPr lang="en-US" dirty="0" smtClean="0"/>
              <a:t>The language faculty forms the message in words and transmits it by nerve signals to the organs of speech, which produce the physical sounds.</a:t>
            </a:r>
          </a:p>
          <a:p>
            <a:endParaRPr lang="en-US" dirty="0" smtClean="0"/>
          </a:p>
          <a:p>
            <a:r>
              <a:rPr lang="en-US" dirty="0" smtClean="0"/>
              <a:t>The study of the physical properties of the sounds themselves is acoustic phonetics. Auditory phonetics—the way listeners perceive the sound. </a:t>
            </a:r>
            <a:r>
              <a:rPr lang="en-US" dirty="0" err="1" smtClean="0"/>
              <a:t>Articulatory</a:t>
            </a:r>
            <a:r>
              <a:rPr lang="en-US" dirty="0" smtClean="0"/>
              <a:t> phonetics—how the vocal tract produces sounds of language.</a:t>
            </a:r>
            <a:endParaRPr lang="en-US" dirty="0"/>
          </a:p>
        </p:txBody>
      </p:sp>
      <p:sp>
        <p:nvSpPr>
          <p:cNvPr id="2" name="Title 1"/>
          <p:cNvSpPr>
            <a:spLocks noGrp="1"/>
          </p:cNvSpPr>
          <p:nvPr>
            <p:ph type="title"/>
          </p:nvPr>
        </p:nvSpPr>
        <p:spPr/>
        <p:txBody>
          <a:bodyPr>
            <a:normAutofit fontScale="90000"/>
          </a:bodyPr>
          <a:lstStyle/>
          <a:p>
            <a:r>
              <a:rPr lang="en-US" dirty="0" smtClean="0"/>
              <a:t>Identity of Speech Sounds (cont.)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Autumn: A time For Reflection. Autumn… I wonder why the “N” is silent.</a:t>
            </a:r>
          </a:p>
          <a:p>
            <a:r>
              <a:rPr lang="en-US" dirty="0" smtClean="0"/>
              <a:t>The sounds of words are not represented systematically in orthography.</a:t>
            </a:r>
          </a:p>
          <a:p>
            <a:r>
              <a:rPr lang="en-US" dirty="0" smtClean="0"/>
              <a:t>Did he believe that Caesar could see the people seize the seas?</a:t>
            </a:r>
          </a:p>
          <a:p>
            <a:r>
              <a:rPr lang="en-US" dirty="0" smtClean="0"/>
              <a:t>e, </a:t>
            </a:r>
            <a:r>
              <a:rPr lang="en-US" dirty="0" err="1" smtClean="0"/>
              <a:t>ei,ae,ee,eo,ei,ea</a:t>
            </a:r>
            <a:r>
              <a:rPr lang="en-US" dirty="0" smtClean="0"/>
              <a:t>. Do they represent the same sounds?</a:t>
            </a:r>
            <a:endParaRPr lang="en-US" dirty="0"/>
          </a:p>
        </p:txBody>
      </p:sp>
      <p:sp>
        <p:nvSpPr>
          <p:cNvPr id="2" name="Title 1"/>
          <p:cNvSpPr>
            <a:spLocks noGrp="1"/>
          </p:cNvSpPr>
          <p:nvPr>
            <p:ph type="title"/>
          </p:nvPr>
        </p:nvSpPr>
        <p:spPr/>
        <p:txBody>
          <a:bodyPr/>
          <a:lstStyle/>
          <a:p>
            <a:r>
              <a:rPr lang="en-US" dirty="0" smtClean="0"/>
              <a:t>Spelling and Speech</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silly amoeba stole the key to the machine.</a:t>
            </a:r>
          </a:p>
          <a:p>
            <a:r>
              <a:rPr lang="en-US" dirty="0"/>
              <a:t> </a:t>
            </a:r>
            <a:r>
              <a:rPr lang="en-US" dirty="0" err="1" smtClean="0"/>
              <a:t>y,oe,ey</a:t>
            </a:r>
            <a:r>
              <a:rPr lang="en-US" dirty="0" smtClean="0"/>
              <a:t>, and </a:t>
            </a:r>
            <a:r>
              <a:rPr lang="en-US" dirty="0" err="1" smtClean="0"/>
              <a:t>i</a:t>
            </a:r>
            <a:r>
              <a:rPr lang="en-US" dirty="0" smtClean="0"/>
              <a:t> (same sounds as the previous sentence)</a:t>
            </a:r>
          </a:p>
          <a:p>
            <a:r>
              <a:rPr lang="en-US" dirty="0" smtClean="0"/>
              <a:t>My father wanted many a village dame badly.</a:t>
            </a:r>
          </a:p>
          <a:p>
            <a:r>
              <a:rPr lang="en-US" dirty="0" smtClean="0"/>
              <a:t>The letter a represents the several sounds.</a:t>
            </a:r>
          </a:p>
          <a:p>
            <a:r>
              <a:rPr lang="en-US" dirty="0" smtClean="0"/>
              <a:t>Thus, each distinct sound must have a distinct symbol to represent it; and each symbol must represent one and only one distinct sound. Thus the birth of phonetic alphabet.</a:t>
            </a:r>
            <a:endParaRPr lang="en-US" dirty="0"/>
          </a:p>
        </p:txBody>
      </p:sp>
      <p:sp>
        <p:nvSpPr>
          <p:cNvPr id="2" name="Title 1"/>
          <p:cNvSpPr>
            <a:spLocks noGrp="1"/>
          </p:cNvSpPr>
          <p:nvPr>
            <p:ph type="title"/>
          </p:nvPr>
        </p:nvSpPr>
        <p:spPr/>
        <p:txBody>
          <a:bodyPr/>
          <a:lstStyle/>
          <a:p>
            <a:r>
              <a:rPr lang="en-US" dirty="0" smtClean="0"/>
              <a:t>Spelling and Speech</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121</TotalTime>
  <Words>1214</Words>
  <Application>Microsoft Office PowerPoint</Application>
  <PresentationFormat>On-screen Show (4:3)</PresentationFormat>
  <Paragraphs>91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Phonetics: The Sounds of Language</vt:lpstr>
      <vt:lpstr>Phonetics</vt:lpstr>
      <vt:lpstr>Sound Segments</vt:lpstr>
      <vt:lpstr>Sound Segments (cont.)</vt:lpstr>
      <vt:lpstr>Identity of Speech Sounds</vt:lpstr>
      <vt:lpstr>Identity of Speech Sounds  (cont,)</vt:lpstr>
      <vt:lpstr>Identity of Speech Sounds (cont.)</vt:lpstr>
      <vt:lpstr>Spelling and Speech</vt:lpstr>
      <vt:lpstr>Spelling and Speech</vt:lpstr>
      <vt:lpstr>The Phonetic Alphabet</vt:lpstr>
      <vt:lpstr>The Phonetic Alphabet</vt:lpstr>
      <vt:lpstr>Articulatory Phonetics</vt:lpstr>
      <vt:lpstr>Articulatory Phonetics</vt:lpstr>
      <vt:lpstr>Consonants</vt:lpstr>
      <vt:lpstr>Places of Articulation</vt:lpstr>
      <vt:lpstr>Place of articulation (cont.)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Phonetics: The Sounds of Language</dc:title>
  <dc:creator>Noorchya Yahya</dc:creator>
  <cp:lastModifiedBy>Noorchya Yahya</cp:lastModifiedBy>
  <cp:revision>14</cp:revision>
  <dcterms:created xsi:type="dcterms:W3CDTF">2012-09-18T21:04:30Z</dcterms:created>
  <dcterms:modified xsi:type="dcterms:W3CDTF">2012-10-02T04:55:16Z</dcterms:modified>
</cp:coreProperties>
</file>