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94" r:id="rId3"/>
    <p:sldId id="257" r:id="rId4"/>
    <p:sldId id="274" r:id="rId5"/>
    <p:sldId id="275" r:id="rId6"/>
    <p:sldId id="276" r:id="rId7"/>
    <p:sldId id="258" r:id="rId8"/>
    <p:sldId id="279" r:id="rId9"/>
    <p:sldId id="280" r:id="rId10"/>
    <p:sldId id="278" r:id="rId11"/>
    <p:sldId id="259" r:id="rId12"/>
    <p:sldId id="260" r:id="rId13"/>
    <p:sldId id="261" r:id="rId14"/>
    <p:sldId id="262" r:id="rId15"/>
    <p:sldId id="263" r:id="rId16"/>
    <p:sldId id="264" r:id="rId17"/>
    <p:sldId id="272" r:id="rId18"/>
    <p:sldId id="273" r:id="rId19"/>
    <p:sldId id="281" r:id="rId20"/>
    <p:sldId id="282" r:id="rId21"/>
    <p:sldId id="283" r:id="rId22"/>
    <p:sldId id="285" r:id="rId23"/>
    <p:sldId id="286" r:id="rId24"/>
    <p:sldId id="290" r:id="rId25"/>
    <p:sldId id="291" r:id="rId26"/>
    <p:sldId id="292" r:id="rId27"/>
    <p:sldId id="293" r:id="rId28"/>
    <p:sldId id="269" r:id="rId29"/>
    <p:sldId id="270" r:id="rId30"/>
    <p:sldId id="271" r:id="rId31"/>
    <p:sldId id="295" r:id="rId32"/>
    <p:sldId id="297" r:id="rId33"/>
    <p:sldId id="299" r:id="rId34"/>
    <p:sldId id="301"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7" d="100"/>
          <a:sy n="67" d="100"/>
        </p:scale>
        <p:origin x="-10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5E51EA9D-1AF7-4616-A38E-9CD6DC1B2985}" type="datetimeFigureOut">
              <a:rPr lang="en-US" smtClean="0"/>
              <a:pPr/>
              <a:t>9/17/2012</a:t>
            </a:fld>
            <a:endParaRPr lang="en-US"/>
          </a:p>
        </p:txBody>
      </p:sp>
      <p:sp>
        <p:nvSpPr>
          <p:cNvPr id="19" name="عنصر نائب للتذييل 18"/>
          <p:cNvSpPr>
            <a:spLocks noGrp="1"/>
          </p:cNvSpPr>
          <p:nvPr>
            <p:ph type="ftr" sz="quarter" idx="11"/>
          </p:nvPr>
        </p:nvSpPr>
        <p:spPr/>
        <p:txBody>
          <a:bodyPr/>
          <a:lstStyle/>
          <a:p>
            <a:endParaRPr lang="en-US"/>
          </a:p>
        </p:txBody>
      </p:sp>
      <p:sp>
        <p:nvSpPr>
          <p:cNvPr id="27" name="عنصر نائب لرقم الشريحة 26"/>
          <p:cNvSpPr>
            <a:spLocks noGrp="1"/>
          </p:cNvSpPr>
          <p:nvPr>
            <p:ph type="sldNum" sz="quarter" idx="12"/>
          </p:nvPr>
        </p:nvSpPr>
        <p:spPr/>
        <p:txBody>
          <a:bodyPr/>
          <a:lstStyle/>
          <a:p>
            <a:fld id="{B37B4B19-C7DC-4B20-8AF0-CEDB7A3DB72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E51EA9D-1AF7-4616-A38E-9CD6DC1B2985}" type="datetimeFigureOut">
              <a:rPr lang="en-US" smtClean="0"/>
              <a:pPr/>
              <a:t>9/17/2012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37B4B19-C7DC-4B20-8AF0-CEDB7A3DB72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E51EA9D-1AF7-4616-A38E-9CD6DC1B2985}" type="datetimeFigureOut">
              <a:rPr lang="en-US" smtClean="0"/>
              <a:pPr/>
              <a:t>9/17/2012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37B4B19-C7DC-4B20-8AF0-CEDB7A3DB72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E51EA9D-1AF7-4616-A38E-9CD6DC1B2985}" type="datetimeFigureOut">
              <a:rPr lang="en-US" smtClean="0"/>
              <a:pPr/>
              <a:t>9/17/2012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37B4B19-C7DC-4B20-8AF0-CEDB7A3DB72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E51EA9D-1AF7-4616-A38E-9CD6DC1B2985}" type="datetimeFigureOut">
              <a:rPr lang="en-US" smtClean="0"/>
              <a:pPr/>
              <a:t>9/17/2012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37B4B19-C7DC-4B20-8AF0-CEDB7A3DB72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E51EA9D-1AF7-4616-A38E-9CD6DC1B2985}" type="datetimeFigureOut">
              <a:rPr lang="en-US" smtClean="0"/>
              <a:pPr/>
              <a:t>9/17/2012</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B37B4B19-C7DC-4B20-8AF0-CEDB7A3DB72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5E51EA9D-1AF7-4616-A38E-9CD6DC1B2985}" type="datetimeFigureOut">
              <a:rPr lang="en-US" smtClean="0"/>
              <a:pPr/>
              <a:t>9/17/2012</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B37B4B19-C7DC-4B20-8AF0-CEDB7A3DB72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5E51EA9D-1AF7-4616-A38E-9CD6DC1B2985}" type="datetimeFigureOut">
              <a:rPr lang="en-US" smtClean="0"/>
              <a:pPr/>
              <a:t>9/17/2012</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B37B4B19-C7DC-4B20-8AF0-CEDB7A3DB72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E51EA9D-1AF7-4616-A38E-9CD6DC1B2985}" type="datetimeFigureOut">
              <a:rPr lang="en-US" smtClean="0"/>
              <a:pPr/>
              <a:t>9/17/2012</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B37B4B19-C7DC-4B20-8AF0-CEDB7A3DB72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E51EA9D-1AF7-4616-A38E-9CD6DC1B2985}" type="datetimeFigureOut">
              <a:rPr lang="en-US" smtClean="0"/>
              <a:pPr/>
              <a:t>9/17/2012</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B37B4B19-C7DC-4B20-8AF0-CEDB7A3DB72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E51EA9D-1AF7-4616-A38E-9CD6DC1B2985}" type="datetimeFigureOut">
              <a:rPr lang="en-US" smtClean="0"/>
              <a:pPr/>
              <a:t>9/17/2012</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a:xfrm>
            <a:off x="8077200" y="6356350"/>
            <a:ext cx="609600" cy="365125"/>
          </a:xfrm>
        </p:spPr>
        <p:txBody>
          <a:bodyPr/>
          <a:lstStyle/>
          <a:p>
            <a:fld id="{B37B4B19-C7DC-4B20-8AF0-CEDB7A3DB727}" type="slidenum">
              <a:rPr lang="en-US" smtClean="0"/>
              <a:pPr/>
              <a:t>‹#›</a:t>
            </a:fld>
            <a:endParaRPr lang="en-US"/>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E51EA9D-1AF7-4616-A38E-9CD6DC1B2985}" type="datetimeFigureOut">
              <a:rPr lang="en-US" smtClean="0"/>
              <a:pPr/>
              <a:t>9/17/2012</a:t>
            </a:fld>
            <a:endParaRPr lang="en-US"/>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37B4B19-C7DC-4B20-8AF0-CEDB7A3DB727}" type="slidenum">
              <a:rPr lang="en-US" smtClean="0"/>
              <a:pPr/>
              <a:t>‹#›</a:t>
            </a:fld>
            <a:endParaRPr lang="en-US"/>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Physical fitness</a:t>
            </a:r>
            <a:br>
              <a:rPr lang="en-US" dirty="0" smtClean="0"/>
            </a:br>
            <a:endParaRPr lang="en-US" dirty="0"/>
          </a:p>
        </p:txBody>
      </p:sp>
      <p:sp>
        <p:nvSpPr>
          <p:cNvPr id="3" name="عنوان فرعي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en-US" b="1" dirty="0" smtClean="0"/>
              <a:t>2-Muscular Strength and Endurance: </a:t>
            </a:r>
          </a:p>
          <a:p>
            <a:r>
              <a:rPr lang="en-US" dirty="0" smtClean="0"/>
              <a:t>These activities include exercises such as pushups, curl-ups, or weight training. Muscular strength and endurance activities help your muscles become stronger, giving them both the raw strength and ability to work repeatedly without undue fatigue.</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en-US" b="1" dirty="0" smtClean="0"/>
              <a:t>3- Flexibility:</a:t>
            </a:r>
          </a:p>
          <a:p>
            <a:r>
              <a:rPr lang="en-US" b="1" dirty="0" smtClean="0"/>
              <a:t> </a:t>
            </a:r>
            <a:r>
              <a:rPr lang="en-US" dirty="0" smtClean="0"/>
              <a:t>Flexibility or stretching exercises are necessary to prevent injury to the muscles and joints, and to allow the muscles to work efficiently through a full range of motion.</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Recommended Exercise Sequence:</a:t>
            </a:r>
            <a:endParaRPr lang="en-US" dirty="0"/>
          </a:p>
        </p:txBody>
      </p:sp>
      <p:sp>
        <p:nvSpPr>
          <p:cNvPr id="3" name="عنصر نائب للمحتوى 2"/>
          <p:cNvSpPr>
            <a:spLocks noGrp="1"/>
          </p:cNvSpPr>
          <p:nvPr>
            <p:ph idx="1"/>
          </p:nvPr>
        </p:nvSpPr>
        <p:spPr/>
        <p:txBody>
          <a:bodyPr>
            <a:normAutofit fontScale="92500" lnSpcReduction="20000"/>
          </a:bodyPr>
          <a:lstStyle/>
          <a:p>
            <a:r>
              <a:rPr lang="en-US" dirty="0" smtClean="0"/>
              <a:t>(1) Warm-Up</a:t>
            </a:r>
          </a:p>
          <a:p>
            <a:r>
              <a:rPr lang="en-US" dirty="0" smtClean="0"/>
              <a:t>(2) Stretching</a:t>
            </a:r>
          </a:p>
          <a:p>
            <a:r>
              <a:rPr lang="en-US" dirty="0" smtClean="0"/>
              <a:t>(3) Physical Activity Session</a:t>
            </a:r>
          </a:p>
          <a:p>
            <a:pPr>
              <a:buNone/>
            </a:pPr>
            <a:r>
              <a:rPr lang="en-US" dirty="0" smtClean="0"/>
              <a:t>  (Aerobic , Muscular Strength and Endurance Exercise, Sporting Event)</a:t>
            </a:r>
          </a:p>
          <a:p>
            <a:r>
              <a:rPr lang="en-US" dirty="0" smtClean="0"/>
              <a:t>(4) Cool Down</a:t>
            </a:r>
          </a:p>
          <a:p>
            <a:r>
              <a:rPr lang="en-US" dirty="0" smtClean="0"/>
              <a:t>(5) Stretching</a:t>
            </a:r>
          </a:p>
          <a:p>
            <a:endParaRPr lang="en-US" dirty="0" smtClean="0"/>
          </a:p>
          <a:p>
            <a:r>
              <a:rPr lang="en-US" dirty="0" smtClean="0"/>
              <a:t>the recommended exercise sequence to improve performance and to reduce risk of injury; this exercise sequence should be conducted between 3 to 6 days per week.</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Warm-Up</a:t>
            </a:r>
            <a:endParaRPr lang="en-US" dirty="0"/>
          </a:p>
        </p:txBody>
      </p:sp>
      <p:sp>
        <p:nvSpPr>
          <p:cNvPr id="3" name="عنصر نائب للمحتوى 2"/>
          <p:cNvSpPr>
            <a:spLocks noGrp="1"/>
          </p:cNvSpPr>
          <p:nvPr>
            <p:ph idx="1"/>
          </p:nvPr>
        </p:nvSpPr>
        <p:spPr/>
        <p:txBody>
          <a:bodyPr/>
          <a:lstStyle/>
          <a:p>
            <a:r>
              <a:rPr lang="en-US" dirty="0" smtClean="0"/>
              <a:t>to prepare the muscles and heart for the workout.</a:t>
            </a:r>
          </a:p>
          <a:p>
            <a:r>
              <a:rPr lang="en-US" dirty="0" smtClean="0"/>
              <a:t>Participation in a 3 to 5 minute warm- up during the first portion of your exercise session will assist you in decreasing your chances of getting injured.</a:t>
            </a:r>
          </a:p>
          <a:p>
            <a:endParaRPr lang="en-US" dirty="0" smtClean="0"/>
          </a:p>
          <a:p>
            <a:r>
              <a:rPr lang="en-US" dirty="0" smtClean="0"/>
              <a:t>Examples of warm-up exercises include walking, slow jogging, or any non-vigorous, low intensity activity.</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Stretching</a:t>
            </a:r>
            <a:endParaRPr lang="en-US" dirty="0"/>
          </a:p>
        </p:txBody>
      </p:sp>
      <p:sp>
        <p:nvSpPr>
          <p:cNvPr id="3" name="عنصر نائب للمحتوى 2"/>
          <p:cNvSpPr>
            <a:spLocks noGrp="1"/>
          </p:cNvSpPr>
          <p:nvPr>
            <p:ph idx="1"/>
          </p:nvPr>
        </p:nvSpPr>
        <p:spPr/>
        <p:txBody>
          <a:bodyPr/>
          <a:lstStyle/>
          <a:p>
            <a:r>
              <a:rPr lang="en-US" dirty="0" smtClean="0"/>
              <a:t>Stretching exercises should be conducted after the warm-up and cool-down exercise sequence.</a:t>
            </a:r>
          </a:p>
          <a:p>
            <a:endParaRPr lang="en-US" dirty="0" smtClean="0"/>
          </a:p>
          <a:p>
            <a:r>
              <a:rPr lang="en-US" dirty="0" smtClean="0"/>
              <a:t>Stretching makes the muscles, ligaments, and tendons more flexible and elastic- like. Rather than tearing or breaking when under strain, a flexible muscle is more likely to stretch.</a:t>
            </a:r>
          </a:p>
          <a:p>
            <a:endParaRPr 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en-US" dirty="0" smtClean="0"/>
              <a:t>* Stretch to a point of mild tension</a:t>
            </a:r>
          </a:p>
          <a:p>
            <a:endParaRPr lang="en-US" dirty="0" smtClean="0"/>
          </a:p>
          <a:p>
            <a:r>
              <a:rPr lang="en-US" dirty="0" smtClean="0"/>
              <a:t>* Hold each stretch for 10 to 30 sec.</a:t>
            </a:r>
          </a:p>
          <a:p>
            <a:endParaRPr lang="en-US" dirty="0" smtClean="0"/>
          </a:p>
          <a:p>
            <a:r>
              <a:rPr lang="en-US" dirty="0" smtClean="0"/>
              <a:t>* Repeat each stretch 3 to 5 times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endParaRPr lang="en-US"/>
          </a:p>
        </p:txBody>
      </p:sp>
      <p:pic>
        <p:nvPicPr>
          <p:cNvPr id="1029" name="Picture 5"/>
          <p:cNvPicPr>
            <a:picLocks noGrp="1" noChangeAspect="1" noChangeArrowheads="1"/>
          </p:cNvPicPr>
          <p:nvPr>
            <p:ph sz="half" idx="1"/>
          </p:nvPr>
        </p:nvPicPr>
        <p:blipFill>
          <a:blip r:embed="rId2"/>
          <a:srcRect/>
          <a:stretch>
            <a:fillRect/>
          </a:stretch>
        </p:blipFill>
        <p:spPr bwMode="auto">
          <a:xfrm>
            <a:off x="457200" y="1428736"/>
            <a:ext cx="7615262" cy="3391098"/>
          </a:xfrm>
          <a:prstGeom prst="rect">
            <a:avLst/>
          </a:prstGeom>
          <a:noFill/>
          <a:ln w="9525">
            <a:noFill/>
            <a:miter lim="800000"/>
            <a:headEnd/>
            <a:tailEnd/>
          </a:ln>
          <a:effectLst/>
        </p:spPr>
      </p:pic>
      <p:sp>
        <p:nvSpPr>
          <p:cNvPr id="5" name="عنصر نائب للمحتوى 4"/>
          <p:cNvSpPr>
            <a:spLocks noGrp="1"/>
          </p:cNvSpPr>
          <p:nvPr>
            <p:ph sz="half" idx="2"/>
          </p:nvPr>
        </p:nvSpPr>
        <p:spPr/>
        <p:txBody>
          <a:bodyPr/>
          <a:lstStyle/>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2050" name="Picture 2"/>
          <p:cNvPicPr>
            <a:picLocks noGrp="1" noChangeAspect="1" noChangeArrowheads="1"/>
          </p:cNvPicPr>
          <p:nvPr>
            <p:ph sz="half" idx="2"/>
          </p:nvPr>
        </p:nvPicPr>
        <p:blipFill>
          <a:blip r:embed="rId2"/>
          <a:srcRect/>
          <a:stretch>
            <a:fillRect/>
          </a:stretch>
        </p:blipFill>
        <p:spPr bwMode="auto">
          <a:xfrm>
            <a:off x="1428728" y="1920875"/>
            <a:ext cx="6956795" cy="4433888"/>
          </a:xfrm>
          <a:prstGeom prst="rect">
            <a:avLst/>
          </a:prstGeom>
          <a:noFill/>
          <a:ln w="9525">
            <a:noFill/>
            <a:miter lim="800000"/>
            <a:headEnd/>
            <a:tailEnd/>
          </a:ln>
          <a:effectLst/>
        </p:spPr>
      </p:pic>
      <p:sp>
        <p:nvSpPr>
          <p:cNvPr id="5" name="عنصر نائب للمحتوى 4"/>
          <p:cNvSpPr>
            <a:spLocks noGrp="1"/>
          </p:cNvSpPr>
          <p:nvPr>
            <p:ph sz="half" idx="1"/>
          </p:nvPr>
        </p:nvSpPr>
        <p:spPr/>
        <p:txBody>
          <a:bodyP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3074" name="Picture 2"/>
          <p:cNvPicPr>
            <a:picLocks noGrp="1" noChangeAspect="1" noChangeArrowheads="1"/>
          </p:cNvPicPr>
          <p:nvPr>
            <p:ph sz="half" idx="2"/>
          </p:nvPr>
        </p:nvPicPr>
        <p:blipFill>
          <a:blip r:embed="rId2"/>
          <a:srcRect/>
          <a:stretch>
            <a:fillRect/>
          </a:stretch>
        </p:blipFill>
        <p:spPr bwMode="auto">
          <a:xfrm>
            <a:off x="5030570" y="1920875"/>
            <a:ext cx="3273859" cy="4433888"/>
          </a:xfrm>
          <a:prstGeom prst="rect">
            <a:avLst/>
          </a:prstGeom>
          <a:noFill/>
          <a:ln w="9525">
            <a:noFill/>
            <a:miter lim="800000"/>
            <a:headEnd/>
            <a:tailEnd/>
          </a:ln>
          <a:effectLst/>
        </p:spPr>
      </p:pic>
      <p:pic>
        <p:nvPicPr>
          <p:cNvPr id="3075" name="Picture 3"/>
          <p:cNvPicPr>
            <a:picLocks noGrp="1" noChangeAspect="1" noChangeArrowheads="1"/>
          </p:cNvPicPr>
          <p:nvPr>
            <p:ph sz="half" idx="1"/>
          </p:nvPr>
        </p:nvPicPr>
        <p:blipFill>
          <a:blip r:embed="rId3"/>
          <a:srcRect/>
          <a:stretch>
            <a:fillRect/>
          </a:stretch>
        </p:blipFill>
        <p:spPr bwMode="auto">
          <a:xfrm>
            <a:off x="966787" y="2532856"/>
            <a:ext cx="3019425" cy="3209925"/>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026" name="Picture 2"/>
          <p:cNvPicPr>
            <a:picLocks noGrp="1" noChangeAspect="1" noChangeArrowheads="1"/>
          </p:cNvPicPr>
          <p:nvPr>
            <p:ph sz="half" idx="1"/>
          </p:nvPr>
        </p:nvPicPr>
        <p:blipFill>
          <a:blip r:embed="rId2"/>
          <a:srcRect/>
          <a:stretch>
            <a:fillRect/>
          </a:stretch>
        </p:blipFill>
        <p:spPr bwMode="auto">
          <a:xfrm>
            <a:off x="457200" y="500042"/>
            <a:ext cx="8329642" cy="6000792"/>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a:bodyPr>
          <a:lstStyle/>
          <a:p>
            <a:r>
              <a:rPr lang="en-US" b="1" dirty="0" smtClean="0"/>
              <a:t>Physical activity</a:t>
            </a:r>
            <a:r>
              <a:rPr lang="en-US" dirty="0" smtClean="0"/>
              <a:t> is something you do that involves movement and expends energy.</a:t>
            </a:r>
          </a:p>
          <a:p>
            <a:endParaRPr lang="en-US" dirty="0" smtClean="0"/>
          </a:p>
          <a:p>
            <a:r>
              <a:rPr lang="en-US" b="1" dirty="0" smtClean="0"/>
              <a:t>Exercise </a:t>
            </a:r>
            <a:r>
              <a:rPr lang="en-US" dirty="0" smtClean="0"/>
              <a:t>is a physical activity that is planned or structured. It is movements that are designed to make your body stronger.</a:t>
            </a:r>
          </a:p>
          <a:p>
            <a:endParaRPr lang="en-US" dirty="0" smtClean="0"/>
          </a:p>
          <a:p>
            <a:r>
              <a:rPr lang="en-US" b="1" dirty="0" smtClean="0"/>
              <a:t>Physical fitness is something you acquire. It is a measure of your body’s ability to perform physical activities and exercises.</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pic>
        <p:nvPicPr>
          <p:cNvPr id="2050" name="Picture 2"/>
          <p:cNvPicPr>
            <a:picLocks noGrp="1" noChangeAspect="1" noChangeArrowheads="1"/>
          </p:cNvPicPr>
          <p:nvPr>
            <p:ph sz="half" idx="1"/>
          </p:nvPr>
        </p:nvPicPr>
        <p:blipFill>
          <a:blip r:embed="rId2"/>
          <a:srcRect/>
          <a:stretch>
            <a:fillRect/>
          </a:stretch>
        </p:blipFill>
        <p:spPr bwMode="auto">
          <a:xfrm>
            <a:off x="457200" y="500042"/>
            <a:ext cx="8686800" cy="6072230"/>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4" name="عنصر نائب للمحتوى 3"/>
          <p:cNvSpPr>
            <a:spLocks noGrp="1"/>
          </p:cNvSpPr>
          <p:nvPr>
            <p:ph sz="half" idx="2"/>
          </p:nvPr>
        </p:nvSpPr>
        <p:spPr/>
        <p:txBody>
          <a:bodyPr/>
          <a:lstStyle/>
          <a:p>
            <a:endParaRPr lang="en-US"/>
          </a:p>
        </p:txBody>
      </p:sp>
      <p:pic>
        <p:nvPicPr>
          <p:cNvPr id="3074" name="Picture 2"/>
          <p:cNvPicPr>
            <a:picLocks noGrp="1" noChangeAspect="1" noChangeArrowheads="1"/>
          </p:cNvPicPr>
          <p:nvPr>
            <p:ph sz="half" idx="1"/>
          </p:nvPr>
        </p:nvPicPr>
        <p:blipFill>
          <a:blip r:embed="rId2"/>
          <a:srcRect/>
          <a:stretch>
            <a:fillRect/>
          </a:stretch>
        </p:blipFill>
        <p:spPr bwMode="auto">
          <a:xfrm>
            <a:off x="457200" y="142852"/>
            <a:ext cx="7615262" cy="6429420"/>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4" name="عنصر نائب للمحتوى 3"/>
          <p:cNvSpPr>
            <a:spLocks noGrp="1"/>
          </p:cNvSpPr>
          <p:nvPr>
            <p:ph sz="half" idx="2"/>
          </p:nvPr>
        </p:nvSpPr>
        <p:spPr/>
        <p:txBody>
          <a:bodyPr/>
          <a:lstStyle/>
          <a:p>
            <a:endParaRPr lang="en-US"/>
          </a:p>
        </p:txBody>
      </p:sp>
      <p:pic>
        <p:nvPicPr>
          <p:cNvPr id="4099" name="Picture 3"/>
          <p:cNvPicPr>
            <a:picLocks noGrp="1" noChangeAspect="1" noChangeArrowheads="1"/>
          </p:cNvPicPr>
          <p:nvPr>
            <p:ph sz="half" idx="1"/>
          </p:nvPr>
        </p:nvPicPr>
        <p:blipFill>
          <a:blip r:embed="rId2"/>
          <a:srcRect/>
          <a:stretch>
            <a:fillRect/>
          </a:stretch>
        </p:blipFill>
        <p:spPr bwMode="auto">
          <a:xfrm>
            <a:off x="457200" y="0"/>
            <a:ext cx="8186766" cy="7643842"/>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4" name="عنصر نائب للمحتوى 3"/>
          <p:cNvSpPr>
            <a:spLocks noGrp="1"/>
          </p:cNvSpPr>
          <p:nvPr>
            <p:ph sz="half" idx="2"/>
          </p:nvPr>
        </p:nvSpPr>
        <p:spPr/>
        <p:txBody>
          <a:bodyPr/>
          <a:lstStyle/>
          <a:p>
            <a:endParaRPr lang="en-US"/>
          </a:p>
        </p:txBody>
      </p:sp>
      <p:pic>
        <p:nvPicPr>
          <p:cNvPr id="5122" name="Picture 2"/>
          <p:cNvPicPr>
            <a:picLocks noGrp="1" noChangeAspect="1" noChangeArrowheads="1"/>
          </p:cNvPicPr>
          <p:nvPr>
            <p:ph sz="half" idx="1"/>
          </p:nvPr>
        </p:nvPicPr>
        <p:blipFill>
          <a:blip r:embed="rId2"/>
          <a:srcRect/>
          <a:stretch>
            <a:fillRect/>
          </a:stretch>
        </p:blipFill>
        <p:spPr bwMode="auto">
          <a:xfrm>
            <a:off x="457200" y="214290"/>
            <a:ext cx="7829576" cy="6500858"/>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4" name="عنصر نائب للمحتوى 3"/>
          <p:cNvSpPr>
            <a:spLocks noGrp="1"/>
          </p:cNvSpPr>
          <p:nvPr>
            <p:ph sz="half" idx="2"/>
          </p:nvPr>
        </p:nvSpPr>
        <p:spPr/>
        <p:txBody>
          <a:bodyPr/>
          <a:lstStyle/>
          <a:p>
            <a:endParaRPr lang="en-US"/>
          </a:p>
        </p:txBody>
      </p:sp>
      <p:pic>
        <p:nvPicPr>
          <p:cNvPr id="6146" name="Picture 2"/>
          <p:cNvPicPr>
            <a:picLocks noGrp="1" noChangeAspect="1" noChangeArrowheads="1"/>
          </p:cNvPicPr>
          <p:nvPr>
            <p:ph sz="half" idx="1"/>
          </p:nvPr>
        </p:nvPicPr>
        <p:blipFill>
          <a:blip r:embed="rId2"/>
          <a:srcRect/>
          <a:stretch>
            <a:fillRect/>
          </a:stretch>
        </p:blipFill>
        <p:spPr bwMode="auto">
          <a:xfrm>
            <a:off x="457200" y="214290"/>
            <a:ext cx="8115328" cy="6643710"/>
          </a:xfrm>
          <a:prstGeom prst="rect">
            <a:avLst/>
          </a:prstGeom>
          <a:noFill/>
          <a:ln w="9525">
            <a:no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4" name="عنصر نائب للمحتوى 3"/>
          <p:cNvSpPr>
            <a:spLocks noGrp="1"/>
          </p:cNvSpPr>
          <p:nvPr>
            <p:ph sz="half" idx="2"/>
          </p:nvPr>
        </p:nvSpPr>
        <p:spPr/>
        <p:txBody>
          <a:bodyPr/>
          <a:lstStyle/>
          <a:p>
            <a:endParaRPr lang="en-US"/>
          </a:p>
        </p:txBody>
      </p:sp>
      <p:pic>
        <p:nvPicPr>
          <p:cNvPr id="7170" name="Picture 2"/>
          <p:cNvPicPr>
            <a:picLocks noGrp="1" noChangeAspect="1" noChangeArrowheads="1"/>
          </p:cNvPicPr>
          <p:nvPr>
            <p:ph sz="half" idx="1"/>
          </p:nvPr>
        </p:nvPicPr>
        <p:blipFill>
          <a:blip r:embed="rId2"/>
          <a:srcRect/>
          <a:stretch>
            <a:fillRect/>
          </a:stretch>
        </p:blipFill>
        <p:spPr bwMode="auto">
          <a:xfrm>
            <a:off x="457200" y="214290"/>
            <a:ext cx="8329642" cy="6643710"/>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4" name="عنصر نائب للمحتوى 3"/>
          <p:cNvSpPr>
            <a:spLocks noGrp="1"/>
          </p:cNvSpPr>
          <p:nvPr>
            <p:ph sz="half" idx="2"/>
          </p:nvPr>
        </p:nvSpPr>
        <p:spPr/>
        <p:txBody>
          <a:bodyPr/>
          <a:lstStyle/>
          <a:p>
            <a:endParaRPr lang="en-US"/>
          </a:p>
        </p:txBody>
      </p:sp>
      <p:pic>
        <p:nvPicPr>
          <p:cNvPr id="8194" name="Picture 2"/>
          <p:cNvPicPr>
            <a:picLocks noGrp="1" noChangeAspect="1" noChangeArrowheads="1"/>
          </p:cNvPicPr>
          <p:nvPr>
            <p:ph sz="half" idx="1"/>
          </p:nvPr>
        </p:nvPicPr>
        <p:blipFill>
          <a:blip r:embed="rId2"/>
          <a:srcRect/>
          <a:stretch>
            <a:fillRect/>
          </a:stretch>
        </p:blipFill>
        <p:spPr bwMode="auto">
          <a:xfrm>
            <a:off x="457200" y="928670"/>
            <a:ext cx="8258204" cy="5715040"/>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4" name="عنصر نائب للمحتوى 3"/>
          <p:cNvSpPr>
            <a:spLocks noGrp="1"/>
          </p:cNvSpPr>
          <p:nvPr>
            <p:ph sz="half" idx="2"/>
          </p:nvPr>
        </p:nvSpPr>
        <p:spPr/>
        <p:txBody>
          <a:bodyPr/>
          <a:lstStyle/>
          <a:p>
            <a:endParaRPr lang="en-US"/>
          </a:p>
        </p:txBody>
      </p:sp>
      <p:pic>
        <p:nvPicPr>
          <p:cNvPr id="9218" name="Picture 2"/>
          <p:cNvPicPr>
            <a:picLocks noGrp="1" noChangeAspect="1" noChangeArrowheads="1"/>
          </p:cNvPicPr>
          <p:nvPr>
            <p:ph sz="half" idx="1"/>
          </p:nvPr>
        </p:nvPicPr>
        <p:blipFill>
          <a:blip r:embed="rId2"/>
          <a:srcRect/>
          <a:stretch>
            <a:fillRect/>
          </a:stretch>
        </p:blipFill>
        <p:spPr bwMode="auto">
          <a:xfrm>
            <a:off x="457200" y="285728"/>
            <a:ext cx="8686800" cy="6572271"/>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Cool-Down:</a:t>
            </a:r>
            <a:endParaRPr lang="en-US" dirty="0"/>
          </a:p>
        </p:txBody>
      </p:sp>
      <p:sp>
        <p:nvSpPr>
          <p:cNvPr id="3" name="عنصر نائب للمحتوى 2"/>
          <p:cNvSpPr>
            <a:spLocks noGrp="1"/>
          </p:cNvSpPr>
          <p:nvPr>
            <p:ph idx="1"/>
          </p:nvPr>
        </p:nvSpPr>
        <p:spPr/>
        <p:txBody>
          <a:bodyPr/>
          <a:lstStyle/>
          <a:p>
            <a:r>
              <a:rPr lang="en-US" dirty="0" smtClean="0"/>
              <a:t>A cool-down consists of 3 to 5 minutes of light to moderate slow activity after vigorous exercise.</a:t>
            </a:r>
          </a:p>
          <a:p>
            <a:endParaRPr lang="en-US"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t>Physical activity provides:</a:t>
            </a:r>
            <a:endParaRPr lang="en-US" b="1" dirty="0"/>
          </a:p>
        </p:txBody>
      </p:sp>
      <p:sp>
        <p:nvSpPr>
          <p:cNvPr id="3" name="عنصر نائب للمحتوى 2"/>
          <p:cNvSpPr>
            <a:spLocks noGrp="1"/>
          </p:cNvSpPr>
          <p:nvPr>
            <p:ph idx="1"/>
          </p:nvPr>
        </p:nvSpPr>
        <p:spPr/>
        <p:txBody>
          <a:bodyPr>
            <a:normAutofit/>
          </a:bodyPr>
          <a:lstStyle/>
          <a:p>
            <a:r>
              <a:rPr lang="en-US" dirty="0" smtClean="0"/>
              <a:t>Improved health</a:t>
            </a:r>
          </a:p>
          <a:p>
            <a:r>
              <a:rPr lang="en-US" dirty="0" smtClean="0"/>
              <a:t>Improved physical fitness</a:t>
            </a:r>
          </a:p>
          <a:p>
            <a:r>
              <a:rPr lang="en-US" dirty="0" smtClean="0"/>
              <a:t>Improved well-being</a:t>
            </a:r>
          </a:p>
          <a:p>
            <a:r>
              <a:rPr lang="en-US" dirty="0" smtClean="0"/>
              <a:t>Maintenance of a healthy body weight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en-US" b="1" dirty="0" smtClean="0"/>
              <a:t>Physical fitness </a:t>
            </a:r>
            <a:r>
              <a:rPr lang="en-US" dirty="0" smtClean="0"/>
              <a:t>is the ability to function effectively in physical work, training, and other activities and still have enough energy left over to handle any emergencies which may arise.</a:t>
            </a:r>
          </a:p>
          <a:p>
            <a:endParaRPr lang="en-US" dirty="0" smtClean="0"/>
          </a:p>
          <a:p>
            <a:r>
              <a:rPr lang="en-US" dirty="0" smtClean="0"/>
              <a:t>It is achievable by everyone, despite body type, family health history, and past habits </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lnSpcReduction="10000"/>
          </a:bodyPr>
          <a:lstStyle/>
          <a:p>
            <a:r>
              <a:rPr lang="en-US" dirty="0" smtClean="0"/>
              <a:t>Improved health</a:t>
            </a:r>
          </a:p>
          <a:p>
            <a:pPr lvl="1"/>
            <a:r>
              <a:rPr lang="en-US" b="1" dirty="0" smtClean="0"/>
              <a:t>Reduces your risk of becoming obese by helping you achieve and maintain a healthy weight.</a:t>
            </a:r>
          </a:p>
          <a:p>
            <a:pPr lvl="1"/>
            <a:r>
              <a:rPr lang="en-US" b="1" dirty="0" smtClean="0"/>
              <a:t>Reduces your risk of heart disease, osteoporosis, certain cancers and diabetes.</a:t>
            </a:r>
          </a:p>
          <a:p>
            <a:pPr lvl="1"/>
            <a:r>
              <a:rPr lang="en-US" b="1" dirty="0" smtClean="0"/>
              <a:t>Helps control blood pressure.</a:t>
            </a:r>
          </a:p>
          <a:p>
            <a:pPr lvl="1"/>
            <a:r>
              <a:rPr lang="en-US" b="1" dirty="0" smtClean="0"/>
              <a:t>Improves blood cholesterol levels.</a:t>
            </a:r>
          </a:p>
          <a:p>
            <a:pPr lvl="1"/>
            <a:r>
              <a:rPr lang="en-US" b="1" dirty="0" smtClean="0"/>
              <a:t>Helps build and maintain healthy bones, muscles and joints.</a:t>
            </a:r>
          </a:p>
          <a:p>
            <a:pPr lvl="1"/>
            <a:r>
              <a:rPr lang="en-US" b="1" dirty="0" smtClean="0"/>
              <a:t>Improves your immunity to minor illnesses.</a:t>
            </a:r>
          </a:p>
          <a:p>
            <a:pPr lvl="1"/>
            <a:r>
              <a:rPr lang="en-US" b="1" dirty="0" smtClean="0"/>
              <a:t>Boosts your energy level.</a:t>
            </a:r>
            <a:endParaRPr lang="en-US" sz="1600" b="1" dirty="0" smtClean="0"/>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Physical Fitness Benefits</a:t>
            </a:r>
            <a:endParaRPr lang="en-US" dirty="0"/>
          </a:p>
        </p:txBody>
      </p:sp>
      <p:sp>
        <p:nvSpPr>
          <p:cNvPr id="3" name="عنصر نائب للمحتوى 2"/>
          <p:cNvSpPr>
            <a:spLocks noGrp="1"/>
          </p:cNvSpPr>
          <p:nvPr>
            <p:ph idx="1"/>
          </p:nvPr>
        </p:nvSpPr>
        <p:spPr/>
        <p:txBody>
          <a:bodyPr/>
          <a:lstStyle/>
          <a:p>
            <a:r>
              <a:rPr lang="en-US" dirty="0" smtClean="0"/>
              <a:t>Builds your endurance.</a:t>
            </a:r>
          </a:p>
          <a:p>
            <a:r>
              <a:rPr lang="en-US" dirty="0" smtClean="0"/>
              <a:t>Enhances your flexibility.</a:t>
            </a:r>
          </a:p>
          <a:p>
            <a:r>
              <a:rPr lang="en-US" dirty="0" smtClean="0"/>
              <a:t>Reduces frequency and severity of injuries.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Schedule Time for Physical Activity</a:t>
            </a:r>
            <a:endParaRPr lang="en-US" dirty="0"/>
          </a:p>
        </p:txBody>
      </p:sp>
      <p:sp>
        <p:nvSpPr>
          <p:cNvPr id="3" name="عنصر نائب للمحتوى 2"/>
          <p:cNvSpPr>
            <a:spLocks noGrp="1"/>
          </p:cNvSpPr>
          <p:nvPr>
            <p:ph idx="1"/>
          </p:nvPr>
        </p:nvSpPr>
        <p:spPr/>
        <p:txBody>
          <a:bodyPr/>
          <a:lstStyle/>
          <a:p>
            <a:r>
              <a:rPr lang="en-US" dirty="0" smtClean="0"/>
              <a:t>30 minutes a day to reduce the risk of heart disease, diabetes and some cancers.</a:t>
            </a:r>
          </a:p>
          <a:p>
            <a:r>
              <a:rPr lang="en-US" dirty="0" smtClean="0"/>
              <a:t>60 minutes to prevent weight gain in adulthood.</a:t>
            </a:r>
          </a:p>
          <a:p>
            <a:r>
              <a:rPr lang="en-US" dirty="0" smtClean="0"/>
              <a:t>60 to 90 minutes teamed with a low-calorie diet to lose weight and keep it off.</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26B1FEB5-54EA-4C72-8F42-EE4660296BF0}" type="slidenum">
              <a:rPr lang="en-US"/>
              <a:pPr>
                <a:defRPr/>
              </a:pPr>
              <a:t>33</a:t>
            </a:fld>
            <a:endParaRPr lang="en-US"/>
          </a:p>
        </p:txBody>
      </p:sp>
      <p:sp>
        <p:nvSpPr>
          <p:cNvPr id="10243" name="Rectangle 2"/>
          <p:cNvSpPr>
            <a:spLocks noGrp="1" noChangeArrowheads="1"/>
          </p:cNvSpPr>
          <p:nvPr>
            <p:ph type="title"/>
          </p:nvPr>
        </p:nvSpPr>
        <p:spPr>
          <a:xfrm>
            <a:off x="609600" y="0"/>
            <a:ext cx="8229600" cy="1143000"/>
          </a:xfrm>
        </p:spPr>
        <p:txBody>
          <a:bodyPr/>
          <a:lstStyle/>
          <a:p>
            <a:pPr algn="ctr"/>
            <a:r>
              <a:rPr lang="en-US" sz="4000" smtClean="0"/>
              <a:t>Measuring Heart Rate</a:t>
            </a:r>
          </a:p>
        </p:txBody>
      </p:sp>
      <p:sp>
        <p:nvSpPr>
          <p:cNvPr id="80899" name="Rectangle 3"/>
          <p:cNvSpPr>
            <a:spLocks noGrp="1" noChangeArrowheads="1"/>
          </p:cNvSpPr>
          <p:nvPr>
            <p:ph type="body" idx="1"/>
          </p:nvPr>
        </p:nvSpPr>
        <p:spPr>
          <a:xfrm>
            <a:off x="1143000" y="990600"/>
            <a:ext cx="7772400" cy="5334000"/>
          </a:xfrm>
        </p:spPr>
        <p:txBody>
          <a:bodyPr/>
          <a:lstStyle/>
          <a:p>
            <a:r>
              <a:rPr lang="en-US" sz="2400" b="1" dirty="0" smtClean="0"/>
              <a:t>Why?</a:t>
            </a:r>
          </a:p>
          <a:p>
            <a:pPr lvl="1"/>
            <a:r>
              <a:rPr lang="en-US" sz="2000" dirty="0" smtClean="0"/>
              <a:t>To optimize health benefits</a:t>
            </a:r>
          </a:p>
          <a:p>
            <a:pPr lvl="1"/>
            <a:r>
              <a:rPr lang="en-US" sz="2000" dirty="0" smtClean="0"/>
              <a:t>To assess </a:t>
            </a:r>
            <a:r>
              <a:rPr lang="en-US" sz="2000" dirty="0" smtClean="0"/>
              <a:t>individual’s EFFORT</a:t>
            </a:r>
            <a:endParaRPr lang="en-US" sz="2000" dirty="0" smtClean="0"/>
          </a:p>
          <a:p>
            <a:r>
              <a:rPr lang="en-US" sz="2400" b="1" dirty="0" smtClean="0"/>
              <a:t>Where?</a:t>
            </a:r>
          </a:p>
          <a:p>
            <a:pPr lvl="1"/>
            <a:r>
              <a:rPr lang="en-US" sz="2000" dirty="0" smtClean="0"/>
              <a:t>Radial (below thumb)</a:t>
            </a:r>
          </a:p>
          <a:p>
            <a:pPr lvl="1"/>
            <a:r>
              <a:rPr lang="en-US" sz="2000" dirty="0" smtClean="0"/>
              <a:t>Carotid (on neck</a:t>
            </a:r>
            <a:r>
              <a:rPr lang="en-US" sz="2000" dirty="0" smtClean="0"/>
              <a:t>)</a:t>
            </a:r>
            <a:endParaRPr lang="en-US" sz="2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089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8089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8089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8089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8089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8089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AB5EDBB5-B248-4DD1-95EA-CE909590F3CA}" type="slidenum">
              <a:rPr lang="en-US"/>
              <a:pPr>
                <a:defRPr/>
              </a:pPr>
              <a:t>34</a:t>
            </a:fld>
            <a:endParaRPr lang="en-US"/>
          </a:p>
        </p:txBody>
      </p:sp>
      <p:sp>
        <p:nvSpPr>
          <p:cNvPr id="11267" name="Rectangle 2"/>
          <p:cNvSpPr>
            <a:spLocks noGrp="1" noChangeArrowheads="1"/>
          </p:cNvSpPr>
          <p:nvPr>
            <p:ph type="title"/>
          </p:nvPr>
        </p:nvSpPr>
        <p:spPr>
          <a:xfrm>
            <a:off x="609600" y="0"/>
            <a:ext cx="8229600" cy="1143000"/>
          </a:xfrm>
        </p:spPr>
        <p:txBody>
          <a:bodyPr/>
          <a:lstStyle/>
          <a:p>
            <a:pPr algn="ctr"/>
            <a:r>
              <a:rPr lang="en-US" sz="4000" smtClean="0"/>
              <a:t>Determining HR Zones</a:t>
            </a:r>
          </a:p>
        </p:txBody>
      </p:sp>
      <p:sp>
        <p:nvSpPr>
          <p:cNvPr id="81923" name="Rectangle 3"/>
          <p:cNvSpPr>
            <a:spLocks noGrp="1" noChangeArrowheads="1"/>
          </p:cNvSpPr>
          <p:nvPr>
            <p:ph type="body" idx="1"/>
          </p:nvPr>
        </p:nvSpPr>
        <p:spPr>
          <a:xfrm>
            <a:off x="1143000" y="990600"/>
            <a:ext cx="7772400" cy="5334000"/>
          </a:xfrm>
        </p:spPr>
        <p:txBody>
          <a:bodyPr/>
          <a:lstStyle/>
          <a:p>
            <a:r>
              <a:rPr lang="en-US" sz="2400" b="1" dirty="0" smtClean="0"/>
              <a:t>Max HR (MHR): </a:t>
            </a:r>
            <a:r>
              <a:rPr lang="en-US" sz="2400" dirty="0" smtClean="0"/>
              <a:t>220-age</a:t>
            </a:r>
          </a:p>
          <a:p>
            <a:r>
              <a:rPr lang="en-US" sz="2400" b="1" dirty="0" smtClean="0"/>
              <a:t>Resting HR (RHR):</a:t>
            </a:r>
            <a:endParaRPr lang="en-US" sz="2400" dirty="0" smtClean="0"/>
          </a:p>
          <a:p>
            <a:pPr lvl="1"/>
            <a:r>
              <a:rPr lang="en-US" sz="2000" dirty="0" smtClean="0"/>
              <a:t>Awaken &amp; check before lifting head; repeat for 6 days and average</a:t>
            </a:r>
          </a:p>
          <a:p>
            <a:pPr lvl="1"/>
            <a:r>
              <a:rPr lang="en-US" sz="2000" dirty="0" smtClean="0"/>
              <a:t>In school setting: lay down on floor for 10 </a:t>
            </a:r>
            <a:r>
              <a:rPr lang="en-US" sz="2000" dirty="0" err="1" smtClean="0"/>
              <a:t>mins</a:t>
            </a:r>
            <a:r>
              <a:rPr lang="en-US" sz="2000" dirty="0" smtClean="0"/>
              <a:t> then check</a:t>
            </a:r>
          </a:p>
          <a:p>
            <a:r>
              <a:rPr lang="en-US" sz="2400" b="1" dirty="0" smtClean="0"/>
              <a:t>Target Heart Rate Zones (THRZ):</a:t>
            </a:r>
          </a:p>
          <a:p>
            <a:pPr lvl="1"/>
            <a:r>
              <a:rPr lang="en-US" sz="2000" dirty="0" smtClean="0"/>
              <a:t>60-70%MHR</a:t>
            </a:r>
            <a:r>
              <a:rPr lang="en-US" sz="2000" dirty="0" smtClean="0"/>
              <a:t>: fat burning</a:t>
            </a:r>
          </a:p>
          <a:p>
            <a:pPr lvl="1"/>
            <a:r>
              <a:rPr lang="en-US" sz="2000" dirty="0" smtClean="0"/>
              <a:t>70-80%MHR: improved CV endurance</a:t>
            </a:r>
          </a:p>
          <a:p>
            <a:pPr lvl="1"/>
            <a:r>
              <a:rPr lang="en-US" sz="2000" dirty="0" smtClean="0"/>
              <a:t>80-100%MHR: competitive training</a:t>
            </a:r>
          </a:p>
          <a:p>
            <a:r>
              <a:rPr lang="en-US" sz="2400" b="1" dirty="0" smtClean="0"/>
              <a:t>Recovery Heart Rate:</a:t>
            </a:r>
          </a:p>
          <a:p>
            <a:pPr lvl="1"/>
            <a:r>
              <a:rPr lang="en-US" sz="2000" dirty="0" smtClean="0"/>
              <a:t>How long it takes the heart to return to “normal” after PA</a:t>
            </a:r>
          </a:p>
          <a:p>
            <a:pPr lvl="1"/>
            <a:r>
              <a:rPr lang="en-US" sz="2000" dirty="0" smtClean="0"/>
              <a:t>Usually one, three, five minute intervals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19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8192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8192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8192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8192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8192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8192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8192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8192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8192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8192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en-US" dirty="0" smtClean="0"/>
              <a:t>If you feel any unusual pain or discomfort during your physical activity session or if you answer “yes” to any questions listed in the Physical Readiness Questionnaire, contact your allied health professional prior to beginning an exercise program.</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Physical Activity Readiness Questionnaire (PAR-Q)</a:t>
            </a:r>
            <a:endParaRPr lang="en-US" dirty="0"/>
          </a:p>
        </p:txBody>
      </p:sp>
      <p:sp>
        <p:nvSpPr>
          <p:cNvPr id="3" name="عنصر نائب للمحتوى 2"/>
          <p:cNvSpPr>
            <a:spLocks noGrp="1"/>
          </p:cNvSpPr>
          <p:nvPr>
            <p:ph idx="1"/>
          </p:nvPr>
        </p:nvSpPr>
        <p:spPr/>
        <p:txBody>
          <a:bodyPr>
            <a:normAutofit fontScale="92500" lnSpcReduction="20000"/>
          </a:bodyPr>
          <a:lstStyle/>
          <a:p>
            <a:r>
              <a:rPr lang="en-US" dirty="0" smtClean="0"/>
              <a:t>1. Has your doctor ever said that you have a heart condition and that you should only do physical activity recommended by a doctor?</a:t>
            </a:r>
          </a:p>
          <a:p>
            <a:endParaRPr lang="en-US" dirty="0" smtClean="0"/>
          </a:p>
          <a:p>
            <a:r>
              <a:rPr lang="en-US" dirty="0" smtClean="0"/>
              <a:t>2. Do you feel pain in your chest when you do physical activity?</a:t>
            </a:r>
          </a:p>
          <a:p>
            <a:endParaRPr lang="en-US" dirty="0" smtClean="0"/>
          </a:p>
          <a:p>
            <a:r>
              <a:rPr lang="en-US" dirty="0" smtClean="0"/>
              <a:t>3. In the past month, have you had chest pain when you were not doing physical activity?</a:t>
            </a:r>
          </a:p>
          <a:p>
            <a:endParaRPr lang="en-US" dirty="0" smtClean="0"/>
          </a:p>
          <a:p>
            <a:r>
              <a:rPr lang="en-US" dirty="0" smtClean="0"/>
              <a:t>4. Do you lose your balance because of dizziness or do you ever lose consciousness?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en-US" dirty="0" smtClean="0"/>
              <a:t>5. Do you have a bone or joint problem that could be made worse by a change in your physical activity?</a:t>
            </a:r>
          </a:p>
          <a:p>
            <a:endParaRPr lang="en-US" dirty="0" smtClean="0"/>
          </a:p>
          <a:p>
            <a:r>
              <a:rPr lang="en-US" dirty="0" smtClean="0"/>
              <a:t>6. Is your doctor currently prescribing drugs for your blood pressure or heart condition?</a:t>
            </a:r>
          </a:p>
          <a:p>
            <a:endParaRPr lang="en-US" dirty="0" smtClean="0"/>
          </a:p>
          <a:p>
            <a:r>
              <a:rPr lang="en-US" dirty="0" smtClean="0"/>
              <a:t>7. Do you know any other reason that prevents you doing  physical activity?</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A physical activity program</a:t>
            </a:r>
            <a:br>
              <a:rPr lang="en-US" dirty="0" smtClean="0"/>
            </a:br>
            <a:r>
              <a:rPr lang="en-US" dirty="0" smtClean="0"/>
              <a:t>includes 3 primary components:</a:t>
            </a:r>
            <a:endParaRPr lang="en-US" dirty="0"/>
          </a:p>
        </p:txBody>
      </p:sp>
      <p:sp>
        <p:nvSpPr>
          <p:cNvPr id="3" name="عنصر نائب للمحتوى 2"/>
          <p:cNvSpPr>
            <a:spLocks noGrp="1"/>
          </p:cNvSpPr>
          <p:nvPr>
            <p:ph idx="1"/>
          </p:nvPr>
        </p:nvSpPr>
        <p:spPr/>
        <p:txBody>
          <a:bodyPr>
            <a:normAutofit/>
          </a:bodyPr>
          <a:lstStyle/>
          <a:p>
            <a:r>
              <a:rPr lang="en-US" b="1" dirty="0" smtClean="0"/>
              <a:t>1- Aerobic (Cardiovascular): </a:t>
            </a:r>
          </a:p>
          <a:p>
            <a:r>
              <a:rPr lang="en-US" dirty="0" smtClean="0"/>
              <a:t>Aerobic activities, such as running and swimming, intensive walking, bicycling, swimming, skiing, rowing, stair climbing, and jumping rope</a:t>
            </a:r>
          </a:p>
          <a:p>
            <a:endParaRPr lang="en-US" dirty="0" smtClean="0"/>
          </a:p>
          <a:p>
            <a:r>
              <a:rPr lang="en-US" dirty="0" smtClean="0"/>
              <a:t>help the heart, lungs and blood vessels become more effective at delivering to the muscles what they need to function - oxygen and glucose.</a:t>
            </a:r>
          </a:p>
          <a:p>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a:bodyPr>
          <a:lstStyle/>
          <a:p>
            <a:r>
              <a:rPr lang="en-US" i="1" dirty="0" smtClean="0"/>
              <a:t>Aerobic exercise is the best type of activity for attaining and maintaining a low percentage of body fat.</a:t>
            </a:r>
          </a:p>
          <a:p>
            <a:endParaRPr lang="en-US" i="1" dirty="0" smtClean="0"/>
          </a:p>
          <a:p>
            <a:r>
              <a:rPr lang="en-US" i="1" dirty="0" smtClean="0"/>
              <a:t>As regard walking: should begin slowly with 12 minutes of walking at least four times a week and add two minutes each week to every workout until the duration reaches 45 to 60 minutes per workout.</a:t>
            </a:r>
          </a:p>
          <a:p>
            <a:r>
              <a:rPr lang="en-US" i="1" dirty="0" smtClean="0"/>
              <a:t>You can increase the intensity by adding hills or stairs.</a:t>
            </a:r>
          </a:p>
          <a:p>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sz="3100" b="1" dirty="0" smtClean="0"/>
              <a:t>Many factors can negatively affect one's ability to perform well aerobically. These include the following</a:t>
            </a:r>
            <a:r>
              <a:rPr lang="en-US" dirty="0" smtClean="0"/>
              <a:t>:</a:t>
            </a:r>
            <a:endParaRPr lang="en-US" dirty="0"/>
          </a:p>
        </p:txBody>
      </p:sp>
      <p:sp>
        <p:nvSpPr>
          <p:cNvPr id="3" name="عنصر نائب للمحتوى 2"/>
          <p:cNvSpPr>
            <a:spLocks noGrp="1"/>
          </p:cNvSpPr>
          <p:nvPr>
            <p:ph idx="1"/>
          </p:nvPr>
        </p:nvSpPr>
        <p:spPr/>
        <p:txBody>
          <a:bodyPr/>
          <a:lstStyle/>
          <a:p>
            <a:r>
              <a:rPr lang="en-US" dirty="0" smtClean="0"/>
              <a:t>• Age.</a:t>
            </a:r>
          </a:p>
          <a:p>
            <a:r>
              <a:rPr lang="en-US" dirty="0" smtClean="0"/>
              <a:t>• Anemia.</a:t>
            </a:r>
          </a:p>
          <a:p>
            <a:r>
              <a:rPr lang="en-US" dirty="0" smtClean="0"/>
              <a:t>• Carbon monoxide from tobacco smoke or pollution.</a:t>
            </a:r>
          </a:p>
          <a:p>
            <a:r>
              <a:rPr lang="en-US" dirty="0" smtClean="0"/>
              <a:t>• High altitude (reduced oxygen pressure).</a:t>
            </a:r>
          </a:p>
          <a:p>
            <a:r>
              <a:rPr lang="en-US" dirty="0" smtClean="0"/>
              <a:t>• Illness (heart disease).</a:t>
            </a:r>
          </a:p>
          <a:p>
            <a:r>
              <a:rPr lang="en-US" dirty="0" smtClean="0"/>
              <a:t>• Obesity.</a:t>
            </a:r>
          </a:p>
          <a:p>
            <a:pPr>
              <a:buNone/>
            </a:pP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281</TotalTime>
  <Words>1026</Words>
  <Application>Microsoft Office PowerPoint</Application>
  <PresentationFormat>On-screen Show (4:3)</PresentationFormat>
  <Paragraphs>110</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تدفق</vt:lpstr>
      <vt:lpstr>Physical fitness </vt:lpstr>
      <vt:lpstr>Slide 2</vt:lpstr>
      <vt:lpstr>Slide 3</vt:lpstr>
      <vt:lpstr>Slide 4</vt:lpstr>
      <vt:lpstr>Physical Activity Readiness Questionnaire (PAR-Q)</vt:lpstr>
      <vt:lpstr>Slide 6</vt:lpstr>
      <vt:lpstr>A physical activity program includes 3 primary components:</vt:lpstr>
      <vt:lpstr>Slide 8</vt:lpstr>
      <vt:lpstr>Many factors can negatively affect one's ability to perform well aerobically. These include the following:</vt:lpstr>
      <vt:lpstr>Slide 10</vt:lpstr>
      <vt:lpstr>Slide 11</vt:lpstr>
      <vt:lpstr>Recommended Exercise Sequence:</vt:lpstr>
      <vt:lpstr>Warm-Up</vt:lpstr>
      <vt:lpstr>Stretching</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Cool-Down:</vt:lpstr>
      <vt:lpstr>Physical activity provides:</vt:lpstr>
      <vt:lpstr>Slide 30</vt:lpstr>
      <vt:lpstr>Physical Fitness Benefits</vt:lpstr>
      <vt:lpstr>Schedule Time for Physical Activity</vt:lpstr>
      <vt:lpstr>Measuring Heart Rate</vt:lpstr>
      <vt:lpstr>Determining HR Zones</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Physical fitness </dc:title>
  <dc:creator>USER</dc:creator>
  <cp:lastModifiedBy>ksu</cp:lastModifiedBy>
  <cp:revision>50</cp:revision>
  <dcterms:created xsi:type="dcterms:W3CDTF">2010-08-01T15:32:29Z</dcterms:created>
  <dcterms:modified xsi:type="dcterms:W3CDTF">2012-09-17T07:56:17Z</dcterms:modified>
</cp:coreProperties>
</file>