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8" r:id="rId31"/>
    <p:sldId id="290" r:id="rId32"/>
    <p:sldId id="291" r:id="rId33"/>
    <p:sldId id="289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12CCE7D-8C2B-44E1-B846-2C575372439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F772A6D-5D22-4F5B-8033-A50E833319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CE7D-8C2B-44E1-B846-2C575372439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72A6D-5D22-4F5B-8033-A50E833319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CE7D-8C2B-44E1-B846-2C575372439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72A6D-5D22-4F5B-8033-A50E833319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12CCE7D-8C2B-44E1-B846-2C575372439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72A6D-5D22-4F5B-8033-A50E833319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12CCE7D-8C2B-44E1-B846-2C575372439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F772A6D-5D22-4F5B-8033-A50E8333198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12CCE7D-8C2B-44E1-B846-2C575372439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F772A6D-5D22-4F5B-8033-A50E833319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12CCE7D-8C2B-44E1-B846-2C575372439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F772A6D-5D22-4F5B-8033-A50E833319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CE7D-8C2B-44E1-B846-2C575372439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72A6D-5D22-4F5B-8033-A50E833319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12CCE7D-8C2B-44E1-B846-2C575372439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F772A6D-5D22-4F5B-8033-A50E833319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12CCE7D-8C2B-44E1-B846-2C575372439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F772A6D-5D22-4F5B-8033-A50E833319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12CCE7D-8C2B-44E1-B846-2C575372439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F772A6D-5D22-4F5B-8033-A50E833319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12CCE7D-8C2B-44E1-B846-2C575372439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F772A6D-5D22-4F5B-8033-A50E833319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Postoperative Nursing management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Omimah</a:t>
            </a:r>
            <a:r>
              <a:rPr lang="en-US" dirty="0" smtClean="0"/>
              <a:t> </a:t>
            </a:r>
            <a:r>
              <a:rPr lang="en-US" dirty="0" err="1" smtClean="0"/>
              <a:t>Qadhi</a:t>
            </a:r>
            <a:endParaRPr lang="en-US" dirty="0" smtClean="0"/>
          </a:p>
          <a:p>
            <a:r>
              <a:rPr lang="en-US" dirty="0" smtClean="0"/>
              <a:t>KSU/SON</a:t>
            </a:r>
            <a:endParaRPr lang="en-US" dirty="0"/>
          </a:p>
        </p:txBody>
      </p:sp>
      <p:pic>
        <p:nvPicPr>
          <p:cNvPr id="1026" name="Picture 2" descr="C:\Users\Public\Pictures\recovery r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743200"/>
            <a:ext cx="4953000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Public\Pictures\shock diagra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33400"/>
            <a:ext cx="8382000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Hypovolemic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Cardiogenic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Nurogenic</a:t>
            </a:r>
            <a:r>
              <a:rPr lang="en-US" dirty="0" smtClean="0"/>
              <a:t>= septic</a:t>
            </a:r>
          </a:p>
          <a:p>
            <a:r>
              <a:rPr lang="en-US" dirty="0" smtClean="0"/>
              <a:t>Anaphylactic = distributive.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will ONLY discuss </a:t>
            </a:r>
            <a:r>
              <a:rPr lang="en-US" dirty="0" err="1" smtClean="0"/>
              <a:t>hypovelemia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Cause: ↓ fluid volume ( include blood, plasma, body fluids e.g. prolonged vomiting or diarrhea).</a:t>
            </a:r>
          </a:p>
          <a:p>
            <a:pPr>
              <a:buNone/>
            </a:pPr>
            <a:r>
              <a:rPr lang="en-US" dirty="0" smtClean="0"/>
              <a:t>What are the manifestations ??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V/S:(↓ arterial blood pressure, weak pulse, ↑respiration.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Skin: pale, cool, moist.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Urinary: </a:t>
            </a:r>
            <a:r>
              <a:rPr lang="en-US" dirty="0" err="1" smtClean="0"/>
              <a:t>oliguria</a:t>
            </a:r>
            <a:r>
              <a:rPr lang="en-US" dirty="0" smtClean="0"/>
              <a:t> &amp; concentrated urine why ?? think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Nuerologic</a:t>
            </a:r>
            <a:r>
              <a:rPr lang="en-US" dirty="0" smtClean="0"/>
              <a:t>: Change in LOC. What ???</a:t>
            </a:r>
          </a:p>
          <a:p>
            <a:r>
              <a:rPr lang="en-US" dirty="0" smtClean="0"/>
              <a:t>C.V.S. : ↓ CVP (central Venus pressure) what ??.</a:t>
            </a:r>
          </a:p>
          <a:p>
            <a:r>
              <a:rPr lang="en-US" dirty="0" smtClean="0"/>
              <a:t>Psychological: anxiety.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Airway patent (why) think ??</a:t>
            </a:r>
          </a:p>
          <a:p>
            <a:r>
              <a:rPr lang="en-US" dirty="0" smtClean="0"/>
              <a:t> blood and fluids replacement (why) ??</a:t>
            </a:r>
          </a:p>
          <a:p>
            <a:r>
              <a:rPr lang="en-US" dirty="0" smtClean="0"/>
              <a:t>Indwelling urethral catheter.</a:t>
            </a:r>
          </a:p>
          <a:p>
            <a:r>
              <a:rPr lang="en-US" dirty="0" smtClean="0"/>
              <a:t>Central line (CVP).</a:t>
            </a:r>
          </a:p>
          <a:p>
            <a:pPr>
              <a:buNone/>
            </a:pPr>
            <a:r>
              <a:rPr lang="en-US" dirty="0" smtClean="0"/>
              <a:t>Nurse`s role: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Give O2 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Trendelenburg</a:t>
            </a:r>
            <a:r>
              <a:rPr lang="en-US" dirty="0" smtClean="0"/>
              <a:t> position (why)? </a:t>
            </a:r>
            <a:endParaRPr lang="en-US" dirty="0"/>
          </a:p>
        </p:txBody>
      </p:sp>
      <p:pic>
        <p:nvPicPr>
          <p:cNvPr id="7171" name="Picture 3" descr="C:\Users\Public\Pictures\trendelenburg position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28600"/>
            <a:ext cx="2628900" cy="2133600"/>
          </a:xfrm>
          <a:prstGeom prst="rect">
            <a:avLst/>
          </a:prstGeom>
          <a:noFill/>
        </p:spPr>
      </p:pic>
      <p:pic>
        <p:nvPicPr>
          <p:cNvPr id="7172" name="Picture 4" descr="C:\Users\Public\Pictures\trendelenburg posi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200400"/>
            <a:ext cx="2286000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Public\Pictures\positoin in sho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914400"/>
            <a:ext cx="5791200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Maintain body </a:t>
            </a:r>
            <a:r>
              <a:rPr lang="en-US" dirty="0" err="1" smtClean="0"/>
              <a:t>temprature</a:t>
            </a:r>
            <a:r>
              <a:rPr lang="en-US" dirty="0" smtClean="0"/>
              <a:t> (warm) NO HEATING.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IVFs.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V/S &amp; CVP q 15 minutes.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Maintain urinary output.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Input &amp; output monitoring.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Emotional support.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Heamorrage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Types : 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Primary: operation.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Intermediate or reactionary: first few hours post surgery.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Secondary: sometimes after the operation because of infection or insecure tying. It can be seen and on the surface (external or evident) if not seen its called (concealed or internal).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</a:t>
            </a:r>
            <a:r>
              <a:rPr lang="en-US" dirty="0" err="1" smtClean="0"/>
              <a:t>calssification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This classification is according to the kind of the vessel bleeding: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Capillary hemorrhage: slow, general ooze.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Venous hemorrhage: bubbles, dark.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Arterial hemorrhage: bright, spurts with each heart beat.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Manifestation: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According to the amount and the rapidity.</a:t>
            </a:r>
          </a:p>
          <a:p>
            <a:pPr>
              <a:buNone/>
            </a:pPr>
            <a:r>
              <a:rPr lang="en-US" dirty="0" smtClean="0"/>
              <a:t>↓ temperature, ↑ pulse, ↑ respiration (deep, air gasping) , ↓ blood pressure, cold, moist, &amp; pale skin, rapid ↓ hemoglobin, thirsty, apprehension &amp; restlessness.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Postoprative</a:t>
            </a:r>
            <a:r>
              <a:rPr lang="en-US" dirty="0" smtClean="0"/>
              <a:t> Nursing acre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Maintaining patent airway (why??).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Head @ side, deep breathing, coughing, and IS.</a:t>
            </a:r>
          </a:p>
          <a:p>
            <a:r>
              <a:rPr lang="en-US" dirty="0" smtClean="0"/>
              <a:t>Position changing Q 2 hours, activities as tolerated and prescribed.</a:t>
            </a:r>
          </a:p>
          <a:p>
            <a:r>
              <a:rPr lang="en-US" dirty="0" smtClean="0"/>
              <a:t>Assess breath sounds.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Shock position.</a:t>
            </a:r>
          </a:p>
          <a:p>
            <a:r>
              <a:rPr lang="en-US" dirty="0" smtClean="0"/>
              <a:t>Observe the wound for bleeding.</a:t>
            </a:r>
          </a:p>
          <a:p>
            <a:r>
              <a:rPr lang="en-US" dirty="0" smtClean="0"/>
              <a:t>Pressure dressing on the bleeding wound.</a:t>
            </a:r>
          </a:p>
          <a:p>
            <a:r>
              <a:rPr lang="en-US" dirty="0" smtClean="0"/>
              <a:t>Elevate bleeding part when possible.</a:t>
            </a:r>
          </a:p>
          <a:p>
            <a:r>
              <a:rPr lang="en-US" dirty="0" smtClean="0"/>
              <a:t>Blood transfusion.</a:t>
            </a:r>
          </a:p>
          <a:p>
            <a:r>
              <a:rPr lang="en-US" dirty="0" smtClean="0"/>
              <a:t>V/S q 15 minutes.</a:t>
            </a:r>
          </a:p>
          <a:p>
            <a:r>
              <a:rPr lang="en-US" dirty="0" smtClean="0"/>
              <a:t>Sedation or narcotic if indicated.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Circulatory problems: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8358" indent="-514350">
              <a:buFont typeface="+mj-lt"/>
              <a:buAutoNum type="arabicPeriod"/>
            </a:pPr>
            <a:r>
              <a:rPr lang="en-US" dirty="0" err="1" smtClean="0"/>
              <a:t>Thrombophlebitis</a:t>
            </a:r>
            <a:r>
              <a:rPr lang="en-US" dirty="0" smtClean="0"/>
              <a:t>:  ( thrombosis in diseased vein). It could be mild or sever inflammation of the vein associated with  clot formation.</a:t>
            </a:r>
          </a:p>
          <a:p>
            <a:pPr marL="578358" indent="-514350">
              <a:buNone/>
            </a:pPr>
            <a:r>
              <a:rPr lang="en-US" dirty="0" smtClean="0"/>
              <a:t>Causes: 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Concentrated blood.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Prolonged immobility &amp; obesity.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Direct Pressure.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indent="-514350">
              <a:buAutoNum type="arabicPeriod" startAt="4"/>
            </a:pPr>
            <a:r>
              <a:rPr lang="en-US" dirty="0" smtClean="0"/>
              <a:t>Injury to the vein. </a:t>
            </a:r>
          </a:p>
          <a:p>
            <a:pPr marL="578358" indent="-514350">
              <a:buNone/>
            </a:pPr>
            <a:r>
              <a:rPr lang="en-US" dirty="0" smtClean="0"/>
              <a:t>Manifestations of </a:t>
            </a:r>
            <a:r>
              <a:rPr lang="en-US" dirty="0" err="1" smtClean="0"/>
              <a:t>thrombophlebites</a:t>
            </a:r>
            <a:r>
              <a:rPr lang="en-US" dirty="0" smtClean="0"/>
              <a:t>:</a:t>
            </a:r>
          </a:p>
          <a:p>
            <a:pPr marL="578358" indent="-514350">
              <a:buNone/>
            </a:pPr>
            <a:endParaRPr lang="en-US" dirty="0" smtClean="0"/>
          </a:p>
          <a:p>
            <a:pPr marL="578358" indent="-514350">
              <a:buNone/>
            </a:pPr>
            <a:r>
              <a:rPr lang="en-US" dirty="0" smtClean="0"/>
              <a:t>Painful calf muscle &amp; tenderness.</a:t>
            </a:r>
          </a:p>
          <a:p>
            <a:pPr marL="578358" indent="-514350">
              <a:buNone/>
            </a:pPr>
            <a:r>
              <a:rPr lang="en-US" dirty="0" smtClean="0"/>
              <a:t>Swelling &amp; warmth or heat.</a:t>
            </a:r>
          </a:p>
          <a:p>
            <a:pPr marL="578358" indent="-514350">
              <a:buNone/>
            </a:pPr>
            <a:r>
              <a:rPr lang="en-US" dirty="0" smtClean="0"/>
              <a:t>? Fever. 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phlebothrombosis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460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Its thrombosis in a healthy vein. Clot without inflammation in a vein.</a:t>
            </a:r>
          </a:p>
          <a:p>
            <a:pPr>
              <a:buNone/>
            </a:pPr>
            <a:r>
              <a:rPr lang="en-US" dirty="0" smtClean="0"/>
              <a:t>Common where ??  Calf muscles.</a:t>
            </a:r>
          </a:p>
          <a:p>
            <a:pPr>
              <a:buNone/>
            </a:pPr>
            <a:r>
              <a:rPr lang="en-US" dirty="0" smtClean="0"/>
              <a:t>Manifestations: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Pain &amp; tenderness in calf muscle.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Homan`s sign.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Slight edema in foot, ankle, or calf.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↑ pulse rate, mild fever.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07008"/>
          </a:xfrm>
        </p:spPr>
        <p:txBody>
          <a:bodyPr/>
          <a:lstStyle/>
          <a:p>
            <a:pPr>
              <a:buNone/>
            </a:pPr>
            <a:r>
              <a:rPr lang="en-US" u="sng" dirty="0" smtClean="0"/>
              <a:t>Its dangerous because the clot can dislodged and form an </a:t>
            </a:r>
            <a:r>
              <a:rPr lang="en-US" u="sng" dirty="0" err="1" smtClean="0"/>
              <a:t>ambolus</a:t>
            </a:r>
            <a:r>
              <a:rPr lang="en-US" u="sng" dirty="0" smtClean="0"/>
              <a:t> e.g. P.E.</a:t>
            </a:r>
          </a:p>
          <a:p>
            <a:pPr>
              <a:buNone/>
            </a:pPr>
            <a:endParaRPr lang="en-US" u="sng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Nursing Management of </a:t>
            </a:r>
            <a:r>
              <a:rPr lang="en-US" u="sng" dirty="0" smtClean="0"/>
              <a:t>BOTH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Prevent or stop the clot formation: ( IVFs post op, </a:t>
            </a:r>
            <a:r>
              <a:rPr lang="en-US" u="sng" dirty="0" smtClean="0"/>
              <a:t>ambulation</a:t>
            </a:r>
            <a:r>
              <a:rPr lang="en-US" dirty="0" smtClean="0"/>
              <a:t>, </a:t>
            </a:r>
            <a:r>
              <a:rPr lang="en-US" u="sng" dirty="0" smtClean="0"/>
              <a:t>leg exercise</a:t>
            </a:r>
            <a:r>
              <a:rPr lang="en-US" dirty="0" smtClean="0"/>
              <a:t>, NO ELEVATION may cause knee constriction. </a:t>
            </a:r>
          </a:p>
          <a:p>
            <a:r>
              <a:rPr lang="en-US" dirty="0" smtClean="0"/>
              <a:t>Active treatment: anticoagulant agents, bed rest and elevation of the affected part, elastic stocking.  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Pulmonary embolism (PE)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Commonly caused by dislodgment of a thrombus from a vein in the leg.</a:t>
            </a:r>
          </a:p>
          <a:p>
            <a:pPr>
              <a:buNone/>
            </a:pPr>
            <a:r>
              <a:rPr lang="en-US" dirty="0" smtClean="0"/>
              <a:t>Manifestations: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SOB, tachycardia, cyanosis, stabbing C.P., </a:t>
            </a:r>
            <a:r>
              <a:rPr lang="en-US" dirty="0" err="1" smtClean="0"/>
              <a:t>tachypnea</a:t>
            </a:r>
            <a:r>
              <a:rPr lang="en-US" dirty="0" smtClean="0"/>
              <a:t>, anxiety. </a:t>
            </a:r>
          </a:p>
          <a:p>
            <a:pPr>
              <a:buNone/>
            </a:pPr>
            <a:r>
              <a:rPr lang="en-US" dirty="0" smtClean="0"/>
              <a:t>how it could be prevented??</a:t>
            </a:r>
          </a:p>
          <a:p>
            <a:pPr>
              <a:buNone/>
            </a:pPr>
            <a:r>
              <a:rPr lang="en-US" dirty="0" smtClean="0"/>
              <a:t>By preventing the formation of thrombosis            </a:t>
            </a:r>
          </a:p>
          <a:p>
            <a:pPr>
              <a:buNone/>
            </a:pPr>
            <a:r>
              <a:rPr lang="en-US" dirty="0" smtClean="0"/>
              <a:t>(ambulation, leg exercise, early detection of DVT or any thrombosis)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Respiratory complication: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indent="-514350">
              <a:buFont typeface="+mj-lt"/>
              <a:buAutoNum type="arabicParenR"/>
            </a:pPr>
            <a:r>
              <a:rPr lang="en-US" dirty="0" err="1" smtClean="0"/>
              <a:t>Atelectasis</a:t>
            </a:r>
            <a:r>
              <a:rPr lang="en-US" dirty="0" smtClean="0"/>
              <a:t>:  collapse of some alveoli or may be the entire lung.</a:t>
            </a:r>
          </a:p>
          <a:p>
            <a:pPr marL="578358" indent="-514350">
              <a:buFont typeface="+mj-lt"/>
              <a:buAutoNum type="arabicParenR"/>
            </a:pPr>
            <a:r>
              <a:rPr lang="en-US" dirty="0" smtClean="0"/>
              <a:t>Bronchitis.</a:t>
            </a:r>
          </a:p>
          <a:p>
            <a:pPr marL="578358" indent="-514350">
              <a:buFont typeface="+mj-lt"/>
              <a:buAutoNum type="arabicParenR"/>
            </a:pPr>
            <a:r>
              <a:rPr lang="en-US" dirty="0" smtClean="0"/>
              <a:t>Bronchopneumonia.</a:t>
            </a:r>
          </a:p>
          <a:p>
            <a:pPr marL="578358" indent="-514350">
              <a:buFont typeface="+mj-lt"/>
              <a:buAutoNum type="arabicParenR"/>
            </a:pPr>
            <a:r>
              <a:rPr lang="en-US" dirty="0" smtClean="0"/>
              <a:t>Hypostatic pulmonary congestion.</a:t>
            </a:r>
          </a:p>
          <a:p>
            <a:pPr marL="578358" indent="-514350">
              <a:buFont typeface="+mj-lt"/>
              <a:buAutoNum type="arabicParenR"/>
            </a:pPr>
            <a:r>
              <a:rPr lang="en-US" dirty="0" err="1" smtClean="0"/>
              <a:t>Pleuristy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Nursing </a:t>
            </a:r>
            <a:r>
              <a:rPr lang="en-US" dirty="0" err="1" smtClean="0"/>
              <a:t>manegment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Prevention: pre op deep breathing and coughing exercise, hydration, positioning (semi prone or lateral) in recovery room, suctioning, isolate from </a:t>
            </a:r>
            <a:r>
              <a:rPr lang="en-US" dirty="0" err="1" smtClean="0"/>
              <a:t>ppl</a:t>
            </a:r>
            <a:r>
              <a:rPr lang="en-US" dirty="0" smtClean="0"/>
              <a:t> with res. Problems, ambulation, IS frequently.</a:t>
            </a:r>
            <a:endParaRPr lang="en-US" dirty="0"/>
          </a:p>
        </p:txBody>
      </p:sp>
      <p:pic>
        <p:nvPicPr>
          <p:cNvPr id="1026" name="Picture 2" descr="C:\Users\Public\Pictures\semiprone posi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4648200"/>
            <a:ext cx="2438400" cy="1828800"/>
          </a:xfrm>
          <a:prstGeom prst="rect">
            <a:avLst/>
          </a:prstGeom>
          <a:noFill/>
        </p:spPr>
      </p:pic>
      <p:pic>
        <p:nvPicPr>
          <p:cNvPr id="1027" name="Picture 3" descr="C:\Users\Public\Pictures\lateral posi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572000"/>
            <a:ext cx="2466975" cy="1847850"/>
          </a:xfrm>
          <a:prstGeom prst="rect">
            <a:avLst/>
          </a:prstGeom>
          <a:noFill/>
        </p:spPr>
      </p:pic>
      <p:pic>
        <p:nvPicPr>
          <p:cNvPr id="1028" name="Picture 4" descr="C:\Users\Public\Pictures\lateral position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572000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Investigations may be required: bronchoscope, postural drainage, antibiotic,O2.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en-US" dirty="0" smtClean="0"/>
              <a:t>2. Maintain circulation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3.   Maintain fluid and electrolytes.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Elastic stocking for ↑ risk for thrombosis.</a:t>
            </a:r>
          </a:p>
          <a:p>
            <a:r>
              <a:rPr lang="en-US" dirty="0" smtClean="0"/>
              <a:t>Encourage bed exercises and ambulation as prescribed.</a:t>
            </a:r>
          </a:p>
          <a:p>
            <a:r>
              <a:rPr lang="en-US" dirty="0" smtClean="0"/>
              <a:t>Monitor intake &amp; output (1200 ml output).</a:t>
            </a:r>
          </a:p>
          <a:p>
            <a:r>
              <a:rPr lang="en-US" dirty="0" smtClean="0"/>
              <a:t>IVFs, body weight, encourage oral intake, ↑protein. 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op </a:t>
            </a:r>
            <a:r>
              <a:rPr lang="en-US" dirty="0" err="1" smtClean="0"/>
              <a:t>complicatoin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Infected wounds = infected surgical  incisions </a:t>
            </a:r>
            <a:endParaRPr lang="en-US" dirty="0"/>
          </a:p>
        </p:txBody>
      </p:sp>
      <p:pic>
        <p:nvPicPr>
          <p:cNvPr id="2050" name="Picture 2" descr="C:\Users\Public\Pictures\infected wound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895600"/>
            <a:ext cx="2581275" cy="2133600"/>
          </a:xfrm>
          <a:prstGeom prst="rect">
            <a:avLst/>
          </a:prstGeom>
          <a:noFill/>
        </p:spPr>
      </p:pic>
      <p:pic>
        <p:nvPicPr>
          <p:cNvPr id="2051" name="Picture 3" descr="C:\Users\Public\Pictures\infected wound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362200"/>
            <a:ext cx="2628900" cy="1743075"/>
          </a:xfrm>
          <a:prstGeom prst="rect">
            <a:avLst/>
          </a:prstGeom>
          <a:noFill/>
        </p:spPr>
      </p:pic>
      <p:pic>
        <p:nvPicPr>
          <p:cNvPr id="2052" name="Picture 4" descr="C:\Users\Public\Pictures\infected wound 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2590800"/>
            <a:ext cx="2628900" cy="1743075"/>
          </a:xfrm>
          <a:prstGeom prst="rect">
            <a:avLst/>
          </a:prstGeom>
          <a:noFill/>
        </p:spPr>
      </p:pic>
      <p:pic>
        <p:nvPicPr>
          <p:cNvPr id="2053" name="Picture 5" descr="C:\Users\Public\Pictures\infected wound 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4572000"/>
            <a:ext cx="2657475" cy="1724025"/>
          </a:xfrm>
          <a:prstGeom prst="rect">
            <a:avLst/>
          </a:prstGeom>
          <a:noFill/>
        </p:spPr>
      </p:pic>
      <p:pic>
        <p:nvPicPr>
          <p:cNvPr id="2054" name="Picture 6" descr="C:\Users\Public\Pictures\infected wound 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4724400"/>
            <a:ext cx="2466975" cy="1857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Risk factors for wound infection (sepsis):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Obesity, old age, no aseptic technique in dressing, anticancer drugs &amp; steroids, poor technique in OR, disease (diabetes, jaundice).</a:t>
            </a:r>
          </a:p>
          <a:p>
            <a:pPr>
              <a:buNone/>
            </a:pPr>
            <a:r>
              <a:rPr lang="en-US" dirty="0" smtClean="0"/>
              <a:t>Manifestations:</a:t>
            </a:r>
          </a:p>
          <a:p>
            <a:pPr>
              <a:buNone/>
            </a:pPr>
            <a:r>
              <a:rPr lang="en-US" dirty="0" smtClean="0"/>
              <a:t>Redness, swelling, tenderness, heat, drainage, ↑pulse, ↑ temperature, positive wound swab.</a:t>
            </a:r>
          </a:p>
          <a:p>
            <a:pPr marL="578358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Treatment could be incision </a:t>
            </a:r>
            <a:r>
              <a:rPr lang="en-US" smtClean="0"/>
              <a:t>and drainage.</a:t>
            </a:r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Rupture of wound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</a:t>
            </a:r>
            <a:r>
              <a:rPr lang="en-US" dirty="0" smtClean="0"/>
              <a:t>Evisceration </a:t>
            </a:r>
            <a:r>
              <a:rPr lang="en-US" dirty="0" smtClean="0"/>
              <a:t>                     </a:t>
            </a:r>
            <a:r>
              <a:rPr lang="en-US" dirty="0" smtClean="0"/>
              <a:t>  2. dehiscence                   </a:t>
            </a:r>
            <a:endParaRPr lang="en-US" dirty="0"/>
          </a:p>
        </p:txBody>
      </p:sp>
      <p:pic>
        <p:nvPicPr>
          <p:cNvPr id="4098" name="Picture 2" descr="C:\Users\Public\Pictures\evasce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971800"/>
            <a:ext cx="2286000" cy="3124200"/>
          </a:xfrm>
          <a:prstGeom prst="rect">
            <a:avLst/>
          </a:prstGeom>
          <a:noFill/>
        </p:spPr>
      </p:pic>
      <p:pic>
        <p:nvPicPr>
          <p:cNvPr id="4099" name="Picture 3" descr="C:\Users\Public\Pictures\dehiscen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438400"/>
            <a:ext cx="2619375" cy="2438400"/>
          </a:xfrm>
          <a:prstGeom prst="rect">
            <a:avLst/>
          </a:prstGeom>
          <a:noFill/>
        </p:spPr>
      </p:pic>
      <p:pic>
        <p:nvPicPr>
          <p:cNvPr id="4100" name="Picture 4" descr="C:\Users\Public\Pictures\dehiscence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3657600"/>
            <a:ext cx="2466975" cy="2695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en-US" dirty="0" smtClean="0"/>
              <a:t>4.   Maintain nutrition.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5.   Promote activity.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6. Promote comfort.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7.   Teach patient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↑ protein  and ↑ </a:t>
            </a:r>
            <a:r>
              <a:rPr lang="en-US" dirty="0" err="1" smtClean="0"/>
              <a:t>vit</a:t>
            </a:r>
            <a:r>
              <a:rPr lang="en-US" dirty="0" smtClean="0"/>
              <a:t>. C, carbohydrate, frequent meals for anorexia. </a:t>
            </a:r>
          </a:p>
          <a:p>
            <a:r>
              <a:rPr lang="en-US" dirty="0" smtClean="0"/>
              <a:t>Leg exercises, ADLs, reassume ambulation as permitted.</a:t>
            </a:r>
          </a:p>
          <a:p>
            <a:endParaRPr lang="en-US" dirty="0" smtClean="0"/>
          </a:p>
          <a:p>
            <a:r>
              <a:rPr lang="en-US" dirty="0" smtClean="0"/>
              <a:t>Pain relieve, expressing.</a:t>
            </a:r>
          </a:p>
          <a:p>
            <a:endParaRPr lang="en-US" dirty="0" smtClean="0"/>
          </a:p>
          <a:p>
            <a:r>
              <a:rPr lang="en-US" dirty="0" smtClean="0"/>
              <a:t>Self care, diet, activities,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Postoprative</a:t>
            </a:r>
            <a:r>
              <a:rPr lang="en-US" dirty="0" smtClean="0"/>
              <a:t> </a:t>
            </a:r>
            <a:r>
              <a:rPr lang="en-US" dirty="0" err="1" smtClean="0"/>
              <a:t>com;ications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C.V.S. (shock, hemorrhage, DVT, </a:t>
            </a:r>
            <a:r>
              <a:rPr lang="en-US" dirty="0" err="1" smtClean="0"/>
              <a:t>phlebities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Pulmonary: </a:t>
            </a:r>
            <a:r>
              <a:rPr lang="en-US" dirty="0" err="1" smtClean="0"/>
              <a:t>atelectasis</a:t>
            </a:r>
            <a:r>
              <a:rPr lang="en-US" dirty="0" smtClean="0"/>
              <a:t>, pneumonia, aspiration, embolism.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G.I.T. : 	conception, paralytic </a:t>
            </a:r>
            <a:r>
              <a:rPr lang="en-US" dirty="0" err="1" smtClean="0"/>
              <a:t>ileus</a:t>
            </a:r>
            <a:r>
              <a:rPr lang="en-US" dirty="0" smtClean="0"/>
              <a:t>, </a:t>
            </a:r>
            <a:r>
              <a:rPr lang="en-US" dirty="0" err="1" smtClean="0"/>
              <a:t>intistinal</a:t>
            </a:r>
            <a:r>
              <a:rPr lang="en-US" dirty="0" smtClean="0"/>
              <a:t> obstruction.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Urinary sys. : urinary retention, urinary tract infection (UTI).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	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indent="-514350">
              <a:buAutoNum type="arabicPeriod" startAt="5"/>
            </a:pPr>
            <a:r>
              <a:rPr lang="en-US" dirty="0" smtClean="0"/>
              <a:t>Wound: infection, hematoma, hemorrhage, delay healing, rupture.</a:t>
            </a:r>
          </a:p>
          <a:p>
            <a:pPr marL="578358" indent="-514350">
              <a:buAutoNum type="arabicPeriod" startAt="5"/>
            </a:pPr>
            <a:r>
              <a:rPr lang="en-US" dirty="0" smtClean="0"/>
              <a:t>Psychological: delirium, stroke.</a:t>
            </a:r>
          </a:p>
          <a:p>
            <a:pPr marL="578358" indent="-514350">
              <a:buNone/>
            </a:pPr>
            <a:endParaRPr lang="en-US" dirty="0"/>
          </a:p>
        </p:txBody>
      </p:sp>
      <p:pic>
        <p:nvPicPr>
          <p:cNvPr id="2050" name="Picture 2" descr="C:\Users\Public\Pictures\recovery room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505200"/>
            <a:ext cx="579120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Posop</a:t>
            </a:r>
            <a:r>
              <a:rPr lang="en-US" dirty="0" smtClean="0"/>
              <a:t>. Devices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Drains, chest tubes, </a:t>
            </a:r>
            <a:endParaRPr lang="en-US" dirty="0"/>
          </a:p>
        </p:txBody>
      </p:sp>
      <p:pic>
        <p:nvPicPr>
          <p:cNvPr id="1026" name="Picture 2" descr="C:\Users\Public\Pictures\hemovac dr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667000"/>
            <a:ext cx="3276600" cy="2590800"/>
          </a:xfrm>
          <a:prstGeom prst="rect">
            <a:avLst/>
          </a:prstGeom>
          <a:noFill/>
        </p:spPr>
      </p:pic>
      <p:pic>
        <p:nvPicPr>
          <p:cNvPr id="1027" name="Picture 3" descr="C:\Users\Public\Pictures\J P dra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4876800"/>
            <a:ext cx="2647950" cy="1724025"/>
          </a:xfrm>
          <a:prstGeom prst="rect">
            <a:avLst/>
          </a:prstGeom>
          <a:noFill/>
        </p:spPr>
      </p:pic>
      <p:pic>
        <p:nvPicPr>
          <p:cNvPr id="1028" name="Picture 4" descr="C:\Users\Public\Pictures\chest tub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990600"/>
            <a:ext cx="3343275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Hematoma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 descr="C:\Users\Public\Pictures\hematoma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90800"/>
            <a:ext cx="2581275" cy="2514600"/>
          </a:xfrm>
          <a:prstGeom prst="rect">
            <a:avLst/>
          </a:prstGeom>
          <a:noFill/>
        </p:spPr>
      </p:pic>
      <p:pic>
        <p:nvPicPr>
          <p:cNvPr id="3075" name="Picture 3" descr="C:\Users\Public\Pictures\hematoma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1371600"/>
            <a:ext cx="2667000" cy="1847850"/>
          </a:xfrm>
          <a:prstGeom prst="rect">
            <a:avLst/>
          </a:prstGeom>
          <a:noFill/>
        </p:spPr>
      </p:pic>
      <p:pic>
        <p:nvPicPr>
          <p:cNvPr id="3076" name="Picture 4" descr="C:\Users\Public\Pictures\hematoma 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3581400"/>
            <a:ext cx="2286000" cy="2362200"/>
          </a:xfrm>
          <a:prstGeom prst="rect">
            <a:avLst/>
          </a:prstGeom>
          <a:noFill/>
        </p:spPr>
      </p:pic>
      <p:pic>
        <p:nvPicPr>
          <p:cNvPr id="3077" name="Picture 5" descr="C:\Users\Public\Pictures\hematom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1676400"/>
            <a:ext cx="180975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Shock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Its serious condition postoperatively. </a:t>
            </a:r>
          </a:p>
          <a:p>
            <a:r>
              <a:rPr lang="en-US" dirty="0" smtClean="0"/>
              <a:t>Definition: inadequate cellular perfusion and inadequate cellular oxygenation that lead to a build up of waste (byproducts) from metabolism (</a:t>
            </a:r>
            <a:r>
              <a:rPr lang="en-US" dirty="0" err="1" smtClean="0"/>
              <a:t>unarorobic</a:t>
            </a:r>
            <a:r>
              <a:rPr lang="en-US" dirty="0" smtClean="0"/>
              <a:t>)  . </a:t>
            </a:r>
            <a:endParaRPr lang="en-US" dirty="0"/>
          </a:p>
        </p:txBody>
      </p:sp>
      <p:pic>
        <p:nvPicPr>
          <p:cNvPr id="5122" name="Picture 2" descr="C:\Users\Public\Pictures\sho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685800"/>
            <a:ext cx="3048000" cy="2295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261</TotalTime>
  <Words>996</Words>
  <Application>Microsoft Office PowerPoint</Application>
  <PresentationFormat>On-screen Show (4:3)</PresentationFormat>
  <Paragraphs>166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Verve</vt:lpstr>
      <vt:lpstr>Postoperative Nursing management </vt:lpstr>
      <vt:lpstr>Postoprative Nursing acre</vt:lpstr>
      <vt:lpstr>Contd, </vt:lpstr>
      <vt:lpstr>Contd, </vt:lpstr>
      <vt:lpstr>Postoprative com;ications</vt:lpstr>
      <vt:lpstr>Contd, </vt:lpstr>
      <vt:lpstr>Posop. Devices</vt:lpstr>
      <vt:lpstr>Contd, </vt:lpstr>
      <vt:lpstr>Shock </vt:lpstr>
      <vt:lpstr>Slide 10</vt:lpstr>
      <vt:lpstr>Types:</vt:lpstr>
      <vt:lpstr>We will ONLY discuss hypovelemia:</vt:lpstr>
      <vt:lpstr>Contd, </vt:lpstr>
      <vt:lpstr>management</vt:lpstr>
      <vt:lpstr>Slide 15</vt:lpstr>
      <vt:lpstr>Contd,</vt:lpstr>
      <vt:lpstr>Heamorrage</vt:lpstr>
      <vt:lpstr>Further calssification:</vt:lpstr>
      <vt:lpstr>Manifestation: </vt:lpstr>
      <vt:lpstr>Management:</vt:lpstr>
      <vt:lpstr>Circulatory problems:</vt:lpstr>
      <vt:lpstr>Contd, </vt:lpstr>
      <vt:lpstr>phlebothrombosis</vt:lpstr>
      <vt:lpstr>Contd, </vt:lpstr>
      <vt:lpstr>Nursing Management of BOTH </vt:lpstr>
      <vt:lpstr>Pulmonary embolism (PE)</vt:lpstr>
      <vt:lpstr>Respiratory complication:</vt:lpstr>
      <vt:lpstr>Nursing manegment:</vt:lpstr>
      <vt:lpstr>Contd, </vt:lpstr>
      <vt:lpstr>Post op complicatoin</vt:lpstr>
      <vt:lpstr>Contd, </vt:lpstr>
      <vt:lpstr>Contd, </vt:lpstr>
      <vt:lpstr>Rupture of wound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Postoperative Nursing management</dc:title>
  <dc:creator>om37</dc:creator>
  <cp:lastModifiedBy>om37</cp:lastModifiedBy>
  <cp:revision>28</cp:revision>
  <dcterms:created xsi:type="dcterms:W3CDTF">2011-02-28T20:49:04Z</dcterms:created>
  <dcterms:modified xsi:type="dcterms:W3CDTF">2011-03-02T04:07:23Z</dcterms:modified>
</cp:coreProperties>
</file>