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0"/>
  </p:notesMasterIdLst>
  <p:sldIdLst>
    <p:sldId id="256" r:id="rId2"/>
    <p:sldId id="259" r:id="rId3"/>
    <p:sldId id="269" r:id="rId4"/>
    <p:sldId id="270" r:id="rId5"/>
    <p:sldId id="265" r:id="rId6"/>
    <p:sldId id="266" r:id="rId7"/>
    <p:sldId id="275" r:id="rId8"/>
    <p:sldId id="272" r:id="rId9"/>
    <p:sldId id="262" r:id="rId10"/>
    <p:sldId id="263" r:id="rId11"/>
    <p:sldId id="271" r:id="rId12"/>
    <p:sldId id="268" r:id="rId13"/>
    <p:sldId id="261" r:id="rId14"/>
    <p:sldId id="274" r:id="rId15"/>
    <p:sldId id="258" r:id="rId16"/>
    <p:sldId id="260" r:id="rId17"/>
    <p:sldId id="267" r:id="rId18"/>
    <p:sldId id="26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36" autoAdjust="0"/>
  </p:normalViewPr>
  <p:slideViewPr>
    <p:cSldViewPr>
      <p:cViewPr varScale="1">
        <p:scale>
          <a:sx n="53" d="100"/>
          <a:sy n="53" d="100"/>
        </p:scale>
        <p:origin x="-1782"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A2B93E-EA9F-4D78-9CB2-1655C4A7A592}" type="datetimeFigureOut">
              <a:rPr lang="en-US" smtClean="0"/>
              <a:pPr/>
              <a:t>9/30/2013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A7E3FD-B35A-486C-9053-866CF660D548}" type="slidenum">
              <a:rPr lang="en-US" smtClean="0"/>
              <a:pPr/>
              <a:t>‹#›</a:t>
            </a:fld>
            <a:endParaRPr lang="en-US"/>
          </a:p>
        </p:txBody>
      </p:sp>
    </p:spTree>
    <p:extLst>
      <p:ext uri="{BB962C8B-B14F-4D97-AF65-F5344CB8AC3E}">
        <p14:creationId xmlns:p14="http://schemas.microsoft.com/office/powerpoint/2010/main" val="3199467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2A7E3FD-B35A-486C-9053-866CF660D54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Central Limit Theorem (</a:t>
            </a:r>
            <a:r>
              <a:rPr lang="en-US" sz="1200" b="0" i="0" kern="1200" dirty="0" err="1" smtClean="0">
                <a:solidFill>
                  <a:schemeClr val="tx1"/>
                </a:solidFill>
                <a:latin typeface="+mn-lt"/>
                <a:ea typeface="+mn-ea"/>
                <a:cs typeface="+mn-cs"/>
              </a:rPr>
              <a:t>CLT</a:t>
            </a:r>
            <a:r>
              <a:rPr lang="en-US" sz="1200" b="0" i="0" kern="1200" dirty="0" smtClean="0">
                <a:solidFill>
                  <a:schemeClr val="tx1"/>
                </a:solidFill>
                <a:latin typeface="+mn-lt"/>
                <a:ea typeface="+mn-ea"/>
                <a:cs typeface="+mn-cs"/>
              </a:rPr>
              <a:t>):</a:t>
            </a:r>
            <a:r>
              <a:rPr lang="en-US" sz="1200" b="0" i="0" kern="1200" baseline="0" dirty="0" smtClean="0">
                <a:solidFill>
                  <a:schemeClr val="tx1"/>
                </a:solidFill>
                <a:latin typeface="+mn-lt"/>
                <a:ea typeface="+mn-ea"/>
                <a:cs typeface="+mn-cs"/>
              </a:rPr>
              <a:t> </a:t>
            </a: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err="1" smtClean="0">
                <a:solidFill>
                  <a:schemeClr val="tx1"/>
                </a:solidFill>
                <a:latin typeface="+mn-lt"/>
                <a:ea typeface="+mn-ea"/>
                <a:cs typeface="+mn-cs"/>
              </a:rPr>
              <a:t>Skewness</a:t>
            </a:r>
            <a:r>
              <a:rPr lang="en-US" sz="1400" b="0" i="0" kern="1200" dirty="0" smtClean="0">
                <a:solidFill>
                  <a:schemeClr val="tx1"/>
                </a:solidFill>
                <a:latin typeface="+mn-lt"/>
                <a:ea typeface="+mn-ea"/>
                <a:cs typeface="+mj-cs"/>
              </a:rPr>
              <a:t>:</a:t>
            </a:r>
            <a:r>
              <a:rPr lang="en-US" sz="1400" b="0" i="0" kern="1200" baseline="0" dirty="0" smtClean="0">
                <a:solidFill>
                  <a:schemeClr val="tx1"/>
                </a:solidFill>
                <a:latin typeface="+mn-lt"/>
                <a:ea typeface="+mn-ea"/>
                <a:cs typeface="+mj-cs"/>
              </a:rPr>
              <a:t> is a measure of the asymmetry of the probability distribution of a real-valued random variable.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Kurtosis:</a:t>
            </a:r>
            <a:r>
              <a:rPr lang="en-US" sz="1200" b="0" i="0" kern="1200" baseline="0" dirty="0" smtClean="0">
                <a:solidFill>
                  <a:schemeClr val="tx1"/>
                </a:solidFill>
                <a:latin typeface="+mn-lt"/>
                <a:ea typeface="+mn-ea"/>
                <a:cs typeface="+mn-cs"/>
              </a:rPr>
              <a:t> is any measure of the "</a:t>
            </a:r>
            <a:r>
              <a:rPr lang="en-US" sz="1200" b="0" i="0" kern="1200" baseline="0" dirty="0" err="1" smtClean="0">
                <a:solidFill>
                  <a:schemeClr val="tx1"/>
                </a:solidFill>
                <a:latin typeface="+mn-lt"/>
                <a:ea typeface="+mn-ea"/>
                <a:cs typeface="+mn-cs"/>
              </a:rPr>
              <a:t>peakedness</a:t>
            </a:r>
            <a:r>
              <a:rPr lang="en-US" sz="1200" b="0" i="0" kern="1200" baseline="0" dirty="0" smtClean="0">
                <a:solidFill>
                  <a:schemeClr val="tx1"/>
                </a:solidFill>
                <a:latin typeface="+mn-lt"/>
                <a:ea typeface="+mn-ea"/>
                <a:cs typeface="+mn-cs"/>
              </a:rPr>
              <a:t>" of the probability distribution of a real-valued random variable.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A7E3FD-B35A-486C-9053-866CF660D548}"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2A7E3FD-B35A-486C-9053-866CF660D548}"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400" i="0" kern="1200" baseline="0" dirty="0" smtClean="0">
                <a:solidFill>
                  <a:schemeClr val="tx1"/>
                </a:solidFill>
                <a:latin typeface="+mn-lt"/>
                <a:ea typeface="+mn-ea"/>
                <a:cs typeface="+mj-cs"/>
              </a:rPr>
              <a:t>تحليل القوة الإحصائية هو أحد الاختبارات المكملة لاختبارات الدلالة الإحصائية ، وهو يقدر احتمالية الخطأ من النوع 2 ، (عدم رفض الفرضية الصفرية عندما تكون خاطئة)</a:t>
            </a:r>
            <a:endParaRPr lang="en-US" sz="1400" i="0" dirty="0">
              <a:cs typeface="+mj-cs"/>
            </a:endParaRPr>
          </a:p>
        </p:txBody>
      </p:sp>
      <p:sp>
        <p:nvSpPr>
          <p:cNvPr id="4" name="Slide Number Placeholder 3"/>
          <p:cNvSpPr>
            <a:spLocks noGrp="1"/>
          </p:cNvSpPr>
          <p:nvPr>
            <p:ph type="sldNum" sz="quarter" idx="10"/>
          </p:nvPr>
        </p:nvSpPr>
        <p:spPr/>
        <p:txBody>
          <a:bodyPr/>
          <a:lstStyle/>
          <a:p>
            <a:fld id="{22A7E3FD-B35A-486C-9053-866CF660D548}"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2A7E3FD-B35A-486C-9053-866CF660D548}"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2A7E3FD-B35A-486C-9053-866CF660D548}"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400" kern="1200" baseline="0" dirty="0" smtClean="0">
                <a:solidFill>
                  <a:schemeClr val="tx1"/>
                </a:solidFill>
                <a:latin typeface="+mn-lt"/>
                <a:ea typeface="+mn-ea"/>
                <a:cs typeface="+mj-cs"/>
              </a:rPr>
              <a:t>حجم التأثير ( أو مقدار الفرق بين المتوسطات): عندما يكون حجم التأثير المراد الكشف عنه كبيراً، فإنّ الاختبار الإحصائي يكون أكثر </a:t>
            </a:r>
            <a:r>
              <a:rPr lang="ar-SA" sz="1400" kern="1200" baseline="0" smtClean="0">
                <a:solidFill>
                  <a:schemeClr val="tx1"/>
                </a:solidFill>
                <a:latin typeface="+mn-lt"/>
                <a:ea typeface="+mn-ea"/>
                <a:cs typeface="+mj-cs"/>
              </a:rPr>
              <a:t>قوة مما </a:t>
            </a:r>
            <a:r>
              <a:rPr lang="ar-SA" sz="1400" kern="1200" baseline="0" dirty="0" smtClean="0">
                <a:solidFill>
                  <a:schemeClr val="tx1"/>
                </a:solidFill>
                <a:latin typeface="+mn-lt"/>
                <a:ea typeface="+mn-ea"/>
                <a:cs typeface="+mj-cs"/>
              </a:rPr>
              <a:t>لو كان الاختبار معد للكشف عن حجم التأثير الصغير جداً</a:t>
            </a:r>
            <a:endParaRPr lang="en-US" sz="1400" dirty="0">
              <a:cs typeface="+mj-cs"/>
            </a:endParaRPr>
          </a:p>
        </p:txBody>
      </p:sp>
      <p:sp>
        <p:nvSpPr>
          <p:cNvPr id="4" name="Slide Number Placeholder 3"/>
          <p:cNvSpPr>
            <a:spLocks noGrp="1"/>
          </p:cNvSpPr>
          <p:nvPr>
            <p:ph type="sldNum" sz="quarter" idx="10"/>
          </p:nvPr>
        </p:nvSpPr>
        <p:spPr/>
        <p:txBody>
          <a:bodyPr/>
          <a:lstStyle/>
          <a:p>
            <a:fld id="{22A7E3FD-B35A-486C-9053-866CF660D548}"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buFontTx/>
              <a:buChar char="-"/>
            </a:pPr>
            <a:r>
              <a:rPr lang="ar-SA" sz="1200" kern="1200" baseline="0" dirty="0" smtClean="0">
                <a:solidFill>
                  <a:schemeClr val="tx1"/>
                </a:solidFill>
                <a:latin typeface="+mn-lt"/>
                <a:ea typeface="+mn-ea"/>
                <a:cs typeface="+mn-cs"/>
              </a:rPr>
              <a:t>حجم التأثير هو الذي يقيس قوة العلاقة (التلازم) بين المتغيرات الموجودة في</a:t>
            </a:r>
            <a:r>
              <a:rPr lang="en-US" sz="1200" kern="1200" baseline="0" dirty="0" smtClean="0">
                <a:solidFill>
                  <a:schemeClr val="tx1"/>
                </a:solidFill>
                <a:latin typeface="+mn-lt"/>
                <a:ea typeface="+mn-ea"/>
                <a:cs typeface="+mn-cs"/>
              </a:rPr>
              <a:t> </a:t>
            </a:r>
            <a:r>
              <a:rPr lang="ar-SA" sz="1200" kern="1200" baseline="0" dirty="0" smtClean="0">
                <a:solidFill>
                  <a:schemeClr val="tx1"/>
                </a:solidFill>
                <a:latin typeface="+mn-lt"/>
                <a:ea typeface="+mn-ea"/>
                <a:cs typeface="+mn-cs"/>
              </a:rPr>
              <a:t>الدراسة ،</a:t>
            </a:r>
          </a:p>
          <a:p>
            <a:pPr marL="0" marR="0" indent="0" algn="r" defTabSz="914400" rtl="1" eaLnBrk="1" fontAlgn="auto" latinLnBrk="0" hangingPunct="1">
              <a:lnSpc>
                <a:spcPct val="100000"/>
              </a:lnSpc>
              <a:spcBef>
                <a:spcPts val="0"/>
              </a:spcBef>
              <a:spcAft>
                <a:spcPts val="0"/>
              </a:spcAft>
              <a:buClrTx/>
              <a:buSzTx/>
              <a:buFontTx/>
              <a:buChar char="-"/>
              <a:tabLst/>
              <a:defRPr/>
            </a:pPr>
            <a:r>
              <a:rPr lang="ar-SA" sz="1200" kern="1200" baseline="0" dirty="0" smtClean="0">
                <a:solidFill>
                  <a:schemeClr val="tx1"/>
                </a:solidFill>
                <a:latin typeface="+mn-lt"/>
                <a:ea typeface="+mn-ea"/>
                <a:cs typeface="+mn-cs"/>
              </a:rPr>
              <a:t> </a:t>
            </a:r>
            <a:r>
              <a:rPr lang="ar-SA" sz="1400" kern="1200" baseline="0" dirty="0" smtClean="0">
                <a:solidFill>
                  <a:schemeClr val="tx1"/>
                </a:solidFill>
                <a:latin typeface="+mn-lt"/>
                <a:ea typeface="+mn-ea"/>
                <a:cs typeface="+mn-cs"/>
              </a:rPr>
              <a:t>أنّ حجم التأثير (وبدون أي تضمين للسببية) هو</a:t>
            </a:r>
            <a:r>
              <a:rPr lang="en-US" sz="1400" kern="1200" baseline="0" dirty="0" smtClean="0">
                <a:solidFill>
                  <a:schemeClr val="tx1"/>
                </a:solidFill>
                <a:latin typeface="+mn-lt"/>
                <a:ea typeface="+mn-ea"/>
                <a:cs typeface="+mn-cs"/>
              </a:rPr>
              <a:t> </a:t>
            </a:r>
            <a:r>
              <a:rPr lang="ar-SA" sz="1400" kern="1200" baseline="0" dirty="0" smtClean="0">
                <a:solidFill>
                  <a:schemeClr val="tx1"/>
                </a:solidFill>
                <a:latin typeface="+mn-lt"/>
                <a:ea typeface="+mn-ea"/>
                <a:cs typeface="+mn-cs"/>
              </a:rPr>
              <a:t>الدرجة التي توجد فيها الظاهرة في المجتمع، أو الدرجة التي تكون فيها الفرضية الصفرية خاطئة</a:t>
            </a:r>
            <a:endParaRPr lang="en-US" sz="1400" kern="1200" baseline="0" dirty="0" smtClean="0">
              <a:solidFill>
                <a:schemeClr val="tx1"/>
              </a:solidFill>
              <a:latin typeface="+mn-lt"/>
              <a:ea typeface="+mn-ea"/>
              <a:cs typeface="+mn-cs"/>
            </a:endParaRPr>
          </a:p>
          <a:p>
            <a:pPr algn="r" rtl="1">
              <a:buFontTx/>
              <a:buChar char="-"/>
            </a:pPr>
            <a:r>
              <a:rPr lang="ar-SA" sz="1400" kern="1200" baseline="0" dirty="0" smtClean="0">
                <a:solidFill>
                  <a:schemeClr val="tx1"/>
                </a:solidFill>
                <a:latin typeface="+mn-lt"/>
                <a:ea typeface="+mn-ea"/>
                <a:cs typeface="+mj-cs"/>
              </a:rPr>
              <a:t> حجم التأثير ( أو مقدار الفرق بين المتوسطات): عندما يكون حجم التأثير المراد الكشف عنه كبيراً، فإنّ الاختبار الإحصائي يكون أكثر قوة مما لو كان الاختبار معد للكشف عن حجم التأثير الصغير جداً</a:t>
            </a:r>
          </a:p>
          <a:p>
            <a:pPr algn="r" rtl="1">
              <a:buFontTx/>
              <a:buChar char="-"/>
            </a:pPr>
            <a:r>
              <a:rPr lang="ar-SA" sz="1200" kern="1200" baseline="0" dirty="0" smtClean="0">
                <a:solidFill>
                  <a:schemeClr val="tx1"/>
                </a:solidFill>
                <a:latin typeface="+mn-lt"/>
                <a:ea typeface="+mn-ea"/>
                <a:cs typeface="+mn-cs"/>
              </a:rPr>
              <a:t> حجم التأثير هو ببساطة أي مقياس يخبر عن مدى </a:t>
            </a:r>
            <a:r>
              <a:rPr lang="ar-SA" sz="1200" kern="1200" baseline="0" smtClean="0">
                <a:solidFill>
                  <a:schemeClr val="tx1"/>
                </a:solidFill>
                <a:latin typeface="+mn-lt"/>
                <a:ea typeface="+mn-ea"/>
                <a:cs typeface="+mn-cs"/>
              </a:rPr>
              <a:t>تفسير المتغير </a:t>
            </a:r>
            <a:r>
              <a:rPr lang="ar-SA" sz="1200" kern="1200" baseline="0" dirty="0" smtClean="0">
                <a:solidFill>
                  <a:schemeClr val="tx1"/>
                </a:solidFill>
                <a:latin typeface="+mn-lt"/>
                <a:ea typeface="+mn-ea"/>
                <a:cs typeface="+mn-cs"/>
              </a:rPr>
              <a:t>التابع أو توقعه بواسطة المتغير المستقل</a:t>
            </a:r>
            <a:endParaRPr lang="en-US" sz="1400" dirty="0">
              <a:cs typeface="+mj-cs"/>
            </a:endParaRPr>
          </a:p>
        </p:txBody>
      </p:sp>
      <p:sp>
        <p:nvSpPr>
          <p:cNvPr id="4" name="Slide Number Placeholder 3"/>
          <p:cNvSpPr>
            <a:spLocks noGrp="1"/>
          </p:cNvSpPr>
          <p:nvPr>
            <p:ph type="sldNum" sz="quarter" idx="10"/>
          </p:nvPr>
        </p:nvSpPr>
        <p:spPr/>
        <p:txBody>
          <a:bodyPr/>
          <a:lstStyle/>
          <a:p>
            <a:fld id="{22A7E3FD-B35A-486C-9053-866CF660D548}"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AFF36353-C926-41BF-8428-991A7382A72C}" type="datetimeFigureOut">
              <a:rPr lang="en-US" smtClean="0"/>
              <a:pPr/>
              <a:t>9/30/2013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FCE8A5B1-2C81-4AEF-A848-6FE9BD1CCA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F36353-C926-41BF-8428-991A7382A72C}" type="datetimeFigureOut">
              <a:rPr lang="en-US" smtClean="0"/>
              <a:pPr/>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8A5B1-2C81-4AEF-A848-6FE9BD1CCA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F36353-C926-41BF-8428-991A7382A72C}" type="datetimeFigureOut">
              <a:rPr lang="en-US" smtClean="0"/>
              <a:pPr/>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8A5B1-2C81-4AEF-A848-6FE9BD1CCA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AFF36353-C926-41BF-8428-991A7382A72C}" type="datetimeFigureOut">
              <a:rPr lang="en-US" smtClean="0"/>
              <a:pPr/>
              <a:t>9/30/2013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FCE8A5B1-2C81-4AEF-A848-6FE9BD1CCA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AFF36353-C926-41BF-8428-991A7382A72C}" type="datetimeFigureOut">
              <a:rPr lang="en-US" smtClean="0"/>
              <a:pPr/>
              <a:t>9/30/2013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FCE8A5B1-2C81-4AEF-A848-6FE9BD1CCA25}"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AFF36353-C926-41BF-8428-991A7382A72C}" type="datetimeFigureOut">
              <a:rPr lang="en-US" smtClean="0"/>
              <a:pPr/>
              <a:t>9/30/2013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FCE8A5B1-2C81-4AEF-A848-6FE9BD1CCA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AFF36353-C926-41BF-8428-991A7382A72C}" type="datetimeFigureOut">
              <a:rPr lang="en-US" smtClean="0"/>
              <a:pPr/>
              <a:t>9/30/2013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FCE8A5B1-2C81-4AEF-A848-6FE9BD1CCA25}"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FF36353-C926-41BF-8428-991A7382A72C}" type="datetimeFigureOut">
              <a:rPr lang="en-US" smtClean="0"/>
              <a:pPr/>
              <a:t>9/30/2013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E8A5B1-2C81-4AEF-A848-6FE9BD1CCA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FF36353-C926-41BF-8428-991A7382A72C}" type="datetimeFigureOut">
              <a:rPr lang="en-US" smtClean="0"/>
              <a:pPr/>
              <a:t>9/30/2013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E8A5B1-2C81-4AEF-A848-6FE9BD1CCA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AFF36353-C926-41BF-8428-991A7382A72C}" type="datetimeFigureOut">
              <a:rPr lang="en-US" smtClean="0"/>
              <a:pPr/>
              <a:t>9/30/2013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E8A5B1-2C81-4AEF-A848-6FE9BD1CCA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AFF36353-C926-41BF-8428-991A7382A72C}" type="datetimeFigureOut">
              <a:rPr lang="en-US" smtClean="0"/>
              <a:pPr/>
              <a:t>9/30/2013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FCE8A5B1-2C81-4AEF-A848-6FE9BD1CCA25}"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FF36353-C926-41BF-8428-991A7382A72C}" type="datetimeFigureOut">
              <a:rPr lang="en-US" smtClean="0"/>
              <a:pPr/>
              <a:t>9/30/2013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CE8A5B1-2C81-4AEF-A848-6FE9BD1CCA25}"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7.xml"/><Relationship Id="rId7"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11" Type="http://schemas.openxmlformats.org/officeDocument/2006/relationships/image" Target="../media/image14.wmf"/><Relationship Id="rId5" Type="http://schemas.openxmlformats.org/officeDocument/2006/relationships/image" Target="../media/image16.png"/><Relationship Id="rId10" Type="http://schemas.openxmlformats.org/officeDocument/2006/relationships/oleObject" Target="../embeddings/oleObject4.bin"/><Relationship Id="rId4" Type="http://schemas.openxmlformats.org/officeDocument/2006/relationships/image" Target="../media/image15.png"/><Relationship Id="rId9" Type="http://schemas.openxmlformats.org/officeDocument/2006/relationships/image" Target="../media/image13.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math.yorku.ca/SCS/Online/power/" TargetMode="External"/><Relationship Id="rId2" Type="http://schemas.openxmlformats.org/officeDocument/2006/relationships/hyperlink" Target="http://statpages.org/" TargetMode="External"/><Relationship Id="rId1" Type="http://schemas.openxmlformats.org/officeDocument/2006/relationships/slideLayout" Target="../slideLayouts/slideLayout2.xml"/><Relationship Id="rId5" Type="http://schemas.openxmlformats.org/officeDocument/2006/relationships/hyperlink" Target="http://www.spss.com/samplepower/" TargetMode="External"/><Relationship Id="rId4" Type="http://schemas.openxmlformats.org/officeDocument/2006/relationships/hyperlink" Target="http://www.ncss.com/pass.html"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8.gi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1.bin"/><Relationship Id="rId10" Type="http://schemas.openxmlformats.org/officeDocument/2006/relationships/image" Target="../media/image11.gif"/><Relationship Id="rId4" Type="http://schemas.openxmlformats.org/officeDocument/2006/relationships/image" Target="../media/image7.jpeg"/><Relationship Id="rId9" Type="http://schemas.openxmlformats.org/officeDocument/2006/relationships/image" Target="../media/image10.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828800"/>
            <a:ext cx="8458200" cy="1222375"/>
          </a:xfrm>
        </p:spPr>
        <p:txBody>
          <a:bodyPr>
            <a:normAutofit/>
          </a:bodyPr>
          <a:lstStyle/>
          <a:p>
            <a:r>
              <a:rPr lang="en-US" dirty="0" smtClean="0"/>
              <a:t>Advanced Statistics </a:t>
            </a:r>
            <a:br>
              <a:rPr lang="en-US" dirty="0" smtClean="0"/>
            </a:br>
            <a:r>
              <a:rPr lang="en-US" dirty="0" smtClean="0"/>
              <a:t>Power Analysis &amp; Sample Size</a:t>
            </a:r>
            <a:endParaRPr lang="en-US" dirty="0"/>
          </a:p>
        </p:txBody>
      </p:sp>
      <p:sp>
        <p:nvSpPr>
          <p:cNvPr id="3" name="Subtitle 2"/>
          <p:cNvSpPr>
            <a:spLocks noGrp="1"/>
          </p:cNvSpPr>
          <p:nvPr>
            <p:ph type="subTitle" idx="1"/>
          </p:nvPr>
        </p:nvSpPr>
        <p:spPr>
          <a:xfrm>
            <a:off x="1371600" y="3962400"/>
            <a:ext cx="6400800" cy="914400"/>
          </a:xfrm>
        </p:spPr>
        <p:txBody>
          <a:bodyPr/>
          <a:lstStyle/>
          <a:p>
            <a:pPr algn="ctr"/>
            <a:r>
              <a:rPr lang="en-US" dirty="0" smtClean="0"/>
              <a:t>Osama A </a:t>
            </a:r>
            <a:r>
              <a:rPr lang="en-US" dirty="0" err="1" smtClean="0"/>
              <a:t>Samarkandi</a:t>
            </a:r>
            <a:r>
              <a:rPr lang="en-US" dirty="0" smtClean="0"/>
              <a:t>, PhD-RN, </a:t>
            </a:r>
            <a:r>
              <a:rPr lang="en-US" dirty="0" err="1" smtClean="0"/>
              <a:t>NIAC</a:t>
            </a:r>
            <a:endParaRPr lang="en-US" dirty="0" smtClean="0"/>
          </a:p>
          <a:p>
            <a:pPr algn="ctr"/>
            <a:r>
              <a:rPr lang="en-US" dirty="0" err="1" smtClean="0"/>
              <a:t>BSc</a:t>
            </a:r>
            <a:r>
              <a:rPr lang="en-US" dirty="0" smtClean="0"/>
              <a:t>, </a:t>
            </a:r>
            <a:r>
              <a:rPr lang="en-US" dirty="0" err="1" smtClean="0"/>
              <a:t>GMD</a:t>
            </a:r>
            <a:r>
              <a:rPr lang="en-US" dirty="0" smtClean="0"/>
              <a:t>, BSN, MSN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r>
              <a:rPr lang="en-US" dirty="0" smtClean="0"/>
              <a:t>Sample size … Cont,</a:t>
            </a:r>
            <a:endParaRPr lang="en-US" dirty="0"/>
          </a:p>
        </p:txBody>
      </p:sp>
      <p:sp>
        <p:nvSpPr>
          <p:cNvPr id="3" name="Content Placeholder 2"/>
          <p:cNvSpPr>
            <a:spLocks noGrp="1"/>
          </p:cNvSpPr>
          <p:nvPr>
            <p:ph idx="1"/>
          </p:nvPr>
        </p:nvSpPr>
        <p:spPr/>
        <p:txBody>
          <a:bodyPr>
            <a:normAutofit fontScale="77500" lnSpcReduction="20000"/>
          </a:bodyPr>
          <a:lstStyle/>
          <a:p>
            <a:pPr hangingPunct="0"/>
            <a:r>
              <a:rPr lang="en-US" dirty="0"/>
              <a:t>Before you can answer the question “how many subjects do I need,” you will have to answer several other questions, such as:</a:t>
            </a:r>
          </a:p>
          <a:p>
            <a:pPr lvl="0" hangingPunct="0"/>
            <a:r>
              <a:rPr lang="en-US" dirty="0"/>
              <a:t>How much power do I want?</a:t>
            </a:r>
          </a:p>
          <a:p>
            <a:pPr lvl="0" hangingPunct="0"/>
            <a:r>
              <a:rPr lang="en-US" dirty="0"/>
              <a:t>What is the likely size (in the population) of the effect I am trying to detect, or, what is smallest effect size that I would consider of importance?</a:t>
            </a:r>
          </a:p>
          <a:p>
            <a:pPr lvl="0" hangingPunct="0"/>
            <a:r>
              <a:rPr lang="en-US" dirty="0"/>
              <a:t>What criterion of statistical significance will I employ?</a:t>
            </a:r>
          </a:p>
          <a:p>
            <a:pPr lvl="0" hangingPunct="0"/>
            <a:r>
              <a:rPr lang="en-US" dirty="0"/>
              <a:t>What test statistic will I employ?</a:t>
            </a:r>
          </a:p>
          <a:p>
            <a:pPr lvl="0" hangingPunct="0"/>
            <a:r>
              <a:rPr lang="en-US" dirty="0"/>
              <a:t>What is the standard deviation (in the population) of the criterion variable?</a:t>
            </a:r>
          </a:p>
          <a:p>
            <a:pPr lvl="0" hangingPunct="0"/>
            <a:r>
              <a:rPr lang="en-US" dirty="0"/>
              <a:t>For correlated samples designs, what is the correlation (in the population) between </a:t>
            </a:r>
            <a:r>
              <a:rPr lang="en-US"/>
              <a:t>groups</a:t>
            </a:r>
            <a:r>
              <a:rPr lang="en-US" smtClean="0"/>
              <a:t>?</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r>
              <a:rPr lang="en-US" dirty="0" smtClean="0"/>
              <a:t>Effect size</a:t>
            </a:r>
            <a:endParaRPr lang="en-US" dirty="0"/>
          </a:p>
        </p:txBody>
      </p:sp>
      <p:sp>
        <p:nvSpPr>
          <p:cNvPr id="358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5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54"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 name="Picture 1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2450" y="1371600"/>
            <a:ext cx="3867150" cy="800100"/>
          </a:xfrm>
          <a:prstGeom prst="rect">
            <a:avLst/>
          </a:prstGeom>
          <a:noFill/>
        </p:spPr>
      </p:pic>
      <p:sp>
        <p:nvSpPr>
          <p:cNvPr id="35857"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61" name="Rectangle 2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68"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67" name="Picture 2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09600" y="2209800"/>
            <a:ext cx="3990474" cy="762000"/>
          </a:xfrm>
          <a:prstGeom prst="rect">
            <a:avLst/>
          </a:prstGeom>
          <a:noFill/>
        </p:spPr>
      </p:pic>
      <p:graphicFrame>
        <p:nvGraphicFramePr>
          <p:cNvPr id="35869" name="Object 29"/>
          <p:cNvGraphicFramePr>
            <a:graphicFrameLocks noChangeAspect="1"/>
          </p:cNvGraphicFramePr>
          <p:nvPr/>
        </p:nvGraphicFramePr>
        <p:xfrm>
          <a:off x="457200" y="3200400"/>
          <a:ext cx="2821738" cy="1665288"/>
        </p:xfrm>
        <a:graphic>
          <a:graphicData uri="http://schemas.openxmlformats.org/presentationml/2006/ole">
            <mc:AlternateContent xmlns:mc="http://schemas.openxmlformats.org/markup-compatibility/2006">
              <mc:Choice xmlns:v="urn:schemas-microsoft-com:vml" Requires="v">
                <p:oleObj spid="_x0000_s35872" name="Equation" r:id="rId6" imgW="736560" imgH="444240" progId="Equation.3">
                  <p:embed/>
                </p:oleObj>
              </mc:Choice>
              <mc:Fallback>
                <p:oleObj name="Equation" r:id="rId6" imgW="736560" imgH="444240" progId="Equation.3">
                  <p:embed/>
                  <p:pic>
                    <p:nvPicPr>
                      <p:cNvPr id="0" name="Picture 2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3200400"/>
                        <a:ext cx="2821738" cy="1665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70" name="Object 30"/>
          <p:cNvGraphicFramePr>
            <a:graphicFrameLocks noChangeAspect="1"/>
          </p:cNvGraphicFramePr>
          <p:nvPr/>
        </p:nvGraphicFramePr>
        <p:xfrm>
          <a:off x="3810000" y="3401943"/>
          <a:ext cx="1981200" cy="1004957"/>
        </p:xfrm>
        <a:graphic>
          <a:graphicData uri="http://schemas.openxmlformats.org/presentationml/2006/ole">
            <mc:AlternateContent xmlns:mc="http://schemas.openxmlformats.org/markup-compatibility/2006">
              <mc:Choice xmlns:v="urn:schemas-microsoft-com:vml" Requires="v">
                <p:oleObj spid="_x0000_s35873" name="Equation" r:id="rId8" imgW="850680" imgH="431640" progId="Equation.3">
                  <p:embed/>
                </p:oleObj>
              </mc:Choice>
              <mc:Fallback>
                <p:oleObj name="Equation" r:id="rId8" imgW="850680" imgH="431640" progId="Equation.3">
                  <p:embed/>
                  <p:pic>
                    <p:nvPicPr>
                      <p:cNvPr id="0" name="Picture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3401943"/>
                        <a:ext cx="1981200" cy="10049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71" name="Object 31"/>
          <p:cNvGraphicFramePr>
            <a:graphicFrameLocks noChangeAspect="1"/>
          </p:cNvGraphicFramePr>
          <p:nvPr/>
        </p:nvGraphicFramePr>
        <p:xfrm>
          <a:off x="6248400" y="1524000"/>
          <a:ext cx="1752600" cy="1126671"/>
        </p:xfrm>
        <a:graphic>
          <a:graphicData uri="http://schemas.openxmlformats.org/presentationml/2006/ole">
            <mc:AlternateContent xmlns:mc="http://schemas.openxmlformats.org/markup-compatibility/2006">
              <mc:Choice xmlns:v="urn:schemas-microsoft-com:vml" Requires="v">
                <p:oleObj spid="_x0000_s35874" name="Equation" r:id="rId10" imgW="685800" imgH="457200" progId="Equation.3">
                  <p:embed/>
                </p:oleObj>
              </mc:Choice>
              <mc:Fallback>
                <p:oleObj name="Equation" r:id="rId10" imgW="685800" imgH="457200" progId="Equation.3">
                  <p:embed/>
                  <p:pic>
                    <p:nvPicPr>
                      <p:cNvPr id="0" name="Picture 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48400" y="1524000"/>
                        <a:ext cx="1752600" cy="11266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r>
              <a:rPr lang="en-US" dirty="0" smtClean="0"/>
              <a:t>Effect size</a:t>
            </a:r>
            <a:endParaRPr lang="en-US" dirty="0"/>
          </a:p>
        </p:txBody>
      </p:sp>
      <p:sp>
        <p:nvSpPr>
          <p:cNvPr id="3" name="Content Placeholder 2"/>
          <p:cNvSpPr>
            <a:spLocks noGrp="1"/>
          </p:cNvSpPr>
          <p:nvPr>
            <p:ph idx="1"/>
          </p:nvPr>
        </p:nvSpPr>
        <p:spPr/>
        <p:txBody>
          <a:bodyPr>
            <a:normAutofit/>
          </a:bodyPr>
          <a:lstStyle/>
          <a:p>
            <a:r>
              <a:rPr lang="en-US" dirty="0" smtClean="0"/>
              <a:t>Power analysis builds on the concept of an effect size, which expresses the strength of relationships among research variables.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r>
              <a:rPr lang="en-US" dirty="0" smtClean="0"/>
              <a:t>G-Power</a:t>
            </a:r>
            <a:endParaRPr lang="en-US" dirty="0"/>
          </a:p>
        </p:txBody>
      </p:sp>
      <p:pic>
        <p:nvPicPr>
          <p:cNvPr id="7169" name="Picture 1"/>
          <p:cNvPicPr>
            <a:picLocks noChangeAspect="1" noChangeArrowheads="1"/>
          </p:cNvPicPr>
          <p:nvPr/>
        </p:nvPicPr>
        <p:blipFill>
          <a:blip r:embed="rId2" cstate="print"/>
          <a:srcRect/>
          <a:stretch>
            <a:fillRect/>
          </a:stretch>
        </p:blipFill>
        <p:spPr bwMode="auto">
          <a:xfrm>
            <a:off x="1789176" y="1219200"/>
            <a:ext cx="5562600" cy="52619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r>
              <a:rPr lang="en-US" dirty="0" smtClean="0"/>
              <a:t>G-Power</a:t>
            </a:r>
            <a:endParaRPr lang="en-US" dirty="0"/>
          </a:p>
        </p:txBody>
      </p:sp>
      <p:sp>
        <p:nvSpPr>
          <p:cNvPr id="3" name="Content Placeholder 2"/>
          <p:cNvSpPr>
            <a:spLocks noGrp="1"/>
          </p:cNvSpPr>
          <p:nvPr>
            <p:ph idx="1"/>
          </p:nvPr>
        </p:nvSpPr>
        <p:spPr>
          <a:xfrm>
            <a:off x="304800" y="1066800"/>
            <a:ext cx="8686800" cy="5334000"/>
          </a:xfrm>
        </p:spPr>
        <p:txBody>
          <a:bodyPr>
            <a:noAutofit/>
          </a:bodyPr>
          <a:lstStyle/>
          <a:p>
            <a:pPr hangingPunct="0"/>
            <a:r>
              <a:rPr lang="en-US" sz="2100" dirty="0" smtClean="0"/>
              <a:t>There are several different sorts of power analyses </a:t>
            </a:r>
          </a:p>
          <a:p>
            <a:pPr hangingPunct="0"/>
            <a:r>
              <a:rPr lang="en-US" sz="2100" b="1" dirty="0" smtClean="0"/>
              <a:t>A Priori Power Analysis.</a:t>
            </a:r>
            <a:r>
              <a:rPr lang="en-US" sz="2100" dirty="0" smtClean="0"/>
              <a:t>  This is an important part of planning research.  You determine how many cases you will need to have a good chance of detecting an effect of a specified size with the desired amount of power. </a:t>
            </a:r>
          </a:p>
          <a:p>
            <a:pPr hangingPunct="0"/>
            <a:r>
              <a:rPr lang="en-US" sz="2100" b="1" dirty="0" smtClean="0"/>
              <a:t>A Posteriori Power Analysis.</a:t>
            </a:r>
            <a:r>
              <a:rPr lang="en-US" sz="2100" dirty="0" smtClean="0"/>
              <a:t> Also know as “post hoc” power analysis.  Here you find how much power you would have if you had a specified number of cases.  Is it “a posteriori” only in the sense that you provide the number of number of cases, as if you had already conducted the research. </a:t>
            </a:r>
          </a:p>
          <a:p>
            <a:pPr hangingPunct="0"/>
            <a:r>
              <a:rPr lang="en-US" sz="2100" b="1" dirty="0" smtClean="0"/>
              <a:t>Retrospective Power Analysis.</a:t>
            </a:r>
            <a:r>
              <a:rPr lang="en-US" sz="2100" dirty="0" smtClean="0"/>
              <a:t>  Also known as “observed power.”  There are several types, but basically this involves answering the following question:  “If I were to repeat this research, using the same methods and the same number of cases, and if the size of the effect in the population was exactly the same as it was in the present sample, what would be the probability that I would obtain significant results?”</a:t>
            </a:r>
            <a:endParaRPr lang="en-US" sz="21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r>
              <a:rPr lang="en-US" dirty="0"/>
              <a:t>Type of Test Required</a:t>
            </a:r>
          </a:p>
        </p:txBody>
      </p:sp>
      <p:pic>
        <p:nvPicPr>
          <p:cNvPr id="4" name="Picture 2"/>
          <p:cNvPicPr>
            <a:picLocks noChangeAspect="1" noChangeArrowheads="1"/>
          </p:cNvPicPr>
          <p:nvPr/>
        </p:nvPicPr>
        <p:blipFill>
          <a:blip r:embed="rId2" cstate="print"/>
          <a:srcRect/>
          <a:stretch>
            <a:fillRect/>
          </a:stretch>
        </p:blipFill>
        <p:spPr bwMode="auto">
          <a:xfrm>
            <a:off x="1009650" y="1168817"/>
            <a:ext cx="6991350" cy="53843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a:bodyPr>
          <a:lstStyle/>
          <a:p>
            <a:r>
              <a:rPr lang="en-US" dirty="0" err="1"/>
              <a:t>Faul</a:t>
            </a:r>
            <a:r>
              <a:rPr lang="en-US" dirty="0"/>
              <a:t>, F., </a:t>
            </a:r>
            <a:r>
              <a:rPr lang="en-US" dirty="0" err="1"/>
              <a:t>Erdfelder</a:t>
            </a:r>
            <a:r>
              <a:rPr lang="en-US" dirty="0"/>
              <a:t>, E., Buchner, A., &amp; Lang, A.-G. (2009). Statistical power analyses using G*Power 3.1: Tests for correlation and regression analyses. </a:t>
            </a:r>
            <a:r>
              <a:rPr lang="en-US" i="1" dirty="0"/>
              <a:t>Behavior Research Methods, 41</a:t>
            </a:r>
            <a:r>
              <a:rPr lang="en-US" dirty="0"/>
              <a:t>, 1149-1160</a:t>
            </a:r>
            <a:r>
              <a:rPr lang="en-US" dirty="0" smtClean="0"/>
              <a:t>.</a:t>
            </a:r>
          </a:p>
          <a:p>
            <a:r>
              <a:rPr lang="en-US" dirty="0" err="1"/>
              <a:t>Faul</a:t>
            </a:r>
            <a:r>
              <a:rPr lang="en-US" dirty="0"/>
              <a:t>, F., </a:t>
            </a:r>
            <a:r>
              <a:rPr lang="en-US" dirty="0" err="1"/>
              <a:t>Erdfelder</a:t>
            </a:r>
            <a:r>
              <a:rPr lang="en-US" dirty="0"/>
              <a:t>, E., Lang, A.-G., &amp; Buchner, A. (2007). G*Power 3: A flexible statistical power analysis program for the social, behavioral, and biomedical sciences. </a:t>
            </a:r>
            <a:r>
              <a:rPr lang="en-US" i="1" dirty="0"/>
              <a:t>Behavior Research Methods, 39</a:t>
            </a:r>
            <a:r>
              <a:rPr lang="en-US" dirty="0"/>
              <a:t>, 175-191.</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hlinkClick r:id="rId2"/>
              </a:rPr>
              <a:t>www.StatPages.net</a:t>
            </a:r>
            <a:r>
              <a:rPr lang="en-US" dirty="0" smtClean="0"/>
              <a:t> - This site provides links to a number of online power calculators.</a:t>
            </a:r>
          </a:p>
          <a:p>
            <a:r>
              <a:rPr lang="en-US" dirty="0" smtClean="0">
                <a:hlinkClick r:id="rId3"/>
              </a:rPr>
              <a:t>Power analysis for ANOVA designs</a:t>
            </a:r>
            <a:r>
              <a:rPr lang="en-US" dirty="0" smtClean="0"/>
              <a:t> - an interactive site that computes that calculates power or sample size needed to attain a given power for one effect in a factorial ANOVA design. This particular program can be found elsewhere on the web.</a:t>
            </a:r>
          </a:p>
          <a:p>
            <a:r>
              <a:rPr lang="en-US" dirty="0" smtClean="0">
                <a:hlinkClick r:id="rId4"/>
              </a:rPr>
              <a:t>PASS 2008 </a:t>
            </a:r>
            <a:r>
              <a:rPr lang="en-US" dirty="0" smtClean="0"/>
              <a:t>- a commercial site that allows you to download a 30 day trial version of their program. This is the software that I use. I don't think it's perfect, but I haven't come across anything that I think is better. Unlike many programs, PASS allows users to compute power for repeated measures designs.</a:t>
            </a:r>
          </a:p>
          <a:p>
            <a:r>
              <a:rPr lang="en-US" dirty="0" err="1" smtClean="0"/>
              <a:t>SPSS</a:t>
            </a:r>
            <a:r>
              <a:rPr lang="en-US" dirty="0" smtClean="0"/>
              <a:t> makes a program called </a:t>
            </a:r>
            <a:r>
              <a:rPr lang="en-US" dirty="0" err="1" smtClean="0">
                <a:hlinkClick r:id="rId5"/>
              </a:rPr>
              <a:t>SamplePower</a:t>
            </a:r>
            <a:r>
              <a:rPr lang="en-US" dirty="0" smtClean="0"/>
              <a:t>. I have only take a cursory look at it, and was disappointed that it didn't include repeated measures designs. However, one nice feature of the software is that it will output a complete report on your computer screen which you can then cut and paste into another document.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447800" y="2544762"/>
            <a:ext cx="6400800" cy="1798638"/>
          </a:xfrm>
          <a:prstGeom prst="rect">
            <a:avLst/>
          </a:prstGeom>
        </p:spPr>
        <p:txBody>
          <a:bodyPr>
            <a:normAutofit/>
          </a:bodyPr>
          <a:lstStyle/>
          <a:p>
            <a:pPr marL="342900" marR="0" lvl="0" indent="-342900" algn="ctr" defTabSz="914400" rtl="0" eaLnBrk="1" fontAlgn="auto" latinLnBrk="0" hangingPunct="1">
              <a:lnSpc>
                <a:spcPct val="100000"/>
              </a:lnSpc>
              <a:spcBef>
                <a:spcPct val="20000"/>
              </a:spcBef>
              <a:spcAft>
                <a:spcPts val="0"/>
              </a:spcAft>
              <a:buClr>
                <a:schemeClr val="accent1"/>
              </a:buClr>
              <a:buSzPct val="70000"/>
              <a:tabLst/>
              <a:defRPr/>
            </a:pPr>
            <a:r>
              <a:rPr kumimoji="0" lang="en-US" sz="8500" b="0" i="0" u="none" strike="noStrike" kern="1200" cap="none" spc="0" normalizeH="0" baseline="0" noProof="0" dirty="0" smtClean="0">
                <a:ln>
                  <a:noFill/>
                </a:ln>
                <a:solidFill>
                  <a:schemeClr val="tx2"/>
                </a:solidFill>
                <a:effectLst/>
                <a:uLnTx/>
                <a:uFillTx/>
                <a:latin typeface="+mn-lt"/>
                <a:ea typeface="+mn-ea"/>
                <a:cs typeface="+mn-cs"/>
              </a:rPr>
              <a:t>Thank</a:t>
            </a:r>
            <a:r>
              <a:rPr kumimoji="0" lang="en-US" sz="8500" b="0" i="0" u="none" strike="noStrike" kern="1200" cap="none" spc="0" normalizeH="0" noProof="0" dirty="0" smtClean="0">
                <a:ln>
                  <a:noFill/>
                </a:ln>
                <a:solidFill>
                  <a:schemeClr val="tx2"/>
                </a:solidFill>
                <a:effectLst/>
                <a:uLnTx/>
                <a:uFillTx/>
                <a:latin typeface="+mn-lt"/>
                <a:ea typeface="+mn-ea"/>
                <a:cs typeface="+mn-cs"/>
              </a:rPr>
              <a:t> you !</a:t>
            </a:r>
            <a:endParaRPr kumimoji="0" lang="en-US" sz="85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dirty="0" smtClean="0"/>
              <a:t>Normal Distribution Function, and Curve, </a:t>
            </a:r>
          </a:p>
          <a:p>
            <a:r>
              <a:rPr lang="en-US" dirty="0" smtClean="0"/>
              <a:t>Standard Deviation (</a:t>
            </a:r>
            <a:r>
              <a:rPr lang="el-GR" dirty="0" smtClean="0">
                <a:latin typeface="Times New Roman"/>
                <a:cs typeface="Times New Roman"/>
              </a:rPr>
              <a:t>σ</a:t>
            </a:r>
            <a:r>
              <a:rPr lang="en-US" dirty="0" smtClean="0"/>
              <a:t>), and Quality, </a:t>
            </a:r>
          </a:p>
          <a:p>
            <a:r>
              <a:rPr lang="en-US" dirty="0" smtClean="0"/>
              <a:t>Introduction to power analysis, </a:t>
            </a:r>
          </a:p>
          <a:p>
            <a:r>
              <a:rPr lang="en-US" dirty="0" smtClean="0"/>
              <a:t>Effect size, Degree of freedom, and Sample size calculations, </a:t>
            </a:r>
          </a:p>
          <a:p>
            <a:r>
              <a:rPr lang="en-US" dirty="0" smtClean="0"/>
              <a:t>G-Power application, </a:t>
            </a:r>
          </a:p>
          <a:p>
            <a:r>
              <a:rPr lang="en-US" dirty="0" smtClean="0"/>
              <a:t>Type of test required.</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r>
              <a:rPr lang="en-US" dirty="0" smtClean="0"/>
              <a:t>Normal distribution</a:t>
            </a:r>
            <a:endParaRPr lang="en-US" dirty="0"/>
          </a:p>
        </p:txBody>
      </p:sp>
      <p:pic>
        <p:nvPicPr>
          <p:cNvPr id="2050" name="Picture 2" descr="&#10;f(x) = \frac{1}{\sigma\sqrt{2\pi}} e^{ -\frac{(x-\mu)^2}{2\sigma^2} }.&#10;"/>
          <p:cNvPicPr>
            <a:picLocks noChangeAspect="1" noChangeArrowheads="1"/>
          </p:cNvPicPr>
          <p:nvPr/>
        </p:nvPicPr>
        <p:blipFill>
          <a:blip r:embed="rId3" cstate="print"/>
          <a:srcRect/>
          <a:stretch>
            <a:fillRect/>
          </a:stretch>
        </p:blipFill>
        <p:spPr bwMode="auto">
          <a:xfrm>
            <a:off x="2590800" y="1371600"/>
            <a:ext cx="3941323" cy="990600"/>
          </a:xfrm>
          <a:prstGeom prst="rect">
            <a:avLst/>
          </a:prstGeom>
          <a:noFill/>
        </p:spPr>
      </p:pic>
      <p:pic>
        <p:nvPicPr>
          <p:cNvPr id="6" name="Picture 2" descr="File:Standard deviation diagram.svg"/>
          <p:cNvPicPr>
            <a:picLocks noChangeAspect="1" noChangeArrowheads="1"/>
          </p:cNvPicPr>
          <p:nvPr/>
        </p:nvPicPr>
        <p:blipFill>
          <a:blip r:embed="rId4" cstate="print"/>
          <a:srcRect/>
          <a:stretch>
            <a:fillRect/>
          </a:stretch>
        </p:blipFill>
        <p:spPr bwMode="auto">
          <a:xfrm>
            <a:off x="533400" y="2400300"/>
            <a:ext cx="8153400" cy="40767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r>
              <a:rPr lang="en-US" dirty="0" smtClean="0"/>
              <a:t>Standard Deviation &amp; Quality </a:t>
            </a:r>
            <a:endParaRPr lang="en-US" dirty="0"/>
          </a:p>
        </p:txBody>
      </p:sp>
      <p:graphicFrame>
        <p:nvGraphicFramePr>
          <p:cNvPr id="6" name="Content Placeholder 5"/>
          <p:cNvGraphicFramePr>
            <a:graphicFrameLocks noGrp="1"/>
          </p:cNvGraphicFramePr>
          <p:nvPr>
            <p:ph idx="1"/>
          </p:nvPr>
        </p:nvGraphicFramePr>
        <p:xfrm>
          <a:off x="457200" y="1295400"/>
          <a:ext cx="8288866" cy="4953000"/>
        </p:xfrm>
        <a:graphic>
          <a:graphicData uri="http://schemas.openxmlformats.org/drawingml/2006/table">
            <a:tbl>
              <a:tblPr firstRow="1" bandRow="1">
                <a:tableStyleId>{5C22544A-7EE6-4342-B048-85BDC9FD1C3A}</a:tableStyleId>
              </a:tblPr>
              <a:tblGrid>
                <a:gridCol w="443632"/>
                <a:gridCol w="2649918"/>
                <a:gridCol w="2741994"/>
                <a:gridCol w="2453322"/>
              </a:tblGrid>
              <a:tr h="619125">
                <a:tc>
                  <a:txBody>
                    <a:bodyPr/>
                    <a:lstStyle/>
                    <a:p>
                      <a:pPr marL="0" marR="0" algn="ctr">
                        <a:lnSpc>
                          <a:spcPct val="115000"/>
                        </a:lnSpc>
                        <a:spcBef>
                          <a:spcPts val="0"/>
                        </a:spcBef>
                        <a:spcAft>
                          <a:spcPts val="0"/>
                        </a:spcAft>
                      </a:pPr>
                      <a:r>
                        <a:rPr lang="en-US" sz="2200" b="1" i="1" dirty="0" err="1">
                          <a:latin typeface="Times New Roman"/>
                          <a:ea typeface="Calibri"/>
                          <a:cs typeface="Arial"/>
                        </a:rPr>
                        <a:t>z</a:t>
                      </a:r>
                      <a:r>
                        <a:rPr lang="en-US" sz="2200" b="1" dirty="0" err="1">
                          <a:latin typeface="Times New Roman"/>
                          <a:ea typeface="Calibri"/>
                          <a:cs typeface="Arial"/>
                        </a:rPr>
                        <a:t>σ</a:t>
                      </a:r>
                      <a:endParaRPr lang="en-US" sz="2200" dirty="0">
                        <a:latin typeface="Calibri"/>
                        <a:ea typeface="Calibri"/>
                        <a:cs typeface="Arial"/>
                      </a:endParaRPr>
                    </a:p>
                  </a:txBody>
                  <a:tcPr marL="30480" marR="30480" marT="30480" marB="3048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200" b="1" dirty="0">
                          <a:latin typeface="Times New Roman"/>
                          <a:ea typeface="Calibri"/>
                          <a:cs typeface="Arial"/>
                        </a:rPr>
                        <a:t>Percentage within CI</a:t>
                      </a:r>
                      <a:endParaRPr lang="en-US" sz="2200" dirty="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200" b="1" dirty="0">
                          <a:latin typeface="Times New Roman"/>
                          <a:ea typeface="Calibri"/>
                          <a:cs typeface="Arial"/>
                        </a:rPr>
                        <a:t>Percentage outside CI</a:t>
                      </a:r>
                      <a:endParaRPr lang="en-US" sz="2200" dirty="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200" b="1" dirty="0">
                          <a:latin typeface="Times New Roman"/>
                          <a:ea typeface="Calibri"/>
                          <a:cs typeface="Arial"/>
                        </a:rPr>
                        <a:t>Fraction outside CI</a:t>
                      </a:r>
                      <a:endParaRPr lang="en-US" sz="2200" dirty="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9125">
                <a:tc>
                  <a:txBody>
                    <a:bodyPr/>
                    <a:lstStyle/>
                    <a:p>
                      <a:pPr marL="0" marR="0">
                        <a:lnSpc>
                          <a:spcPct val="115000"/>
                        </a:lnSpc>
                        <a:spcBef>
                          <a:spcPts val="0"/>
                        </a:spcBef>
                        <a:spcAft>
                          <a:spcPts val="0"/>
                        </a:spcAft>
                      </a:pPr>
                      <a:r>
                        <a:rPr lang="en-US" sz="2200" dirty="0">
                          <a:latin typeface="Times New Roman"/>
                          <a:ea typeface="Calibri"/>
                          <a:cs typeface="Arial"/>
                        </a:rPr>
                        <a:t>1σ</a:t>
                      </a:r>
                      <a:endParaRPr lang="en-US" sz="2200" dirty="0">
                        <a:latin typeface="Calibri"/>
                        <a:ea typeface="Calibri"/>
                        <a:cs typeface="Arial"/>
                      </a:endParaRPr>
                    </a:p>
                  </a:txBody>
                  <a:tcPr marL="30480" marR="30480" marT="30480" marB="3048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68.2689492%</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dirty="0">
                          <a:latin typeface="Times New Roman"/>
                          <a:ea typeface="Calibri"/>
                          <a:cs typeface="Arial"/>
                        </a:rPr>
                        <a:t>31.7310508%</a:t>
                      </a:r>
                      <a:endParaRPr lang="en-US" sz="2200" dirty="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1 / 3.1514872</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9125">
                <a:tc>
                  <a:txBody>
                    <a:bodyPr/>
                    <a:lstStyle/>
                    <a:p>
                      <a:pPr marL="0" marR="0">
                        <a:lnSpc>
                          <a:spcPct val="115000"/>
                        </a:lnSpc>
                        <a:spcBef>
                          <a:spcPts val="0"/>
                        </a:spcBef>
                        <a:spcAft>
                          <a:spcPts val="0"/>
                        </a:spcAft>
                      </a:pPr>
                      <a:r>
                        <a:rPr lang="en-US" sz="2200" dirty="0">
                          <a:latin typeface="Times New Roman"/>
                          <a:ea typeface="Calibri"/>
                          <a:cs typeface="Arial"/>
                        </a:rPr>
                        <a:t>2σ</a:t>
                      </a:r>
                      <a:endParaRPr lang="en-US" sz="2200" dirty="0">
                        <a:latin typeface="Calibri"/>
                        <a:ea typeface="Calibri"/>
                        <a:cs typeface="Arial"/>
                      </a:endParaRPr>
                    </a:p>
                  </a:txBody>
                  <a:tcPr marL="30480" marR="30480" marT="30480" marB="3048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95.4499736%</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dirty="0">
                          <a:latin typeface="Times New Roman"/>
                          <a:ea typeface="Calibri"/>
                          <a:cs typeface="Arial"/>
                        </a:rPr>
                        <a:t>4.5500264%</a:t>
                      </a:r>
                      <a:endParaRPr lang="en-US" sz="2200" dirty="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1 / 21.977895</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9125">
                <a:tc>
                  <a:txBody>
                    <a:bodyPr/>
                    <a:lstStyle/>
                    <a:p>
                      <a:pPr marL="0" marR="0">
                        <a:lnSpc>
                          <a:spcPct val="115000"/>
                        </a:lnSpc>
                        <a:spcBef>
                          <a:spcPts val="0"/>
                        </a:spcBef>
                        <a:spcAft>
                          <a:spcPts val="0"/>
                        </a:spcAft>
                      </a:pPr>
                      <a:r>
                        <a:rPr lang="en-US" sz="2200" dirty="0">
                          <a:latin typeface="Times New Roman"/>
                          <a:ea typeface="Calibri"/>
                          <a:cs typeface="Arial"/>
                        </a:rPr>
                        <a:t>3σ</a:t>
                      </a:r>
                      <a:endParaRPr lang="en-US" sz="2200" dirty="0">
                        <a:latin typeface="Calibri"/>
                        <a:ea typeface="Calibri"/>
                        <a:cs typeface="Arial"/>
                      </a:endParaRPr>
                    </a:p>
                  </a:txBody>
                  <a:tcPr marL="30480" marR="30480" marT="30480" marB="3048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99.7300204%</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0.2699796%</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1 / 370.398</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9125">
                <a:tc>
                  <a:txBody>
                    <a:bodyPr/>
                    <a:lstStyle/>
                    <a:p>
                      <a:pPr marL="0" marR="0">
                        <a:lnSpc>
                          <a:spcPct val="115000"/>
                        </a:lnSpc>
                        <a:spcBef>
                          <a:spcPts val="0"/>
                        </a:spcBef>
                        <a:spcAft>
                          <a:spcPts val="0"/>
                        </a:spcAft>
                      </a:pPr>
                      <a:r>
                        <a:rPr lang="en-US" sz="2200" dirty="0">
                          <a:latin typeface="Times New Roman"/>
                          <a:ea typeface="Calibri"/>
                          <a:cs typeface="Arial"/>
                        </a:rPr>
                        <a:t>4σ</a:t>
                      </a:r>
                      <a:endParaRPr lang="en-US" sz="2200" dirty="0">
                        <a:latin typeface="Calibri"/>
                        <a:ea typeface="Calibri"/>
                        <a:cs typeface="Arial"/>
                      </a:endParaRPr>
                    </a:p>
                  </a:txBody>
                  <a:tcPr marL="30480" marR="30480" marT="30480" marB="3048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99.993666%</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0.006334%</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1 / 15,787</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9125">
                <a:tc>
                  <a:txBody>
                    <a:bodyPr/>
                    <a:lstStyle/>
                    <a:p>
                      <a:pPr marL="0" marR="0">
                        <a:lnSpc>
                          <a:spcPct val="115000"/>
                        </a:lnSpc>
                        <a:spcBef>
                          <a:spcPts val="0"/>
                        </a:spcBef>
                        <a:spcAft>
                          <a:spcPts val="0"/>
                        </a:spcAft>
                      </a:pPr>
                      <a:r>
                        <a:rPr lang="en-US" sz="2200" dirty="0">
                          <a:latin typeface="Times New Roman"/>
                          <a:ea typeface="Calibri"/>
                          <a:cs typeface="Arial"/>
                        </a:rPr>
                        <a:t>5σ</a:t>
                      </a:r>
                      <a:endParaRPr lang="en-US" sz="2200" dirty="0">
                        <a:latin typeface="Calibri"/>
                        <a:ea typeface="Calibri"/>
                        <a:cs typeface="Arial"/>
                      </a:endParaRPr>
                    </a:p>
                  </a:txBody>
                  <a:tcPr marL="30480" marR="30480" marT="30480" marB="3048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99.9999426697%</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0.0000573303%</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1 / 1,744,278</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9125">
                <a:tc>
                  <a:txBody>
                    <a:bodyPr/>
                    <a:lstStyle/>
                    <a:p>
                      <a:pPr marL="0" marR="0">
                        <a:lnSpc>
                          <a:spcPct val="115000"/>
                        </a:lnSpc>
                        <a:spcBef>
                          <a:spcPts val="0"/>
                        </a:spcBef>
                        <a:spcAft>
                          <a:spcPts val="0"/>
                        </a:spcAft>
                      </a:pPr>
                      <a:r>
                        <a:rPr lang="en-US" sz="2200" dirty="0">
                          <a:latin typeface="Times New Roman"/>
                          <a:ea typeface="Calibri"/>
                          <a:cs typeface="Arial"/>
                        </a:rPr>
                        <a:t>6σ</a:t>
                      </a:r>
                      <a:endParaRPr lang="en-US" sz="2200" dirty="0">
                        <a:latin typeface="Calibri"/>
                        <a:ea typeface="Calibri"/>
                        <a:cs typeface="Arial"/>
                      </a:endParaRPr>
                    </a:p>
                  </a:txBody>
                  <a:tcPr marL="30480" marR="30480" marT="30480" marB="3048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99.9999998027%</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0.0000001973%</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a:latin typeface="Times New Roman"/>
                          <a:ea typeface="Calibri"/>
                          <a:cs typeface="Arial"/>
                        </a:rPr>
                        <a:t>1 / 506,797,346</a:t>
                      </a:r>
                      <a:endParaRPr lang="en-US" sz="220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9125">
                <a:tc>
                  <a:txBody>
                    <a:bodyPr/>
                    <a:lstStyle/>
                    <a:p>
                      <a:pPr marL="0" marR="0">
                        <a:lnSpc>
                          <a:spcPct val="115000"/>
                        </a:lnSpc>
                        <a:spcBef>
                          <a:spcPts val="0"/>
                        </a:spcBef>
                        <a:spcAft>
                          <a:spcPts val="0"/>
                        </a:spcAft>
                      </a:pPr>
                      <a:r>
                        <a:rPr lang="en-US" sz="2200" dirty="0">
                          <a:latin typeface="Times New Roman"/>
                          <a:ea typeface="Calibri"/>
                          <a:cs typeface="Arial"/>
                        </a:rPr>
                        <a:t>7σ</a:t>
                      </a:r>
                      <a:endParaRPr lang="en-US" sz="2200" dirty="0">
                        <a:latin typeface="Calibri"/>
                        <a:ea typeface="Calibri"/>
                        <a:cs typeface="Arial"/>
                      </a:endParaRPr>
                    </a:p>
                  </a:txBody>
                  <a:tcPr marL="30480" marR="30480" marT="30480" marB="3048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dirty="0">
                          <a:latin typeface="Times New Roman"/>
                          <a:ea typeface="Calibri"/>
                          <a:cs typeface="Arial"/>
                        </a:rPr>
                        <a:t>99.9999999997440%</a:t>
                      </a:r>
                      <a:endParaRPr lang="en-US" sz="2200" dirty="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dirty="0">
                          <a:latin typeface="Times New Roman"/>
                          <a:ea typeface="Calibri"/>
                          <a:cs typeface="Arial"/>
                        </a:rPr>
                        <a:t>0.000000000256%</a:t>
                      </a:r>
                      <a:endParaRPr lang="en-US" sz="2200" dirty="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a:lnSpc>
                          <a:spcPct val="115000"/>
                        </a:lnSpc>
                        <a:spcBef>
                          <a:spcPts val="0"/>
                        </a:spcBef>
                        <a:spcAft>
                          <a:spcPts val="0"/>
                        </a:spcAft>
                      </a:pPr>
                      <a:r>
                        <a:rPr lang="en-US" sz="2200" dirty="0">
                          <a:latin typeface="Times New Roman"/>
                          <a:ea typeface="Calibri"/>
                          <a:cs typeface="Arial"/>
                        </a:rPr>
                        <a:t>1 / 390,682,215,445</a:t>
                      </a:r>
                      <a:endParaRPr lang="en-US" sz="2200" dirty="0">
                        <a:latin typeface="Calibri"/>
                        <a:ea typeface="Calibri"/>
                        <a:cs typeface="Arial"/>
                      </a:endParaRPr>
                    </a:p>
                  </a:txBody>
                  <a:tcPr marL="30480" marR="30480" marT="30480" marB="3048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r>
              <a:rPr lang="en-US" dirty="0" smtClean="0"/>
              <a:t>What is power analysis</a:t>
            </a:r>
            <a:endParaRPr lang="en-US" dirty="0"/>
          </a:p>
        </p:txBody>
      </p:sp>
      <p:sp>
        <p:nvSpPr>
          <p:cNvPr id="3" name="Content Placeholder 2"/>
          <p:cNvSpPr>
            <a:spLocks noGrp="1"/>
          </p:cNvSpPr>
          <p:nvPr>
            <p:ph idx="1"/>
          </p:nvPr>
        </p:nvSpPr>
        <p:spPr/>
        <p:txBody>
          <a:bodyPr>
            <a:normAutofit/>
          </a:bodyPr>
          <a:lstStyle/>
          <a:p>
            <a:r>
              <a:rPr lang="en-US" dirty="0" smtClean="0"/>
              <a:t>Power analysis is a method of reducing the</a:t>
            </a:r>
          </a:p>
          <a:p>
            <a:r>
              <a:rPr lang="en-US" dirty="0" smtClean="0"/>
              <a:t>risk of Type II errors and for estimating their occurrence</a:t>
            </a:r>
          </a:p>
          <a:p>
            <a:r>
              <a:rPr lang="en-US" dirty="0" smtClean="0"/>
              <a:t>Power, by definition, is the ability to find a statistically significant difference when the null hypothesis is in fact false (UWM).</a:t>
            </a:r>
          </a:p>
          <a:p>
            <a:r>
              <a:rPr lang="en-US" dirty="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r>
              <a:rPr lang="en-US" dirty="0" smtClean="0"/>
              <a:t>What is power analysis</a:t>
            </a:r>
            <a:endParaRPr lang="en-US" dirty="0"/>
          </a:p>
        </p:txBody>
      </p:sp>
      <p:sp>
        <p:nvSpPr>
          <p:cNvPr id="3" name="Content Placeholder 2"/>
          <p:cNvSpPr>
            <a:spLocks noGrp="1"/>
          </p:cNvSpPr>
          <p:nvPr>
            <p:ph idx="1"/>
          </p:nvPr>
        </p:nvSpPr>
        <p:spPr/>
        <p:txBody>
          <a:bodyPr/>
          <a:lstStyle/>
          <a:p>
            <a:r>
              <a:rPr lang="en-US" dirty="0" smtClean="0"/>
              <a:t>The power of a study is determined by three factors: </a:t>
            </a:r>
          </a:p>
          <a:p>
            <a:pPr lvl="1"/>
            <a:r>
              <a:rPr lang="en-US" dirty="0" smtClean="0"/>
              <a:t>Sample size, </a:t>
            </a:r>
          </a:p>
          <a:p>
            <a:pPr lvl="1"/>
            <a:r>
              <a:rPr lang="en-US" dirty="0" smtClean="0"/>
              <a:t>Alpha level (degree of freedom), and </a:t>
            </a:r>
          </a:p>
          <a:p>
            <a:pPr lvl="1"/>
            <a:r>
              <a:rPr lang="en-US" dirty="0" smtClean="0"/>
              <a:t>Effect size.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r>
              <a:rPr lang="en-US" dirty="0" smtClean="0"/>
              <a:t>What is power analysis</a:t>
            </a:r>
            <a:endParaRPr lang="en-US" dirty="0"/>
          </a:p>
        </p:txBody>
      </p:sp>
      <p:sp>
        <p:nvSpPr>
          <p:cNvPr id="3" name="Content Placeholder 2"/>
          <p:cNvSpPr>
            <a:spLocks noGrp="1"/>
          </p:cNvSpPr>
          <p:nvPr>
            <p:ph idx="1"/>
          </p:nvPr>
        </p:nvSpPr>
        <p:spPr/>
        <p:txBody>
          <a:bodyPr>
            <a:normAutofit fontScale="85000" lnSpcReduction="10000"/>
          </a:bodyPr>
          <a:lstStyle/>
          <a:p>
            <a:r>
              <a:rPr lang="en-US" i="1" dirty="0" smtClean="0"/>
              <a:t>The significance criterion; Other things </a:t>
            </a:r>
            <a:r>
              <a:rPr lang="en-US" dirty="0" smtClean="0"/>
              <a:t>being equal, the more stringent this criterion, the lower the power.</a:t>
            </a:r>
          </a:p>
          <a:p>
            <a:r>
              <a:rPr lang="en-US" i="1" dirty="0" smtClean="0"/>
              <a:t>The sample size, N. As sample size increases, </a:t>
            </a:r>
            <a:r>
              <a:rPr lang="en-US" dirty="0" smtClean="0"/>
              <a:t>power increases.</a:t>
            </a:r>
          </a:p>
          <a:p>
            <a:r>
              <a:rPr lang="en-US" i="1" dirty="0" smtClean="0"/>
              <a:t>The population effect size, gamma (</a:t>
            </a:r>
            <a:r>
              <a:rPr lang="el-GR" i="1" dirty="0" smtClean="0"/>
              <a:t>γ</a:t>
            </a:r>
            <a:r>
              <a:rPr lang="en-US" i="1" dirty="0" smtClean="0"/>
              <a:t>). Gamma </a:t>
            </a:r>
            <a:r>
              <a:rPr lang="en-US" dirty="0" smtClean="0"/>
              <a:t>is a measure of how wrong the null hypothesis is, that is, how strong the effect of the independent variable is on the dependent variable in the population.</a:t>
            </a:r>
          </a:p>
          <a:p>
            <a:r>
              <a:rPr lang="en-US" i="1" dirty="0" smtClean="0"/>
              <a:t>Power, or 1-</a:t>
            </a:r>
            <a:r>
              <a:rPr lang="el-GR" i="1" dirty="0" smtClean="0"/>
              <a:t>β</a:t>
            </a:r>
            <a:r>
              <a:rPr lang="en-US" i="1" dirty="0" smtClean="0"/>
              <a:t>  . This is the probability of rejecting</a:t>
            </a:r>
          </a:p>
          <a:p>
            <a:r>
              <a:rPr lang="en-US" dirty="0" smtClean="0"/>
              <a:t>the null hypothesis.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r>
              <a:rPr lang="en-US" dirty="0" smtClean="0"/>
              <a:t>Sample size</a:t>
            </a:r>
            <a:endParaRPr lang="en-US" dirty="0"/>
          </a:p>
        </p:txBody>
      </p:sp>
      <p:pic>
        <p:nvPicPr>
          <p:cNvPr id="36866" name="Picture 2" descr="http://www.marketingexperiments.com/blog/wp-content/uploads/samplesizeformula.png"/>
          <p:cNvPicPr>
            <a:picLocks noChangeAspect="1" noChangeArrowheads="1"/>
          </p:cNvPicPr>
          <p:nvPr/>
        </p:nvPicPr>
        <p:blipFill>
          <a:blip r:embed="rId3" cstate="print"/>
          <a:srcRect/>
          <a:stretch>
            <a:fillRect/>
          </a:stretch>
        </p:blipFill>
        <p:spPr bwMode="auto">
          <a:xfrm>
            <a:off x="685800" y="1371600"/>
            <a:ext cx="2590800" cy="1047248"/>
          </a:xfrm>
          <a:prstGeom prst="rect">
            <a:avLst/>
          </a:prstGeom>
          <a:noFill/>
        </p:spPr>
      </p:pic>
      <p:pic>
        <p:nvPicPr>
          <p:cNvPr id="36868" name="Picture 4" descr="http://i.ehow.com/images/a04/9b/07/calculate-margin-error-1.2-800X800.jpg"/>
          <p:cNvPicPr>
            <a:picLocks noChangeAspect="1" noChangeArrowheads="1"/>
          </p:cNvPicPr>
          <p:nvPr/>
        </p:nvPicPr>
        <p:blipFill>
          <a:blip r:embed="rId4" cstate="print"/>
          <a:srcRect/>
          <a:stretch>
            <a:fillRect/>
          </a:stretch>
        </p:blipFill>
        <p:spPr bwMode="auto">
          <a:xfrm>
            <a:off x="5600401" y="1371600"/>
            <a:ext cx="2857799" cy="990600"/>
          </a:xfrm>
          <a:prstGeom prst="rect">
            <a:avLst/>
          </a:prstGeom>
          <a:noFill/>
        </p:spPr>
      </p:pic>
      <p:sp>
        <p:nvSpPr>
          <p:cNvPr id="368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68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6871" name="Object 7"/>
          <p:cNvGraphicFramePr>
            <a:graphicFrameLocks noChangeAspect="1"/>
          </p:cNvGraphicFramePr>
          <p:nvPr/>
        </p:nvGraphicFramePr>
        <p:xfrm>
          <a:off x="762000" y="2819401"/>
          <a:ext cx="2133600" cy="1362420"/>
        </p:xfrm>
        <a:graphic>
          <a:graphicData uri="http://schemas.openxmlformats.org/presentationml/2006/ole">
            <mc:AlternateContent xmlns:mc="http://schemas.openxmlformats.org/markup-compatibility/2006">
              <mc:Choice xmlns:v="urn:schemas-microsoft-com:vml" Requires="v">
                <p:oleObj spid="_x0000_s36872" name="Equation" r:id="rId5" imgW="787400" imgH="508000" progId="Equation.3">
                  <p:embed/>
                </p:oleObj>
              </mc:Choice>
              <mc:Fallback>
                <p:oleObj name="Equation" r:id="rId5" imgW="787400" imgH="5080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2819401"/>
                        <a:ext cx="2133600" cy="13624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6874" name="Picture 10" descr="http://people.richland.edu/james/lecture/m170/ch08-n.htg/img1.gif"/>
          <p:cNvPicPr>
            <a:picLocks noChangeAspect="1" noChangeArrowheads="1"/>
          </p:cNvPicPr>
          <p:nvPr/>
        </p:nvPicPr>
        <p:blipFill>
          <a:blip r:embed="rId7" cstate="print"/>
          <a:srcRect/>
          <a:stretch>
            <a:fillRect/>
          </a:stretch>
        </p:blipFill>
        <p:spPr bwMode="auto">
          <a:xfrm>
            <a:off x="6400800" y="3124200"/>
            <a:ext cx="1695450" cy="781051"/>
          </a:xfrm>
          <a:prstGeom prst="rect">
            <a:avLst/>
          </a:prstGeom>
          <a:noFill/>
        </p:spPr>
      </p:pic>
      <p:pic>
        <p:nvPicPr>
          <p:cNvPr id="36876" name="Picture 12" descr="http://ncalculators.com/images/formulas/sample-size-formula.jpg"/>
          <p:cNvPicPr>
            <a:picLocks noChangeAspect="1" noChangeArrowheads="1"/>
          </p:cNvPicPr>
          <p:nvPr/>
        </p:nvPicPr>
        <p:blipFill>
          <a:blip r:embed="rId8" cstate="print"/>
          <a:srcRect/>
          <a:stretch>
            <a:fillRect/>
          </a:stretch>
        </p:blipFill>
        <p:spPr bwMode="auto">
          <a:xfrm>
            <a:off x="3505199" y="2971800"/>
            <a:ext cx="2635041" cy="1219200"/>
          </a:xfrm>
          <a:prstGeom prst="rect">
            <a:avLst/>
          </a:prstGeom>
          <a:noFill/>
        </p:spPr>
      </p:pic>
      <p:pic>
        <p:nvPicPr>
          <p:cNvPr id="36878" name="Picture 14" descr="http://www.isixsigma.com/wp-content/uploads/images/stories/migrated/graphics/sampleformula.gif"/>
          <p:cNvPicPr>
            <a:picLocks noChangeAspect="1" noChangeArrowheads="1"/>
          </p:cNvPicPr>
          <p:nvPr/>
        </p:nvPicPr>
        <p:blipFill>
          <a:blip r:embed="rId9" cstate="print"/>
          <a:srcRect/>
          <a:stretch>
            <a:fillRect/>
          </a:stretch>
        </p:blipFill>
        <p:spPr bwMode="auto">
          <a:xfrm>
            <a:off x="914400" y="4419599"/>
            <a:ext cx="1828800" cy="1376979"/>
          </a:xfrm>
          <a:prstGeom prst="rect">
            <a:avLst/>
          </a:prstGeom>
          <a:noFill/>
        </p:spPr>
      </p:pic>
      <p:pic>
        <p:nvPicPr>
          <p:cNvPr id="36882" name="Picture 18" descr="http://www.pmean.com/12/images/SampleSize01.gif"/>
          <p:cNvPicPr>
            <a:picLocks noChangeAspect="1" noChangeArrowheads="1"/>
          </p:cNvPicPr>
          <p:nvPr/>
        </p:nvPicPr>
        <p:blipFill>
          <a:blip r:embed="rId10" cstate="print"/>
          <a:srcRect/>
          <a:stretch>
            <a:fillRect/>
          </a:stretch>
        </p:blipFill>
        <p:spPr bwMode="auto">
          <a:xfrm>
            <a:off x="3505200" y="4495800"/>
            <a:ext cx="4760678" cy="1219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r>
              <a:rPr lang="en-US" dirty="0" smtClean="0"/>
              <a:t>Sample size</a:t>
            </a:r>
            <a:endParaRPr lang="en-US" dirty="0"/>
          </a:p>
        </p:txBody>
      </p:sp>
      <p:sp>
        <p:nvSpPr>
          <p:cNvPr id="3" name="Content Placeholder 2"/>
          <p:cNvSpPr>
            <a:spLocks noGrp="1"/>
          </p:cNvSpPr>
          <p:nvPr>
            <p:ph idx="1"/>
          </p:nvPr>
        </p:nvSpPr>
        <p:spPr/>
        <p:txBody>
          <a:bodyPr>
            <a:normAutofit lnSpcReduction="10000"/>
          </a:bodyPr>
          <a:lstStyle/>
          <a:p>
            <a:r>
              <a:rPr lang="en-US" dirty="0"/>
              <a:t>How much data do you </a:t>
            </a:r>
            <a:r>
              <a:rPr lang="en-US" dirty="0" smtClean="0"/>
              <a:t>need? That </a:t>
            </a:r>
            <a:r>
              <a:rPr lang="en-US" dirty="0"/>
              <a:t>is, how many subjects should you include in your research</a:t>
            </a:r>
            <a:r>
              <a:rPr lang="en-US" dirty="0" smtClean="0"/>
              <a:t>.</a:t>
            </a:r>
          </a:p>
          <a:p>
            <a:endParaRPr lang="en-US" dirty="0"/>
          </a:p>
          <a:p>
            <a:r>
              <a:rPr lang="en-US" dirty="0" smtClean="0"/>
              <a:t>The </a:t>
            </a:r>
            <a:r>
              <a:rPr lang="en-US" dirty="0"/>
              <a:t>answer to this question is very simple -- the more data the better.  The more data you have, the more likely you are to reach a correct decision and the less error there will be in your estimates of parameters of interest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455</TotalTime>
  <Words>967</Words>
  <Application>Microsoft Office PowerPoint</Application>
  <PresentationFormat>On-screen Show (4:3)</PresentationFormat>
  <Paragraphs>109</Paragraphs>
  <Slides>18</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Trek</vt:lpstr>
      <vt:lpstr>Equation</vt:lpstr>
      <vt:lpstr>Advanced Statistics  Power Analysis &amp; Sample Size</vt:lpstr>
      <vt:lpstr>Objectives</vt:lpstr>
      <vt:lpstr>Normal distribution</vt:lpstr>
      <vt:lpstr>Standard Deviation &amp; Quality </vt:lpstr>
      <vt:lpstr>What is power analysis</vt:lpstr>
      <vt:lpstr>What is power analysis</vt:lpstr>
      <vt:lpstr>What is power analysis</vt:lpstr>
      <vt:lpstr>Sample size</vt:lpstr>
      <vt:lpstr>Sample size</vt:lpstr>
      <vt:lpstr>Sample size … Cont,</vt:lpstr>
      <vt:lpstr>Effect size</vt:lpstr>
      <vt:lpstr>Effect size</vt:lpstr>
      <vt:lpstr>G-Power</vt:lpstr>
      <vt:lpstr>G-Power</vt:lpstr>
      <vt:lpstr>Type of Test Required</vt:lpstr>
      <vt:lpstr>References</vt:lpstr>
      <vt:lpstr>References</vt:lpstr>
      <vt:lpstr>PowerPoint Presentation</vt:lpstr>
    </vt:vector>
  </TitlesOfParts>
  <Company>Case Western Reserve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Analysis</dc:title>
  <dc:creator>OSamarkandi</dc:creator>
  <cp:lastModifiedBy>OAS</cp:lastModifiedBy>
  <cp:revision>12</cp:revision>
  <dcterms:created xsi:type="dcterms:W3CDTF">2013-03-05T18:41:10Z</dcterms:created>
  <dcterms:modified xsi:type="dcterms:W3CDTF">2013-09-30T04:17:34Z</dcterms:modified>
</cp:coreProperties>
</file>