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BBD6B1-D587-4C35-B8C5-44342036E32D}" type="datetimeFigureOut">
              <a:rPr lang="en-US" smtClean="0"/>
              <a:t>9/16/2012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378211-8E56-4D96-8BB8-EFA3FBB3FD8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6000" b="1" dirty="0" smtClean="0"/>
              <a:t>Prefixes</a:t>
            </a:r>
            <a:endParaRPr lang="en-US" sz="60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/>
          <a:lstStyle/>
          <a:p>
            <a:r>
              <a:rPr lang="en-US" dirty="0" smtClean="0"/>
              <a:t>A </a:t>
            </a:r>
            <a:r>
              <a:rPr lang="en-US" b="1" dirty="0" smtClean="0"/>
              <a:t>prefix</a:t>
            </a:r>
            <a:r>
              <a:rPr lang="en-US" dirty="0" smtClean="0"/>
              <a:t> is placed at the beginning of a word to modify or change its meaning. </a:t>
            </a:r>
          </a:p>
          <a:p>
            <a:pPr marL="514350" indent="-514350">
              <a:buAutoNum type="arabicParenR"/>
            </a:pPr>
            <a:r>
              <a:rPr lang="en-US" b="1" u="sng" dirty="0" smtClean="0"/>
              <a:t>With Adjectives:</a:t>
            </a:r>
          </a:p>
          <a:p>
            <a:pPr marL="514350" indent="-514350">
              <a:buNone/>
            </a:pPr>
            <a:r>
              <a:rPr lang="en-US" dirty="0" smtClean="0"/>
              <a:t>They usually give adjectives a negative or an opposite meaning.</a:t>
            </a:r>
          </a:p>
          <a:p>
            <a:pPr marL="514350" indent="-514350">
              <a:buNone/>
            </a:pPr>
            <a:r>
              <a:rPr lang="en-US" u="sng" dirty="0" smtClean="0"/>
              <a:t>For example:</a:t>
            </a:r>
          </a:p>
          <a:p>
            <a:pPr marL="514350" indent="-514350">
              <a:buNone/>
            </a:pPr>
            <a:r>
              <a:rPr lang="en-US" dirty="0" smtClean="0"/>
              <a:t>This chair is </a:t>
            </a:r>
            <a:r>
              <a:rPr lang="en-US" b="1" u="sng" dirty="0" smtClean="0">
                <a:solidFill>
                  <a:srgbClr val="FF0000"/>
                </a:solidFill>
              </a:rPr>
              <a:t>comfortable</a:t>
            </a:r>
            <a:r>
              <a:rPr lang="en-US" dirty="0" smtClean="0">
                <a:solidFill>
                  <a:srgbClr val="FF0000"/>
                </a:solidFill>
              </a:rPr>
              <a:t>.</a:t>
            </a:r>
            <a:r>
              <a:rPr lang="en-US" dirty="0" smtClean="0"/>
              <a:t> ( </a:t>
            </a:r>
            <a:r>
              <a:rPr lang="en-US" dirty="0" err="1" smtClean="0"/>
              <a:t>adj</a:t>
            </a:r>
            <a:r>
              <a:rPr lang="en-US" dirty="0" smtClean="0"/>
              <a:t>)</a:t>
            </a:r>
          </a:p>
          <a:p>
            <a:pPr marL="514350" indent="-514350">
              <a:buNone/>
            </a:pPr>
            <a:r>
              <a:rPr lang="en-US" dirty="0" smtClean="0"/>
              <a:t>This chair is </a:t>
            </a:r>
            <a:r>
              <a:rPr lang="en-US" b="1" dirty="0" smtClean="0">
                <a:solidFill>
                  <a:schemeClr val="accent1">
                    <a:lumMod val="75000"/>
                  </a:schemeClr>
                </a:solidFill>
              </a:rPr>
              <a:t>un</a:t>
            </a:r>
            <a:r>
              <a:rPr lang="en-US" b="1" u="sng" dirty="0" smtClean="0">
                <a:solidFill>
                  <a:srgbClr val="FF0000"/>
                </a:solidFill>
              </a:rPr>
              <a:t>comfortable</a:t>
            </a:r>
            <a:r>
              <a:rPr lang="en-US" b="1" dirty="0" smtClean="0">
                <a:solidFill>
                  <a:srgbClr val="FF0000"/>
                </a:solidFill>
              </a:rPr>
              <a:t>. </a:t>
            </a:r>
            <a:r>
              <a:rPr lang="en-US" b="1" dirty="0">
                <a:solidFill>
                  <a:srgbClr val="FF0000"/>
                </a:solidFill>
              </a:rPr>
              <a:t> </a:t>
            </a:r>
            <a: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( </a:t>
            </a:r>
            <a:r>
              <a:rPr lang="en-US" dirty="0" err="1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adj</a:t>
            </a:r>
            <a:r>
              <a:rPr lang="en-US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)</a:t>
            </a:r>
            <a:endParaRPr lang="en-US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If a root starts with:</a:t>
            </a:r>
          </a:p>
          <a:p>
            <a:pPr>
              <a:buNone/>
            </a:pPr>
            <a:r>
              <a:rPr lang="en-US" dirty="0" smtClean="0"/>
              <a:t>1) m or p:</a:t>
            </a:r>
          </a:p>
          <a:p>
            <a:pPr>
              <a:buNone/>
            </a:pPr>
            <a:r>
              <a:rPr lang="en-US" dirty="0" smtClean="0"/>
              <a:t>in + mature =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im</a:t>
            </a:r>
            <a:r>
              <a:rPr lang="en-US" dirty="0" smtClean="0"/>
              <a:t>mature </a:t>
            </a:r>
          </a:p>
          <a:p>
            <a:pPr>
              <a:buNone/>
            </a:pPr>
            <a:r>
              <a:rPr lang="en-US" dirty="0" smtClean="0"/>
              <a:t>in +patient = 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im</a:t>
            </a:r>
            <a:r>
              <a:rPr lang="en-US" dirty="0" smtClean="0"/>
              <a:t>patient</a:t>
            </a:r>
          </a:p>
          <a:p>
            <a:pPr>
              <a:buNone/>
            </a:pPr>
            <a:r>
              <a:rPr lang="en-US" dirty="0" smtClean="0"/>
              <a:t>2) r:</a:t>
            </a:r>
          </a:p>
          <a:p>
            <a:pPr>
              <a:buNone/>
            </a:pPr>
            <a:r>
              <a:rPr lang="en-US" dirty="0" smtClean="0"/>
              <a:t>in + replaceable = 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ir</a:t>
            </a:r>
            <a:r>
              <a:rPr lang="en-US" dirty="0" smtClean="0"/>
              <a:t>replaceable.</a:t>
            </a:r>
          </a:p>
          <a:p>
            <a:pPr>
              <a:buNone/>
            </a:pPr>
            <a:r>
              <a:rPr lang="en-US" dirty="0" smtClean="0"/>
              <a:t>3) L:</a:t>
            </a:r>
          </a:p>
          <a:p>
            <a:pPr>
              <a:buNone/>
            </a:pPr>
            <a:r>
              <a:rPr lang="en-US" dirty="0" smtClean="0"/>
              <a:t>in+ legal =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il</a:t>
            </a:r>
            <a:r>
              <a:rPr lang="en-US" dirty="0" smtClean="0"/>
              <a:t>legal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b="1" u="sng" dirty="0" smtClean="0"/>
              <a:t>2) With verbs:</a:t>
            </a:r>
          </a:p>
          <a:p>
            <a:pPr>
              <a:buNone/>
            </a:pPr>
            <a:r>
              <a:rPr lang="en-US" dirty="0"/>
              <a:t>-</a:t>
            </a:r>
            <a:r>
              <a:rPr lang="en-US" dirty="0" smtClean="0"/>
              <a:t>The prefixes un- and </a:t>
            </a:r>
            <a:r>
              <a:rPr lang="en-US" dirty="0" err="1" smtClean="0"/>
              <a:t>dis</a:t>
            </a:r>
            <a:r>
              <a:rPr lang="en-US" dirty="0" smtClean="0"/>
              <a:t>- can form the opposites of verbs.</a:t>
            </a:r>
          </a:p>
          <a:p>
            <a:pPr>
              <a:buNone/>
            </a:pPr>
            <a:r>
              <a:rPr lang="en-US" dirty="0" smtClean="0"/>
              <a:t>e.g. </a:t>
            </a:r>
            <a:r>
              <a:rPr lang="en-US" dirty="0" smtClean="0">
                <a:solidFill>
                  <a:srgbClr val="FF0000"/>
                </a:solidFill>
              </a:rPr>
              <a:t>un</a:t>
            </a:r>
            <a:r>
              <a:rPr lang="en-US" dirty="0" smtClean="0"/>
              <a:t>tie - </a:t>
            </a:r>
            <a:r>
              <a:rPr lang="en-US" dirty="0" smtClean="0">
                <a:solidFill>
                  <a:srgbClr val="FF0000"/>
                </a:solidFill>
              </a:rPr>
              <a:t>dis</a:t>
            </a:r>
            <a:r>
              <a:rPr lang="en-US" dirty="0" smtClean="0"/>
              <a:t>appear</a:t>
            </a:r>
          </a:p>
          <a:p>
            <a:pPr>
              <a:buNone/>
            </a:pPr>
            <a:r>
              <a:rPr lang="en-US" smtClean="0"/>
              <a:t>-The </a:t>
            </a:r>
            <a:r>
              <a:rPr lang="en-US" dirty="0" smtClean="0"/>
              <a:t>prefix re- can mean again or back.</a:t>
            </a:r>
          </a:p>
          <a:p>
            <a:pPr>
              <a:buNone/>
            </a:pPr>
            <a:r>
              <a:rPr lang="en-US" dirty="0" smtClean="0"/>
              <a:t>e.g. </a:t>
            </a:r>
            <a:r>
              <a:rPr lang="en-US" dirty="0" smtClean="0">
                <a:solidFill>
                  <a:srgbClr val="FF0000"/>
                </a:solidFill>
              </a:rPr>
              <a:t>re</a:t>
            </a:r>
            <a:r>
              <a:rPr lang="en-US" dirty="0" smtClean="0"/>
              <a:t>type- </a:t>
            </a:r>
            <a:r>
              <a:rPr lang="en-US" dirty="0" smtClean="0">
                <a:solidFill>
                  <a:srgbClr val="FF0000"/>
                </a:solidFill>
              </a:rPr>
              <a:t>re</a:t>
            </a:r>
            <a:r>
              <a:rPr lang="en-US" dirty="0" smtClean="0"/>
              <a:t>wind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527</TotalTime>
  <Words>129</Words>
  <Application>Microsoft Office PowerPoint</Application>
  <PresentationFormat>On-screen Show (4:3)</PresentationFormat>
  <Paragraphs>20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Prefixes</vt:lpstr>
      <vt:lpstr>Slide 2</vt:lpstr>
      <vt:lpstr>Slide 3</vt:lpstr>
      <vt:lpstr>Slide 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user</cp:lastModifiedBy>
  <cp:revision>36</cp:revision>
  <dcterms:created xsi:type="dcterms:W3CDTF">2012-09-16T12:22:02Z</dcterms:created>
  <dcterms:modified xsi:type="dcterms:W3CDTF">2012-09-16T21:09:14Z</dcterms:modified>
</cp:coreProperties>
</file>

<file path=docProps/thumbnail.jpeg>
</file>